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4" r:id="rId2"/>
    <p:sldId id="272" r:id="rId3"/>
    <p:sldId id="275" r:id="rId4"/>
    <p:sldId id="276" r:id="rId5"/>
    <p:sldId id="277" r:id="rId6"/>
    <p:sldId id="278" r:id="rId7"/>
    <p:sldId id="279" r:id="rId8"/>
    <p:sldId id="280" r:id="rId9"/>
    <p:sldId id="281"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9065"/>
  </p:normalViewPr>
  <p:slideViewPr>
    <p:cSldViewPr snapToGrid="0" snapToObjects="1">
      <p:cViewPr varScale="1">
        <p:scale>
          <a:sx n="101" d="100"/>
          <a:sy n="101" d="100"/>
        </p:scale>
        <p:origin x="100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BBEFF-7946-9446-A028-851A9BB03B76}" type="datetimeFigureOut">
              <a:rPr lang="en-US" smtClean="0"/>
              <a:t>9/28/18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A39C6-69E2-5F4E-B0D2-EDAE841B1669}" type="slidenum">
              <a:rPr lang="en-US" smtClean="0"/>
              <a:t>‹#›</a:t>
            </a:fld>
            <a:endParaRPr lang="en-US"/>
          </a:p>
        </p:txBody>
      </p:sp>
    </p:spTree>
    <p:extLst>
      <p:ext uri="{BB962C8B-B14F-4D97-AF65-F5344CB8AC3E}">
        <p14:creationId xmlns:p14="http://schemas.microsoft.com/office/powerpoint/2010/main" val="12355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Draft a well-formed problem statement relevant to a business problem affecting your team, division, or organization.</a:t>
            </a:r>
          </a:p>
          <a:p>
            <a:r>
              <a:rPr lang="en-AU" dirty="0"/>
              <a:t>Include the following elements: Hypothesis/assumptions</a:t>
            </a:r>
          </a:p>
          <a:p>
            <a:r>
              <a:rPr lang="en-AU" dirty="0"/>
              <a:t>Goals and success metrics</a:t>
            </a:r>
          </a:p>
          <a:p>
            <a:r>
              <a:rPr lang="en-AU" dirty="0"/>
              <a:t>Risks or limitations</a:t>
            </a:r>
          </a:p>
        </p:txBody>
      </p:sp>
      <p:sp>
        <p:nvSpPr>
          <p:cNvPr id="4" name="Slide Number Placeholder 3"/>
          <p:cNvSpPr>
            <a:spLocks noGrp="1"/>
          </p:cNvSpPr>
          <p:nvPr>
            <p:ph type="sldNum" sz="quarter" idx="5"/>
          </p:nvPr>
        </p:nvSpPr>
        <p:spPr/>
        <p:txBody>
          <a:bodyPr/>
          <a:lstStyle/>
          <a:p>
            <a:fld id="{2CDA39C6-69E2-5F4E-B0D2-EDAE841B1669}" type="slidenum">
              <a:rPr lang="en-US" smtClean="0"/>
              <a:t>2</a:t>
            </a:fld>
            <a:endParaRPr lang="en-US"/>
          </a:p>
        </p:txBody>
      </p:sp>
    </p:spTree>
    <p:extLst>
      <p:ext uri="{BB962C8B-B14F-4D97-AF65-F5344CB8AC3E}">
        <p14:creationId xmlns:p14="http://schemas.microsoft.com/office/powerpoint/2010/main" val="70474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Include the following elements: Hypothesis/assumptions</a:t>
            </a:r>
          </a:p>
          <a:p>
            <a:r>
              <a:rPr lang="en-AU" dirty="0"/>
              <a:t>Goals and success metrics</a:t>
            </a:r>
          </a:p>
          <a:p>
            <a:r>
              <a:rPr lang="en-AU" dirty="0"/>
              <a:t>Risks or limitations</a:t>
            </a:r>
          </a:p>
          <a:p>
            <a:endParaRPr lang="en-US" dirty="0"/>
          </a:p>
        </p:txBody>
      </p:sp>
      <p:sp>
        <p:nvSpPr>
          <p:cNvPr id="4" name="Slide Number Placeholder 3"/>
          <p:cNvSpPr>
            <a:spLocks noGrp="1"/>
          </p:cNvSpPr>
          <p:nvPr>
            <p:ph type="sldNum" sz="quarter" idx="5"/>
          </p:nvPr>
        </p:nvSpPr>
        <p:spPr/>
        <p:txBody>
          <a:bodyPr/>
          <a:lstStyle/>
          <a:p>
            <a:fld id="{2CDA39C6-69E2-5F4E-B0D2-EDAE841B1669}" type="slidenum">
              <a:rPr lang="en-US" smtClean="0"/>
              <a:t>3</a:t>
            </a:fld>
            <a:endParaRPr lang="en-US"/>
          </a:p>
        </p:txBody>
      </p:sp>
    </p:spTree>
    <p:extLst>
      <p:ext uri="{BB962C8B-B14F-4D97-AF65-F5344CB8AC3E}">
        <p14:creationId xmlns:p14="http://schemas.microsoft.com/office/powerpoint/2010/main" val="250340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VX, F9 and WN have the highest percentage delay, AA,/OO/NK have the longest delays.</a:t>
            </a:r>
          </a:p>
        </p:txBody>
      </p:sp>
      <p:sp>
        <p:nvSpPr>
          <p:cNvPr id="4" name="Slide Number Placeholder 3"/>
          <p:cNvSpPr>
            <a:spLocks noGrp="1"/>
          </p:cNvSpPr>
          <p:nvPr>
            <p:ph type="sldNum" sz="quarter" idx="5"/>
          </p:nvPr>
        </p:nvSpPr>
        <p:spPr/>
        <p:txBody>
          <a:bodyPr/>
          <a:lstStyle/>
          <a:p>
            <a:fld id="{2CDA39C6-69E2-5F4E-B0D2-EDAE841B1669}" type="slidenum">
              <a:rPr lang="en-US" smtClean="0"/>
              <a:t>6</a:t>
            </a:fld>
            <a:endParaRPr lang="en-US"/>
          </a:p>
        </p:txBody>
      </p:sp>
    </p:spTree>
    <p:extLst>
      <p:ext uri="{BB962C8B-B14F-4D97-AF65-F5344CB8AC3E}">
        <p14:creationId xmlns:p14="http://schemas.microsoft.com/office/powerpoint/2010/main" val="14426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D16-4555-9341-A552-B2A3FE614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77E3C-F2C6-E147-9081-19A41185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D1E69-54BF-B44F-AA84-284FB5224A3C}"/>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DC219F28-25D5-7C45-803C-D38828689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E63CC-5FAB-8D4D-95DC-8EAACFD212A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0436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8670-33D3-CC46-8D6C-97626600E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9F945-077B-3749-8BA5-32528AD9C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32447-8C1B-514C-BD94-D669BCE33234}"/>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95D8DC61-24DC-534E-91F5-0F435122F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4F6D1-4F9A-BE45-A900-78FDDF27203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37282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F8D26-D698-AF47-87C6-4A505C46DC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6D4EE-5D69-E840-93A6-6555EFDD1B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F2652-79C8-6644-9C1D-129FDF8202F3}"/>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839C443D-7C96-6E46-B263-DE8E20534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40C6-7E72-6D45-B5F0-F80B0192E691}"/>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2820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7C36-DA8C-D048-BB48-82AABE63F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EF154-4898-A84E-9D08-FE506862D2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85C87-805F-1749-AC7B-B9B6F92C7CE5}"/>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6FFBDABE-6AFB-9D4F-AACB-B980839AC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A5C9-6140-2146-8AD6-5D1210D6374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87006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E8FB-949F-B947-B78F-A731B4874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2C9E5-F445-9D49-BE7E-70693B599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F705F7-309D-2D47-B97C-395F8626B03E}"/>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03DF8A5F-FBA2-BF41-8A12-DFEF73C2F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6963D-200E-3F40-AF55-740EA1B45868}"/>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66844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BB2A-DB42-8649-8B45-00F139816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BC7EF-781E-114C-9024-2CB80E3999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985FE-247C-4643-B3C2-2ABB09B10B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E4B19-80D3-DA4D-96CB-9D4427953D92}"/>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6" name="Footer Placeholder 5">
            <a:extLst>
              <a:ext uri="{FF2B5EF4-FFF2-40B4-BE49-F238E27FC236}">
                <a16:creationId xmlns:a16="http://schemas.microsoft.com/office/drawing/2014/main" id="{022F289E-FB42-3740-8DB9-37767EBFA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A9824-989C-4343-BA83-03EA4A4CF4DA}"/>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85951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B1F-B750-0344-924D-68B9DED53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70CD4-EDAA-FB42-8DB3-16D001158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88856-1688-244E-A81F-BD943093A8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98623-3595-D841-81AB-BAA0658C2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508594-1ED6-9148-9226-6606256B79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9A6FF-8877-D748-AED7-BDFA01AD7C7B}"/>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8" name="Footer Placeholder 7">
            <a:extLst>
              <a:ext uri="{FF2B5EF4-FFF2-40B4-BE49-F238E27FC236}">
                <a16:creationId xmlns:a16="http://schemas.microsoft.com/office/drawing/2014/main" id="{1F06D697-38E3-3949-983E-31ACAD383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36F31-5533-C949-8CE1-5B7374AEA4A4}"/>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84534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75CC-4A42-1F4D-9E4E-44AC715FCC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1EBFB-DD71-9943-B0AA-6D1F5693AC10}"/>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4" name="Footer Placeholder 3">
            <a:extLst>
              <a:ext uri="{FF2B5EF4-FFF2-40B4-BE49-F238E27FC236}">
                <a16:creationId xmlns:a16="http://schemas.microsoft.com/office/drawing/2014/main" id="{66899F6B-5DA8-5D46-ABB2-C988D6ED4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360E0-94D6-3F41-88CE-72AC24B02276}"/>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72635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2878B-9AF0-CA41-9269-76803D151A38}"/>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3" name="Footer Placeholder 2">
            <a:extLst>
              <a:ext uri="{FF2B5EF4-FFF2-40B4-BE49-F238E27FC236}">
                <a16:creationId xmlns:a16="http://schemas.microsoft.com/office/drawing/2014/main" id="{7F2F76F5-D645-AB4D-8082-13CCB6333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781A6-0C71-A748-941D-2AA307D064B3}"/>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0477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25C-C8ED-3B46-811C-75190F78D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B520D-BA51-3948-9528-F8DFF0364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3E9F7-2033-CE48-97A9-E41AEE30F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8094D-608F-4240-8659-87C6843030C8}"/>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6" name="Footer Placeholder 5">
            <a:extLst>
              <a:ext uri="{FF2B5EF4-FFF2-40B4-BE49-F238E27FC236}">
                <a16:creationId xmlns:a16="http://schemas.microsoft.com/office/drawing/2014/main" id="{AC29CB71-FF3C-B442-BCFD-1C4909C01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CD207-5EDE-5647-BC2D-4F5CB226819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48203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331F-BFE9-2342-B988-E09420AF4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63F093-B2DF-2F4D-8439-B6FE46CCB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A4AD9-EE5D-4143-A945-57FEFA8E1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5888C-907C-274B-83BB-4504827D452F}"/>
              </a:ext>
            </a:extLst>
          </p:cNvPr>
          <p:cNvSpPr>
            <a:spLocks noGrp="1"/>
          </p:cNvSpPr>
          <p:nvPr>
            <p:ph type="dt" sz="half" idx="10"/>
          </p:nvPr>
        </p:nvSpPr>
        <p:spPr/>
        <p:txBody>
          <a:bodyPr/>
          <a:lstStyle/>
          <a:p>
            <a:fld id="{8FCD80E1-8F9A-0B4B-891A-CB6FFD513331}" type="datetimeFigureOut">
              <a:rPr lang="en-US" smtClean="0"/>
              <a:t>9/28/18</a:t>
            </a:fld>
            <a:endParaRPr lang="en-US"/>
          </a:p>
        </p:txBody>
      </p:sp>
      <p:sp>
        <p:nvSpPr>
          <p:cNvPr id="6" name="Footer Placeholder 5">
            <a:extLst>
              <a:ext uri="{FF2B5EF4-FFF2-40B4-BE49-F238E27FC236}">
                <a16:creationId xmlns:a16="http://schemas.microsoft.com/office/drawing/2014/main" id="{E83A9BF0-E23A-2B49-9CF0-02F762480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73A87-15CD-4D48-B6D0-56D328CC222C}"/>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17469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AACEC-7B0E-DE4F-8A02-9B5AA5EA5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774AE-D943-EA43-97CE-0BC9CDCB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9D414-D319-064B-8BA7-B4F98E1D5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D80E1-8F9A-0B4B-891A-CB6FFD513331}" type="datetimeFigureOut">
              <a:rPr lang="en-US" smtClean="0"/>
              <a:t>9/28/18</a:t>
            </a:fld>
            <a:endParaRPr lang="en-US"/>
          </a:p>
        </p:txBody>
      </p:sp>
      <p:sp>
        <p:nvSpPr>
          <p:cNvPr id="5" name="Footer Placeholder 4">
            <a:extLst>
              <a:ext uri="{FF2B5EF4-FFF2-40B4-BE49-F238E27FC236}">
                <a16:creationId xmlns:a16="http://schemas.microsoft.com/office/drawing/2014/main" id="{3DA0DA3C-0B23-1C49-AE33-2AE9559DD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9DFBB-5711-A04C-A173-FF7678FF0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BE28C-2341-7249-8F45-188020588621}" type="slidenum">
              <a:rPr lang="en-US" smtClean="0"/>
              <a:t>‹#›</a:t>
            </a:fld>
            <a:endParaRPr lang="en-US"/>
          </a:p>
        </p:txBody>
      </p:sp>
    </p:spTree>
    <p:extLst>
      <p:ext uri="{BB962C8B-B14F-4D97-AF65-F5344CB8AC3E}">
        <p14:creationId xmlns:p14="http://schemas.microsoft.com/office/powerpoint/2010/main" val="62720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ranstats.bts.gov/Tables.asp?DB_ID=1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dailypost.ng/wp-content/uploads/2015/02/aircraft-02.jpg">
            <a:extLst>
              <a:ext uri="{FF2B5EF4-FFF2-40B4-BE49-F238E27FC236}">
                <a16:creationId xmlns:a16="http://schemas.microsoft.com/office/drawing/2014/main" id="{F370BC45-F892-2845-93BF-8BC074E4628E}"/>
              </a:ext>
            </a:extLst>
          </p:cNvPr>
          <p:cNvPicPr>
            <a:picLocks noChangeAspect="1" noChangeArrowheads="1"/>
          </p:cNvPicPr>
          <p:nvPr/>
        </p:nvPicPr>
        <p:blipFill>
          <a:blip r:embed="rId2">
            <a:alphaModFix amt="63000"/>
            <a:extLst>
              <a:ext uri="{28A0092B-C50C-407E-A947-70E740481C1C}">
                <a14:useLocalDpi xmlns:a14="http://schemas.microsoft.com/office/drawing/2010/main" val="0"/>
              </a:ext>
            </a:extLst>
          </a:blip>
          <a:srcRect/>
          <a:stretch>
            <a:fillRect/>
          </a:stretch>
        </p:blipFill>
        <p:spPr bwMode="auto">
          <a:xfrm>
            <a:off x="0" y="-38100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4DDE5A-0312-2244-83CA-0989FA988552}"/>
              </a:ext>
            </a:extLst>
          </p:cNvPr>
          <p:cNvSpPr>
            <a:spLocks noGrp="1"/>
          </p:cNvSpPr>
          <p:nvPr>
            <p:ph type="ctrTitle"/>
          </p:nvPr>
        </p:nvSpPr>
        <p:spPr>
          <a:xfrm>
            <a:off x="1524000" y="1122363"/>
            <a:ext cx="9144000" cy="1198806"/>
          </a:xfrm>
        </p:spPr>
        <p:txBody>
          <a:bodyPr>
            <a:normAutofit/>
          </a:bodyPr>
          <a:lstStyle/>
          <a:p>
            <a:r>
              <a:rPr lang="en-US" dirty="0"/>
              <a:t>Predicting Flight Delays</a:t>
            </a:r>
          </a:p>
        </p:txBody>
      </p:sp>
      <p:sp>
        <p:nvSpPr>
          <p:cNvPr id="3" name="Subtitle 2">
            <a:extLst>
              <a:ext uri="{FF2B5EF4-FFF2-40B4-BE49-F238E27FC236}">
                <a16:creationId xmlns:a16="http://schemas.microsoft.com/office/drawing/2014/main" id="{2194673D-9D1C-4441-9B1F-4FA11D54CC9D}"/>
              </a:ext>
            </a:extLst>
          </p:cNvPr>
          <p:cNvSpPr>
            <a:spLocks noGrp="1"/>
          </p:cNvSpPr>
          <p:nvPr>
            <p:ph type="subTitle" idx="1"/>
          </p:nvPr>
        </p:nvSpPr>
        <p:spPr>
          <a:xfrm>
            <a:off x="1524000" y="5281618"/>
            <a:ext cx="9144000" cy="1242646"/>
          </a:xfrm>
        </p:spPr>
        <p:txBody>
          <a:bodyPr>
            <a:normAutofit/>
          </a:bodyPr>
          <a:lstStyle/>
          <a:p>
            <a:r>
              <a:rPr lang="en-US" dirty="0"/>
              <a:t>Calvin Chua</a:t>
            </a:r>
          </a:p>
          <a:p>
            <a:r>
              <a:rPr lang="en-US" dirty="0"/>
              <a:t>DAT 9</a:t>
            </a:r>
          </a:p>
        </p:txBody>
      </p:sp>
    </p:spTree>
    <p:extLst>
      <p:ext uri="{BB962C8B-B14F-4D97-AF65-F5344CB8AC3E}">
        <p14:creationId xmlns:p14="http://schemas.microsoft.com/office/powerpoint/2010/main" val="11688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2524122" y="2072375"/>
            <a:ext cx="7143750" cy="2308324"/>
          </a:xfrm>
          <a:prstGeom prst="rect">
            <a:avLst/>
          </a:prstGeom>
          <a:noFill/>
        </p:spPr>
        <p:txBody>
          <a:bodyPr wrap="square" rtlCol="0">
            <a:spAutoFit/>
          </a:bodyPr>
          <a:lstStyle/>
          <a:p>
            <a:r>
              <a:rPr lang="en-AU" dirty="0"/>
              <a:t>To Complete EDA:</a:t>
            </a:r>
          </a:p>
          <a:p>
            <a:pPr marL="742950" lvl="1" indent="-285750">
              <a:buFont typeface="Arial" panose="020B0604020202020204" pitchFamily="34" charset="0"/>
              <a:buChar char="•"/>
            </a:pPr>
            <a:endParaRPr lang="en-AU" dirty="0"/>
          </a:p>
          <a:p>
            <a:pPr marL="742950" lvl="1" indent="-285750">
              <a:buFont typeface="Arial" panose="020B0604020202020204" pitchFamily="34" charset="0"/>
              <a:buChar char="•"/>
            </a:pPr>
            <a:r>
              <a:rPr lang="en-AU" dirty="0"/>
              <a:t>Merge all data</a:t>
            </a:r>
          </a:p>
          <a:p>
            <a:pPr marL="742950" lvl="1" indent="-285750">
              <a:buFont typeface="Arial" panose="020B0604020202020204" pitchFamily="34" charset="0"/>
              <a:buChar char="•"/>
            </a:pPr>
            <a:r>
              <a:rPr lang="en-AU" dirty="0"/>
              <a:t>Examine any missing values</a:t>
            </a:r>
          </a:p>
          <a:p>
            <a:pPr marL="742950" lvl="1" indent="-285750">
              <a:buFont typeface="Arial" panose="020B0604020202020204" pitchFamily="34" charset="0"/>
              <a:buChar char="•"/>
            </a:pPr>
            <a:r>
              <a:rPr lang="en-AU" dirty="0"/>
              <a:t>Visualization</a:t>
            </a:r>
          </a:p>
          <a:p>
            <a:pPr marL="1200150" lvl="2" indent="-285750">
              <a:buFont typeface="Arial" panose="020B0604020202020204" pitchFamily="34" charset="0"/>
              <a:buChar char="•"/>
            </a:pPr>
            <a:r>
              <a:rPr lang="en-AU" dirty="0"/>
              <a:t>Airport</a:t>
            </a:r>
          </a:p>
          <a:p>
            <a:pPr marL="1200150" lvl="2" indent="-285750">
              <a:buFont typeface="Arial" panose="020B0604020202020204" pitchFamily="34" charset="0"/>
              <a:buChar char="•"/>
            </a:pPr>
            <a:r>
              <a:rPr lang="en-AU" dirty="0"/>
              <a:t>Time (hour)</a:t>
            </a:r>
          </a:p>
          <a:p>
            <a:endParaRPr lang="en-AU" dirty="0"/>
          </a:p>
        </p:txBody>
      </p:sp>
      <p:sp>
        <p:nvSpPr>
          <p:cNvPr id="3" name="TextBox 2">
            <a:extLst>
              <a:ext uri="{FF2B5EF4-FFF2-40B4-BE49-F238E27FC236}">
                <a16:creationId xmlns:a16="http://schemas.microsoft.com/office/drawing/2014/main" id="{5F618842-0C17-0B45-BF64-37AFBD6E7C47}"/>
              </a:ext>
            </a:extLst>
          </p:cNvPr>
          <p:cNvSpPr txBox="1"/>
          <p:nvPr/>
        </p:nvSpPr>
        <p:spPr>
          <a:xfrm>
            <a:off x="3622428" y="304800"/>
            <a:ext cx="4947138" cy="707886"/>
          </a:xfrm>
          <a:prstGeom prst="rect">
            <a:avLst/>
          </a:prstGeom>
          <a:noFill/>
        </p:spPr>
        <p:txBody>
          <a:bodyPr wrap="square" rtlCol="0">
            <a:spAutoFit/>
          </a:bodyPr>
          <a:lstStyle/>
          <a:p>
            <a:pPr algn="ctr"/>
            <a:r>
              <a:rPr lang="en-US" sz="4000" dirty="0"/>
              <a:t>Moving Forward</a:t>
            </a:r>
          </a:p>
        </p:txBody>
      </p:sp>
    </p:spTree>
    <p:extLst>
      <p:ext uri="{BB962C8B-B14F-4D97-AF65-F5344CB8AC3E}">
        <p14:creationId xmlns:p14="http://schemas.microsoft.com/office/powerpoint/2010/main" val="3775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300039" y="1274760"/>
            <a:ext cx="11644312" cy="5016758"/>
          </a:xfrm>
          <a:prstGeom prst="rect">
            <a:avLst/>
          </a:prstGeom>
          <a:noFill/>
        </p:spPr>
        <p:txBody>
          <a:bodyPr wrap="square" rtlCol="0">
            <a:spAutoFit/>
          </a:bodyPr>
          <a:lstStyle/>
          <a:p>
            <a:pPr algn="ctr"/>
            <a:r>
              <a:rPr lang="en-AU" sz="1600" b="1" u="sng" dirty="0"/>
              <a:t>Problem</a:t>
            </a:r>
          </a:p>
          <a:p>
            <a:r>
              <a:rPr lang="en-AU" sz="1600" dirty="0"/>
              <a:t>Onion Travel Agency (OTA) is a new player to the US market and wants to carve a name for themselves by ensuring customers encounter minimal delays. As such, OTA needs to be able to predict flight delays to make the most convenient bookings for their customers. As the end-of-year holiday season is key, OTA’s focus is on the months of November and December.</a:t>
            </a:r>
          </a:p>
          <a:p>
            <a:endParaRPr lang="en-AU" sz="1600" dirty="0"/>
          </a:p>
          <a:p>
            <a:pPr algn="ctr"/>
            <a:r>
              <a:rPr lang="en-AU" sz="1600" b="1" u="sng" dirty="0"/>
              <a:t>Project Goal</a:t>
            </a:r>
          </a:p>
          <a:p>
            <a:r>
              <a:rPr lang="en-AU" sz="1600" dirty="0"/>
              <a:t>To predict flight delays through analysis of the various factors causing delays in previous years.</a:t>
            </a:r>
          </a:p>
          <a:p>
            <a:endParaRPr lang="en-AU" sz="1600" dirty="0"/>
          </a:p>
          <a:p>
            <a:pPr algn="ctr"/>
            <a:r>
              <a:rPr lang="en-AU" sz="1600" b="1" u="sng" dirty="0"/>
              <a:t>Hypothesis/Assumption</a:t>
            </a:r>
          </a:p>
          <a:p>
            <a:r>
              <a:rPr lang="en-AU" sz="1600" dirty="0"/>
              <a:t>Assumption: Time/day of flight departure/arrival, airport of departure/arrival contribute to delays. (Fields are chosen based on this assumption)</a:t>
            </a:r>
          </a:p>
          <a:p>
            <a:pPr marL="285750" indent="-285750">
              <a:buFont typeface="Arial" panose="020B0604020202020204" pitchFamily="34" charset="0"/>
              <a:buChar char="•"/>
            </a:pPr>
            <a:r>
              <a:rPr lang="en-AU" sz="1600" dirty="0"/>
              <a:t>Null Hypothesis 1: Airports are not a contributing factor in delays</a:t>
            </a:r>
          </a:p>
          <a:p>
            <a:pPr marL="285750" indent="-285750">
              <a:buFont typeface="Arial" panose="020B0604020202020204" pitchFamily="34" charset="0"/>
              <a:buChar char="•"/>
            </a:pPr>
            <a:r>
              <a:rPr lang="en-AU" sz="1600" dirty="0"/>
              <a:t>Alternate Hypothesis 1: Airports are a contributing factor to delays</a:t>
            </a:r>
          </a:p>
          <a:p>
            <a:pPr marL="285750" indent="-285750">
              <a:buFont typeface="Arial" panose="020B0604020202020204" pitchFamily="34" charset="0"/>
              <a:buChar char="•"/>
            </a:pPr>
            <a:endParaRPr lang="en-AU" sz="1600" dirty="0"/>
          </a:p>
          <a:p>
            <a:pPr marL="285750" indent="-285750">
              <a:buFont typeface="Arial" panose="020B0604020202020204" pitchFamily="34" charset="0"/>
              <a:buChar char="•"/>
            </a:pPr>
            <a:r>
              <a:rPr lang="en-AU" sz="1600" dirty="0"/>
              <a:t>Null Hypothesis 2: Flight arrival/departure day and time are not contributing factors to delays</a:t>
            </a:r>
          </a:p>
          <a:p>
            <a:pPr marL="285750" indent="-285750">
              <a:buFont typeface="Arial" panose="020B0604020202020204" pitchFamily="34" charset="0"/>
              <a:buChar char="•"/>
            </a:pPr>
            <a:r>
              <a:rPr lang="en-AU" sz="1600" dirty="0"/>
              <a:t>Alternate Hypothesis 2: Flight arrival/departure day and time are contributing factors to delays</a:t>
            </a:r>
          </a:p>
          <a:p>
            <a:endParaRPr lang="en-AU" sz="1600" dirty="0"/>
          </a:p>
          <a:p>
            <a:pPr algn="ctr"/>
            <a:r>
              <a:rPr lang="en-AU" sz="1600" b="1" u="sng" dirty="0"/>
              <a:t>Limitations</a:t>
            </a:r>
          </a:p>
          <a:p>
            <a:pPr marL="285750" indent="-285750">
              <a:buFont typeface="Arial" panose="020B0604020202020204" pitchFamily="34" charset="0"/>
              <a:buChar char="•"/>
            </a:pPr>
            <a:r>
              <a:rPr lang="en-AU" sz="1600" dirty="0"/>
              <a:t>Data is only true for US airports and domestic flights</a:t>
            </a:r>
          </a:p>
          <a:p>
            <a:pPr marL="285750" indent="-285750">
              <a:buFont typeface="Arial" panose="020B0604020202020204" pitchFamily="34" charset="0"/>
              <a:buChar char="•"/>
            </a:pPr>
            <a:r>
              <a:rPr lang="en-AU" sz="1600" dirty="0"/>
              <a:t>Analysis is only true for a specific period (i.e. November/December)</a:t>
            </a:r>
          </a:p>
        </p:txBody>
      </p:sp>
      <p:sp>
        <p:nvSpPr>
          <p:cNvPr id="2" name="TextBox 1">
            <a:extLst>
              <a:ext uri="{FF2B5EF4-FFF2-40B4-BE49-F238E27FC236}">
                <a16:creationId xmlns:a16="http://schemas.microsoft.com/office/drawing/2014/main" id="{5BC9CD4D-4D4C-6441-9CFD-0A344BB8F0A1}"/>
              </a:ext>
            </a:extLst>
          </p:cNvPr>
          <p:cNvSpPr txBox="1"/>
          <p:nvPr/>
        </p:nvSpPr>
        <p:spPr>
          <a:xfrm>
            <a:off x="2567353" y="328246"/>
            <a:ext cx="7045570" cy="707886"/>
          </a:xfrm>
          <a:prstGeom prst="rect">
            <a:avLst/>
          </a:prstGeom>
          <a:noFill/>
        </p:spPr>
        <p:txBody>
          <a:bodyPr wrap="square" rtlCol="0">
            <a:spAutoFit/>
          </a:bodyPr>
          <a:lstStyle/>
          <a:p>
            <a:pPr algn="ctr"/>
            <a:r>
              <a:rPr lang="en-US" sz="4000" dirty="0"/>
              <a:t>Predicting Flight Delays</a:t>
            </a:r>
          </a:p>
        </p:txBody>
      </p:sp>
    </p:spTree>
    <p:extLst>
      <p:ext uri="{BB962C8B-B14F-4D97-AF65-F5344CB8AC3E}">
        <p14:creationId xmlns:p14="http://schemas.microsoft.com/office/powerpoint/2010/main" val="267192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9DDB5-BA47-A64D-9FAE-A702EA340F64}"/>
              </a:ext>
            </a:extLst>
          </p:cNvPr>
          <p:cNvSpPr/>
          <p:nvPr/>
        </p:nvSpPr>
        <p:spPr>
          <a:xfrm>
            <a:off x="1107831" y="1012686"/>
            <a:ext cx="9976338" cy="5632311"/>
          </a:xfrm>
          <a:prstGeom prst="rect">
            <a:avLst/>
          </a:prstGeom>
        </p:spPr>
        <p:txBody>
          <a:bodyPr wrap="square">
            <a:spAutoFit/>
          </a:bodyPr>
          <a:lstStyle/>
          <a:p>
            <a:pPr algn="ctr"/>
            <a:r>
              <a:rPr lang="en-AU" sz="1600" b="1" u="sng" dirty="0"/>
              <a:t>Sample Data (Nov 2017):</a:t>
            </a:r>
            <a:endParaRPr lang="en-AU" sz="1600" dirty="0"/>
          </a:p>
          <a:p>
            <a:r>
              <a:rPr lang="en-AU" sz="1600" dirty="0"/>
              <a:t>Publicly available data is taken from the “Bureau of Transportation Statistics” website.</a:t>
            </a:r>
          </a:p>
          <a:p>
            <a:r>
              <a:rPr lang="en-AU" sz="1600" dirty="0">
                <a:hlinkClick r:id="rId3"/>
              </a:rPr>
              <a:t>(https://www.transtats.bts.gov/Tables.asp?DB_ID=120</a:t>
            </a:r>
            <a:r>
              <a:rPr lang="en-AU" sz="1600" dirty="0"/>
              <a:t>)</a:t>
            </a:r>
          </a:p>
          <a:p>
            <a:r>
              <a:rPr lang="en-AU" sz="1600" u="sng" dirty="0"/>
              <a:t>Data Timeframe</a:t>
            </a:r>
            <a:r>
              <a:rPr lang="en-AU" sz="1600" dirty="0"/>
              <a:t>:</a:t>
            </a:r>
          </a:p>
          <a:p>
            <a:pPr marL="285750" indent="-285750">
              <a:buFont typeface="Arial" panose="020B0604020202020204" pitchFamily="34" charset="0"/>
              <a:buChar char="•"/>
            </a:pPr>
            <a:r>
              <a:rPr lang="en-AU" sz="1600" dirty="0"/>
              <a:t>November/December</a:t>
            </a:r>
          </a:p>
          <a:p>
            <a:pPr marL="285750" indent="-285750">
              <a:buFont typeface="Arial" panose="020B0604020202020204" pitchFamily="34" charset="0"/>
              <a:buChar char="•"/>
            </a:pPr>
            <a:r>
              <a:rPr lang="en-AU" sz="1600" dirty="0"/>
              <a:t>Years 2012-2017</a:t>
            </a:r>
          </a:p>
          <a:p>
            <a:r>
              <a:rPr lang="en-AU" sz="1600" u="sng" dirty="0"/>
              <a:t>Data Shape (Sample)</a:t>
            </a:r>
            <a:r>
              <a:rPr lang="en-AU" sz="1600" dirty="0"/>
              <a:t>:</a:t>
            </a:r>
          </a:p>
          <a:p>
            <a:pPr marL="285750" indent="-285750">
              <a:buFont typeface="Arial" panose="020B0604020202020204" pitchFamily="34" charset="0"/>
              <a:buChar char="•"/>
            </a:pPr>
            <a:r>
              <a:rPr lang="en-AU" sz="1600" dirty="0"/>
              <a:t>Rows: 454163</a:t>
            </a:r>
          </a:p>
          <a:p>
            <a:pPr marL="285750" indent="-285750">
              <a:buFont typeface="Arial" panose="020B0604020202020204" pitchFamily="34" charset="0"/>
              <a:buChar char="•"/>
            </a:pPr>
            <a:r>
              <a:rPr lang="en-AU" sz="1600" dirty="0"/>
              <a:t>Columns: 31</a:t>
            </a:r>
          </a:p>
          <a:p>
            <a:endParaRPr lang="en-AU" sz="1600" dirty="0"/>
          </a:p>
          <a:p>
            <a:pPr algn="ctr"/>
            <a:r>
              <a:rPr lang="en-AU" sz="1600" b="1" u="sng" dirty="0"/>
              <a:t>Features </a:t>
            </a:r>
          </a:p>
          <a:p>
            <a:r>
              <a:rPr lang="en-AU" sz="1600" u="sng" dirty="0"/>
              <a:t>Travel Period</a:t>
            </a:r>
            <a:r>
              <a:rPr lang="en-AU" sz="1600" dirty="0"/>
              <a:t>: Month, Day, Time</a:t>
            </a:r>
          </a:p>
          <a:p>
            <a:r>
              <a:rPr lang="en-AU" sz="1600" u="sng" dirty="0"/>
              <a:t>Airline</a:t>
            </a:r>
            <a:r>
              <a:rPr lang="en-AU" sz="1600" dirty="0"/>
              <a:t>: Carrier Code, Flight Number, Tail Number</a:t>
            </a:r>
          </a:p>
          <a:p>
            <a:r>
              <a:rPr lang="en-AU" sz="1600" u="sng" dirty="0"/>
              <a:t>Airport</a:t>
            </a:r>
            <a:r>
              <a:rPr lang="en-AU" sz="1600" dirty="0"/>
              <a:t>: Origin Airport and City, Destination Airport and City</a:t>
            </a:r>
          </a:p>
          <a:p>
            <a:r>
              <a:rPr lang="en-AU" sz="1600" u="sng" dirty="0"/>
              <a:t>Departure/Arrival Performance</a:t>
            </a:r>
            <a:r>
              <a:rPr lang="en-AU" sz="1600" dirty="0"/>
              <a:t>: CRS Time, Actual time</a:t>
            </a:r>
          </a:p>
          <a:p>
            <a:r>
              <a:rPr lang="en-AU" sz="1600" u="sng" dirty="0"/>
              <a:t>Cancellations</a:t>
            </a:r>
            <a:r>
              <a:rPr lang="en-AU" sz="1600" dirty="0"/>
              <a:t>: Cancelled, Cancellation Code, Diverted</a:t>
            </a:r>
          </a:p>
          <a:p>
            <a:r>
              <a:rPr lang="en-AU" sz="1600" u="sng" dirty="0"/>
              <a:t>Cause of Delay</a:t>
            </a:r>
            <a:r>
              <a:rPr lang="en-AU" sz="1600" dirty="0"/>
              <a:t>: Carrier Delay, Weather Delay, NAS Delay, Security Delay, Late Aircraft Delay </a:t>
            </a:r>
          </a:p>
          <a:p>
            <a:endParaRPr lang="en-AU" sz="1600" dirty="0"/>
          </a:p>
          <a:p>
            <a:r>
              <a:rPr lang="en-AU" sz="1200" b="1" u="sng" dirty="0"/>
              <a:t>Terms:</a:t>
            </a:r>
          </a:p>
          <a:p>
            <a:r>
              <a:rPr lang="en-AU" sz="1200" dirty="0" err="1"/>
              <a:t>CRSDepTime</a:t>
            </a:r>
            <a:r>
              <a:rPr lang="en-AU" sz="1200" dirty="0"/>
              <a:t> (the local time the plane was scheduled to depart)</a:t>
            </a:r>
          </a:p>
          <a:p>
            <a:r>
              <a:rPr lang="en-AU" sz="1200" dirty="0" err="1"/>
              <a:t>CRSArrTime</a:t>
            </a:r>
            <a:r>
              <a:rPr lang="en-AU" sz="1200" dirty="0"/>
              <a:t> (the local time the plane was scheduled to arrive)</a:t>
            </a:r>
          </a:p>
          <a:p>
            <a:r>
              <a:rPr lang="en-AU" sz="1200" dirty="0" err="1"/>
              <a:t>CRSElapsedTime</a:t>
            </a:r>
            <a:r>
              <a:rPr lang="en-AU" sz="1200" dirty="0"/>
              <a:t> (the scheduled difference between departure and arrival)</a:t>
            </a:r>
          </a:p>
          <a:p>
            <a:r>
              <a:rPr lang="en-AU" sz="1200" dirty="0"/>
              <a:t>NAS Delay: National Air System Delay</a:t>
            </a:r>
          </a:p>
          <a:p>
            <a:r>
              <a:rPr lang="en-AU" sz="1200" dirty="0"/>
              <a:t>Definitions in delay types can be found at: http://</a:t>
            </a:r>
            <a:r>
              <a:rPr lang="en-AU" sz="1200" dirty="0" err="1"/>
              <a:t>aspmhelp.faa.gov</a:t>
            </a:r>
            <a:r>
              <a:rPr lang="en-AU" sz="1200" dirty="0"/>
              <a:t>/</a:t>
            </a:r>
            <a:r>
              <a:rPr lang="en-AU" sz="1200" dirty="0" err="1"/>
              <a:t>index.php</a:t>
            </a:r>
            <a:r>
              <a:rPr lang="en-AU" sz="1200" dirty="0"/>
              <a:t>/</a:t>
            </a:r>
            <a:r>
              <a:rPr lang="en-AU" sz="1200" dirty="0" err="1"/>
              <a:t>Types_of_Delay</a:t>
            </a:r>
            <a:r>
              <a:rPr lang="en-AU" sz="1200" dirty="0"/>
              <a:t>)</a:t>
            </a:r>
          </a:p>
        </p:txBody>
      </p:sp>
      <p:sp>
        <p:nvSpPr>
          <p:cNvPr id="5" name="TextBox 4">
            <a:extLst>
              <a:ext uri="{FF2B5EF4-FFF2-40B4-BE49-F238E27FC236}">
                <a16:creationId xmlns:a16="http://schemas.microsoft.com/office/drawing/2014/main" id="{87791D79-ABC0-604D-83D7-1F4E1AA9B683}"/>
              </a:ext>
            </a:extLst>
          </p:cNvPr>
          <p:cNvSpPr txBox="1"/>
          <p:nvPr/>
        </p:nvSpPr>
        <p:spPr>
          <a:xfrm>
            <a:off x="3622428" y="304800"/>
            <a:ext cx="4947138" cy="707886"/>
          </a:xfrm>
          <a:prstGeom prst="rect">
            <a:avLst/>
          </a:prstGeom>
          <a:noFill/>
        </p:spPr>
        <p:txBody>
          <a:bodyPr wrap="square" rtlCol="0">
            <a:spAutoFit/>
          </a:bodyPr>
          <a:lstStyle/>
          <a:p>
            <a:pPr algn="ctr"/>
            <a:r>
              <a:rPr lang="en-US" sz="4000" dirty="0"/>
              <a:t>Identified Dataset</a:t>
            </a:r>
          </a:p>
        </p:txBody>
      </p:sp>
    </p:spTree>
    <p:extLst>
      <p:ext uri="{BB962C8B-B14F-4D97-AF65-F5344CB8AC3E}">
        <p14:creationId xmlns:p14="http://schemas.microsoft.com/office/powerpoint/2010/main" val="209457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C840B6-D3D4-C446-8A6F-7D27EF6B5899}"/>
              </a:ext>
            </a:extLst>
          </p:cNvPr>
          <p:cNvPicPr>
            <a:picLocks noChangeAspect="1"/>
          </p:cNvPicPr>
          <p:nvPr/>
        </p:nvPicPr>
        <p:blipFill>
          <a:blip r:embed="rId2"/>
          <a:stretch>
            <a:fillRect/>
          </a:stretch>
        </p:blipFill>
        <p:spPr>
          <a:xfrm>
            <a:off x="3466306" y="4720703"/>
            <a:ext cx="5259387" cy="750065"/>
          </a:xfrm>
          <a:prstGeom prst="rect">
            <a:avLst/>
          </a:prstGeom>
        </p:spPr>
      </p:pic>
      <p:pic>
        <p:nvPicPr>
          <p:cNvPr id="7" name="Picture 6">
            <a:extLst>
              <a:ext uri="{FF2B5EF4-FFF2-40B4-BE49-F238E27FC236}">
                <a16:creationId xmlns:a16="http://schemas.microsoft.com/office/drawing/2014/main" id="{60C05C0C-36A6-7147-9112-6AE3A2C8A541}"/>
              </a:ext>
            </a:extLst>
          </p:cNvPr>
          <p:cNvPicPr>
            <a:picLocks noChangeAspect="1"/>
          </p:cNvPicPr>
          <p:nvPr/>
        </p:nvPicPr>
        <p:blipFill rotWithShape="1">
          <a:blip r:embed="rId3"/>
          <a:srcRect b="43619"/>
          <a:stretch/>
        </p:blipFill>
        <p:spPr>
          <a:xfrm>
            <a:off x="0" y="1361722"/>
            <a:ext cx="12192000" cy="757435"/>
          </a:xfrm>
          <a:prstGeom prst="rect">
            <a:avLst/>
          </a:prstGeom>
        </p:spPr>
      </p:pic>
      <p:sp>
        <p:nvSpPr>
          <p:cNvPr id="8" name="TextBox 7">
            <a:extLst>
              <a:ext uri="{FF2B5EF4-FFF2-40B4-BE49-F238E27FC236}">
                <a16:creationId xmlns:a16="http://schemas.microsoft.com/office/drawing/2014/main" id="{DD0BF620-ACF6-E54E-B61A-1365A4198443}"/>
              </a:ext>
            </a:extLst>
          </p:cNvPr>
          <p:cNvSpPr txBox="1"/>
          <p:nvPr/>
        </p:nvSpPr>
        <p:spPr>
          <a:xfrm>
            <a:off x="3622428" y="304800"/>
            <a:ext cx="4947138" cy="707886"/>
          </a:xfrm>
          <a:prstGeom prst="rect">
            <a:avLst/>
          </a:prstGeom>
          <a:noFill/>
        </p:spPr>
        <p:txBody>
          <a:bodyPr wrap="square" rtlCol="0">
            <a:spAutoFit/>
          </a:bodyPr>
          <a:lstStyle/>
          <a:p>
            <a:pPr algn="ctr"/>
            <a:r>
              <a:rPr lang="en-US" sz="4000" dirty="0"/>
              <a:t>Sample Data</a:t>
            </a:r>
          </a:p>
        </p:txBody>
      </p:sp>
      <p:sp>
        <p:nvSpPr>
          <p:cNvPr id="12" name="TextBox 11">
            <a:extLst>
              <a:ext uri="{FF2B5EF4-FFF2-40B4-BE49-F238E27FC236}">
                <a16:creationId xmlns:a16="http://schemas.microsoft.com/office/drawing/2014/main" id="{2E6455D9-84BF-6043-98CF-568F04AF8CED}"/>
              </a:ext>
            </a:extLst>
          </p:cNvPr>
          <p:cNvSpPr txBox="1"/>
          <p:nvPr/>
        </p:nvSpPr>
        <p:spPr>
          <a:xfrm>
            <a:off x="181570" y="2500055"/>
            <a:ext cx="1918297"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days?</a:t>
            </a:r>
          </a:p>
        </p:txBody>
      </p:sp>
      <p:sp>
        <p:nvSpPr>
          <p:cNvPr id="13" name="TextBox 12">
            <a:extLst>
              <a:ext uri="{FF2B5EF4-FFF2-40B4-BE49-F238E27FC236}">
                <a16:creationId xmlns:a16="http://schemas.microsoft.com/office/drawing/2014/main" id="{A9C1E136-F5D4-0E4A-A58C-765684996271}"/>
              </a:ext>
            </a:extLst>
          </p:cNvPr>
          <p:cNvSpPr txBox="1"/>
          <p:nvPr/>
        </p:nvSpPr>
        <p:spPr>
          <a:xfrm>
            <a:off x="2440782" y="3337233"/>
            <a:ext cx="2385616"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flights or planes?</a:t>
            </a:r>
          </a:p>
        </p:txBody>
      </p:sp>
      <p:sp>
        <p:nvSpPr>
          <p:cNvPr id="14" name="TextBox 13">
            <a:extLst>
              <a:ext uri="{FF2B5EF4-FFF2-40B4-BE49-F238E27FC236}">
                <a16:creationId xmlns:a16="http://schemas.microsoft.com/office/drawing/2014/main" id="{ADA72241-F50A-5D41-BF1C-062ADB2F47B2}"/>
              </a:ext>
            </a:extLst>
          </p:cNvPr>
          <p:cNvSpPr txBox="1"/>
          <p:nvPr/>
        </p:nvSpPr>
        <p:spPr>
          <a:xfrm>
            <a:off x="6588366" y="5846445"/>
            <a:ext cx="1981200" cy="923330"/>
          </a:xfrm>
          <a:prstGeom prst="rect">
            <a:avLst/>
          </a:prstGeom>
          <a:solidFill>
            <a:schemeClr val="bg1"/>
          </a:solidFill>
          <a:ln>
            <a:solidFill>
              <a:srgbClr val="FF0000"/>
            </a:solidFill>
          </a:ln>
        </p:spPr>
        <p:txBody>
          <a:bodyPr wrap="square" rtlCol="0">
            <a:spAutoFit/>
          </a:bodyPr>
          <a:lstStyle/>
          <a:p>
            <a:pPr algn="ctr"/>
            <a:r>
              <a:rPr lang="en-US" dirty="0"/>
              <a:t>Are delays due to weather or other causes?</a:t>
            </a:r>
          </a:p>
        </p:txBody>
      </p:sp>
      <p:sp>
        <p:nvSpPr>
          <p:cNvPr id="15" name="TextBox 14">
            <a:extLst>
              <a:ext uri="{FF2B5EF4-FFF2-40B4-BE49-F238E27FC236}">
                <a16:creationId xmlns:a16="http://schemas.microsoft.com/office/drawing/2014/main" id="{61FE62F0-C024-5440-8338-05272C1FB85D}"/>
              </a:ext>
            </a:extLst>
          </p:cNvPr>
          <p:cNvSpPr txBox="1"/>
          <p:nvPr/>
        </p:nvSpPr>
        <p:spPr>
          <a:xfrm>
            <a:off x="5858073" y="2496600"/>
            <a:ext cx="2290762" cy="923330"/>
          </a:xfrm>
          <a:prstGeom prst="rect">
            <a:avLst/>
          </a:prstGeom>
          <a:solidFill>
            <a:schemeClr val="bg1"/>
          </a:solidFill>
          <a:ln>
            <a:solidFill>
              <a:srgbClr val="FF0000"/>
            </a:solidFill>
          </a:ln>
        </p:spPr>
        <p:txBody>
          <a:bodyPr wrap="square" rtlCol="0">
            <a:spAutoFit/>
          </a:bodyPr>
          <a:lstStyle/>
          <a:p>
            <a:pPr algn="ctr"/>
            <a:r>
              <a:rPr lang="en-US" dirty="0"/>
              <a:t>Are delays more common from or to particular cities?</a:t>
            </a:r>
          </a:p>
        </p:txBody>
      </p:sp>
      <p:sp>
        <p:nvSpPr>
          <p:cNvPr id="16" name="TextBox 15">
            <a:extLst>
              <a:ext uri="{FF2B5EF4-FFF2-40B4-BE49-F238E27FC236}">
                <a16:creationId xmlns:a16="http://schemas.microsoft.com/office/drawing/2014/main" id="{2CD367B4-491E-C242-A2EE-9715D63B267E}"/>
              </a:ext>
            </a:extLst>
          </p:cNvPr>
          <p:cNvSpPr txBox="1"/>
          <p:nvPr/>
        </p:nvSpPr>
        <p:spPr>
          <a:xfrm>
            <a:off x="9180511" y="3337233"/>
            <a:ext cx="2690020"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arrival or departure times?</a:t>
            </a:r>
          </a:p>
        </p:txBody>
      </p:sp>
      <p:cxnSp>
        <p:nvCxnSpPr>
          <p:cNvPr id="18" name="Straight Arrow Connector 17">
            <a:extLst>
              <a:ext uri="{FF2B5EF4-FFF2-40B4-BE49-F238E27FC236}">
                <a16:creationId xmlns:a16="http://schemas.microsoft.com/office/drawing/2014/main" id="{CB9D2733-03AA-C748-8B71-F73DEA8DAD67}"/>
              </a:ext>
            </a:extLst>
          </p:cNvPr>
          <p:cNvCxnSpPr>
            <a:stCxn id="12" idx="0"/>
          </p:cNvCxnSpPr>
          <p:nvPr/>
        </p:nvCxnSpPr>
        <p:spPr>
          <a:xfrm flipH="1" flipV="1">
            <a:off x="728663" y="2119157"/>
            <a:ext cx="412056" cy="38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271638-0007-7947-9AAF-355E42ED1A12}"/>
              </a:ext>
            </a:extLst>
          </p:cNvPr>
          <p:cNvCxnSpPr>
            <a:cxnSpLocks/>
            <a:stCxn id="13" idx="0"/>
          </p:cNvCxnSpPr>
          <p:nvPr/>
        </p:nvCxnSpPr>
        <p:spPr>
          <a:xfrm flipH="1" flipV="1">
            <a:off x="2058716" y="2093341"/>
            <a:ext cx="1574874" cy="124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626B90-D800-9A46-A2DA-5BF58EB96FF7}"/>
              </a:ext>
            </a:extLst>
          </p:cNvPr>
          <p:cNvCxnSpPr>
            <a:cxnSpLocks/>
            <a:stCxn id="15" idx="1"/>
          </p:cNvCxnSpPr>
          <p:nvPr/>
        </p:nvCxnSpPr>
        <p:spPr>
          <a:xfrm flipH="1" flipV="1">
            <a:off x="5062487" y="2093343"/>
            <a:ext cx="795586" cy="864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8CDF1C-B282-DE41-8C55-8F858B25C7AA}"/>
              </a:ext>
            </a:extLst>
          </p:cNvPr>
          <p:cNvCxnSpPr>
            <a:cxnSpLocks/>
            <a:stCxn id="16" idx="0"/>
          </p:cNvCxnSpPr>
          <p:nvPr/>
        </p:nvCxnSpPr>
        <p:spPr>
          <a:xfrm flipH="1" flipV="1">
            <a:off x="9058275" y="2138170"/>
            <a:ext cx="1467246" cy="1199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4EAE0E-18BA-2940-8617-B003664917FA}"/>
              </a:ext>
            </a:extLst>
          </p:cNvPr>
          <p:cNvCxnSpPr>
            <a:cxnSpLocks/>
            <a:stCxn id="14" idx="0"/>
          </p:cNvCxnSpPr>
          <p:nvPr/>
        </p:nvCxnSpPr>
        <p:spPr>
          <a:xfrm flipH="1" flipV="1">
            <a:off x="6757988" y="5095735"/>
            <a:ext cx="820978" cy="75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18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1816100" y="1297675"/>
            <a:ext cx="8588372" cy="3970318"/>
          </a:xfrm>
          <a:prstGeom prst="rect">
            <a:avLst/>
          </a:prstGeom>
          <a:noFill/>
        </p:spPr>
        <p:txBody>
          <a:bodyPr wrap="square" rtlCol="0">
            <a:spAutoFit/>
          </a:bodyPr>
          <a:lstStyle/>
          <a:p>
            <a:pPr marL="342900" indent="-342900">
              <a:buFont typeface="+mj-lt"/>
              <a:buAutoNum type="arabicPeriod"/>
            </a:pPr>
            <a:r>
              <a:rPr lang="en-AU" dirty="0"/>
              <a:t>Drop features that are not needed.</a:t>
            </a:r>
          </a:p>
          <a:p>
            <a:pPr marL="800100" lvl="1" indent="-342900">
              <a:buFont typeface="Arial" panose="020B0604020202020204" pitchFamily="34" charset="0"/>
              <a:buChar char="•"/>
            </a:pPr>
            <a:r>
              <a:rPr lang="en-AU" dirty="0"/>
              <a:t>'ORIGIN_CITY_NAME’ and 'DEST_CITY_NAME’ were removed</a:t>
            </a:r>
          </a:p>
          <a:p>
            <a:pPr marL="800100" lvl="1" indent="-342900">
              <a:buFont typeface="Arial" panose="020B0604020202020204" pitchFamily="34" charset="0"/>
              <a:buChar char="•"/>
            </a:pPr>
            <a:endParaRPr lang="en-AU" dirty="0"/>
          </a:p>
          <a:p>
            <a:pPr marL="342900" indent="-342900">
              <a:buFont typeface="+mj-lt"/>
              <a:buAutoNum type="arabicPeriod"/>
            </a:pPr>
            <a:r>
              <a:rPr lang="en-AU" dirty="0"/>
              <a:t>Remove rows without important information</a:t>
            </a:r>
          </a:p>
          <a:p>
            <a:pPr marL="800100" lvl="1" indent="-342900">
              <a:buFont typeface="Arial" panose="020B0604020202020204" pitchFamily="34" charset="0"/>
              <a:buChar char="•"/>
            </a:pPr>
            <a:r>
              <a:rPr lang="en-AU" dirty="0"/>
              <a:t>99.5% of data remaining</a:t>
            </a:r>
          </a:p>
          <a:p>
            <a:pPr marL="342900" indent="-342900">
              <a:buFont typeface="+mj-lt"/>
              <a:buAutoNum type="arabicPeriod"/>
            </a:pPr>
            <a:endParaRPr lang="en-AU" dirty="0"/>
          </a:p>
          <a:p>
            <a:pPr marL="342900" indent="-342900">
              <a:buFont typeface="+mj-lt"/>
              <a:buAutoNum type="arabicPeriod"/>
            </a:pPr>
            <a:r>
              <a:rPr lang="en-AU" dirty="0"/>
              <a:t>Brief description of numerical features</a:t>
            </a:r>
          </a:p>
          <a:p>
            <a:pPr marL="800100" lvl="1" indent="-342900">
              <a:buFont typeface="Arial" panose="020B0604020202020204" pitchFamily="34" charset="0"/>
              <a:buChar char="•"/>
            </a:pPr>
            <a:r>
              <a:rPr lang="en-AU" dirty="0"/>
              <a:t>Average of 4.3 mins  for dep. delay</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
        <p:nvSpPr>
          <p:cNvPr id="3" name="TextBox 2">
            <a:extLst>
              <a:ext uri="{FF2B5EF4-FFF2-40B4-BE49-F238E27FC236}">
                <a16:creationId xmlns:a16="http://schemas.microsoft.com/office/drawing/2014/main" id="{5F618842-0C17-0B45-BF64-37AFBD6E7C47}"/>
              </a:ext>
            </a:extLst>
          </p:cNvPr>
          <p:cNvSpPr txBox="1"/>
          <p:nvPr/>
        </p:nvSpPr>
        <p:spPr>
          <a:xfrm>
            <a:off x="3622428" y="304800"/>
            <a:ext cx="4947138" cy="707886"/>
          </a:xfrm>
          <a:prstGeom prst="rect">
            <a:avLst/>
          </a:prstGeom>
          <a:noFill/>
        </p:spPr>
        <p:txBody>
          <a:bodyPr wrap="square" rtlCol="0">
            <a:spAutoFit/>
          </a:bodyPr>
          <a:lstStyle/>
          <a:p>
            <a:pPr algn="ctr"/>
            <a:r>
              <a:rPr lang="en-US" sz="4000" dirty="0"/>
              <a:t>EDA</a:t>
            </a:r>
          </a:p>
        </p:txBody>
      </p:sp>
      <p:pic>
        <p:nvPicPr>
          <p:cNvPr id="5" name="Picture 4">
            <a:extLst>
              <a:ext uri="{FF2B5EF4-FFF2-40B4-BE49-F238E27FC236}">
                <a16:creationId xmlns:a16="http://schemas.microsoft.com/office/drawing/2014/main" id="{F7134C6F-5B9C-3D4D-A310-4AC1E0C91F31}"/>
              </a:ext>
            </a:extLst>
          </p:cNvPr>
          <p:cNvPicPr>
            <a:picLocks noChangeAspect="1"/>
          </p:cNvPicPr>
          <p:nvPr/>
        </p:nvPicPr>
        <p:blipFill>
          <a:blip r:embed="rId2"/>
          <a:stretch>
            <a:fillRect/>
          </a:stretch>
        </p:blipFill>
        <p:spPr>
          <a:xfrm>
            <a:off x="3058989" y="3743522"/>
            <a:ext cx="5693022" cy="2210742"/>
          </a:xfrm>
          <a:prstGeom prst="rect">
            <a:avLst/>
          </a:prstGeom>
        </p:spPr>
      </p:pic>
    </p:spTree>
    <p:extLst>
      <p:ext uri="{BB962C8B-B14F-4D97-AF65-F5344CB8AC3E}">
        <p14:creationId xmlns:p14="http://schemas.microsoft.com/office/powerpoint/2010/main" val="386362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D02EFD-2A49-BE41-80C4-9F4919D630A5}"/>
              </a:ext>
            </a:extLst>
          </p:cNvPr>
          <p:cNvPicPr>
            <a:picLocks noChangeAspect="1"/>
          </p:cNvPicPr>
          <p:nvPr/>
        </p:nvPicPr>
        <p:blipFill>
          <a:blip r:embed="rId3"/>
          <a:stretch>
            <a:fillRect/>
          </a:stretch>
        </p:blipFill>
        <p:spPr>
          <a:xfrm>
            <a:off x="7630066" y="2690805"/>
            <a:ext cx="1914201" cy="2773762"/>
          </a:xfrm>
          <a:prstGeom prst="rect">
            <a:avLst/>
          </a:prstGeom>
        </p:spPr>
      </p:pic>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Which airlines are more prone to delays?</a:t>
            </a:r>
          </a:p>
        </p:txBody>
      </p:sp>
      <p:pic>
        <p:nvPicPr>
          <p:cNvPr id="1026" name="Picture 2">
            <a:extLst>
              <a:ext uri="{FF2B5EF4-FFF2-40B4-BE49-F238E27FC236}">
                <a16:creationId xmlns:a16="http://schemas.microsoft.com/office/drawing/2014/main" id="{297C1602-0D8E-8F46-9684-719B1CCE2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608" y="2658404"/>
            <a:ext cx="3205163" cy="2533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52A450F1-143D-CB4B-9A73-A3E688F0C0C6}"/>
              </a:ext>
            </a:extLst>
          </p:cNvPr>
          <p:cNvGraphicFramePr>
            <a:graphicFrameLocks noGrp="1"/>
          </p:cNvGraphicFramePr>
          <p:nvPr>
            <p:extLst>
              <p:ext uri="{D42A27DB-BD31-4B8C-83A1-F6EECF244321}">
                <p14:modId xmlns:p14="http://schemas.microsoft.com/office/powerpoint/2010/main" val="1605634071"/>
              </p:ext>
            </p:extLst>
          </p:nvPr>
        </p:nvGraphicFramePr>
        <p:xfrm>
          <a:off x="6624638" y="1706979"/>
          <a:ext cx="5365533" cy="50901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753208552"/>
                    </a:ext>
                  </a:extLst>
                </a:gridCol>
                <a:gridCol w="3225800">
                  <a:extLst>
                    <a:ext uri="{9D8B030D-6E8A-4147-A177-3AD203B41FA5}">
                      <a16:colId xmlns:a16="http://schemas.microsoft.com/office/drawing/2014/main" val="3383236154"/>
                    </a:ext>
                  </a:extLst>
                </a:gridCol>
                <a:gridCol w="1149133">
                  <a:extLst>
                    <a:ext uri="{9D8B030D-6E8A-4147-A177-3AD203B41FA5}">
                      <a16:colId xmlns:a16="http://schemas.microsoft.com/office/drawing/2014/main" val="2571244837"/>
                    </a:ext>
                  </a:extLst>
                </a:gridCol>
              </a:tblGrid>
              <a:tr h="370840">
                <a:tc>
                  <a:txBody>
                    <a:bodyPr/>
                    <a:lstStyle/>
                    <a:p>
                      <a:pPr algn="ctr"/>
                      <a:r>
                        <a:rPr lang="en-US" dirty="0">
                          <a:solidFill>
                            <a:schemeClr val="bg1">
                              <a:lumMod val="85000"/>
                            </a:schemeClr>
                          </a:solidFill>
                        </a:rPr>
                        <a:t>Carrier Code</a:t>
                      </a:r>
                    </a:p>
                  </a:txBody>
                  <a:tcPr anchor="ctr"/>
                </a:tc>
                <a:tc>
                  <a:txBody>
                    <a:bodyPr/>
                    <a:lstStyle/>
                    <a:p>
                      <a:pPr algn="ctr"/>
                      <a:r>
                        <a:rPr lang="en-US" dirty="0">
                          <a:solidFill>
                            <a:schemeClr val="bg1">
                              <a:lumMod val="85000"/>
                            </a:schemeClr>
                          </a:solidFill>
                        </a:rPr>
                        <a:t>Carrier</a:t>
                      </a:r>
                    </a:p>
                  </a:txBody>
                  <a:tcPr anchor="ctr"/>
                </a:tc>
                <a:tc>
                  <a:txBody>
                    <a:bodyPr/>
                    <a:lstStyle/>
                    <a:p>
                      <a:pPr algn="ctr"/>
                      <a:r>
                        <a:rPr lang="en-US" dirty="0">
                          <a:solidFill>
                            <a:schemeClr val="bg1">
                              <a:lumMod val="85000"/>
                            </a:schemeClr>
                          </a:solidFill>
                        </a:rPr>
                        <a:t>% Delay</a:t>
                      </a:r>
                    </a:p>
                  </a:txBody>
                  <a:tcPr anchor="ctr"/>
                </a:tc>
                <a:extLst>
                  <a:ext uri="{0D108BD9-81ED-4DB2-BD59-A6C34878D82A}">
                    <a16:rowId xmlns:a16="http://schemas.microsoft.com/office/drawing/2014/main" val="3975984217"/>
                  </a:ext>
                </a:extLst>
              </a:tr>
              <a:tr h="370840">
                <a:tc>
                  <a:txBody>
                    <a:bodyPr/>
                    <a:lstStyle/>
                    <a:p>
                      <a:pPr algn="ctr" fontAlgn="b"/>
                      <a:r>
                        <a:rPr lang="en-AU" sz="1800" b="0" i="0" u="none" strike="noStrike" dirty="0">
                          <a:solidFill>
                            <a:srgbClr val="FF0000"/>
                          </a:solidFill>
                          <a:effectLst/>
                          <a:latin typeface="Calibri" panose="020F0502020204030204" pitchFamily="34" charset="0"/>
                          <a:ea typeface="Arial Unicode MS" panose="020B0604020202020204" pitchFamily="34" charset="-128"/>
                          <a:cs typeface="Calibri" panose="020F0502020204030204" pitchFamily="34" charset="0"/>
                        </a:rPr>
                        <a:t>VX</a:t>
                      </a:r>
                    </a:p>
                  </a:txBody>
                  <a:tcPr marL="9525" marR="9525" marT="9525" marB="0" anchor="ctr"/>
                </a:tc>
                <a:tc>
                  <a:txBody>
                    <a:bodyPr/>
                    <a:lstStyle/>
                    <a:p>
                      <a:pPr algn="ctr" fontAlgn="b"/>
                      <a:r>
                        <a:rPr lang="en-AU" sz="1800" b="0" i="0" u="none" strike="noStrike" dirty="0">
                          <a:solidFill>
                            <a:srgbClr val="FF0000"/>
                          </a:solidFill>
                          <a:effectLst/>
                          <a:latin typeface="Calibri" panose="020F0502020204030204" pitchFamily="34" charset="0"/>
                          <a:cs typeface="Calibri" panose="020F0502020204030204" pitchFamily="34" charset="0"/>
                        </a:rPr>
                        <a:t>Virgin America</a:t>
                      </a:r>
                    </a:p>
                  </a:txBody>
                  <a:tcPr marL="9525" marR="9525" marT="9525" marB="0" anchor="ctr"/>
                </a:tc>
                <a:tc>
                  <a:txBody>
                    <a:bodyPr/>
                    <a:lstStyle/>
                    <a:p>
                      <a:pPr algn="ctr"/>
                      <a:r>
                        <a:rPr lang="en-US" sz="1800" dirty="0">
                          <a:solidFill>
                            <a:srgbClr val="FF0000"/>
                          </a:solidFill>
                          <a:latin typeface="Calibri" panose="020F0502020204030204" pitchFamily="34" charset="0"/>
                          <a:cs typeface="Calibri" panose="020F0502020204030204" pitchFamily="34" charset="0"/>
                        </a:rPr>
                        <a:t>16.9%</a:t>
                      </a:r>
                    </a:p>
                  </a:txBody>
                  <a:tcPr anchor="ctr"/>
                </a:tc>
                <a:extLst>
                  <a:ext uri="{0D108BD9-81ED-4DB2-BD59-A6C34878D82A}">
                    <a16:rowId xmlns:a16="http://schemas.microsoft.com/office/drawing/2014/main" val="1362983851"/>
                  </a:ext>
                </a:extLst>
              </a:tr>
              <a:tr h="370840">
                <a:tc>
                  <a:txBody>
                    <a:bodyPr/>
                    <a:lstStyle/>
                    <a:p>
                      <a:pPr algn="ctr" fontAlgn="b"/>
                      <a:r>
                        <a:rPr lang="en-AU" sz="1800" b="0" i="0" u="none" strike="noStrike" dirty="0">
                          <a:solidFill>
                            <a:srgbClr val="FF0000"/>
                          </a:solidFill>
                          <a:effectLst/>
                          <a:latin typeface="Calibri" panose="020F0502020204030204" pitchFamily="34" charset="0"/>
                          <a:ea typeface="Arial Unicode MS" panose="020B0604020202020204" pitchFamily="34" charset="-128"/>
                          <a:cs typeface="Calibri" panose="020F0502020204030204" pitchFamily="34" charset="0"/>
                        </a:rPr>
                        <a:t>F9</a:t>
                      </a:r>
                    </a:p>
                  </a:txBody>
                  <a:tcPr marL="9525" marR="9525" marT="9525" marB="0" anchor="ctr"/>
                </a:tc>
                <a:tc>
                  <a:txBody>
                    <a:bodyPr/>
                    <a:lstStyle/>
                    <a:p>
                      <a:pPr algn="ctr" fontAlgn="b"/>
                      <a:r>
                        <a:rPr lang="en-AU" sz="1800" b="0" i="0" u="none" strike="noStrike" dirty="0">
                          <a:solidFill>
                            <a:srgbClr val="FF0000"/>
                          </a:solidFill>
                          <a:effectLst/>
                          <a:latin typeface="Calibri" panose="020F0502020204030204" pitchFamily="34" charset="0"/>
                          <a:cs typeface="Calibri" panose="020F0502020204030204" pitchFamily="34" charset="0"/>
                        </a:rPr>
                        <a:t>Frontier Airlines</a:t>
                      </a:r>
                    </a:p>
                  </a:txBody>
                  <a:tcPr marL="9525" marR="9525" marT="9525" marB="0" anchor="ctr"/>
                </a:tc>
                <a:tc>
                  <a:txBody>
                    <a:bodyPr/>
                    <a:lstStyle/>
                    <a:p>
                      <a:pPr algn="ctr"/>
                      <a:r>
                        <a:rPr lang="en-US" sz="1800" dirty="0">
                          <a:solidFill>
                            <a:srgbClr val="FF0000"/>
                          </a:solidFill>
                          <a:latin typeface="Calibri" panose="020F0502020204030204" pitchFamily="34" charset="0"/>
                          <a:cs typeface="Calibri" panose="020F0502020204030204" pitchFamily="34" charset="0"/>
                        </a:rPr>
                        <a:t>16.8%</a:t>
                      </a:r>
                    </a:p>
                  </a:txBody>
                  <a:tcPr anchor="ctr"/>
                </a:tc>
                <a:extLst>
                  <a:ext uri="{0D108BD9-81ED-4DB2-BD59-A6C34878D82A}">
                    <a16:rowId xmlns:a16="http://schemas.microsoft.com/office/drawing/2014/main" val="1984383911"/>
                  </a:ext>
                </a:extLst>
              </a:tr>
              <a:tr h="370840">
                <a:tc>
                  <a:txBody>
                    <a:bodyPr/>
                    <a:lstStyle/>
                    <a:p>
                      <a:pPr algn="ctr" fontAlgn="b"/>
                      <a:r>
                        <a:rPr lang="en-AU" sz="1800" b="0" i="0" u="none" strike="noStrike" dirty="0">
                          <a:solidFill>
                            <a:srgbClr val="FF0000"/>
                          </a:solidFill>
                          <a:effectLst/>
                          <a:latin typeface="Calibri" panose="020F0502020204030204" pitchFamily="34" charset="0"/>
                          <a:ea typeface="Arial Unicode MS" panose="020B0604020202020204" pitchFamily="34" charset="-128"/>
                          <a:cs typeface="Calibri" panose="020F0502020204030204" pitchFamily="34" charset="0"/>
                        </a:rPr>
                        <a:t>WN</a:t>
                      </a:r>
                    </a:p>
                  </a:txBody>
                  <a:tcPr marL="9525" marR="9525" marT="9525" marB="0" anchor="ctr"/>
                </a:tc>
                <a:tc>
                  <a:txBody>
                    <a:bodyPr/>
                    <a:lstStyle/>
                    <a:p>
                      <a:pPr algn="ctr" fontAlgn="b"/>
                      <a:r>
                        <a:rPr lang="en-AU" sz="1800" b="0" i="0" u="none" strike="noStrike" dirty="0">
                          <a:solidFill>
                            <a:srgbClr val="FF0000"/>
                          </a:solidFill>
                          <a:effectLst/>
                          <a:latin typeface="Calibri" panose="020F0502020204030204" pitchFamily="34" charset="0"/>
                          <a:cs typeface="Calibri" panose="020F0502020204030204" pitchFamily="34" charset="0"/>
                        </a:rPr>
                        <a:t>Southwest Airlines Co.</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Calibri" panose="020F0502020204030204" pitchFamily="34" charset="0"/>
                          <a:cs typeface="Calibri" panose="020F0502020204030204" pitchFamily="34" charset="0"/>
                        </a:rPr>
                        <a:t>16.4%</a:t>
                      </a:r>
                    </a:p>
                  </a:txBody>
                  <a:tcPr anchor="ctr"/>
                </a:tc>
                <a:extLst>
                  <a:ext uri="{0D108BD9-81ED-4DB2-BD59-A6C34878D82A}">
                    <a16:rowId xmlns:a16="http://schemas.microsoft.com/office/drawing/2014/main" val="939331778"/>
                  </a:ext>
                </a:extLst>
              </a:tr>
              <a:tr h="370840">
                <a:tc>
                  <a:txBody>
                    <a:bodyPr/>
                    <a:lstStyle/>
                    <a:p>
                      <a:pPr algn="ctr" fontAlgn="b"/>
                      <a:r>
                        <a:rPr lang="en-AU" sz="1800" b="0" i="0" u="none" strike="noStrike" dirty="0">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B6</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JetBlue Airways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13.7%</a:t>
                      </a:r>
                    </a:p>
                  </a:txBody>
                  <a:tcPr anchor="ctr"/>
                </a:tc>
                <a:extLst>
                  <a:ext uri="{0D108BD9-81ED-4DB2-BD59-A6C34878D82A}">
                    <a16:rowId xmlns:a16="http://schemas.microsoft.com/office/drawing/2014/main" val="1152427655"/>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EV</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Atlantic Southeast Airlines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13.2%</a:t>
                      </a:r>
                    </a:p>
                  </a:txBody>
                  <a:tcPr anchor="ctr"/>
                </a:tc>
                <a:extLst>
                  <a:ext uri="{0D108BD9-81ED-4DB2-BD59-A6C34878D82A}">
                    <a16:rowId xmlns:a16="http://schemas.microsoft.com/office/drawing/2014/main" val="3508511485"/>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AS</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Alaska Airlines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11.9%</a:t>
                      </a:r>
                    </a:p>
                  </a:txBody>
                  <a:tcPr anchor="ctr"/>
                </a:tc>
                <a:extLst>
                  <a:ext uri="{0D108BD9-81ED-4DB2-BD59-A6C34878D82A}">
                    <a16:rowId xmlns:a16="http://schemas.microsoft.com/office/drawing/2014/main" val="4215221718"/>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UA</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United Air 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11.9%</a:t>
                      </a:r>
                    </a:p>
                  </a:txBody>
                  <a:tcPr anchor="ctr"/>
                </a:tc>
                <a:extLst>
                  <a:ext uri="{0D108BD9-81ED-4DB2-BD59-A6C34878D82A}">
                    <a16:rowId xmlns:a16="http://schemas.microsoft.com/office/drawing/2014/main" val="1176697926"/>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OO</a:t>
                      </a:r>
                    </a:p>
                  </a:txBody>
                  <a:tcPr marL="9525" marR="9525" marT="9525" marB="0" anchor="ctr"/>
                </a:tc>
                <a:tc>
                  <a:txBody>
                    <a:bodyPr/>
                    <a:lstStyle/>
                    <a:p>
                      <a:pPr algn="ctr" fontAlgn="b"/>
                      <a:r>
                        <a:rPr lang="en-AU" sz="1800" b="0" i="0" u="none" strike="noStrike" dirty="0" err="1">
                          <a:solidFill>
                            <a:srgbClr val="000000"/>
                          </a:solidFill>
                          <a:effectLst/>
                          <a:latin typeface="Calibri" panose="020F0502020204030204" pitchFamily="34" charset="0"/>
                          <a:cs typeface="Calibri" panose="020F0502020204030204" pitchFamily="34" charset="0"/>
                        </a:rPr>
                        <a:t>Skywest</a:t>
                      </a:r>
                      <a:r>
                        <a:rPr lang="en-AU" sz="1800" b="0" i="0" u="none" strike="noStrike" dirty="0">
                          <a:solidFill>
                            <a:srgbClr val="000000"/>
                          </a:solidFill>
                          <a:effectLst/>
                          <a:latin typeface="Calibri" panose="020F0502020204030204" pitchFamily="34" charset="0"/>
                          <a:cs typeface="Calibri" panose="020F0502020204030204" pitchFamily="34" charset="0"/>
                        </a:rPr>
                        <a:t> Airlines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11.8%</a:t>
                      </a:r>
                    </a:p>
                  </a:txBody>
                  <a:tcPr anchor="ctr"/>
                </a:tc>
                <a:extLst>
                  <a:ext uri="{0D108BD9-81ED-4DB2-BD59-A6C34878D82A}">
                    <a16:rowId xmlns:a16="http://schemas.microsoft.com/office/drawing/2014/main" val="316998238"/>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AA</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American Airlines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10.1%</a:t>
                      </a:r>
                    </a:p>
                  </a:txBody>
                  <a:tcPr anchor="ctr"/>
                </a:tc>
                <a:extLst>
                  <a:ext uri="{0D108BD9-81ED-4DB2-BD59-A6C34878D82A}">
                    <a16:rowId xmlns:a16="http://schemas.microsoft.com/office/drawing/2014/main" val="803961872"/>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NK</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Spirit Air Lines</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9.5%</a:t>
                      </a:r>
                    </a:p>
                  </a:txBody>
                  <a:tcPr anchor="ctr"/>
                </a:tc>
                <a:extLst>
                  <a:ext uri="{0D108BD9-81ED-4DB2-BD59-A6C34878D82A}">
                    <a16:rowId xmlns:a16="http://schemas.microsoft.com/office/drawing/2014/main" val="3807707030"/>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DL</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Delta Air 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7.3%</a:t>
                      </a:r>
                    </a:p>
                  </a:txBody>
                  <a:tcPr anchor="ctr"/>
                </a:tc>
                <a:extLst>
                  <a:ext uri="{0D108BD9-81ED-4DB2-BD59-A6C34878D82A}">
                    <a16:rowId xmlns:a16="http://schemas.microsoft.com/office/drawing/2014/main" val="460055218"/>
                  </a:ext>
                </a:extLst>
              </a:tr>
              <a:tr h="370840">
                <a:tc>
                  <a:txBody>
                    <a:bodyPr/>
                    <a:lstStyle/>
                    <a:p>
                      <a:pPr algn="ctr" fontAlgn="b"/>
                      <a:r>
                        <a:rPr lang="en-AU" sz="1800" b="0" i="0" u="none" strike="noStrike">
                          <a:solidFill>
                            <a:srgbClr val="000000"/>
                          </a:solidFill>
                          <a:effectLst/>
                          <a:latin typeface="Calibri" panose="020F0502020204030204" pitchFamily="34" charset="0"/>
                          <a:ea typeface="Arial Unicode MS" panose="020B0604020202020204" pitchFamily="34" charset="-128"/>
                          <a:cs typeface="Calibri" panose="020F0502020204030204" pitchFamily="34" charset="0"/>
                        </a:rPr>
                        <a:t>HA</a:t>
                      </a:r>
                    </a:p>
                  </a:txBody>
                  <a:tcPr marL="9525" marR="9525" marT="9525" marB="0" anchor="ctr"/>
                </a:tc>
                <a:tc>
                  <a:txBody>
                    <a:bodyPr/>
                    <a:lstStyle/>
                    <a:p>
                      <a:pPr algn="ctr" fontAlgn="b"/>
                      <a:r>
                        <a:rPr lang="en-AU" sz="1800" b="0" i="0" u="none" strike="noStrike" dirty="0">
                          <a:solidFill>
                            <a:srgbClr val="000000"/>
                          </a:solidFill>
                          <a:effectLst/>
                          <a:latin typeface="Calibri" panose="020F0502020204030204" pitchFamily="34" charset="0"/>
                          <a:cs typeface="Calibri" panose="020F0502020204030204" pitchFamily="34" charset="0"/>
                        </a:rPr>
                        <a:t>Hawaiian Airlines Inc.</a:t>
                      </a:r>
                    </a:p>
                  </a:txBody>
                  <a:tcPr marL="9525" marR="9525" marT="9525" marB="0" anchor="ctr"/>
                </a:tc>
                <a:tc>
                  <a:txBody>
                    <a:bodyPr/>
                    <a:lstStyle/>
                    <a:p>
                      <a:pPr algn="ctr"/>
                      <a:r>
                        <a:rPr lang="en-US" sz="1800" dirty="0">
                          <a:latin typeface="Calibri" panose="020F0502020204030204" pitchFamily="34" charset="0"/>
                          <a:cs typeface="Calibri" panose="020F0502020204030204" pitchFamily="34" charset="0"/>
                        </a:rPr>
                        <a:t>6.4%</a:t>
                      </a:r>
                    </a:p>
                  </a:txBody>
                  <a:tcPr anchor="ctr"/>
                </a:tc>
                <a:extLst>
                  <a:ext uri="{0D108BD9-81ED-4DB2-BD59-A6C34878D82A}">
                    <a16:rowId xmlns:a16="http://schemas.microsoft.com/office/drawing/2014/main" val="1988092798"/>
                  </a:ext>
                </a:extLst>
              </a:tr>
            </a:tbl>
          </a:graphicData>
        </a:graphic>
      </p:graphicFrame>
      <p:pic>
        <p:nvPicPr>
          <p:cNvPr id="1028" name="Picture 4">
            <a:extLst>
              <a:ext uri="{FF2B5EF4-FFF2-40B4-BE49-F238E27FC236}">
                <a16:creationId xmlns:a16="http://schemas.microsoft.com/office/drawing/2014/main" id="{7E733DCC-5E3A-7948-BBB4-ADB75B97EF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28536"/>
            <a:ext cx="6562308" cy="44470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0F0ABC7-767D-D444-9284-A3BD62B7EBD3}"/>
              </a:ext>
            </a:extLst>
          </p:cNvPr>
          <p:cNvSpPr txBox="1"/>
          <p:nvPr/>
        </p:nvSpPr>
        <p:spPr>
          <a:xfrm>
            <a:off x="785813" y="1804162"/>
            <a:ext cx="5572125" cy="369332"/>
          </a:xfrm>
          <a:prstGeom prst="rect">
            <a:avLst/>
          </a:prstGeom>
          <a:noFill/>
        </p:spPr>
        <p:txBody>
          <a:bodyPr wrap="square" rtlCol="0">
            <a:spAutoFit/>
          </a:bodyPr>
          <a:lstStyle/>
          <a:p>
            <a:pPr algn="ctr"/>
            <a:r>
              <a:rPr lang="en-US" dirty="0"/>
              <a:t>Scatter plot of airline vs delay times</a:t>
            </a:r>
          </a:p>
        </p:txBody>
      </p:sp>
      <p:sp>
        <p:nvSpPr>
          <p:cNvPr id="16" name="TextBox 15">
            <a:extLst>
              <a:ext uri="{FF2B5EF4-FFF2-40B4-BE49-F238E27FC236}">
                <a16:creationId xmlns:a16="http://schemas.microsoft.com/office/drawing/2014/main" id="{D0FDB1F3-4242-204E-8058-B233708B17C5}"/>
              </a:ext>
            </a:extLst>
          </p:cNvPr>
          <p:cNvSpPr txBox="1"/>
          <p:nvPr/>
        </p:nvSpPr>
        <p:spPr>
          <a:xfrm>
            <a:off x="760412" y="6424782"/>
            <a:ext cx="5572125" cy="430887"/>
          </a:xfrm>
          <a:prstGeom prst="rect">
            <a:avLst/>
          </a:prstGeom>
          <a:noFill/>
        </p:spPr>
        <p:txBody>
          <a:bodyPr wrap="square" rtlCol="0">
            <a:spAutoFit/>
          </a:bodyPr>
          <a:lstStyle/>
          <a:p>
            <a:pPr marL="171450" indent="-171450">
              <a:buFont typeface="Arial" panose="020B0604020202020204" pitchFamily="34" charset="0"/>
              <a:buChar char="•"/>
            </a:pPr>
            <a:r>
              <a:rPr lang="en-AU" sz="1100" dirty="0"/>
              <a:t>FAA considers a flight to be delayed when it is </a:t>
            </a:r>
            <a:r>
              <a:rPr lang="en-AU" sz="1100" b="1" u="sng" dirty="0"/>
              <a:t>15 minutes</a:t>
            </a:r>
            <a:r>
              <a:rPr lang="en-AU" sz="1100" dirty="0"/>
              <a:t> later than its scheduled time</a:t>
            </a:r>
          </a:p>
          <a:p>
            <a:pPr marL="171450" indent="-171450">
              <a:buFont typeface="Arial" panose="020B0604020202020204" pitchFamily="34" charset="0"/>
              <a:buChar char="•"/>
            </a:pPr>
            <a:r>
              <a:rPr lang="en-AU" sz="1100" dirty="0"/>
              <a:t>A negative time means that the flight is ahead of schedule</a:t>
            </a:r>
            <a:endParaRPr lang="en-US" sz="1100" dirty="0"/>
          </a:p>
        </p:txBody>
      </p:sp>
      <p:cxnSp>
        <p:nvCxnSpPr>
          <p:cNvPr id="15" name="Straight Connector 14">
            <a:extLst>
              <a:ext uri="{FF2B5EF4-FFF2-40B4-BE49-F238E27FC236}">
                <a16:creationId xmlns:a16="http://schemas.microsoft.com/office/drawing/2014/main" id="{335E1D3A-62C0-B940-9CFB-392639809D6D}"/>
              </a:ext>
            </a:extLst>
          </p:cNvPr>
          <p:cNvCxnSpPr/>
          <p:nvPr/>
        </p:nvCxnSpPr>
        <p:spPr>
          <a:xfrm flipV="1">
            <a:off x="1308100" y="2173494"/>
            <a:ext cx="0" cy="36812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12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What kinds of delays are more frequent?</a:t>
            </a:r>
          </a:p>
        </p:txBody>
      </p:sp>
      <p:graphicFrame>
        <p:nvGraphicFramePr>
          <p:cNvPr id="11" name="Table 10">
            <a:extLst>
              <a:ext uri="{FF2B5EF4-FFF2-40B4-BE49-F238E27FC236}">
                <a16:creationId xmlns:a16="http://schemas.microsoft.com/office/drawing/2014/main" id="{52A450F1-143D-CB4B-9A73-A3E688F0C0C6}"/>
              </a:ext>
            </a:extLst>
          </p:cNvPr>
          <p:cNvGraphicFramePr>
            <a:graphicFrameLocks noGrp="1"/>
          </p:cNvGraphicFramePr>
          <p:nvPr>
            <p:extLst>
              <p:ext uri="{D42A27DB-BD31-4B8C-83A1-F6EECF244321}">
                <p14:modId xmlns:p14="http://schemas.microsoft.com/office/powerpoint/2010/main" val="3376046799"/>
              </p:ext>
            </p:extLst>
          </p:nvPr>
        </p:nvGraphicFramePr>
        <p:xfrm>
          <a:off x="158928" y="1698099"/>
          <a:ext cx="8042086" cy="4874167"/>
        </p:xfrm>
        <a:graphic>
          <a:graphicData uri="http://schemas.openxmlformats.org/drawingml/2006/table">
            <a:tbl>
              <a:tblPr firstRow="1" bandRow="1">
                <a:tableStyleId>{5C22544A-7EE6-4342-B048-85BDC9FD1C3A}</a:tableStyleId>
              </a:tblPr>
              <a:tblGrid>
                <a:gridCol w="716979">
                  <a:extLst>
                    <a:ext uri="{9D8B030D-6E8A-4147-A177-3AD203B41FA5}">
                      <a16:colId xmlns:a16="http://schemas.microsoft.com/office/drawing/2014/main" val="2753208552"/>
                    </a:ext>
                  </a:extLst>
                </a:gridCol>
                <a:gridCol w="2220883">
                  <a:extLst>
                    <a:ext uri="{9D8B030D-6E8A-4147-A177-3AD203B41FA5}">
                      <a16:colId xmlns:a16="http://schemas.microsoft.com/office/drawing/2014/main" val="3383236154"/>
                    </a:ext>
                  </a:extLst>
                </a:gridCol>
                <a:gridCol w="945614">
                  <a:extLst>
                    <a:ext uri="{9D8B030D-6E8A-4147-A177-3AD203B41FA5}">
                      <a16:colId xmlns:a16="http://schemas.microsoft.com/office/drawing/2014/main" val="2571244837"/>
                    </a:ext>
                  </a:extLst>
                </a:gridCol>
                <a:gridCol w="831722">
                  <a:extLst>
                    <a:ext uri="{9D8B030D-6E8A-4147-A177-3AD203B41FA5}">
                      <a16:colId xmlns:a16="http://schemas.microsoft.com/office/drawing/2014/main" val="2302434580"/>
                    </a:ext>
                  </a:extLst>
                </a:gridCol>
                <a:gridCol w="831722">
                  <a:extLst>
                    <a:ext uri="{9D8B030D-6E8A-4147-A177-3AD203B41FA5}">
                      <a16:colId xmlns:a16="http://schemas.microsoft.com/office/drawing/2014/main" val="4205263519"/>
                    </a:ext>
                  </a:extLst>
                </a:gridCol>
                <a:gridCol w="831722">
                  <a:extLst>
                    <a:ext uri="{9D8B030D-6E8A-4147-A177-3AD203B41FA5}">
                      <a16:colId xmlns:a16="http://schemas.microsoft.com/office/drawing/2014/main" val="144368011"/>
                    </a:ext>
                  </a:extLst>
                </a:gridCol>
                <a:gridCol w="831722">
                  <a:extLst>
                    <a:ext uri="{9D8B030D-6E8A-4147-A177-3AD203B41FA5}">
                      <a16:colId xmlns:a16="http://schemas.microsoft.com/office/drawing/2014/main" val="1658174412"/>
                    </a:ext>
                  </a:extLst>
                </a:gridCol>
                <a:gridCol w="831722">
                  <a:extLst>
                    <a:ext uri="{9D8B030D-6E8A-4147-A177-3AD203B41FA5}">
                      <a16:colId xmlns:a16="http://schemas.microsoft.com/office/drawing/2014/main" val="2184614385"/>
                    </a:ext>
                  </a:extLst>
                </a:gridCol>
              </a:tblGrid>
              <a:tr h="571297">
                <a:tc>
                  <a:txBody>
                    <a:bodyPr/>
                    <a:lstStyle/>
                    <a:p>
                      <a:pPr algn="ctr"/>
                      <a:r>
                        <a:rPr lang="en-US" sz="1400" dirty="0">
                          <a:solidFill>
                            <a:schemeClr val="bg1">
                              <a:lumMod val="85000"/>
                            </a:schemeClr>
                          </a:solidFill>
                        </a:rPr>
                        <a:t>Carrier Code</a:t>
                      </a:r>
                    </a:p>
                  </a:txBody>
                  <a:tcPr anchor="ctr"/>
                </a:tc>
                <a:tc>
                  <a:txBody>
                    <a:bodyPr/>
                    <a:lstStyle/>
                    <a:p>
                      <a:pPr algn="ctr"/>
                      <a:r>
                        <a:rPr lang="en-US" sz="1400" dirty="0">
                          <a:solidFill>
                            <a:schemeClr val="bg1">
                              <a:lumMod val="85000"/>
                            </a:schemeClr>
                          </a:solidFill>
                        </a:rPr>
                        <a:t>Carrier</a:t>
                      </a:r>
                    </a:p>
                  </a:txBody>
                  <a:tcPr anchor="ctr"/>
                </a:tc>
                <a:tc>
                  <a:txBody>
                    <a:bodyPr/>
                    <a:lstStyle/>
                    <a:p>
                      <a:pPr algn="ctr"/>
                      <a:r>
                        <a:rPr lang="en-US" sz="1400" dirty="0">
                          <a:solidFill>
                            <a:schemeClr val="bg1">
                              <a:lumMod val="85000"/>
                            </a:schemeClr>
                          </a:solidFill>
                        </a:rPr>
                        <a:t>Carrier</a:t>
                      </a:r>
                    </a:p>
                  </a:txBody>
                  <a:tcPr anchor="ctr"/>
                </a:tc>
                <a:tc>
                  <a:txBody>
                    <a:bodyPr/>
                    <a:lstStyle/>
                    <a:p>
                      <a:pPr algn="ctr"/>
                      <a:r>
                        <a:rPr lang="en-US" sz="1400" dirty="0">
                          <a:solidFill>
                            <a:schemeClr val="bg1">
                              <a:lumMod val="85000"/>
                            </a:schemeClr>
                          </a:solidFill>
                        </a:rPr>
                        <a:t>Weather</a:t>
                      </a:r>
                    </a:p>
                  </a:txBody>
                  <a:tcPr anchor="ctr"/>
                </a:tc>
                <a:tc>
                  <a:txBody>
                    <a:bodyPr/>
                    <a:lstStyle/>
                    <a:p>
                      <a:pPr algn="ctr"/>
                      <a:r>
                        <a:rPr lang="en-US" sz="1400" dirty="0">
                          <a:solidFill>
                            <a:schemeClr val="bg1">
                              <a:lumMod val="85000"/>
                            </a:schemeClr>
                          </a:solidFill>
                        </a:rPr>
                        <a:t>NAS</a:t>
                      </a:r>
                    </a:p>
                  </a:txBody>
                  <a:tcPr anchor="ctr"/>
                </a:tc>
                <a:tc>
                  <a:txBody>
                    <a:bodyPr/>
                    <a:lstStyle/>
                    <a:p>
                      <a:pPr algn="ctr"/>
                      <a:r>
                        <a:rPr lang="en-US" sz="1400" dirty="0">
                          <a:solidFill>
                            <a:schemeClr val="bg1">
                              <a:lumMod val="85000"/>
                            </a:schemeClr>
                          </a:solidFill>
                        </a:rPr>
                        <a:t>Security</a:t>
                      </a:r>
                    </a:p>
                  </a:txBody>
                  <a:tcPr anchor="ctr"/>
                </a:tc>
                <a:tc>
                  <a:txBody>
                    <a:bodyPr/>
                    <a:lstStyle/>
                    <a:p>
                      <a:pPr algn="ctr"/>
                      <a:r>
                        <a:rPr lang="en-US" sz="1400" dirty="0">
                          <a:solidFill>
                            <a:schemeClr val="bg1">
                              <a:lumMod val="85000"/>
                            </a:schemeClr>
                          </a:solidFill>
                        </a:rPr>
                        <a:t>Late Aircraft</a:t>
                      </a:r>
                    </a:p>
                  </a:txBody>
                  <a:tcPr anchor="ctr"/>
                </a:tc>
                <a:tc>
                  <a:txBody>
                    <a:bodyPr/>
                    <a:lstStyle/>
                    <a:p>
                      <a:pPr algn="ctr"/>
                      <a:r>
                        <a:rPr lang="en-US" sz="1400" dirty="0">
                          <a:solidFill>
                            <a:schemeClr val="bg1">
                              <a:lumMod val="85000"/>
                            </a:schemeClr>
                          </a:solidFill>
                        </a:rPr>
                        <a:t>Total</a:t>
                      </a:r>
                    </a:p>
                  </a:txBody>
                  <a:tcPr anchor="ctr"/>
                </a:tc>
                <a:extLst>
                  <a:ext uri="{0D108BD9-81ED-4DB2-BD59-A6C34878D82A}">
                    <a16:rowId xmlns:a16="http://schemas.microsoft.com/office/drawing/2014/main" val="3975984217"/>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AA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American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3,633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104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1,663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2,611</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8,068</a:t>
                      </a:r>
                    </a:p>
                  </a:txBody>
                  <a:tcPr marL="9525" marR="9525" marT="9525" marB="0" anchor="ctr"/>
                </a:tc>
                <a:extLst>
                  <a:ext uri="{0D108BD9-81ED-4DB2-BD59-A6C34878D82A}">
                    <a16:rowId xmlns:a16="http://schemas.microsoft.com/office/drawing/2014/main" val="1362983851"/>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AS</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Alaska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115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745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628</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2,079</a:t>
                      </a:r>
                    </a:p>
                  </a:txBody>
                  <a:tcPr marL="9525" marR="9525" marT="9525" marB="0" anchor="ctr"/>
                </a:tc>
                <a:extLst>
                  <a:ext uri="{0D108BD9-81ED-4DB2-BD59-A6C34878D82A}">
                    <a16:rowId xmlns:a16="http://schemas.microsoft.com/office/drawing/2014/main" val="1984383911"/>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B6</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JetBlue Airways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1,792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1,398</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4,152</a:t>
                      </a:r>
                    </a:p>
                  </a:txBody>
                  <a:tcPr marL="9525" marR="9525" marT="9525" marB="0" anchor="ctr"/>
                </a:tc>
                <a:extLst>
                  <a:ext uri="{0D108BD9-81ED-4DB2-BD59-A6C34878D82A}">
                    <a16:rowId xmlns:a16="http://schemas.microsoft.com/office/drawing/2014/main" val="93933177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DL</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Delta Air 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2,328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1,097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1,303</a:t>
                      </a:r>
                    </a:p>
                  </a:txBody>
                  <a:tcPr anchor="ctr"/>
                </a:tc>
                <a:tc>
                  <a:txBody>
                    <a:bodyPr/>
                    <a:lstStyle/>
                    <a:p>
                      <a:pPr algn="ctr" fontAlgn="b"/>
                      <a:r>
                        <a:rPr lang="en-AU" sz="1400" b="0" i="0" u="none" strike="noStrike">
                          <a:solidFill>
                            <a:schemeClr val="tx1"/>
                          </a:solidFill>
                          <a:effectLst/>
                          <a:latin typeface="Calibri" panose="020F0502020204030204" pitchFamily="34" charset="0"/>
                        </a:rPr>
                        <a:t>4,884</a:t>
                      </a:r>
                    </a:p>
                  </a:txBody>
                  <a:tcPr marL="9525" marR="9525" marT="9525" marB="0" anchor="ctr"/>
                </a:tc>
                <a:extLst>
                  <a:ext uri="{0D108BD9-81ED-4DB2-BD59-A6C34878D82A}">
                    <a16:rowId xmlns:a16="http://schemas.microsoft.com/office/drawing/2014/main" val="1152427655"/>
                  </a:ext>
                </a:extLst>
              </a:tr>
              <a:tr h="330990">
                <a:tc>
                  <a:txBody>
                    <a:bodyPr/>
                    <a:lstStyle/>
                    <a:p>
                      <a:pPr algn="ctr" fontAlgn="b"/>
                      <a:r>
                        <a:rPr lang="en-AU" sz="1400" b="0" i="0" u="none" strike="noStrike">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EV</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Atlantic Southeast Airlines</a:t>
                      </a: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31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910</a:t>
                      </a:r>
                    </a:p>
                  </a:txBody>
                  <a:tcPr anchor="ctr"/>
                </a:tc>
                <a:tc>
                  <a:txBody>
                    <a:bodyPr/>
                    <a:lstStyle/>
                    <a:p>
                      <a:pPr algn="ctr"/>
                      <a:r>
                        <a:rPr lang="en-US" sz="1400" dirty="0">
                          <a:solidFill>
                            <a:schemeClr val="tx1"/>
                          </a:solidFill>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1,191</a:t>
                      </a:r>
                    </a:p>
                  </a:txBody>
                  <a:tcPr anchor="ctr"/>
                </a:tc>
                <a:tc>
                  <a:txBody>
                    <a:bodyPr/>
                    <a:lstStyle/>
                    <a:p>
                      <a:pPr algn="ctr" fontAlgn="b"/>
                      <a:r>
                        <a:rPr lang="en-AU" sz="1400" b="0" i="0" u="none" strike="noStrike">
                          <a:solidFill>
                            <a:schemeClr val="tx1"/>
                          </a:solidFill>
                          <a:effectLst/>
                          <a:latin typeface="Calibri" panose="020F0502020204030204" pitchFamily="34" charset="0"/>
                        </a:rPr>
                        <a:t>3,116</a:t>
                      </a:r>
                    </a:p>
                  </a:txBody>
                  <a:tcPr marL="9525" marR="9525" marT="9525" marB="0" anchor="ctr"/>
                </a:tc>
                <a:extLst>
                  <a:ext uri="{0D108BD9-81ED-4DB2-BD59-A6C34878D82A}">
                    <a16:rowId xmlns:a16="http://schemas.microsoft.com/office/drawing/2014/main" val="3508511485"/>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F9</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Frontier Airlines</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579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315</a:t>
                      </a:r>
                    </a:p>
                  </a:txBody>
                  <a:tcPr anchor="ctr"/>
                </a:tc>
                <a:tc>
                  <a:txBody>
                    <a:bodyPr/>
                    <a:lstStyle/>
                    <a:p>
                      <a:pPr algn="ctr"/>
                      <a:r>
                        <a:rPr lang="en-US" sz="1400" dirty="0">
                          <a:solidFill>
                            <a:schemeClr val="tx1"/>
                          </a:solidFill>
                        </a:rPr>
                        <a:t>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619</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1,522</a:t>
                      </a:r>
                    </a:p>
                  </a:txBody>
                  <a:tcPr marL="9525" marR="9525" marT="9525" marB="0" anchor="ctr"/>
                </a:tc>
                <a:extLst>
                  <a:ext uri="{0D108BD9-81ED-4DB2-BD59-A6C34878D82A}">
                    <a16:rowId xmlns:a16="http://schemas.microsoft.com/office/drawing/2014/main" val="421522171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HA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Hawaiian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293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230</a:t>
                      </a:r>
                    </a:p>
                  </a:txBody>
                  <a:tcPr anchor="ctr"/>
                </a:tc>
                <a:tc>
                  <a:txBody>
                    <a:bodyPr/>
                    <a:lstStyle/>
                    <a:p>
                      <a:pPr algn="ctr" fontAlgn="b"/>
                      <a:r>
                        <a:rPr lang="en-AU" sz="1400" b="0" i="0" u="none" strike="noStrike">
                          <a:solidFill>
                            <a:schemeClr val="tx1"/>
                          </a:solidFill>
                          <a:effectLst/>
                          <a:latin typeface="Calibri" panose="020F0502020204030204" pitchFamily="34" charset="0"/>
                        </a:rPr>
                        <a:t>534</a:t>
                      </a:r>
                    </a:p>
                  </a:txBody>
                  <a:tcPr marL="9525" marR="9525" marT="9525" marB="0" anchor="ctr"/>
                </a:tc>
                <a:extLst>
                  <a:ext uri="{0D108BD9-81ED-4DB2-BD59-A6C34878D82A}">
                    <a16:rowId xmlns:a16="http://schemas.microsoft.com/office/drawing/2014/main" val="1176697926"/>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NK</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Spirit Air Lines</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458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595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313</a:t>
                      </a:r>
                    </a:p>
                  </a:txBody>
                  <a:tcPr anchor="ctr"/>
                </a:tc>
                <a:tc>
                  <a:txBody>
                    <a:bodyPr/>
                    <a:lstStyle/>
                    <a:p>
                      <a:pPr algn="ctr" fontAlgn="b"/>
                      <a:r>
                        <a:rPr lang="en-AU" sz="1400" b="0" i="0" u="none" strike="noStrike">
                          <a:solidFill>
                            <a:schemeClr val="tx1"/>
                          </a:solidFill>
                          <a:effectLst/>
                          <a:latin typeface="Calibri" panose="020F0502020204030204" pitchFamily="34" charset="0"/>
                        </a:rPr>
                        <a:t>1,393</a:t>
                      </a:r>
                    </a:p>
                  </a:txBody>
                  <a:tcPr marL="9525" marR="9525" marT="9525" marB="0" anchor="ctr"/>
                </a:tc>
                <a:extLst>
                  <a:ext uri="{0D108BD9-81ED-4DB2-BD59-A6C34878D82A}">
                    <a16:rowId xmlns:a16="http://schemas.microsoft.com/office/drawing/2014/main" val="31699823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OO</a:t>
                      </a:r>
                    </a:p>
                  </a:txBody>
                  <a:tcPr marL="9525" marR="9525" marT="9525" marB="0" anchor="ctr"/>
                </a:tc>
                <a:tc>
                  <a:txBody>
                    <a:bodyPr/>
                    <a:lstStyle/>
                    <a:p>
                      <a:pPr algn="ctr" fontAlgn="b"/>
                      <a:r>
                        <a:rPr lang="en-AU" sz="1400" b="0" i="0" u="none" strike="noStrike" dirty="0" err="1">
                          <a:solidFill>
                            <a:schemeClr val="tx1"/>
                          </a:solidFill>
                          <a:effectLst/>
                          <a:latin typeface="Calibri" panose="020F0502020204030204" pitchFamily="34" charset="0"/>
                          <a:cs typeface="Calibri" panose="020F0502020204030204" pitchFamily="34" charset="0"/>
                        </a:rPr>
                        <a:t>Skywest</a:t>
                      </a:r>
                      <a:r>
                        <a:rPr lang="en-AU" sz="1400" b="0" i="0" u="none" strike="noStrike" dirty="0">
                          <a:solidFill>
                            <a:schemeClr val="tx1"/>
                          </a:solidFill>
                          <a:effectLst/>
                          <a:latin typeface="Calibri" panose="020F0502020204030204" pitchFamily="34" charset="0"/>
                          <a:cs typeface="Calibri" panose="020F0502020204030204" pitchFamily="34" charset="0"/>
                        </a:rPr>
                        <a:t> Airlines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2,484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300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2,193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16</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3,857</a:t>
                      </a:r>
                    </a:p>
                  </a:txBody>
                  <a:tcPr anchor="ctr"/>
                </a:tc>
                <a:tc>
                  <a:txBody>
                    <a:bodyPr/>
                    <a:lstStyle/>
                    <a:p>
                      <a:pPr algn="ctr" fontAlgn="b"/>
                      <a:r>
                        <a:rPr lang="en-AU" sz="1400" b="0" i="0" u="none" strike="noStrike">
                          <a:solidFill>
                            <a:schemeClr val="tx1"/>
                          </a:solidFill>
                          <a:effectLst/>
                          <a:latin typeface="Calibri" panose="020F0502020204030204" pitchFamily="34" charset="0"/>
                        </a:rPr>
                        <a:t>8,850</a:t>
                      </a:r>
                    </a:p>
                  </a:txBody>
                  <a:tcPr marL="9525" marR="9525" marT="9525" marB="0" anchor="ctr"/>
                </a:tc>
                <a:extLst>
                  <a:ext uri="{0D108BD9-81ED-4DB2-BD59-A6C34878D82A}">
                    <a16:rowId xmlns:a16="http://schemas.microsoft.com/office/drawing/2014/main" val="803961872"/>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UA</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United Air Lines Inc.</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2,140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55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1,973</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2,140</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6,308</a:t>
                      </a:r>
                    </a:p>
                  </a:txBody>
                  <a:tcPr marL="9525" marR="9525" marT="9525" marB="0" anchor="ctr"/>
                </a:tc>
                <a:extLst>
                  <a:ext uri="{0D108BD9-81ED-4DB2-BD59-A6C34878D82A}">
                    <a16:rowId xmlns:a16="http://schemas.microsoft.com/office/drawing/2014/main" val="3807707030"/>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VX</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Virgin America</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298</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21</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15</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427</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1,257</a:t>
                      </a:r>
                    </a:p>
                  </a:txBody>
                  <a:tcPr marL="9525" marR="9525" marT="9525" marB="0" anchor="ctr"/>
                </a:tc>
                <a:extLst>
                  <a:ext uri="{0D108BD9-81ED-4DB2-BD59-A6C34878D82A}">
                    <a16:rowId xmlns:a16="http://schemas.microsoft.com/office/drawing/2014/main" val="460055218"/>
                  </a:ext>
                </a:extLst>
              </a:tr>
              <a:tr h="330990">
                <a:tc>
                  <a:txBody>
                    <a:bodyPr/>
                    <a:lstStyle/>
                    <a:p>
                      <a:pPr algn="ctr" fontAlgn="b"/>
                      <a:r>
                        <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WN</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cs typeface="Calibri" panose="020F0502020204030204" pitchFamily="34" charset="0"/>
                        </a:rPr>
                        <a:t>Southwest Airlines Co.</a:t>
                      </a:r>
                    </a:p>
                  </a:txBody>
                  <a:tcPr marL="9525" marR="9525" marT="9525" marB="0"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7,979</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134</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2,667</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80</a:t>
                      </a:r>
                    </a:p>
                  </a:txBody>
                  <a:tcPr anchor="ctr"/>
                </a:tc>
                <a:tc>
                  <a:txBody>
                    <a:bodyPr/>
                    <a:lstStyle/>
                    <a:p>
                      <a:pPr algn="ctr"/>
                      <a:r>
                        <a:rPr lang="en-US" sz="1400" dirty="0">
                          <a:solidFill>
                            <a:schemeClr val="tx1"/>
                          </a:solidFill>
                          <a:latin typeface="Calibri" panose="020F0502020204030204" pitchFamily="34" charset="0"/>
                          <a:cs typeface="Calibri" panose="020F0502020204030204" pitchFamily="34" charset="0"/>
                        </a:rPr>
                        <a:t>8,206</a:t>
                      </a:r>
                    </a:p>
                  </a:txBody>
                  <a:tcPr anchor="ctr"/>
                </a:tc>
                <a:tc>
                  <a:txBody>
                    <a:bodyPr/>
                    <a:lstStyle/>
                    <a:p>
                      <a:pPr algn="ctr" fontAlgn="b"/>
                      <a:r>
                        <a:rPr lang="en-AU" sz="1400" b="0" i="0" u="none" strike="noStrike" dirty="0">
                          <a:solidFill>
                            <a:schemeClr val="tx1"/>
                          </a:solidFill>
                          <a:effectLst/>
                          <a:latin typeface="Calibri" panose="020F0502020204030204" pitchFamily="34" charset="0"/>
                        </a:rPr>
                        <a:t>19,066</a:t>
                      </a:r>
                    </a:p>
                  </a:txBody>
                  <a:tcPr marL="9525" marR="9525" marT="9525" marB="0" anchor="ctr"/>
                </a:tc>
                <a:extLst>
                  <a:ext uri="{0D108BD9-81ED-4DB2-BD59-A6C34878D82A}">
                    <a16:rowId xmlns:a16="http://schemas.microsoft.com/office/drawing/2014/main" val="1988092798"/>
                  </a:ext>
                </a:extLst>
              </a:tr>
              <a:tr h="330990">
                <a:tc gridSpan="2">
                  <a:txBody>
                    <a:bodyPr/>
                    <a:lstStyle/>
                    <a:p>
                      <a:pPr algn="ctr" fontAlgn="b"/>
                      <a:endParaRPr lang="en-AU" sz="1400" b="0" i="0" u="none" strike="noStrike"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endParaRPr>
                    </a:p>
                  </a:txBody>
                  <a:tcPr marL="9525" marR="9525" marT="9525" marB="0" anchor="ctr"/>
                </a:tc>
                <a:tc hMerge="1">
                  <a:txBody>
                    <a:bodyPr/>
                    <a:lstStyle/>
                    <a:p>
                      <a:pPr algn="ctr" fontAlgn="b"/>
                      <a:endParaRPr lang="en-AU" sz="18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23,542</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945</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13,577</a:t>
                      </a:r>
                    </a:p>
                  </a:txBody>
                  <a:tcPr marL="9525" marR="9525" marT="9525" marB="0" anchor="ctr"/>
                </a:tc>
                <a:tc>
                  <a:txBody>
                    <a:bodyPr/>
                    <a:lstStyle/>
                    <a:p>
                      <a:pPr algn="ctr" fontAlgn="b"/>
                      <a:r>
                        <a:rPr lang="en-AU" sz="1400" b="0" i="0" u="none" strike="noStrike">
                          <a:solidFill>
                            <a:schemeClr val="tx1"/>
                          </a:solidFill>
                          <a:effectLst/>
                          <a:latin typeface="Calibri" panose="020F0502020204030204" pitchFamily="34" charset="0"/>
                        </a:rPr>
                        <a:t>242</a:t>
                      </a:r>
                    </a:p>
                  </a:txBody>
                  <a:tcPr marL="9525" marR="9525" marT="9525" marB="0" anchor="ctr"/>
                </a:tc>
                <a:tc>
                  <a:txBody>
                    <a:bodyPr/>
                    <a:lstStyle/>
                    <a:p>
                      <a:pPr algn="ctr" fontAlgn="b"/>
                      <a:r>
                        <a:rPr lang="en-AU" sz="1400" b="0" i="0" u="none" strike="noStrike" dirty="0">
                          <a:solidFill>
                            <a:schemeClr val="tx1"/>
                          </a:solidFill>
                          <a:effectLst/>
                          <a:latin typeface="Calibri" panose="020F0502020204030204" pitchFamily="34" charset="0"/>
                        </a:rPr>
                        <a:t>22,923</a:t>
                      </a:r>
                    </a:p>
                  </a:txBody>
                  <a:tcPr marL="9525" marR="9525" marT="9525" marB="0" anchor="ctr"/>
                </a:tc>
                <a:tc>
                  <a:txBody>
                    <a:bodyPr/>
                    <a:lstStyle/>
                    <a:p>
                      <a:pPr algn="ctr"/>
                      <a:endParaRPr lang="en-US" sz="14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096366111"/>
                  </a:ext>
                </a:extLst>
              </a:tr>
            </a:tbl>
          </a:graphicData>
        </a:graphic>
      </p:graphicFrame>
      <p:sp>
        <p:nvSpPr>
          <p:cNvPr id="8" name="Rectangle 7">
            <a:extLst>
              <a:ext uri="{FF2B5EF4-FFF2-40B4-BE49-F238E27FC236}">
                <a16:creationId xmlns:a16="http://schemas.microsoft.com/office/drawing/2014/main" id="{77A388D0-4A99-9B42-8AE4-F93D515D5E97}"/>
              </a:ext>
            </a:extLst>
          </p:cNvPr>
          <p:cNvSpPr/>
          <p:nvPr/>
        </p:nvSpPr>
        <p:spPr>
          <a:xfrm>
            <a:off x="3113171" y="1695460"/>
            <a:ext cx="901605" cy="457676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D66D757-B34A-254F-9049-4351970DC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221" y="1804889"/>
            <a:ext cx="3688567" cy="263194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1AC780F-72B3-234B-9B91-20DC0651691E}"/>
              </a:ext>
            </a:extLst>
          </p:cNvPr>
          <p:cNvSpPr txBox="1"/>
          <p:nvPr/>
        </p:nvSpPr>
        <p:spPr>
          <a:xfrm>
            <a:off x="9486501" y="2025114"/>
            <a:ext cx="1370006" cy="461665"/>
          </a:xfrm>
          <a:prstGeom prst="rect">
            <a:avLst/>
          </a:prstGeom>
          <a:noFill/>
        </p:spPr>
        <p:txBody>
          <a:bodyPr wrap="square" rtlCol="0">
            <a:spAutoFit/>
          </a:bodyPr>
          <a:lstStyle/>
          <a:p>
            <a:pPr algn="ctr"/>
            <a:r>
              <a:rPr lang="en-US" sz="1200" dirty="0"/>
              <a:t>No. of carrier delay by airline</a:t>
            </a:r>
          </a:p>
        </p:txBody>
      </p:sp>
      <p:pic>
        <p:nvPicPr>
          <p:cNvPr id="16" name="Picture 4">
            <a:extLst>
              <a:ext uri="{FF2B5EF4-FFF2-40B4-BE49-F238E27FC236}">
                <a16:creationId xmlns:a16="http://schemas.microsoft.com/office/drawing/2014/main" id="{A52049B0-940C-E94B-9800-32D665DF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221" y="4297417"/>
            <a:ext cx="3588554" cy="25605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260672D-070A-7147-9FEF-5D3DCA206DAD}"/>
              </a:ext>
            </a:extLst>
          </p:cNvPr>
          <p:cNvSpPr txBox="1"/>
          <p:nvPr/>
        </p:nvSpPr>
        <p:spPr>
          <a:xfrm>
            <a:off x="9550408" y="4517642"/>
            <a:ext cx="1237438" cy="461665"/>
          </a:xfrm>
          <a:prstGeom prst="rect">
            <a:avLst/>
          </a:prstGeom>
          <a:noFill/>
        </p:spPr>
        <p:txBody>
          <a:bodyPr wrap="square" rtlCol="0">
            <a:spAutoFit/>
          </a:bodyPr>
          <a:lstStyle/>
          <a:p>
            <a:pPr algn="ctr"/>
            <a:r>
              <a:rPr lang="en-US" sz="1200" dirty="0"/>
              <a:t>No. of NAS delay by airline</a:t>
            </a:r>
          </a:p>
        </p:txBody>
      </p:sp>
    </p:spTree>
    <p:extLst>
      <p:ext uri="{BB962C8B-B14F-4D97-AF65-F5344CB8AC3E}">
        <p14:creationId xmlns:p14="http://schemas.microsoft.com/office/powerpoint/2010/main" val="26242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What kinds of delays are more frequent?</a:t>
            </a:r>
          </a:p>
        </p:txBody>
      </p:sp>
      <p:pic>
        <p:nvPicPr>
          <p:cNvPr id="2050" name="Picture 2">
            <a:extLst>
              <a:ext uri="{FF2B5EF4-FFF2-40B4-BE49-F238E27FC236}">
                <a16:creationId xmlns:a16="http://schemas.microsoft.com/office/drawing/2014/main" id="{A9D33CBE-6276-044F-8ED8-EA6438FE7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942"/>
            <a:ext cx="4876800" cy="3479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365BB64-829F-4D47-BE1E-28BC72608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4" y="1496382"/>
            <a:ext cx="4876800" cy="3479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DC368D-8A54-CF49-9BC4-5A4FCCE13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2" y="4746634"/>
            <a:ext cx="4876800" cy="347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63DA00-DAEE-CB42-9A16-E26567E8A4D7}"/>
              </a:ext>
            </a:extLst>
          </p:cNvPr>
          <p:cNvSpPr txBox="1"/>
          <p:nvPr/>
        </p:nvSpPr>
        <p:spPr>
          <a:xfrm>
            <a:off x="1574800" y="1814513"/>
            <a:ext cx="1811338" cy="646331"/>
          </a:xfrm>
          <a:prstGeom prst="rect">
            <a:avLst/>
          </a:prstGeom>
          <a:noFill/>
        </p:spPr>
        <p:txBody>
          <a:bodyPr wrap="square" rtlCol="0">
            <a:spAutoFit/>
          </a:bodyPr>
          <a:lstStyle/>
          <a:p>
            <a:pPr algn="ctr"/>
            <a:r>
              <a:rPr lang="en-US" dirty="0"/>
              <a:t>No. of carrier delay by airline</a:t>
            </a:r>
          </a:p>
        </p:txBody>
      </p:sp>
      <p:sp>
        <p:nvSpPr>
          <p:cNvPr id="8" name="TextBox 7">
            <a:extLst>
              <a:ext uri="{FF2B5EF4-FFF2-40B4-BE49-F238E27FC236}">
                <a16:creationId xmlns:a16="http://schemas.microsoft.com/office/drawing/2014/main" id="{E5B4CC99-578C-C543-9FC7-5E1F5A754084}"/>
              </a:ext>
            </a:extLst>
          </p:cNvPr>
          <p:cNvSpPr txBox="1"/>
          <p:nvPr/>
        </p:nvSpPr>
        <p:spPr>
          <a:xfrm>
            <a:off x="9042400" y="1814512"/>
            <a:ext cx="1811338" cy="923330"/>
          </a:xfrm>
          <a:prstGeom prst="rect">
            <a:avLst/>
          </a:prstGeom>
          <a:noFill/>
        </p:spPr>
        <p:txBody>
          <a:bodyPr wrap="square" rtlCol="0">
            <a:spAutoFit/>
          </a:bodyPr>
          <a:lstStyle/>
          <a:p>
            <a:pPr algn="ctr"/>
            <a:r>
              <a:rPr lang="en-US" dirty="0"/>
              <a:t>No. of late aircraft delay by airline</a:t>
            </a:r>
          </a:p>
        </p:txBody>
      </p:sp>
      <p:sp>
        <p:nvSpPr>
          <p:cNvPr id="9" name="TextBox 8">
            <a:extLst>
              <a:ext uri="{FF2B5EF4-FFF2-40B4-BE49-F238E27FC236}">
                <a16:creationId xmlns:a16="http://schemas.microsoft.com/office/drawing/2014/main" id="{E5294BDA-EB6F-954D-AEC4-815CFE34ED8B}"/>
              </a:ext>
            </a:extLst>
          </p:cNvPr>
          <p:cNvSpPr txBox="1"/>
          <p:nvPr/>
        </p:nvSpPr>
        <p:spPr>
          <a:xfrm>
            <a:off x="5118893" y="4976182"/>
            <a:ext cx="1811338" cy="646331"/>
          </a:xfrm>
          <a:prstGeom prst="rect">
            <a:avLst/>
          </a:prstGeom>
          <a:noFill/>
        </p:spPr>
        <p:txBody>
          <a:bodyPr wrap="square" rtlCol="0">
            <a:spAutoFit/>
          </a:bodyPr>
          <a:lstStyle/>
          <a:p>
            <a:pPr algn="ctr"/>
            <a:r>
              <a:rPr lang="en-US" dirty="0"/>
              <a:t>No. of NAS delay by airline</a:t>
            </a:r>
          </a:p>
        </p:txBody>
      </p:sp>
    </p:spTree>
    <p:extLst>
      <p:ext uri="{BB962C8B-B14F-4D97-AF65-F5344CB8AC3E}">
        <p14:creationId xmlns:p14="http://schemas.microsoft.com/office/powerpoint/2010/main" val="106568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618842-0C17-0B45-BF64-37AFBD6E7C47}"/>
              </a:ext>
            </a:extLst>
          </p:cNvPr>
          <p:cNvSpPr txBox="1"/>
          <p:nvPr/>
        </p:nvSpPr>
        <p:spPr>
          <a:xfrm>
            <a:off x="1574800" y="215900"/>
            <a:ext cx="9042400" cy="1323439"/>
          </a:xfrm>
          <a:prstGeom prst="rect">
            <a:avLst/>
          </a:prstGeom>
          <a:noFill/>
        </p:spPr>
        <p:txBody>
          <a:bodyPr wrap="square" rtlCol="0">
            <a:spAutoFit/>
          </a:bodyPr>
          <a:lstStyle/>
          <a:p>
            <a:pPr algn="ctr"/>
            <a:r>
              <a:rPr lang="en-US" sz="4000" dirty="0"/>
              <a:t>EDA</a:t>
            </a:r>
          </a:p>
          <a:p>
            <a:pPr algn="ctr"/>
            <a:r>
              <a:rPr lang="en-US" sz="4000" dirty="0"/>
              <a:t>Which airports are more prone to delays?</a:t>
            </a:r>
          </a:p>
        </p:txBody>
      </p:sp>
    </p:spTree>
    <p:extLst>
      <p:ext uri="{BB962C8B-B14F-4D97-AF65-F5344CB8AC3E}">
        <p14:creationId xmlns:p14="http://schemas.microsoft.com/office/powerpoint/2010/main" val="3622733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{7F91D155-9746-3A4F-A475-C66A582347E0}tf10001119</Template>
  <TotalTime>1711</TotalTime>
  <Words>935</Words>
  <Application>Microsoft Macintosh PowerPoint</Application>
  <PresentationFormat>Widescreen</PresentationFormat>
  <Paragraphs>248</Paragraphs>
  <Slides>10</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Calibri Light</vt:lpstr>
      <vt:lpstr>Office Theme</vt:lpstr>
      <vt:lpstr>Predicting Flight Delays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CC</dc:creator>
  <cp:lastModifiedBy>CALVIN CC</cp:lastModifiedBy>
  <cp:revision>82</cp:revision>
  <dcterms:created xsi:type="dcterms:W3CDTF">2018-09-13T14:48:25Z</dcterms:created>
  <dcterms:modified xsi:type="dcterms:W3CDTF">2018-09-28T16:09:00Z</dcterms:modified>
</cp:coreProperties>
</file>