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sldIdLst>
    <p:sldId id="256" r:id="rId2"/>
    <p:sldId id="257" r:id="rId3"/>
    <p:sldId id="261" r:id="rId4"/>
    <p:sldId id="262" r:id="rId5"/>
    <p:sldId id="266" r:id="rId6"/>
    <p:sldId id="263" r:id="rId7"/>
    <p:sldId id="265" r:id="rId8"/>
    <p:sldId id="259" r:id="rId9"/>
    <p:sldId id="258" r:id="rId10"/>
    <p:sldId id="260"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CC2C2-B74C-47EB-BB05-F7AC47BC1BF4}" v="33" dt="2022-10-15T19:53:23.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55" d="100"/>
          <a:sy n="155" d="100"/>
        </p:scale>
        <p:origin x="16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0353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2744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5599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6629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8585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5828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3482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810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0976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8706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10/15/2022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6022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10/15/2022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2340950"/>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4003" r:id="rId6"/>
    <p:sldLayoutId id="2147483998" r:id="rId7"/>
    <p:sldLayoutId id="2147483999" r:id="rId8"/>
    <p:sldLayoutId id="2147484000" r:id="rId9"/>
    <p:sldLayoutId id="2147484002" r:id="rId10"/>
    <p:sldLayoutId id="214748400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osarubicondior.blogspot.com/2012/07/atheism-informed-choice.html" TargetMode="External"/><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martech.org/what-is-scrum-the-project-management-framework-agile-teams-rely-on/" TargetMode="External"/><Relationship Id="rId2" Type="http://schemas.openxmlformats.org/officeDocument/2006/relationships/hyperlink" Target="https://web-s-ebscohost-com.ezproxy.snhu.edu/ehost/ebookviewer/ebook/bmxlYmtfXzkzNzAwOV9fQU41?sid=be3da416-08c2-46ad-b42f-9b57f4c80ff6@redis&amp;vid=0&amp;format=EB&amp;lpid=lp_1&amp;rid=0" TargetMode="External"/><Relationship Id="rId1" Type="http://schemas.openxmlformats.org/officeDocument/2006/relationships/slideLayout" Target="../slideLayouts/slideLayout7.xml"/><Relationship Id="rId6" Type="http://schemas.openxmlformats.org/officeDocument/2006/relationships/hyperlink" Target="https://www.scrum.org/resources/what-is-a-scrum-master" TargetMode="External"/><Relationship Id="rId5" Type="http://schemas.openxmlformats.org/officeDocument/2006/relationships/hyperlink" Target="https://www.istockphoto.com/vector/waterfall-development-process-gm1166595589-321165612" TargetMode="External"/><Relationship Id="rId4" Type="http://schemas.openxmlformats.org/officeDocument/2006/relationships/hyperlink" Target="https://www.scaledagileframework.com/product-own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image" Target="../media/image4.png"/><Relationship Id="rId4" Type="http://schemas.openxmlformats.org/officeDocument/2006/relationships/hyperlink" Target="http://www.freestockphotos.biz/stockphoto/955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enago.com/academy/experts-take-on-post-publication-peer-review/" TargetMode="External"/><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xhere.com/en/photo/1431451" TargetMode="External"/><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wwworks/6320530955/"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enceforwork.com/blog/how-to-use-team-rewards-effectively/"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ngall.com/versus-png"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6" name="Rectangle 75">
            <a:extLst>
              <a:ext uri="{FF2B5EF4-FFF2-40B4-BE49-F238E27FC236}">
                <a16:creationId xmlns:a16="http://schemas.microsoft.com/office/drawing/2014/main" id="{63FBB6B2-972C-4C42-91C9-36184E61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77">
            <a:extLst>
              <a:ext uri="{FF2B5EF4-FFF2-40B4-BE49-F238E27FC236}">
                <a16:creationId xmlns:a16="http://schemas.microsoft.com/office/drawing/2014/main" id="{C312A434-F7D2-4A14-A037-B9762E2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6752" y="-11017"/>
            <a:ext cx="11602884" cy="6006827"/>
          </a:xfrm>
          <a:custGeom>
            <a:avLst/>
            <a:gdLst>
              <a:gd name="connsiteX0" fmla="*/ 238037 w 11385877"/>
              <a:gd name="connsiteY0" fmla="*/ 0 h 5894482"/>
              <a:gd name="connsiteX1" fmla="*/ 11385877 w 11385877"/>
              <a:gd name="connsiteY1" fmla="*/ 0 h 5894482"/>
              <a:gd name="connsiteX2" fmla="*/ 11126257 w 11385877"/>
              <a:gd name="connsiteY2" fmla="*/ 5894482 h 5894482"/>
              <a:gd name="connsiteX3" fmla="*/ 0 w 11385877"/>
              <a:gd name="connsiteY3" fmla="*/ 5404429 h 5894482"/>
            </a:gdLst>
            <a:ahLst/>
            <a:cxnLst>
              <a:cxn ang="0">
                <a:pos x="connsiteX0" y="connsiteY0"/>
              </a:cxn>
              <a:cxn ang="0">
                <a:pos x="connsiteX1" y="connsiteY1"/>
              </a:cxn>
              <a:cxn ang="0">
                <a:pos x="connsiteX2" y="connsiteY2"/>
              </a:cxn>
              <a:cxn ang="0">
                <a:pos x="connsiteX3" y="connsiteY3"/>
              </a:cxn>
            </a:cxnLst>
            <a:rect l="l" t="t" r="r" b="b"/>
            <a:pathLst>
              <a:path w="11385877" h="5894482">
                <a:moveTo>
                  <a:pt x="238037" y="0"/>
                </a:moveTo>
                <a:lnTo>
                  <a:pt x="11385877" y="0"/>
                </a:lnTo>
                <a:lnTo>
                  <a:pt x="11126257" y="5894482"/>
                </a:lnTo>
                <a:lnTo>
                  <a:pt x="0" y="5404429"/>
                </a:lnTo>
                <a:close/>
              </a:path>
            </a:pathLst>
          </a:custGeom>
          <a:solidFill>
            <a:schemeClr val="tx1"/>
          </a:solidFill>
          <a:ln w="12700" cap="flat" cmpd="sng" algn="ctr">
            <a:noFill/>
            <a:prstDash val="solid"/>
            <a:miter lim="800000"/>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79">
            <a:extLst>
              <a:ext uri="{FF2B5EF4-FFF2-40B4-BE49-F238E27FC236}">
                <a16:creationId xmlns:a16="http://schemas.microsoft.com/office/drawing/2014/main" id="{F9D166EE-E3B4-462F-8588-6273BBC61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551317">
            <a:off x="3384250" y="-2846152"/>
            <a:ext cx="5873815" cy="11057877"/>
          </a:xfrm>
          <a:custGeom>
            <a:avLst/>
            <a:gdLst>
              <a:gd name="connsiteX0" fmla="*/ 477931 w 5763958"/>
              <a:gd name="connsiteY0" fmla="*/ 10851062 h 10851063"/>
              <a:gd name="connsiteX1" fmla="*/ 0 w 5763958"/>
              <a:gd name="connsiteY1" fmla="*/ 39 h 10851063"/>
              <a:gd name="connsiteX2" fmla="*/ 4077961 w 5763958"/>
              <a:gd name="connsiteY2" fmla="*/ 0 h 10851063"/>
              <a:gd name="connsiteX3" fmla="*/ 4078002 w 5763958"/>
              <a:gd name="connsiteY3" fmla="*/ 17 h 10851063"/>
              <a:gd name="connsiteX4" fmla="*/ 5725692 w 5763958"/>
              <a:gd name="connsiteY4" fmla="*/ 3 h 10851063"/>
              <a:gd name="connsiteX5" fmla="*/ 5759707 w 5763958"/>
              <a:gd name="connsiteY5" fmla="*/ 34019 h 10851063"/>
              <a:gd name="connsiteX6" fmla="*/ 5759706 w 5763958"/>
              <a:gd name="connsiteY6" fmla="*/ 10817143 h 10851063"/>
              <a:gd name="connsiteX7" fmla="*/ 5725691 w 5763958"/>
              <a:gd name="connsiteY7" fmla="*/ 10851062 h 10851063"/>
              <a:gd name="connsiteX8" fmla="*/ 5707930 w 5763958"/>
              <a:gd name="connsiteY8" fmla="*/ 10851062 h 10851063"/>
              <a:gd name="connsiteX9" fmla="*/ 5707930 w 5763958"/>
              <a:gd name="connsiteY9" fmla="*/ 10851063 h 10851063"/>
              <a:gd name="connsiteX10" fmla="*/ 1644941 w 5763958"/>
              <a:gd name="connsiteY10" fmla="*/ 10851063 h 10851063"/>
              <a:gd name="connsiteX11" fmla="*/ 1644938 w 5763958"/>
              <a:gd name="connsiteY11" fmla="*/ 10851062 h 1085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3958" h="10851063">
                <a:moveTo>
                  <a:pt x="477931" y="10851062"/>
                </a:moveTo>
                <a:lnTo>
                  <a:pt x="0" y="39"/>
                </a:lnTo>
                <a:lnTo>
                  <a:pt x="4077961" y="0"/>
                </a:lnTo>
                <a:lnTo>
                  <a:pt x="4078002" y="17"/>
                </a:lnTo>
                <a:lnTo>
                  <a:pt x="5725692" y="3"/>
                </a:lnTo>
                <a:cubicBezTo>
                  <a:pt x="5744458" y="56"/>
                  <a:pt x="5759659" y="15253"/>
                  <a:pt x="5759707" y="34019"/>
                </a:cubicBezTo>
                <a:cubicBezTo>
                  <a:pt x="5765376" y="1836874"/>
                  <a:pt x="5765376" y="9014302"/>
                  <a:pt x="5759706" y="10817143"/>
                </a:cubicBezTo>
                <a:cubicBezTo>
                  <a:pt x="5759599" y="10835871"/>
                  <a:pt x="5744419" y="10851013"/>
                  <a:pt x="5725691" y="10851062"/>
                </a:cubicBezTo>
                <a:lnTo>
                  <a:pt x="5707930" y="10851062"/>
                </a:lnTo>
                <a:lnTo>
                  <a:pt x="5707930" y="10851063"/>
                </a:lnTo>
                <a:lnTo>
                  <a:pt x="1644941" y="10851063"/>
                </a:lnTo>
                <a:lnTo>
                  <a:pt x="1644938" y="10851062"/>
                </a:lnTo>
                <a:close/>
              </a:path>
            </a:pathLst>
          </a:custGeom>
          <a:blipFill>
            <a:blip r:embed="rId2"/>
            <a:tile tx="0" ty="0" sx="100000" sy="100000" flip="none" algn="tl"/>
          </a:blipFill>
          <a:ln w="9525" cap="flat">
            <a:noFill/>
            <a:prstDash val="solid"/>
            <a:miter/>
          </a:ln>
        </p:spPr>
        <p:txBody>
          <a:bodyPr wrap="square" rtlCol="0" anchor="ctr">
            <a:noAutofit/>
          </a:bodyPr>
          <a:lstStyle/>
          <a:p>
            <a:endParaRPr lang="en-US"/>
          </a:p>
        </p:txBody>
      </p:sp>
      <p:pic>
        <p:nvPicPr>
          <p:cNvPr id="5" name="Picture 5" descr="Modern Architecture Detail | Free Stock Photo | LibreShot">
            <a:extLst>
              <a:ext uri="{FF2B5EF4-FFF2-40B4-BE49-F238E27FC236}">
                <a16:creationId xmlns:a16="http://schemas.microsoft.com/office/drawing/2014/main" id="{76959C33-FDC6-8C3C-3919-858B646C201F}"/>
              </a:ext>
            </a:extLst>
          </p:cNvPr>
          <p:cNvPicPr>
            <a:picLocks noChangeAspect="1"/>
          </p:cNvPicPr>
          <p:nvPr/>
        </p:nvPicPr>
        <p:blipFill rotWithShape="1">
          <a:blip r:embed="rId3">
            <a:alphaModFix amt="83000"/>
          </a:blip>
          <a:srcRect t="1930" r="1" b="28922"/>
          <a:stretch/>
        </p:blipFill>
        <p:spPr>
          <a:xfrm>
            <a:off x="671286" y="-7616"/>
            <a:ext cx="11303902" cy="5862304"/>
          </a:xfrm>
          <a:custGeom>
            <a:avLst/>
            <a:gdLst/>
            <a:ahLst/>
            <a:cxnLst/>
            <a:rect l="l" t="t" r="r" b="b"/>
            <a:pathLst>
              <a:path w="11092486" h="5752662">
                <a:moveTo>
                  <a:pt x="11092486" y="0"/>
                </a:moveTo>
                <a:lnTo>
                  <a:pt x="10913086" y="4074013"/>
                </a:lnTo>
                <a:lnTo>
                  <a:pt x="10913067" y="4074053"/>
                </a:lnTo>
                <a:lnTo>
                  <a:pt x="10840579" y="5720148"/>
                </a:lnTo>
                <a:cubicBezTo>
                  <a:pt x="10839700" y="5738894"/>
                  <a:pt x="10823849" y="5753411"/>
                  <a:pt x="10805099" y="5752633"/>
                </a:cubicBezTo>
                <a:cubicBezTo>
                  <a:pt x="9003741" y="5678968"/>
                  <a:pt x="1833265" y="5363145"/>
                  <a:pt x="32420" y="5278152"/>
                </a:cubicBezTo>
                <a:cubicBezTo>
                  <a:pt x="13715" y="5277221"/>
                  <a:pt x="-745" y="5261390"/>
                  <a:pt x="30" y="5242678"/>
                </a:cubicBezTo>
                <a:lnTo>
                  <a:pt x="812" y="5224934"/>
                </a:lnTo>
                <a:lnTo>
                  <a:pt x="811" y="5224934"/>
                </a:lnTo>
                <a:lnTo>
                  <a:pt x="179591" y="1165880"/>
                </a:lnTo>
                <a:lnTo>
                  <a:pt x="179592" y="1165877"/>
                </a:lnTo>
                <a:lnTo>
                  <a:pt x="230943" y="0"/>
                </a:lnTo>
                <a:close/>
              </a:path>
            </a:pathLst>
          </a:custGeom>
        </p:spPr>
      </p:pic>
      <p:sp>
        <p:nvSpPr>
          <p:cNvPr id="2" name="Title 1"/>
          <p:cNvSpPr>
            <a:spLocks noGrp="1"/>
          </p:cNvSpPr>
          <p:nvPr>
            <p:ph type="ctrTitle"/>
          </p:nvPr>
        </p:nvSpPr>
        <p:spPr>
          <a:xfrm>
            <a:off x="1221474" y="2922050"/>
            <a:ext cx="6308745" cy="3233058"/>
          </a:xfrm>
        </p:spPr>
        <p:txBody>
          <a:bodyPr>
            <a:normAutofit/>
          </a:bodyPr>
          <a:lstStyle/>
          <a:p>
            <a:r>
              <a:rPr lang="en-US"/>
              <a:t>Why Scrum?</a:t>
            </a:r>
          </a:p>
        </p:txBody>
      </p:sp>
      <p:sp>
        <p:nvSpPr>
          <p:cNvPr id="3" name="Subtitle 2"/>
          <p:cNvSpPr>
            <a:spLocks noGrp="1"/>
          </p:cNvSpPr>
          <p:nvPr>
            <p:ph type="subTitle" idx="1"/>
          </p:nvPr>
        </p:nvSpPr>
        <p:spPr>
          <a:xfrm>
            <a:off x="7602583" y="5894481"/>
            <a:ext cx="3566159" cy="656541"/>
          </a:xfrm>
        </p:spPr>
        <p:txBody>
          <a:bodyPr anchor="b">
            <a:normAutofit/>
          </a:bodyPr>
          <a:lstStyle/>
          <a:p>
            <a:pPr algn="r"/>
            <a:r>
              <a:rPr lang="en-US"/>
              <a:t>Calvin Cottman</a:t>
            </a:r>
          </a:p>
        </p:txBody>
      </p:sp>
      <p:grpSp>
        <p:nvGrpSpPr>
          <p:cNvPr id="99" name="Group 81">
            <a:extLst>
              <a:ext uri="{FF2B5EF4-FFF2-40B4-BE49-F238E27FC236}">
                <a16:creationId xmlns:a16="http://schemas.microsoft.com/office/drawing/2014/main" id="{28709E2B-5612-4EF3-8505-0270723FD3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3" name="Group 82">
              <a:extLst>
                <a:ext uri="{FF2B5EF4-FFF2-40B4-BE49-F238E27FC236}">
                  <a16:creationId xmlns:a16="http://schemas.microsoft.com/office/drawing/2014/main" id="{BD3B743C-BB90-43EC-83AC-B8AD278875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00" name="Straight Connector 84">
                <a:extLst>
                  <a:ext uri="{FF2B5EF4-FFF2-40B4-BE49-F238E27FC236}">
                    <a16:creationId xmlns:a16="http://schemas.microsoft.com/office/drawing/2014/main" id="{60A049AC-DBC5-4C0E-90E2-52A81F06BA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85">
                <a:extLst>
                  <a:ext uri="{FF2B5EF4-FFF2-40B4-BE49-F238E27FC236}">
                    <a16:creationId xmlns:a16="http://schemas.microsoft.com/office/drawing/2014/main" id="{5960AA9D-4C2F-45F7-B2E2-7E43D09163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Oval 83">
              <a:extLst>
                <a:ext uri="{FF2B5EF4-FFF2-40B4-BE49-F238E27FC236}">
                  <a16:creationId xmlns:a16="http://schemas.microsoft.com/office/drawing/2014/main" id="{F0133386-276B-4C86-8AB7-4B6BEF032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5">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C298B-EB0E-0B6F-D901-312165366987}"/>
              </a:ext>
            </a:extLst>
          </p:cNvPr>
          <p:cNvSpPr>
            <a:spLocks noGrp="1"/>
          </p:cNvSpPr>
          <p:nvPr>
            <p:ph type="title"/>
          </p:nvPr>
        </p:nvSpPr>
        <p:spPr>
          <a:xfrm>
            <a:off x="442822" y="408257"/>
            <a:ext cx="5926627" cy="1046968"/>
          </a:xfrm>
        </p:spPr>
        <p:txBody>
          <a:bodyPr>
            <a:normAutofit/>
          </a:bodyPr>
          <a:lstStyle/>
          <a:p>
            <a:r>
              <a:rPr lang="en-US" dirty="0"/>
              <a:t>Which is better?</a:t>
            </a:r>
          </a:p>
        </p:txBody>
      </p:sp>
      <p:sp>
        <p:nvSpPr>
          <p:cNvPr id="13" name="Content Placeholder 12">
            <a:extLst>
              <a:ext uri="{FF2B5EF4-FFF2-40B4-BE49-F238E27FC236}">
                <a16:creationId xmlns:a16="http://schemas.microsoft.com/office/drawing/2014/main" id="{7EE1F8C2-5235-2891-F923-2AC4E6A33858}"/>
              </a:ext>
            </a:extLst>
          </p:cNvPr>
          <p:cNvSpPr>
            <a:spLocks noGrp="1"/>
          </p:cNvSpPr>
          <p:nvPr>
            <p:ph idx="1"/>
          </p:nvPr>
        </p:nvSpPr>
        <p:spPr>
          <a:xfrm>
            <a:off x="442823" y="1583665"/>
            <a:ext cx="6703004" cy="5709968"/>
          </a:xfrm>
        </p:spPr>
        <p:txBody>
          <a:bodyPr vert="horz" lIns="91440" tIns="45720" rIns="91440" bIns="45720" rtlCol="0" anchor="t">
            <a:normAutofit/>
          </a:bodyPr>
          <a:lstStyle/>
          <a:p>
            <a:pPr marL="0" indent="0">
              <a:buNone/>
            </a:pPr>
            <a:r>
              <a:rPr lang="en-US" dirty="0"/>
              <a:t>You may be asking now "which methodology is better, and why?". That all depends on many factors. When your project is predictable and has strict requirements, then waterfall may be the way to go. If your project does not necessarily have strict guidelines, then agile is the way to go. If you are on a fixed timeline , or you are working on an existing project, then again, waterfall is the way to go. If not, then agile is the way to go. There are many other factors that can contribute to your decision. Ultimately in a software development environment, agile is the better of the two methods to use due to the nature of creating new software. It allows for teams to be more interactive amongst themselves and the stakeholders. It also allows for a great level of transparancy while developing a project between the customer and development team.</a:t>
            </a:r>
          </a:p>
        </p:txBody>
      </p:sp>
      <p:sp>
        <p:nvSpPr>
          <p:cNvPr id="12"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9">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descr="A picture containing text, clipart&#10;&#10;Description automatically generated">
            <a:extLst>
              <a:ext uri="{FF2B5EF4-FFF2-40B4-BE49-F238E27FC236}">
                <a16:creationId xmlns:a16="http://schemas.microsoft.com/office/drawing/2014/main" id="{3A99ED55-CA98-8CCD-9EA2-A50822C0E64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171272">
            <a:off x="7684579" y="1672059"/>
            <a:ext cx="3582518" cy="3512272"/>
          </a:xfrm>
          <a:prstGeom prst="rect">
            <a:avLst/>
          </a:prstGeom>
        </p:spPr>
      </p:pic>
      <p:grpSp>
        <p:nvGrpSpPr>
          <p:cNvPr id="15" name="Group 21">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6623540A-011E-4BC6-A79F-D07D077F18A7}"/>
              </a:ext>
            </a:extLst>
          </p:cNvPr>
          <p:cNvSpPr txBox="1"/>
          <p:nvPr/>
        </p:nvSpPr>
        <p:spPr>
          <a:xfrm>
            <a:off x="9075442" y="6657945"/>
            <a:ext cx="311655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322791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305E5C-92A9-AC99-E3ED-4B2FF718A0BE}"/>
              </a:ext>
            </a:extLst>
          </p:cNvPr>
          <p:cNvSpPr txBox="1"/>
          <p:nvPr/>
        </p:nvSpPr>
        <p:spPr>
          <a:xfrm>
            <a:off x="148281" y="98854"/>
            <a:ext cx="11911914" cy="6463308"/>
          </a:xfrm>
          <a:prstGeom prst="rect">
            <a:avLst/>
          </a:prstGeom>
          <a:noFill/>
        </p:spPr>
        <p:txBody>
          <a:bodyPr wrap="square" rtlCol="0">
            <a:spAutoFit/>
          </a:bodyPr>
          <a:lstStyle/>
          <a:p>
            <a:pPr algn="ctr"/>
            <a:r>
              <a:rPr lang="en-US" dirty="0"/>
              <a:t>References</a:t>
            </a:r>
          </a:p>
          <a:p>
            <a:pPr algn="ctr"/>
            <a:endParaRPr lang="en-US" dirty="0"/>
          </a:p>
          <a:p>
            <a:pPr algn="ctr"/>
            <a:r>
              <a:rPr lang="en-US" dirty="0"/>
              <a:t>Cobb, Charles G. (2015) “The</a:t>
            </a:r>
            <a:r>
              <a:rPr lang="en-US" b="0" i="0" dirty="0">
                <a:solidFill>
                  <a:srgbClr val="000000"/>
                </a:solidFill>
                <a:effectLst/>
              </a:rPr>
              <a:t> Project Manager's Guide to Mastering Agile : Principles and Practices for an Adaptive Approach”</a:t>
            </a:r>
          </a:p>
          <a:p>
            <a:pPr algn="ctr"/>
            <a:r>
              <a:rPr lang="en-US" b="0" i="0" dirty="0">
                <a:solidFill>
                  <a:srgbClr val="000000"/>
                </a:solidFill>
                <a:effectLst/>
                <a:hlinkClick r:id="rId2"/>
              </a:rPr>
              <a:t>https://web-s-ebscohost-com.ezproxy.snhu.edu/ehost/ebookviewer/ebook/bmxlYmtfXzkzNzAwOV9fQU41?sid=be3da416-08c2-46ad-b42f-9b57f4c80ff6@redis&amp;vid=0&amp;format=EB&amp;lpid=lp_1&amp;rid=0</a:t>
            </a:r>
            <a:endParaRPr lang="en-US" dirty="0">
              <a:solidFill>
                <a:srgbClr val="000000"/>
              </a:solidFill>
            </a:endParaRPr>
          </a:p>
          <a:p>
            <a:pPr algn="ctr"/>
            <a:endParaRPr lang="en-US" b="0" i="0" dirty="0">
              <a:solidFill>
                <a:srgbClr val="000000"/>
              </a:solidFill>
              <a:effectLst/>
            </a:endParaRPr>
          </a:p>
          <a:p>
            <a:pPr algn="ctr"/>
            <a:r>
              <a:rPr lang="en-US" dirty="0">
                <a:solidFill>
                  <a:srgbClr val="000000"/>
                </a:solidFill>
              </a:rPr>
              <a:t>Ackerman, Stacey (2021) “Figure 1”</a:t>
            </a:r>
          </a:p>
          <a:p>
            <a:pPr algn="ctr"/>
            <a:r>
              <a:rPr lang="en-US" b="0" i="0" dirty="0">
                <a:solidFill>
                  <a:srgbClr val="000000"/>
                </a:solidFill>
                <a:effectLst/>
                <a:hlinkClick r:id="rId3"/>
              </a:rPr>
              <a:t>https://martech.org/what-is-scrum-the-project-management-framework-agile-teams-rely-on/</a:t>
            </a:r>
            <a:endParaRPr lang="en-US" b="0" i="0" dirty="0">
              <a:solidFill>
                <a:srgbClr val="000000"/>
              </a:solidFill>
              <a:effectLst/>
            </a:endParaRPr>
          </a:p>
          <a:p>
            <a:pPr algn="ctr"/>
            <a:endParaRPr lang="en-US" dirty="0">
              <a:solidFill>
                <a:srgbClr val="000000"/>
              </a:solidFill>
            </a:endParaRPr>
          </a:p>
          <a:p>
            <a:pPr algn="ctr"/>
            <a:r>
              <a:rPr lang="en-US" dirty="0">
                <a:solidFill>
                  <a:srgbClr val="000000"/>
                </a:solidFill>
              </a:rPr>
              <a:t>Scaled Agile (2022) “Product Owner”</a:t>
            </a:r>
          </a:p>
          <a:p>
            <a:pPr algn="ctr"/>
            <a:r>
              <a:rPr lang="en-US" dirty="0">
                <a:solidFill>
                  <a:srgbClr val="000000"/>
                </a:solidFill>
                <a:hlinkClick r:id="rId4"/>
              </a:rPr>
              <a:t>https://www.scaledagileframework.com/product-owner/</a:t>
            </a:r>
            <a:r>
              <a:rPr lang="en-US" dirty="0">
                <a:solidFill>
                  <a:srgbClr val="000000"/>
                </a:solidFill>
              </a:rPr>
              <a:t> </a:t>
            </a:r>
          </a:p>
          <a:p>
            <a:pPr algn="ctr"/>
            <a:endParaRPr lang="en-US" b="0" i="0" dirty="0">
              <a:solidFill>
                <a:srgbClr val="000000"/>
              </a:solidFill>
              <a:effectLst/>
            </a:endParaRPr>
          </a:p>
          <a:p>
            <a:pPr algn="ctr"/>
            <a:r>
              <a:rPr lang="en-US" dirty="0" err="1">
                <a:solidFill>
                  <a:srgbClr val="000000"/>
                </a:solidFill>
              </a:rPr>
              <a:t>Sylfide</a:t>
            </a:r>
            <a:r>
              <a:rPr lang="en-US" dirty="0">
                <a:solidFill>
                  <a:srgbClr val="000000"/>
                </a:solidFill>
              </a:rPr>
              <a:t>(2019) “Waterfall development process”</a:t>
            </a:r>
          </a:p>
          <a:p>
            <a:pPr algn="ctr"/>
            <a:r>
              <a:rPr lang="en-US" b="0" i="0" dirty="0">
                <a:solidFill>
                  <a:srgbClr val="000000"/>
                </a:solidFill>
                <a:effectLst/>
                <a:hlinkClick r:id="rId5"/>
              </a:rPr>
              <a:t>https://www.istockphoto.com/vector/waterfall-development-process-gm1166595589-321165612</a:t>
            </a:r>
            <a:endParaRPr lang="en-US" b="0" i="0" dirty="0">
              <a:solidFill>
                <a:srgbClr val="000000"/>
              </a:solidFill>
              <a:effectLst/>
            </a:endParaRPr>
          </a:p>
          <a:p>
            <a:pPr algn="ctr"/>
            <a:endParaRPr lang="en-US" dirty="0">
              <a:solidFill>
                <a:srgbClr val="000000"/>
              </a:solidFill>
            </a:endParaRPr>
          </a:p>
          <a:p>
            <a:pPr algn="ctr"/>
            <a:r>
              <a:rPr lang="en-US" b="0" i="0" dirty="0">
                <a:solidFill>
                  <a:srgbClr val="000000"/>
                </a:solidFill>
                <a:effectLst/>
              </a:rPr>
              <a:t>Scrum.org (2022) “Learn About the Role of the Scrum Master”</a:t>
            </a:r>
          </a:p>
          <a:p>
            <a:pPr algn="ctr"/>
            <a:r>
              <a:rPr lang="en-US" b="0" i="0" dirty="0">
                <a:solidFill>
                  <a:srgbClr val="000000"/>
                </a:solidFill>
                <a:effectLst/>
                <a:hlinkClick r:id="rId6"/>
              </a:rPr>
              <a:t>https://www.scrum.org/resources/what-is-a-scrum-master</a:t>
            </a:r>
            <a:endParaRPr lang="en-US" dirty="0">
              <a:solidFill>
                <a:srgbClr val="000000"/>
              </a:solidFill>
            </a:endParaRPr>
          </a:p>
          <a:p>
            <a:pPr algn="ctr"/>
            <a:endParaRPr lang="en-US" b="0" i="0" dirty="0">
              <a:solidFill>
                <a:srgbClr val="000000"/>
              </a:solidFill>
              <a:effectLst/>
            </a:endParaRPr>
          </a:p>
          <a:p>
            <a:pPr algn="ctr"/>
            <a:endParaRPr lang="en-US" b="0" i="0" dirty="0">
              <a:solidFill>
                <a:srgbClr val="000000"/>
              </a:solidFill>
              <a:effectLst/>
            </a:endParaRPr>
          </a:p>
          <a:p>
            <a:pPr algn="ctr"/>
            <a:endParaRPr lang="en-US" b="0" i="0" dirty="0">
              <a:solidFill>
                <a:srgbClr val="000000"/>
              </a:solidFill>
              <a:effectLst/>
            </a:endParaRPr>
          </a:p>
          <a:p>
            <a:pPr algn="ctr"/>
            <a:endParaRPr lang="en-US" dirty="0"/>
          </a:p>
        </p:txBody>
      </p:sp>
    </p:spTree>
    <p:extLst>
      <p:ext uri="{BB962C8B-B14F-4D97-AF65-F5344CB8AC3E}">
        <p14:creationId xmlns:p14="http://schemas.microsoft.com/office/powerpoint/2010/main" val="219430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F8122-FA48-65BE-8A31-F75298F09255}"/>
              </a:ext>
            </a:extLst>
          </p:cNvPr>
          <p:cNvSpPr>
            <a:spLocks noGrp="1"/>
          </p:cNvSpPr>
          <p:nvPr>
            <p:ph type="title"/>
          </p:nvPr>
        </p:nvSpPr>
        <p:spPr>
          <a:xfrm>
            <a:off x="171928" y="283233"/>
            <a:ext cx="5075906" cy="775183"/>
          </a:xfrm>
        </p:spPr>
        <p:txBody>
          <a:bodyPr>
            <a:normAutofit/>
          </a:bodyPr>
          <a:lstStyle/>
          <a:p>
            <a:r>
              <a:rPr lang="en-US" dirty="0"/>
              <a:t>The Agile Manifesto</a:t>
            </a:r>
          </a:p>
        </p:txBody>
      </p:sp>
      <p:sp>
        <p:nvSpPr>
          <p:cNvPr id="9" name="Content Placeholder 8">
            <a:extLst>
              <a:ext uri="{FF2B5EF4-FFF2-40B4-BE49-F238E27FC236}">
                <a16:creationId xmlns:a16="http://schemas.microsoft.com/office/drawing/2014/main" id="{05781ACD-565E-E8C3-F61A-7556B796397B}"/>
              </a:ext>
            </a:extLst>
          </p:cNvPr>
          <p:cNvSpPr>
            <a:spLocks noGrp="1"/>
          </p:cNvSpPr>
          <p:nvPr>
            <p:ph idx="1"/>
          </p:nvPr>
        </p:nvSpPr>
        <p:spPr>
          <a:xfrm>
            <a:off x="171928" y="1279129"/>
            <a:ext cx="6585526" cy="5295637"/>
          </a:xfrm>
        </p:spPr>
        <p:txBody>
          <a:bodyPr vert="horz" lIns="91440" tIns="45720" rIns="91440" bIns="45720" rtlCol="0" anchor="t">
            <a:normAutofit/>
          </a:bodyPr>
          <a:lstStyle/>
          <a:p>
            <a:pPr marL="0" indent="0">
              <a:buNone/>
            </a:pPr>
            <a:r>
              <a:rPr lang="en-US" dirty="0"/>
              <a:t>To understand the proper practice of SCRUM, we must first understand the agile manifesto.</a:t>
            </a:r>
            <a:endParaRPr lang="en-US"/>
          </a:p>
          <a:p>
            <a:pPr marL="0" indent="0">
              <a:lnSpc>
                <a:spcPct val="100000"/>
              </a:lnSpc>
              <a:buNone/>
            </a:pPr>
            <a:br>
              <a:rPr lang="en-US" dirty="0"/>
            </a:br>
            <a:r>
              <a:rPr lang="en-US" dirty="0"/>
              <a:t>Agile is a project management methodology that focuses on continuous improvement and adaptivity.</a:t>
            </a:r>
          </a:p>
          <a:p>
            <a:pPr marL="0" indent="0">
              <a:lnSpc>
                <a:spcPct val="100000"/>
              </a:lnSpc>
              <a:buNone/>
            </a:pPr>
            <a:r>
              <a:rPr lang="en-US" dirty="0"/>
              <a:t>"</a:t>
            </a:r>
            <a:r>
              <a:rPr lang="en-US" b="1" dirty="0"/>
              <a:t>Individuals and interactions</a:t>
            </a:r>
            <a:r>
              <a:rPr lang="en-US" dirty="0"/>
              <a:t> over processes and tools</a:t>
            </a:r>
            <a:br>
              <a:rPr lang="en-US" dirty="0"/>
            </a:br>
            <a:r>
              <a:rPr lang="en-US" b="1" dirty="0"/>
              <a:t>Working software</a:t>
            </a:r>
            <a:r>
              <a:rPr lang="en-US" dirty="0"/>
              <a:t> over comprehensive documentation</a:t>
            </a:r>
            <a:br>
              <a:rPr lang="en-US" dirty="0"/>
            </a:br>
            <a:r>
              <a:rPr lang="en-US" b="1" dirty="0"/>
              <a:t>Customer collaboration</a:t>
            </a:r>
            <a:r>
              <a:rPr lang="en-US" dirty="0"/>
              <a:t> over contract negotiation</a:t>
            </a:r>
            <a:br>
              <a:rPr lang="en-US" dirty="0"/>
            </a:br>
            <a:r>
              <a:rPr lang="en-US" b="1" dirty="0"/>
              <a:t>Responding to change</a:t>
            </a:r>
            <a:r>
              <a:rPr lang="en-US" dirty="0"/>
              <a:t> over following a plan</a:t>
            </a:r>
          </a:p>
          <a:p>
            <a:pPr marL="0" indent="0">
              <a:lnSpc>
                <a:spcPct val="100000"/>
              </a:lnSpc>
              <a:buNone/>
            </a:pPr>
            <a:r>
              <a:rPr lang="en-US" dirty="0">
                <a:ea typeface="+mn-lt"/>
                <a:cs typeface="+mn-lt"/>
              </a:rPr>
              <a:t>That is, while there is value in the items on</a:t>
            </a:r>
            <a:br>
              <a:rPr lang="en-US" dirty="0">
                <a:ea typeface="+mn-lt"/>
                <a:cs typeface="+mn-lt"/>
              </a:rPr>
            </a:br>
            <a:r>
              <a:rPr lang="en-US" dirty="0">
                <a:ea typeface="+mn-lt"/>
                <a:cs typeface="+mn-lt"/>
              </a:rPr>
              <a:t>the right, we value the items on the left more.</a:t>
            </a:r>
            <a:r>
              <a:rPr lang="en-US" dirty="0"/>
              <a:t>" </a:t>
            </a:r>
          </a:p>
          <a:p>
            <a:pPr marL="0" indent="0">
              <a:lnSpc>
                <a:spcPct val="100000"/>
              </a:lnSpc>
              <a:buNone/>
            </a:pPr>
            <a:r>
              <a:rPr lang="en-US" dirty="0"/>
              <a:t>(Cunningham, 2001)</a:t>
            </a:r>
          </a:p>
          <a:p>
            <a:pPr marL="0" indent="0">
              <a:lnSpc>
                <a:spcPct val="100000"/>
              </a:lnSpc>
              <a:buNone/>
            </a:pPr>
            <a:endParaRPr lang="en-US" dirty="0"/>
          </a:p>
          <a:p>
            <a:pPr marL="0" indent="0">
              <a:lnSpc>
                <a:spcPct val="100000"/>
              </a:lnSpc>
              <a:buNone/>
            </a:pPr>
            <a:r>
              <a:rPr lang="en-US" dirty="0"/>
              <a:t>The agile methodology is a slight contrast from the traditional waterfall methodology of project management.</a:t>
            </a:r>
          </a:p>
          <a:p>
            <a:endParaRPr lang="en-US" dirty="0"/>
          </a:p>
        </p:txBody>
      </p:sp>
      <p:sp>
        <p:nvSpPr>
          <p:cNvPr id="14" name="Freeform: Shape 13">
            <a:extLst>
              <a:ext uri="{FF2B5EF4-FFF2-40B4-BE49-F238E27FC236}">
                <a16:creationId xmlns:a16="http://schemas.microsoft.com/office/drawing/2014/main" id="{7FF0BCBD-CCEA-4351-B702-14C52EFE6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9465">
            <a:off x="6926280" y="397486"/>
            <a:ext cx="4948797" cy="6326554"/>
          </a:xfrm>
          <a:custGeom>
            <a:avLst/>
            <a:gdLst>
              <a:gd name="connsiteX0" fmla="*/ 4457507 w 5137176"/>
              <a:gd name="connsiteY0" fmla="*/ 0 h 6567378"/>
              <a:gd name="connsiteX1" fmla="*/ 4457507 w 5137176"/>
              <a:gd name="connsiteY1" fmla="*/ 1009868 h 6567378"/>
              <a:gd name="connsiteX2" fmla="*/ 5137176 w 5137176"/>
              <a:gd name="connsiteY2" fmla="*/ 1083966 h 6567378"/>
              <a:gd name="connsiteX3" fmla="*/ 4539371 w 5137176"/>
              <a:gd name="connsiteY3" fmla="*/ 6567378 h 6567378"/>
              <a:gd name="connsiteX4" fmla="*/ 108120 w 5137176"/>
              <a:gd name="connsiteY4" fmla="*/ 6084280 h 6567378"/>
              <a:gd name="connsiteX5" fmla="*/ 170085 w 5137176"/>
              <a:gd name="connsiteY5" fmla="*/ 5515902 h 6567378"/>
              <a:gd name="connsiteX6" fmla="*/ 0 w 5137176"/>
              <a:gd name="connsiteY6" fmla="*/ 5515902 h 6567378"/>
              <a:gd name="connsiteX7" fmla="*/ 0 w 5137176"/>
              <a:gd name="connsiteY7" fmla="*/ 0 h 65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7176" h="6567378">
                <a:moveTo>
                  <a:pt x="4457507" y="0"/>
                </a:moveTo>
                <a:lnTo>
                  <a:pt x="4457507" y="1009868"/>
                </a:lnTo>
                <a:lnTo>
                  <a:pt x="5137176" y="1083966"/>
                </a:lnTo>
                <a:lnTo>
                  <a:pt x="4539371" y="6567378"/>
                </a:lnTo>
                <a:lnTo>
                  <a:pt x="108120" y="6084280"/>
                </a:lnTo>
                <a:lnTo>
                  <a:pt x="170085" y="5515902"/>
                </a:lnTo>
                <a:lnTo>
                  <a:pt x="0" y="5515902"/>
                </a:lnTo>
                <a:lnTo>
                  <a:pt x="0" y="0"/>
                </a:lnTo>
                <a:close/>
              </a:path>
            </a:pathLst>
          </a:cu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186A0039-6F9F-4E40-AE37-A1EA2DAC0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6892" y="425319"/>
            <a:ext cx="4768520" cy="6088714"/>
          </a:xfrm>
          <a:custGeom>
            <a:avLst/>
            <a:gdLst>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861893 h 6320484"/>
              <a:gd name="connsiteX22" fmla="*/ 4202536 w 4950037"/>
              <a:gd name="connsiteY22" fmla="*/ 987895 h 6320484"/>
              <a:gd name="connsiteX23" fmla="*/ 4532772 w 4950037"/>
              <a:gd name="connsiteY23" fmla="*/ 1009893 h 6320484"/>
              <a:gd name="connsiteX24" fmla="*/ 4904400 w 4950037"/>
              <a:gd name="connsiteY24" fmla="*/ 1030269 h 6320484"/>
              <a:gd name="connsiteX25" fmla="*/ 4932162 w 4950037"/>
              <a:gd name="connsiteY25" fmla="*/ 1052023 h 6320484"/>
              <a:gd name="connsiteX26" fmla="*/ 4930395 w 4950037"/>
              <a:gd name="connsiteY26" fmla="*/ 1083700 h 6320484"/>
              <a:gd name="connsiteX27" fmla="*/ 4933305 w 4950037"/>
              <a:gd name="connsiteY27" fmla="*/ 1085413 h 6320484"/>
              <a:gd name="connsiteX28" fmla="*/ 4949662 w 4950037"/>
              <a:gd name="connsiteY28" fmla="*/ 1116915 h 6320484"/>
              <a:gd name="connsiteX29" fmla="*/ 4927494 w 4950037"/>
              <a:gd name="connsiteY29" fmla="*/ 1174426 h 6320484"/>
              <a:gd name="connsiteX30" fmla="*/ 4924021 w 4950037"/>
              <a:gd name="connsiteY30" fmla="*/ 1197992 h 6320484"/>
              <a:gd name="connsiteX31" fmla="*/ 4918937 w 4950037"/>
              <a:gd name="connsiteY31" fmla="*/ 1289117 h 6320484"/>
              <a:gd name="connsiteX32" fmla="*/ 4918290 w 4950037"/>
              <a:gd name="connsiteY32" fmla="*/ 1335426 h 6320484"/>
              <a:gd name="connsiteX33" fmla="*/ 4915204 w 4950037"/>
              <a:gd name="connsiteY33" fmla="*/ 1363823 h 6320484"/>
              <a:gd name="connsiteX34" fmla="*/ 4914538 w 4950037"/>
              <a:gd name="connsiteY34" fmla="*/ 1367995 h 6320484"/>
              <a:gd name="connsiteX35" fmla="*/ 4901655 w 4950037"/>
              <a:gd name="connsiteY35" fmla="*/ 1598968 h 6320484"/>
              <a:gd name="connsiteX36" fmla="*/ 4903361 w 4950037"/>
              <a:gd name="connsiteY36" fmla="*/ 1603791 h 6320484"/>
              <a:gd name="connsiteX37" fmla="*/ 4901219 w 4950037"/>
              <a:gd name="connsiteY37" fmla="*/ 1627566 h 6320484"/>
              <a:gd name="connsiteX38" fmla="*/ 4899626 w 4950037"/>
              <a:gd name="connsiteY38" fmla="*/ 1635333 h 6320484"/>
              <a:gd name="connsiteX39" fmla="*/ 4893414 w 4950037"/>
              <a:gd name="connsiteY39" fmla="*/ 1746703 h 6320484"/>
              <a:gd name="connsiteX40" fmla="*/ 4895482 w 4950037"/>
              <a:gd name="connsiteY40" fmla="*/ 1747601 h 6320484"/>
              <a:gd name="connsiteX41" fmla="*/ 4899584 w 4950037"/>
              <a:gd name="connsiteY41" fmla="*/ 1783699 h 6320484"/>
              <a:gd name="connsiteX42" fmla="*/ 4894806 w 4950037"/>
              <a:gd name="connsiteY42" fmla="*/ 1881995 h 6320484"/>
              <a:gd name="connsiteX43" fmla="*/ 4894702 w 4950037"/>
              <a:gd name="connsiteY43" fmla="*/ 1940154 h 6320484"/>
              <a:gd name="connsiteX44" fmla="*/ 4898986 w 4950037"/>
              <a:gd name="connsiteY44" fmla="*/ 1961221 h 6320484"/>
              <a:gd name="connsiteX45" fmla="*/ 4902063 w 4950037"/>
              <a:gd name="connsiteY45" fmla="*/ 1991332 h 6320484"/>
              <a:gd name="connsiteX46" fmla="*/ 4910843 w 4950037"/>
              <a:gd name="connsiteY46" fmla="*/ 2043680 h 6320484"/>
              <a:gd name="connsiteX47" fmla="*/ 4913111 w 4950037"/>
              <a:gd name="connsiteY47" fmla="*/ 2093780 h 6320484"/>
              <a:gd name="connsiteX48" fmla="*/ 4912235 w 4950037"/>
              <a:gd name="connsiteY48" fmla="*/ 2127331 h 6320484"/>
              <a:gd name="connsiteX49" fmla="*/ 4911774 w 4950037"/>
              <a:gd name="connsiteY49" fmla="*/ 2132180 h 6320484"/>
              <a:gd name="connsiteX50" fmla="*/ 4902693 w 4950037"/>
              <a:gd name="connsiteY50" fmla="*/ 2171984 h 6320484"/>
              <a:gd name="connsiteX51" fmla="*/ 4905943 w 4950037"/>
              <a:gd name="connsiteY51" fmla="*/ 2175920 h 6320484"/>
              <a:gd name="connsiteX52" fmla="*/ 4908773 w 4950037"/>
              <a:gd name="connsiteY52" fmla="*/ 2188707 h 6320484"/>
              <a:gd name="connsiteX53" fmla="*/ 4904052 w 4950037"/>
              <a:gd name="connsiteY53" fmla="*/ 2199268 h 6320484"/>
              <a:gd name="connsiteX54" fmla="*/ 4893911 w 4950037"/>
              <a:gd name="connsiteY54" fmla="*/ 2249378 h 6320484"/>
              <a:gd name="connsiteX55" fmla="*/ 4883060 w 4950037"/>
              <a:gd name="connsiteY55" fmla="*/ 2322907 h 6320484"/>
              <a:gd name="connsiteX56" fmla="*/ 4878199 w 4950037"/>
              <a:gd name="connsiteY56" fmla="*/ 2333841 h 6320484"/>
              <a:gd name="connsiteX57" fmla="*/ 4863832 w 4950037"/>
              <a:gd name="connsiteY57" fmla="*/ 2405746 h 6320484"/>
              <a:gd name="connsiteX58" fmla="*/ 4860132 w 4950037"/>
              <a:gd name="connsiteY58" fmla="*/ 2443689 h 6320484"/>
              <a:gd name="connsiteX59" fmla="*/ 4863777 w 4950037"/>
              <a:gd name="connsiteY59" fmla="*/ 2448134 h 6320484"/>
              <a:gd name="connsiteX60" fmla="*/ 4862134 w 4950037"/>
              <a:gd name="connsiteY60" fmla="*/ 2459306 h 6320484"/>
              <a:gd name="connsiteX61" fmla="*/ 4862544 w 4950037"/>
              <a:gd name="connsiteY61" fmla="*/ 2462358 h 6320484"/>
              <a:gd name="connsiteX62" fmla="*/ 4864049 w 4950037"/>
              <a:gd name="connsiteY62" fmla="*/ 2479770 h 6320484"/>
              <a:gd name="connsiteX63" fmla="*/ 4852627 w 4950037"/>
              <a:gd name="connsiteY63" fmla="*/ 2514583 h 6320484"/>
              <a:gd name="connsiteX64" fmla="*/ 4850576 w 4950037"/>
              <a:gd name="connsiteY64" fmla="*/ 2514709 h 6320484"/>
              <a:gd name="connsiteX65" fmla="*/ 4842113 w 4950037"/>
              <a:gd name="connsiteY65" fmla="*/ 2666439 h 6320484"/>
              <a:gd name="connsiteX66" fmla="*/ 4850768 w 4950037"/>
              <a:gd name="connsiteY66" fmla="*/ 2690544 h 6320484"/>
              <a:gd name="connsiteX67" fmla="*/ 4853036 w 4950037"/>
              <a:gd name="connsiteY67" fmla="*/ 2740646 h 6320484"/>
              <a:gd name="connsiteX68" fmla="*/ 4852159 w 4950037"/>
              <a:gd name="connsiteY68" fmla="*/ 2774197 h 6320484"/>
              <a:gd name="connsiteX69" fmla="*/ 4851699 w 4950037"/>
              <a:gd name="connsiteY69" fmla="*/ 2779045 h 6320484"/>
              <a:gd name="connsiteX70" fmla="*/ 4842617 w 4950037"/>
              <a:gd name="connsiteY70" fmla="*/ 2818850 h 6320484"/>
              <a:gd name="connsiteX71" fmla="*/ 4845868 w 4950037"/>
              <a:gd name="connsiteY71" fmla="*/ 2822786 h 6320484"/>
              <a:gd name="connsiteX72" fmla="*/ 4848697 w 4950037"/>
              <a:gd name="connsiteY72" fmla="*/ 2835573 h 6320484"/>
              <a:gd name="connsiteX73" fmla="*/ 4843976 w 4950037"/>
              <a:gd name="connsiteY73" fmla="*/ 2846133 h 6320484"/>
              <a:gd name="connsiteX74" fmla="*/ 4833835 w 4950037"/>
              <a:gd name="connsiteY74" fmla="*/ 2896246 h 6320484"/>
              <a:gd name="connsiteX75" fmla="*/ 4826535 w 4950037"/>
              <a:gd name="connsiteY75" fmla="*/ 2945711 h 6320484"/>
              <a:gd name="connsiteX76" fmla="*/ 4770687 w 4950037"/>
              <a:gd name="connsiteY76" fmla="*/ 3999577 h 6320484"/>
              <a:gd name="connsiteX77" fmla="*/ 4757955 w 4950037"/>
              <a:gd name="connsiteY77" fmla="*/ 4252632 h 6320484"/>
              <a:gd name="connsiteX78" fmla="*/ 4746917 w 4950037"/>
              <a:gd name="connsiteY78" fmla="*/ 4414955 h 6320484"/>
              <a:gd name="connsiteX79" fmla="*/ 4656537 w 4950037"/>
              <a:gd name="connsiteY79" fmla="*/ 6050064 h 6320484"/>
              <a:gd name="connsiteX80" fmla="*/ 4661812 w 4950037"/>
              <a:gd name="connsiteY80" fmla="*/ 6086684 h 6320484"/>
              <a:gd name="connsiteX81" fmla="*/ 4665332 w 4950037"/>
              <a:gd name="connsiteY81" fmla="*/ 6121067 h 6320484"/>
              <a:gd name="connsiteX82" fmla="*/ 4668152 w 4950037"/>
              <a:gd name="connsiteY82" fmla="*/ 6221142 h 6320484"/>
              <a:gd name="connsiteX83" fmla="*/ 4649673 w 4950037"/>
              <a:gd name="connsiteY83" fmla="*/ 6255466 h 6320484"/>
              <a:gd name="connsiteX84" fmla="*/ 4645040 w 4950037"/>
              <a:gd name="connsiteY84" fmla="*/ 6258160 h 6320484"/>
              <a:gd name="connsiteX85" fmla="*/ 4641598 w 4950037"/>
              <a:gd name="connsiteY85" fmla="*/ 6320461 h 6320484"/>
              <a:gd name="connsiteX86" fmla="*/ 724747 w 4950037"/>
              <a:gd name="connsiteY86" fmla="*/ 6068362 h 6320484"/>
              <a:gd name="connsiteX87" fmla="*/ 415706 w 4950037"/>
              <a:gd name="connsiteY87" fmla="*/ 6051307 h 6320484"/>
              <a:gd name="connsiteX88" fmla="*/ 420012 w 4950037"/>
              <a:gd name="connsiteY88" fmla="*/ 6011137 h 6320484"/>
              <a:gd name="connsiteX89" fmla="*/ 424214 w 4950037"/>
              <a:gd name="connsiteY89" fmla="*/ 6004548 h 6320484"/>
              <a:gd name="connsiteX90" fmla="*/ 424482 w 4950037"/>
              <a:gd name="connsiteY90" fmla="*/ 6001808 h 6320484"/>
              <a:gd name="connsiteX91" fmla="*/ 424751 w 4950037"/>
              <a:gd name="connsiteY91" fmla="*/ 5999066 h 6320484"/>
              <a:gd name="connsiteX92" fmla="*/ 425286 w 4950037"/>
              <a:gd name="connsiteY92" fmla="*/ 5993584 h 6320484"/>
              <a:gd name="connsiteX93" fmla="*/ 424972 w 4950037"/>
              <a:gd name="connsiteY93" fmla="*/ 5987694 h 6320484"/>
              <a:gd name="connsiteX94" fmla="*/ 424390 w 4950037"/>
              <a:gd name="connsiteY94" fmla="*/ 5984546 h 6320484"/>
              <a:gd name="connsiteX95" fmla="*/ 424659 w 4950037"/>
              <a:gd name="connsiteY95" fmla="*/ 5981803 h 6320484"/>
              <a:gd name="connsiteX96" fmla="*/ 424344 w 4950037"/>
              <a:gd name="connsiteY96" fmla="*/ 5975914 h 6320484"/>
              <a:gd name="connsiteX97" fmla="*/ 423763 w 4950037"/>
              <a:gd name="connsiteY97" fmla="*/ 5972765 h 6320484"/>
              <a:gd name="connsiteX98" fmla="*/ 423136 w 4950037"/>
              <a:gd name="connsiteY98" fmla="*/ 5960984 h 6320484"/>
              <a:gd name="connsiteX99" fmla="*/ 422554 w 4950037"/>
              <a:gd name="connsiteY99" fmla="*/ 5957836 h 6320484"/>
              <a:gd name="connsiteX100" fmla="*/ 422821 w 4950037"/>
              <a:gd name="connsiteY100" fmla="*/ 5955094 h 6320484"/>
              <a:gd name="connsiteX101" fmla="*/ 421392 w 4950037"/>
              <a:gd name="connsiteY101" fmla="*/ 5951537 h 6320484"/>
              <a:gd name="connsiteX102" fmla="*/ 426782 w 4950037"/>
              <a:gd name="connsiteY102" fmla="*/ 5888089 h 6320484"/>
              <a:gd name="connsiteX103" fmla="*/ 448292 w 4950037"/>
              <a:gd name="connsiteY103" fmla="*/ 5480986 h 6320484"/>
              <a:gd name="connsiteX104" fmla="*/ 330530 w 4950037"/>
              <a:gd name="connsiteY104" fmla="*/ 5480986 h 6320484"/>
              <a:gd name="connsiteX105" fmla="*/ 330530 w 4950037"/>
              <a:gd name="connsiteY105" fmla="*/ 5395293 h 6320484"/>
              <a:gd name="connsiteX106" fmla="*/ 326057 w 4950037"/>
              <a:gd name="connsiteY106" fmla="*/ 5474970 h 6320484"/>
              <a:gd name="connsiteX107" fmla="*/ 270547 w 4950037"/>
              <a:gd name="connsiteY107" fmla="*/ 5477941 h 6320484"/>
              <a:gd name="connsiteX108" fmla="*/ 270474 w 4950037"/>
              <a:gd name="connsiteY108" fmla="*/ 5437541 h 6320484"/>
              <a:gd name="connsiteX109" fmla="*/ 273937 w 4950037"/>
              <a:gd name="connsiteY109" fmla="*/ 5430535 h 6320484"/>
              <a:gd name="connsiteX110" fmla="*/ 273907 w 4950037"/>
              <a:gd name="connsiteY110" fmla="*/ 5427782 h 6320484"/>
              <a:gd name="connsiteX111" fmla="*/ 273877 w 4950037"/>
              <a:gd name="connsiteY111" fmla="*/ 5425027 h 6320484"/>
              <a:gd name="connsiteX112" fmla="*/ 273815 w 4950037"/>
              <a:gd name="connsiteY112" fmla="*/ 5419519 h 6320484"/>
              <a:gd name="connsiteX113" fmla="*/ 272864 w 4950037"/>
              <a:gd name="connsiteY113" fmla="*/ 5413698 h 6320484"/>
              <a:gd name="connsiteX114" fmla="*/ 271946 w 4950037"/>
              <a:gd name="connsiteY114" fmla="*/ 5410631 h 6320484"/>
              <a:gd name="connsiteX115" fmla="*/ 271914 w 4950037"/>
              <a:gd name="connsiteY115" fmla="*/ 5407876 h 6320484"/>
              <a:gd name="connsiteX116" fmla="*/ 270963 w 4950037"/>
              <a:gd name="connsiteY116" fmla="*/ 5402055 h 6320484"/>
              <a:gd name="connsiteX117" fmla="*/ 270045 w 4950037"/>
              <a:gd name="connsiteY117" fmla="*/ 5398988 h 6320484"/>
              <a:gd name="connsiteX118" fmla="*/ 268144 w 4950037"/>
              <a:gd name="connsiteY118" fmla="*/ 5387344 h 6320484"/>
              <a:gd name="connsiteX119" fmla="*/ 267225 w 4950037"/>
              <a:gd name="connsiteY119" fmla="*/ 5384278 h 6320484"/>
              <a:gd name="connsiteX120" fmla="*/ 267193 w 4950037"/>
              <a:gd name="connsiteY120" fmla="*/ 5381523 h 6320484"/>
              <a:gd name="connsiteX121" fmla="*/ 265387 w 4950037"/>
              <a:gd name="connsiteY121" fmla="*/ 5378142 h 6320484"/>
              <a:gd name="connsiteX122" fmla="*/ 263868 w 4950037"/>
              <a:gd name="connsiteY122" fmla="*/ 5314483 h 6320484"/>
              <a:gd name="connsiteX123" fmla="*/ 192697 w 4950037"/>
              <a:gd name="connsiteY123" fmla="*/ 4040419 h 6320484"/>
              <a:gd name="connsiteX124" fmla="*/ 0 w 4950037"/>
              <a:gd name="connsiteY124" fmla="*/ 208389 h 6320484"/>
              <a:gd name="connsiteX125" fmla="*/ 2990554 w 4950037"/>
              <a:gd name="connsiteY125" fmla="*/ 54813 h 6320484"/>
              <a:gd name="connsiteX126" fmla="*/ 3816982 w 4950037"/>
              <a:gd name="connsiteY126" fmla="*/ 2002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85322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lnTo>
                  <a:pt x="4188628"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8F6253C0-805B-4E60-05C0-C9E9BFAF5C91}"/>
              </a:ext>
            </a:extLst>
          </p:cNvPr>
          <p:cNvPicPr>
            <a:picLocks noChangeAspect="1"/>
          </p:cNvPicPr>
          <p:nvPr/>
        </p:nvPicPr>
        <p:blipFill rotWithShape="1">
          <a:blip r:embed="rId3">
            <a:alphaModFix amt="81000"/>
            <a:extLst>
              <a:ext uri="{837473B0-CC2E-450A-ABE3-18F120FF3D39}">
                <a1611:picAttrSrcUrl xmlns:a1611="http://schemas.microsoft.com/office/drawing/2016/11/main" r:id="rId4"/>
              </a:ext>
            </a:extLst>
          </a:blip>
          <a:srcRect l="12313" r="9370" b="1"/>
          <a:stretch/>
        </p:blipFill>
        <p:spPr>
          <a:xfrm>
            <a:off x="6876892" y="425319"/>
            <a:ext cx="4768520" cy="6088714"/>
          </a:xfrm>
          <a:custGeom>
            <a:avLst/>
            <a:gdLst/>
            <a:ahLst/>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close/>
              </a:path>
            </a:pathLst>
          </a:custGeom>
        </p:spPr>
      </p:pic>
      <p:sp>
        <p:nvSpPr>
          <p:cNvPr id="18" name="Freeform: Shape 17">
            <a:extLst>
              <a:ext uri="{FF2B5EF4-FFF2-40B4-BE49-F238E27FC236}">
                <a16:creationId xmlns:a16="http://schemas.microsoft.com/office/drawing/2014/main" id="{7D6766C1-D0DB-4C51-BF80-C1E17260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6689">
            <a:off x="6850302" y="405956"/>
            <a:ext cx="4368058" cy="507761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34331" h="5270897">
                <a:moveTo>
                  <a:pt x="4488693" y="246796"/>
                </a:moveTo>
                <a:lnTo>
                  <a:pt x="4516455" y="268550"/>
                </a:lnTo>
                <a:cubicBezTo>
                  <a:pt x="4515867" y="279110"/>
                  <a:pt x="4515278" y="289668"/>
                  <a:pt x="4514689" y="300227"/>
                </a:cubicBezTo>
                <a:lnTo>
                  <a:pt x="4517598" y="301940"/>
                </a:lnTo>
                <a:cubicBezTo>
                  <a:pt x="4527156" y="303643"/>
                  <a:pt x="4536316" y="290647"/>
                  <a:pt x="4533956" y="333441"/>
                </a:cubicBezTo>
                <a:cubicBezTo>
                  <a:pt x="4523360" y="353882"/>
                  <a:pt x="4516375" y="372813"/>
                  <a:pt x="4511788" y="390953"/>
                </a:cubicBezTo>
                <a:lnTo>
                  <a:pt x="4508315" y="414519"/>
                </a:lnTo>
                <a:lnTo>
                  <a:pt x="4503231" y="505644"/>
                </a:lnTo>
                <a:cubicBezTo>
                  <a:pt x="4503015" y="521080"/>
                  <a:pt x="4502800" y="536517"/>
                  <a:pt x="4502584" y="551953"/>
                </a:cubicBezTo>
                <a:cubicBezTo>
                  <a:pt x="4502314" y="556866"/>
                  <a:pt x="4501225" y="567371"/>
                  <a:pt x="4499498" y="580350"/>
                </a:cubicBezTo>
                <a:lnTo>
                  <a:pt x="4498831" y="584522"/>
                </a:lnTo>
                <a:lnTo>
                  <a:pt x="4485949" y="815495"/>
                </a:lnTo>
                <a:lnTo>
                  <a:pt x="4487655" y="820318"/>
                </a:lnTo>
                <a:cubicBezTo>
                  <a:pt x="4488154" y="827845"/>
                  <a:pt x="4487078" y="835888"/>
                  <a:pt x="4485513" y="844093"/>
                </a:cubicBezTo>
                <a:lnTo>
                  <a:pt x="4483919" y="851860"/>
                </a:lnTo>
                <a:lnTo>
                  <a:pt x="4477708" y="963230"/>
                </a:lnTo>
                <a:lnTo>
                  <a:pt x="4479776" y="964128"/>
                </a:lnTo>
                <a:cubicBezTo>
                  <a:pt x="4481211" y="970471"/>
                  <a:pt x="4483990" y="977827"/>
                  <a:pt x="4483878" y="1000225"/>
                </a:cubicBezTo>
                <a:cubicBezTo>
                  <a:pt x="4473085" y="1027463"/>
                  <a:pt x="4493456" y="1064724"/>
                  <a:pt x="4479100" y="1098522"/>
                </a:cubicBezTo>
                <a:cubicBezTo>
                  <a:pt x="4478172" y="1101630"/>
                  <a:pt x="4477358" y="1106364"/>
                  <a:pt x="4476746" y="1111831"/>
                </a:cubicBezTo>
                <a:lnTo>
                  <a:pt x="4476455" y="1116310"/>
                </a:lnTo>
                <a:lnTo>
                  <a:pt x="846131" y="513049"/>
                </a:lnTo>
                <a:lnTo>
                  <a:pt x="55505" y="5270897"/>
                </a:lnTo>
                <a:lnTo>
                  <a:pt x="0" y="5267834"/>
                </a:lnTo>
                <a:lnTo>
                  <a:pt x="4306" y="5227664"/>
                </a:lnTo>
                <a:lnTo>
                  <a:pt x="8508" y="5221075"/>
                </a:lnTo>
                <a:cubicBezTo>
                  <a:pt x="9036" y="5219975"/>
                  <a:pt x="8685" y="5219248"/>
                  <a:pt x="8776" y="5218335"/>
                </a:cubicBezTo>
                <a:lnTo>
                  <a:pt x="9045" y="5215593"/>
                </a:lnTo>
                <a:cubicBezTo>
                  <a:pt x="9222" y="5213767"/>
                  <a:pt x="9587" y="5211738"/>
                  <a:pt x="9580" y="5210111"/>
                </a:cubicBezTo>
                <a:cubicBezTo>
                  <a:pt x="9524" y="5199667"/>
                  <a:pt x="8446" y="5212599"/>
                  <a:pt x="9266" y="5204221"/>
                </a:cubicBezTo>
                <a:cubicBezTo>
                  <a:pt x="9073" y="5203170"/>
                  <a:pt x="8749" y="5202289"/>
                  <a:pt x="8685" y="5201072"/>
                </a:cubicBezTo>
                <a:cubicBezTo>
                  <a:pt x="8643" y="5200303"/>
                  <a:pt x="8992" y="5199100"/>
                  <a:pt x="8952" y="5198330"/>
                </a:cubicBezTo>
                <a:cubicBezTo>
                  <a:pt x="8573" y="5191202"/>
                  <a:pt x="8023" y="5198725"/>
                  <a:pt x="8638" y="5192440"/>
                </a:cubicBezTo>
                <a:lnTo>
                  <a:pt x="8057" y="5189292"/>
                </a:lnTo>
                <a:cubicBezTo>
                  <a:pt x="6648" y="5181667"/>
                  <a:pt x="6611" y="5185882"/>
                  <a:pt x="7430" y="5177511"/>
                </a:cubicBezTo>
                <a:cubicBezTo>
                  <a:pt x="7236" y="5176462"/>
                  <a:pt x="6914" y="5175579"/>
                  <a:pt x="6848" y="5174363"/>
                </a:cubicBezTo>
                <a:cubicBezTo>
                  <a:pt x="6807" y="5173594"/>
                  <a:pt x="7237" y="5172285"/>
                  <a:pt x="7115" y="5171621"/>
                </a:cubicBezTo>
                <a:cubicBezTo>
                  <a:pt x="6842" y="5170137"/>
                  <a:pt x="4677" y="5170560"/>
                  <a:pt x="5686" y="5168064"/>
                </a:cubicBezTo>
                <a:lnTo>
                  <a:pt x="11075" y="5104615"/>
                </a:lnTo>
                <a:lnTo>
                  <a:pt x="78405" y="3830343"/>
                </a:lnTo>
                <a:lnTo>
                  <a:pt x="302152" y="0"/>
                </a:lnTo>
                <a:cubicBezTo>
                  <a:pt x="625536" y="31145"/>
                  <a:pt x="2655916" y="133704"/>
                  <a:pt x="3291735" y="171441"/>
                </a:cubicBezTo>
                <a:lnTo>
                  <a:pt x="4117066" y="226420"/>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89DE5CA0-A7C9-46BC-B801-8D13190EA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1" name="Group 20">
              <a:extLst>
                <a:ext uri="{FF2B5EF4-FFF2-40B4-BE49-F238E27FC236}">
                  <a16:creationId xmlns:a16="http://schemas.microsoft.com/office/drawing/2014/main" id="{408FA087-D27B-4F5B-978D-06587F9FD2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3" name="Straight Connector 22">
                <a:extLst>
                  <a:ext uri="{FF2B5EF4-FFF2-40B4-BE49-F238E27FC236}">
                    <a16:creationId xmlns:a16="http://schemas.microsoft.com/office/drawing/2014/main" id="{938CA980-4316-4B39-87F5-9206AF207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3FB568-F4DF-41B0-A34F-76C7EE337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CDB55374-F96D-46C8-897B-0E9795469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Shape 25">
            <a:extLst>
              <a:ext uri="{FF2B5EF4-FFF2-40B4-BE49-F238E27FC236}">
                <a16:creationId xmlns:a16="http://schemas.microsoft.com/office/drawing/2014/main" id="{996B0B6E-CC11-46D4-82E8-3F9B18E54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2776">
            <a:off x="7295690" y="1176485"/>
            <a:ext cx="4305535" cy="5325441"/>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8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3 h 5515902"/>
              <a:gd name="connsiteX30" fmla="*/ 4355379 w 4457507"/>
              <a:gd name="connsiteY30" fmla="*/ 1981807 h 5515902"/>
              <a:gd name="connsiteX31" fmla="*/ 4362696 w 4457507"/>
              <a:gd name="connsiteY31" fmla="*/ 1931205 h 5515902"/>
              <a:gd name="connsiteX32" fmla="*/ 4366817 w 4457507"/>
              <a:gd name="connsiteY32" fmla="*/ 1920396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2 h 5515902"/>
              <a:gd name="connsiteX43" fmla="*/ 4359725 w 4457507"/>
              <a:gd name="connsiteY43" fmla="*/ 1546992 h 5515902"/>
              <a:gd name="connsiteX44" fmla="*/ 4359144 w 4457507"/>
              <a:gd name="connsiteY44" fmla="*/ 1543968 h 5515902"/>
              <a:gd name="connsiteX45" fmla="*/ 4360158 w 4457507"/>
              <a:gd name="connsiteY45" fmla="*/ 1532721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3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9 h 5515902"/>
              <a:gd name="connsiteX79" fmla="*/ 4350188 w 4457507"/>
              <a:gd name="connsiteY79" fmla="*/ 134973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 name="connsiteX0" fmla="*/ 134086 w 4464135"/>
              <a:gd name="connsiteY0" fmla="*/ 114630 h 5527489"/>
              <a:gd name="connsiteX1" fmla="*/ 125370 w 4464135"/>
              <a:gd name="connsiteY1" fmla="*/ 3951492 h 5527489"/>
              <a:gd name="connsiteX2" fmla="*/ 129564 w 4464135"/>
              <a:gd name="connsiteY2" fmla="*/ 5227536 h 5527489"/>
              <a:gd name="connsiteX3" fmla="*/ 127740 w 4464135"/>
              <a:gd name="connsiteY3" fmla="*/ 5291186 h 5527489"/>
              <a:gd name="connsiteX4" fmla="*/ 129366 w 4464135"/>
              <a:gd name="connsiteY4" fmla="*/ 5294657 h 5527489"/>
              <a:gd name="connsiteX5" fmla="*/ 129253 w 4464135"/>
              <a:gd name="connsiteY5" fmla="*/ 5297410 h 5527489"/>
              <a:gd name="connsiteX6" fmla="*/ 130010 w 4464135"/>
              <a:gd name="connsiteY6" fmla="*/ 5300520 h 5527489"/>
              <a:gd name="connsiteX7" fmla="*/ 131297 w 4464135"/>
              <a:gd name="connsiteY7" fmla="*/ 5312248 h 5527489"/>
              <a:gd name="connsiteX8" fmla="*/ 132053 w 4464135"/>
              <a:gd name="connsiteY8" fmla="*/ 5315359 h 5527489"/>
              <a:gd name="connsiteX9" fmla="*/ 132697 w 4464135"/>
              <a:gd name="connsiteY9" fmla="*/ 5321222 h 5527489"/>
              <a:gd name="connsiteX10" fmla="*/ 132583 w 4464135"/>
              <a:gd name="connsiteY10" fmla="*/ 5323975 h 5527489"/>
              <a:gd name="connsiteX11" fmla="*/ 133340 w 4464135"/>
              <a:gd name="connsiteY11" fmla="*/ 5327086 h 5527489"/>
              <a:gd name="connsiteX12" fmla="*/ 133984 w 4464135"/>
              <a:gd name="connsiteY12" fmla="*/ 5332949 h 5527489"/>
              <a:gd name="connsiteX13" fmla="*/ 133757 w 4464135"/>
              <a:gd name="connsiteY13" fmla="*/ 5338453 h 5527489"/>
              <a:gd name="connsiteX14" fmla="*/ 133642 w 4464135"/>
              <a:gd name="connsiteY14" fmla="*/ 5341205 h 5527489"/>
              <a:gd name="connsiteX15" fmla="*/ 133528 w 4464135"/>
              <a:gd name="connsiteY15" fmla="*/ 5343955 h 5527489"/>
              <a:gd name="connsiteX16" fmla="*/ 129702 w 4464135"/>
              <a:gd name="connsiteY16" fmla="*/ 5350770 h 5527489"/>
              <a:gd name="connsiteX17" fmla="*/ 127654 w 4464135"/>
              <a:gd name="connsiteY17" fmla="*/ 5391118 h 5527489"/>
              <a:gd name="connsiteX18" fmla="*/ 437166 w 4464135"/>
              <a:gd name="connsiteY18" fmla="*/ 5390825 h 5527489"/>
              <a:gd name="connsiteX19" fmla="*/ 4361989 w 4464135"/>
              <a:gd name="connsiteY19" fmla="*/ 5423001 h 5527489"/>
              <a:gd name="connsiteX20" fmla="*/ 4361934 w 4464135"/>
              <a:gd name="connsiteY20" fmla="*/ 5360605 h 5527489"/>
              <a:gd name="connsiteX21" fmla="*/ 4366408 w 4464135"/>
              <a:gd name="connsiteY21" fmla="*/ 5357656 h 5527489"/>
              <a:gd name="connsiteX22" fmla="*/ 4382934 w 4464135"/>
              <a:gd name="connsiteY22" fmla="*/ 5322350 h 5527489"/>
              <a:gd name="connsiteX23" fmla="*/ 4374510 w 4464135"/>
              <a:gd name="connsiteY23" fmla="*/ 5222590 h 5527489"/>
              <a:gd name="connsiteX24" fmla="*/ 4369069 w 4464135"/>
              <a:gd name="connsiteY24" fmla="*/ 5188458 h 5527489"/>
              <a:gd name="connsiteX25" fmla="*/ 4361749 w 4464135"/>
              <a:gd name="connsiteY25" fmla="*/ 5152192 h 5527489"/>
              <a:gd name="connsiteX26" fmla="*/ 4360344 w 4464135"/>
              <a:gd name="connsiteY26" fmla="*/ 3514588 h 5527489"/>
              <a:gd name="connsiteX27" fmla="*/ 4362268 w 4464135"/>
              <a:gd name="connsiteY27" fmla="*/ 3351901 h 5527489"/>
              <a:gd name="connsiteX28" fmla="*/ 4360797 w 4464135"/>
              <a:gd name="connsiteY28" fmla="*/ 3098530 h 5527489"/>
              <a:gd name="connsiteX29" fmla="*/ 4357491 w 4464135"/>
              <a:gd name="connsiteY29" fmla="*/ 2043190 h 5527489"/>
              <a:gd name="connsiteX30" fmla="*/ 4362007 w 4464135"/>
              <a:gd name="connsiteY30" fmla="*/ 1993394 h 5527489"/>
              <a:gd name="connsiteX31" fmla="*/ 4369324 w 4464135"/>
              <a:gd name="connsiteY31" fmla="*/ 1942792 h 5527489"/>
              <a:gd name="connsiteX32" fmla="*/ 4373445 w 4464135"/>
              <a:gd name="connsiteY32" fmla="*/ 1931983 h 5527489"/>
              <a:gd name="connsiteX33" fmla="*/ 4369904 w 4464135"/>
              <a:gd name="connsiteY33" fmla="*/ 1919375 h 5527489"/>
              <a:gd name="connsiteX34" fmla="*/ 4366438 w 4464135"/>
              <a:gd name="connsiteY34" fmla="*/ 1915628 h 5527489"/>
              <a:gd name="connsiteX35" fmla="*/ 4373274 w 4464135"/>
              <a:gd name="connsiteY35" fmla="*/ 1875376 h 5527489"/>
              <a:gd name="connsiteX36" fmla="*/ 4373462 w 4464135"/>
              <a:gd name="connsiteY36" fmla="*/ 1870510 h 5527489"/>
              <a:gd name="connsiteX37" fmla="*/ 4372457 w 4464135"/>
              <a:gd name="connsiteY37" fmla="*/ 1836963 h 5527489"/>
              <a:gd name="connsiteX38" fmla="*/ 4367384 w 4464135"/>
              <a:gd name="connsiteY38" fmla="*/ 1787067 h 5527489"/>
              <a:gd name="connsiteX39" fmla="*/ 4357392 w 4464135"/>
              <a:gd name="connsiteY39" fmla="*/ 1763484 h 5527489"/>
              <a:gd name="connsiteX40" fmla="*/ 4357338 w 4464135"/>
              <a:gd name="connsiteY40" fmla="*/ 1611519 h 5527489"/>
              <a:gd name="connsiteX41" fmla="*/ 4359378 w 4464135"/>
              <a:gd name="connsiteY41" fmla="*/ 1611278 h 5527489"/>
              <a:gd name="connsiteX42" fmla="*/ 4368831 w 4464135"/>
              <a:gd name="connsiteY42" fmla="*/ 1575879 h 5527489"/>
              <a:gd name="connsiteX43" fmla="*/ 4366353 w 4464135"/>
              <a:gd name="connsiteY43" fmla="*/ 1558579 h 5527489"/>
              <a:gd name="connsiteX44" fmla="*/ 4365772 w 4464135"/>
              <a:gd name="connsiteY44" fmla="*/ 1555555 h 5527489"/>
              <a:gd name="connsiteX45" fmla="*/ 4366786 w 4464135"/>
              <a:gd name="connsiteY45" fmla="*/ 1544308 h 5527489"/>
              <a:gd name="connsiteX46" fmla="*/ 4362899 w 4464135"/>
              <a:gd name="connsiteY46" fmla="*/ 1540075 h 5527489"/>
              <a:gd name="connsiteX47" fmla="*/ 4364466 w 4464135"/>
              <a:gd name="connsiteY47" fmla="*/ 1501984 h 5527489"/>
              <a:gd name="connsiteX48" fmla="*/ 4374781 w 4464135"/>
              <a:gd name="connsiteY48" fmla="*/ 1429386 h 5527489"/>
              <a:gd name="connsiteX49" fmla="*/ 4379021 w 4464135"/>
              <a:gd name="connsiteY49" fmla="*/ 1418198 h 5527489"/>
              <a:gd name="connsiteX50" fmla="*/ 4385733 w 4464135"/>
              <a:gd name="connsiteY50" fmla="*/ 1344176 h 5527489"/>
              <a:gd name="connsiteX51" fmla="*/ 4393050 w 4464135"/>
              <a:gd name="connsiteY51" fmla="*/ 1293576 h 5527489"/>
              <a:gd name="connsiteX52" fmla="*/ 4397172 w 4464135"/>
              <a:gd name="connsiteY52" fmla="*/ 1282767 h 5527489"/>
              <a:gd name="connsiteX53" fmla="*/ 4393630 w 4464135"/>
              <a:gd name="connsiteY53" fmla="*/ 1270159 h 5527489"/>
              <a:gd name="connsiteX54" fmla="*/ 4390164 w 4464135"/>
              <a:gd name="connsiteY54" fmla="*/ 1266412 h 5527489"/>
              <a:gd name="connsiteX55" fmla="*/ 4397000 w 4464135"/>
              <a:gd name="connsiteY55" fmla="*/ 1226161 h 5527489"/>
              <a:gd name="connsiteX56" fmla="*/ 4397188 w 4464135"/>
              <a:gd name="connsiteY56" fmla="*/ 1221294 h 5527489"/>
              <a:gd name="connsiteX57" fmla="*/ 4396182 w 4464135"/>
              <a:gd name="connsiteY57" fmla="*/ 1187746 h 5527489"/>
              <a:gd name="connsiteX58" fmla="*/ 4391111 w 4464135"/>
              <a:gd name="connsiteY58" fmla="*/ 1137852 h 5527489"/>
              <a:gd name="connsiteX59" fmla="*/ 4379410 w 4464135"/>
              <a:gd name="connsiteY59" fmla="*/ 1086079 h 5527489"/>
              <a:gd name="connsiteX60" fmla="*/ 4374651 w 4464135"/>
              <a:gd name="connsiteY60" fmla="*/ 1056187 h 5527489"/>
              <a:gd name="connsiteX61" fmla="*/ 4369192 w 4464135"/>
              <a:gd name="connsiteY61" fmla="*/ 1035394 h 5527489"/>
              <a:gd name="connsiteX62" fmla="*/ 4366037 w 4464135"/>
              <a:gd name="connsiteY62" fmla="*/ 977321 h 5527489"/>
              <a:gd name="connsiteX63" fmla="*/ 4365298 w 4464135"/>
              <a:gd name="connsiteY63" fmla="*/ 878910 h 5527489"/>
              <a:gd name="connsiteX64" fmla="*/ 4359179 w 4464135"/>
              <a:gd name="connsiteY64" fmla="*/ 843099 h 5527489"/>
              <a:gd name="connsiteX65" fmla="*/ 4357064 w 4464135"/>
              <a:gd name="connsiteY65" fmla="*/ 842319 h 5527489"/>
              <a:gd name="connsiteX66" fmla="*/ 4357024 w 4464135"/>
              <a:gd name="connsiteY66" fmla="*/ 730776 h 5527489"/>
              <a:gd name="connsiteX67" fmla="*/ 4358180 w 4464135"/>
              <a:gd name="connsiteY67" fmla="*/ 722932 h 5527489"/>
              <a:gd name="connsiteX68" fmla="*/ 4358986 w 4464135"/>
              <a:gd name="connsiteY68" fmla="*/ 699074 h 5527489"/>
              <a:gd name="connsiteX69" fmla="*/ 4357012 w 4464135"/>
              <a:gd name="connsiteY69" fmla="*/ 694354 h 5527489"/>
              <a:gd name="connsiteX70" fmla="*/ 4356929 w 4464135"/>
              <a:gd name="connsiteY70" fmla="*/ 463022 h 5527489"/>
              <a:gd name="connsiteX71" fmla="*/ 4357361 w 4464135"/>
              <a:gd name="connsiteY71" fmla="*/ 458820 h 5527489"/>
              <a:gd name="connsiteX72" fmla="*/ 4358850 w 4464135"/>
              <a:gd name="connsiteY72" fmla="*/ 430294 h 5527489"/>
              <a:gd name="connsiteX73" fmla="*/ 4356901 w 4464135"/>
              <a:gd name="connsiteY73" fmla="*/ 384022 h 5527489"/>
              <a:gd name="connsiteX74" fmla="*/ 4356869 w 4464135"/>
              <a:gd name="connsiteY74" fmla="*/ 292755 h 5527489"/>
              <a:gd name="connsiteX75" fmla="*/ 4359016 w 4464135"/>
              <a:gd name="connsiteY75" fmla="*/ 269031 h 5527489"/>
              <a:gd name="connsiteX76" fmla="*/ 4377926 w 4464135"/>
              <a:gd name="connsiteY76" fmla="*/ 210368 h 5527489"/>
              <a:gd name="connsiteX77" fmla="*/ 4359829 w 4464135"/>
              <a:gd name="connsiteY77" fmla="*/ 179833 h 5527489"/>
              <a:gd name="connsiteX78" fmla="*/ 4356828 w 4464135"/>
              <a:gd name="connsiteY78" fmla="*/ 178286 h 5527489"/>
              <a:gd name="connsiteX79" fmla="*/ 4356816 w 4464135"/>
              <a:gd name="connsiteY79" fmla="*/ 146560 h 5527489"/>
              <a:gd name="connsiteX80" fmla="*/ 4327879 w 4464135"/>
              <a:gd name="connsiteY80" fmla="*/ 126396 h 5527489"/>
              <a:gd name="connsiteX81" fmla="*/ 3955693 w 4464135"/>
              <a:gd name="connsiteY81" fmla="*/ 126880 h 5527489"/>
              <a:gd name="connsiteX82" fmla="*/ 3128578 w 4464135"/>
              <a:gd name="connsiteY82" fmla="*/ 118244 h 5527489"/>
              <a:gd name="connsiteX83" fmla="*/ 134086 w 4464135"/>
              <a:gd name="connsiteY83" fmla="*/ 114630 h 5527489"/>
              <a:gd name="connsiteX84" fmla="*/ 0 w 4464135"/>
              <a:gd name="connsiteY84" fmla="*/ 0 h 5527489"/>
              <a:gd name="connsiteX85" fmla="*/ 4464135 w 4464135"/>
              <a:gd name="connsiteY85" fmla="*/ 11587 h 5527489"/>
              <a:gd name="connsiteX86" fmla="*/ 4464135 w 4464135"/>
              <a:gd name="connsiteY86" fmla="*/ 5527489 h 5527489"/>
              <a:gd name="connsiteX87" fmla="*/ 6628 w 4464135"/>
              <a:gd name="connsiteY87" fmla="*/ 5527489 h 5527489"/>
              <a:gd name="connsiteX88" fmla="*/ 0 w 4464135"/>
              <a:gd name="connsiteY88" fmla="*/ 0 h 5527489"/>
              <a:gd name="connsiteX0" fmla="*/ 139379 w 4469428"/>
              <a:gd name="connsiteY0" fmla="*/ 114630 h 5528158"/>
              <a:gd name="connsiteX1" fmla="*/ 130663 w 4469428"/>
              <a:gd name="connsiteY1" fmla="*/ 3951492 h 5528158"/>
              <a:gd name="connsiteX2" fmla="*/ 134857 w 4469428"/>
              <a:gd name="connsiteY2" fmla="*/ 5227536 h 5528158"/>
              <a:gd name="connsiteX3" fmla="*/ 133033 w 4469428"/>
              <a:gd name="connsiteY3" fmla="*/ 5291186 h 5528158"/>
              <a:gd name="connsiteX4" fmla="*/ 134659 w 4469428"/>
              <a:gd name="connsiteY4" fmla="*/ 5294657 h 5528158"/>
              <a:gd name="connsiteX5" fmla="*/ 134546 w 4469428"/>
              <a:gd name="connsiteY5" fmla="*/ 5297410 h 5528158"/>
              <a:gd name="connsiteX6" fmla="*/ 135303 w 4469428"/>
              <a:gd name="connsiteY6" fmla="*/ 5300520 h 5528158"/>
              <a:gd name="connsiteX7" fmla="*/ 136590 w 4469428"/>
              <a:gd name="connsiteY7" fmla="*/ 5312248 h 5528158"/>
              <a:gd name="connsiteX8" fmla="*/ 137346 w 4469428"/>
              <a:gd name="connsiteY8" fmla="*/ 5315359 h 5528158"/>
              <a:gd name="connsiteX9" fmla="*/ 137990 w 4469428"/>
              <a:gd name="connsiteY9" fmla="*/ 5321222 h 5528158"/>
              <a:gd name="connsiteX10" fmla="*/ 137876 w 4469428"/>
              <a:gd name="connsiteY10" fmla="*/ 5323975 h 5528158"/>
              <a:gd name="connsiteX11" fmla="*/ 138633 w 4469428"/>
              <a:gd name="connsiteY11" fmla="*/ 5327086 h 5528158"/>
              <a:gd name="connsiteX12" fmla="*/ 139277 w 4469428"/>
              <a:gd name="connsiteY12" fmla="*/ 5332949 h 5528158"/>
              <a:gd name="connsiteX13" fmla="*/ 139050 w 4469428"/>
              <a:gd name="connsiteY13" fmla="*/ 5338453 h 5528158"/>
              <a:gd name="connsiteX14" fmla="*/ 138935 w 4469428"/>
              <a:gd name="connsiteY14" fmla="*/ 5341205 h 5528158"/>
              <a:gd name="connsiteX15" fmla="*/ 138821 w 4469428"/>
              <a:gd name="connsiteY15" fmla="*/ 5343955 h 5528158"/>
              <a:gd name="connsiteX16" fmla="*/ 134995 w 4469428"/>
              <a:gd name="connsiteY16" fmla="*/ 5350770 h 5528158"/>
              <a:gd name="connsiteX17" fmla="*/ 132947 w 4469428"/>
              <a:gd name="connsiteY17" fmla="*/ 5391118 h 5528158"/>
              <a:gd name="connsiteX18" fmla="*/ 442459 w 4469428"/>
              <a:gd name="connsiteY18" fmla="*/ 5390825 h 5528158"/>
              <a:gd name="connsiteX19" fmla="*/ 4367282 w 4469428"/>
              <a:gd name="connsiteY19" fmla="*/ 5423001 h 5528158"/>
              <a:gd name="connsiteX20" fmla="*/ 4367227 w 4469428"/>
              <a:gd name="connsiteY20" fmla="*/ 5360605 h 5528158"/>
              <a:gd name="connsiteX21" fmla="*/ 4371701 w 4469428"/>
              <a:gd name="connsiteY21" fmla="*/ 5357656 h 5528158"/>
              <a:gd name="connsiteX22" fmla="*/ 4388227 w 4469428"/>
              <a:gd name="connsiteY22" fmla="*/ 5322350 h 5528158"/>
              <a:gd name="connsiteX23" fmla="*/ 4379803 w 4469428"/>
              <a:gd name="connsiteY23" fmla="*/ 5222590 h 5528158"/>
              <a:gd name="connsiteX24" fmla="*/ 4374362 w 4469428"/>
              <a:gd name="connsiteY24" fmla="*/ 5188458 h 5528158"/>
              <a:gd name="connsiteX25" fmla="*/ 4367042 w 4469428"/>
              <a:gd name="connsiteY25" fmla="*/ 5152192 h 5528158"/>
              <a:gd name="connsiteX26" fmla="*/ 4365637 w 4469428"/>
              <a:gd name="connsiteY26" fmla="*/ 3514588 h 5528158"/>
              <a:gd name="connsiteX27" fmla="*/ 4367561 w 4469428"/>
              <a:gd name="connsiteY27" fmla="*/ 3351901 h 5528158"/>
              <a:gd name="connsiteX28" fmla="*/ 4366090 w 4469428"/>
              <a:gd name="connsiteY28" fmla="*/ 3098530 h 5528158"/>
              <a:gd name="connsiteX29" fmla="*/ 4362784 w 4469428"/>
              <a:gd name="connsiteY29" fmla="*/ 2043190 h 5528158"/>
              <a:gd name="connsiteX30" fmla="*/ 4367300 w 4469428"/>
              <a:gd name="connsiteY30" fmla="*/ 1993394 h 5528158"/>
              <a:gd name="connsiteX31" fmla="*/ 4374617 w 4469428"/>
              <a:gd name="connsiteY31" fmla="*/ 1942792 h 5528158"/>
              <a:gd name="connsiteX32" fmla="*/ 4378738 w 4469428"/>
              <a:gd name="connsiteY32" fmla="*/ 1931983 h 5528158"/>
              <a:gd name="connsiteX33" fmla="*/ 4375197 w 4469428"/>
              <a:gd name="connsiteY33" fmla="*/ 1919375 h 5528158"/>
              <a:gd name="connsiteX34" fmla="*/ 4371731 w 4469428"/>
              <a:gd name="connsiteY34" fmla="*/ 1915628 h 5528158"/>
              <a:gd name="connsiteX35" fmla="*/ 4378567 w 4469428"/>
              <a:gd name="connsiteY35" fmla="*/ 1875376 h 5528158"/>
              <a:gd name="connsiteX36" fmla="*/ 4378755 w 4469428"/>
              <a:gd name="connsiteY36" fmla="*/ 1870510 h 5528158"/>
              <a:gd name="connsiteX37" fmla="*/ 4377750 w 4469428"/>
              <a:gd name="connsiteY37" fmla="*/ 1836963 h 5528158"/>
              <a:gd name="connsiteX38" fmla="*/ 4372677 w 4469428"/>
              <a:gd name="connsiteY38" fmla="*/ 1787067 h 5528158"/>
              <a:gd name="connsiteX39" fmla="*/ 4362685 w 4469428"/>
              <a:gd name="connsiteY39" fmla="*/ 1763484 h 5528158"/>
              <a:gd name="connsiteX40" fmla="*/ 4362631 w 4469428"/>
              <a:gd name="connsiteY40" fmla="*/ 1611519 h 5528158"/>
              <a:gd name="connsiteX41" fmla="*/ 4364671 w 4469428"/>
              <a:gd name="connsiteY41" fmla="*/ 1611278 h 5528158"/>
              <a:gd name="connsiteX42" fmla="*/ 4374124 w 4469428"/>
              <a:gd name="connsiteY42" fmla="*/ 1575879 h 5528158"/>
              <a:gd name="connsiteX43" fmla="*/ 4371646 w 4469428"/>
              <a:gd name="connsiteY43" fmla="*/ 1558579 h 5528158"/>
              <a:gd name="connsiteX44" fmla="*/ 4371065 w 4469428"/>
              <a:gd name="connsiteY44" fmla="*/ 1555555 h 5528158"/>
              <a:gd name="connsiteX45" fmla="*/ 4372079 w 4469428"/>
              <a:gd name="connsiteY45" fmla="*/ 1544308 h 5528158"/>
              <a:gd name="connsiteX46" fmla="*/ 4368192 w 4469428"/>
              <a:gd name="connsiteY46" fmla="*/ 1540075 h 5528158"/>
              <a:gd name="connsiteX47" fmla="*/ 4369759 w 4469428"/>
              <a:gd name="connsiteY47" fmla="*/ 1501984 h 5528158"/>
              <a:gd name="connsiteX48" fmla="*/ 4380074 w 4469428"/>
              <a:gd name="connsiteY48" fmla="*/ 1429386 h 5528158"/>
              <a:gd name="connsiteX49" fmla="*/ 4384314 w 4469428"/>
              <a:gd name="connsiteY49" fmla="*/ 1418198 h 5528158"/>
              <a:gd name="connsiteX50" fmla="*/ 4391026 w 4469428"/>
              <a:gd name="connsiteY50" fmla="*/ 1344176 h 5528158"/>
              <a:gd name="connsiteX51" fmla="*/ 4398343 w 4469428"/>
              <a:gd name="connsiteY51" fmla="*/ 1293576 h 5528158"/>
              <a:gd name="connsiteX52" fmla="*/ 4402465 w 4469428"/>
              <a:gd name="connsiteY52" fmla="*/ 1282767 h 5528158"/>
              <a:gd name="connsiteX53" fmla="*/ 4398923 w 4469428"/>
              <a:gd name="connsiteY53" fmla="*/ 1270159 h 5528158"/>
              <a:gd name="connsiteX54" fmla="*/ 4395457 w 4469428"/>
              <a:gd name="connsiteY54" fmla="*/ 1266412 h 5528158"/>
              <a:gd name="connsiteX55" fmla="*/ 4402293 w 4469428"/>
              <a:gd name="connsiteY55" fmla="*/ 1226161 h 5528158"/>
              <a:gd name="connsiteX56" fmla="*/ 4402481 w 4469428"/>
              <a:gd name="connsiteY56" fmla="*/ 1221294 h 5528158"/>
              <a:gd name="connsiteX57" fmla="*/ 4401475 w 4469428"/>
              <a:gd name="connsiteY57" fmla="*/ 1187746 h 5528158"/>
              <a:gd name="connsiteX58" fmla="*/ 4396404 w 4469428"/>
              <a:gd name="connsiteY58" fmla="*/ 1137852 h 5528158"/>
              <a:gd name="connsiteX59" fmla="*/ 4384703 w 4469428"/>
              <a:gd name="connsiteY59" fmla="*/ 1086079 h 5528158"/>
              <a:gd name="connsiteX60" fmla="*/ 4379944 w 4469428"/>
              <a:gd name="connsiteY60" fmla="*/ 1056187 h 5528158"/>
              <a:gd name="connsiteX61" fmla="*/ 4374485 w 4469428"/>
              <a:gd name="connsiteY61" fmla="*/ 1035394 h 5528158"/>
              <a:gd name="connsiteX62" fmla="*/ 4371330 w 4469428"/>
              <a:gd name="connsiteY62" fmla="*/ 977321 h 5528158"/>
              <a:gd name="connsiteX63" fmla="*/ 4370591 w 4469428"/>
              <a:gd name="connsiteY63" fmla="*/ 878910 h 5528158"/>
              <a:gd name="connsiteX64" fmla="*/ 4364472 w 4469428"/>
              <a:gd name="connsiteY64" fmla="*/ 843099 h 5528158"/>
              <a:gd name="connsiteX65" fmla="*/ 4362357 w 4469428"/>
              <a:gd name="connsiteY65" fmla="*/ 842319 h 5528158"/>
              <a:gd name="connsiteX66" fmla="*/ 4362317 w 4469428"/>
              <a:gd name="connsiteY66" fmla="*/ 730776 h 5528158"/>
              <a:gd name="connsiteX67" fmla="*/ 4363473 w 4469428"/>
              <a:gd name="connsiteY67" fmla="*/ 722932 h 5528158"/>
              <a:gd name="connsiteX68" fmla="*/ 4364279 w 4469428"/>
              <a:gd name="connsiteY68" fmla="*/ 699074 h 5528158"/>
              <a:gd name="connsiteX69" fmla="*/ 4362305 w 4469428"/>
              <a:gd name="connsiteY69" fmla="*/ 694354 h 5528158"/>
              <a:gd name="connsiteX70" fmla="*/ 4362222 w 4469428"/>
              <a:gd name="connsiteY70" fmla="*/ 463022 h 5528158"/>
              <a:gd name="connsiteX71" fmla="*/ 4362654 w 4469428"/>
              <a:gd name="connsiteY71" fmla="*/ 458820 h 5528158"/>
              <a:gd name="connsiteX72" fmla="*/ 4364143 w 4469428"/>
              <a:gd name="connsiteY72" fmla="*/ 430294 h 5528158"/>
              <a:gd name="connsiteX73" fmla="*/ 4362194 w 4469428"/>
              <a:gd name="connsiteY73" fmla="*/ 384022 h 5528158"/>
              <a:gd name="connsiteX74" fmla="*/ 4362162 w 4469428"/>
              <a:gd name="connsiteY74" fmla="*/ 292755 h 5528158"/>
              <a:gd name="connsiteX75" fmla="*/ 4364309 w 4469428"/>
              <a:gd name="connsiteY75" fmla="*/ 269031 h 5528158"/>
              <a:gd name="connsiteX76" fmla="*/ 4383219 w 4469428"/>
              <a:gd name="connsiteY76" fmla="*/ 210368 h 5528158"/>
              <a:gd name="connsiteX77" fmla="*/ 4365122 w 4469428"/>
              <a:gd name="connsiteY77" fmla="*/ 179833 h 5528158"/>
              <a:gd name="connsiteX78" fmla="*/ 4362121 w 4469428"/>
              <a:gd name="connsiteY78" fmla="*/ 178286 h 5528158"/>
              <a:gd name="connsiteX79" fmla="*/ 4362109 w 4469428"/>
              <a:gd name="connsiteY79" fmla="*/ 146560 h 5528158"/>
              <a:gd name="connsiteX80" fmla="*/ 4333172 w 4469428"/>
              <a:gd name="connsiteY80" fmla="*/ 126396 h 5528158"/>
              <a:gd name="connsiteX81" fmla="*/ 3960986 w 4469428"/>
              <a:gd name="connsiteY81" fmla="*/ 126880 h 5528158"/>
              <a:gd name="connsiteX82" fmla="*/ 3133871 w 4469428"/>
              <a:gd name="connsiteY82" fmla="*/ 118244 h 5528158"/>
              <a:gd name="connsiteX83" fmla="*/ 139379 w 4469428"/>
              <a:gd name="connsiteY83" fmla="*/ 114630 h 5528158"/>
              <a:gd name="connsiteX84" fmla="*/ 5293 w 4469428"/>
              <a:gd name="connsiteY84" fmla="*/ 0 h 5528158"/>
              <a:gd name="connsiteX85" fmla="*/ 4469428 w 4469428"/>
              <a:gd name="connsiteY85" fmla="*/ 11587 h 5528158"/>
              <a:gd name="connsiteX86" fmla="*/ 4469428 w 4469428"/>
              <a:gd name="connsiteY86" fmla="*/ 5527489 h 5528158"/>
              <a:gd name="connsiteX87" fmla="*/ 0 w 4469428"/>
              <a:gd name="connsiteY87" fmla="*/ 5528158 h 5528158"/>
              <a:gd name="connsiteX88" fmla="*/ 5293 w 4469428"/>
              <a:gd name="connsiteY88" fmla="*/ 0 h 552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469428" h="5528158">
                <a:moveTo>
                  <a:pt x="139379" y="114630"/>
                </a:moveTo>
                <a:cubicBezTo>
                  <a:pt x="136474" y="1393584"/>
                  <a:pt x="133568" y="2672538"/>
                  <a:pt x="130663" y="3951492"/>
                </a:cubicBezTo>
                <a:lnTo>
                  <a:pt x="134857" y="5227536"/>
                </a:lnTo>
                <a:lnTo>
                  <a:pt x="133033" y="5291186"/>
                </a:lnTo>
                <a:cubicBezTo>
                  <a:pt x="132165" y="5293735"/>
                  <a:pt x="134303" y="5293191"/>
                  <a:pt x="134659" y="5294657"/>
                </a:cubicBezTo>
                <a:cubicBezTo>
                  <a:pt x="134818" y="5295314"/>
                  <a:pt x="134461" y="5296645"/>
                  <a:pt x="134546" y="5297410"/>
                </a:cubicBezTo>
                <a:cubicBezTo>
                  <a:pt x="134680" y="5298621"/>
                  <a:pt x="135050" y="5299484"/>
                  <a:pt x="135303" y="5300520"/>
                </a:cubicBezTo>
                <a:cubicBezTo>
                  <a:pt x="134955" y="5308925"/>
                  <a:pt x="134756" y="5304714"/>
                  <a:pt x="136590" y="5312248"/>
                </a:cubicBezTo>
                <a:lnTo>
                  <a:pt x="137346" y="5315359"/>
                </a:lnTo>
                <a:cubicBezTo>
                  <a:pt x="137085" y="5321668"/>
                  <a:pt x="137212" y="5314126"/>
                  <a:pt x="137990" y="5321222"/>
                </a:cubicBezTo>
                <a:cubicBezTo>
                  <a:pt x="138073" y="5321988"/>
                  <a:pt x="137792" y="5323209"/>
                  <a:pt x="137876" y="5323975"/>
                </a:cubicBezTo>
                <a:cubicBezTo>
                  <a:pt x="138009" y="5325186"/>
                  <a:pt x="138382" y="5326048"/>
                  <a:pt x="138633" y="5327086"/>
                </a:cubicBezTo>
                <a:cubicBezTo>
                  <a:pt x="138285" y="5335497"/>
                  <a:pt x="138636" y="5322525"/>
                  <a:pt x="139277" y="5332949"/>
                </a:cubicBezTo>
                <a:cubicBezTo>
                  <a:pt x="139376" y="5334574"/>
                  <a:pt x="139125" y="5336619"/>
                  <a:pt x="139050" y="5338453"/>
                </a:cubicBezTo>
                <a:cubicBezTo>
                  <a:pt x="139012" y="5339370"/>
                  <a:pt x="138973" y="5340288"/>
                  <a:pt x="138935" y="5341205"/>
                </a:cubicBezTo>
                <a:cubicBezTo>
                  <a:pt x="138896" y="5342122"/>
                  <a:pt x="139287" y="5342828"/>
                  <a:pt x="138821" y="5343955"/>
                </a:cubicBezTo>
                <a:lnTo>
                  <a:pt x="134995" y="5350770"/>
                </a:lnTo>
                <a:cubicBezTo>
                  <a:pt x="134312" y="5364219"/>
                  <a:pt x="133630" y="5377669"/>
                  <a:pt x="132947" y="5391118"/>
                </a:cubicBezTo>
                <a:lnTo>
                  <a:pt x="442459" y="5390825"/>
                </a:lnTo>
                <a:lnTo>
                  <a:pt x="4367282" y="5423001"/>
                </a:lnTo>
                <a:cubicBezTo>
                  <a:pt x="4370202" y="5399252"/>
                  <a:pt x="4367245" y="5381403"/>
                  <a:pt x="4367227" y="5360605"/>
                </a:cubicBezTo>
                <a:lnTo>
                  <a:pt x="4371701" y="5357656"/>
                </a:lnTo>
                <a:cubicBezTo>
                  <a:pt x="4379637" y="5348721"/>
                  <a:pt x="4388234" y="5329909"/>
                  <a:pt x="4388227" y="5322350"/>
                </a:cubicBezTo>
                <a:cubicBezTo>
                  <a:pt x="4367368" y="5279378"/>
                  <a:pt x="4382114" y="5244904"/>
                  <a:pt x="4379803" y="5222590"/>
                </a:cubicBezTo>
                <a:cubicBezTo>
                  <a:pt x="4377491" y="5200274"/>
                  <a:pt x="4380559" y="5196016"/>
                  <a:pt x="4374362" y="5188458"/>
                </a:cubicBezTo>
                <a:lnTo>
                  <a:pt x="4367042" y="5152192"/>
                </a:lnTo>
                <a:cubicBezTo>
                  <a:pt x="4366574" y="4606324"/>
                  <a:pt x="4366105" y="4060456"/>
                  <a:pt x="4365637" y="3514588"/>
                </a:cubicBezTo>
                <a:cubicBezTo>
                  <a:pt x="4371865" y="3495812"/>
                  <a:pt x="4373799" y="3345640"/>
                  <a:pt x="4367561" y="3351901"/>
                </a:cubicBezTo>
                <a:cubicBezTo>
                  <a:pt x="4366094" y="3273341"/>
                  <a:pt x="4367556" y="3177091"/>
                  <a:pt x="4366090" y="3098530"/>
                </a:cubicBezTo>
                <a:cubicBezTo>
                  <a:pt x="4350280" y="2752657"/>
                  <a:pt x="4363886" y="2394970"/>
                  <a:pt x="4362784" y="2043190"/>
                </a:cubicBezTo>
                <a:lnTo>
                  <a:pt x="4367300" y="1993394"/>
                </a:lnTo>
                <a:lnTo>
                  <a:pt x="4374617" y="1942792"/>
                </a:lnTo>
                <a:lnTo>
                  <a:pt x="4378738" y="1931983"/>
                </a:lnTo>
                <a:lnTo>
                  <a:pt x="4375197" y="1919375"/>
                </a:lnTo>
                <a:cubicBezTo>
                  <a:pt x="4374156" y="1917827"/>
                  <a:pt x="4372987" y="1916564"/>
                  <a:pt x="4371731" y="1915628"/>
                </a:cubicBezTo>
                <a:lnTo>
                  <a:pt x="4378567" y="1875376"/>
                </a:lnTo>
                <a:cubicBezTo>
                  <a:pt x="4378630" y="1873754"/>
                  <a:pt x="4378692" y="1872132"/>
                  <a:pt x="4378755" y="1870510"/>
                </a:cubicBezTo>
                <a:lnTo>
                  <a:pt x="4377750" y="1836963"/>
                </a:lnTo>
                <a:lnTo>
                  <a:pt x="4372677" y="1787067"/>
                </a:lnTo>
                <a:lnTo>
                  <a:pt x="4362685" y="1763484"/>
                </a:lnTo>
                <a:lnTo>
                  <a:pt x="4362631" y="1611519"/>
                </a:lnTo>
                <a:lnTo>
                  <a:pt x="4364671" y="1611278"/>
                </a:lnTo>
                <a:cubicBezTo>
                  <a:pt x="4366758" y="1602131"/>
                  <a:pt x="4359453" y="1573438"/>
                  <a:pt x="4374124" y="1575879"/>
                </a:cubicBezTo>
                <a:cubicBezTo>
                  <a:pt x="4373751" y="1570076"/>
                  <a:pt x="4372775" y="1564350"/>
                  <a:pt x="4371646" y="1558579"/>
                </a:cubicBezTo>
                <a:cubicBezTo>
                  <a:pt x="4371453" y="1557570"/>
                  <a:pt x="4371259" y="1556563"/>
                  <a:pt x="4371065" y="1555555"/>
                </a:cubicBezTo>
                <a:lnTo>
                  <a:pt x="4372079" y="1544308"/>
                </a:lnTo>
                <a:lnTo>
                  <a:pt x="4368192" y="1540075"/>
                </a:lnTo>
                <a:cubicBezTo>
                  <a:pt x="4368714" y="1527378"/>
                  <a:pt x="4369237" y="1514681"/>
                  <a:pt x="4369759" y="1501984"/>
                </a:cubicBezTo>
                <a:cubicBezTo>
                  <a:pt x="4380299" y="1485701"/>
                  <a:pt x="4375432" y="1454918"/>
                  <a:pt x="4380074" y="1429386"/>
                </a:cubicBezTo>
                <a:lnTo>
                  <a:pt x="4384314" y="1418198"/>
                </a:lnTo>
                <a:lnTo>
                  <a:pt x="4391026" y="1344176"/>
                </a:lnTo>
                <a:lnTo>
                  <a:pt x="4398343" y="1293576"/>
                </a:lnTo>
                <a:lnTo>
                  <a:pt x="4402465" y="1282767"/>
                </a:lnTo>
                <a:lnTo>
                  <a:pt x="4398923" y="1270159"/>
                </a:lnTo>
                <a:cubicBezTo>
                  <a:pt x="4397882" y="1268610"/>
                  <a:pt x="4396712" y="1267349"/>
                  <a:pt x="4395457" y="1266412"/>
                </a:cubicBezTo>
                <a:lnTo>
                  <a:pt x="4402293" y="1226161"/>
                </a:lnTo>
                <a:cubicBezTo>
                  <a:pt x="4402355" y="1224538"/>
                  <a:pt x="4402419" y="1222916"/>
                  <a:pt x="4402481" y="1221294"/>
                </a:cubicBezTo>
                <a:cubicBezTo>
                  <a:pt x="4402146" y="1210111"/>
                  <a:pt x="4401811" y="1198928"/>
                  <a:pt x="4401475" y="1187746"/>
                </a:cubicBezTo>
                <a:lnTo>
                  <a:pt x="4396404" y="1137852"/>
                </a:lnTo>
                <a:cubicBezTo>
                  <a:pt x="4392504" y="1121351"/>
                  <a:pt x="4376596" y="1106460"/>
                  <a:pt x="4384703" y="1086079"/>
                </a:cubicBezTo>
                <a:cubicBezTo>
                  <a:pt x="4375710" y="1090599"/>
                  <a:pt x="4387543" y="1061876"/>
                  <a:pt x="4379944" y="1056187"/>
                </a:cubicBezTo>
                <a:cubicBezTo>
                  <a:pt x="4373628" y="1052847"/>
                  <a:pt x="4375745" y="1043354"/>
                  <a:pt x="4374485" y="1035394"/>
                </a:cubicBezTo>
                <a:cubicBezTo>
                  <a:pt x="4368596" y="1028447"/>
                  <a:pt x="4368321" y="989938"/>
                  <a:pt x="4371330" y="977321"/>
                </a:cubicBezTo>
                <a:cubicBezTo>
                  <a:pt x="4383769" y="942771"/>
                  <a:pt x="4361342" y="906710"/>
                  <a:pt x="4370591" y="878910"/>
                </a:cubicBezTo>
                <a:cubicBezTo>
                  <a:pt x="4369448" y="856541"/>
                  <a:pt x="4366261" y="849352"/>
                  <a:pt x="4364472" y="843099"/>
                </a:cubicBezTo>
                <a:lnTo>
                  <a:pt x="4362357" y="842319"/>
                </a:lnTo>
                <a:cubicBezTo>
                  <a:pt x="4362344" y="805138"/>
                  <a:pt x="4362330" y="767957"/>
                  <a:pt x="4362317" y="730776"/>
                </a:cubicBezTo>
                <a:lnTo>
                  <a:pt x="4363473" y="722932"/>
                </a:lnTo>
                <a:cubicBezTo>
                  <a:pt x="4364576" y="714652"/>
                  <a:pt x="4365200" y="706561"/>
                  <a:pt x="4364279" y="699074"/>
                </a:cubicBezTo>
                <a:lnTo>
                  <a:pt x="4362305" y="694354"/>
                </a:lnTo>
                <a:cubicBezTo>
                  <a:pt x="4362277" y="617243"/>
                  <a:pt x="4362250" y="540133"/>
                  <a:pt x="4362222" y="463022"/>
                </a:cubicBezTo>
                <a:lnTo>
                  <a:pt x="4362654" y="458820"/>
                </a:lnTo>
                <a:cubicBezTo>
                  <a:pt x="4363650" y="445764"/>
                  <a:pt x="4364149" y="435215"/>
                  <a:pt x="4364143" y="430294"/>
                </a:cubicBezTo>
                <a:cubicBezTo>
                  <a:pt x="4363494" y="414870"/>
                  <a:pt x="4362843" y="399446"/>
                  <a:pt x="4362194" y="384022"/>
                </a:cubicBezTo>
                <a:cubicBezTo>
                  <a:pt x="4362183" y="353600"/>
                  <a:pt x="4362173" y="323177"/>
                  <a:pt x="4362162" y="292755"/>
                </a:cubicBezTo>
                <a:lnTo>
                  <a:pt x="4364309" y="269031"/>
                </a:lnTo>
                <a:cubicBezTo>
                  <a:pt x="4367872" y="250663"/>
                  <a:pt x="4373785" y="231370"/>
                  <a:pt x="4383219" y="210368"/>
                </a:cubicBezTo>
                <a:cubicBezTo>
                  <a:pt x="4383177" y="167508"/>
                  <a:pt x="4374760" y="180998"/>
                  <a:pt x="4365122" y="179833"/>
                </a:cubicBezTo>
                <a:lnTo>
                  <a:pt x="4362121" y="178286"/>
                </a:lnTo>
                <a:cubicBezTo>
                  <a:pt x="4362117" y="167710"/>
                  <a:pt x="4362114" y="157135"/>
                  <a:pt x="4362109" y="146560"/>
                </a:cubicBezTo>
                <a:lnTo>
                  <a:pt x="4333172" y="126396"/>
                </a:lnTo>
                <a:lnTo>
                  <a:pt x="3960986" y="126880"/>
                </a:lnTo>
                <a:lnTo>
                  <a:pt x="3133871" y="118244"/>
                </a:lnTo>
                <a:lnTo>
                  <a:pt x="139379" y="114630"/>
                </a:lnTo>
                <a:close/>
                <a:moveTo>
                  <a:pt x="5293" y="0"/>
                </a:moveTo>
                <a:lnTo>
                  <a:pt x="4469428" y="11587"/>
                </a:lnTo>
                <a:lnTo>
                  <a:pt x="4469428" y="5527489"/>
                </a:lnTo>
                <a:lnTo>
                  <a:pt x="0" y="5528158"/>
                </a:lnTo>
                <a:cubicBezTo>
                  <a:pt x="0" y="3689524"/>
                  <a:pt x="5293" y="1838634"/>
                  <a:pt x="52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EE80537C-5E67-4185-94E7-D0828C0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11013944" y="5321142"/>
            <a:ext cx="444795" cy="178264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5">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7F4884A4-19F0-B045-FA42-846A25D246B3}"/>
              </a:ext>
            </a:extLst>
          </p:cNvPr>
          <p:cNvSpPr txBox="1"/>
          <p:nvPr/>
        </p:nvSpPr>
        <p:spPr>
          <a:xfrm>
            <a:off x="9224521" y="6657945"/>
            <a:ext cx="296747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13887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6BA10EFB-A0C8-4F9F-AB14-5BDF29BF8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816E598-84E3-0927-506B-0417A404A877}"/>
              </a:ext>
            </a:extLst>
          </p:cNvPr>
          <p:cNvSpPr>
            <a:spLocks noGrp="1"/>
          </p:cNvSpPr>
          <p:nvPr>
            <p:ph type="subTitle" idx="1"/>
          </p:nvPr>
        </p:nvSpPr>
        <p:spPr>
          <a:xfrm>
            <a:off x="5198658" y="1037859"/>
            <a:ext cx="6489341" cy="1509700"/>
          </a:xfrm>
        </p:spPr>
        <p:txBody>
          <a:bodyPr vert="horz" lIns="91440" tIns="45720" rIns="91440" bIns="45720" rtlCol="0" anchor="t">
            <a:noAutofit/>
          </a:bodyPr>
          <a:lstStyle/>
          <a:p>
            <a:pPr marL="0" indent="0">
              <a:lnSpc>
                <a:spcPct val="110000"/>
              </a:lnSpc>
              <a:buNone/>
            </a:pPr>
            <a:r>
              <a:rPr lang="en-US" sz="1800" dirty="0"/>
              <a:t>"Scrum has become rapidly accepted as the most widely used methodology in the United States and its usage is rapidly expanding in other areas of the world as well."</a:t>
            </a:r>
          </a:p>
          <a:p>
            <a:pPr>
              <a:lnSpc>
                <a:spcPct val="110000"/>
              </a:lnSpc>
            </a:pPr>
            <a:r>
              <a:rPr lang="en-US" sz="1800" dirty="0"/>
              <a:t>(Cobb, 2015)</a:t>
            </a:r>
          </a:p>
        </p:txBody>
      </p:sp>
      <p:pic>
        <p:nvPicPr>
          <p:cNvPr id="4" name="Picture 4" descr="Diagram&#10;&#10;Description automatically generated">
            <a:extLst>
              <a:ext uri="{FF2B5EF4-FFF2-40B4-BE49-F238E27FC236}">
                <a16:creationId xmlns:a16="http://schemas.microsoft.com/office/drawing/2014/main" id="{ECB77B6A-2EA7-BEFF-3604-10ABB1DF88F2}"/>
              </a:ext>
            </a:extLst>
          </p:cNvPr>
          <p:cNvPicPr>
            <a:picLocks noChangeAspect="1"/>
          </p:cNvPicPr>
          <p:nvPr/>
        </p:nvPicPr>
        <p:blipFill>
          <a:blip r:embed="rId2"/>
          <a:stretch>
            <a:fillRect/>
          </a:stretch>
        </p:blipFill>
        <p:spPr>
          <a:xfrm rot="21600000">
            <a:off x="1" y="-4806"/>
            <a:ext cx="5004485" cy="2815022"/>
          </a:xfrm>
          <a:prstGeom prst="rect">
            <a:avLst/>
          </a:prstGeom>
        </p:spPr>
      </p:pic>
      <p:grpSp>
        <p:nvGrpSpPr>
          <p:cNvPr id="12" name="Group 14">
            <a:extLst>
              <a:ext uri="{FF2B5EF4-FFF2-40B4-BE49-F238E27FC236}">
                <a16:creationId xmlns:a16="http://schemas.microsoft.com/office/drawing/2014/main" id="{74135E37-A761-481E-9A4F-0BE65EDC4D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BE4B76E0-C306-4FD0-B2AC-668FA36E5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E9F88490-F996-4801-8331-09F20E2E5C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3F57B529-A7FC-43A6-AC18-C4DE05357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6">
              <a:extLst>
                <a:ext uri="{FF2B5EF4-FFF2-40B4-BE49-F238E27FC236}">
                  <a16:creationId xmlns:a16="http://schemas.microsoft.com/office/drawing/2014/main" id="{D76CA3AA-8F67-44E8-AB53-70B6947C5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4FEEA3C-8F85-08EA-0330-5957CFC9E2CF}"/>
              </a:ext>
            </a:extLst>
          </p:cNvPr>
          <p:cNvSpPr>
            <a:spLocks noGrp="1"/>
          </p:cNvSpPr>
          <p:nvPr>
            <p:ph type="ctrTitle"/>
          </p:nvPr>
        </p:nvSpPr>
        <p:spPr>
          <a:xfrm>
            <a:off x="4842294" y="-3134"/>
            <a:ext cx="4547691" cy="3579024"/>
          </a:xfrm>
        </p:spPr>
        <p:txBody>
          <a:bodyPr anchor="t">
            <a:normAutofit/>
          </a:bodyPr>
          <a:lstStyle/>
          <a:p>
            <a:r>
              <a:rPr lang="en-US" dirty="0"/>
              <a:t>Scrum</a:t>
            </a:r>
          </a:p>
        </p:txBody>
      </p:sp>
      <p:sp>
        <p:nvSpPr>
          <p:cNvPr id="3" name="TextBox 2">
            <a:extLst>
              <a:ext uri="{FF2B5EF4-FFF2-40B4-BE49-F238E27FC236}">
                <a16:creationId xmlns:a16="http://schemas.microsoft.com/office/drawing/2014/main" id="{7F2ACF2D-B2BA-C421-082E-6CF8C53D9066}"/>
              </a:ext>
            </a:extLst>
          </p:cNvPr>
          <p:cNvSpPr txBox="1"/>
          <p:nvPr/>
        </p:nvSpPr>
        <p:spPr>
          <a:xfrm>
            <a:off x="0" y="2810217"/>
            <a:ext cx="12192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Scrum is a framework for managing complex projects, based on well defined roles. These roles are as follows:</a:t>
            </a:r>
          </a:p>
          <a:p>
            <a:pPr marL="285750" indent="-285750" algn="l">
              <a:buFont typeface="Arial" panose="020B0604020202020204" pitchFamily="34" charset="0"/>
              <a:buChar char="•"/>
            </a:pPr>
            <a:r>
              <a:rPr lang="en-US" sz="1200" dirty="0"/>
              <a:t>Scrum Master</a:t>
            </a:r>
          </a:p>
          <a:p>
            <a:pPr marL="285750" indent="-285750" algn="l">
              <a:buFont typeface="Arial" panose="020B0604020202020204" pitchFamily="34" charset="0"/>
              <a:buChar char="•"/>
            </a:pPr>
            <a:r>
              <a:rPr lang="en-US" sz="1200" dirty="0"/>
              <a:t>Product Owner</a:t>
            </a:r>
          </a:p>
          <a:p>
            <a:pPr marL="285750" indent="-285750" algn="l">
              <a:buFont typeface="Arial" panose="020B0604020202020204" pitchFamily="34" charset="0"/>
              <a:buChar char="•"/>
            </a:pPr>
            <a:r>
              <a:rPr lang="en-US" sz="1200" dirty="0"/>
              <a:t>Development Team</a:t>
            </a:r>
          </a:p>
          <a:p>
            <a:pPr algn="l"/>
            <a:endParaRPr lang="en-US" sz="1200" dirty="0"/>
          </a:p>
          <a:p>
            <a:pPr algn="l"/>
            <a:r>
              <a:rPr lang="en-US" sz="1200" dirty="0"/>
              <a:t>A high level of the scrum framework is shown in figure 1 above. Scrum is based on </a:t>
            </a:r>
            <a:r>
              <a:rPr lang="en-US" sz="1200" b="1" i="1" dirty="0"/>
              <a:t>sprints</a:t>
            </a:r>
            <a:r>
              <a:rPr lang="en-US" sz="1200" dirty="0"/>
              <a:t>, or a fixed length of time where the development is done. Projects are typically broken up into smaller increments that can be finished inside of a sprint.  </a:t>
            </a:r>
          </a:p>
          <a:p>
            <a:pPr algn="l"/>
            <a:endParaRPr lang="en-US" sz="1200" dirty="0"/>
          </a:p>
          <a:p>
            <a:pPr algn="l"/>
            <a:r>
              <a:rPr lang="en-US" sz="1200" dirty="0"/>
              <a:t>Scrum also consists of a product </a:t>
            </a:r>
            <a:r>
              <a:rPr lang="en-US" sz="1200" b="1" i="1" dirty="0"/>
              <a:t>backlog</a:t>
            </a:r>
            <a:r>
              <a:rPr lang="en-US" sz="1200" dirty="0"/>
              <a:t>, or sprint backlog which is essentially a queue of work to be done that is well organized by the product owner. The product backlog is not final, meaning changes will be made continuously as more information is learned by the team; scrum is meant to be dynamic. These factors can be determined during the development process but also are improved upon during the planning process.</a:t>
            </a:r>
          </a:p>
          <a:p>
            <a:pPr algn="l"/>
            <a:endParaRPr lang="en-US" sz="1200" dirty="0"/>
          </a:p>
          <a:p>
            <a:pPr algn="l"/>
            <a:r>
              <a:rPr lang="en-US" sz="1200" dirty="0"/>
              <a:t>The planning process in scrum is not just a one and done process. Before each sprint there is a </a:t>
            </a:r>
            <a:r>
              <a:rPr lang="en-US" sz="1200" b="1" i="1" dirty="0"/>
              <a:t>sprint planning</a:t>
            </a:r>
            <a:r>
              <a:rPr lang="en-US" sz="1200" dirty="0"/>
              <a:t> that takes place. In the initial spring planning process, the group determines how to break the project into sprints. Once this happens, sprints can take place. Before each sprint there is a planning process for that sprint.</a:t>
            </a:r>
          </a:p>
          <a:p>
            <a:pPr marL="285750" indent="-285750" algn="l">
              <a:buFont typeface="Arial" panose="020B0604020202020204" pitchFamily="34" charset="0"/>
              <a:buChar char="•"/>
            </a:pPr>
            <a:endParaRPr lang="en-US" dirty="0"/>
          </a:p>
          <a:p>
            <a:pPr algn="l"/>
            <a:endParaRPr lang="en-US" dirty="0"/>
          </a:p>
        </p:txBody>
      </p:sp>
      <p:sp>
        <p:nvSpPr>
          <p:cNvPr id="5" name="TextBox 4">
            <a:extLst>
              <a:ext uri="{FF2B5EF4-FFF2-40B4-BE49-F238E27FC236}">
                <a16:creationId xmlns:a16="http://schemas.microsoft.com/office/drawing/2014/main" id="{3E2C457D-BAF4-7C7A-36E5-ED4144616BBC}"/>
              </a:ext>
            </a:extLst>
          </p:cNvPr>
          <p:cNvSpPr txBox="1"/>
          <p:nvPr/>
        </p:nvSpPr>
        <p:spPr>
          <a:xfrm>
            <a:off x="0" y="-11159"/>
            <a:ext cx="1942980" cy="276999"/>
          </a:xfrm>
          <a:prstGeom prst="rect">
            <a:avLst/>
          </a:prstGeom>
          <a:noFill/>
        </p:spPr>
        <p:txBody>
          <a:bodyPr wrap="square" rtlCol="0">
            <a:spAutoFit/>
          </a:bodyPr>
          <a:lstStyle/>
          <a:p>
            <a:r>
              <a:rPr lang="en-US" sz="1200" dirty="0"/>
              <a:t>Figure 1</a:t>
            </a:r>
          </a:p>
        </p:txBody>
      </p:sp>
      <p:sp>
        <p:nvSpPr>
          <p:cNvPr id="6" name="TextBox 5">
            <a:extLst>
              <a:ext uri="{FF2B5EF4-FFF2-40B4-BE49-F238E27FC236}">
                <a16:creationId xmlns:a16="http://schemas.microsoft.com/office/drawing/2014/main" id="{746FA73C-7D21-362D-0973-84309BC6646C}"/>
              </a:ext>
            </a:extLst>
          </p:cNvPr>
          <p:cNvSpPr txBox="1"/>
          <p:nvPr/>
        </p:nvSpPr>
        <p:spPr>
          <a:xfrm>
            <a:off x="532519" y="5704049"/>
            <a:ext cx="11209349" cy="830997"/>
          </a:xfrm>
          <a:prstGeom prst="rect">
            <a:avLst/>
          </a:prstGeom>
          <a:noFill/>
        </p:spPr>
        <p:txBody>
          <a:bodyPr wrap="square" rtlCol="0">
            <a:spAutoFit/>
          </a:bodyPr>
          <a:lstStyle/>
          <a:p>
            <a:r>
              <a:rPr lang="en-US" sz="1200" dirty="0"/>
              <a:t>Another big aspect of planning is the daily scrum meetings, or </a:t>
            </a:r>
            <a:r>
              <a:rPr lang="en-US" sz="1200" b="1" i="1" dirty="0"/>
              <a:t>daily standup</a:t>
            </a:r>
            <a:r>
              <a:rPr lang="en-US" sz="1200" dirty="0"/>
              <a:t>. The scrum team will meet daily, preferably standing to keep meetings short and focused. Everyone in the team typically answers three questions. </a:t>
            </a:r>
          </a:p>
          <a:p>
            <a:r>
              <a:rPr lang="en-US" sz="1200" dirty="0"/>
              <a:t>“What did you accomplish yesterday?”, “What are you going to accomplish today?”, and “What is impeding you?”. This process keeps communication sharp within the team.</a:t>
            </a:r>
          </a:p>
        </p:txBody>
      </p:sp>
      <p:sp>
        <p:nvSpPr>
          <p:cNvPr id="7" name="TextBox 6">
            <a:extLst>
              <a:ext uri="{FF2B5EF4-FFF2-40B4-BE49-F238E27FC236}">
                <a16:creationId xmlns:a16="http://schemas.microsoft.com/office/drawing/2014/main" id="{843B564E-3922-021E-0B8F-BEF55BA28F13}"/>
              </a:ext>
            </a:extLst>
          </p:cNvPr>
          <p:cNvSpPr txBox="1"/>
          <p:nvPr/>
        </p:nvSpPr>
        <p:spPr>
          <a:xfrm>
            <a:off x="3472600" y="2614079"/>
            <a:ext cx="1628972" cy="276999"/>
          </a:xfrm>
          <a:prstGeom prst="rect">
            <a:avLst/>
          </a:prstGeom>
          <a:noFill/>
        </p:spPr>
        <p:txBody>
          <a:bodyPr wrap="none" rtlCol="0">
            <a:spAutoFit/>
          </a:bodyPr>
          <a:lstStyle/>
          <a:p>
            <a:r>
              <a:rPr lang="en-US" sz="1200" dirty="0"/>
              <a:t>(Ackerman, 2021) </a:t>
            </a:r>
          </a:p>
        </p:txBody>
      </p:sp>
    </p:spTree>
    <p:extLst>
      <p:ext uri="{BB962C8B-B14F-4D97-AF65-F5344CB8AC3E}">
        <p14:creationId xmlns:p14="http://schemas.microsoft.com/office/powerpoint/2010/main" val="170107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488104-5A1F-F5BF-F2A2-4F42CFC4A525}"/>
              </a:ext>
            </a:extLst>
          </p:cNvPr>
          <p:cNvSpPr txBox="1"/>
          <p:nvPr/>
        </p:nvSpPr>
        <p:spPr>
          <a:xfrm>
            <a:off x="69800" y="4968189"/>
            <a:ext cx="2420086" cy="369332"/>
          </a:xfrm>
          <a:prstGeom prst="rect">
            <a:avLst/>
          </a:prstGeom>
          <a:solidFill>
            <a:srgbClr val="FFFF00"/>
          </a:solidFill>
        </p:spPr>
        <p:txBody>
          <a:bodyPr wrap="square" rtlCol="0">
            <a:spAutoFit/>
          </a:bodyPr>
          <a:lstStyle/>
          <a:p>
            <a:pPr algn="ctr"/>
            <a:r>
              <a:rPr lang="en-US" i="1" dirty="0">
                <a:latin typeface="+mj-lt"/>
              </a:rPr>
              <a:t>Sprint Retrospective</a:t>
            </a:r>
          </a:p>
        </p:txBody>
      </p:sp>
      <p:sp>
        <p:nvSpPr>
          <p:cNvPr id="7" name="TextBox 6">
            <a:extLst>
              <a:ext uri="{FF2B5EF4-FFF2-40B4-BE49-F238E27FC236}">
                <a16:creationId xmlns:a16="http://schemas.microsoft.com/office/drawing/2014/main" id="{C953A16E-10D1-16C9-B8E8-956333219C5C}"/>
              </a:ext>
            </a:extLst>
          </p:cNvPr>
          <p:cNvSpPr txBox="1"/>
          <p:nvPr/>
        </p:nvSpPr>
        <p:spPr>
          <a:xfrm>
            <a:off x="69801" y="3036416"/>
            <a:ext cx="1821820" cy="369332"/>
          </a:xfrm>
          <a:prstGeom prst="rect">
            <a:avLst/>
          </a:prstGeom>
          <a:solidFill>
            <a:srgbClr val="FFFF00"/>
          </a:solidFill>
        </p:spPr>
        <p:txBody>
          <a:bodyPr wrap="square" rtlCol="0">
            <a:spAutoFit/>
          </a:bodyPr>
          <a:lstStyle/>
          <a:p>
            <a:pPr algn="ctr"/>
            <a:r>
              <a:rPr lang="en-US" i="1" dirty="0">
                <a:latin typeface="+mj-lt"/>
              </a:rPr>
              <a:t>Sprint Review</a:t>
            </a:r>
          </a:p>
        </p:txBody>
      </p:sp>
      <p:pic>
        <p:nvPicPr>
          <p:cNvPr id="4" name="Picture 3" descr="A picture containing text, iron&#10;&#10;Description automatically generated">
            <a:extLst>
              <a:ext uri="{FF2B5EF4-FFF2-40B4-BE49-F238E27FC236}">
                <a16:creationId xmlns:a16="http://schemas.microsoft.com/office/drawing/2014/main" id="{EF49D894-32BD-AFC2-7547-F60F9AA381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26"/>
            <a:ext cx="8858250" cy="2857500"/>
          </a:xfrm>
          <a:prstGeom prst="rect">
            <a:avLst/>
          </a:prstGeom>
        </p:spPr>
      </p:pic>
      <p:sp>
        <p:nvSpPr>
          <p:cNvPr id="2" name="Title 1">
            <a:extLst>
              <a:ext uri="{FF2B5EF4-FFF2-40B4-BE49-F238E27FC236}">
                <a16:creationId xmlns:a16="http://schemas.microsoft.com/office/drawing/2014/main" id="{88F88A73-F070-CCDB-0A62-FEA5164238F3}"/>
              </a:ext>
            </a:extLst>
          </p:cNvPr>
          <p:cNvSpPr>
            <a:spLocks noGrp="1"/>
          </p:cNvSpPr>
          <p:nvPr>
            <p:ph type="title"/>
          </p:nvPr>
        </p:nvSpPr>
        <p:spPr>
          <a:xfrm>
            <a:off x="5591102" y="670094"/>
            <a:ext cx="9493249" cy="713603"/>
          </a:xfrm>
        </p:spPr>
        <p:txBody>
          <a:bodyPr>
            <a:normAutofit fontScale="90000"/>
          </a:bodyPr>
          <a:lstStyle/>
          <a:p>
            <a:r>
              <a:rPr lang="en-US" dirty="0"/>
              <a:t>Review and Retrospective </a:t>
            </a:r>
          </a:p>
        </p:txBody>
      </p:sp>
      <p:sp>
        <p:nvSpPr>
          <p:cNvPr id="5" name="TextBox 4">
            <a:extLst>
              <a:ext uri="{FF2B5EF4-FFF2-40B4-BE49-F238E27FC236}">
                <a16:creationId xmlns:a16="http://schemas.microsoft.com/office/drawing/2014/main" id="{0FAC209E-A1E5-3DD6-C014-DD9C180D3C7F}"/>
              </a:ext>
            </a:extLst>
          </p:cNvPr>
          <p:cNvSpPr txBox="1"/>
          <p:nvPr/>
        </p:nvSpPr>
        <p:spPr>
          <a:xfrm>
            <a:off x="0" y="2825643"/>
            <a:ext cx="8858250" cy="230832"/>
          </a:xfrm>
          <a:prstGeom prst="rect">
            <a:avLst/>
          </a:prstGeom>
          <a:noFill/>
        </p:spPr>
        <p:txBody>
          <a:bodyPr wrap="square" rtlCol="0">
            <a:spAutoFit/>
          </a:bodyPr>
          <a:lstStyle/>
          <a:p>
            <a:r>
              <a:rPr lang="en-US" sz="900" dirty="0">
                <a:hlinkClick r:id="rId3" tooltip="https://www.enago.com/academy/experts-take-on-post-publication-peer-review/"/>
              </a:rPr>
              <a:t>This Photo</a:t>
            </a:r>
            <a:r>
              <a:rPr lang="en-US" sz="900" dirty="0"/>
              <a:t> by Unknown Author is licensed under </a:t>
            </a:r>
            <a:r>
              <a:rPr lang="en-US" sz="900" dirty="0">
                <a:hlinkClick r:id="rId4" tooltip="https://creativecommons.org/licenses/by-nc-sa/3.0/"/>
              </a:rPr>
              <a:t>CC BY-SA-NC</a:t>
            </a:r>
            <a:endParaRPr lang="en-US" sz="900" dirty="0"/>
          </a:p>
        </p:txBody>
      </p:sp>
      <p:sp>
        <p:nvSpPr>
          <p:cNvPr id="6" name="TextBox 5">
            <a:extLst>
              <a:ext uri="{FF2B5EF4-FFF2-40B4-BE49-F238E27FC236}">
                <a16:creationId xmlns:a16="http://schemas.microsoft.com/office/drawing/2014/main" id="{53242935-F86A-B6C4-3186-E8CBA11530AC}"/>
              </a:ext>
            </a:extLst>
          </p:cNvPr>
          <p:cNvSpPr txBox="1"/>
          <p:nvPr/>
        </p:nvSpPr>
        <p:spPr>
          <a:xfrm>
            <a:off x="0" y="3029101"/>
            <a:ext cx="11831359" cy="3539430"/>
          </a:xfrm>
          <a:prstGeom prst="rect">
            <a:avLst/>
          </a:prstGeom>
          <a:noFill/>
        </p:spPr>
        <p:txBody>
          <a:bodyPr wrap="square" rtlCol="0">
            <a:spAutoFit/>
          </a:bodyPr>
          <a:lstStyle/>
          <a:p>
            <a:endParaRPr lang="en-US" sz="1600" dirty="0"/>
          </a:p>
          <a:p>
            <a:r>
              <a:rPr lang="en-US" sz="1600" dirty="0"/>
              <a:t>At the end of each sprint, the team presents their work to the product owner and review the work done. This is not the first time that the team would demo their work throughout the sprint but rather the final time. Defects are to be fixed during the sprint as the team develops alongside a tester who is part of the development team. Any big changes determined by the product owner may be added to the sprint backlog for future sprints otherwise the review stays in line with the original sprint goal. It is common practice for stakeholders to be present at the sprint review.</a:t>
            </a:r>
          </a:p>
          <a:p>
            <a:endParaRPr lang="en-US" sz="1600" dirty="0"/>
          </a:p>
          <a:p>
            <a:endParaRPr lang="en-US" sz="1600" dirty="0"/>
          </a:p>
          <a:p>
            <a:r>
              <a:rPr lang="en-US" sz="1600" dirty="0"/>
              <a:t>Not to be confused with the sprint review, there is also a sprint retrospective held at the end of each sprint. This is an opportunity to look back on and discuss lessons learned in the sprint. This is a chance to continuously improve the process for future sprints. Because the nature of scrum is to be adaptive, this process is very important. This should help the team have more of a proactive approach as                   opposed to a reactive approach to their project.</a:t>
            </a:r>
          </a:p>
        </p:txBody>
      </p:sp>
    </p:spTree>
    <p:extLst>
      <p:ext uri="{BB962C8B-B14F-4D97-AF65-F5344CB8AC3E}">
        <p14:creationId xmlns:p14="http://schemas.microsoft.com/office/powerpoint/2010/main" val="231796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person, table, person, indoor&#10;&#10;Description automatically generated">
            <a:extLst>
              <a:ext uri="{FF2B5EF4-FFF2-40B4-BE49-F238E27FC236}">
                <a16:creationId xmlns:a16="http://schemas.microsoft.com/office/drawing/2014/main" id="{68001AC3-B246-6D37-50CC-29B200D862E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67004" y="97721"/>
            <a:ext cx="4071174" cy="2646263"/>
          </a:xfrm>
          <a:prstGeom prst="rect">
            <a:avLst/>
          </a:prstGeom>
        </p:spPr>
      </p:pic>
      <p:sp>
        <p:nvSpPr>
          <p:cNvPr id="2" name="Title 1">
            <a:extLst>
              <a:ext uri="{FF2B5EF4-FFF2-40B4-BE49-F238E27FC236}">
                <a16:creationId xmlns:a16="http://schemas.microsoft.com/office/drawing/2014/main" id="{DF5AC9B1-2826-4898-5C72-232A29810F4B}"/>
              </a:ext>
            </a:extLst>
          </p:cNvPr>
          <p:cNvSpPr>
            <a:spLocks noGrp="1"/>
          </p:cNvSpPr>
          <p:nvPr>
            <p:ph type="title"/>
          </p:nvPr>
        </p:nvSpPr>
        <p:spPr>
          <a:xfrm>
            <a:off x="0" y="899984"/>
            <a:ext cx="9493249" cy="676532"/>
          </a:xfrm>
        </p:spPr>
        <p:txBody>
          <a:bodyPr>
            <a:normAutofit fontScale="90000"/>
          </a:bodyPr>
          <a:lstStyle/>
          <a:p>
            <a:r>
              <a:rPr lang="en-US" dirty="0"/>
              <a:t>The Product Owner</a:t>
            </a:r>
          </a:p>
        </p:txBody>
      </p:sp>
      <p:sp>
        <p:nvSpPr>
          <p:cNvPr id="8" name="TextBox 7">
            <a:extLst>
              <a:ext uri="{FF2B5EF4-FFF2-40B4-BE49-F238E27FC236}">
                <a16:creationId xmlns:a16="http://schemas.microsoft.com/office/drawing/2014/main" id="{E82DB896-5783-D7E5-06EA-B9260E6DA770}"/>
              </a:ext>
            </a:extLst>
          </p:cNvPr>
          <p:cNvSpPr txBox="1"/>
          <p:nvPr/>
        </p:nvSpPr>
        <p:spPr>
          <a:xfrm>
            <a:off x="8034396" y="222893"/>
            <a:ext cx="4071173" cy="2031325"/>
          </a:xfrm>
          <a:prstGeom prst="rect">
            <a:avLst/>
          </a:prstGeom>
          <a:noFill/>
        </p:spPr>
        <p:txBody>
          <a:bodyPr wrap="square" rtlCol="0">
            <a:spAutoFit/>
          </a:bodyPr>
          <a:lstStyle/>
          <a:p>
            <a:r>
              <a:rPr lang="en-US" b="0" i="0" dirty="0">
                <a:solidFill>
                  <a:srgbClr val="333333"/>
                </a:solidFill>
                <a:effectLst/>
              </a:rPr>
              <a:t>“The Product Owner (PO) is a member of the Agile Team who is responsible for maximizing the value delivered by the team and ensuring that the Team Backlog is aligned with customer and stakeholder needs.”</a:t>
            </a:r>
            <a:endParaRPr lang="en-US" dirty="0"/>
          </a:p>
        </p:txBody>
      </p:sp>
      <p:sp>
        <p:nvSpPr>
          <p:cNvPr id="9" name="TextBox 8">
            <a:extLst>
              <a:ext uri="{FF2B5EF4-FFF2-40B4-BE49-F238E27FC236}">
                <a16:creationId xmlns:a16="http://schemas.microsoft.com/office/drawing/2014/main" id="{C1D903EC-C651-A109-F871-7F4FCF7B25EA}"/>
              </a:ext>
            </a:extLst>
          </p:cNvPr>
          <p:cNvSpPr txBox="1"/>
          <p:nvPr/>
        </p:nvSpPr>
        <p:spPr>
          <a:xfrm>
            <a:off x="8034396" y="2194113"/>
            <a:ext cx="2717411" cy="369332"/>
          </a:xfrm>
          <a:prstGeom prst="rect">
            <a:avLst/>
          </a:prstGeom>
          <a:noFill/>
        </p:spPr>
        <p:txBody>
          <a:bodyPr wrap="none" rtlCol="0">
            <a:spAutoFit/>
          </a:bodyPr>
          <a:lstStyle/>
          <a:p>
            <a:r>
              <a:rPr lang="en-US" dirty="0"/>
              <a:t>(Scaled Agile, 2022)</a:t>
            </a:r>
          </a:p>
        </p:txBody>
      </p:sp>
      <p:sp>
        <p:nvSpPr>
          <p:cNvPr id="10" name="TextBox 9">
            <a:extLst>
              <a:ext uri="{FF2B5EF4-FFF2-40B4-BE49-F238E27FC236}">
                <a16:creationId xmlns:a16="http://schemas.microsoft.com/office/drawing/2014/main" id="{B844B71A-3912-2FF0-1DD0-8D67240FC623}"/>
              </a:ext>
            </a:extLst>
          </p:cNvPr>
          <p:cNvSpPr txBox="1"/>
          <p:nvPr/>
        </p:nvSpPr>
        <p:spPr>
          <a:xfrm>
            <a:off x="334662" y="2931309"/>
            <a:ext cx="11522675" cy="3416320"/>
          </a:xfrm>
          <a:prstGeom prst="rect">
            <a:avLst/>
          </a:prstGeom>
          <a:noFill/>
        </p:spPr>
        <p:txBody>
          <a:bodyPr wrap="square" rtlCol="0">
            <a:spAutoFit/>
          </a:bodyPr>
          <a:lstStyle/>
          <a:p>
            <a:r>
              <a:rPr lang="en-US" dirty="0"/>
              <a:t>The product owner is largely responsible for the customer interactions and product backlog, which sets the roadmap of the project. Though the product owner is not the only one that can talk to the customer and will be interacting with the customer, that is their focus. They will work closely with the customer to develop a backlog that both the team and customer can agree on. They are responsible for ordering the backlog as well. This role is very important in keeping the development process as transparent as possible. Keeping the process transparent helps to eliminate any uncertain details of the project or any surprises at the end of the project. The customer should know almost everything the team knows at every step and work with each other as opposed to giving requirements and hoping they are met by a specified time frame. The product owner is also in charge of creating user stories, which are the goals to be met within the project separated into “sprints”, or increments.</a:t>
            </a:r>
          </a:p>
        </p:txBody>
      </p:sp>
    </p:spTree>
    <p:extLst>
      <p:ext uri="{BB962C8B-B14F-4D97-AF65-F5344CB8AC3E}">
        <p14:creationId xmlns:p14="http://schemas.microsoft.com/office/powerpoint/2010/main" val="101992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rass, person, outdoor, crowd&#10;&#10;Description automatically generated">
            <a:extLst>
              <a:ext uri="{FF2B5EF4-FFF2-40B4-BE49-F238E27FC236}">
                <a16:creationId xmlns:a16="http://schemas.microsoft.com/office/drawing/2014/main" id="{20C1587E-1804-6757-6E7F-78CEE6D8440D}"/>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4504" y="248837"/>
            <a:ext cx="3836521" cy="2558930"/>
          </a:xfrm>
        </p:spPr>
      </p:pic>
      <p:sp>
        <p:nvSpPr>
          <p:cNvPr id="6" name="TextBox 5">
            <a:extLst>
              <a:ext uri="{FF2B5EF4-FFF2-40B4-BE49-F238E27FC236}">
                <a16:creationId xmlns:a16="http://schemas.microsoft.com/office/drawing/2014/main" id="{424C73AB-8156-82A0-5426-91098BE17A4E}"/>
              </a:ext>
            </a:extLst>
          </p:cNvPr>
          <p:cNvSpPr txBox="1"/>
          <p:nvPr/>
        </p:nvSpPr>
        <p:spPr>
          <a:xfrm>
            <a:off x="76781" y="2807767"/>
            <a:ext cx="3836521" cy="230832"/>
          </a:xfrm>
          <a:prstGeom prst="rect">
            <a:avLst/>
          </a:prstGeom>
          <a:noFill/>
        </p:spPr>
        <p:txBody>
          <a:bodyPr wrap="square" rtlCol="0">
            <a:spAutoFit/>
          </a:bodyPr>
          <a:lstStyle/>
          <a:p>
            <a:r>
              <a:rPr lang="en-US" sz="900" dirty="0">
                <a:hlinkClick r:id="rId3" tooltip="https://www.flickr.com/photos/wwworks/6320530955/"/>
              </a:rPr>
              <a:t>This Photo</a:t>
            </a:r>
            <a:r>
              <a:rPr lang="en-US" sz="900" dirty="0"/>
              <a:t> by Unknown Author is licensed under </a:t>
            </a:r>
            <a:r>
              <a:rPr lang="en-US" sz="900" dirty="0">
                <a:hlinkClick r:id="rId4" tooltip="https://creativecommons.org/licenses/by/3.0/"/>
              </a:rPr>
              <a:t>CC BY</a:t>
            </a:r>
            <a:endParaRPr lang="en-US" sz="900" dirty="0"/>
          </a:p>
        </p:txBody>
      </p:sp>
      <p:sp>
        <p:nvSpPr>
          <p:cNvPr id="2" name="Title 1">
            <a:extLst>
              <a:ext uri="{FF2B5EF4-FFF2-40B4-BE49-F238E27FC236}">
                <a16:creationId xmlns:a16="http://schemas.microsoft.com/office/drawing/2014/main" id="{0F4BB71A-6AA6-5BB7-E0D7-7B605ABB7BA4}"/>
              </a:ext>
            </a:extLst>
          </p:cNvPr>
          <p:cNvSpPr>
            <a:spLocks noGrp="1"/>
          </p:cNvSpPr>
          <p:nvPr>
            <p:ph type="title"/>
          </p:nvPr>
        </p:nvSpPr>
        <p:spPr>
          <a:xfrm>
            <a:off x="3525622" y="312927"/>
            <a:ext cx="9493249" cy="713603"/>
          </a:xfrm>
        </p:spPr>
        <p:txBody>
          <a:bodyPr>
            <a:normAutofit fontScale="90000"/>
          </a:bodyPr>
          <a:lstStyle/>
          <a:p>
            <a:r>
              <a:rPr lang="en-US" dirty="0"/>
              <a:t>Scrum Master</a:t>
            </a:r>
          </a:p>
        </p:txBody>
      </p:sp>
      <p:sp>
        <p:nvSpPr>
          <p:cNvPr id="7" name="TextBox 6">
            <a:extLst>
              <a:ext uri="{FF2B5EF4-FFF2-40B4-BE49-F238E27FC236}">
                <a16:creationId xmlns:a16="http://schemas.microsoft.com/office/drawing/2014/main" id="{7D32983D-D58F-21F3-5B41-6C3AE5CFB7B2}"/>
              </a:ext>
            </a:extLst>
          </p:cNvPr>
          <p:cNvSpPr txBox="1"/>
          <p:nvPr/>
        </p:nvSpPr>
        <p:spPr>
          <a:xfrm>
            <a:off x="4011025" y="1090620"/>
            <a:ext cx="7511651" cy="923330"/>
          </a:xfrm>
          <a:prstGeom prst="rect">
            <a:avLst/>
          </a:prstGeom>
          <a:noFill/>
        </p:spPr>
        <p:txBody>
          <a:bodyPr wrap="square" rtlCol="0">
            <a:spAutoFit/>
          </a:bodyPr>
          <a:lstStyle/>
          <a:p>
            <a:r>
              <a:rPr lang="en-US" b="0" i="0" dirty="0">
                <a:solidFill>
                  <a:srgbClr val="474747"/>
                </a:solidFill>
                <a:effectLst/>
                <a:latin typeface="Verdana" panose="020B0604030504040204" pitchFamily="34" charset="0"/>
              </a:rPr>
              <a:t>“The Scrum Master is accountable for the Scrum Team’s effectiveness. They do this by enabling the Scrum Team to improve its practices, within the Scrum framework.”</a:t>
            </a:r>
            <a:endParaRPr lang="en-US" dirty="0"/>
          </a:p>
        </p:txBody>
      </p:sp>
      <p:sp>
        <p:nvSpPr>
          <p:cNvPr id="8" name="TextBox 7">
            <a:extLst>
              <a:ext uri="{FF2B5EF4-FFF2-40B4-BE49-F238E27FC236}">
                <a16:creationId xmlns:a16="http://schemas.microsoft.com/office/drawing/2014/main" id="{1761ADA5-3B81-4E50-B8E7-0071358367F6}"/>
              </a:ext>
            </a:extLst>
          </p:cNvPr>
          <p:cNvSpPr txBox="1"/>
          <p:nvPr/>
        </p:nvSpPr>
        <p:spPr>
          <a:xfrm>
            <a:off x="3960341" y="1893374"/>
            <a:ext cx="2337499" cy="369332"/>
          </a:xfrm>
          <a:prstGeom prst="rect">
            <a:avLst/>
          </a:prstGeom>
          <a:noFill/>
        </p:spPr>
        <p:txBody>
          <a:bodyPr wrap="none" rtlCol="0">
            <a:spAutoFit/>
          </a:bodyPr>
          <a:lstStyle/>
          <a:p>
            <a:r>
              <a:rPr lang="en-US" dirty="0"/>
              <a:t>(Scrum.org, 2022)</a:t>
            </a:r>
          </a:p>
        </p:txBody>
      </p:sp>
      <p:sp>
        <p:nvSpPr>
          <p:cNvPr id="9" name="TextBox 8">
            <a:extLst>
              <a:ext uri="{FF2B5EF4-FFF2-40B4-BE49-F238E27FC236}">
                <a16:creationId xmlns:a16="http://schemas.microsoft.com/office/drawing/2014/main" id="{B91A4B42-22D8-DCE6-10EF-F9F2D08E04C2}"/>
              </a:ext>
            </a:extLst>
          </p:cNvPr>
          <p:cNvSpPr txBox="1"/>
          <p:nvPr/>
        </p:nvSpPr>
        <p:spPr>
          <a:xfrm>
            <a:off x="413951" y="3065460"/>
            <a:ext cx="11454714" cy="2308324"/>
          </a:xfrm>
          <a:prstGeom prst="rect">
            <a:avLst/>
          </a:prstGeom>
          <a:noFill/>
        </p:spPr>
        <p:txBody>
          <a:bodyPr wrap="square" rtlCol="0">
            <a:spAutoFit/>
          </a:bodyPr>
          <a:lstStyle/>
          <a:p>
            <a:r>
              <a:rPr lang="en-US" sz="1600" dirty="0"/>
              <a:t>The scrum master is responsible for coaching the team members in self management and cross functionality. This is important in scrum because there should be no real leader, and everyone should consider themselves an equal part and take responsibility for their work as a team and not as individuals. A scrum master is also responsible for helping the team focus and removing and impediments the team may be facing. The scrum master does not only serve the development team but also the product owner in helping the owner find techniques to effectively convey goals and manage the product backlog. The power of scrum is in the scrum master’s hands and it important that this person makes sure scrum is understood and enacted. The scrum master must be able to facilitate the team through meetings and organization.</a:t>
            </a:r>
          </a:p>
        </p:txBody>
      </p:sp>
      <p:sp>
        <p:nvSpPr>
          <p:cNvPr id="10" name="TextBox 9">
            <a:extLst>
              <a:ext uri="{FF2B5EF4-FFF2-40B4-BE49-F238E27FC236}">
                <a16:creationId xmlns:a16="http://schemas.microsoft.com/office/drawing/2014/main" id="{45042DD6-B7B4-F099-F6B5-59347561CD95}"/>
              </a:ext>
            </a:extLst>
          </p:cNvPr>
          <p:cNvSpPr txBox="1"/>
          <p:nvPr/>
        </p:nvSpPr>
        <p:spPr>
          <a:xfrm>
            <a:off x="877330" y="5520245"/>
            <a:ext cx="10089292" cy="584775"/>
          </a:xfrm>
          <a:prstGeom prst="rect">
            <a:avLst/>
          </a:prstGeom>
          <a:noFill/>
        </p:spPr>
        <p:txBody>
          <a:bodyPr wrap="square" rtlCol="0">
            <a:spAutoFit/>
          </a:bodyPr>
          <a:lstStyle/>
          <a:p>
            <a:r>
              <a:rPr lang="en-US" sz="1600" dirty="0"/>
              <a:t>“not all teams are at [the idealistic] level of maturity, and some level of leadership is needed. The Scrum Master has to really “fill the cracks” to fit the situation”</a:t>
            </a:r>
          </a:p>
        </p:txBody>
      </p:sp>
      <p:sp>
        <p:nvSpPr>
          <p:cNvPr id="11" name="TextBox 10">
            <a:extLst>
              <a:ext uri="{FF2B5EF4-FFF2-40B4-BE49-F238E27FC236}">
                <a16:creationId xmlns:a16="http://schemas.microsoft.com/office/drawing/2014/main" id="{3DD21BF6-5147-D69A-DDEF-42D62D26637A}"/>
              </a:ext>
            </a:extLst>
          </p:cNvPr>
          <p:cNvSpPr txBox="1"/>
          <p:nvPr/>
        </p:nvSpPr>
        <p:spPr>
          <a:xfrm>
            <a:off x="864398" y="6007261"/>
            <a:ext cx="1531188" cy="338554"/>
          </a:xfrm>
          <a:prstGeom prst="rect">
            <a:avLst/>
          </a:prstGeom>
          <a:noFill/>
        </p:spPr>
        <p:txBody>
          <a:bodyPr wrap="none" rtlCol="0">
            <a:spAutoFit/>
          </a:bodyPr>
          <a:lstStyle/>
          <a:p>
            <a:r>
              <a:rPr lang="en-US" sz="1600" dirty="0"/>
              <a:t>(Cobb, 2015)</a:t>
            </a:r>
          </a:p>
        </p:txBody>
      </p:sp>
    </p:spTree>
    <p:extLst>
      <p:ext uri="{BB962C8B-B14F-4D97-AF65-F5344CB8AC3E}">
        <p14:creationId xmlns:p14="http://schemas.microsoft.com/office/powerpoint/2010/main" val="322095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38AC-0E8F-D246-BC88-853B961A63A7}"/>
              </a:ext>
            </a:extLst>
          </p:cNvPr>
          <p:cNvSpPr>
            <a:spLocks noGrp="1"/>
          </p:cNvSpPr>
          <p:nvPr>
            <p:ph type="title"/>
          </p:nvPr>
        </p:nvSpPr>
        <p:spPr>
          <a:xfrm>
            <a:off x="0" y="0"/>
            <a:ext cx="9493249" cy="670354"/>
          </a:xfrm>
        </p:spPr>
        <p:txBody>
          <a:bodyPr>
            <a:normAutofit fontScale="90000"/>
          </a:bodyPr>
          <a:lstStyle/>
          <a:p>
            <a:r>
              <a:rPr lang="en-US" dirty="0"/>
              <a:t>The Development Team</a:t>
            </a:r>
          </a:p>
        </p:txBody>
      </p:sp>
      <p:pic>
        <p:nvPicPr>
          <p:cNvPr id="5" name="Content Placeholder 4" descr="A picture containing text&#10;&#10;Description automatically generated">
            <a:extLst>
              <a:ext uri="{FF2B5EF4-FFF2-40B4-BE49-F238E27FC236}">
                <a16:creationId xmlns:a16="http://schemas.microsoft.com/office/drawing/2014/main" id="{F6138C43-DADF-F233-B2C0-D8582994B4A2}"/>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94084" y="0"/>
            <a:ext cx="5597915" cy="3527853"/>
          </a:xfrm>
        </p:spPr>
      </p:pic>
      <p:sp>
        <p:nvSpPr>
          <p:cNvPr id="6" name="TextBox 5">
            <a:extLst>
              <a:ext uri="{FF2B5EF4-FFF2-40B4-BE49-F238E27FC236}">
                <a16:creationId xmlns:a16="http://schemas.microsoft.com/office/drawing/2014/main" id="{DAA1A0A8-FFB0-EEDE-7D33-813356111E99}"/>
              </a:ext>
            </a:extLst>
          </p:cNvPr>
          <p:cNvSpPr txBox="1"/>
          <p:nvPr/>
        </p:nvSpPr>
        <p:spPr>
          <a:xfrm>
            <a:off x="6532300" y="3472248"/>
            <a:ext cx="6014565" cy="230832"/>
          </a:xfrm>
          <a:prstGeom prst="rect">
            <a:avLst/>
          </a:prstGeom>
          <a:noFill/>
        </p:spPr>
        <p:txBody>
          <a:bodyPr wrap="square" rtlCol="0">
            <a:spAutoFit/>
          </a:bodyPr>
          <a:lstStyle/>
          <a:p>
            <a:r>
              <a:rPr lang="en-US" sz="900" dirty="0">
                <a:hlinkClick r:id="rId3" tooltip="https://scienceforwork.com/blog/how-to-use-team-rewards-effectively/"/>
              </a:rPr>
              <a:t>This Photo</a:t>
            </a:r>
            <a:r>
              <a:rPr lang="en-US" sz="900" dirty="0"/>
              <a:t> by Unknown Author is licensed under </a:t>
            </a:r>
            <a:r>
              <a:rPr lang="en-US" sz="900" dirty="0">
                <a:hlinkClick r:id="rId4" tooltip="https://creativecommons.org/licenses/by-nc-nd/3.0/"/>
              </a:rPr>
              <a:t>CC BY-NC-ND</a:t>
            </a:r>
            <a:endParaRPr lang="en-US" sz="900" dirty="0"/>
          </a:p>
        </p:txBody>
      </p:sp>
      <p:sp>
        <p:nvSpPr>
          <p:cNvPr id="7" name="TextBox 6">
            <a:extLst>
              <a:ext uri="{FF2B5EF4-FFF2-40B4-BE49-F238E27FC236}">
                <a16:creationId xmlns:a16="http://schemas.microsoft.com/office/drawing/2014/main" id="{3DCC00D7-DBBF-623E-14B7-E42B599F472B}"/>
              </a:ext>
            </a:extLst>
          </p:cNvPr>
          <p:cNvSpPr txBox="1"/>
          <p:nvPr/>
        </p:nvSpPr>
        <p:spPr>
          <a:xfrm>
            <a:off x="489661" y="787445"/>
            <a:ext cx="6138020" cy="1477328"/>
          </a:xfrm>
          <a:prstGeom prst="rect">
            <a:avLst/>
          </a:prstGeom>
          <a:noFill/>
        </p:spPr>
        <p:txBody>
          <a:bodyPr wrap="square" rtlCol="0">
            <a:spAutoFit/>
          </a:bodyPr>
          <a:lstStyle/>
          <a:p>
            <a:r>
              <a:rPr lang="en-US" dirty="0"/>
              <a:t>“The Development Team consists of professionals who do the work of delivering a potentially releasable increment of “Done” product at the end of each Sprint. Only members of the Development Team create the increment.”</a:t>
            </a:r>
          </a:p>
        </p:txBody>
      </p:sp>
      <p:sp>
        <p:nvSpPr>
          <p:cNvPr id="8" name="TextBox 7">
            <a:extLst>
              <a:ext uri="{FF2B5EF4-FFF2-40B4-BE49-F238E27FC236}">
                <a16:creationId xmlns:a16="http://schemas.microsoft.com/office/drawing/2014/main" id="{41518C2C-388F-4584-219F-B6BDD3F4468D}"/>
              </a:ext>
            </a:extLst>
          </p:cNvPr>
          <p:cNvSpPr txBox="1"/>
          <p:nvPr/>
        </p:nvSpPr>
        <p:spPr>
          <a:xfrm>
            <a:off x="489661" y="2145058"/>
            <a:ext cx="1704313" cy="369332"/>
          </a:xfrm>
          <a:prstGeom prst="rect">
            <a:avLst/>
          </a:prstGeom>
          <a:noFill/>
        </p:spPr>
        <p:txBody>
          <a:bodyPr wrap="none" rtlCol="0">
            <a:spAutoFit/>
          </a:bodyPr>
          <a:lstStyle/>
          <a:p>
            <a:r>
              <a:rPr lang="en-US" dirty="0"/>
              <a:t>(Cobb, 2015)</a:t>
            </a:r>
          </a:p>
        </p:txBody>
      </p:sp>
      <p:sp>
        <p:nvSpPr>
          <p:cNvPr id="9" name="TextBox 8">
            <a:extLst>
              <a:ext uri="{FF2B5EF4-FFF2-40B4-BE49-F238E27FC236}">
                <a16:creationId xmlns:a16="http://schemas.microsoft.com/office/drawing/2014/main" id="{BE97436E-259A-71A8-0FD8-0BF82D710ED8}"/>
              </a:ext>
            </a:extLst>
          </p:cNvPr>
          <p:cNvSpPr txBox="1"/>
          <p:nvPr/>
        </p:nvSpPr>
        <p:spPr>
          <a:xfrm>
            <a:off x="205507" y="3163329"/>
            <a:ext cx="11459416" cy="3139321"/>
          </a:xfrm>
          <a:prstGeom prst="rect">
            <a:avLst/>
          </a:prstGeom>
          <a:noFill/>
        </p:spPr>
        <p:txBody>
          <a:bodyPr wrap="square" rtlCol="0">
            <a:spAutoFit/>
          </a:bodyPr>
          <a:lstStyle/>
          <a:p>
            <a:r>
              <a:rPr lang="en-US" dirty="0"/>
              <a:t>The development team is the team responsible for</a:t>
            </a:r>
          </a:p>
          <a:p>
            <a:r>
              <a:rPr lang="en-US" dirty="0"/>
              <a:t>the development process. Though the scrum team is</a:t>
            </a:r>
          </a:p>
          <a:p>
            <a:r>
              <a:rPr lang="en-US" dirty="0"/>
              <a:t>split into many different roles, keeping the </a:t>
            </a:r>
          </a:p>
          <a:p>
            <a:r>
              <a:rPr lang="en-US" dirty="0"/>
              <a:t>project scrum includes making sure the development team is cross trained in their roles. It is important that everyone is capable of doing the development needed. It is encouraged that individuals may specialize in a particular role and that individual will be responsible for such a role. One important aspect of the development team is that no individual will take credit for anything done. The team is accountable for the work done as a whole. The goal is for everyone to work together in their different positions at a well coordinated pace. </a:t>
            </a:r>
          </a:p>
          <a:p>
            <a:endParaRPr lang="en-US" dirty="0"/>
          </a:p>
        </p:txBody>
      </p:sp>
    </p:spTree>
    <p:extLst>
      <p:ext uri="{BB962C8B-B14F-4D97-AF65-F5344CB8AC3E}">
        <p14:creationId xmlns:p14="http://schemas.microsoft.com/office/powerpoint/2010/main" val="15583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758E4FA-C4A9-4D94-828D-0C4D6ED97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572212" y="282178"/>
            <a:ext cx="5455259" cy="5894485"/>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DD1AA99-03AE-49F6-9116-9CA2BBCA0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280000">
            <a:off x="435827" y="609334"/>
            <a:ext cx="5725215" cy="5235577"/>
          </a:xfrm>
          <a:custGeom>
            <a:avLst/>
            <a:gdLst>
              <a:gd name="connsiteX0" fmla="*/ 0 w 4401242"/>
              <a:gd name="connsiteY0" fmla="*/ 4137242 h 5590022"/>
              <a:gd name="connsiteX1" fmla="*/ 5579 w 4401242"/>
              <a:gd name="connsiteY1" fmla="*/ 4114978 h 5590022"/>
              <a:gd name="connsiteX2" fmla="*/ 3258 w 4401242"/>
              <a:gd name="connsiteY2" fmla="*/ 4099949 h 5590022"/>
              <a:gd name="connsiteX3" fmla="*/ 9236 w 4401242"/>
              <a:gd name="connsiteY3" fmla="*/ 4071959 h 5590022"/>
              <a:gd name="connsiteX4" fmla="*/ 14743 w 4401242"/>
              <a:gd name="connsiteY4" fmla="*/ 4031013 h 5590022"/>
              <a:gd name="connsiteX5" fmla="*/ 20613 w 4401242"/>
              <a:gd name="connsiteY5" fmla="*/ 4002827 h 5590022"/>
              <a:gd name="connsiteX6" fmla="*/ 22410 w 4401242"/>
              <a:gd name="connsiteY6" fmla="*/ 3997392 h 5590022"/>
              <a:gd name="connsiteX7" fmla="*/ 22410 w 4401242"/>
              <a:gd name="connsiteY7" fmla="*/ 3812956 h 5590022"/>
              <a:gd name="connsiteX8" fmla="*/ 20401 w 4401242"/>
              <a:gd name="connsiteY8" fmla="*/ 3799351 h 5590022"/>
              <a:gd name="connsiteX9" fmla="*/ 22410 w 4401242"/>
              <a:gd name="connsiteY9" fmla="*/ 3753450 h 5590022"/>
              <a:gd name="connsiteX10" fmla="*/ 19673 w 4401242"/>
              <a:gd name="connsiteY10" fmla="*/ 3746784 h 5590022"/>
              <a:gd name="connsiteX11" fmla="*/ 22410 w 4401242"/>
              <a:gd name="connsiteY11" fmla="*/ 3701909 h 5590022"/>
              <a:gd name="connsiteX12" fmla="*/ 20086 w 4401242"/>
              <a:gd name="connsiteY12" fmla="*/ 3652741 h 5590022"/>
              <a:gd name="connsiteX13" fmla="*/ 13839 w 4401242"/>
              <a:gd name="connsiteY13" fmla="*/ 3649070 h 5590022"/>
              <a:gd name="connsiteX14" fmla="*/ 13290 w 4401242"/>
              <a:gd name="connsiteY14" fmla="*/ 3638287 h 5590022"/>
              <a:gd name="connsiteX15" fmla="*/ 13410 w 4401242"/>
              <a:gd name="connsiteY15" fmla="*/ 3621311 h 5590022"/>
              <a:gd name="connsiteX16" fmla="*/ 19966 w 4401242"/>
              <a:gd name="connsiteY16" fmla="*/ 3583286 h 5590022"/>
              <a:gd name="connsiteX17" fmla="*/ 16089 w 4401242"/>
              <a:gd name="connsiteY17" fmla="*/ 21355 h 5590022"/>
              <a:gd name="connsiteX18" fmla="*/ 34619 w 4401242"/>
              <a:gd name="connsiteY18" fmla="*/ 2606 h 5590022"/>
              <a:gd name="connsiteX19" fmla="*/ 49927 w 4401242"/>
              <a:gd name="connsiteY19" fmla="*/ 185 h 5590022"/>
              <a:gd name="connsiteX20" fmla="*/ 917193 w 4401242"/>
              <a:gd name="connsiteY20" fmla="*/ 11 h 5590022"/>
              <a:gd name="connsiteX21" fmla="*/ 938319 w 4401242"/>
              <a:gd name="connsiteY21" fmla="*/ 10 h 5590022"/>
              <a:gd name="connsiteX22" fmla="*/ 938338 w 4401242"/>
              <a:gd name="connsiteY22" fmla="*/ 0 h 5590022"/>
              <a:gd name="connsiteX23" fmla="*/ 4365378 w 4401242"/>
              <a:gd name="connsiteY23" fmla="*/ 0 h 5590022"/>
              <a:gd name="connsiteX24" fmla="*/ 4397257 w 4401242"/>
              <a:gd name="connsiteY24" fmla="*/ 31881 h 5590022"/>
              <a:gd name="connsiteX25" fmla="*/ 4397256 w 4401242"/>
              <a:gd name="connsiteY25" fmla="*/ 5558231 h 5590022"/>
              <a:gd name="connsiteX26" fmla="*/ 4365377 w 4401242"/>
              <a:gd name="connsiteY26" fmla="*/ 5590021 h 5590022"/>
              <a:gd name="connsiteX27" fmla="*/ 4322085 w 4401242"/>
              <a:gd name="connsiteY27" fmla="*/ 5590021 h 5590022"/>
              <a:gd name="connsiteX28" fmla="*/ 4322083 w 4401242"/>
              <a:gd name="connsiteY28" fmla="*/ 5590022 h 5590022"/>
              <a:gd name="connsiteX29" fmla="*/ 49916 w 4401242"/>
              <a:gd name="connsiteY29" fmla="*/ 5590022 h 5590022"/>
              <a:gd name="connsiteX30" fmla="*/ 22410 w 4401242"/>
              <a:gd name="connsiteY30" fmla="*/ 5571435 h 5590022"/>
              <a:gd name="connsiteX31" fmla="*/ 22410 w 4401242"/>
              <a:gd name="connsiteY31" fmla="*/ 4726767 h 5590022"/>
              <a:gd name="connsiteX32" fmla="*/ 14670 w 4401242"/>
              <a:gd name="connsiteY32" fmla="*/ 4699196 h 5590022"/>
              <a:gd name="connsiteX33" fmla="*/ 22410 w 4401242"/>
              <a:gd name="connsiteY33" fmla="*/ 4670837 h 5590022"/>
              <a:gd name="connsiteX34" fmla="*/ 22410 w 4401242"/>
              <a:gd name="connsiteY34" fmla="*/ 4292925 h 5590022"/>
              <a:gd name="connsiteX35" fmla="*/ 22410 w 4401242"/>
              <a:gd name="connsiteY35" fmla="*/ 4242762 h 5590022"/>
              <a:gd name="connsiteX36" fmla="*/ 14161 w 4401242"/>
              <a:gd name="connsiteY36" fmla="*/ 4214744 h 5590022"/>
              <a:gd name="connsiteX37" fmla="*/ 4708 w 4401242"/>
              <a:gd name="connsiteY37" fmla="*/ 4186098 h 5590022"/>
              <a:gd name="connsiteX38" fmla="*/ 632 w 4401242"/>
              <a:gd name="connsiteY38" fmla="*/ 4158493 h 559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01242" h="5590022">
                <a:moveTo>
                  <a:pt x="0" y="4137242"/>
                </a:moveTo>
                <a:lnTo>
                  <a:pt x="5579" y="4114978"/>
                </a:lnTo>
                <a:cubicBezTo>
                  <a:pt x="6121" y="4108762"/>
                  <a:pt x="2648" y="4107119"/>
                  <a:pt x="3258" y="4099949"/>
                </a:cubicBezTo>
                <a:lnTo>
                  <a:pt x="9236" y="4071959"/>
                </a:lnTo>
                <a:lnTo>
                  <a:pt x="14743" y="4031013"/>
                </a:lnTo>
                <a:lnTo>
                  <a:pt x="20613" y="4002827"/>
                </a:lnTo>
                <a:lnTo>
                  <a:pt x="22410" y="3997392"/>
                </a:lnTo>
                <a:lnTo>
                  <a:pt x="22410" y="3812956"/>
                </a:lnTo>
                <a:lnTo>
                  <a:pt x="20401" y="3799351"/>
                </a:lnTo>
                <a:lnTo>
                  <a:pt x="22410" y="3753450"/>
                </a:lnTo>
                <a:lnTo>
                  <a:pt x="19673" y="3746784"/>
                </a:lnTo>
                <a:lnTo>
                  <a:pt x="22410" y="3701909"/>
                </a:lnTo>
                <a:cubicBezTo>
                  <a:pt x="22023" y="3687048"/>
                  <a:pt x="22634" y="3661297"/>
                  <a:pt x="20086" y="3652741"/>
                </a:cubicBezTo>
                <a:lnTo>
                  <a:pt x="13839" y="3649070"/>
                </a:lnTo>
                <a:lnTo>
                  <a:pt x="13290" y="3638287"/>
                </a:lnTo>
                <a:cubicBezTo>
                  <a:pt x="13769" y="3637498"/>
                  <a:pt x="13370" y="3621952"/>
                  <a:pt x="13410" y="3621311"/>
                </a:cubicBezTo>
                <a:lnTo>
                  <a:pt x="19966" y="3583286"/>
                </a:lnTo>
                <a:lnTo>
                  <a:pt x="16089" y="21355"/>
                </a:lnTo>
                <a:cubicBezTo>
                  <a:pt x="22266" y="10589"/>
                  <a:pt x="23964" y="8856"/>
                  <a:pt x="34619" y="2606"/>
                </a:cubicBezTo>
                <a:lnTo>
                  <a:pt x="49927" y="185"/>
                </a:lnTo>
                <a:cubicBezTo>
                  <a:pt x="228245" y="83"/>
                  <a:pt x="539504" y="31"/>
                  <a:pt x="917193" y="11"/>
                </a:cubicBezTo>
                <a:lnTo>
                  <a:pt x="938319" y="10"/>
                </a:lnTo>
                <a:lnTo>
                  <a:pt x="938338" y="0"/>
                </a:lnTo>
                <a:lnTo>
                  <a:pt x="4365378" y="0"/>
                </a:lnTo>
                <a:cubicBezTo>
                  <a:pt x="4382966" y="50"/>
                  <a:pt x="4397213" y="14294"/>
                  <a:pt x="4397257" y="31881"/>
                </a:cubicBezTo>
                <a:cubicBezTo>
                  <a:pt x="4402571" y="958253"/>
                  <a:pt x="4402570" y="4631875"/>
                  <a:pt x="4397256" y="5558231"/>
                </a:cubicBezTo>
                <a:cubicBezTo>
                  <a:pt x="4397157" y="5575784"/>
                  <a:pt x="4382929" y="5589975"/>
                  <a:pt x="4365377" y="5590021"/>
                </a:cubicBezTo>
                <a:lnTo>
                  <a:pt x="4322085" y="5590021"/>
                </a:lnTo>
                <a:lnTo>
                  <a:pt x="4322083" y="5590022"/>
                </a:lnTo>
                <a:lnTo>
                  <a:pt x="49916" y="5590022"/>
                </a:lnTo>
                <a:cubicBezTo>
                  <a:pt x="34729" y="5589963"/>
                  <a:pt x="22450" y="5581668"/>
                  <a:pt x="22410" y="5571435"/>
                </a:cubicBezTo>
                <a:lnTo>
                  <a:pt x="22410" y="4726767"/>
                </a:lnTo>
                <a:lnTo>
                  <a:pt x="14670" y="4699196"/>
                </a:lnTo>
                <a:cubicBezTo>
                  <a:pt x="15011" y="4683722"/>
                  <a:pt x="19831" y="4680290"/>
                  <a:pt x="22410" y="4670837"/>
                </a:cubicBezTo>
                <a:lnTo>
                  <a:pt x="22410" y="4292925"/>
                </a:lnTo>
                <a:lnTo>
                  <a:pt x="22410" y="4242762"/>
                </a:lnTo>
                <a:lnTo>
                  <a:pt x="14161" y="4214744"/>
                </a:lnTo>
                <a:cubicBezTo>
                  <a:pt x="20757" y="4203473"/>
                  <a:pt x="7860" y="4195229"/>
                  <a:pt x="4708" y="4186098"/>
                </a:cubicBezTo>
                <a:lnTo>
                  <a:pt x="632" y="4158493"/>
                </a:lnTo>
                <a:close/>
              </a:path>
            </a:pathLst>
          </a:custGeom>
          <a:solidFill>
            <a:srgbClr val="FFFFFF"/>
          </a:solidFill>
          <a:ln w="9525" cap="flat">
            <a:noFill/>
            <a:prstDash val="solid"/>
            <a:miter/>
          </a:ln>
        </p:spPr>
        <p:txBody>
          <a:bodyPr rtlCol="0" anchor="ctr"/>
          <a:lstStyle/>
          <a:p>
            <a:endParaRPr lang="en-US"/>
          </a:p>
        </p:txBody>
      </p:sp>
      <p:pic>
        <p:nvPicPr>
          <p:cNvPr id="5" name="Picture 5" descr="Text&#10;&#10;Description automatically generated">
            <a:extLst>
              <a:ext uri="{FF2B5EF4-FFF2-40B4-BE49-F238E27FC236}">
                <a16:creationId xmlns:a16="http://schemas.microsoft.com/office/drawing/2014/main" id="{812B5786-6EF2-2CCF-2F5A-742264C91835}"/>
              </a:ext>
            </a:extLst>
          </p:cNvPr>
          <p:cNvPicPr>
            <a:picLocks noChangeAspect="1"/>
          </p:cNvPicPr>
          <p:nvPr/>
        </p:nvPicPr>
        <p:blipFill>
          <a:blip r:embed="rId2"/>
          <a:stretch>
            <a:fillRect/>
          </a:stretch>
        </p:blipFill>
        <p:spPr>
          <a:xfrm rot="21492079">
            <a:off x="929859" y="1396173"/>
            <a:ext cx="4746677" cy="3678674"/>
          </a:xfrm>
          <a:prstGeom prst="rect">
            <a:avLst/>
          </a:prstGeom>
        </p:spPr>
      </p:pic>
      <p:sp>
        <p:nvSpPr>
          <p:cNvPr id="2" name="Title 1">
            <a:extLst>
              <a:ext uri="{FF2B5EF4-FFF2-40B4-BE49-F238E27FC236}">
                <a16:creationId xmlns:a16="http://schemas.microsoft.com/office/drawing/2014/main" id="{B7C7A98D-5287-4689-21FB-D5FDBA0B9D2A}"/>
              </a:ext>
            </a:extLst>
          </p:cNvPr>
          <p:cNvSpPr>
            <a:spLocks noGrp="1"/>
          </p:cNvSpPr>
          <p:nvPr>
            <p:ph type="title"/>
          </p:nvPr>
        </p:nvSpPr>
        <p:spPr>
          <a:xfrm>
            <a:off x="5519057" y="3628120"/>
            <a:ext cx="6677256" cy="1031068"/>
          </a:xfrm>
        </p:spPr>
        <p:txBody>
          <a:bodyPr anchor="b">
            <a:normAutofit/>
          </a:bodyPr>
          <a:lstStyle/>
          <a:p>
            <a:r>
              <a:rPr lang="en-US" sz="5400"/>
              <a:t>The Waterfall Model</a:t>
            </a:r>
          </a:p>
        </p:txBody>
      </p:sp>
      <p:sp>
        <p:nvSpPr>
          <p:cNvPr id="38" name="Freeform: Shape 37">
            <a:extLst>
              <a:ext uri="{FF2B5EF4-FFF2-40B4-BE49-F238E27FC236}">
                <a16:creationId xmlns:a16="http://schemas.microsoft.com/office/drawing/2014/main" id="{D50DB571-3A12-4BED-AAD9-9F00B1138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514120">
            <a:off x="470659" y="-333929"/>
            <a:ext cx="500911"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3261CFB2-D82E-6A62-0DFF-FB2D7A771E72}"/>
              </a:ext>
            </a:extLst>
          </p:cNvPr>
          <p:cNvSpPr>
            <a:spLocks noGrp="1"/>
          </p:cNvSpPr>
          <p:nvPr>
            <p:ph idx="1"/>
          </p:nvPr>
        </p:nvSpPr>
        <p:spPr>
          <a:xfrm>
            <a:off x="6860189" y="192564"/>
            <a:ext cx="5001818" cy="2687797"/>
          </a:xfrm>
        </p:spPr>
        <p:txBody>
          <a:bodyPr vert="horz" lIns="91440" tIns="45720" rIns="91440" bIns="45720" rtlCol="0" anchor="t">
            <a:noAutofit/>
          </a:bodyPr>
          <a:lstStyle/>
          <a:p>
            <a:pPr marL="0" indent="0">
              <a:lnSpc>
                <a:spcPct val="110000"/>
              </a:lnSpc>
              <a:buNone/>
            </a:pPr>
            <a:r>
              <a:rPr lang="en-US" sz="1800" dirty="0"/>
              <a:t>The waterfall model is a traditional software development model with distinct goals at the end of each phase.</a:t>
            </a:r>
          </a:p>
          <a:p>
            <a:pPr marL="0" indent="0">
              <a:lnSpc>
                <a:spcPct val="110000"/>
              </a:lnSpc>
              <a:buNone/>
            </a:pPr>
            <a:r>
              <a:rPr lang="en-US" sz="1800" dirty="0"/>
              <a:t>"Often considered the classic approach to systems development lifecycle, the waterfall model describes a development method that is linear and sequential."</a:t>
            </a:r>
          </a:p>
          <a:p>
            <a:pPr marL="0" indent="0">
              <a:lnSpc>
                <a:spcPct val="110000"/>
              </a:lnSpc>
              <a:buNone/>
            </a:pPr>
            <a:r>
              <a:rPr lang="en-US" sz="1800" dirty="0"/>
              <a:t>(Cobb, 2015)</a:t>
            </a:r>
          </a:p>
          <a:p>
            <a:pPr marL="0" indent="0">
              <a:lnSpc>
                <a:spcPct val="110000"/>
              </a:lnSpc>
              <a:buNone/>
            </a:pPr>
            <a:endParaRPr lang="en-US" sz="1500"/>
          </a:p>
        </p:txBody>
      </p:sp>
      <p:grpSp>
        <p:nvGrpSpPr>
          <p:cNvPr id="40" name="Group 39">
            <a:extLst>
              <a:ext uri="{FF2B5EF4-FFF2-40B4-BE49-F238E27FC236}">
                <a16:creationId xmlns:a16="http://schemas.microsoft.com/office/drawing/2014/main" id="{AC05837C-1102-4D24-9745-5D4795087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41" name="Group 40">
              <a:extLst>
                <a:ext uri="{FF2B5EF4-FFF2-40B4-BE49-F238E27FC236}">
                  <a16:creationId xmlns:a16="http://schemas.microsoft.com/office/drawing/2014/main" id="{F6E0B0FD-D6DB-4660-A369-0B3722B237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3" name="Straight Connector 42">
                <a:extLst>
                  <a:ext uri="{FF2B5EF4-FFF2-40B4-BE49-F238E27FC236}">
                    <a16:creationId xmlns:a16="http://schemas.microsoft.com/office/drawing/2014/main" id="{449F612E-2AC0-47A5-9CAE-7126302511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0A1FBB-5EAE-46FC-8024-C161019237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41CDB003-27ED-43D6-887A-E9126BC78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FC4609D-6AC4-F35B-065D-89FD288B1743}"/>
              </a:ext>
            </a:extLst>
          </p:cNvPr>
          <p:cNvSpPr txBox="1"/>
          <p:nvPr/>
        </p:nvSpPr>
        <p:spPr>
          <a:xfrm>
            <a:off x="868982" y="5115109"/>
            <a:ext cx="20931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t>
            </a:r>
            <a:r>
              <a:rPr lang="en-US" dirty="0" err="1">
                <a:ea typeface="+mn-lt"/>
                <a:cs typeface="+mn-lt"/>
              </a:rPr>
              <a:t>Sylfide</a:t>
            </a:r>
            <a:r>
              <a:rPr lang="en-US" dirty="0">
                <a:ea typeface="+mn-lt"/>
                <a:cs typeface="+mn-lt"/>
              </a:rPr>
              <a:t>, 2019)</a:t>
            </a:r>
            <a:endParaRPr lang="en-US" dirty="0"/>
          </a:p>
        </p:txBody>
      </p:sp>
      <p:sp>
        <p:nvSpPr>
          <p:cNvPr id="7" name="TextBox 6">
            <a:extLst>
              <a:ext uri="{FF2B5EF4-FFF2-40B4-BE49-F238E27FC236}">
                <a16:creationId xmlns:a16="http://schemas.microsoft.com/office/drawing/2014/main" id="{4DBD446D-7052-5768-6717-63C314BFB5B4}"/>
              </a:ext>
            </a:extLst>
          </p:cNvPr>
          <p:cNvSpPr txBox="1"/>
          <p:nvPr/>
        </p:nvSpPr>
        <p:spPr>
          <a:xfrm>
            <a:off x="6858000" y="4905907"/>
            <a:ext cx="500742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Waterfall is driven by planning and detailed requirements. Once a phase of development is finished, there is no turning back and the project moves on to the next phase.</a:t>
            </a:r>
          </a:p>
        </p:txBody>
      </p:sp>
    </p:spTree>
    <p:extLst>
      <p:ext uri="{BB962C8B-B14F-4D97-AF65-F5344CB8AC3E}">
        <p14:creationId xmlns:p14="http://schemas.microsoft.com/office/powerpoint/2010/main" val="74638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6FAE-4CE5-3DFB-5B87-90AB71A25503}"/>
              </a:ext>
            </a:extLst>
          </p:cNvPr>
          <p:cNvSpPr>
            <a:spLocks noGrp="1"/>
          </p:cNvSpPr>
          <p:nvPr>
            <p:ph type="title"/>
          </p:nvPr>
        </p:nvSpPr>
        <p:spPr>
          <a:xfrm>
            <a:off x="1017917" y="221351"/>
            <a:ext cx="9753599" cy="830353"/>
          </a:xfrm>
        </p:spPr>
        <p:txBody>
          <a:bodyPr/>
          <a:lstStyle/>
          <a:p>
            <a:pPr algn="ctr"/>
            <a:r>
              <a:rPr lang="en-US" dirty="0"/>
              <a:t>Waterfall vs Agile</a:t>
            </a:r>
          </a:p>
        </p:txBody>
      </p:sp>
      <p:sp>
        <p:nvSpPr>
          <p:cNvPr id="3" name="Text Placeholder 2">
            <a:extLst>
              <a:ext uri="{FF2B5EF4-FFF2-40B4-BE49-F238E27FC236}">
                <a16:creationId xmlns:a16="http://schemas.microsoft.com/office/drawing/2014/main" id="{B7B47B5D-6DAC-C149-7327-DD2EECE892D6}"/>
              </a:ext>
            </a:extLst>
          </p:cNvPr>
          <p:cNvSpPr>
            <a:spLocks noGrp="1"/>
          </p:cNvSpPr>
          <p:nvPr>
            <p:ph type="body" idx="1"/>
          </p:nvPr>
        </p:nvSpPr>
        <p:spPr>
          <a:xfrm>
            <a:off x="11503" y="1146506"/>
            <a:ext cx="4507931" cy="420314"/>
          </a:xfrm>
        </p:spPr>
        <p:txBody>
          <a:bodyPr>
            <a:normAutofit lnSpcReduction="10000"/>
          </a:bodyPr>
          <a:lstStyle/>
          <a:p>
            <a:r>
              <a:rPr lang="en-US" dirty="0"/>
              <a:t>Waterfall</a:t>
            </a:r>
          </a:p>
        </p:txBody>
      </p:sp>
      <p:pic>
        <p:nvPicPr>
          <p:cNvPr id="7" name="Picture 7" descr="Logo&#10;&#10;Description automatically generated">
            <a:extLst>
              <a:ext uri="{FF2B5EF4-FFF2-40B4-BE49-F238E27FC236}">
                <a16:creationId xmlns:a16="http://schemas.microsoft.com/office/drawing/2014/main" id="{C2155552-6D49-03D2-A70B-66DF982AEE92}"/>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4103511" y="1654265"/>
            <a:ext cx="3354410" cy="2823863"/>
          </a:xfrm>
        </p:spPr>
      </p:pic>
      <p:sp>
        <p:nvSpPr>
          <p:cNvPr id="5" name="Text Placeholder 4">
            <a:extLst>
              <a:ext uri="{FF2B5EF4-FFF2-40B4-BE49-F238E27FC236}">
                <a16:creationId xmlns:a16="http://schemas.microsoft.com/office/drawing/2014/main" id="{899E85F0-3EB9-DEE5-744C-7172D76D91FD}"/>
              </a:ext>
            </a:extLst>
          </p:cNvPr>
          <p:cNvSpPr>
            <a:spLocks noGrp="1"/>
          </p:cNvSpPr>
          <p:nvPr>
            <p:ph type="body" sz="quarter" idx="3"/>
          </p:nvPr>
        </p:nvSpPr>
        <p:spPr>
          <a:xfrm>
            <a:off x="7385017" y="1146506"/>
            <a:ext cx="4752347" cy="420314"/>
          </a:xfrm>
        </p:spPr>
        <p:txBody>
          <a:bodyPr>
            <a:normAutofit lnSpcReduction="10000"/>
          </a:bodyPr>
          <a:lstStyle/>
          <a:p>
            <a:r>
              <a:rPr lang="en-US" dirty="0"/>
              <a:t>Agile</a:t>
            </a:r>
          </a:p>
        </p:txBody>
      </p:sp>
      <p:sp>
        <p:nvSpPr>
          <p:cNvPr id="6" name="Content Placeholder 5">
            <a:extLst>
              <a:ext uri="{FF2B5EF4-FFF2-40B4-BE49-F238E27FC236}">
                <a16:creationId xmlns:a16="http://schemas.microsoft.com/office/drawing/2014/main" id="{EF749442-8C7C-6299-327E-D8D0EB201A4E}"/>
              </a:ext>
            </a:extLst>
          </p:cNvPr>
          <p:cNvSpPr>
            <a:spLocks noGrp="1"/>
          </p:cNvSpPr>
          <p:nvPr>
            <p:ph sz="quarter" idx="4"/>
          </p:nvPr>
        </p:nvSpPr>
        <p:spPr>
          <a:xfrm>
            <a:off x="7385018" y="1525153"/>
            <a:ext cx="4752347" cy="4693263"/>
          </a:xfrm>
        </p:spPr>
        <p:txBody>
          <a:bodyPr vert="horz" lIns="91440" tIns="45720" rIns="91440" bIns="45720" rtlCol="0" anchor="t">
            <a:normAutofit/>
          </a:bodyPr>
          <a:lstStyle/>
          <a:p>
            <a:pPr indent="-283210">
              <a:lnSpc>
                <a:spcPct val="150000"/>
              </a:lnSpc>
            </a:pPr>
            <a:r>
              <a:rPr lang="en-US" dirty="0"/>
              <a:t>Adaptive continuous improvement approach  </a:t>
            </a:r>
            <a:endParaRPr lang="en-US"/>
          </a:p>
          <a:p>
            <a:pPr indent="-283210">
              <a:lnSpc>
                <a:spcPct val="150000"/>
              </a:lnSpc>
            </a:pPr>
            <a:r>
              <a:rPr lang="en-US" dirty="0"/>
              <a:t>Planning is saved for last responsible minute without impacting project (rolling wave planning)</a:t>
            </a:r>
          </a:p>
          <a:p>
            <a:pPr indent="-283210">
              <a:lnSpc>
                <a:spcPct val="150000"/>
              </a:lnSpc>
            </a:pPr>
            <a:r>
              <a:rPr lang="en-US" dirty="0"/>
              <a:t>Cost of project may not be clear in early planning</a:t>
            </a:r>
          </a:p>
          <a:p>
            <a:pPr indent="-283210">
              <a:lnSpc>
                <a:spcPct val="150000"/>
              </a:lnSpc>
            </a:pPr>
            <a:r>
              <a:rPr lang="en-US" dirty="0"/>
              <a:t>Communication with stakeholders is present throughout the project</a:t>
            </a:r>
          </a:p>
          <a:p>
            <a:pPr indent="-283210">
              <a:lnSpc>
                <a:spcPct val="150000"/>
              </a:lnSpc>
            </a:pPr>
            <a:r>
              <a:rPr lang="en-US" dirty="0"/>
              <a:t>Transparent process with developer and stakeholders working with each other</a:t>
            </a:r>
          </a:p>
          <a:p>
            <a:endParaRPr lang="en-US" dirty="0"/>
          </a:p>
        </p:txBody>
      </p:sp>
      <p:sp>
        <p:nvSpPr>
          <p:cNvPr id="10" name="TextBox 9">
            <a:extLst>
              <a:ext uri="{FF2B5EF4-FFF2-40B4-BE49-F238E27FC236}">
                <a16:creationId xmlns:a16="http://schemas.microsoft.com/office/drawing/2014/main" id="{F697F68E-D80D-ACD0-2AA3-01007EF6CF5E}"/>
              </a:ext>
            </a:extLst>
          </p:cNvPr>
          <p:cNvSpPr txBox="1"/>
          <p:nvPr/>
        </p:nvSpPr>
        <p:spPr>
          <a:xfrm>
            <a:off x="4694" y="1526054"/>
            <a:ext cx="4087864" cy="4895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1600" dirty="0"/>
              <a:t>Sequential plan driven approach</a:t>
            </a:r>
          </a:p>
          <a:p>
            <a:pPr marL="285750" indent="-285750">
              <a:lnSpc>
                <a:spcPct val="150000"/>
              </a:lnSpc>
              <a:buFont typeface="Arial"/>
              <a:buChar char="•"/>
            </a:pPr>
            <a:endParaRPr lang="en-US" sz="1600" dirty="0"/>
          </a:p>
          <a:p>
            <a:pPr marL="285750" indent="-285750">
              <a:lnSpc>
                <a:spcPct val="150000"/>
              </a:lnSpc>
              <a:buFont typeface="Arial"/>
              <a:buChar char="•"/>
            </a:pPr>
            <a:r>
              <a:rPr lang="en-US" sz="1600" dirty="0"/>
              <a:t>Substantial amount of planning is required before starting the beginning the project</a:t>
            </a:r>
          </a:p>
          <a:p>
            <a:pPr marL="285750" indent="-285750">
              <a:lnSpc>
                <a:spcPct val="150000"/>
              </a:lnSpc>
              <a:buFont typeface="Arial"/>
              <a:buChar char="•"/>
            </a:pPr>
            <a:r>
              <a:rPr lang="en-US" sz="1600" dirty="0"/>
              <a:t>Cost of project can be defined early in planning </a:t>
            </a:r>
          </a:p>
          <a:p>
            <a:pPr marL="285750" indent="-285750">
              <a:lnSpc>
                <a:spcPct val="150000"/>
              </a:lnSpc>
              <a:buFont typeface="Arial"/>
              <a:buChar char="•"/>
            </a:pPr>
            <a:r>
              <a:rPr lang="en-US" sz="1600" dirty="0"/>
              <a:t>Communication with stakeholders is at a minimum</a:t>
            </a:r>
          </a:p>
          <a:p>
            <a:pPr marL="285750" indent="-285750">
              <a:lnSpc>
                <a:spcPct val="150000"/>
              </a:lnSpc>
              <a:buFont typeface="Arial"/>
              <a:buChar char="•"/>
            </a:pPr>
            <a:r>
              <a:rPr lang="en-US" sz="1600" dirty="0"/>
              <a:t>Not a transparent process between developers and stakeholders</a:t>
            </a:r>
          </a:p>
          <a:p>
            <a:pPr marL="285750" indent="-285750">
              <a:lnSpc>
                <a:spcPct val="150000"/>
              </a:lnSpc>
              <a:buFont typeface="Arial"/>
              <a:buChar char="•"/>
            </a:pPr>
            <a:endParaRPr lang="en-US" dirty="0"/>
          </a:p>
        </p:txBody>
      </p:sp>
    </p:spTree>
    <p:extLst>
      <p:ext uri="{BB962C8B-B14F-4D97-AF65-F5344CB8AC3E}">
        <p14:creationId xmlns:p14="http://schemas.microsoft.com/office/powerpoint/2010/main" val="3750611340"/>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1834</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Consolas</vt:lpstr>
      <vt:lpstr>Franklin Gothic Heavy</vt:lpstr>
      <vt:lpstr>Verdana</vt:lpstr>
      <vt:lpstr>StreetscapeVTI</vt:lpstr>
      <vt:lpstr>Why Scrum?</vt:lpstr>
      <vt:lpstr>The Agile Manifesto</vt:lpstr>
      <vt:lpstr>Scrum</vt:lpstr>
      <vt:lpstr>Review and Retrospective </vt:lpstr>
      <vt:lpstr>The Product Owner</vt:lpstr>
      <vt:lpstr>Scrum Master</vt:lpstr>
      <vt:lpstr>The Development Team</vt:lpstr>
      <vt:lpstr>The Waterfall Model</vt:lpstr>
      <vt:lpstr>Waterfall vs Agile</vt:lpstr>
      <vt:lpstr>Which is better?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Cottman, Calvin</cp:lastModifiedBy>
  <cp:revision>405</cp:revision>
  <dcterms:created xsi:type="dcterms:W3CDTF">2022-10-11T17:28:08Z</dcterms:created>
  <dcterms:modified xsi:type="dcterms:W3CDTF">2022-10-15T20:05:02Z</dcterms:modified>
</cp:coreProperties>
</file>