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T Sans Narrow"/>
      <p:regular r:id="rId21"/>
      <p:bold r:id="rId22"/>
    </p:embeddedFont>
    <p:embeddedFont>
      <p:font typeface="Archivo Black"/>
      <p:regular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regular.fntdata"/><Relationship Id="rId23" Type="http://schemas.openxmlformats.org/officeDocument/2006/relationships/font" Target="fonts/ArchivoBlack-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80d71becc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180d71becc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0ae4497c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350ae4497c6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0ae4497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50ae4497c6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0fcd7320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and growth rate, we are working on it, getting close</a:t>
            </a:r>
            <a:br>
              <a:rPr lang="en"/>
            </a:br>
            <a:r>
              <a:rPr lang="en"/>
              <a:t>Our goal is to model the data by analyzing tree growth in relation to surrounding species, location, weather, and LIDAR-derived elevation points. (Switch to other LIDAR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Planning to merge the plots and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us a holistic understanding of the factors shaping the forest. Additionally, we’re aiming to create interactive visualizations to share these findings online, allowing broader engagement with the preserve’s story</a:t>
            </a:r>
            <a:endParaRPr/>
          </a:p>
        </p:txBody>
      </p:sp>
      <p:sp>
        <p:nvSpPr>
          <p:cNvPr id="265" name="Google Shape;265;g350fcd7320a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0fcd732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and growth rate, we are working on it, getting close</a:t>
            </a:r>
            <a:br>
              <a:rPr lang="en"/>
            </a:br>
            <a:r>
              <a:rPr lang="en"/>
              <a:t>Our goal is to model the data by analyzing tree growth in relation to surrounding species, location, weather, and LIDAR-derived elevation points. (Switch to other LIDAR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Planning to merge the plots and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us a holistic understanding of the factors shaping the forest. Additionally, we’re aiming to create interactive visualizations to share these findings online, allowing broader engagement with the preserve’s story</a:t>
            </a:r>
            <a:endParaRPr/>
          </a:p>
        </p:txBody>
      </p:sp>
      <p:sp>
        <p:nvSpPr>
          <p:cNvPr id="274" name="Google Shape;274;g350fcd7320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80d71becc_2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180d71becc_2_1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80d71bec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Randy Van Dragt</a:t>
            </a:r>
            <a:r>
              <a:rPr lang="en"/>
              <a:t> </a:t>
            </a:r>
            <a:endParaRPr/>
          </a:p>
          <a:p>
            <a:pPr indent="0" lvl="0" marL="0" rtl="0" algn="l">
              <a:spcBef>
                <a:spcPts val="0"/>
              </a:spcBef>
              <a:spcAft>
                <a:spcPts val="0"/>
              </a:spcAft>
              <a:buClr>
                <a:schemeClr val="dk1"/>
              </a:buClr>
              <a:buSzPts val="1100"/>
              <a:buFont typeface="Arial"/>
              <a:buNone/>
            </a:pPr>
            <a:r>
              <a:rPr lang="en"/>
              <a:t>This project has benefited from Calvin faculty and students’ contributions. They collect data as Preserve Stewards, ensuring the dataset remains updated and accurate. Their efforts include measuring DBH, mapping tree coordinates, and identifying species, which is vital to understanding forest changes.</a:t>
            </a:r>
            <a:endParaRPr/>
          </a:p>
        </p:txBody>
      </p:sp>
      <p:sp>
        <p:nvSpPr>
          <p:cNvPr id="157" name="Google Shape;157;g3180d71becc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80d71becc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 number of variables were measured every 5 years, including: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Species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DBH, only if it is greater than 4in because those are considered trees in forest ecology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Size Class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Living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DBH were measured at 1.3 and 1.5m but the difference was not statistically significant.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Stems were categorized into two size ranges: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2–3.9 inches</a:t>
            </a:r>
            <a:r>
              <a:rPr lang="en">
                <a:solidFill>
                  <a:schemeClr val="dk1"/>
                </a:solidFill>
              </a:rPr>
              <a:t> DBH.</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4.0 inches or larger</a:t>
            </a:r>
            <a:r>
              <a:rPr lang="en">
                <a:solidFill>
                  <a:schemeClr val="dk1"/>
                </a:solidFill>
              </a:rPr>
              <a:t> DBH (classified as "trees" in forest ecology).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4.0 inches or larger group</a:t>
            </a:r>
            <a:r>
              <a:rPr lang="en">
                <a:solidFill>
                  <a:schemeClr val="dk1"/>
                </a:solidFill>
              </a:rPr>
              <a:t> has been regularly monitored since.</a:t>
            </a:r>
            <a:endParaRPr>
              <a:solidFill>
                <a:schemeClr val="dk1"/>
              </a:solidFill>
            </a:endParaRPr>
          </a:p>
          <a:p>
            <a:pPr indent="0" lvl="0" marL="0" rtl="0" algn="l">
              <a:spcBef>
                <a:spcPts val="0"/>
              </a:spcBef>
              <a:spcAft>
                <a:spcPts val="0"/>
              </a:spcAft>
              <a:buClr>
                <a:schemeClr val="dk1"/>
              </a:buClr>
              <a:buSzPts val="1100"/>
              <a:buFont typeface="Arial"/>
              <a:buNone/>
            </a:pPr>
            <a:br>
              <a:rPr lang="en">
                <a:solidFill>
                  <a:schemeClr val="dk1"/>
                </a:solidFill>
                <a:latin typeface="Calibri"/>
                <a:ea typeface="Calibri"/>
                <a:cs typeface="Calibri"/>
                <a:sym typeface="Calibri"/>
              </a:rPr>
            </a:br>
            <a:r>
              <a:rPr lang="en">
                <a:solidFill>
                  <a:schemeClr val="dk1"/>
                </a:solidFill>
                <a:latin typeface="Calibri"/>
                <a:ea typeface="Calibri"/>
                <a:cs typeface="Calibri"/>
                <a:sym typeface="Calibri"/>
              </a:rPr>
              <a:t>Each tree is mapped with GPS coordinates, and they’ve summarized information at tree, quadrat, and edge-versus-core levels. This includes tree size, species richness, diversity, and density</a:t>
            </a:r>
            <a:endParaRPr>
              <a:solidFill>
                <a:schemeClr val="dk1"/>
              </a:solidFill>
            </a:endParaRPr>
          </a:p>
          <a:p>
            <a:pPr indent="0" lvl="0" marL="0" rtl="0" algn="l">
              <a:spcBef>
                <a:spcPts val="0"/>
              </a:spcBef>
              <a:spcAft>
                <a:spcPts val="0"/>
              </a:spcAft>
              <a:buNone/>
            </a:pPr>
            <a:r>
              <a:t/>
            </a:r>
            <a:endParaRPr/>
          </a:p>
        </p:txBody>
      </p:sp>
      <p:sp>
        <p:nvSpPr>
          <p:cNvPr id="175" name="Google Shape;175;g3180d71becc_2_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e16c075b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other window with spatial plot</a:t>
            </a:r>
            <a:endParaRPr/>
          </a:p>
        </p:txBody>
      </p:sp>
      <p:sp>
        <p:nvSpPr>
          <p:cNvPr id="187" name="Google Shape;187;g34e16c075b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e16c075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other window with spatial plot</a:t>
            </a:r>
            <a:endParaRPr/>
          </a:p>
        </p:txBody>
      </p:sp>
      <p:sp>
        <p:nvSpPr>
          <p:cNvPr id="196" name="Google Shape;196;g34e16c075b3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e16c075b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other window with spatial plot</a:t>
            </a:r>
            <a:endParaRPr/>
          </a:p>
        </p:txBody>
      </p:sp>
      <p:sp>
        <p:nvSpPr>
          <p:cNvPr id="205" name="Google Shape;205;g34e16c075b3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1b8c181734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to other window with spatial plot</a:t>
            </a:r>
            <a:endParaRPr/>
          </a:p>
        </p:txBody>
      </p:sp>
      <p:sp>
        <p:nvSpPr>
          <p:cNvPr id="214" name="Google Shape;214;g31b8c181734_2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180d71becc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Weather and growth rate, we are working on it, getting close</a:t>
            </a:r>
            <a:br>
              <a:rPr lang="en"/>
            </a:br>
            <a:r>
              <a:rPr lang="en"/>
              <a:t>Our goal is to model the data by analyzing tree growth in relation to surrounding species, location, weather, and LIDAR-derived elevation points. (Switch to other LIDAR window)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Planning to merge the plots and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gives us a holistic understanding of the factors shaping the forest. Additionally, we’re aiming to create interactive visualizations to share these findings online, allowing broader engagement with the preserve’s story</a:t>
            </a:r>
            <a:endParaRPr/>
          </a:p>
        </p:txBody>
      </p:sp>
      <p:sp>
        <p:nvSpPr>
          <p:cNvPr id="223" name="Google Shape;223;g3180d71becc_2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80d71becc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180d71becc_2_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75" name="Google Shape;75;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81" name="Google Shape;81;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2" name="Google Shape;82;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6" name="Google Shape;86;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87" name="Google Shape;87;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8" name="Google Shape;88;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9" name="Google Shape;89;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2" name="Google Shape;92;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93" name="Google Shape;93;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94" name="Google Shape;94;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5" name="Google Shape;95;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6" name="Google Shape;96;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9" name="Google Shape;99;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00" name="Google Shape;100;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01" name="Google Shape;101;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02" name="Google Shape;102;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03" name="Google Shape;103;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0" name="Google Shape;110;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3" name="Google Shape;113;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14" name="Google Shape;114;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5" name="Google Shape;115;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8" name="Shape 118"/>
        <p:cNvGrpSpPr/>
        <p:nvPr/>
      </p:nvGrpSpPr>
      <p:grpSpPr>
        <a:xfrm>
          <a:off x="0" y="0"/>
          <a:ext cx="0" cy="0"/>
          <a:chOff x="0" y="0"/>
          <a:chExt cx="0" cy="0"/>
        </a:xfrm>
      </p:grpSpPr>
      <p:sp>
        <p:nvSpPr>
          <p:cNvPr id="119" name="Google Shape;119;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0" name="Google Shape;120;p22"/>
          <p:cNvSpPr/>
          <p:nvPr>
            <p:ph idx="2" type="pic"/>
          </p:nvPr>
        </p:nvSpPr>
        <p:spPr>
          <a:xfrm>
            <a:off x="896144" y="306388"/>
            <a:ext cx="2743200" cy="2057400"/>
          </a:xfrm>
          <a:prstGeom prst="rect">
            <a:avLst/>
          </a:prstGeom>
          <a:noFill/>
          <a:ln>
            <a:noFill/>
          </a:ln>
        </p:spPr>
      </p:sp>
      <p:sp>
        <p:nvSpPr>
          <p:cNvPr id="121" name="Google Shape;121;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22" name="Google Shape;122;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5" name="Shape 125"/>
        <p:cNvGrpSpPr/>
        <p:nvPr/>
      </p:nvGrpSpPr>
      <p:grpSpPr>
        <a:xfrm>
          <a:off x="0" y="0"/>
          <a:ext cx="0" cy="0"/>
          <a:chOff x="0" y="0"/>
          <a:chExt cx="0" cy="0"/>
        </a:xfrm>
      </p:grpSpPr>
      <p:sp>
        <p:nvSpPr>
          <p:cNvPr id="126" name="Google Shape;126;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7" name="Google Shape;127;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8" name="Google Shape;128;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0" name="Google Shape;130;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1" name="Shape 131"/>
        <p:cNvGrpSpPr/>
        <p:nvPr/>
      </p:nvGrpSpPr>
      <p:grpSpPr>
        <a:xfrm>
          <a:off x="0" y="0"/>
          <a:ext cx="0" cy="0"/>
          <a:chOff x="0" y="0"/>
          <a:chExt cx="0" cy="0"/>
        </a:xfrm>
      </p:grpSpPr>
      <p:sp>
        <p:nvSpPr>
          <p:cNvPr id="132" name="Google Shape;132;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34" name="Google Shape;134;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5" name="Google Shape;135;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64" name="Google Shape;64;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65" name="Google Shape;65;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66" name="Google Shape;66;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67" name="Google Shape;67;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15.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3.png"/><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F9FF"/>
        </a:solidFill>
      </p:bgPr>
    </p:bg>
    <p:spTree>
      <p:nvGrpSpPr>
        <p:cNvPr id="140" name="Shape 140"/>
        <p:cNvGrpSpPr/>
        <p:nvPr/>
      </p:nvGrpSpPr>
      <p:grpSpPr>
        <a:xfrm>
          <a:off x="0" y="0"/>
          <a:ext cx="0" cy="0"/>
          <a:chOff x="0" y="0"/>
          <a:chExt cx="0" cy="0"/>
        </a:xfrm>
      </p:grpSpPr>
      <p:sp>
        <p:nvSpPr>
          <p:cNvPr id="141" name="Google Shape;141;p25"/>
          <p:cNvSpPr/>
          <p:nvPr/>
        </p:nvSpPr>
        <p:spPr>
          <a:xfrm>
            <a:off x="7040401" y="919396"/>
            <a:ext cx="2977860" cy="4030083"/>
          </a:xfrm>
          <a:custGeom>
            <a:rect b="b" l="l" r="r" t="t"/>
            <a:pathLst>
              <a:path extrusionOk="0" h="8060165" w="5955719">
                <a:moveTo>
                  <a:pt x="0" y="0"/>
                </a:moveTo>
                <a:lnTo>
                  <a:pt x="5955719" y="0"/>
                </a:lnTo>
                <a:lnTo>
                  <a:pt x="5955719" y="8060165"/>
                </a:lnTo>
                <a:lnTo>
                  <a:pt x="0" y="8060165"/>
                </a:lnTo>
                <a:lnTo>
                  <a:pt x="0" y="0"/>
                </a:lnTo>
                <a:close/>
              </a:path>
            </a:pathLst>
          </a:custGeom>
          <a:blipFill rotWithShape="1">
            <a:blip r:embed="rId3">
              <a:alphaModFix/>
            </a:blip>
            <a:stretch>
              <a:fillRect b="0" l="0" r="0" t="0"/>
            </a:stretch>
          </a:blipFill>
          <a:ln>
            <a:noFill/>
          </a:ln>
        </p:spPr>
      </p:sp>
      <p:sp>
        <p:nvSpPr>
          <p:cNvPr id="142" name="Google Shape;142;p25"/>
          <p:cNvSpPr/>
          <p:nvPr/>
        </p:nvSpPr>
        <p:spPr>
          <a:xfrm>
            <a:off x="6801250" y="4045093"/>
            <a:ext cx="3932399" cy="1537211"/>
          </a:xfrm>
          <a:custGeom>
            <a:rect b="b" l="l" r="r" t="t"/>
            <a:pathLst>
              <a:path extrusionOk="0" h="3074421" w="7864799">
                <a:moveTo>
                  <a:pt x="0" y="0"/>
                </a:moveTo>
                <a:lnTo>
                  <a:pt x="7864798" y="0"/>
                </a:lnTo>
                <a:lnTo>
                  <a:pt x="7864798" y="3074421"/>
                </a:lnTo>
                <a:lnTo>
                  <a:pt x="0" y="3074421"/>
                </a:lnTo>
                <a:lnTo>
                  <a:pt x="0" y="0"/>
                </a:lnTo>
                <a:close/>
              </a:path>
            </a:pathLst>
          </a:custGeom>
          <a:blipFill rotWithShape="1">
            <a:blip r:embed="rId4">
              <a:alphaModFix/>
            </a:blip>
            <a:stretch>
              <a:fillRect b="0" l="0" r="0" t="0"/>
            </a:stretch>
          </a:blipFill>
          <a:ln>
            <a:noFill/>
          </a:ln>
        </p:spPr>
      </p:sp>
      <p:sp>
        <p:nvSpPr>
          <p:cNvPr id="143" name="Google Shape;143;p25"/>
          <p:cNvSpPr/>
          <p:nvPr/>
        </p:nvSpPr>
        <p:spPr>
          <a:xfrm>
            <a:off x="5344528" y="4601232"/>
            <a:ext cx="1893296" cy="981072"/>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5">
              <a:alphaModFix/>
            </a:blip>
            <a:stretch>
              <a:fillRect b="0" l="0" r="0" t="0"/>
            </a:stretch>
          </a:blipFill>
          <a:ln>
            <a:noFill/>
          </a:ln>
        </p:spPr>
      </p:sp>
      <p:sp>
        <p:nvSpPr>
          <p:cNvPr id="144" name="Google Shape;144;p25"/>
          <p:cNvSpPr/>
          <p:nvPr/>
        </p:nvSpPr>
        <p:spPr>
          <a:xfrm>
            <a:off x="3971756" y="4601232"/>
            <a:ext cx="1893296" cy="981072"/>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145" name="Google Shape;145;p25"/>
          <p:cNvSpPr/>
          <p:nvPr/>
        </p:nvSpPr>
        <p:spPr>
          <a:xfrm>
            <a:off x="2598984" y="4601232"/>
            <a:ext cx="1893296" cy="981072"/>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146" name="Google Shape;146;p25"/>
          <p:cNvSpPr/>
          <p:nvPr/>
        </p:nvSpPr>
        <p:spPr>
          <a:xfrm>
            <a:off x="1226211" y="2560210"/>
            <a:ext cx="1091989" cy="2647867"/>
          </a:xfrm>
          <a:custGeom>
            <a:rect b="b" l="l" r="r" t="t"/>
            <a:pathLst>
              <a:path extrusionOk="0" h="5295734" w="2183977">
                <a:moveTo>
                  <a:pt x="0" y="0"/>
                </a:moveTo>
                <a:lnTo>
                  <a:pt x="2183977" y="0"/>
                </a:lnTo>
                <a:lnTo>
                  <a:pt x="2183977" y="5295733"/>
                </a:lnTo>
                <a:lnTo>
                  <a:pt x="0" y="5295733"/>
                </a:lnTo>
                <a:lnTo>
                  <a:pt x="0" y="0"/>
                </a:lnTo>
                <a:close/>
              </a:path>
            </a:pathLst>
          </a:custGeom>
          <a:blipFill rotWithShape="1">
            <a:blip r:embed="rId6">
              <a:alphaModFix/>
            </a:blip>
            <a:stretch>
              <a:fillRect b="0" l="0" r="0" t="0"/>
            </a:stretch>
          </a:blipFill>
          <a:ln>
            <a:noFill/>
          </a:ln>
        </p:spPr>
      </p:sp>
      <p:sp>
        <p:nvSpPr>
          <p:cNvPr id="147" name="Google Shape;147;p25"/>
          <p:cNvSpPr/>
          <p:nvPr/>
        </p:nvSpPr>
        <p:spPr>
          <a:xfrm>
            <a:off x="-300393" y="194022"/>
            <a:ext cx="1961165" cy="4755456"/>
          </a:xfrm>
          <a:custGeom>
            <a:rect b="b" l="l" r="r" t="t"/>
            <a:pathLst>
              <a:path extrusionOk="0" h="9510912" w="3922329">
                <a:moveTo>
                  <a:pt x="0" y="0"/>
                </a:moveTo>
                <a:lnTo>
                  <a:pt x="3922329" y="0"/>
                </a:lnTo>
                <a:lnTo>
                  <a:pt x="3922329" y="9510912"/>
                </a:lnTo>
                <a:lnTo>
                  <a:pt x="0" y="9510912"/>
                </a:lnTo>
                <a:lnTo>
                  <a:pt x="0" y="0"/>
                </a:lnTo>
                <a:close/>
              </a:path>
            </a:pathLst>
          </a:custGeom>
          <a:blipFill rotWithShape="1">
            <a:blip r:embed="rId6">
              <a:alphaModFix/>
            </a:blip>
            <a:stretch>
              <a:fillRect b="0" l="0" r="0" t="0"/>
            </a:stretch>
          </a:blipFill>
          <a:ln>
            <a:noFill/>
          </a:ln>
        </p:spPr>
      </p:sp>
      <p:sp>
        <p:nvSpPr>
          <p:cNvPr id="148" name="Google Shape;148;p25"/>
          <p:cNvSpPr/>
          <p:nvPr/>
        </p:nvSpPr>
        <p:spPr>
          <a:xfrm>
            <a:off x="1226211" y="4601232"/>
            <a:ext cx="1893296" cy="981072"/>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5">
              <a:alphaModFix/>
            </a:blip>
            <a:stretch>
              <a:fillRect b="0" l="0" r="0" t="0"/>
            </a:stretch>
          </a:blipFill>
          <a:ln>
            <a:noFill/>
          </a:ln>
        </p:spPr>
      </p:sp>
      <p:sp>
        <p:nvSpPr>
          <p:cNvPr id="149" name="Google Shape;149;p25"/>
          <p:cNvSpPr txBox="1"/>
          <p:nvPr/>
        </p:nvSpPr>
        <p:spPr>
          <a:xfrm>
            <a:off x="1906176" y="1502937"/>
            <a:ext cx="5331648" cy="90487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5300" u="none" cap="none" strike="noStrike">
                <a:solidFill>
                  <a:srgbClr val="161514"/>
                </a:solidFill>
                <a:latin typeface="Archivo Black"/>
                <a:ea typeface="Archivo Black"/>
                <a:cs typeface="Archivo Black"/>
                <a:sym typeface="Archivo Black"/>
              </a:rPr>
              <a:t>Preserve</a:t>
            </a:r>
            <a:endParaRPr sz="700"/>
          </a:p>
        </p:txBody>
      </p:sp>
      <p:sp>
        <p:nvSpPr>
          <p:cNvPr id="150" name="Google Shape;150;p25"/>
          <p:cNvSpPr/>
          <p:nvPr/>
        </p:nvSpPr>
        <p:spPr>
          <a:xfrm rot="-9272102">
            <a:off x="6348360" y="-477417"/>
            <a:ext cx="3657600" cy="1017478"/>
          </a:xfrm>
          <a:custGeom>
            <a:rect b="b" l="l" r="r" t="t"/>
            <a:pathLst>
              <a:path extrusionOk="0" h="2034956" w="7315200">
                <a:moveTo>
                  <a:pt x="0" y="0"/>
                </a:moveTo>
                <a:lnTo>
                  <a:pt x="7315200" y="0"/>
                </a:lnTo>
                <a:lnTo>
                  <a:pt x="7315200" y="2034956"/>
                </a:lnTo>
                <a:lnTo>
                  <a:pt x="0" y="2034956"/>
                </a:lnTo>
                <a:lnTo>
                  <a:pt x="0" y="0"/>
                </a:lnTo>
                <a:close/>
              </a:path>
            </a:pathLst>
          </a:custGeom>
          <a:blipFill rotWithShape="1">
            <a:blip r:embed="rId7">
              <a:alphaModFix/>
            </a:blip>
            <a:stretch>
              <a:fillRect b="0" l="0" r="0" t="0"/>
            </a:stretch>
          </a:blipFill>
          <a:ln>
            <a:noFill/>
          </a:ln>
        </p:spPr>
      </p:sp>
      <p:sp>
        <p:nvSpPr>
          <p:cNvPr id="151" name="Google Shape;151;p25"/>
          <p:cNvSpPr txBox="1"/>
          <p:nvPr/>
        </p:nvSpPr>
        <p:spPr>
          <a:xfrm>
            <a:off x="2103599" y="614451"/>
            <a:ext cx="4936801" cy="90487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5300" u="none" cap="none" strike="noStrike">
                <a:solidFill>
                  <a:srgbClr val="161514"/>
                </a:solidFill>
                <a:latin typeface="Archivo Black"/>
                <a:ea typeface="Archivo Black"/>
                <a:cs typeface="Archivo Black"/>
                <a:sym typeface="Archivo Black"/>
              </a:rPr>
              <a:t>Ecosystem</a:t>
            </a:r>
            <a:endParaRPr sz="700"/>
          </a:p>
        </p:txBody>
      </p:sp>
      <p:sp>
        <p:nvSpPr>
          <p:cNvPr id="152" name="Google Shape;152;p25"/>
          <p:cNvSpPr txBox="1"/>
          <p:nvPr/>
        </p:nvSpPr>
        <p:spPr>
          <a:xfrm>
            <a:off x="1585960" y="3394565"/>
            <a:ext cx="5972100" cy="27705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i="0" lang="en" sz="1800" u="none" cap="none" strike="noStrike">
                <a:solidFill>
                  <a:srgbClr val="161514"/>
                </a:solidFill>
                <a:latin typeface="Georgia"/>
                <a:ea typeface="Georgia"/>
                <a:cs typeface="Georgia"/>
                <a:sym typeface="Georgia"/>
              </a:rPr>
              <a:t>Davis Addink, Felicia Susanto, Sucry Bendeck</a:t>
            </a:r>
            <a:endParaRPr sz="700">
              <a:latin typeface="Georgia"/>
              <a:ea typeface="Georgia"/>
              <a:cs typeface="Georgia"/>
              <a:sym typeface="Georgia"/>
            </a:endParaRPr>
          </a:p>
        </p:txBody>
      </p:sp>
      <p:sp>
        <p:nvSpPr>
          <p:cNvPr id="153" name="Google Shape;153;p25"/>
          <p:cNvSpPr/>
          <p:nvPr/>
        </p:nvSpPr>
        <p:spPr>
          <a:xfrm>
            <a:off x="-232524" y="4601232"/>
            <a:ext cx="1893296" cy="981072"/>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154" name="Google Shape;154;p25"/>
          <p:cNvSpPr txBox="1"/>
          <p:nvPr/>
        </p:nvSpPr>
        <p:spPr>
          <a:xfrm>
            <a:off x="1906176" y="2312560"/>
            <a:ext cx="5331648" cy="80930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 sz="4700" u="none" cap="none" strike="noStrike">
                <a:solidFill>
                  <a:srgbClr val="161514"/>
                </a:solidFill>
                <a:latin typeface="Archivo Black"/>
                <a:ea typeface="Archivo Black"/>
                <a:cs typeface="Archivo Black"/>
                <a:sym typeface="Archivo Black"/>
              </a:rPr>
              <a:t>Senior Project</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F9FF"/>
        </a:solidFill>
      </p:bgPr>
    </p:bg>
    <p:spTree>
      <p:nvGrpSpPr>
        <p:cNvPr id="244" name="Shape 244"/>
        <p:cNvGrpSpPr/>
        <p:nvPr/>
      </p:nvGrpSpPr>
      <p:grpSpPr>
        <a:xfrm>
          <a:off x="0" y="0"/>
          <a:ext cx="0" cy="0"/>
          <a:chOff x="0" y="0"/>
          <a:chExt cx="0" cy="0"/>
        </a:xfrm>
      </p:grpSpPr>
      <p:sp>
        <p:nvSpPr>
          <p:cNvPr id="245" name="Google Shape;245;p34"/>
          <p:cNvSpPr/>
          <p:nvPr/>
        </p:nvSpPr>
        <p:spPr>
          <a:xfrm>
            <a:off x="4677660" y="4182500"/>
            <a:ext cx="5378899" cy="1515871"/>
          </a:xfrm>
          <a:custGeom>
            <a:rect b="b" l="l" r="r" t="t"/>
            <a:pathLst>
              <a:path extrusionOk="0" h="3031743" w="10757798">
                <a:moveTo>
                  <a:pt x="0" y="0"/>
                </a:moveTo>
                <a:lnTo>
                  <a:pt x="10757798" y="0"/>
                </a:lnTo>
                <a:lnTo>
                  <a:pt x="10757798" y="3031743"/>
                </a:lnTo>
                <a:lnTo>
                  <a:pt x="0" y="3031743"/>
                </a:lnTo>
                <a:lnTo>
                  <a:pt x="0" y="0"/>
                </a:lnTo>
                <a:close/>
              </a:path>
            </a:pathLst>
          </a:custGeom>
          <a:blipFill rotWithShape="1">
            <a:blip r:embed="rId3">
              <a:alphaModFix/>
            </a:blip>
            <a:stretch>
              <a:fillRect b="0" l="0" r="0" t="0"/>
            </a:stretch>
          </a:blipFill>
          <a:ln>
            <a:noFill/>
          </a:ln>
        </p:spPr>
      </p:sp>
      <p:sp>
        <p:nvSpPr>
          <p:cNvPr id="246" name="Google Shape;246;p34"/>
          <p:cNvSpPr/>
          <p:nvPr/>
        </p:nvSpPr>
        <p:spPr>
          <a:xfrm>
            <a:off x="3450752"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47" name="Google Shape;247;p34"/>
          <p:cNvSpPr/>
          <p:nvPr/>
        </p:nvSpPr>
        <p:spPr>
          <a:xfrm>
            <a:off x="2077980"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48" name="Google Shape;248;p34"/>
          <p:cNvSpPr/>
          <p:nvPr/>
        </p:nvSpPr>
        <p:spPr>
          <a:xfrm>
            <a:off x="705207" y="4449900"/>
            <a:ext cx="1893296" cy="981071"/>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4">
              <a:alphaModFix/>
            </a:blip>
            <a:stretch>
              <a:fillRect b="0" l="0" r="0" t="0"/>
            </a:stretch>
          </a:blipFill>
          <a:ln>
            <a:noFill/>
          </a:ln>
        </p:spPr>
      </p:sp>
      <p:sp>
        <p:nvSpPr>
          <p:cNvPr id="249" name="Google Shape;249;p34"/>
          <p:cNvSpPr/>
          <p:nvPr/>
        </p:nvSpPr>
        <p:spPr>
          <a:xfrm>
            <a:off x="-667565"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50" name="Google Shape;250;p34"/>
          <p:cNvSpPr/>
          <p:nvPr/>
        </p:nvSpPr>
        <p:spPr>
          <a:xfrm rot="-4407910">
            <a:off x="7242395" y="-600194"/>
            <a:ext cx="1835544" cy="2060304"/>
          </a:xfrm>
          <a:custGeom>
            <a:rect b="b" l="l" r="r" t="t"/>
            <a:pathLst>
              <a:path extrusionOk="0" h="4114800" w="3665913">
                <a:moveTo>
                  <a:pt x="0" y="0"/>
                </a:moveTo>
                <a:lnTo>
                  <a:pt x="3665913" y="0"/>
                </a:lnTo>
                <a:lnTo>
                  <a:pt x="3665913" y="4114800"/>
                </a:lnTo>
                <a:lnTo>
                  <a:pt x="0" y="4114800"/>
                </a:lnTo>
                <a:lnTo>
                  <a:pt x="0" y="0"/>
                </a:lnTo>
                <a:close/>
              </a:path>
            </a:pathLst>
          </a:custGeom>
          <a:blipFill rotWithShape="1">
            <a:blip r:embed="rId5">
              <a:alphaModFix/>
            </a:blip>
            <a:stretch>
              <a:fillRect b="0" l="0" r="0" t="0"/>
            </a:stretch>
          </a:blipFill>
          <a:ln>
            <a:noFill/>
          </a:ln>
        </p:spPr>
      </p:sp>
      <p:pic>
        <p:nvPicPr>
          <p:cNvPr id="251" name="Google Shape;251;p34"/>
          <p:cNvPicPr preferRelativeResize="0"/>
          <p:nvPr/>
        </p:nvPicPr>
        <p:blipFill>
          <a:blip r:embed="rId6">
            <a:alphaModFix/>
          </a:blip>
          <a:stretch>
            <a:fillRect/>
          </a:stretch>
        </p:blipFill>
        <p:spPr>
          <a:xfrm>
            <a:off x="740100" y="149450"/>
            <a:ext cx="7314600" cy="4844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F9FF"/>
        </a:solidFill>
      </p:bgPr>
    </p:bg>
    <p:spTree>
      <p:nvGrpSpPr>
        <p:cNvPr id="255" name="Shape 255"/>
        <p:cNvGrpSpPr/>
        <p:nvPr/>
      </p:nvGrpSpPr>
      <p:grpSpPr>
        <a:xfrm>
          <a:off x="0" y="0"/>
          <a:ext cx="0" cy="0"/>
          <a:chOff x="0" y="0"/>
          <a:chExt cx="0" cy="0"/>
        </a:xfrm>
      </p:grpSpPr>
      <p:sp>
        <p:nvSpPr>
          <p:cNvPr id="256" name="Google Shape;256;p35"/>
          <p:cNvSpPr/>
          <p:nvPr/>
        </p:nvSpPr>
        <p:spPr>
          <a:xfrm>
            <a:off x="4677660" y="4182500"/>
            <a:ext cx="5378899" cy="1515871"/>
          </a:xfrm>
          <a:custGeom>
            <a:rect b="b" l="l" r="r" t="t"/>
            <a:pathLst>
              <a:path extrusionOk="0" h="3031743" w="10757798">
                <a:moveTo>
                  <a:pt x="0" y="0"/>
                </a:moveTo>
                <a:lnTo>
                  <a:pt x="10757798" y="0"/>
                </a:lnTo>
                <a:lnTo>
                  <a:pt x="10757798" y="3031743"/>
                </a:lnTo>
                <a:lnTo>
                  <a:pt x="0" y="3031743"/>
                </a:lnTo>
                <a:lnTo>
                  <a:pt x="0" y="0"/>
                </a:lnTo>
                <a:close/>
              </a:path>
            </a:pathLst>
          </a:custGeom>
          <a:blipFill rotWithShape="1">
            <a:blip r:embed="rId3">
              <a:alphaModFix/>
            </a:blip>
            <a:stretch>
              <a:fillRect b="0" l="0" r="0" t="0"/>
            </a:stretch>
          </a:blipFill>
          <a:ln>
            <a:noFill/>
          </a:ln>
        </p:spPr>
      </p:sp>
      <p:sp>
        <p:nvSpPr>
          <p:cNvPr id="257" name="Google Shape;257;p35"/>
          <p:cNvSpPr/>
          <p:nvPr/>
        </p:nvSpPr>
        <p:spPr>
          <a:xfrm>
            <a:off x="3450752"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58" name="Google Shape;258;p35"/>
          <p:cNvSpPr/>
          <p:nvPr/>
        </p:nvSpPr>
        <p:spPr>
          <a:xfrm>
            <a:off x="2077980"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59" name="Google Shape;259;p35"/>
          <p:cNvSpPr/>
          <p:nvPr/>
        </p:nvSpPr>
        <p:spPr>
          <a:xfrm>
            <a:off x="705207" y="4449900"/>
            <a:ext cx="1893296" cy="981071"/>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4">
              <a:alphaModFix/>
            </a:blip>
            <a:stretch>
              <a:fillRect b="0" l="0" r="0" t="0"/>
            </a:stretch>
          </a:blipFill>
          <a:ln>
            <a:noFill/>
          </a:ln>
        </p:spPr>
      </p:sp>
      <p:sp>
        <p:nvSpPr>
          <p:cNvPr id="260" name="Google Shape;260;p35"/>
          <p:cNvSpPr/>
          <p:nvPr/>
        </p:nvSpPr>
        <p:spPr>
          <a:xfrm>
            <a:off x="-667565"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61" name="Google Shape;261;p35"/>
          <p:cNvSpPr/>
          <p:nvPr/>
        </p:nvSpPr>
        <p:spPr>
          <a:xfrm rot="-4407910">
            <a:off x="7242395" y="-600194"/>
            <a:ext cx="1835544" cy="2060304"/>
          </a:xfrm>
          <a:custGeom>
            <a:rect b="b" l="l" r="r" t="t"/>
            <a:pathLst>
              <a:path extrusionOk="0" h="4114800" w="3665913">
                <a:moveTo>
                  <a:pt x="0" y="0"/>
                </a:moveTo>
                <a:lnTo>
                  <a:pt x="3665913" y="0"/>
                </a:lnTo>
                <a:lnTo>
                  <a:pt x="3665913" y="4114800"/>
                </a:lnTo>
                <a:lnTo>
                  <a:pt x="0" y="4114800"/>
                </a:lnTo>
                <a:lnTo>
                  <a:pt x="0" y="0"/>
                </a:lnTo>
                <a:close/>
              </a:path>
            </a:pathLst>
          </a:custGeom>
          <a:blipFill rotWithShape="1">
            <a:blip r:embed="rId5">
              <a:alphaModFix/>
            </a:blip>
            <a:stretch>
              <a:fillRect b="0" l="0" r="0" t="0"/>
            </a:stretch>
          </a:blipFill>
          <a:ln>
            <a:noFill/>
          </a:ln>
        </p:spPr>
      </p:sp>
      <p:pic>
        <p:nvPicPr>
          <p:cNvPr id="262" name="Google Shape;262;p35"/>
          <p:cNvPicPr preferRelativeResize="0"/>
          <p:nvPr/>
        </p:nvPicPr>
        <p:blipFill>
          <a:blip r:embed="rId6">
            <a:alphaModFix/>
          </a:blip>
          <a:stretch>
            <a:fillRect/>
          </a:stretch>
        </p:blipFill>
        <p:spPr>
          <a:xfrm>
            <a:off x="722025" y="192950"/>
            <a:ext cx="7350751" cy="47575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66" name="Shape 266"/>
        <p:cNvGrpSpPr/>
        <p:nvPr/>
      </p:nvGrpSpPr>
      <p:grpSpPr>
        <a:xfrm>
          <a:off x="0" y="0"/>
          <a:ext cx="0" cy="0"/>
          <a:chOff x="0" y="0"/>
          <a:chExt cx="0" cy="0"/>
        </a:xfrm>
      </p:grpSpPr>
      <p:sp>
        <p:nvSpPr>
          <p:cNvPr id="267" name="Google Shape;267;p36"/>
          <p:cNvSpPr txBox="1"/>
          <p:nvPr/>
        </p:nvSpPr>
        <p:spPr>
          <a:xfrm>
            <a:off x="1044123" y="1014700"/>
            <a:ext cx="6357000" cy="1108200"/>
          </a:xfrm>
          <a:prstGeom prst="rect">
            <a:avLst/>
          </a:prstGeom>
          <a:noFill/>
          <a:ln>
            <a:noFill/>
          </a:ln>
        </p:spPr>
        <p:txBody>
          <a:bodyPr anchorCtr="0" anchor="t" bIns="0" lIns="0" spcFirstLastPara="1" rIns="0" wrap="square" tIns="0">
            <a:spAutoFit/>
          </a:bodyPr>
          <a:lstStyle/>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Stewardship</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Caring</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Transparency</a:t>
            </a:r>
            <a:endParaRPr sz="1800">
              <a:solidFill>
                <a:srgbClr val="695D46"/>
              </a:solidFill>
              <a:latin typeface="Georgia"/>
              <a:ea typeface="Georgia"/>
              <a:cs typeface="Georgia"/>
              <a:sym typeface="Georgia"/>
            </a:endParaRPr>
          </a:p>
        </p:txBody>
      </p:sp>
      <p:sp>
        <p:nvSpPr>
          <p:cNvPr id="268" name="Google Shape;268;p36"/>
          <p:cNvSpPr/>
          <p:nvPr/>
        </p:nvSpPr>
        <p:spPr>
          <a:xfrm flipH="1">
            <a:off x="4222661" y="3310312"/>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269" name="Google Shape;269;p36"/>
          <p:cNvSpPr txBox="1"/>
          <p:nvPr/>
        </p:nvSpPr>
        <p:spPr>
          <a:xfrm>
            <a:off x="1044129" y="419100"/>
            <a:ext cx="6357000" cy="461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 sz="3000">
                <a:solidFill>
                  <a:srgbClr val="161514"/>
                </a:solidFill>
                <a:latin typeface="Archivo Black"/>
                <a:ea typeface="Archivo Black"/>
                <a:cs typeface="Archivo Black"/>
                <a:sym typeface="Archivo Black"/>
              </a:rPr>
              <a:t>Design Norms</a:t>
            </a:r>
            <a:endParaRPr sz="2700"/>
          </a:p>
        </p:txBody>
      </p:sp>
      <p:sp>
        <p:nvSpPr>
          <p:cNvPr id="270" name="Google Shape;270;p36"/>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71" name="Google Shape;271;p36"/>
          <p:cNvSpPr/>
          <p:nvPr/>
        </p:nvSpPr>
        <p:spPr>
          <a:xfrm rot="1416777">
            <a:off x="6050709" y="27715"/>
            <a:ext cx="3652522" cy="976219"/>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75" name="Shape 275"/>
        <p:cNvGrpSpPr/>
        <p:nvPr/>
      </p:nvGrpSpPr>
      <p:grpSpPr>
        <a:xfrm>
          <a:off x="0" y="0"/>
          <a:ext cx="0" cy="0"/>
          <a:chOff x="0" y="0"/>
          <a:chExt cx="0" cy="0"/>
        </a:xfrm>
      </p:grpSpPr>
      <p:sp>
        <p:nvSpPr>
          <p:cNvPr id="276" name="Google Shape;276;p37"/>
          <p:cNvSpPr txBox="1"/>
          <p:nvPr/>
        </p:nvSpPr>
        <p:spPr>
          <a:xfrm>
            <a:off x="1044123" y="901650"/>
            <a:ext cx="6357000" cy="2772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1200"/>
              </a:spcAft>
              <a:buNone/>
            </a:pPr>
            <a:r>
              <a:t/>
            </a:r>
            <a:endParaRPr sz="1800">
              <a:solidFill>
                <a:srgbClr val="695D46"/>
              </a:solidFill>
              <a:latin typeface="Georgia"/>
              <a:ea typeface="Georgia"/>
              <a:cs typeface="Georgia"/>
              <a:sym typeface="Georgia"/>
            </a:endParaRPr>
          </a:p>
        </p:txBody>
      </p:sp>
      <p:sp>
        <p:nvSpPr>
          <p:cNvPr id="277" name="Google Shape;277;p37"/>
          <p:cNvSpPr/>
          <p:nvPr/>
        </p:nvSpPr>
        <p:spPr>
          <a:xfrm flipH="1">
            <a:off x="4222661" y="3310312"/>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278" name="Google Shape;278;p37"/>
          <p:cNvSpPr txBox="1"/>
          <p:nvPr/>
        </p:nvSpPr>
        <p:spPr>
          <a:xfrm>
            <a:off x="1044129" y="419100"/>
            <a:ext cx="6357000" cy="461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 sz="3000">
                <a:solidFill>
                  <a:srgbClr val="161514"/>
                </a:solidFill>
                <a:latin typeface="Archivo Black"/>
                <a:ea typeface="Archivo Black"/>
                <a:cs typeface="Archivo Black"/>
                <a:sym typeface="Archivo Black"/>
              </a:rPr>
              <a:t>Future Work</a:t>
            </a:r>
            <a:endParaRPr sz="2700"/>
          </a:p>
        </p:txBody>
      </p:sp>
      <p:sp>
        <p:nvSpPr>
          <p:cNvPr id="279" name="Google Shape;279;p37"/>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80" name="Google Shape;280;p37"/>
          <p:cNvSpPr/>
          <p:nvPr/>
        </p:nvSpPr>
        <p:spPr>
          <a:xfrm rot="1416777">
            <a:off x="6050709" y="27715"/>
            <a:ext cx="3652522" cy="976219"/>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281" name="Google Shape;281;p37"/>
          <p:cNvSpPr txBox="1"/>
          <p:nvPr/>
        </p:nvSpPr>
        <p:spPr>
          <a:xfrm>
            <a:off x="1044123" y="1059900"/>
            <a:ext cx="6357000" cy="1523700"/>
          </a:xfrm>
          <a:prstGeom prst="rect">
            <a:avLst/>
          </a:prstGeom>
          <a:noFill/>
          <a:ln>
            <a:noFill/>
          </a:ln>
        </p:spPr>
        <p:txBody>
          <a:bodyPr anchorCtr="0" anchor="t" bIns="0" lIns="0" spcFirstLastPara="1" rIns="0" wrap="square" tIns="0">
            <a:spAutoFit/>
          </a:bodyPr>
          <a:lstStyle/>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Public website</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Ecosystem Preserve event</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Tree canopy variable</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Additional</a:t>
            </a:r>
            <a:r>
              <a:rPr lang="en" sz="1800">
                <a:solidFill>
                  <a:srgbClr val="695D46"/>
                </a:solidFill>
                <a:latin typeface="Georgia"/>
                <a:ea typeface="Georgia"/>
                <a:cs typeface="Georgia"/>
                <a:sym typeface="Georgia"/>
              </a:rPr>
              <a:t> modeling of DBH </a:t>
            </a:r>
            <a:r>
              <a:rPr lang="en" sz="1800">
                <a:solidFill>
                  <a:srgbClr val="695D46"/>
                </a:solidFill>
                <a:latin typeface="Georgia"/>
                <a:ea typeface="Georgia"/>
                <a:cs typeface="Georgia"/>
                <a:sym typeface="Georgia"/>
              </a:rPr>
              <a:t>measurement</a:t>
            </a:r>
            <a:r>
              <a:rPr lang="en" sz="1800">
                <a:solidFill>
                  <a:srgbClr val="695D46"/>
                </a:solidFill>
                <a:latin typeface="Georgia"/>
                <a:ea typeface="Georgia"/>
                <a:cs typeface="Georgia"/>
                <a:sym typeface="Georgia"/>
              </a:rPr>
              <a:t> error</a:t>
            </a:r>
            <a:endParaRPr sz="1800">
              <a:solidFill>
                <a:srgbClr val="695D46"/>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85" name="Shape 285"/>
        <p:cNvGrpSpPr/>
        <p:nvPr/>
      </p:nvGrpSpPr>
      <p:grpSpPr>
        <a:xfrm>
          <a:off x="0" y="0"/>
          <a:ext cx="0" cy="0"/>
          <a:chOff x="0" y="0"/>
          <a:chExt cx="0" cy="0"/>
        </a:xfrm>
      </p:grpSpPr>
      <p:sp>
        <p:nvSpPr>
          <p:cNvPr id="286" name="Google Shape;286;p38"/>
          <p:cNvSpPr txBox="1"/>
          <p:nvPr/>
        </p:nvSpPr>
        <p:spPr>
          <a:xfrm>
            <a:off x="2116007" y="1883998"/>
            <a:ext cx="4678800" cy="846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 sz="5500">
                <a:solidFill>
                  <a:srgbClr val="161514"/>
                </a:solidFill>
                <a:latin typeface="Archivo Black"/>
                <a:ea typeface="Archivo Black"/>
                <a:cs typeface="Archivo Black"/>
                <a:sym typeface="Archivo Black"/>
              </a:rPr>
              <a:t>Questions</a:t>
            </a:r>
            <a:endParaRPr sz="700"/>
          </a:p>
        </p:txBody>
      </p:sp>
      <p:sp>
        <p:nvSpPr>
          <p:cNvPr id="287" name="Google Shape;287;p38"/>
          <p:cNvSpPr/>
          <p:nvPr/>
        </p:nvSpPr>
        <p:spPr>
          <a:xfrm>
            <a:off x="0" y="431774"/>
            <a:ext cx="1794709" cy="4351832"/>
          </a:xfrm>
          <a:custGeom>
            <a:rect b="b" l="l" r="r" t="t"/>
            <a:pathLst>
              <a:path extrusionOk="0" h="8703665" w="3589418">
                <a:moveTo>
                  <a:pt x="0" y="0"/>
                </a:moveTo>
                <a:lnTo>
                  <a:pt x="3589418" y="0"/>
                </a:lnTo>
                <a:lnTo>
                  <a:pt x="3589418" y="8703664"/>
                </a:lnTo>
                <a:lnTo>
                  <a:pt x="0" y="8703664"/>
                </a:lnTo>
                <a:lnTo>
                  <a:pt x="0" y="0"/>
                </a:lnTo>
                <a:close/>
              </a:path>
            </a:pathLst>
          </a:custGeom>
          <a:blipFill rotWithShape="1">
            <a:blip r:embed="rId3">
              <a:alphaModFix/>
            </a:blip>
            <a:stretch>
              <a:fillRect b="0" l="0" r="0" t="0"/>
            </a:stretch>
          </a:blipFill>
          <a:ln>
            <a:noFill/>
          </a:ln>
        </p:spPr>
      </p:sp>
      <p:sp>
        <p:nvSpPr>
          <p:cNvPr id="288" name="Google Shape;288;p38"/>
          <p:cNvSpPr/>
          <p:nvPr/>
        </p:nvSpPr>
        <p:spPr>
          <a:xfrm>
            <a:off x="-588081" y="3865069"/>
            <a:ext cx="4699495" cy="1837075"/>
          </a:xfrm>
          <a:custGeom>
            <a:rect b="b" l="l" r="r" t="t"/>
            <a:pathLst>
              <a:path extrusionOk="0" h="3674150" w="9398989">
                <a:moveTo>
                  <a:pt x="0" y="0"/>
                </a:moveTo>
                <a:lnTo>
                  <a:pt x="9398989" y="0"/>
                </a:lnTo>
                <a:lnTo>
                  <a:pt x="9398989" y="3674151"/>
                </a:lnTo>
                <a:lnTo>
                  <a:pt x="0" y="3674151"/>
                </a:lnTo>
                <a:lnTo>
                  <a:pt x="0" y="0"/>
                </a:lnTo>
                <a:close/>
              </a:path>
            </a:pathLst>
          </a:custGeom>
          <a:blipFill rotWithShape="1">
            <a:blip r:embed="rId4">
              <a:alphaModFix/>
            </a:blip>
            <a:stretch>
              <a:fillRect b="0" l="0" r="0" t="0"/>
            </a:stretch>
          </a:blipFill>
          <a:ln>
            <a:noFill/>
          </a:ln>
        </p:spPr>
      </p:sp>
      <p:sp>
        <p:nvSpPr>
          <p:cNvPr id="289" name="Google Shape;289;p38"/>
          <p:cNvSpPr/>
          <p:nvPr/>
        </p:nvSpPr>
        <p:spPr>
          <a:xfrm>
            <a:off x="7349569" y="1350312"/>
            <a:ext cx="1794709" cy="4351832"/>
          </a:xfrm>
          <a:custGeom>
            <a:rect b="b" l="l" r="r" t="t"/>
            <a:pathLst>
              <a:path extrusionOk="0" h="8703665" w="3589418">
                <a:moveTo>
                  <a:pt x="0" y="0"/>
                </a:moveTo>
                <a:lnTo>
                  <a:pt x="3589418" y="0"/>
                </a:lnTo>
                <a:lnTo>
                  <a:pt x="3589418" y="8703665"/>
                </a:lnTo>
                <a:lnTo>
                  <a:pt x="0" y="8703665"/>
                </a:lnTo>
                <a:lnTo>
                  <a:pt x="0" y="0"/>
                </a:lnTo>
                <a:close/>
              </a:path>
            </a:pathLst>
          </a:custGeom>
          <a:blipFill rotWithShape="1">
            <a:blip r:embed="rId3">
              <a:alphaModFix/>
            </a:blip>
            <a:stretch>
              <a:fillRect b="0" l="0" r="0" t="0"/>
            </a:stretch>
          </a:blipFill>
          <a:ln>
            <a:noFill/>
          </a:ln>
        </p:spPr>
      </p:sp>
      <p:sp>
        <p:nvSpPr>
          <p:cNvPr id="290" name="Google Shape;290;p38"/>
          <p:cNvSpPr/>
          <p:nvPr/>
        </p:nvSpPr>
        <p:spPr>
          <a:xfrm>
            <a:off x="7627082" y="4293071"/>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291" name="Google Shape;291;p38"/>
          <p:cNvSpPr/>
          <p:nvPr/>
        </p:nvSpPr>
        <p:spPr>
          <a:xfrm>
            <a:off x="6254310" y="4293071"/>
            <a:ext cx="1893295"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292" name="Google Shape;292;p38"/>
          <p:cNvSpPr/>
          <p:nvPr/>
        </p:nvSpPr>
        <p:spPr>
          <a:xfrm>
            <a:off x="4881538" y="4293071"/>
            <a:ext cx="1893296" cy="981071"/>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5">
              <a:alphaModFix/>
            </a:blip>
            <a:stretch>
              <a:fillRect b="0" l="0" r="0" t="0"/>
            </a:stretch>
          </a:blipFill>
          <a:ln>
            <a:noFill/>
          </a:ln>
        </p:spPr>
      </p:sp>
      <p:sp>
        <p:nvSpPr>
          <p:cNvPr id="293" name="Google Shape;293;p38"/>
          <p:cNvSpPr/>
          <p:nvPr/>
        </p:nvSpPr>
        <p:spPr>
          <a:xfrm>
            <a:off x="3508766" y="4293071"/>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5">
              <a:alphaModFix/>
            </a:blip>
            <a:stretch>
              <a:fillRect b="0" l="0" r="0" t="0"/>
            </a:stretch>
          </a:blipFill>
          <a:ln>
            <a:noFill/>
          </a:ln>
        </p:spPr>
      </p:sp>
      <p:sp>
        <p:nvSpPr>
          <p:cNvPr id="294" name="Google Shape;294;p38"/>
          <p:cNvSpPr/>
          <p:nvPr/>
        </p:nvSpPr>
        <p:spPr>
          <a:xfrm rot="-3865658">
            <a:off x="7244340" y="-1028700"/>
            <a:ext cx="1832956" cy="2057400"/>
          </a:xfrm>
          <a:custGeom>
            <a:rect b="b" l="l" r="r" t="t"/>
            <a:pathLst>
              <a:path extrusionOk="0" h="4114800" w="3665913">
                <a:moveTo>
                  <a:pt x="0" y="0"/>
                </a:moveTo>
                <a:lnTo>
                  <a:pt x="3665912" y="0"/>
                </a:lnTo>
                <a:lnTo>
                  <a:pt x="3665912"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F9FF"/>
        </a:solidFill>
      </p:bgPr>
    </p:bg>
    <p:spTree>
      <p:nvGrpSpPr>
        <p:cNvPr id="158" name="Shape 158"/>
        <p:cNvGrpSpPr/>
        <p:nvPr/>
      </p:nvGrpSpPr>
      <p:grpSpPr>
        <a:xfrm>
          <a:off x="0" y="0"/>
          <a:ext cx="0" cy="0"/>
          <a:chOff x="0" y="0"/>
          <a:chExt cx="0" cy="0"/>
        </a:xfrm>
      </p:grpSpPr>
      <p:sp>
        <p:nvSpPr>
          <p:cNvPr id="159" name="Google Shape;159;p26"/>
          <p:cNvSpPr/>
          <p:nvPr/>
        </p:nvSpPr>
        <p:spPr>
          <a:xfrm>
            <a:off x="8115526" y="1149273"/>
            <a:ext cx="1362574" cy="3303987"/>
          </a:xfrm>
          <a:custGeom>
            <a:rect b="b" l="l" r="r" t="t"/>
            <a:pathLst>
              <a:path extrusionOk="0" h="6607973" w="2725149">
                <a:moveTo>
                  <a:pt x="0" y="0"/>
                </a:moveTo>
                <a:lnTo>
                  <a:pt x="2725149" y="0"/>
                </a:lnTo>
                <a:lnTo>
                  <a:pt x="2725149" y="6607973"/>
                </a:lnTo>
                <a:lnTo>
                  <a:pt x="0" y="6607973"/>
                </a:lnTo>
                <a:lnTo>
                  <a:pt x="0" y="0"/>
                </a:lnTo>
                <a:close/>
              </a:path>
            </a:pathLst>
          </a:custGeom>
          <a:blipFill rotWithShape="1">
            <a:blip r:embed="rId3">
              <a:alphaModFix/>
            </a:blip>
            <a:stretch>
              <a:fillRect b="0" l="0" r="0" t="0"/>
            </a:stretch>
          </a:blipFill>
          <a:ln>
            <a:noFill/>
          </a:ln>
        </p:spPr>
      </p:sp>
      <p:sp>
        <p:nvSpPr>
          <p:cNvPr id="160" name="Google Shape;160;p26"/>
          <p:cNvSpPr txBox="1"/>
          <p:nvPr/>
        </p:nvSpPr>
        <p:spPr>
          <a:xfrm>
            <a:off x="1393468" y="2038343"/>
            <a:ext cx="6357000" cy="107700"/>
          </a:xfrm>
          <a:prstGeom prst="rect">
            <a:avLst/>
          </a:prstGeom>
          <a:noFill/>
          <a:ln>
            <a:noFill/>
          </a:ln>
        </p:spPr>
        <p:txBody>
          <a:bodyPr anchorCtr="0" anchor="t" bIns="0" lIns="0" spcFirstLastPara="1" rIns="0" wrap="square" tIns="0">
            <a:spAutoFit/>
          </a:bodyPr>
          <a:lstStyle/>
          <a:p>
            <a:pPr indent="0" lvl="0" marL="0" marR="0" rtl="0" algn="ctr">
              <a:lnSpc>
                <a:spcPct val="140065"/>
              </a:lnSpc>
              <a:spcBef>
                <a:spcPts val="0"/>
              </a:spcBef>
              <a:spcAft>
                <a:spcPts val="0"/>
              </a:spcAft>
              <a:buNone/>
            </a:pPr>
            <a:r>
              <a:t/>
            </a:r>
            <a:endParaRPr sz="700"/>
          </a:p>
        </p:txBody>
      </p:sp>
      <p:sp>
        <p:nvSpPr>
          <p:cNvPr id="161" name="Google Shape;161;p26"/>
          <p:cNvSpPr txBox="1"/>
          <p:nvPr/>
        </p:nvSpPr>
        <p:spPr>
          <a:xfrm>
            <a:off x="1393468" y="1054023"/>
            <a:ext cx="6357000" cy="1077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t/>
            </a:r>
            <a:endParaRPr sz="700"/>
          </a:p>
        </p:txBody>
      </p:sp>
      <p:sp>
        <p:nvSpPr>
          <p:cNvPr id="162" name="Google Shape;162;p26"/>
          <p:cNvSpPr/>
          <p:nvPr/>
        </p:nvSpPr>
        <p:spPr>
          <a:xfrm rot="395572">
            <a:off x="-1560737" y="2172760"/>
            <a:ext cx="2539204" cy="3436429"/>
          </a:xfrm>
          <a:custGeom>
            <a:rect b="b" l="l" r="r" t="t"/>
            <a:pathLst>
              <a:path extrusionOk="0" h="6861716" w="5070176">
                <a:moveTo>
                  <a:pt x="0" y="0"/>
                </a:moveTo>
                <a:lnTo>
                  <a:pt x="5070176" y="0"/>
                </a:lnTo>
                <a:lnTo>
                  <a:pt x="5070176" y="6861716"/>
                </a:lnTo>
                <a:lnTo>
                  <a:pt x="0" y="6861716"/>
                </a:lnTo>
                <a:lnTo>
                  <a:pt x="0" y="0"/>
                </a:lnTo>
                <a:close/>
              </a:path>
            </a:pathLst>
          </a:custGeom>
          <a:blipFill rotWithShape="1">
            <a:blip r:embed="rId4">
              <a:alphaModFix/>
            </a:blip>
            <a:stretch>
              <a:fillRect b="0" l="0" r="0" t="0"/>
            </a:stretch>
          </a:blipFill>
          <a:ln>
            <a:noFill/>
          </a:ln>
        </p:spPr>
      </p:sp>
      <p:sp>
        <p:nvSpPr>
          <p:cNvPr id="163" name="Google Shape;163;p26"/>
          <p:cNvSpPr/>
          <p:nvPr/>
        </p:nvSpPr>
        <p:spPr>
          <a:xfrm rot="1663110">
            <a:off x="-1316692" y="-519666"/>
            <a:ext cx="2534391" cy="3429914"/>
          </a:xfrm>
          <a:custGeom>
            <a:rect b="b" l="l" r="r" t="t"/>
            <a:pathLst>
              <a:path extrusionOk="0" h="6861716" w="5070176">
                <a:moveTo>
                  <a:pt x="0" y="0"/>
                </a:moveTo>
                <a:lnTo>
                  <a:pt x="5070176" y="0"/>
                </a:lnTo>
                <a:lnTo>
                  <a:pt x="5070176" y="6861716"/>
                </a:lnTo>
                <a:lnTo>
                  <a:pt x="0" y="6861716"/>
                </a:lnTo>
                <a:lnTo>
                  <a:pt x="0" y="0"/>
                </a:lnTo>
                <a:close/>
              </a:path>
            </a:pathLst>
          </a:custGeom>
          <a:blipFill rotWithShape="1">
            <a:blip r:embed="rId4">
              <a:alphaModFix/>
            </a:blip>
            <a:stretch>
              <a:fillRect b="0" l="0" r="0" t="0"/>
            </a:stretch>
          </a:blipFill>
          <a:ln>
            <a:noFill/>
          </a:ln>
        </p:spPr>
      </p:sp>
      <p:sp>
        <p:nvSpPr>
          <p:cNvPr id="164" name="Google Shape;164;p26"/>
          <p:cNvSpPr/>
          <p:nvPr/>
        </p:nvSpPr>
        <p:spPr>
          <a:xfrm>
            <a:off x="4856069" y="4181087"/>
            <a:ext cx="4974835" cy="1429135"/>
          </a:xfrm>
          <a:custGeom>
            <a:rect b="b" l="l" r="r" t="t"/>
            <a:pathLst>
              <a:path extrusionOk="0" h="2858269" w="9949670">
                <a:moveTo>
                  <a:pt x="0" y="0"/>
                </a:moveTo>
                <a:lnTo>
                  <a:pt x="9949670" y="0"/>
                </a:lnTo>
                <a:lnTo>
                  <a:pt x="9949670" y="2858269"/>
                </a:lnTo>
                <a:lnTo>
                  <a:pt x="0" y="2858269"/>
                </a:lnTo>
                <a:lnTo>
                  <a:pt x="0" y="0"/>
                </a:lnTo>
                <a:close/>
              </a:path>
            </a:pathLst>
          </a:custGeom>
          <a:blipFill rotWithShape="1">
            <a:blip r:embed="rId5">
              <a:alphaModFix/>
            </a:blip>
            <a:stretch>
              <a:fillRect b="0" l="0" r="0" t="0"/>
            </a:stretch>
          </a:blipFill>
          <a:ln>
            <a:noFill/>
          </a:ln>
        </p:spPr>
      </p:sp>
      <p:sp>
        <p:nvSpPr>
          <p:cNvPr id="165" name="Google Shape;165;p26"/>
          <p:cNvSpPr/>
          <p:nvPr/>
        </p:nvSpPr>
        <p:spPr>
          <a:xfrm>
            <a:off x="3909422" y="462915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6">
              <a:alphaModFix/>
            </a:blip>
            <a:stretch>
              <a:fillRect b="0" l="0" r="0" t="0"/>
            </a:stretch>
          </a:blipFill>
          <a:ln>
            <a:noFill/>
          </a:ln>
        </p:spPr>
      </p:sp>
      <p:sp>
        <p:nvSpPr>
          <p:cNvPr id="166" name="Google Shape;166;p26"/>
          <p:cNvSpPr/>
          <p:nvPr/>
        </p:nvSpPr>
        <p:spPr>
          <a:xfrm>
            <a:off x="2536649" y="462915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6">
              <a:alphaModFix/>
            </a:blip>
            <a:stretch>
              <a:fillRect b="0" l="0" r="0" t="0"/>
            </a:stretch>
          </a:blipFill>
          <a:ln>
            <a:noFill/>
          </a:ln>
        </p:spPr>
      </p:sp>
      <p:sp>
        <p:nvSpPr>
          <p:cNvPr id="167" name="Google Shape;167;p26"/>
          <p:cNvSpPr/>
          <p:nvPr/>
        </p:nvSpPr>
        <p:spPr>
          <a:xfrm>
            <a:off x="1163877" y="4629150"/>
            <a:ext cx="1893296" cy="981071"/>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6">
              <a:alphaModFix/>
            </a:blip>
            <a:stretch>
              <a:fillRect b="0" l="0" r="0" t="0"/>
            </a:stretch>
          </a:blipFill>
          <a:ln>
            <a:noFill/>
          </a:ln>
        </p:spPr>
      </p:sp>
      <p:sp>
        <p:nvSpPr>
          <p:cNvPr id="168" name="Google Shape;168;p26"/>
          <p:cNvSpPr/>
          <p:nvPr/>
        </p:nvSpPr>
        <p:spPr>
          <a:xfrm>
            <a:off x="-208895" y="462915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6">
              <a:alphaModFix/>
            </a:blip>
            <a:stretch>
              <a:fillRect b="0" l="0" r="0" t="0"/>
            </a:stretch>
          </a:blipFill>
          <a:ln>
            <a:noFill/>
          </a:ln>
        </p:spPr>
      </p:sp>
      <p:sp>
        <p:nvSpPr>
          <p:cNvPr id="169" name="Google Shape;169;p26"/>
          <p:cNvSpPr/>
          <p:nvPr/>
        </p:nvSpPr>
        <p:spPr>
          <a:xfrm rot="-4400559">
            <a:off x="7313385" y="-768088"/>
            <a:ext cx="1832956" cy="2057400"/>
          </a:xfrm>
          <a:custGeom>
            <a:rect b="b" l="l" r="r" t="t"/>
            <a:pathLst>
              <a:path extrusionOk="0" h="4114800" w="3665913">
                <a:moveTo>
                  <a:pt x="0" y="0"/>
                </a:moveTo>
                <a:lnTo>
                  <a:pt x="3665913" y="0"/>
                </a:lnTo>
                <a:lnTo>
                  <a:pt x="3665913" y="4114800"/>
                </a:lnTo>
                <a:lnTo>
                  <a:pt x="0" y="4114800"/>
                </a:lnTo>
                <a:lnTo>
                  <a:pt x="0" y="0"/>
                </a:lnTo>
                <a:close/>
              </a:path>
            </a:pathLst>
          </a:custGeom>
          <a:blipFill rotWithShape="1">
            <a:blip r:embed="rId7">
              <a:alphaModFix/>
            </a:blip>
            <a:stretch>
              <a:fillRect b="0" l="0" r="0" t="0"/>
            </a:stretch>
          </a:blipFill>
          <a:ln>
            <a:noFill/>
          </a:ln>
        </p:spPr>
      </p:sp>
      <p:pic>
        <p:nvPicPr>
          <p:cNvPr id="170" name="Google Shape;170;p26"/>
          <p:cNvPicPr preferRelativeResize="0"/>
          <p:nvPr/>
        </p:nvPicPr>
        <p:blipFill>
          <a:blip r:embed="rId8">
            <a:alphaModFix/>
          </a:blip>
          <a:stretch>
            <a:fillRect/>
          </a:stretch>
        </p:blipFill>
        <p:spPr>
          <a:xfrm>
            <a:off x="3685225" y="919975"/>
            <a:ext cx="5276649" cy="3953151"/>
          </a:xfrm>
          <a:prstGeom prst="rect">
            <a:avLst/>
          </a:prstGeom>
          <a:noFill/>
          <a:ln>
            <a:noFill/>
          </a:ln>
        </p:spPr>
      </p:pic>
      <p:sp>
        <p:nvSpPr>
          <p:cNvPr id="171" name="Google Shape;171;p26"/>
          <p:cNvSpPr txBox="1"/>
          <p:nvPr/>
        </p:nvSpPr>
        <p:spPr>
          <a:xfrm>
            <a:off x="1393475" y="45997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161514"/>
                </a:solidFill>
                <a:latin typeface="Archivo Black"/>
                <a:ea typeface="Archivo Black"/>
                <a:cs typeface="Archivo Black"/>
                <a:sym typeface="Archivo Black"/>
              </a:rPr>
              <a:t>History</a:t>
            </a:r>
            <a:endParaRPr sz="3000">
              <a:solidFill>
                <a:schemeClr val="dk1"/>
              </a:solidFill>
            </a:endParaRPr>
          </a:p>
        </p:txBody>
      </p:sp>
      <p:sp>
        <p:nvSpPr>
          <p:cNvPr id="172" name="Google Shape;172;p26"/>
          <p:cNvSpPr txBox="1"/>
          <p:nvPr/>
        </p:nvSpPr>
        <p:spPr>
          <a:xfrm>
            <a:off x="407350" y="1586125"/>
            <a:ext cx="2916900" cy="1877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300"/>
              </a:spcBef>
              <a:spcAft>
                <a:spcPts val="0"/>
              </a:spcAft>
              <a:buClr>
                <a:schemeClr val="dk1"/>
              </a:buClr>
              <a:buSzPts val="2000"/>
              <a:buFont typeface="Georgia"/>
              <a:buChar char="●"/>
            </a:pPr>
            <a:r>
              <a:rPr lang="en" sz="2000">
                <a:solidFill>
                  <a:schemeClr val="dk1"/>
                </a:solidFill>
                <a:latin typeface="Georgia"/>
                <a:ea typeface="Georgia"/>
                <a:cs typeface="Georgia"/>
                <a:sym typeface="Georgia"/>
              </a:rPr>
              <a:t>1974</a:t>
            </a:r>
            <a:endParaRPr sz="2000">
              <a:solidFill>
                <a:schemeClr val="dk1"/>
              </a:solidFill>
              <a:latin typeface="Georgia"/>
              <a:ea typeface="Georgia"/>
              <a:cs typeface="Georgia"/>
              <a:sym typeface="Georgia"/>
            </a:endParaRPr>
          </a:p>
          <a:p>
            <a:pPr indent="-355600" lvl="0" marL="457200" rtl="0" algn="l">
              <a:lnSpc>
                <a:spcPct val="150000"/>
              </a:lnSpc>
              <a:spcBef>
                <a:spcPts val="0"/>
              </a:spcBef>
              <a:spcAft>
                <a:spcPts val="0"/>
              </a:spcAft>
              <a:buClr>
                <a:schemeClr val="dk1"/>
              </a:buClr>
              <a:buSzPts val="2000"/>
              <a:buFont typeface="Georgia"/>
              <a:buChar char="●"/>
            </a:pPr>
            <a:r>
              <a:rPr lang="en" sz="2000">
                <a:solidFill>
                  <a:schemeClr val="dk1"/>
                </a:solidFill>
                <a:latin typeface="Georgia"/>
                <a:ea typeface="Georgia"/>
                <a:cs typeface="Georgia"/>
                <a:sym typeface="Georgia"/>
              </a:rPr>
              <a:t>43 Quadrats</a:t>
            </a:r>
            <a:endParaRPr sz="2000">
              <a:solidFill>
                <a:schemeClr val="dk1"/>
              </a:solidFill>
              <a:latin typeface="Georgia"/>
              <a:ea typeface="Georgia"/>
              <a:cs typeface="Georgia"/>
              <a:sym typeface="Georgia"/>
            </a:endParaRPr>
          </a:p>
          <a:p>
            <a:pPr indent="-355600" lvl="0" marL="457200" rtl="0" algn="l">
              <a:lnSpc>
                <a:spcPct val="150000"/>
              </a:lnSpc>
              <a:spcBef>
                <a:spcPts val="0"/>
              </a:spcBef>
              <a:spcAft>
                <a:spcPts val="0"/>
              </a:spcAft>
              <a:buClr>
                <a:schemeClr val="dk1"/>
              </a:buClr>
              <a:buSzPts val="2000"/>
              <a:buFont typeface="Georgia"/>
              <a:buChar char="●"/>
            </a:pPr>
            <a:r>
              <a:rPr lang="en" sz="2000">
                <a:solidFill>
                  <a:schemeClr val="dk1"/>
                </a:solidFill>
                <a:latin typeface="Georgia"/>
                <a:ea typeface="Georgia"/>
                <a:cs typeface="Georgia"/>
                <a:sym typeface="Georgia"/>
              </a:rPr>
              <a:t>7 Quadrats added in</a:t>
            </a:r>
            <a:r>
              <a:rPr lang="en" sz="2000">
                <a:solidFill>
                  <a:schemeClr val="dk1"/>
                </a:solidFill>
                <a:latin typeface="Georgia"/>
                <a:ea typeface="Georgia"/>
                <a:cs typeface="Georgia"/>
                <a:sym typeface="Georgia"/>
              </a:rPr>
              <a:t> 1994 expansion</a:t>
            </a:r>
            <a:endParaRPr sz="2000">
              <a:solidFill>
                <a:schemeClr val="dk1"/>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176" name="Shape 176"/>
        <p:cNvGrpSpPr/>
        <p:nvPr/>
      </p:nvGrpSpPr>
      <p:grpSpPr>
        <a:xfrm>
          <a:off x="0" y="0"/>
          <a:ext cx="0" cy="0"/>
          <a:chOff x="0" y="0"/>
          <a:chExt cx="0" cy="0"/>
        </a:xfrm>
      </p:grpSpPr>
      <p:sp>
        <p:nvSpPr>
          <p:cNvPr id="177" name="Google Shape;177;p27"/>
          <p:cNvSpPr/>
          <p:nvPr/>
        </p:nvSpPr>
        <p:spPr>
          <a:xfrm rot="96656">
            <a:off x="3499823" y="3397594"/>
            <a:ext cx="6513040" cy="2463113"/>
          </a:xfrm>
          <a:custGeom>
            <a:rect b="b" l="l" r="r" t="t"/>
            <a:pathLst>
              <a:path extrusionOk="0" h="4926226" w="13026079">
                <a:moveTo>
                  <a:pt x="0" y="0"/>
                </a:moveTo>
                <a:lnTo>
                  <a:pt x="13026079" y="0"/>
                </a:lnTo>
                <a:lnTo>
                  <a:pt x="13026079" y="4926226"/>
                </a:lnTo>
                <a:lnTo>
                  <a:pt x="0" y="4926226"/>
                </a:lnTo>
                <a:lnTo>
                  <a:pt x="0" y="0"/>
                </a:lnTo>
                <a:close/>
              </a:path>
            </a:pathLst>
          </a:custGeom>
          <a:blipFill rotWithShape="1">
            <a:blip r:embed="rId3">
              <a:alphaModFix/>
            </a:blip>
            <a:stretch>
              <a:fillRect b="0" l="0" r="0" t="0"/>
            </a:stretch>
          </a:blipFill>
          <a:ln>
            <a:noFill/>
          </a:ln>
        </p:spPr>
      </p:sp>
      <p:sp>
        <p:nvSpPr>
          <p:cNvPr id="178" name="Google Shape;178;p27"/>
          <p:cNvSpPr/>
          <p:nvPr/>
        </p:nvSpPr>
        <p:spPr>
          <a:xfrm rot="-1155530">
            <a:off x="-3127081" y="1414399"/>
            <a:ext cx="4060103" cy="437854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179" name="Google Shape;179;p27"/>
          <p:cNvSpPr/>
          <p:nvPr/>
        </p:nvSpPr>
        <p:spPr>
          <a:xfrm rot="1209253">
            <a:off x="5864793" y="29391"/>
            <a:ext cx="3662397" cy="978859"/>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180" name="Google Shape;180;p27"/>
          <p:cNvSpPr txBox="1"/>
          <p:nvPr/>
        </p:nvSpPr>
        <p:spPr>
          <a:xfrm>
            <a:off x="836472" y="258700"/>
            <a:ext cx="6065100" cy="923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000">
                <a:solidFill>
                  <a:srgbClr val="161514"/>
                </a:solidFill>
                <a:latin typeface="Archivo Black"/>
                <a:ea typeface="Archivo Black"/>
                <a:cs typeface="Archivo Black"/>
                <a:sym typeface="Archivo Black"/>
              </a:rPr>
              <a:t>Measuring Diameter at Breast Height (DBH)</a:t>
            </a:r>
            <a:endParaRPr sz="3000"/>
          </a:p>
        </p:txBody>
      </p:sp>
      <p:sp>
        <p:nvSpPr>
          <p:cNvPr id="181" name="Google Shape;181;p27"/>
          <p:cNvSpPr txBox="1"/>
          <p:nvPr/>
        </p:nvSpPr>
        <p:spPr>
          <a:xfrm>
            <a:off x="836486" y="1496968"/>
            <a:ext cx="5259900" cy="107700"/>
          </a:xfrm>
          <a:prstGeom prst="rect">
            <a:avLst/>
          </a:prstGeom>
          <a:noFill/>
          <a:ln>
            <a:noFill/>
          </a:ln>
        </p:spPr>
        <p:txBody>
          <a:bodyPr anchorCtr="0" anchor="t" bIns="0" lIns="0" spcFirstLastPara="1" rIns="0" wrap="square" tIns="0">
            <a:spAutoFit/>
          </a:bodyPr>
          <a:lstStyle/>
          <a:p>
            <a:pPr indent="0" lvl="0" marL="0" marR="0" rtl="0" algn="l">
              <a:lnSpc>
                <a:spcPct val="140065"/>
              </a:lnSpc>
              <a:spcBef>
                <a:spcPts val="0"/>
              </a:spcBef>
              <a:spcAft>
                <a:spcPts val="0"/>
              </a:spcAft>
              <a:buNone/>
            </a:pPr>
            <a:r>
              <a:t/>
            </a:r>
            <a:endParaRPr sz="700"/>
          </a:p>
        </p:txBody>
      </p:sp>
      <p:sp>
        <p:nvSpPr>
          <p:cNvPr id="182" name="Google Shape;182;p27"/>
          <p:cNvSpPr txBox="1"/>
          <p:nvPr>
            <p:ph idx="4294967295" type="body"/>
          </p:nvPr>
        </p:nvSpPr>
        <p:spPr>
          <a:xfrm>
            <a:off x="354475" y="1342500"/>
            <a:ext cx="8728500" cy="3504900"/>
          </a:xfrm>
          <a:prstGeom prst="rect">
            <a:avLst/>
          </a:prstGeom>
        </p:spPr>
        <p:txBody>
          <a:bodyPr anchorCtr="0" anchor="t" bIns="22850" lIns="45725" spcFirstLastPara="1" rIns="45725" wrap="square" tIns="22850">
            <a:normAutofit/>
          </a:bodyPr>
          <a:lstStyle/>
          <a:p>
            <a:pPr indent="0" lvl="0" marL="0" rtl="0" algn="l">
              <a:spcBef>
                <a:spcPts val="300"/>
              </a:spcBef>
              <a:spcAft>
                <a:spcPts val="0"/>
              </a:spcAft>
              <a:buNone/>
            </a:pPr>
            <a:r>
              <a:t/>
            </a:r>
            <a:endParaRPr/>
          </a:p>
        </p:txBody>
      </p:sp>
      <p:pic>
        <p:nvPicPr>
          <p:cNvPr id="183" name="Google Shape;183;p27"/>
          <p:cNvPicPr preferRelativeResize="0"/>
          <p:nvPr/>
        </p:nvPicPr>
        <p:blipFill>
          <a:blip r:embed="rId6">
            <a:alphaModFix/>
          </a:blip>
          <a:stretch>
            <a:fillRect/>
          </a:stretch>
        </p:blipFill>
        <p:spPr>
          <a:xfrm>
            <a:off x="1015075" y="1342500"/>
            <a:ext cx="2559045" cy="3564050"/>
          </a:xfrm>
          <a:prstGeom prst="rect">
            <a:avLst/>
          </a:prstGeom>
          <a:noFill/>
          <a:ln>
            <a:noFill/>
          </a:ln>
        </p:spPr>
      </p:pic>
      <p:pic>
        <p:nvPicPr>
          <p:cNvPr id="184" name="Google Shape;184;p27"/>
          <p:cNvPicPr preferRelativeResize="0"/>
          <p:nvPr/>
        </p:nvPicPr>
        <p:blipFill>
          <a:blip r:embed="rId7">
            <a:alphaModFix/>
          </a:blip>
          <a:stretch>
            <a:fillRect/>
          </a:stretch>
        </p:blipFill>
        <p:spPr>
          <a:xfrm>
            <a:off x="4133082" y="1526406"/>
            <a:ext cx="4016240" cy="31370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188" name="Shape 188"/>
        <p:cNvGrpSpPr/>
        <p:nvPr/>
      </p:nvGrpSpPr>
      <p:grpSpPr>
        <a:xfrm>
          <a:off x="0" y="0"/>
          <a:ext cx="0" cy="0"/>
          <a:chOff x="0" y="0"/>
          <a:chExt cx="0" cy="0"/>
        </a:xfrm>
      </p:grpSpPr>
      <p:sp>
        <p:nvSpPr>
          <p:cNvPr id="189" name="Google Shape;189;p28"/>
          <p:cNvSpPr/>
          <p:nvPr/>
        </p:nvSpPr>
        <p:spPr>
          <a:xfrm flipH="1">
            <a:off x="4640961" y="3135362"/>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190" name="Google Shape;190;p28"/>
          <p:cNvSpPr txBox="1"/>
          <p:nvPr/>
        </p:nvSpPr>
        <p:spPr>
          <a:xfrm>
            <a:off x="1044125" y="419100"/>
            <a:ext cx="7208100" cy="461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3000">
                <a:solidFill>
                  <a:srgbClr val="161514"/>
                </a:solidFill>
                <a:latin typeface="Archivo Black"/>
                <a:ea typeface="Archivo Black"/>
                <a:cs typeface="Archivo Black"/>
                <a:sym typeface="Archivo Black"/>
              </a:rPr>
              <a:t>Growing Degree Days (GDD)</a:t>
            </a:r>
            <a:endParaRPr sz="3000">
              <a:solidFill>
                <a:srgbClr val="161514"/>
              </a:solidFill>
              <a:latin typeface="Archivo Black"/>
              <a:ea typeface="Archivo Black"/>
              <a:cs typeface="Archivo Black"/>
              <a:sym typeface="Archivo Black"/>
            </a:endParaRPr>
          </a:p>
        </p:txBody>
      </p:sp>
      <p:sp>
        <p:nvSpPr>
          <p:cNvPr id="191" name="Google Shape;191;p28"/>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192" name="Google Shape;192;p28"/>
          <p:cNvSpPr/>
          <p:nvPr/>
        </p:nvSpPr>
        <p:spPr>
          <a:xfrm rot="1434739">
            <a:off x="7636009" y="185043"/>
            <a:ext cx="2120541" cy="374202"/>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193" name="Google Shape;193;p28"/>
          <p:cNvSpPr txBox="1"/>
          <p:nvPr/>
        </p:nvSpPr>
        <p:spPr>
          <a:xfrm>
            <a:off x="1044125" y="1090050"/>
            <a:ext cx="7275900" cy="2963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Measures length and intensity of the growing season</a:t>
            </a:r>
            <a:endParaRPr sz="2000">
              <a:solidFill>
                <a:srgbClr val="695D46"/>
              </a:solidFill>
              <a:latin typeface="Georgia"/>
              <a:ea typeface="Georgia"/>
              <a:cs typeface="Georgia"/>
              <a:sym typeface="Georgia"/>
            </a:endParaRPr>
          </a:p>
          <a:p>
            <a:pPr indent="-355600" lvl="0" marL="4572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GDD = (Tmax + Tmin) / 2 - 50</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Tmax = maximum temp on a given day</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Tmin = minimum temp on a given day</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50 - standard base temp for given location (MI is 50</a:t>
            </a:r>
            <a:r>
              <a:rPr baseline="30000" lang="en" sz="2000">
                <a:solidFill>
                  <a:srgbClr val="695D46"/>
                </a:solidFill>
                <a:latin typeface="Georgia"/>
                <a:ea typeface="Georgia"/>
                <a:cs typeface="Georgia"/>
                <a:sym typeface="Georgia"/>
              </a:rPr>
              <a:t>o</a:t>
            </a:r>
            <a:r>
              <a:rPr lang="en" sz="2000">
                <a:solidFill>
                  <a:srgbClr val="695D46"/>
                </a:solidFill>
                <a:latin typeface="Georgia"/>
                <a:ea typeface="Georgia"/>
                <a:cs typeface="Georgia"/>
                <a:sym typeface="Georgia"/>
              </a:rPr>
              <a:t> F)</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Cannot be negative - defaults to zero</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Builds on previous days in the year to give a cumulative yearly value</a:t>
            </a:r>
            <a:endParaRPr sz="2000">
              <a:solidFill>
                <a:srgbClr val="695D46"/>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197" name="Shape 197"/>
        <p:cNvGrpSpPr/>
        <p:nvPr/>
      </p:nvGrpSpPr>
      <p:grpSpPr>
        <a:xfrm>
          <a:off x="0" y="0"/>
          <a:ext cx="0" cy="0"/>
          <a:chOff x="0" y="0"/>
          <a:chExt cx="0" cy="0"/>
        </a:xfrm>
      </p:grpSpPr>
      <p:sp>
        <p:nvSpPr>
          <p:cNvPr id="198" name="Google Shape;198;p29"/>
          <p:cNvSpPr/>
          <p:nvPr/>
        </p:nvSpPr>
        <p:spPr>
          <a:xfrm flipH="1">
            <a:off x="4222661" y="3259687"/>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199" name="Google Shape;199;p29"/>
          <p:cNvSpPr txBox="1"/>
          <p:nvPr/>
        </p:nvSpPr>
        <p:spPr>
          <a:xfrm>
            <a:off x="1044125" y="419100"/>
            <a:ext cx="7208100" cy="461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3000">
                <a:solidFill>
                  <a:srgbClr val="161514"/>
                </a:solidFill>
                <a:latin typeface="Archivo Black"/>
                <a:ea typeface="Archivo Black"/>
                <a:cs typeface="Archivo Black"/>
                <a:sym typeface="Archivo Black"/>
              </a:rPr>
              <a:t>Shannon Diversity Index</a:t>
            </a:r>
            <a:endParaRPr sz="3000">
              <a:solidFill>
                <a:srgbClr val="161514"/>
              </a:solidFill>
              <a:latin typeface="Archivo Black"/>
              <a:ea typeface="Archivo Black"/>
              <a:cs typeface="Archivo Black"/>
              <a:sym typeface="Archivo Black"/>
            </a:endParaRPr>
          </a:p>
        </p:txBody>
      </p:sp>
      <p:sp>
        <p:nvSpPr>
          <p:cNvPr id="200" name="Google Shape;200;p29"/>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01" name="Google Shape;201;p29"/>
          <p:cNvSpPr/>
          <p:nvPr/>
        </p:nvSpPr>
        <p:spPr>
          <a:xfrm rot="1434739">
            <a:off x="7636009" y="185043"/>
            <a:ext cx="2120541" cy="374202"/>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202" name="Google Shape;202;p29"/>
          <p:cNvSpPr txBox="1"/>
          <p:nvPr/>
        </p:nvSpPr>
        <p:spPr>
          <a:xfrm>
            <a:off x="1044125" y="1090050"/>
            <a:ext cx="5630400" cy="2963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Measures tree species diversity near each measured tree</a:t>
            </a:r>
            <a:endParaRPr sz="2000">
              <a:solidFill>
                <a:srgbClr val="695D46"/>
              </a:solidFill>
              <a:latin typeface="Georgia"/>
              <a:ea typeface="Georgia"/>
              <a:cs typeface="Georgia"/>
              <a:sym typeface="Georgia"/>
            </a:endParaRPr>
          </a:p>
          <a:p>
            <a:pPr indent="-355600" lvl="0" marL="4572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H = -Σp</a:t>
            </a:r>
            <a:r>
              <a:rPr baseline="-25000" lang="en" sz="2000">
                <a:solidFill>
                  <a:srgbClr val="695D46"/>
                </a:solidFill>
                <a:latin typeface="Georgia"/>
                <a:ea typeface="Georgia"/>
                <a:cs typeface="Georgia"/>
                <a:sym typeface="Georgia"/>
              </a:rPr>
              <a:t>i</a:t>
            </a:r>
            <a:r>
              <a:rPr lang="en" sz="2000">
                <a:solidFill>
                  <a:srgbClr val="695D46"/>
                </a:solidFill>
                <a:latin typeface="Georgia"/>
                <a:ea typeface="Georgia"/>
                <a:cs typeface="Georgia"/>
                <a:sym typeface="Georgia"/>
              </a:rPr>
              <a:t> * ln(p</a:t>
            </a:r>
            <a:r>
              <a:rPr baseline="-25000" lang="en" sz="2000">
                <a:solidFill>
                  <a:srgbClr val="695D46"/>
                </a:solidFill>
                <a:latin typeface="Georgia"/>
                <a:ea typeface="Georgia"/>
                <a:cs typeface="Georgia"/>
                <a:sym typeface="Georgia"/>
              </a:rPr>
              <a:t>i</a:t>
            </a:r>
            <a:r>
              <a:rPr lang="en" sz="2000">
                <a:solidFill>
                  <a:srgbClr val="695D46"/>
                </a:solidFill>
                <a:latin typeface="Georgia"/>
                <a:ea typeface="Georgia"/>
                <a:cs typeface="Georgia"/>
                <a:sym typeface="Georgia"/>
              </a:rPr>
              <a:t>)</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H = diversity score: 1.5 - 2.25 is normal</a:t>
            </a:r>
            <a:endParaRPr sz="2000">
              <a:solidFill>
                <a:srgbClr val="695D46"/>
              </a:solidFill>
              <a:latin typeface="Georgia"/>
              <a:ea typeface="Georgia"/>
              <a:cs typeface="Georgia"/>
              <a:sym typeface="Georgia"/>
            </a:endParaRPr>
          </a:p>
          <a:p>
            <a:pPr indent="-355600" lvl="1" marL="914400" rtl="0" algn="l">
              <a:lnSpc>
                <a:spcPct val="115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p</a:t>
            </a:r>
            <a:r>
              <a:rPr baseline="-25000" lang="en" sz="2000">
                <a:solidFill>
                  <a:srgbClr val="695D46"/>
                </a:solidFill>
                <a:latin typeface="Georgia"/>
                <a:ea typeface="Georgia"/>
                <a:cs typeface="Georgia"/>
                <a:sym typeface="Georgia"/>
              </a:rPr>
              <a:t>i</a:t>
            </a:r>
            <a:r>
              <a:rPr lang="en" sz="2000">
                <a:solidFill>
                  <a:srgbClr val="695D46"/>
                </a:solidFill>
                <a:latin typeface="Georgia"/>
                <a:ea typeface="Georgia"/>
                <a:cs typeface="Georgia"/>
                <a:sym typeface="Georgia"/>
              </a:rPr>
              <a:t>: proportion of a species in a set area</a:t>
            </a:r>
            <a:endParaRPr sz="2000">
              <a:solidFill>
                <a:srgbClr val="695D46"/>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06" name="Shape 206"/>
        <p:cNvGrpSpPr/>
        <p:nvPr/>
      </p:nvGrpSpPr>
      <p:grpSpPr>
        <a:xfrm>
          <a:off x="0" y="0"/>
          <a:ext cx="0" cy="0"/>
          <a:chOff x="0" y="0"/>
          <a:chExt cx="0" cy="0"/>
        </a:xfrm>
      </p:grpSpPr>
      <p:sp>
        <p:nvSpPr>
          <p:cNvPr id="207" name="Google Shape;207;p30"/>
          <p:cNvSpPr/>
          <p:nvPr/>
        </p:nvSpPr>
        <p:spPr>
          <a:xfrm flipH="1">
            <a:off x="4222661" y="3259687"/>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208" name="Google Shape;208;p30"/>
          <p:cNvSpPr txBox="1"/>
          <p:nvPr/>
        </p:nvSpPr>
        <p:spPr>
          <a:xfrm>
            <a:off x="1044125" y="419100"/>
            <a:ext cx="7208100" cy="461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 sz="3000">
                <a:solidFill>
                  <a:srgbClr val="161514"/>
                </a:solidFill>
                <a:latin typeface="Archivo Black"/>
                <a:ea typeface="Archivo Black"/>
                <a:cs typeface="Archivo Black"/>
                <a:sym typeface="Archivo Black"/>
              </a:rPr>
              <a:t>Other Added Variables</a:t>
            </a:r>
            <a:endParaRPr sz="3000">
              <a:solidFill>
                <a:srgbClr val="161514"/>
              </a:solidFill>
              <a:latin typeface="Archivo Black"/>
              <a:ea typeface="Archivo Black"/>
              <a:cs typeface="Archivo Black"/>
              <a:sym typeface="Archivo Black"/>
            </a:endParaRPr>
          </a:p>
        </p:txBody>
      </p:sp>
      <p:sp>
        <p:nvSpPr>
          <p:cNvPr id="209" name="Google Shape;209;p30"/>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10" name="Google Shape;210;p30"/>
          <p:cNvSpPr/>
          <p:nvPr/>
        </p:nvSpPr>
        <p:spPr>
          <a:xfrm rot="1434739">
            <a:off x="7636009" y="185043"/>
            <a:ext cx="2120541" cy="374202"/>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211" name="Google Shape;211;p30"/>
          <p:cNvSpPr txBox="1"/>
          <p:nvPr/>
        </p:nvSpPr>
        <p:spPr>
          <a:xfrm>
            <a:off x="1044125" y="1090050"/>
            <a:ext cx="5630400" cy="2963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Cumulative </a:t>
            </a:r>
            <a:r>
              <a:rPr lang="en" sz="2000">
                <a:solidFill>
                  <a:srgbClr val="695D46"/>
                </a:solidFill>
                <a:latin typeface="Georgia"/>
                <a:ea typeface="Georgia"/>
                <a:cs typeface="Georgia"/>
                <a:sym typeface="Georgia"/>
              </a:rPr>
              <a:t>Precipitation</a:t>
            </a:r>
            <a:endParaRPr sz="2000">
              <a:solidFill>
                <a:srgbClr val="695D46"/>
              </a:solidFill>
              <a:latin typeface="Georgia"/>
              <a:ea typeface="Georgia"/>
              <a:cs typeface="Georgia"/>
              <a:sym typeface="Georgia"/>
            </a:endParaRPr>
          </a:p>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Nearest Tree Distance</a:t>
            </a:r>
            <a:endParaRPr sz="2000">
              <a:solidFill>
                <a:srgbClr val="695D46"/>
              </a:solidFill>
              <a:latin typeface="Georgia"/>
              <a:ea typeface="Georgia"/>
              <a:cs typeface="Georgia"/>
              <a:sym typeface="Georgia"/>
            </a:endParaRPr>
          </a:p>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Lidar</a:t>
            </a:r>
            <a:endParaRPr sz="2000">
              <a:solidFill>
                <a:srgbClr val="695D46"/>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15" name="Shape 215"/>
        <p:cNvGrpSpPr/>
        <p:nvPr/>
      </p:nvGrpSpPr>
      <p:grpSpPr>
        <a:xfrm>
          <a:off x="0" y="0"/>
          <a:ext cx="0" cy="0"/>
          <a:chOff x="0" y="0"/>
          <a:chExt cx="0" cy="0"/>
        </a:xfrm>
      </p:grpSpPr>
      <p:sp>
        <p:nvSpPr>
          <p:cNvPr id="216" name="Google Shape;216;p31"/>
          <p:cNvSpPr/>
          <p:nvPr/>
        </p:nvSpPr>
        <p:spPr>
          <a:xfrm flipH="1">
            <a:off x="4222661" y="3259687"/>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217" name="Google Shape;217;p31"/>
          <p:cNvSpPr txBox="1"/>
          <p:nvPr/>
        </p:nvSpPr>
        <p:spPr>
          <a:xfrm>
            <a:off x="463475" y="419100"/>
            <a:ext cx="8184600" cy="11082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 sz="3000">
                <a:solidFill>
                  <a:srgbClr val="161514"/>
                </a:solidFill>
                <a:latin typeface="Archivo Black"/>
                <a:ea typeface="Archivo Black"/>
                <a:cs typeface="Archivo Black"/>
                <a:sym typeface="Archivo Black"/>
              </a:rPr>
              <a:t>Exploratory Data Analysis Visualizations</a:t>
            </a:r>
            <a:endParaRPr sz="3000"/>
          </a:p>
        </p:txBody>
      </p:sp>
      <p:sp>
        <p:nvSpPr>
          <p:cNvPr id="218" name="Google Shape;218;p31"/>
          <p:cNvSpPr/>
          <p:nvPr/>
        </p:nvSpPr>
        <p:spPr>
          <a:xfrm rot="-553581">
            <a:off x="-2983465" y="1984227"/>
            <a:ext cx="4051618" cy="436939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19" name="Google Shape;219;p31"/>
          <p:cNvSpPr/>
          <p:nvPr/>
        </p:nvSpPr>
        <p:spPr>
          <a:xfrm rot="1416777">
            <a:off x="6050709" y="27715"/>
            <a:ext cx="3652522" cy="976219"/>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
        <p:nvSpPr>
          <p:cNvPr id="220" name="Google Shape;220;p31"/>
          <p:cNvSpPr txBox="1"/>
          <p:nvPr/>
        </p:nvSpPr>
        <p:spPr>
          <a:xfrm>
            <a:off x="945850" y="1687675"/>
            <a:ext cx="5630400" cy="29634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Spatial</a:t>
            </a:r>
            <a:endParaRPr sz="2000">
              <a:solidFill>
                <a:srgbClr val="695D46"/>
              </a:solidFill>
              <a:latin typeface="Georgia"/>
              <a:ea typeface="Georgia"/>
              <a:cs typeface="Georgia"/>
              <a:sym typeface="Georgia"/>
            </a:endParaRPr>
          </a:p>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Lidar</a:t>
            </a:r>
            <a:endParaRPr sz="2000">
              <a:solidFill>
                <a:srgbClr val="695D46"/>
              </a:solidFill>
              <a:latin typeface="Georgia"/>
              <a:ea typeface="Georgia"/>
              <a:cs typeface="Georgia"/>
              <a:sym typeface="Georgia"/>
            </a:endParaRPr>
          </a:p>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GDD</a:t>
            </a:r>
            <a:endParaRPr sz="2000">
              <a:solidFill>
                <a:srgbClr val="695D46"/>
              </a:solidFill>
              <a:latin typeface="Georgia"/>
              <a:ea typeface="Georgia"/>
              <a:cs typeface="Georgia"/>
              <a:sym typeface="Georgia"/>
            </a:endParaRPr>
          </a:p>
          <a:p>
            <a:pPr indent="-355600" lvl="0" marL="457200" rtl="0" algn="l">
              <a:lnSpc>
                <a:spcPct val="150000"/>
              </a:lnSpc>
              <a:spcBef>
                <a:spcPts val="0"/>
              </a:spcBef>
              <a:spcAft>
                <a:spcPts val="0"/>
              </a:spcAft>
              <a:buClr>
                <a:srgbClr val="695D46"/>
              </a:buClr>
              <a:buSzPts val="2000"/>
              <a:buFont typeface="Georgia"/>
              <a:buChar char="●"/>
            </a:pPr>
            <a:r>
              <a:rPr lang="en" sz="2000">
                <a:solidFill>
                  <a:srgbClr val="695D46"/>
                </a:solidFill>
                <a:latin typeface="Georgia"/>
                <a:ea typeface="Georgia"/>
                <a:cs typeface="Georgia"/>
                <a:sym typeface="Georgia"/>
              </a:rPr>
              <a:t>DBH</a:t>
            </a:r>
            <a:endParaRPr sz="2000">
              <a:solidFill>
                <a:srgbClr val="695D46"/>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FFE5"/>
        </a:solidFill>
      </p:bgPr>
    </p:bg>
    <p:spTree>
      <p:nvGrpSpPr>
        <p:cNvPr id="224" name="Shape 224"/>
        <p:cNvGrpSpPr/>
        <p:nvPr/>
      </p:nvGrpSpPr>
      <p:grpSpPr>
        <a:xfrm>
          <a:off x="0" y="0"/>
          <a:ext cx="0" cy="0"/>
          <a:chOff x="0" y="0"/>
          <a:chExt cx="0" cy="0"/>
        </a:xfrm>
      </p:grpSpPr>
      <p:sp>
        <p:nvSpPr>
          <p:cNvPr id="225" name="Google Shape;225;p32"/>
          <p:cNvSpPr txBox="1"/>
          <p:nvPr/>
        </p:nvSpPr>
        <p:spPr>
          <a:xfrm>
            <a:off x="1044123" y="901650"/>
            <a:ext cx="6357000" cy="3340200"/>
          </a:xfrm>
          <a:prstGeom prst="rect">
            <a:avLst/>
          </a:prstGeom>
          <a:noFill/>
          <a:ln>
            <a:noFill/>
          </a:ln>
        </p:spPr>
        <p:txBody>
          <a:bodyPr anchorCtr="0" anchor="t" bIns="0" lIns="0" spcFirstLastPara="1" rIns="0" wrap="square" tIns="0">
            <a:sp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695D46"/>
                </a:solidFill>
                <a:latin typeface="Georgia"/>
                <a:ea typeface="Georgia"/>
                <a:cs typeface="Georgia"/>
                <a:sym typeface="Georgia"/>
              </a:rPr>
              <a:t>We fit a big additive model to model tree growth rate as a function of: </a:t>
            </a:r>
            <a:endParaRPr sz="1800">
              <a:solidFill>
                <a:srgbClr val="695D46"/>
              </a:solidFill>
              <a:latin typeface="Georgia"/>
              <a:ea typeface="Georgia"/>
              <a:cs typeface="Georgia"/>
              <a:sym typeface="Georgia"/>
            </a:endParaRPr>
          </a:p>
          <a:p>
            <a:pPr indent="-342900" lvl="0" marL="457200" rtl="0" algn="l">
              <a:lnSpc>
                <a:spcPct val="150000"/>
              </a:lnSpc>
              <a:spcBef>
                <a:spcPts val="120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Climate variables (GDD and Precipitation)</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Lidar Data (Elevation Points)</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Biodiversity (Shannon Diversity Index)</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Neighbors  (Distance to nearest tree)</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Species specific effects of Tree Size (DBH)</a:t>
            </a:r>
            <a:endParaRPr sz="1800">
              <a:solidFill>
                <a:srgbClr val="695D46"/>
              </a:solidFill>
              <a:latin typeface="Georgia"/>
              <a:ea typeface="Georgia"/>
              <a:cs typeface="Georgia"/>
              <a:sym typeface="Georgia"/>
            </a:endParaRPr>
          </a:p>
          <a:p>
            <a:pPr indent="-342900" lvl="0" marL="457200" rtl="0" algn="l">
              <a:lnSpc>
                <a:spcPct val="150000"/>
              </a:lnSpc>
              <a:spcBef>
                <a:spcPts val="0"/>
              </a:spcBef>
              <a:spcAft>
                <a:spcPts val="0"/>
              </a:spcAft>
              <a:buClr>
                <a:srgbClr val="695D46"/>
              </a:buClr>
              <a:buSzPts val="1800"/>
              <a:buFont typeface="Georgia"/>
              <a:buChar char="-"/>
            </a:pPr>
            <a:r>
              <a:rPr lang="en" sz="1800">
                <a:solidFill>
                  <a:srgbClr val="695D46"/>
                </a:solidFill>
                <a:latin typeface="Georgia"/>
                <a:ea typeface="Georgia"/>
                <a:cs typeface="Georgia"/>
                <a:sym typeface="Georgia"/>
              </a:rPr>
              <a:t>Year (nonlinear)</a:t>
            </a:r>
            <a:endParaRPr sz="1800">
              <a:solidFill>
                <a:srgbClr val="695D46"/>
              </a:solidFill>
              <a:latin typeface="Georgia"/>
              <a:ea typeface="Georgia"/>
              <a:cs typeface="Georgia"/>
              <a:sym typeface="Georgia"/>
            </a:endParaRPr>
          </a:p>
        </p:txBody>
      </p:sp>
      <p:sp>
        <p:nvSpPr>
          <p:cNvPr id="226" name="Google Shape;226;p32"/>
          <p:cNvSpPr/>
          <p:nvPr/>
        </p:nvSpPr>
        <p:spPr>
          <a:xfrm flipH="1">
            <a:off x="4222661" y="3310312"/>
            <a:ext cx="7058312" cy="4196487"/>
          </a:xfrm>
          <a:custGeom>
            <a:rect b="b" l="l" r="r" t="t"/>
            <a:pathLst>
              <a:path extrusionOk="0" h="8392974" w="14116623">
                <a:moveTo>
                  <a:pt x="14116623" y="0"/>
                </a:moveTo>
                <a:lnTo>
                  <a:pt x="0" y="0"/>
                </a:lnTo>
                <a:lnTo>
                  <a:pt x="0" y="8392975"/>
                </a:lnTo>
                <a:lnTo>
                  <a:pt x="14116623" y="8392975"/>
                </a:lnTo>
                <a:lnTo>
                  <a:pt x="14116623" y="0"/>
                </a:lnTo>
                <a:close/>
              </a:path>
            </a:pathLst>
          </a:custGeom>
          <a:blipFill rotWithShape="1">
            <a:blip r:embed="rId3">
              <a:alphaModFix/>
            </a:blip>
            <a:stretch>
              <a:fillRect b="0" l="0" r="0" t="0"/>
            </a:stretch>
          </a:blipFill>
          <a:ln>
            <a:noFill/>
          </a:ln>
        </p:spPr>
      </p:sp>
      <p:sp>
        <p:nvSpPr>
          <p:cNvPr id="227" name="Google Shape;227;p32"/>
          <p:cNvSpPr txBox="1"/>
          <p:nvPr/>
        </p:nvSpPr>
        <p:spPr>
          <a:xfrm>
            <a:off x="1044129" y="419100"/>
            <a:ext cx="6357000" cy="461700"/>
          </a:xfrm>
          <a:prstGeom prst="rect">
            <a:avLst/>
          </a:prstGeom>
          <a:noFill/>
          <a:ln>
            <a:noFill/>
          </a:ln>
        </p:spPr>
        <p:txBody>
          <a:bodyPr anchorCtr="0" anchor="t" bIns="0" lIns="0" spcFirstLastPara="1" rIns="0" wrap="square" tIns="0">
            <a:spAutoFit/>
          </a:bodyPr>
          <a:lstStyle/>
          <a:p>
            <a:pPr indent="0" lvl="0" marL="0" marR="0" rtl="0" algn="l">
              <a:lnSpc>
                <a:spcPct val="140004"/>
              </a:lnSpc>
              <a:spcBef>
                <a:spcPts val="0"/>
              </a:spcBef>
              <a:spcAft>
                <a:spcPts val="0"/>
              </a:spcAft>
              <a:buNone/>
            </a:pPr>
            <a:r>
              <a:rPr lang="en" sz="3000">
                <a:solidFill>
                  <a:srgbClr val="161514"/>
                </a:solidFill>
                <a:latin typeface="Archivo Black"/>
                <a:ea typeface="Archivo Black"/>
                <a:cs typeface="Archivo Black"/>
                <a:sym typeface="Archivo Black"/>
              </a:rPr>
              <a:t>Data Modeling</a:t>
            </a:r>
            <a:endParaRPr sz="2700"/>
          </a:p>
        </p:txBody>
      </p:sp>
      <p:sp>
        <p:nvSpPr>
          <p:cNvPr id="228" name="Google Shape;228;p32"/>
          <p:cNvSpPr/>
          <p:nvPr/>
        </p:nvSpPr>
        <p:spPr>
          <a:xfrm rot="-549022">
            <a:off x="-2985222" y="1986609"/>
            <a:ext cx="4060103" cy="4378542"/>
          </a:xfrm>
          <a:custGeom>
            <a:rect b="b" l="l" r="r" t="t"/>
            <a:pathLst>
              <a:path extrusionOk="0" h="8757084" w="8120205">
                <a:moveTo>
                  <a:pt x="0" y="0"/>
                </a:moveTo>
                <a:lnTo>
                  <a:pt x="8120205" y="0"/>
                </a:lnTo>
                <a:lnTo>
                  <a:pt x="8120205" y="8757084"/>
                </a:lnTo>
                <a:lnTo>
                  <a:pt x="0" y="8757084"/>
                </a:lnTo>
                <a:lnTo>
                  <a:pt x="0" y="0"/>
                </a:lnTo>
                <a:close/>
              </a:path>
            </a:pathLst>
          </a:custGeom>
          <a:blipFill rotWithShape="1">
            <a:blip r:embed="rId4">
              <a:alphaModFix/>
            </a:blip>
            <a:stretch>
              <a:fillRect b="0" l="0" r="0" t="0"/>
            </a:stretch>
          </a:blipFill>
          <a:ln>
            <a:noFill/>
          </a:ln>
        </p:spPr>
      </p:sp>
      <p:sp>
        <p:nvSpPr>
          <p:cNvPr id="229" name="Google Shape;229;p32"/>
          <p:cNvSpPr/>
          <p:nvPr/>
        </p:nvSpPr>
        <p:spPr>
          <a:xfrm rot="1409551">
            <a:off x="6052702" y="25561"/>
            <a:ext cx="3657600" cy="977577"/>
          </a:xfrm>
          <a:custGeom>
            <a:rect b="b" l="l" r="r" t="t"/>
            <a:pathLst>
              <a:path extrusionOk="0" h="1955153" w="7315200">
                <a:moveTo>
                  <a:pt x="0" y="0"/>
                </a:moveTo>
                <a:lnTo>
                  <a:pt x="7315200" y="0"/>
                </a:lnTo>
                <a:lnTo>
                  <a:pt x="7315200" y="1955154"/>
                </a:lnTo>
                <a:lnTo>
                  <a:pt x="0" y="195515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AF9FF"/>
        </a:solidFill>
      </p:bgPr>
    </p:bg>
    <p:spTree>
      <p:nvGrpSpPr>
        <p:cNvPr id="233" name="Shape 233"/>
        <p:cNvGrpSpPr/>
        <p:nvPr/>
      </p:nvGrpSpPr>
      <p:grpSpPr>
        <a:xfrm>
          <a:off x="0" y="0"/>
          <a:ext cx="0" cy="0"/>
          <a:chOff x="0" y="0"/>
          <a:chExt cx="0" cy="0"/>
        </a:xfrm>
      </p:grpSpPr>
      <p:sp>
        <p:nvSpPr>
          <p:cNvPr id="234" name="Google Shape;234;p33"/>
          <p:cNvSpPr/>
          <p:nvPr/>
        </p:nvSpPr>
        <p:spPr>
          <a:xfrm>
            <a:off x="4677660" y="4182500"/>
            <a:ext cx="5378899" cy="1515871"/>
          </a:xfrm>
          <a:custGeom>
            <a:rect b="b" l="l" r="r" t="t"/>
            <a:pathLst>
              <a:path extrusionOk="0" h="3031743" w="10757798">
                <a:moveTo>
                  <a:pt x="0" y="0"/>
                </a:moveTo>
                <a:lnTo>
                  <a:pt x="10757798" y="0"/>
                </a:lnTo>
                <a:lnTo>
                  <a:pt x="10757798" y="3031743"/>
                </a:lnTo>
                <a:lnTo>
                  <a:pt x="0" y="3031743"/>
                </a:lnTo>
                <a:lnTo>
                  <a:pt x="0" y="0"/>
                </a:lnTo>
                <a:close/>
              </a:path>
            </a:pathLst>
          </a:custGeom>
          <a:blipFill rotWithShape="1">
            <a:blip r:embed="rId3">
              <a:alphaModFix/>
            </a:blip>
            <a:stretch>
              <a:fillRect b="0" l="0" r="0" t="0"/>
            </a:stretch>
          </a:blipFill>
          <a:ln>
            <a:noFill/>
          </a:ln>
        </p:spPr>
      </p:sp>
      <p:sp>
        <p:nvSpPr>
          <p:cNvPr id="235" name="Google Shape;235;p33"/>
          <p:cNvSpPr/>
          <p:nvPr/>
        </p:nvSpPr>
        <p:spPr>
          <a:xfrm>
            <a:off x="3450752"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36" name="Google Shape;236;p33"/>
          <p:cNvSpPr/>
          <p:nvPr/>
        </p:nvSpPr>
        <p:spPr>
          <a:xfrm>
            <a:off x="2077980"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37" name="Google Shape;237;p33"/>
          <p:cNvSpPr/>
          <p:nvPr/>
        </p:nvSpPr>
        <p:spPr>
          <a:xfrm>
            <a:off x="705207" y="4449900"/>
            <a:ext cx="1893296" cy="981071"/>
          </a:xfrm>
          <a:custGeom>
            <a:rect b="b" l="l" r="r" t="t"/>
            <a:pathLst>
              <a:path extrusionOk="0" h="1962143" w="3786591">
                <a:moveTo>
                  <a:pt x="0" y="0"/>
                </a:moveTo>
                <a:lnTo>
                  <a:pt x="3786592" y="0"/>
                </a:lnTo>
                <a:lnTo>
                  <a:pt x="3786592" y="1962143"/>
                </a:lnTo>
                <a:lnTo>
                  <a:pt x="0" y="1962143"/>
                </a:lnTo>
                <a:lnTo>
                  <a:pt x="0" y="0"/>
                </a:lnTo>
                <a:close/>
              </a:path>
            </a:pathLst>
          </a:custGeom>
          <a:blipFill rotWithShape="1">
            <a:blip r:embed="rId4">
              <a:alphaModFix/>
            </a:blip>
            <a:stretch>
              <a:fillRect b="0" l="0" r="0" t="0"/>
            </a:stretch>
          </a:blipFill>
          <a:ln>
            <a:noFill/>
          </a:ln>
        </p:spPr>
      </p:sp>
      <p:sp>
        <p:nvSpPr>
          <p:cNvPr id="238" name="Google Shape;238;p33"/>
          <p:cNvSpPr/>
          <p:nvPr/>
        </p:nvSpPr>
        <p:spPr>
          <a:xfrm>
            <a:off x="-667565" y="4449900"/>
            <a:ext cx="1893296" cy="981071"/>
          </a:xfrm>
          <a:custGeom>
            <a:rect b="b" l="l" r="r" t="t"/>
            <a:pathLst>
              <a:path extrusionOk="0" h="1962143" w="3786591">
                <a:moveTo>
                  <a:pt x="0" y="0"/>
                </a:moveTo>
                <a:lnTo>
                  <a:pt x="3786591" y="0"/>
                </a:lnTo>
                <a:lnTo>
                  <a:pt x="3786591" y="1962143"/>
                </a:lnTo>
                <a:lnTo>
                  <a:pt x="0" y="1962143"/>
                </a:lnTo>
                <a:lnTo>
                  <a:pt x="0" y="0"/>
                </a:lnTo>
                <a:close/>
              </a:path>
            </a:pathLst>
          </a:custGeom>
          <a:blipFill rotWithShape="1">
            <a:blip r:embed="rId4">
              <a:alphaModFix/>
            </a:blip>
            <a:stretch>
              <a:fillRect b="0" l="0" r="0" t="0"/>
            </a:stretch>
          </a:blipFill>
          <a:ln>
            <a:noFill/>
          </a:ln>
        </p:spPr>
      </p:sp>
      <p:sp>
        <p:nvSpPr>
          <p:cNvPr id="239" name="Google Shape;239;p33"/>
          <p:cNvSpPr/>
          <p:nvPr/>
        </p:nvSpPr>
        <p:spPr>
          <a:xfrm rot="-4400559">
            <a:off x="7243178" y="-595247"/>
            <a:ext cx="1832956" cy="2057400"/>
          </a:xfrm>
          <a:custGeom>
            <a:rect b="b" l="l" r="r" t="t"/>
            <a:pathLst>
              <a:path extrusionOk="0" h="4114800" w="3665913">
                <a:moveTo>
                  <a:pt x="0" y="0"/>
                </a:moveTo>
                <a:lnTo>
                  <a:pt x="3665913" y="0"/>
                </a:lnTo>
                <a:lnTo>
                  <a:pt x="3665913" y="4114800"/>
                </a:lnTo>
                <a:lnTo>
                  <a:pt x="0" y="4114800"/>
                </a:lnTo>
                <a:lnTo>
                  <a:pt x="0" y="0"/>
                </a:lnTo>
                <a:close/>
              </a:path>
            </a:pathLst>
          </a:custGeom>
          <a:blipFill rotWithShape="1">
            <a:blip r:embed="rId5">
              <a:alphaModFix/>
            </a:blip>
            <a:stretch>
              <a:fillRect b="0" l="0" r="0" t="0"/>
            </a:stretch>
          </a:blipFill>
          <a:ln>
            <a:noFill/>
          </a:ln>
        </p:spPr>
      </p:sp>
      <p:pic>
        <p:nvPicPr>
          <p:cNvPr id="240" name="Google Shape;240;p33"/>
          <p:cNvPicPr preferRelativeResize="0"/>
          <p:nvPr/>
        </p:nvPicPr>
        <p:blipFill>
          <a:blip r:embed="rId6">
            <a:alphaModFix/>
          </a:blip>
          <a:stretch>
            <a:fillRect/>
          </a:stretch>
        </p:blipFill>
        <p:spPr>
          <a:xfrm>
            <a:off x="553538" y="0"/>
            <a:ext cx="7687727"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