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gif" ContentType="image/gif"/>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2"/>
  </p:notesMasterIdLst>
  <p:sldIdLst>
    <p:sldId id="256" r:id="rId4"/>
    <p:sldId id="257" r:id="rId5"/>
    <p:sldId id="258" r:id="rId6"/>
    <p:sldId id="269" r:id="rId7"/>
    <p:sldId id="292" r:id="rId8"/>
    <p:sldId id="274" r:id="rId9"/>
    <p:sldId id="270" r:id="rId10"/>
    <p:sldId id="262" r:id="rId11"/>
    <p:sldId id="293" r:id="rId12"/>
    <p:sldId id="273" r:id="rId13"/>
    <p:sldId id="284" r:id="rId14"/>
    <p:sldId id="305" r:id="rId15"/>
    <p:sldId id="306" r:id="rId16"/>
    <p:sldId id="264" r:id="rId17"/>
    <p:sldId id="285" r:id="rId18"/>
    <p:sldId id="286" r:id="rId19"/>
    <p:sldId id="275" r:id="rId20"/>
    <p:sldId id="265" r:id="rId21"/>
    <p:sldId id="290" r:id="rId2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9" d="100"/>
          <a:sy n="79" d="100"/>
        </p:scale>
        <p:origin x="112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307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buFont typeface="Arial" panose="020B0604020202020204" pitchFamily="34" charset="0"/>
              <a:buNone/>
              <a:defRPr sz="14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buFont typeface="Arial" panose="020B0604020202020204" pitchFamily="34" charset="0"/>
              <a:buNone/>
              <a:defRPr sz="1400" noProof="1">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buFont typeface="Arial" panose="020B0604020202020204" pitchFamily="34" charset="0"/>
              <a:buNone/>
              <a:defRPr sz="14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buFont typeface="Arial" panose="020B0604020202020204" pitchFamily="34" charset="0"/>
              <a:buNone/>
              <a:defRPr sz="1400" noProof="1">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microsoft.com/office/2007/relationships/media" Target="file:///C:\Users\Administrator\Desktop\Video_2018-03-18_190316.wmv" TargetMode="External"/><Relationship Id="rId2" Type="http://schemas.openxmlformats.org/officeDocument/2006/relationships/video" Target="NULL" TargetMode="Externa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image" Target="../media/image6.emf"/><Relationship Id="rId4" Type="http://schemas.openxmlformats.org/officeDocument/2006/relationships/oleObject" Target="../embeddings/oleObject3.bin"/><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3073"/>
          <p:cNvSpPr>
            <a:spLocks noGrp="1"/>
          </p:cNvSpPr>
          <p:nvPr>
            <p:ph type="ctrTitle"/>
          </p:nvPr>
        </p:nvSpPr>
        <p:spPr>
          <a:xfrm>
            <a:off x="685800" y="2130425"/>
            <a:ext cx="7772400" cy="1470025"/>
          </a:xfrm>
        </p:spPr>
        <p:txBody>
          <a:bodyPr wrap="square" lIns="91440" tIns="45720" rIns="91440" bIns="45720" anchor="ctr"/>
          <a:lstStyle/>
          <a:p>
            <a:pPr eaLnBrk="1" hangingPunct="1">
              <a:buFont typeface="Arial" panose="020B0604020202020204" pitchFamily="34" charset="0"/>
            </a:pPr>
            <a:r>
              <a:rPr lang="zh-CN" altLang="zh-CN" sz="4400" kern="1200" dirty="0">
                <a:latin typeface="+mj-lt"/>
                <a:ea typeface="+mj-ea"/>
                <a:cs typeface="+mj-cs"/>
              </a:rPr>
              <a:t>《音乐播放器》</a:t>
            </a:r>
            <a:br>
              <a:rPr lang="zh-CN" altLang="zh-CN" sz="4400" kern="1200" dirty="0">
                <a:latin typeface="+mj-lt"/>
                <a:ea typeface="+mj-ea"/>
                <a:cs typeface="+mj-cs"/>
              </a:rPr>
            </a:br>
            <a:r>
              <a:rPr lang="zh-CN" altLang="zh-CN" sz="3600" kern="1200" dirty="0">
                <a:latin typeface="+mj-lt"/>
                <a:ea typeface="+mj-ea"/>
                <a:cs typeface="+mj-cs"/>
              </a:rPr>
              <a:t>项目评审</a:t>
            </a:r>
            <a:endParaRPr lang="zh-CN" altLang="zh-CN" sz="3600" kern="1200" dirty="0">
              <a:latin typeface="+mj-lt"/>
              <a:ea typeface="+mj-ea"/>
              <a:cs typeface="+mj-cs"/>
            </a:endParaRPr>
          </a:p>
        </p:txBody>
      </p:sp>
      <p:sp>
        <p:nvSpPr>
          <p:cNvPr id="4098" name="TextBox 16"/>
          <p:cNvSpPr txBox="1"/>
          <p:nvPr/>
        </p:nvSpPr>
        <p:spPr>
          <a:xfrm>
            <a:off x="5314950" y="4371975"/>
            <a:ext cx="3775075" cy="1554480"/>
          </a:xfrm>
          <a:prstGeom prst="rect">
            <a:avLst/>
          </a:prstGeom>
          <a:noFill/>
          <a:ln w="9525">
            <a:noFill/>
          </a:ln>
        </p:spPr>
        <p:txBody>
          <a:bodyPr anchor="t">
            <a:spAutoFit/>
          </a:bodyPr>
          <a:lstStyle/>
          <a:p>
            <a:r>
              <a:rPr lang="zh-CN" altLang="en-US" sz="2400" dirty="0">
                <a:latin typeface="宋体" panose="02010600030101010101" pitchFamily="2" charset="-122"/>
                <a:ea typeface="宋体" panose="02010600030101010101" pitchFamily="2" charset="-122"/>
              </a:rPr>
              <a:t>评审学员：黄陆仟</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指导老师：高洪涛</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小组成员：简思远 潘昀诚 郑富荣 黄彬文</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288"/>
            <a:ext cx="8221663" cy="411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76500" y="149225"/>
            <a:ext cx="2926080" cy="640080"/>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协议接口设计</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7" name="文本框 6"/>
          <p:cNvSpPr txBox="1"/>
          <p:nvPr/>
        </p:nvSpPr>
        <p:spPr>
          <a:xfrm>
            <a:off x="792480" y="1105535"/>
            <a:ext cx="6294120" cy="5212080"/>
          </a:xfrm>
          <a:prstGeom prst="rect">
            <a:avLst/>
          </a:prstGeom>
          <a:noFill/>
        </p:spPr>
        <p:txBody>
          <a:bodyPr wrap="square" rtlCol="0" anchor="t">
            <a:spAutoFit/>
          </a:bodyPr>
          <a:p>
            <a:r>
              <a:rPr lang="zh-CN" altLang="en-US" sz="1600"/>
              <a:t>1）登录</a:t>
            </a:r>
            <a:endParaRPr lang="zh-CN" altLang="en-US" sz="1600"/>
          </a:p>
          <a:p>
            <a:r>
              <a:rPr lang="zh-CN" altLang="en-US" sz="1600"/>
              <a:t>{“type” : “login”,	// 登录</a:t>
            </a:r>
            <a:endParaRPr lang="zh-CN" altLang="en-US" sz="1600"/>
          </a:p>
          <a:p>
            <a:r>
              <a:rPr lang="zh-CN" altLang="en-US" sz="1600"/>
              <a:t>“username” : “admin”,</a:t>
            </a:r>
            <a:endParaRPr lang="zh-CN" altLang="en-US" sz="1600"/>
          </a:p>
          <a:p>
            <a:r>
              <a:rPr lang="zh-CN" altLang="en-US" sz="1600"/>
              <a:t>“password” : “******”	// MD5加密}</a:t>
            </a:r>
            <a:endParaRPr lang="zh-CN" altLang="en-US" sz="1600"/>
          </a:p>
          <a:p>
            <a:r>
              <a:rPr lang="zh-CN" altLang="en-US" sz="1600"/>
              <a:t>{“type” : “login”,	// 登录</a:t>
            </a:r>
            <a:endParaRPr lang="zh-CN" altLang="en-US" sz="1600"/>
          </a:p>
          <a:p>
            <a:r>
              <a:rPr lang="zh-CN" altLang="en-US" sz="1600"/>
              <a:t>“status” : “0|1”,	// 0表示失败</a:t>
            </a:r>
            <a:endParaRPr lang="zh-CN" altLang="en-US" sz="1600"/>
          </a:p>
          <a:p>
            <a:r>
              <a:rPr lang="zh-CN" altLang="en-US" sz="1600"/>
              <a:t>“user” : {},	// User对象}</a:t>
            </a:r>
            <a:endParaRPr lang="zh-CN" altLang="en-US" sz="1600"/>
          </a:p>
          <a:p>
            <a:r>
              <a:rPr lang="zh-CN" altLang="en-US" sz="1600"/>
              <a:t>2）注册</a:t>
            </a:r>
            <a:endParaRPr lang="zh-CN" altLang="en-US" sz="1600"/>
          </a:p>
          <a:p>
            <a:r>
              <a:rPr lang="zh-CN" altLang="en-US" sz="1600"/>
              <a:t>{“type” : “register”,	// 注册</a:t>
            </a:r>
            <a:endParaRPr lang="zh-CN" altLang="en-US" sz="1600"/>
          </a:p>
          <a:p>
            <a:r>
              <a:rPr lang="zh-CN" altLang="en-US" sz="1600"/>
              <a:t>“user” : {},	// User对象}</a:t>
            </a:r>
            <a:endParaRPr lang="zh-CN" altLang="en-US" sz="1600"/>
          </a:p>
          <a:p>
            <a:r>
              <a:rPr lang="zh-CN" altLang="en-US" sz="1600"/>
              <a:t>{“type” : “register”,	// 注册</a:t>
            </a:r>
            <a:endParaRPr lang="zh-CN" altLang="en-US" sz="1600"/>
          </a:p>
          <a:p>
            <a:r>
              <a:rPr lang="zh-CN" altLang="en-US" sz="1600"/>
              <a:t>“status” : “0|1”,	// 0表示失败}</a:t>
            </a:r>
            <a:endParaRPr lang="zh-CN" altLang="en-US" sz="1600"/>
          </a:p>
          <a:p>
            <a:r>
              <a:rPr lang="zh-CN" altLang="en-US" sz="1600"/>
              <a:t>3）搜索和在线音乐</a:t>
            </a:r>
            <a:endParaRPr lang="zh-CN" altLang="en-US" sz="1600"/>
          </a:p>
          <a:p>
            <a:r>
              <a:rPr lang="zh-CN" altLang="en-US" sz="1600"/>
              <a:t>{“type” : “music”,	// 音乐</a:t>
            </a:r>
            <a:endParaRPr lang="zh-CN" altLang="en-US" sz="1600"/>
          </a:p>
          <a:p>
            <a:r>
              <a:rPr lang="zh-CN" altLang="en-US" sz="1600"/>
              <a:t>“search_str” : “”,	// 搜索关键词</a:t>
            </a:r>
            <a:endParaRPr lang="zh-CN" altLang="en-US" sz="1600"/>
          </a:p>
          <a:p>
            <a:r>
              <a:rPr lang="zh-CN" altLang="en-US" sz="1600"/>
              <a:t>“limit” : “”,	//每页条数</a:t>
            </a:r>
            <a:endParaRPr lang="zh-CN" altLang="en-US" sz="1600"/>
          </a:p>
          <a:p>
            <a:r>
              <a:rPr lang="zh-CN" altLang="en-US" sz="1600"/>
              <a:t>“current_page” : “”  //当前页}</a:t>
            </a:r>
            <a:endParaRPr lang="zh-CN" altLang="en-US" sz="1600"/>
          </a:p>
          <a:p>
            <a:r>
              <a:rPr lang="zh-CN" altLang="en-US" sz="1600"/>
              <a:t>{“type” : “music”,	// 音乐</a:t>
            </a:r>
            <a:endParaRPr lang="zh-CN" altLang="en-US" sz="1600"/>
          </a:p>
          <a:p>
            <a:r>
              <a:rPr lang="zh-CN" altLang="en-US" sz="1600"/>
              <a:t>“status” : “0|1”,	// 0表示失败</a:t>
            </a:r>
            <a:endParaRPr lang="zh-CN" altLang="en-US" sz="1600"/>
          </a:p>
          <a:p>
            <a:r>
              <a:rPr lang="zh-CN" altLang="en-US" sz="1600"/>
              <a:t>“song_list” : [],		// 歌曲列表</a:t>
            </a:r>
            <a:endParaRPr lang="zh-CN" altLang="en-US" sz="1600"/>
          </a:p>
          <a:p>
            <a:r>
              <a:rPr lang="zh-CN" altLang="en-US" sz="1600"/>
              <a:t>“page_sum” : “”	//总页数}</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288"/>
            <a:ext cx="8221663" cy="411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76500" y="149225"/>
            <a:ext cx="2926080" cy="640080"/>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协议接口设计</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2" name="文本框 1"/>
          <p:cNvSpPr txBox="1"/>
          <p:nvPr/>
        </p:nvSpPr>
        <p:spPr>
          <a:xfrm>
            <a:off x="1287780" y="903605"/>
            <a:ext cx="5304155" cy="5455920"/>
          </a:xfrm>
          <a:prstGeom prst="rect">
            <a:avLst/>
          </a:prstGeom>
          <a:noFill/>
        </p:spPr>
        <p:txBody>
          <a:bodyPr wrap="square" rtlCol="0" anchor="t">
            <a:spAutoFit/>
          </a:bodyPr>
          <a:p>
            <a:r>
              <a:rPr lang="zh-CN" altLang="en-US" sz="1600"/>
              <a:t>4）下载和试听音乐</a:t>
            </a:r>
            <a:endParaRPr lang="zh-CN" altLang="en-US" sz="1600"/>
          </a:p>
          <a:p>
            <a:r>
              <a:rPr lang="zh-CN" altLang="en-US" sz="1600"/>
              <a:t>{“type” : “download”,	// 下载</a:t>
            </a:r>
            <a:endParaRPr lang="zh-CN" altLang="en-US" sz="1600"/>
          </a:p>
          <a:p>
            <a:r>
              <a:rPr lang="zh-CN" altLang="en-US" sz="1600"/>
              <a:t>“music_id” : “”	// 音乐id}</a:t>
            </a:r>
            <a:endParaRPr lang="zh-CN" altLang="en-US" sz="1600"/>
          </a:p>
          <a:p>
            <a:r>
              <a:rPr lang="zh-CN" altLang="en-US" sz="1600"/>
              <a:t>{“type” : “download”,	// 下载</a:t>
            </a:r>
            <a:endParaRPr lang="zh-CN" altLang="en-US" sz="1600"/>
          </a:p>
          <a:p>
            <a:r>
              <a:rPr lang="zh-CN" altLang="en-US" sz="1600"/>
              <a:t>“status” : “0|1”,	// 0表示失败</a:t>
            </a:r>
            <a:endParaRPr lang="zh-CN" altLang="en-US" sz="1600"/>
          </a:p>
          <a:p>
            <a:r>
              <a:rPr lang="zh-CN" altLang="en-US" sz="1600"/>
              <a:t>“music” : {},		// 音乐对象}</a:t>
            </a:r>
            <a:endParaRPr lang="zh-CN" altLang="en-US" sz="1600"/>
          </a:p>
          <a:p>
            <a:r>
              <a:rPr lang="zh-CN" altLang="en-US" sz="1600"/>
              <a:t>5）收藏音乐操作</a:t>
            </a:r>
            <a:endParaRPr lang="zh-CN" altLang="en-US" sz="1600"/>
          </a:p>
          <a:p>
            <a:r>
              <a:rPr lang="zh-CN" altLang="en-US" sz="1600"/>
              <a:t>{“type” : “collect”,	// 收藏音乐</a:t>
            </a:r>
            <a:endParaRPr lang="zh-CN" altLang="en-US" sz="1600"/>
          </a:p>
          <a:p>
            <a:r>
              <a:rPr lang="zh-CN" altLang="en-US" sz="1600"/>
              <a:t>“user_id” : “”,	// 用户id</a:t>
            </a:r>
            <a:endParaRPr lang="zh-CN" altLang="en-US" sz="1600"/>
          </a:p>
          <a:p>
            <a:r>
              <a:rPr lang="zh-CN" altLang="en-US" sz="1600"/>
              <a:t>“music_id” : “”,	// 音乐id</a:t>
            </a:r>
            <a:endParaRPr lang="zh-CN" altLang="en-US" sz="1600"/>
          </a:p>
          <a:p>
            <a:r>
              <a:rPr lang="zh-CN" altLang="en-US" sz="1600"/>
              <a:t>“operator” : “” //操作类型（add添加 remove删除 ）}</a:t>
            </a:r>
            <a:endParaRPr lang="zh-CN" altLang="en-US" sz="1600"/>
          </a:p>
          <a:p>
            <a:r>
              <a:rPr lang="zh-CN" altLang="en-US" sz="1600"/>
              <a:t>{“type” : “collect”,	// 收藏音乐</a:t>
            </a:r>
            <a:endParaRPr lang="zh-CN" altLang="en-US" sz="1600"/>
          </a:p>
          <a:p>
            <a:r>
              <a:rPr lang="zh-CN" altLang="en-US" sz="1600"/>
              <a:t>“status” : “0|1”	// 0表示失败}</a:t>
            </a:r>
            <a:endParaRPr lang="zh-CN" altLang="en-US" sz="1600"/>
          </a:p>
          <a:p>
            <a:r>
              <a:rPr lang="zh-CN" altLang="en-US" sz="1600"/>
              <a:t>6）获取收藏音乐列表</a:t>
            </a:r>
            <a:endParaRPr lang="zh-CN" altLang="en-US" sz="1600"/>
          </a:p>
          <a:p>
            <a:r>
              <a:rPr lang="zh-CN" altLang="en-US" sz="1600"/>
              <a:t>{“type” : “get_collect”,	// 获取收藏音乐</a:t>
            </a:r>
            <a:endParaRPr lang="zh-CN" altLang="en-US" sz="1600"/>
          </a:p>
          <a:p>
            <a:r>
              <a:rPr lang="zh-CN" altLang="en-US" sz="1600"/>
              <a:t>“user_id” : “”,	// 用户id</a:t>
            </a:r>
            <a:endParaRPr lang="zh-CN" altLang="en-US" sz="1600"/>
          </a:p>
          <a:p>
            <a:r>
              <a:rPr lang="zh-CN" altLang="en-US" sz="1600"/>
              <a:t>“limit” : “”,	//每页条数</a:t>
            </a:r>
            <a:endParaRPr lang="zh-CN" altLang="en-US" sz="1600"/>
          </a:p>
          <a:p>
            <a:r>
              <a:rPr lang="zh-CN" altLang="en-US" sz="1600"/>
              <a:t>“current_page” : “”  //当前页}</a:t>
            </a:r>
            <a:endParaRPr lang="zh-CN" altLang="en-US" sz="1600"/>
          </a:p>
          <a:p>
            <a:r>
              <a:rPr lang="zh-CN" altLang="en-US" sz="1600"/>
              <a:t>{“type” : “get_collect”,	// 获取收藏音乐</a:t>
            </a:r>
            <a:endParaRPr lang="zh-CN" altLang="en-US" sz="1600"/>
          </a:p>
          <a:p>
            <a:r>
              <a:rPr lang="zh-CN" altLang="en-US" sz="1600"/>
              <a:t>“status” : “0|1”,	// 0表示失败</a:t>
            </a:r>
            <a:endParaRPr lang="zh-CN" altLang="en-US" sz="1600"/>
          </a:p>
          <a:p>
            <a:r>
              <a:rPr lang="zh-CN" altLang="en-US" sz="1600"/>
              <a:t>“song_list” : [],		// 歌曲列表</a:t>
            </a:r>
            <a:endParaRPr lang="zh-CN" altLang="en-US" sz="1600"/>
          </a:p>
          <a:p>
            <a:r>
              <a:rPr lang="zh-CN" altLang="en-US" sz="1600"/>
              <a:t>“page_sum” : “”	//总页数}</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288"/>
            <a:ext cx="8221663" cy="411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76500" y="149225"/>
            <a:ext cx="3383280" cy="640080"/>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文件下载流程图</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graphicFrame>
        <p:nvGraphicFramePr>
          <p:cNvPr id="10" name="对象 9"/>
          <p:cNvGraphicFramePr>
            <a:graphicFrameLocks noChangeAspect="1"/>
          </p:cNvGraphicFramePr>
          <p:nvPr/>
        </p:nvGraphicFramePr>
        <p:xfrm>
          <a:off x="2145030" y="903605"/>
          <a:ext cx="4433482" cy="5817688"/>
        </p:xfrm>
        <a:graphic>
          <a:graphicData uri="http://schemas.openxmlformats.org/presentationml/2006/ole">
            <mc:AlternateContent xmlns:mc="http://schemas.openxmlformats.org/markup-compatibility/2006">
              <mc:Choice xmlns:v="urn:schemas-microsoft-com:vml" Requires="v">
                <p:oleObj spid="_x0000_s11" name="" r:id="rId2" imgW="4351655" imgH="5648325" progId="Visio.Drawing.11">
                  <p:embed/>
                </p:oleObj>
              </mc:Choice>
              <mc:Fallback>
                <p:oleObj name="" r:id="rId2" imgW="4351655" imgH="5648325" progId="Visio.Drawing.11">
                  <p:embed/>
                  <p:pic>
                    <p:nvPicPr>
                      <p:cNvPr id="0" name="图片 10"/>
                      <p:cNvPicPr/>
                      <p:nvPr/>
                    </p:nvPicPr>
                    <p:blipFill>
                      <a:blip r:embed="rId3"/>
                    </p:blipFill>
                    <p:spPr>
                      <a:xfrm>
                        <a:off x="2145030" y="903605"/>
                        <a:ext cx="4433482" cy="5817688"/>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288"/>
            <a:ext cx="8221663" cy="411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76500" y="149225"/>
            <a:ext cx="3383280" cy="640080"/>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音乐播放流程图</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2" name="文本框 1"/>
          <p:cNvSpPr txBox="1"/>
          <p:nvPr/>
        </p:nvSpPr>
        <p:spPr>
          <a:xfrm>
            <a:off x="467360" y="1044575"/>
            <a:ext cx="1800225" cy="365760"/>
          </a:xfrm>
          <a:prstGeom prst="rect">
            <a:avLst/>
          </a:prstGeom>
          <a:noFill/>
        </p:spPr>
        <p:txBody>
          <a:bodyPr wrap="square" rtlCol="0">
            <a:spAutoFit/>
          </a:bodyPr>
          <a:p>
            <a:r>
              <a:rPr lang="zh-CN" altLang="en-US"/>
              <a:t>以顺序播放为例</a:t>
            </a:r>
            <a:endParaRPr lang="zh-CN" altLang="en-US"/>
          </a:p>
        </p:txBody>
      </p:sp>
      <p:graphicFrame>
        <p:nvGraphicFramePr>
          <p:cNvPr id="3" name="对象 2"/>
          <p:cNvGraphicFramePr>
            <a:graphicFrameLocks noChangeAspect="1"/>
          </p:cNvGraphicFramePr>
          <p:nvPr/>
        </p:nvGraphicFramePr>
        <p:xfrm>
          <a:off x="1937385" y="459105"/>
          <a:ext cx="4848106" cy="5939554"/>
        </p:xfrm>
        <a:graphic>
          <a:graphicData uri="http://schemas.openxmlformats.org/presentationml/2006/ole">
            <mc:AlternateContent xmlns:mc="http://schemas.openxmlformats.org/markup-compatibility/2006">
              <mc:Choice xmlns:v="urn:schemas-microsoft-com:vml" Requires="v">
                <p:oleObj spid="_x0000_s4" name="" r:id="rId2" imgW="4898390" imgH="5939790" progId="Visio.Drawing.11">
                  <p:embed/>
                </p:oleObj>
              </mc:Choice>
              <mc:Fallback>
                <p:oleObj name="" r:id="rId2" imgW="4898390" imgH="5939790" progId="Visio.Drawing.11">
                  <p:embed/>
                  <p:pic>
                    <p:nvPicPr>
                      <p:cNvPr id="0" name="图片 3"/>
                      <p:cNvPicPr/>
                      <p:nvPr/>
                    </p:nvPicPr>
                    <p:blipFill>
                      <a:blip r:embed="rId3"/>
                    </p:blipFill>
                    <p:spPr>
                      <a:xfrm>
                        <a:off x="1937385" y="459105"/>
                        <a:ext cx="4848106" cy="5939554"/>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23825"/>
            <a:ext cx="2468563" cy="64611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亮点和不足</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16387" name="文本框 1"/>
          <p:cNvSpPr txBox="1"/>
          <p:nvPr/>
        </p:nvSpPr>
        <p:spPr>
          <a:xfrm>
            <a:off x="780415" y="889953"/>
            <a:ext cx="7181850" cy="914400"/>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亮点</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：自定义控件</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如：</a:t>
            </a:r>
            <a:r>
              <a:rPr lang="en-US" altLang="zh-CN" dirty="0">
                <a:latin typeface="Arial" panose="020B0604020202020204" pitchFamily="34" charset="0"/>
                <a:ea typeface="宋体" panose="02010600030101010101" pitchFamily="2" charset="-122"/>
              </a:rPr>
              <a:t>MyButton</a:t>
            </a:r>
            <a:r>
              <a:rPr lang="zh-CN" altLang="en-US" dirty="0">
                <a:latin typeface="Arial" panose="020B0604020202020204" pitchFamily="34" charset="0"/>
                <a:ea typeface="宋体" panose="02010600030101010101" pitchFamily="2" charset="-122"/>
              </a:rPr>
              <a:t>，实现了正常状态、鼠标经过和鼠标按下的三种状态</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并且带有提示文本</a:t>
            </a:r>
            <a:endParaRPr lang="zh-CN" altLang="en-US" dirty="0">
              <a:latin typeface="Arial" panose="020B0604020202020204" pitchFamily="34"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487680" y="1768475"/>
            <a:ext cx="4914702" cy="3320415"/>
          </a:xfrm>
          <a:prstGeom prst="rect">
            <a:avLst/>
          </a:prstGeom>
        </p:spPr>
      </p:pic>
      <p:pic>
        <p:nvPicPr>
          <p:cNvPr id="7" name="图片 6"/>
          <p:cNvPicPr>
            <a:picLocks noChangeAspect="1"/>
          </p:cNvPicPr>
          <p:nvPr/>
        </p:nvPicPr>
        <p:blipFill>
          <a:blip r:embed="rId3"/>
          <a:stretch>
            <a:fillRect/>
          </a:stretch>
        </p:blipFill>
        <p:spPr>
          <a:xfrm>
            <a:off x="487680" y="5198745"/>
            <a:ext cx="3308604" cy="605790"/>
          </a:xfrm>
          <a:prstGeom prst="rect">
            <a:avLst/>
          </a:prstGeom>
        </p:spPr>
      </p:pic>
      <p:pic>
        <p:nvPicPr>
          <p:cNvPr id="9" name="图片 8"/>
          <p:cNvPicPr>
            <a:picLocks noChangeAspect="1"/>
          </p:cNvPicPr>
          <p:nvPr/>
        </p:nvPicPr>
        <p:blipFill>
          <a:blip r:embed="rId4"/>
          <a:stretch>
            <a:fillRect/>
          </a:stretch>
        </p:blipFill>
        <p:spPr>
          <a:xfrm>
            <a:off x="6055360" y="2548890"/>
            <a:ext cx="2409825" cy="628650"/>
          </a:xfrm>
          <a:prstGeom prst="rect">
            <a:avLst/>
          </a:prstGeom>
        </p:spPr>
      </p:pic>
      <p:pic>
        <p:nvPicPr>
          <p:cNvPr id="10" name="图片 9"/>
          <p:cNvPicPr>
            <a:picLocks noChangeAspect="1"/>
          </p:cNvPicPr>
          <p:nvPr/>
        </p:nvPicPr>
        <p:blipFill>
          <a:blip r:embed="rId5"/>
          <a:stretch>
            <a:fillRect/>
          </a:stretch>
        </p:blipFill>
        <p:spPr>
          <a:xfrm>
            <a:off x="6231890" y="4062730"/>
            <a:ext cx="2057400" cy="647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23825"/>
            <a:ext cx="2468563" cy="64611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亮点和不足</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16387" name="文本框 1"/>
          <p:cNvSpPr txBox="1"/>
          <p:nvPr/>
        </p:nvSpPr>
        <p:spPr>
          <a:xfrm>
            <a:off x="780415" y="889953"/>
            <a:ext cx="7181850" cy="640080"/>
          </a:xfrm>
          <a:prstGeom prst="rect">
            <a:avLst/>
          </a:prstGeom>
          <a:noFill/>
          <a:ln w="9525">
            <a:noFill/>
          </a:ln>
        </p:spPr>
        <p:txBody>
          <a:bodyPr wrap="square" anchor="t">
            <a:spAutoFit/>
          </a:bodyPr>
          <a:lstStyle/>
          <a:p>
            <a:r>
              <a:rPr lang="zh-CN" altLang="en-US" dirty="0">
                <a:sym typeface="+mn-ea"/>
              </a:rPr>
              <a:t>亮点</a:t>
            </a:r>
            <a:r>
              <a:rPr lang="en-US" altLang="zh-CN" dirty="0">
                <a:sym typeface="+mn-ea"/>
              </a:rPr>
              <a:t>1</a:t>
            </a:r>
            <a:r>
              <a:rPr lang="zh-CN" altLang="en-US" dirty="0">
                <a:sym typeface="+mn-ea"/>
              </a:rPr>
              <a:t>：自定义控件</a:t>
            </a:r>
            <a:endParaRPr lang="zh-CN" altLang="en-US" dirty="0">
              <a:latin typeface="Arial" panose="020B0604020202020204" pitchFamily="34" charset="0"/>
              <a:ea typeface="宋体" panose="02010600030101010101" pitchFamily="2" charset="-122"/>
            </a:endParaRPr>
          </a:p>
          <a:p>
            <a:r>
              <a:rPr lang="zh-CN" altLang="en-US" dirty="0">
                <a:sym typeface="+mn-ea"/>
              </a:rPr>
              <a:t>如：</a:t>
            </a:r>
            <a:r>
              <a:rPr lang="en-US" altLang="zh-CN" dirty="0">
                <a:sym typeface="+mn-ea"/>
              </a:rPr>
              <a:t>MessageDialog</a:t>
            </a:r>
            <a:r>
              <a:rPr lang="zh-CN" altLang="en-US" dirty="0">
                <a:sym typeface="+mn-ea"/>
              </a:rPr>
              <a:t>，统一了客户端弹窗的</a:t>
            </a:r>
            <a:r>
              <a:rPr lang="en-US" altLang="zh-CN" dirty="0">
                <a:sym typeface="+mn-ea"/>
              </a:rPr>
              <a:t>UI</a:t>
            </a:r>
            <a:r>
              <a:rPr lang="zh-CN" altLang="en-US" dirty="0">
                <a:sym typeface="+mn-ea"/>
              </a:rPr>
              <a:t>显示</a:t>
            </a:r>
            <a:endParaRPr lang="zh-CN" altLang="en-US" dirty="0">
              <a:latin typeface="Arial" panose="020B0604020202020204" pitchFamily="34" charset="0"/>
              <a:ea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780415" y="1483360"/>
            <a:ext cx="3812079" cy="2617470"/>
          </a:xfrm>
          <a:prstGeom prst="rect">
            <a:avLst/>
          </a:prstGeom>
        </p:spPr>
      </p:pic>
      <p:pic>
        <p:nvPicPr>
          <p:cNvPr id="3" name="图片 2"/>
          <p:cNvPicPr>
            <a:picLocks noChangeAspect="1"/>
          </p:cNvPicPr>
          <p:nvPr/>
        </p:nvPicPr>
        <p:blipFill>
          <a:blip r:embed="rId3"/>
          <a:srcRect r="2915"/>
          <a:stretch>
            <a:fillRect/>
          </a:stretch>
        </p:blipFill>
        <p:spPr>
          <a:xfrm>
            <a:off x="780415" y="3970020"/>
            <a:ext cx="3806190" cy="2720340"/>
          </a:xfrm>
          <a:prstGeom prst="rect">
            <a:avLst/>
          </a:prstGeom>
        </p:spPr>
      </p:pic>
      <p:pic>
        <p:nvPicPr>
          <p:cNvPr id="4" name="图片 3"/>
          <p:cNvPicPr>
            <a:picLocks noChangeAspect="1"/>
          </p:cNvPicPr>
          <p:nvPr/>
        </p:nvPicPr>
        <p:blipFill>
          <a:blip r:embed="rId4"/>
          <a:stretch>
            <a:fillRect/>
          </a:stretch>
        </p:blipFill>
        <p:spPr>
          <a:xfrm>
            <a:off x="6057265" y="1864360"/>
            <a:ext cx="1905000" cy="952500"/>
          </a:xfrm>
          <a:prstGeom prst="rect">
            <a:avLst/>
          </a:prstGeom>
        </p:spPr>
      </p:pic>
      <p:pic>
        <p:nvPicPr>
          <p:cNvPr id="8" name="图片 7"/>
          <p:cNvPicPr>
            <a:picLocks noChangeAspect="1"/>
          </p:cNvPicPr>
          <p:nvPr/>
        </p:nvPicPr>
        <p:blipFill>
          <a:blip r:embed="rId5"/>
          <a:stretch>
            <a:fillRect/>
          </a:stretch>
        </p:blipFill>
        <p:spPr>
          <a:xfrm>
            <a:off x="6057265" y="3148330"/>
            <a:ext cx="1905000" cy="952500"/>
          </a:xfrm>
          <a:prstGeom prst="rect">
            <a:avLst/>
          </a:prstGeom>
        </p:spPr>
      </p:pic>
      <p:pic>
        <p:nvPicPr>
          <p:cNvPr id="9" name="图片 8"/>
          <p:cNvPicPr>
            <a:picLocks noChangeAspect="1"/>
          </p:cNvPicPr>
          <p:nvPr/>
        </p:nvPicPr>
        <p:blipFill>
          <a:blip r:embed="rId6"/>
          <a:stretch>
            <a:fillRect/>
          </a:stretch>
        </p:blipFill>
        <p:spPr>
          <a:xfrm>
            <a:off x="6057265" y="4422775"/>
            <a:ext cx="1905000" cy="952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23825"/>
            <a:ext cx="2468563" cy="64611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亮点和不足</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16387" name="文本框 1"/>
          <p:cNvSpPr txBox="1"/>
          <p:nvPr/>
        </p:nvSpPr>
        <p:spPr>
          <a:xfrm>
            <a:off x="780415" y="889953"/>
            <a:ext cx="7181850" cy="365760"/>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亮点</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：使用</a:t>
            </a:r>
            <a:r>
              <a:rPr lang="en-US" dirty="0">
                <a:latin typeface="Arial" panose="020B0604020202020204" pitchFamily="34" charset="0"/>
                <a:ea typeface="宋体" panose="02010600030101010101" pitchFamily="2" charset="-122"/>
              </a:rPr>
              <a:t>JList</a:t>
            </a:r>
            <a:r>
              <a:rPr lang="zh-CN" altLang="en-US" dirty="0">
                <a:latin typeface="Arial" panose="020B0604020202020204" pitchFamily="34" charset="0"/>
                <a:ea typeface="宋体" panose="02010600030101010101" pitchFamily="2" charset="-122"/>
              </a:rPr>
              <a:t>实现了歌词滚动效果</a:t>
            </a:r>
            <a:endParaRPr lang="zh-CN" altLang="en-US" dirty="0">
              <a:latin typeface="Arial" panose="020B0604020202020204" pitchFamily="34" charset="0"/>
              <a:ea typeface="宋体" panose="02010600030101010101" pitchFamily="2" charset="-122"/>
            </a:endParaRPr>
          </a:p>
        </p:txBody>
      </p:sp>
      <p:pic>
        <p:nvPicPr>
          <p:cNvPr id="3" name="图片 2" descr="lrc_show"/>
          <p:cNvPicPr>
            <a:picLocks noChangeAspect="1"/>
          </p:cNvPicPr>
          <p:nvPr/>
        </p:nvPicPr>
        <p:blipFill>
          <a:blip r:embed="rId2"/>
          <a:stretch>
            <a:fillRect/>
          </a:stretch>
        </p:blipFill>
        <p:spPr>
          <a:xfrm>
            <a:off x="4319270" y="3072130"/>
            <a:ext cx="4667497" cy="3000375"/>
          </a:xfrm>
          <a:prstGeom prst="rect">
            <a:avLst/>
          </a:prstGeom>
        </p:spPr>
      </p:pic>
      <p:pic>
        <p:nvPicPr>
          <p:cNvPr id="6" name="图片 5"/>
          <p:cNvPicPr>
            <a:picLocks noChangeAspect="1"/>
          </p:cNvPicPr>
          <p:nvPr/>
        </p:nvPicPr>
        <p:blipFill>
          <a:blip r:embed="rId3"/>
          <a:stretch>
            <a:fillRect/>
          </a:stretch>
        </p:blipFill>
        <p:spPr>
          <a:xfrm>
            <a:off x="4999990" y="984885"/>
            <a:ext cx="3306572" cy="2011680"/>
          </a:xfrm>
          <a:prstGeom prst="rect">
            <a:avLst/>
          </a:prstGeom>
        </p:spPr>
      </p:pic>
      <p:pic>
        <p:nvPicPr>
          <p:cNvPr id="7" name="图片 6"/>
          <p:cNvPicPr>
            <a:picLocks noChangeAspect="1"/>
          </p:cNvPicPr>
          <p:nvPr/>
        </p:nvPicPr>
        <p:blipFill>
          <a:blip r:embed="rId4"/>
          <a:srcRect l="-9329"/>
          <a:stretch>
            <a:fillRect/>
          </a:stretch>
        </p:blipFill>
        <p:spPr>
          <a:xfrm>
            <a:off x="-464820" y="1410335"/>
            <a:ext cx="5410317" cy="4396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23825"/>
            <a:ext cx="2468563" cy="64611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亮点和不足</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17411" name="文本框 1"/>
          <p:cNvSpPr txBox="1"/>
          <p:nvPr/>
        </p:nvSpPr>
        <p:spPr>
          <a:xfrm>
            <a:off x="805815" y="1124585"/>
            <a:ext cx="7181850" cy="640080"/>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不足：</a:t>
            </a:r>
            <a:endParaRPr lang="en-US" altLang="zh-CN" dirty="0">
              <a:latin typeface="Arial" panose="020B0604020202020204" pitchFamily="34" charset="0"/>
              <a:ea typeface="宋体" panose="02010600030101010101" pitchFamily="2" charset="-122"/>
            </a:endParaRPr>
          </a:p>
          <a:p>
            <a:r>
              <a:rPr lang="en-US" altLang="zh-CN" dirty="0"/>
              <a:t>   </a:t>
            </a:r>
            <a:endParaRPr lang="zh-CN" altLang="en-US" dirty="0">
              <a:latin typeface="Arial" panose="020B0604020202020204" pitchFamily="34" charset="0"/>
              <a:ea typeface="宋体" panose="02010600030101010101" pitchFamily="2" charset="-122"/>
            </a:endParaRPr>
          </a:p>
        </p:txBody>
      </p:sp>
      <p:sp>
        <p:nvSpPr>
          <p:cNvPr id="6" name="矩形 5"/>
          <p:cNvSpPr/>
          <p:nvPr/>
        </p:nvSpPr>
        <p:spPr>
          <a:xfrm>
            <a:off x="3589020" y="2118995"/>
            <a:ext cx="1965960" cy="575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未实现快进播放</a:t>
            </a:r>
            <a:endParaRPr lang="en-US" altLang="zh-CN"/>
          </a:p>
        </p:txBody>
      </p:sp>
      <p:sp>
        <p:nvSpPr>
          <p:cNvPr id="7" name="矩形 6"/>
          <p:cNvSpPr/>
          <p:nvPr/>
        </p:nvSpPr>
        <p:spPr>
          <a:xfrm>
            <a:off x="3589020" y="3141345"/>
            <a:ext cx="1965960" cy="575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未实现音量控制</a:t>
            </a:r>
            <a:endParaRPr lang="en-US" altLang="zh-CN"/>
          </a:p>
        </p:txBody>
      </p:sp>
      <p:sp>
        <p:nvSpPr>
          <p:cNvPr id="8" name="矩形 7"/>
          <p:cNvSpPr/>
          <p:nvPr/>
        </p:nvSpPr>
        <p:spPr>
          <a:xfrm>
            <a:off x="3589020" y="4161790"/>
            <a:ext cx="1965960" cy="575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播放控制有</a:t>
            </a:r>
            <a:r>
              <a:rPr lang="en-US" altLang="zh-CN"/>
              <a:t>BUG</a:t>
            </a:r>
            <a:endParaRPr lang="en-US" altLang="zh-CN"/>
          </a:p>
        </p:txBody>
      </p:sp>
      <p:sp>
        <p:nvSpPr>
          <p:cNvPr id="9" name="矩形 8"/>
          <p:cNvSpPr/>
          <p:nvPr/>
        </p:nvSpPr>
        <p:spPr>
          <a:xfrm>
            <a:off x="3589020" y="5126990"/>
            <a:ext cx="1965960" cy="575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t>代码待优化</a:t>
            </a:r>
            <a:endParaRPr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605"/>
            <a:ext cx="8221980" cy="9086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技术沉淀</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自身的项目感受</a:t>
            </a:r>
            <a:r>
              <a:rPr kumimoji="0" 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endParaRPr kumimoji="0"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76500" y="77788"/>
            <a:ext cx="2011363" cy="646113"/>
          </a:xfrm>
          <a:prstGeom prst="rect">
            <a:avLst/>
          </a:prstGeom>
          <a:noFill/>
        </p:spPr>
        <p:txBody>
          <a:bodyPr wrap="none">
            <a:spAutoFit/>
          </a:bodyPr>
          <a:lstStyle/>
          <a:p>
            <a:pPr marL="457200" marR="0" indent="-457200" defTabSz="914400" rtl="0" eaLnBrk="0" hangingPunct="0">
              <a:spcBef>
                <a:spcPct val="20000"/>
              </a:spcBef>
              <a:buClrTx/>
              <a:buSzTx/>
              <a:buFont typeface="Wingdings" panose="05000000000000000000" pitchFamily="2" charset="2"/>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心得体会</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2" name="矩形标注 1"/>
          <p:cNvSpPr/>
          <p:nvPr/>
        </p:nvSpPr>
        <p:spPr>
          <a:xfrm>
            <a:off x="894080" y="1991360"/>
            <a:ext cx="914400" cy="61150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多线程</a:t>
            </a:r>
            <a:endParaRPr lang="zh-CN" altLang="en-US">
              <a:solidFill>
                <a:schemeClr val="tx1"/>
              </a:solidFill>
            </a:endParaRPr>
          </a:p>
        </p:txBody>
      </p:sp>
      <p:sp>
        <p:nvSpPr>
          <p:cNvPr id="3" name="矩形标注 2"/>
          <p:cNvSpPr/>
          <p:nvPr/>
        </p:nvSpPr>
        <p:spPr>
          <a:xfrm>
            <a:off x="2702560" y="1991360"/>
            <a:ext cx="1210310" cy="6223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网络编程</a:t>
            </a:r>
            <a:endParaRPr lang="zh-CN" altLang="en-US">
              <a:solidFill>
                <a:schemeClr val="tx1"/>
              </a:solidFill>
            </a:endParaRPr>
          </a:p>
        </p:txBody>
      </p:sp>
      <p:sp>
        <p:nvSpPr>
          <p:cNvPr id="4" name="矩形标注 3"/>
          <p:cNvSpPr/>
          <p:nvPr/>
        </p:nvSpPr>
        <p:spPr>
          <a:xfrm>
            <a:off x="4806950" y="1991360"/>
            <a:ext cx="1427480" cy="61150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C/S</a:t>
            </a:r>
            <a:r>
              <a:rPr lang="zh-CN" altLang="en-US">
                <a:solidFill>
                  <a:schemeClr val="tx1"/>
                </a:solidFill>
              </a:rPr>
              <a:t>架构</a:t>
            </a:r>
            <a:endParaRPr lang="zh-CN" altLang="en-US">
              <a:solidFill>
                <a:schemeClr val="tx1"/>
              </a:solidFill>
            </a:endParaRPr>
          </a:p>
        </p:txBody>
      </p:sp>
      <p:sp>
        <p:nvSpPr>
          <p:cNvPr id="6" name="矩形标注 5"/>
          <p:cNvSpPr/>
          <p:nvPr/>
        </p:nvSpPr>
        <p:spPr>
          <a:xfrm>
            <a:off x="7128510" y="1991360"/>
            <a:ext cx="1119505" cy="61150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数据库设计</a:t>
            </a:r>
            <a:endParaRPr lang="zh-CN" altLang="en-US">
              <a:solidFill>
                <a:schemeClr val="tx1"/>
              </a:solidFill>
            </a:endParaRPr>
          </a:p>
        </p:txBody>
      </p:sp>
      <p:grpSp>
        <p:nvGrpSpPr>
          <p:cNvPr id="15" name="组合 14"/>
          <p:cNvGrpSpPr/>
          <p:nvPr/>
        </p:nvGrpSpPr>
        <p:grpSpPr>
          <a:xfrm>
            <a:off x="894080" y="4425950"/>
            <a:ext cx="7353935" cy="622300"/>
            <a:chOff x="1608" y="3336"/>
            <a:chExt cx="11581" cy="980"/>
          </a:xfrm>
        </p:grpSpPr>
        <p:sp>
          <p:nvSpPr>
            <p:cNvPr id="11" name="矩形标注 10"/>
            <p:cNvSpPr/>
            <p:nvPr/>
          </p:nvSpPr>
          <p:spPr>
            <a:xfrm>
              <a:off x="1608" y="3336"/>
              <a:ext cx="1850" cy="96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编码能力</a:t>
              </a:r>
              <a:endParaRPr lang="zh-CN" altLang="en-US">
                <a:solidFill>
                  <a:schemeClr val="tx1"/>
                </a:solidFill>
              </a:endParaRPr>
            </a:p>
          </p:txBody>
        </p:sp>
        <p:sp>
          <p:nvSpPr>
            <p:cNvPr id="12" name="矩形标注 11"/>
            <p:cNvSpPr/>
            <p:nvPr/>
          </p:nvSpPr>
          <p:spPr>
            <a:xfrm>
              <a:off x="4456" y="3336"/>
              <a:ext cx="1906" cy="98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sym typeface="+mn-ea"/>
                </a:rPr>
                <a:t>编码效率</a:t>
              </a:r>
              <a:endParaRPr lang="zh-CN" altLang="en-US">
                <a:solidFill>
                  <a:schemeClr val="tx1"/>
                </a:solidFill>
              </a:endParaRPr>
            </a:p>
          </p:txBody>
        </p:sp>
        <p:sp>
          <p:nvSpPr>
            <p:cNvPr id="13" name="矩形标注 12"/>
            <p:cNvSpPr/>
            <p:nvPr/>
          </p:nvSpPr>
          <p:spPr>
            <a:xfrm>
              <a:off x="7770" y="3336"/>
              <a:ext cx="2248" cy="96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代码经验</a:t>
              </a:r>
              <a:endParaRPr lang="zh-CN" altLang="en-US">
                <a:solidFill>
                  <a:schemeClr val="tx1"/>
                </a:solidFill>
              </a:endParaRPr>
            </a:p>
          </p:txBody>
        </p:sp>
        <p:sp>
          <p:nvSpPr>
            <p:cNvPr id="14" name="矩形标注 13"/>
            <p:cNvSpPr/>
            <p:nvPr/>
          </p:nvSpPr>
          <p:spPr>
            <a:xfrm>
              <a:off x="11426" y="3336"/>
              <a:ext cx="1763" cy="96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框架设计</a:t>
              </a:r>
              <a:endParaRPr lang="zh-CN" altLang="en-US">
                <a:solidFill>
                  <a:schemeClr val="tx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461010" y="2251075"/>
            <a:ext cx="8221980" cy="235648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人做一件事始终是孤独的，写代码也是。感谢课间、课后包括周末，一起写代码的码友，特别是第一小组的组员们，不管结果能否达到项目开工会定下的目标，重要的是不要辜负当初那么辛苦码代码的自己。也要感谢高老师的技术支持，叶老师的日常督促以及</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JX1711</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班一起学习的</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所有</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小伙伴，因为同一个梦想，所以聚在了一起。既然选择了远方，便只顾风雨兼程。二阶将逝，三阶近在眼前，四阶还会远吗？希望毕业之时，大家最感谢的那个人是自己，是那个超越不可能实现</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IT</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梦的自己！</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76500" y="77788"/>
            <a:ext cx="1097280" cy="640080"/>
          </a:xfrm>
          <a:prstGeom prst="rect">
            <a:avLst/>
          </a:prstGeom>
          <a:noFill/>
        </p:spPr>
        <p:txBody>
          <a:bodyPr wrap="none">
            <a:spAutoFit/>
          </a:bodyPr>
          <a:lstStyle/>
          <a:p>
            <a:pPr marL="457200" marR="0" indent="-457200" defTabSz="914400" rtl="0" eaLnBrk="0" hangingPunct="0">
              <a:spcBef>
                <a:spcPct val="20000"/>
              </a:spcBef>
              <a:buClrTx/>
              <a:buSzTx/>
              <a:buFont typeface="Wingdings" panose="05000000000000000000" pitchFamily="2" charset="2"/>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致谢</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122" name="文本框 1"/>
          <p:cNvSpPr txBox="1"/>
          <p:nvPr/>
        </p:nvSpPr>
        <p:spPr>
          <a:xfrm>
            <a:off x="3659188" y="73025"/>
            <a:ext cx="1096962" cy="644525"/>
          </a:xfrm>
          <a:prstGeom prst="rect">
            <a:avLst/>
          </a:prstGeom>
          <a:noFill/>
          <a:ln w="9525">
            <a:noFill/>
          </a:ln>
        </p:spPr>
        <p:txBody>
          <a:bodyPr wrap="none" anchor="t">
            <a:spAutoFit/>
          </a:bodyPr>
          <a:lstStyle/>
          <a:p>
            <a:r>
              <a:rPr lang="zh-CN" altLang="en-US" sz="3600" dirty="0">
                <a:latin typeface="宋体" panose="02010600030101010101" pitchFamily="2" charset="-122"/>
                <a:ea typeface="宋体" panose="02010600030101010101" pitchFamily="2" charset="-122"/>
              </a:rPr>
              <a:t>目录</a:t>
            </a:r>
            <a:endParaRPr lang="zh-CN" altLang="en-US" sz="3600" dirty="0">
              <a:latin typeface="宋体" panose="02010600030101010101" pitchFamily="2" charset="-122"/>
              <a:ea typeface="宋体" panose="02010600030101010101" pitchFamily="2" charset="-122"/>
            </a:endParaRPr>
          </a:p>
        </p:txBody>
      </p:sp>
      <p:sp>
        <p:nvSpPr>
          <p:cNvPr id="3" name="内容占位符 2"/>
          <p:cNvSpPr>
            <a:spLocks noGrp="1" noChangeArrowheads="1"/>
          </p:cNvSpPr>
          <p:nvPr>
            <p:ph type="subTitle" idx="1"/>
          </p:nvPr>
        </p:nvSpPr>
        <p:spPr>
          <a:xfrm>
            <a:off x="460375" y="1411288"/>
            <a:ext cx="8221663" cy="4119563"/>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一、项目背景和意义</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二、项目功能模块图</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三、项目进度规划</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四、项目系统框架图</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五、核心功能设计</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六、亮点和不足</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rPr>
              <a:t>七、心得体会</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sym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288"/>
            <a:ext cx="8221663" cy="41195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项目背景</a:t>
            </a: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随着互联网快速发展，在线听音乐已经成为人们一种放松的娱乐方式。互联网中百度音乐、酷狗音乐、</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QQ</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音乐、网易云音乐、虾米音乐等音乐软件层出不穷。人们迫切希望找到一款适合自己的集离线播放和在线播放于一体的音乐播放器。</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sym typeface="宋体" panose="02010600030101010101" pitchFamily="2" charset="-122"/>
              </a:rPr>
              <a:t>项目意义</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宋体" panose="02010600030101010101" pitchFamily="2" charset="-122"/>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通过此次音乐播放器项目的开发，不仅能让学员感受到音乐播放器带给用户听觉上的享受，更能让学员掌握基于</a:t>
            </a:r>
            <a:r>
              <a:rPr kumimoji="0" lang="en-US" alt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C/S</a:t>
            </a:r>
            <a:r>
              <a:rPr kumimoji="0" lang="zh-CN" altLang="en-US"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架构的多线程网络通信技术在实际项目开发中的具体应用。</a:t>
            </a: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63800" y="92075"/>
            <a:ext cx="3382963" cy="644525"/>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项目背景和意义</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49225"/>
            <a:ext cx="3382963" cy="64611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项目功能模块图</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2" name="矩形 1"/>
          <p:cNvSpPr/>
          <p:nvPr/>
        </p:nvSpPr>
        <p:spPr>
          <a:xfrm>
            <a:off x="3131820" y="1628775"/>
            <a:ext cx="2880360" cy="575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服务器系统</a:t>
            </a:r>
            <a:endParaRPr lang="zh-CN" altLang="en-US"/>
          </a:p>
        </p:txBody>
      </p:sp>
      <p:grpSp>
        <p:nvGrpSpPr>
          <p:cNvPr id="9" name="组合 8"/>
          <p:cNvGrpSpPr/>
          <p:nvPr/>
        </p:nvGrpSpPr>
        <p:grpSpPr>
          <a:xfrm>
            <a:off x="851535" y="3870325"/>
            <a:ext cx="7440295" cy="575310"/>
            <a:chOff x="1917" y="5826"/>
            <a:chExt cx="11717" cy="906"/>
          </a:xfrm>
        </p:grpSpPr>
        <p:sp>
          <p:nvSpPr>
            <p:cNvPr id="4" name="矩形 3"/>
            <p:cNvSpPr/>
            <p:nvPr/>
          </p:nvSpPr>
          <p:spPr>
            <a:xfrm>
              <a:off x="1917" y="5826"/>
              <a:ext cx="1982"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启动</a:t>
              </a:r>
              <a:r>
                <a:rPr lang="en-US" altLang="zh-CN"/>
                <a:t>/</a:t>
              </a:r>
              <a:r>
                <a:rPr lang="zh-CN" altLang="en-US"/>
                <a:t>关闭</a:t>
              </a:r>
              <a:endParaRPr lang="zh-CN" altLang="en-US"/>
            </a:p>
          </p:txBody>
        </p:sp>
        <p:sp>
          <p:nvSpPr>
            <p:cNvPr id="6" name="矩形 5"/>
            <p:cNvSpPr/>
            <p:nvPr/>
          </p:nvSpPr>
          <p:spPr>
            <a:xfrm>
              <a:off x="5162" y="5826"/>
              <a:ext cx="1982"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歌曲导入</a:t>
              </a:r>
              <a:endParaRPr lang="zh-CN" altLang="en-US"/>
            </a:p>
          </p:txBody>
        </p:sp>
        <p:sp>
          <p:nvSpPr>
            <p:cNvPr id="7" name="矩形 6"/>
            <p:cNvSpPr/>
            <p:nvPr/>
          </p:nvSpPr>
          <p:spPr>
            <a:xfrm>
              <a:off x="8407" y="5826"/>
              <a:ext cx="1982"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在线人数</a:t>
              </a:r>
              <a:endParaRPr lang="zh-CN" altLang="en-US"/>
            </a:p>
          </p:txBody>
        </p:sp>
        <p:sp>
          <p:nvSpPr>
            <p:cNvPr id="8" name="矩形 7"/>
            <p:cNvSpPr/>
            <p:nvPr/>
          </p:nvSpPr>
          <p:spPr>
            <a:xfrm>
              <a:off x="11652" y="5826"/>
              <a:ext cx="1982"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实时消息</a:t>
              </a:r>
              <a:endParaRPr lang="zh-CN" altLang="en-US"/>
            </a:p>
          </p:txBody>
        </p:sp>
      </p:grpSp>
      <p:cxnSp>
        <p:nvCxnSpPr>
          <p:cNvPr id="12" name="肘形连接符 11"/>
          <p:cNvCxnSpPr/>
          <p:nvPr/>
        </p:nvCxnSpPr>
        <p:spPr>
          <a:xfrm rot="5400000">
            <a:off x="4176395" y="2599690"/>
            <a:ext cx="792480" cy="3175"/>
          </a:xfrm>
          <a:prstGeom prst="bentConnector3">
            <a:avLst>
              <a:gd name="adj1" fmla="val 50040"/>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18" name="肘形连接符 17"/>
          <p:cNvCxnSpPr>
            <a:endCxn id="4" idx="0"/>
          </p:cNvCxnSpPr>
          <p:nvPr/>
        </p:nvCxnSpPr>
        <p:spPr>
          <a:xfrm rot="10800000" flipV="1">
            <a:off x="1480185" y="2997835"/>
            <a:ext cx="6257925" cy="871855"/>
          </a:xfrm>
          <a:prstGeom prst="bentConnector2">
            <a:avLst/>
          </a:prstGeom>
          <a:ln>
            <a:headEnd type="none" w="med" len="med"/>
            <a:tailEnd type="arrow" w="med" len="med"/>
          </a:ln>
        </p:spPr>
        <p:style>
          <a:lnRef idx="1">
            <a:schemeClr val="accent1"/>
          </a:lnRef>
          <a:fillRef idx="2">
            <a:schemeClr val="accent1"/>
          </a:fillRef>
          <a:effectRef idx="1">
            <a:schemeClr val="accent1"/>
          </a:effectRef>
          <a:fontRef idx="minor">
            <a:schemeClr val="dk1"/>
          </a:fontRef>
        </p:style>
      </p:cxnSp>
      <p:cxnSp>
        <p:nvCxnSpPr>
          <p:cNvPr id="24" name="肘形连接符 23"/>
          <p:cNvCxnSpPr/>
          <p:nvPr/>
        </p:nvCxnSpPr>
        <p:spPr>
          <a:xfrm rot="5400000">
            <a:off x="7302500"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25" name="肘形连接符 24"/>
          <p:cNvCxnSpPr/>
          <p:nvPr/>
        </p:nvCxnSpPr>
        <p:spPr>
          <a:xfrm rot="5400000">
            <a:off x="3103245"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26" name="肘形连接符 25"/>
          <p:cNvCxnSpPr/>
          <p:nvPr/>
        </p:nvCxnSpPr>
        <p:spPr>
          <a:xfrm rot="5400000">
            <a:off x="5164455"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49225"/>
            <a:ext cx="3382963" cy="64611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项目功能模块图</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
        <p:nvSpPr>
          <p:cNvPr id="2" name="矩形 1"/>
          <p:cNvSpPr/>
          <p:nvPr/>
        </p:nvSpPr>
        <p:spPr>
          <a:xfrm>
            <a:off x="3131820" y="1628775"/>
            <a:ext cx="2880360" cy="575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客户端系统</a:t>
            </a:r>
            <a:endParaRPr lang="zh-CN" altLang="en-US"/>
          </a:p>
        </p:txBody>
      </p:sp>
      <p:cxnSp>
        <p:nvCxnSpPr>
          <p:cNvPr id="12" name="肘形连接符 11"/>
          <p:cNvCxnSpPr/>
          <p:nvPr/>
        </p:nvCxnSpPr>
        <p:spPr>
          <a:xfrm rot="5400000">
            <a:off x="4176395" y="2599690"/>
            <a:ext cx="792480" cy="3175"/>
          </a:xfrm>
          <a:prstGeom prst="bentConnector3">
            <a:avLst>
              <a:gd name="adj1" fmla="val 50040"/>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18" name="肘形连接符 17"/>
          <p:cNvCxnSpPr/>
          <p:nvPr/>
        </p:nvCxnSpPr>
        <p:spPr>
          <a:xfrm rot="10800000" flipV="1">
            <a:off x="1268095" y="3000375"/>
            <a:ext cx="6572250" cy="873125"/>
          </a:xfrm>
          <a:prstGeom prst="bentConnector2">
            <a:avLst/>
          </a:prstGeom>
          <a:ln>
            <a:headEnd type="none" w="med" len="med"/>
            <a:tailEnd type="arrow" w="med" len="med"/>
          </a:ln>
        </p:spPr>
        <p:style>
          <a:lnRef idx="1">
            <a:schemeClr val="accent1"/>
          </a:lnRef>
          <a:fillRef idx="2">
            <a:schemeClr val="accent1"/>
          </a:fillRef>
          <a:effectRef idx="1">
            <a:schemeClr val="accent1"/>
          </a:effectRef>
          <a:fontRef idx="minor">
            <a:schemeClr val="dk1"/>
          </a:fontRef>
        </p:style>
      </p:cxnSp>
      <p:cxnSp>
        <p:nvCxnSpPr>
          <p:cNvPr id="24" name="肘形连接符 23"/>
          <p:cNvCxnSpPr/>
          <p:nvPr/>
        </p:nvCxnSpPr>
        <p:spPr>
          <a:xfrm rot="5400000">
            <a:off x="7404100"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25" name="肘形连接符 24"/>
          <p:cNvCxnSpPr/>
          <p:nvPr/>
        </p:nvCxnSpPr>
        <p:spPr>
          <a:xfrm rot="5400000">
            <a:off x="3507740"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26" name="肘形连接符 25"/>
          <p:cNvCxnSpPr/>
          <p:nvPr/>
        </p:nvCxnSpPr>
        <p:spPr>
          <a:xfrm rot="5400000">
            <a:off x="4893310"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grpSp>
        <p:nvGrpSpPr>
          <p:cNvPr id="11" name="组合 10"/>
          <p:cNvGrpSpPr/>
          <p:nvPr/>
        </p:nvGrpSpPr>
        <p:grpSpPr>
          <a:xfrm>
            <a:off x="703580" y="3870325"/>
            <a:ext cx="7625715" cy="579120"/>
            <a:chOff x="471" y="6095"/>
            <a:chExt cx="12009" cy="912"/>
          </a:xfrm>
        </p:grpSpPr>
        <p:grpSp>
          <p:nvGrpSpPr>
            <p:cNvPr id="9" name="组合 8"/>
            <p:cNvGrpSpPr/>
            <p:nvPr/>
          </p:nvGrpSpPr>
          <p:grpSpPr>
            <a:xfrm>
              <a:off x="471" y="6095"/>
              <a:ext cx="8120" cy="912"/>
              <a:chOff x="1917" y="5826"/>
              <a:chExt cx="7940" cy="912"/>
            </a:xfrm>
          </p:grpSpPr>
          <p:sp>
            <p:nvSpPr>
              <p:cNvPr id="4" name="矩形 3"/>
              <p:cNvSpPr/>
              <p:nvPr/>
            </p:nvSpPr>
            <p:spPr>
              <a:xfrm>
                <a:off x="1917" y="5826"/>
                <a:ext cx="1653"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本地音乐</a:t>
                </a:r>
                <a:endParaRPr lang="zh-CN" altLang="en-US"/>
              </a:p>
            </p:txBody>
          </p:sp>
          <p:sp>
            <p:nvSpPr>
              <p:cNvPr id="6" name="矩形 5"/>
              <p:cNvSpPr/>
              <p:nvPr/>
            </p:nvSpPr>
            <p:spPr>
              <a:xfrm>
                <a:off x="3921" y="5826"/>
                <a:ext cx="1683"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下载列表</a:t>
                </a:r>
                <a:endParaRPr lang="zh-CN" altLang="en-US"/>
              </a:p>
            </p:txBody>
          </p:sp>
          <p:sp>
            <p:nvSpPr>
              <p:cNvPr id="7" name="矩形 6"/>
              <p:cNvSpPr/>
              <p:nvPr/>
            </p:nvSpPr>
            <p:spPr>
              <a:xfrm>
                <a:off x="6198" y="5831"/>
                <a:ext cx="1675"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在线音乐</a:t>
                </a:r>
                <a:endParaRPr lang="zh-CN" altLang="en-US"/>
              </a:p>
            </p:txBody>
          </p:sp>
          <p:sp>
            <p:nvSpPr>
              <p:cNvPr id="8" name="矩形 7"/>
              <p:cNvSpPr/>
              <p:nvPr/>
            </p:nvSpPr>
            <p:spPr>
              <a:xfrm>
                <a:off x="8367" y="5831"/>
                <a:ext cx="1490"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收藏列表</a:t>
                </a:r>
                <a:endParaRPr lang="zh-CN" altLang="en-US"/>
              </a:p>
            </p:txBody>
          </p:sp>
        </p:grpSp>
        <p:sp>
          <p:nvSpPr>
            <p:cNvPr id="3" name="矩形 2"/>
            <p:cNvSpPr/>
            <p:nvPr/>
          </p:nvSpPr>
          <p:spPr>
            <a:xfrm>
              <a:off x="8916" y="6100"/>
              <a:ext cx="1563"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本地歌单</a:t>
              </a:r>
              <a:endParaRPr lang="zh-CN" altLang="en-US"/>
            </a:p>
          </p:txBody>
        </p:sp>
        <p:sp>
          <p:nvSpPr>
            <p:cNvPr id="10" name="矩形 9"/>
            <p:cNvSpPr/>
            <p:nvPr/>
          </p:nvSpPr>
          <p:spPr>
            <a:xfrm>
              <a:off x="10946" y="6100"/>
              <a:ext cx="1534" cy="9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播放管理</a:t>
              </a:r>
              <a:endParaRPr lang="zh-CN" altLang="en-US"/>
            </a:p>
          </p:txBody>
        </p:sp>
      </p:grpSp>
      <p:cxnSp>
        <p:nvCxnSpPr>
          <p:cNvPr id="13" name="肘形连接符 12"/>
          <p:cNvCxnSpPr/>
          <p:nvPr/>
        </p:nvCxnSpPr>
        <p:spPr>
          <a:xfrm rot="5400000">
            <a:off x="2113280"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cxnSp>
        <p:nvCxnSpPr>
          <p:cNvPr id="14" name="肘形连接符 13"/>
          <p:cNvCxnSpPr/>
          <p:nvPr/>
        </p:nvCxnSpPr>
        <p:spPr>
          <a:xfrm rot="5400000">
            <a:off x="6124575" y="3434080"/>
            <a:ext cx="875030" cy="3175"/>
          </a:xfrm>
          <a:prstGeom prst="bentConnector3">
            <a:avLst>
              <a:gd name="adj1" fmla="val 50073"/>
            </a:avLst>
          </a:prstGeom>
          <a:ln>
            <a:tailEnd type="stealth" w="med" len="med"/>
          </a:ln>
        </p:spPr>
        <p:style>
          <a:lnRef idx="1">
            <a:schemeClr val="accent1"/>
          </a:lnRef>
          <a:fillRef idx="2">
            <a:schemeClr val="accent1"/>
          </a:fillRef>
          <a:effectRef idx="1">
            <a:schemeClr val="accent1"/>
          </a:effectRef>
          <a:fontRef idx="minor">
            <a:schemeClr val="dk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76500" y="149225"/>
            <a:ext cx="2925763" cy="63976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项目功能展示</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pic>
        <p:nvPicPr>
          <p:cNvPr id="6" name="Video_2018-03-18_190316">
            <a:hlinkClick r:id="" action="ppaction://media"/>
          </p:cNvPr>
          <p:cNvPicPr>
            <a:picLocks noChangeAspect="1"/>
          </p:cNvPicPr>
          <p:nvPr>
            <a:videoFile r:link="rId2"/>
            <p:extLst>
              <p:ext uri="{DAA4B4D4-6D71-4841-9C94-3DE7FCFB9230}">
                <p14:media xmlns:p14="http://schemas.microsoft.com/office/powerpoint/2010/main" r:link="rId3">
                  <p14:trim end="5326.000000"/>
                </p14:media>
              </p:ext>
            </p:extLst>
          </p:nvPr>
        </p:nvPicPr>
        <p:blipFill>
          <a:blip r:embed="rId4"/>
          <a:stretch>
            <a:fillRect/>
          </a:stretch>
        </p:blipFill>
        <p:spPr>
          <a:xfrm>
            <a:off x="762000" y="975360"/>
            <a:ext cx="7620493" cy="490728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1"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075" name="内容占位符 2"/>
          <p:cNvSpPr>
            <a:spLocks noGrp="1" noChangeArrowheads="1"/>
          </p:cNvSpPr>
          <p:nvPr/>
        </p:nvSpPr>
        <p:spPr>
          <a:xfrm>
            <a:off x="250825" y="903605"/>
            <a:ext cx="8221980" cy="482346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进度规划与实际对比：</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后台歌曲导入</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本地音乐播放、导入、排序、添加到歌单、删除</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下载列表播放、添加到歌单、删除</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在线音乐播放、下载和收藏</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收藏列表播放、下载和删除</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新建歌单、重命名和删除歌单、显示歌单歌曲和删除</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音乐播放、暂停、上一首、下一首、播放模式（顺序播放、随机播放和</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单曲循环）</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歌词显示和关闭</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本地和在线音乐搜索、播放</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用户注册、登录、退出登录和重置密码</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完成</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进度条拖动播放和音量控制</a:t>
            </a:r>
            <a:r>
              <a:rPr lang="en-US" altLang="zh-CN" sz="1800" noProof="0" dirty="0">
                <a:ln>
                  <a:noFill/>
                </a:ln>
                <a:effectLst/>
                <a:uLnTx/>
                <a:uFillTx/>
                <a:latin typeface="微软雅黑" panose="020B0503020204020204" pitchFamily="34" charset="-122"/>
                <a:ea typeface="微软雅黑" panose="020B0503020204020204" pitchFamily="34" charset="-122"/>
                <a:sym typeface="+mn-ea"/>
              </a:rPr>
              <a:t>——&gt;</a:t>
            </a:r>
            <a:r>
              <a:rPr lang="zh-CN" altLang="en-US" sz="1800" noProof="0" dirty="0">
                <a:ln>
                  <a:noFill/>
                </a:ln>
                <a:effectLst/>
                <a:uLnTx/>
                <a:uFillTx/>
                <a:latin typeface="微软雅黑" panose="020B0503020204020204" pitchFamily="34" charset="-122"/>
                <a:ea typeface="微软雅黑" panose="020B0503020204020204" pitchFamily="34" charset="-122"/>
                <a:sym typeface="+mn-ea"/>
              </a:rPr>
              <a:t>未完成</a:t>
            </a: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sym typeface="宋体" panose="02010600030101010101" pitchFamily="2" charset="-122"/>
            </a:endParaRPr>
          </a:p>
        </p:txBody>
      </p:sp>
      <p:sp>
        <p:nvSpPr>
          <p:cNvPr id="5" name="文本框 4"/>
          <p:cNvSpPr txBox="1"/>
          <p:nvPr/>
        </p:nvSpPr>
        <p:spPr>
          <a:xfrm>
            <a:off x="2403475" y="77788"/>
            <a:ext cx="2925763" cy="639763"/>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项目进度规划</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83594" y="149225"/>
            <a:ext cx="3383280" cy="640080"/>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项目系统框架图</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graphicFrame>
        <p:nvGraphicFramePr>
          <p:cNvPr id="28" name="对象 27"/>
          <p:cNvGraphicFramePr>
            <a:graphicFrameLocks noChangeAspect="1"/>
          </p:cNvGraphicFramePr>
          <p:nvPr/>
        </p:nvGraphicFramePr>
        <p:xfrm>
          <a:off x="885825" y="940435"/>
          <a:ext cx="7372350" cy="5364844"/>
        </p:xfrm>
        <a:graphic>
          <a:graphicData uri="http://schemas.openxmlformats.org/presentationml/2006/ole">
            <mc:AlternateContent xmlns:mc="http://schemas.openxmlformats.org/markup-compatibility/2006">
              <mc:Choice xmlns:v="urn:schemas-microsoft-com:vml" Requires="v">
                <p:oleObj spid="_x0000_s30" name="" r:id="rId2" imgW="4914900" imgH="3552190" progId="Visio.Drawing.11">
                  <p:embed/>
                </p:oleObj>
              </mc:Choice>
              <mc:Fallback>
                <p:oleObj name="" r:id="rId2" imgW="4914900" imgH="3552190" progId="Visio.Drawing.11">
                  <p:embed/>
                  <p:pic>
                    <p:nvPicPr>
                      <p:cNvPr id="0" name="图片 29"/>
                      <p:cNvPicPr/>
                      <p:nvPr/>
                    </p:nvPicPr>
                    <p:blipFill>
                      <a:blip r:embed="rId3"/>
                    </p:blipFill>
                    <p:spPr>
                      <a:xfrm>
                        <a:off x="885825" y="940435"/>
                        <a:ext cx="7372350" cy="5364844"/>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483594" y="149225"/>
            <a:ext cx="2468880" cy="640080"/>
          </a:xfrm>
          <a:prstGeom prst="rect">
            <a:avLst/>
          </a:prstGeom>
          <a:noFill/>
        </p:spPr>
        <p:txBody>
          <a:bodyPr wrap="none">
            <a:spAutoFit/>
          </a:bodyPr>
          <a:lstStyle/>
          <a:p>
            <a:pPr marR="0" defTabSz="914400" rtl="0">
              <a:buClrTx/>
              <a:buSzTx/>
              <a:buFont typeface="Arial" panose="020B0604020202020204" pitchFamily="34" charset="0"/>
              <a:buNone/>
              <a:defRPr/>
            </a:pPr>
            <a:r>
              <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rPr>
              <a:t>数据库设计</a:t>
            </a:r>
            <a:endParaRPr kumimoji="0" lang="zh-CN" altLang="en-US" sz="3600" kern="1200" cap="none" spc="0" normalizeH="0" baseline="0" noProof="0" dirty="0">
              <a:latin typeface="+mn-ea"/>
              <a:ea typeface="宋体" panose="02010600030101010101" pitchFamily="2" charset="-122"/>
              <a:cs typeface="+mn-cs"/>
              <a:sym typeface="宋体" panose="02010600030101010101" pitchFamily="2" charset="-122"/>
            </a:endParaRPr>
          </a:p>
        </p:txBody>
      </p:sp>
      <p:graphicFrame>
        <p:nvGraphicFramePr>
          <p:cNvPr id="2" name="对象 1"/>
          <p:cNvGraphicFramePr>
            <a:graphicFrameLocks noChangeAspect="1"/>
          </p:cNvGraphicFramePr>
          <p:nvPr/>
        </p:nvGraphicFramePr>
        <p:xfrm>
          <a:off x="1332865" y="932815"/>
          <a:ext cx="6478361" cy="1866814"/>
        </p:xfrm>
        <a:graphic>
          <a:graphicData uri="http://schemas.openxmlformats.org/presentationml/2006/ole">
            <mc:AlternateContent xmlns:mc="http://schemas.openxmlformats.org/markup-compatibility/2006">
              <mc:Choice xmlns:v="urn:schemas-microsoft-com:vml" Requires="v">
                <p:oleObj spid="_x0000_s3" name="" r:id="rId2" imgW="4318635" imgH="1254125" progId="Visio.Drawing.11">
                  <p:embed/>
                </p:oleObj>
              </mc:Choice>
              <mc:Fallback>
                <p:oleObj name="" r:id="rId2" imgW="4318635" imgH="1254125" progId="Visio.Drawing.11">
                  <p:embed/>
                  <p:pic>
                    <p:nvPicPr>
                      <p:cNvPr id="0" name="图片 2"/>
                      <p:cNvPicPr/>
                      <p:nvPr/>
                    </p:nvPicPr>
                    <p:blipFill>
                      <a:blip r:embed="rId3"/>
                    </p:blipFill>
                    <p:spPr>
                      <a:xfrm>
                        <a:off x="1332865" y="932815"/>
                        <a:ext cx="6478361" cy="1866814"/>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986790" y="3628390"/>
          <a:ext cx="7171118" cy="2391196"/>
        </p:xfrm>
        <a:graphic>
          <a:graphicData uri="http://schemas.openxmlformats.org/presentationml/2006/ole">
            <mc:AlternateContent xmlns:mc="http://schemas.openxmlformats.org/markup-compatibility/2006">
              <mc:Choice xmlns:v="urn:schemas-microsoft-com:vml" Requires="v">
                <p:oleObj spid="_x0000_s10" name="" r:id="rId4" imgW="4768215" imgH="1593850" progId="Visio.Drawing.11">
                  <p:embed/>
                </p:oleObj>
              </mc:Choice>
              <mc:Fallback>
                <p:oleObj name="" r:id="rId4" imgW="4768215" imgH="1593850" progId="Visio.Drawing.11">
                  <p:embed/>
                  <p:pic>
                    <p:nvPicPr>
                      <p:cNvPr id="0" name="图片 9"/>
                      <p:cNvPicPr/>
                      <p:nvPr/>
                    </p:nvPicPr>
                    <p:blipFill>
                      <a:blip r:embed="rId5"/>
                    </p:blipFill>
                    <p:spPr>
                      <a:xfrm>
                        <a:off x="986790" y="3628390"/>
                        <a:ext cx="7171118" cy="2391196"/>
                      </a:xfrm>
                      <a:prstGeom prst="rect">
                        <a:avLst/>
                      </a:prstGeom>
                    </p:spPr>
                  </p:pic>
                </p:oleObj>
              </mc:Fallback>
            </mc:AlternateContent>
          </a:graphicData>
        </a:graphic>
      </p:graphicFrame>
      <p:sp>
        <p:nvSpPr>
          <p:cNvPr id="11" name="文本框 10"/>
          <p:cNvSpPr txBox="1"/>
          <p:nvPr/>
        </p:nvSpPr>
        <p:spPr>
          <a:xfrm>
            <a:off x="3794760" y="2799715"/>
            <a:ext cx="1555115" cy="365760"/>
          </a:xfrm>
          <a:prstGeom prst="rect">
            <a:avLst/>
          </a:prstGeom>
          <a:noFill/>
        </p:spPr>
        <p:txBody>
          <a:bodyPr wrap="square" rtlCol="0">
            <a:spAutoFit/>
          </a:bodyPr>
          <a:p>
            <a:r>
              <a:rPr lang="zh-CN" altLang="en-US"/>
              <a:t>服务器数据库</a:t>
            </a:r>
            <a:endParaRPr lang="zh-CN" altLang="en-US"/>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2204</Words>
  <Application>WPS 演示</Application>
  <PresentationFormat>全屏显示(4:3)</PresentationFormat>
  <Paragraphs>210</Paragraphs>
  <Slides>19</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5</vt:i4>
      </vt:variant>
      <vt:variant>
        <vt:lpstr>幻灯片标题</vt:lpstr>
      </vt:variant>
      <vt:variant>
        <vt:i4>19</vt:i4>
      </vt:variant>
    </vt:vector>
  </HeadingPairs>
  <TitlesOfParts>
    <vt:vector size="32" baseType="lpstr">
      <vt:lpstr>Arial</vt:lpstr>
      <vt:lpstr>宋体</vt:lpstr>
      <vt:lpstr>Wingdings</vt:lpstr>
      <vt:lpstr>Wingdings</vt:lpstr>
      <vt:lpstr>微软雅黑</vt:lpstr>
      <vt:lpstr>Calibri</vt:lpstr>
      <vt:lpstr>默认设计模板</vt:lpstr>
      <vt:lpstr>1_默认设计模板</vt:lpstr>
      <vt:lpstr>Visio.Drawing.11</vt:lpstr>
      <vt:lpstr>Visio.Drawing.11</vt:lpstr>
      <vt:lpstr>Visio.Drawing.11</vt:lpstr>
      <vt:lpstr>Visio.Drawing.11</vt:lpstr>
      <vt:lpstr>Visio.Drawing.11</vt:lpstr>
      <vt:lpstr>《音乐播放器》 项目评审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《俄罗斯方块》</dc:title>
  <dc:creator>Longer</dc:creator>
  <cp:lastModifiedBy>Administrator</cp:lastModifiedBy>
  <cp:revision>61</cp:revision>
  <dcterms:created xsi:type="dcterms:W3CDTF">2017-07-03T05:38:00Z</dcterms:created>
  <dcterms:modified xsi:type="dcterms:W3CDTF">2018-03-19T14:33:02Z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2052-10.1.0.6159</vt:lpwstr>
  </property>
</Properties>
</file>