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D776-D3FA-2069-CA10-DD0D4DF5E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F61DD0-9DB2-11CA-0DB5-4D81084E2C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623D78-40AE-07F6-5C58-7D3ED231F6FB}"/>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5" name="Footer Placeholder 4">
            <a:extLst>
              <a:ext uri="{FF2B5EF4-FFF2-40B4-BE49-F238E27FC236}">
                <a16:creationId xmlns:a16="http://schemas.microsoft.com/office/drawing/2014/main" id="{93B777AA-A284-0538-DB9E-A0D509033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5C029-28A9-A7D6-F2AD-EDD69F6032C2}"/>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145311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A39B-617F-6F44-4165-10A57499FC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D3D446-D650-C4BE-316E-4649DC6D5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C99F8-EC73-040E-73DD-576C5956A619}"/>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5" name="Footer Placeholder 4">
            <a:extLst>
              <a:ext uri="{FF2B5EF4-FFF2-40B4-BE49-F238E27FC236}">
                <a16:creationId xmlns:a16="http://schemas.microsoft.com/office/drawing/2014/main" id="{359B7964-9DC9-5D28-7A1A-6C964DF68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76603-456A-4428-729C-023130D8BBF6}"/>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289719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4D6D-E6CC-49B4-73FD-9BDB38EC62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D2E0A8-93D3-C2E4-F948-88D42EFA2C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AD6FB-C323-B7D3-336F-4BA2EF58F40C}"/>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5" name="Footer Placeholder 4">
            <a:extLst>
              <a:ext uri="{FF2B5EF4-FFF2-40B4-BE49-F238E27FC236}">
                <a16:creationId xmlns:a16="http://schemas.microsoft.com/office/drawing/2014/main" id="{45831AD9-9D25-7DE6-5C95-A76219D6C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C4618-C929-FFAD-F225-1B16482697FB}"/>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326258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94BC-0A1E-3F18-FADC-81E0850748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1A397-67E4-5C4A-5AC8-FF2778AEF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0D6CE-DFEB-0C19-D410-46196AB4B0CF}"/>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5" name="Footer Placeholder 4">
            <a:extLst>
              <a:ext uri="{FF2B5EF4-FFF2-40B4-BE49-F238E27FC236}">
                <a16:creationId xmlns:a16="http://schemas.microsoft.com/office/drawing/2014/main" id="{0CF358FD-E748-924B-E073-399A55FC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28BD7-E8FA-A334-895F-1D1FC47A65EE}"/>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337250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3EBF-83CB-99BE-AE5E-D2F435A6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7041D0-3A0E-8059-C94C-66964A4A5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4A6A-0B34-01C6-AABA-6ADA188FBC4A}"/>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5" name="Footer Placeholder 4">
            <a:extLst>
              <a:ext uri="{FF2B5EF4-FFF2-40B4-BE49-F238E27FC236}">
                <a16:creationId xmlns:a16="http://schemas.microsoft.com/office/drawing/2014/main" id="{BBEBDAEF-39C6-FF53-E9B9-BF06F0CF8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4E366-14F8-F61B-A475-B3B3F12B4BCF}"/>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273736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D97D-BF8B-2512-4ABD-180329787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25A54-7F81-48C6-C7C6-80EE1CDBF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CF05F-1184-6EF5-0463-53FB89E73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20C28-0732-7567-EABF-3D4F5CD277EC}"/>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6" name="Footer Placeholder 5">
            <a:extLst>
              <a:ext uri="{FF2B5EF4-FFF2-40B4-BE49-F238E27FC236}">
                <a16:creationId xmlns:a16="http://schemas.microsoft.com/office/drawing/2014/main" id="{D15C520D-19BB-DEE2-C3B1-8048CBBC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139F0-9A7F-557B-A713-CB952A939B7D}"/>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235102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331A-E3EE-82BE-D380-E1D512DD1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A1E1F-96EB-C2F8-EB0F-E1B812B97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875C7-890B-B2D9-F000-CFF458745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CE052-DCB3-67B6-18EA-7E3A8348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BC0F6-1232-6755-95CC-1C5E96AA15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950B39-2B76-A814-377B-AEC08E836DBE}"/>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8" name="Footer Placeholder 7">
            <a:extLst>
              <a:ext uri="{FF2B5EF4-FFF2-40B4-BE49-F238E27FC236}">
                <a16:creationId xmlns:a16="http://schemas.microsoft.com/office/drawing/2014/main" id="{819BA3AD-2EC3-81E2-5691-F1E496A9D6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F602CE-E7B0-7A2C-9701-9B5947DA99EF}"/>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170062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A4BD-244D-03B3-88E9-DEAF038E9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B7AB8-7087-CBDD-F04D-E422DD05C898}"/>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4" name="Footer Placeholder 3">
            <a:extLst>
              <a:ext uri="{FF2B5EF4-FFF2-40B4-BE49-F238E27FC236}">
                <a16:creationId xmlns:a16="http://schemas.microsoft.com/office/drawing/2014/main" id="{3516CEE4-026D-9234-E804-EC8E98A97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FD74F-6CA8-8788-7096-91E4E95D5885}"/>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92269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9B004-A98A-03C4-ED8E-5BD7DE1EE1E3}"/>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3" name="Footer Placeholder 2">
            <a:extLst>
              <a:ext uri="{FF2B5EF4-FFF2-40B4-BE49-F238E27FC236}">
                <a16:creationId xmlns:a16="http://schemas.microsoft.com/office/drawing/2014/main" id="{02030BFC-55A9-3874-045A-8B246E1D5D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3935CA-6939-EF4B-9B9D-D6E65420C327}"/>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115865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D832-BCD6-1241-3804-DF32575A6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3515E-3A28-D986-2BA4-29B764CA7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0B2AF-9103-E9AC-B0AE-1BE3FF992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99A61-3A00-AB93-6C7D-425FAC61A6F5}"/>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6" name="Footer Placeholder 5">
            <a:extLst>
              <a:ext uri="{FF2B5EF4-FFF2-40B4-BE49-F238E27FC236}">
                <a16:creationId xmlns:a16="http://schemas.microsoft.com/office/drawing/2014/main" id="{4FDB6245-349A-9A1C-FF6B-9AD1BE401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789AB-F292-D0A3-8850-0EFBEC741500}"/>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94016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E101-46B1-2C26-44D9-044A8DFA1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98B5F0-203E-0F59-2020-F23D691A8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62E6F3-1CFE-1F6E-EF96-B653BA8B5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F18DD-13DF-B2B5-E709-D43ECB613B90}"/>
              </a:ext>
            </a:extLst>
          </p:cNvPr>
          <p:cNvSpPr>
            <a:spLocks noGrp="1"/>
          </p:cNvSpPr>
          <p:nvPr>
            <p:ph type="dt" sz="half" idx="10"/>
          </p:nvPr>
        </p:nvSpPr>
        <p:spPr/>
        <p:txBody>
          <a:bodyPr/>
          <a:lstStyle/>
          <a:p>
            <a:fld id="{DF562D00-61AD-450A-919C-0B82B7DFBD90}" type="datetimeFigureOut">
              <a:rPr lang="en-US" smtClean="0"/>
              <a:t>12/4/2023</a:t>
            </a:fld>
            <a:endParaRPr lang="en-US"/>
          </a:p>
        </p:txBody>
      </p:sp>
      <p:sp>
        <p:nvSpPr>
          <p:cNvPr id="6" name="Footer Placeholder 5">
            <a:extLst>
              <a:ext uri="{FF2B5EF4-FFF2-40B4-BE49-F238E27FC236}">
                <a16:creationId xmlns:a16="http://schemas.microsoft.com/office/drawing/2014/main" id="{E7B42DB8-0A6D-A36D-4BDE-F0995369C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9CC9B-857B-546A-AE53-9BEF0568E5EB}"/>
              </a:ext>
            </a:extLst>
          </p:cNvPr>
          <p:cNvSpPr>
            <a:spLocks noGrp="1"/>
          </p:cNvSpPr>
          <p:nvPr>
            <p:ph type="sldNum" sz="quarter" idx="12"/>
          </p:nvPr>
        </p:nvSpPr>
        <p:spPr/>
        <p:txBody>
          <a:bodyPr/>
          <a:lstStyle/>
          <a:p>
            <a:fld id="{15FFB62C-5EF5-41D9-9298-2DE0C6615C1F}" type="slidenum">
              <a:rPr lang="en-US" smtClean="0"/>
              <a:t>‹#›</a:t>
            </a:fld>
            <a:endParaRPr lang="en-US"/>
          </a:p>
        </p:txBody>
      </p:sp>
    </p:spTree>
    <p:extLst>
      <p:ext uri="{BB962C8B-B14F-4D97-AF65-F5344CB8AC3E}">
        <p14:creationId xmlns:p14="http://schemas.microsoft.com/office/powerpoint/2010/main" val="129897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DA5ED-C670-CEB6-39B3-24963A655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C42119-EC1B-872A-0975-F0E25E207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09CE4-4E2E-C67A-F99B-3B0E3460A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62D00-61AD-450A-919C-0B82B7DFBD90}" type="datetimeFigureOut">
              <a:rPr lang="en-US" smtClean="0"/>
              <a:t>12/4/2023</a:t>
            </a:fld>
            <a:endParaRPr lang="en-US"/>
          </a:p>
        </p:txBody>
      </p:sp>
      <p:sp>
        <p:nvSpPr>
          <p:cNvPr id="5" name="Footer Placeholder 4">
            <a:extLst>
              <a:ext uri="{FF2B5EF4-FFF2-40B4-BE49-F238E27FC236}">
                <a16:creationId xmlns:a16="http://schemas.microsoft.com/office/drawing/2014/main" id="{0FDCBCB3-48B9-47A7-A6ED-37C1FAC97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3FB59-1A8F-6282-8A10-54BFD2B1D7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FB62C-5EF5-41D9-9298-2DE0C6615C1F}" type="slidenum">
              <a:rPr lang="en-US" smtClean="0"/>
              <a:t>‹#›</a:t>
            </a:fld>
            <a:endParaRPr lang="en-US"/>
          </a:p>
        </p:txBody>
      </p:sp>
    </p:spTree>
    <p:extLst>
      <p:ext uri="{BB962C8B-B14F-4D97-AF65-F5344CB8AC3E}">
        <p14:creationId xmlns:p14="http://schemas.microsoft.com/office/powerpoint/2010/main" val="218739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admin:191101@localhost:5984/students/_design/StudentInfo/_view/TestView"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admin:191101@localhost:5984/students/_design/StudentInfo/_view/name_mark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admin:191101@localhost:5984/students/_design/StudentInfo/_view/les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admin:root@localhost:5984/_all_dbs" TargetMode="External"/><Relationship Id="rId2" Type="http://schemas.openxmlformats.org/officeDocument/2006/relationships/hyperlink" Target="http://admin:root@localhost:5984/" TargetMode="External"/><Relationship Id="rId1" Type="http://schemas.openxmlformats.org/officeDocument/2006/relationships/slideLayout" Target="../slideLayouts/slideLayout7.xml"/><Relationship Id="rId4" Type="http://schemas.openxmlformats.org/officeDocument/2006/relationships/hyperlink" Target="http://admin:root@localhost:5984/students/_all_doc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admin:root@localhost:5984/students/003?rev=1-095b583759d43aad6f9ab295dff4d9f7"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127.0.0.1:5984/" TargetMode="External"/><Relationship Id="rId2" Type="http://schemas.openxmlformats.org/officeDocument/2006/relationships/hyperlink" Target="http://couchdb.apache.or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127.0.0.1:5984/_util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4C432-1586-744B-2D24-85361124499C}"/>
              </a:ext>
            </a:extLst>
          </p:cNvPr>
          <p:cNvSpPr txBox="1"/>
          <p:nvPr/>
        </p:nvSpPr>
        <p:spPr>
          <a:xfrm>
            <a:off x="2444621" y="1259633"/>
            <a:ext cx="7268546" cy="1200329"/>
          </a:xfrm>
          <a:prstGeom prst="rect">
            <a:avLst/>
          </a:prstGeom>
          <a:noFill/>
        </p:spPr>
        <p:txBody>
          <a:bodyPr wrap="square" rtlCol="0">
            <a:spAutoFit/>
          </a:bodyPr>
          <a:lstStyle/>
          <a:p>
            <a:r>
              <a:rPr lang="en-US" sz="7200" dirty="0"/>
              <a:t>Topic:-Couch DB</a:t>
            </a:r>
          </a:p>
        </p:txBody>
      </p:sp>
    </p:spTree>
    <p:extLst>
      <p:ext uri="{BB962C8B-B14F-4D97-AF65-F5344CB8AC3E}">
        <p14:creationId xmlns:p14="http://schemas.microsoft.com/office/powerpoint/2010/main" val="82673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22451-245C-BADF-E913-3DF52DB3F7A6}"/>
              </a:ext>
            </a:extLst>
          </p:cNvPr>
          <p:cNvSpPr txBox="1"/>
          <p:nvPr/>
        </p:nvSpPr>
        <p:spPr>
          <a:xfrm>
            <a:off x="345233" y="214604"/>
            <a:ext cx="11355355" cy="2308324"/>
          </a:xfrm>
          <a:prstGeom prst="rect">
            <a:avLst/>
          </a:prstGeom>
          <a:noFill/>
        </p:spPr>
        <p:txBody>
          <a:bodyPr wrap="square" rtlCol="0">
            <a:spAutoFit/>
          </a:bodyPr>
          <a:lstStyle/>
          <a:p>
            <a:r>
              <a:rPr lang="en-US" dirty="0"/>
              <a:t>Creating Database and Document:</a:t>
            </a:r>
          </a:p>
          <a:p>
            <a:endParaRPr lang="en-US" dirty="0"/>
          </a:p>
          <a:p>
            <a:r>
              <a:rPr lang="en-US" dirty="0"/>
              <a:t>On the main screen of </a:t>
            </a:r>
            <a:r>
              <a:rPr lang="en-US" dirty="0" err="1"/>
              <a:t>Fauxton</a:t>
            </a:r>
            <a:r>
              <a:rPr lang="en-US" dirty="0"/>
              <a:t> on the top right screen click on create database and enter any name.</a:t>
            </a:r>
          </a:p>
          <a:p>
            <a:endParaRPr lang="en-US" dirty="0"/>
          </a:p>
          <a:p>
            <a:r>
              <a:rPr lang="en-US" dirty="0"/>
              <a:t>Then click on create document, there you can create any number of document inside that database which can the later be viewed, updated, deleted etc.</a:t>
            </a:r>
          </a:p>
          <a:p>
            <a:endParaRPr lang="en-US" dirty="0"/>
          </a:p>
          <a:p>
            <a:endParaRPr lang="en-US" dirty="0"/>
          </a:p>
        </p:txBody>
      </p:sp>
    </p:spTree>
    <p:extLst>
      <p:ext uri="{BB962C8B-B14F-4D97-AF65-F5344CB8AC3E}">
        <p14:creationId xmlns:p14="http://schemas.microsoft.com/office/powerpoint/2010/main" val="114571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24D70-8FC3-1679-8913-DD5B3F8F5D9E}"/>
              </a:ext>
            </a:extLst>
          </p:cNvPr>
          <p:cNvSpPr txBox="1"/>
          <p:nvPr/>
        </p:nvSpPr>
        <p:spPr>
          <a:xfrm>
            <a:off x="419878" y="233265"/>
            <a:ext cx="11383346" cy="2462213"/>
          </a:xfrm>
          <a:prstGeom prst="rect">
            <a:avLst/>
          </a:prstGeom>
          <a:noFill/>
        </p:spPr>
        <p:txBody>
          <a:bodyPr wrap="square" rtlCol="0">
            <a:spAutoFit/>
          </a:bodyPr>
          <a:lstStyle/>
          <a:p>
            <a:r>
              <a:rPr lang="en-US" sz="2800" dirty="0"/>
              <a:t>Reading and Updating the Document in a Database:</a:t>
            </a:r>
          </a:p>
          <a:p>
            <a:endParaRPr lang="en-US" dirty="0"/>
          </a:p>
          <a:p>
            <a:r>
              <a:rPr lang="en-US" dirty="0"/>
              <a:t>You can read a document by clicking on the name of the document in the Metadata/Table view option in All Database tabs.</a:t>
            </a:r>
          </a:p>
          <a:p>
            <a:endParaRPr lang="en-US" dirty="0"/>
          </a:p>
          <a:p>
            <a:r>
              <a:rPr lang="en-US" dirty="0"/>
              <a:t>You can bring about changes in a document by changing the values of a key-value pair document and then saving the changes by clicking on the save changes button.</a:t>
            </a:r>
          </a:p>
          <a:p>
            <a:endParaRPr lang="en-US" dirty="0"/>
          </a:p>
        </p:txBody>
      </p:sp>
    </p:spTree>
    <p:extLst>
      <p:ext uri="{BB962C8B-B14F-4D97-AF65-F5344CB8AC3E}">
        <p14:creationId xmlns:p14="http://schemas.microsoft.com/office/powerpoint/2010/main" val="156669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47FA14-763F-4EC2-500B-B7DABD1230DD}"/>
              </a:ext>
            </a:extLst>
          </p:cNvPr>
          <p:cNvSpPr txBox="1"/>
          <p:nvPr/>
        </p:nvSpPr>
        <p:spPr>
          <a:xfrm>
            <a:off x="522514" y="326571"/>
            <a:ext cx="11178074" cy="2585323"/>
          </a:xfrm>
          <a:prstGeom prst="rect">
            <a:avLst/>
          </a:prstGeom>
          <a:noFill/>
        </p:spPr>
        <p:txBody>
          <a:bodyPr wrap="square" rtlCol="0">
            <a:spAutoFit/>
          </a:bodyPr>
          <a:lstStyle/>
          <a:p>
            <a:r>
              <a:rPr lang="en-US" dirty="0"/>
              <a:t>Deleting a document in </a:t>
            </a:r>
            <a:r>
              <a:rPr lang="en-US" dirty="0" err="1"/>
              <a:t>Fauxton</a:t>
            </a:r>
            <a:r>
              <a:rPr lang="en-US" dirty="0"/>
              <a:t>:</a:t>
            </a:r>
          </a:p>
          <a:p>
            <a:endParaRPr lang="en-US" dirty="0"/>
          </a:p>
          <a:p>
            <a:r>
              <a:rPr lang="en-US" b="0" i="0" dirty="0">
                <a:solidFill>
                  <a:srgbClr val="333333"/>
                </a:solidFill>
                <a:effectLst/>
                <a:latin typeface="inter-regular"/>
              </a:rPr>
              <a:t>First select the database which contains all your documents.</a:t>
            </a:r>
          </a:p>
          <a:p>
            <a:endParaRPr lang="en-US" dirty="0">
              <a:solidFill>
                <a:srgbClr val="333333"/>
              </a:solidFill>
              <a:latin typeface="inter-regular"/>
            </a:endParaRPr>
          </a:p>
          <a:p>
            <a:r>
              <a:rPr lang="en-US" b="0" i="0" dirty="0">
                <a:solidFill>
                  <a:srgbClr val="333333"/>
                </a:solidFill>
                <a:effectLst/>
                <a:latin typeface="inter-regular"/>
              </a:rPr>
              <a:t>Select the specific document which you want to delete and click on the delete icon.</a:t>
            </a:r>
          </a:p>
          <a:p>
            <a:endParaRPr lang="en-US" dirty="0">
              <a:solidFill>
                <a:srgbClr val="333333"/>
              </a:solidFill>
              <a:latin typeface="inter-regular"/>
            </a:endParaRPr>
          </a:p>
          <a:p>
            <a:r>
              <a:rPr lang="en-US" dirty="0">
                <a:solidFill>
                  <a:srgbClr val="333333"/>
                </a:solidFill>
                <a:latin typeface="inter-regular"/>
              </a:rPr>
              <a:t>You will receive a conformation message asking about the surety of deleting the document, click on OK and the selected document is deleted.</a:t>
            </a:r>
          </a:p>
          <a:p>
            <a:endParaRPr lang="en-US" dirty="0"/>
          </a:p>
        </p:txBody>
      </p:sp>
    </p:spTree>
    <p:extLst>
      <p:ext uri="{BB962C8B-B14F-4D97-AF65-F5344CB8AC3E}">
        <p14:creationId xmlns:p14="http://schemas.microsoft.com/office/powerpoint/2010/main" val="172151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34421-B85E-168E-ECD4-58586F63324E}"/>
              </a:ext>
            </a:extLst>
          </p:cNvPr>
          <p:cNvSpPr txBox="1"/>
          <p:nvPr/>
        </p:nvSpPr>
        <p:spPr>
          <a:xfrm>
            <a:off x="410547" y="233265"/>
            <a:ext cx="11374016" cy="5253746"/>
          </a:xfrm>
          <a:prstGeom prst="rect">
            <a:avLst/>
          </a:prstGeom>
          <a:noFill/>
        </p:spPr>
        <p:txBody>
          <a:bodyPr wrap="square" rtlCol="0">
            <a:spAutoFit/>
          </a:bodyPr>
          <a:lstStyle/>
          <a:p>
            <a:pPr marL="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Creating Views on Couch DB:</a:t>
            </a:r>
          </a:p>
          <a:p>
            <a:pPr marL="0" marR="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To Create View -&gt;Open the database -&gt; </a:t>
            </a:r>
          </a:p>
          <a:p>
            <a:pPr>
              <a:lnSpc>
                <a:spcPct val="115000"/>
              </a:lnSpc>
            </a:pPr>
            <a:r>
              <a:rPr lang="en-US" sz="1800" dirty="0">
                <a:effectLst/>
                <a:latin typeface="Times New Roman" panose="02020603050405020304" pitchFamily="18" charset="0"/>
                <a:ea typeface="Times New Roman" panose="02020603050405020304" pitchFamily="18" charset="0"/>
              </a:rPr>
              <a:t>Click on the + next to design document -&gt;New View(you can add view to an existing design document or create a new one)</a:t>
            </a:r>
          </a:p>
          <a:p>
            <a:pPr>
              <a:lnSpc>
                <a:spcPct val="115000"/>
              </a:lnSpc>
            </a:pPr>
            <a:endParaRPr lang="en-US"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To create a new view, type "</a:t>
            </a:r>
            <a:r>
              <a:rPr lang="en-US" sz="1800" dirty="0" err="1">
                <a:effectLst/>
                <a:latin typeface="Times New Roman" panose="02020603050405020304" pitchFamily="18" charset="0"/>
                <a:ea typeface="Times New Roman" panose="02020603050405020304" pitchFamily="18" charset="0"/>
              </a:rPr>
              <a:t>StudentInfo</a:t>
            </a:r>
            <a:r>
              <a:rPr lang="en-US" sz="1800" dirty="0">
                <a:effectLst/>
                <a:latin typeface="Times New Roman" panose="02020603050405020304" pitchFamily="18" charset="0"/>
                <a:ea typeface="Times New Roman" panose="02020603050405020304" pitchFamily="18" charset="0"/>
              </a:rPr>
              <a:t>“(new view) in front of  “_design/” and type </a:t>
            </a: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TestView</a:t>
            </a:r>
            <a:r>
              <a:rPr lang="en-US" sz="1800" dirty="0">
                <a:effectLst/>
                <a:latin typeface="Times New Roman" panose="02020603050405020304" pitchFamily="18" charset="0"/>
                <a:ea typeface="Times New Roman" panose="02020603050405020304" pitchFamily="18" charset="0"/>
              </a:rPr>
              <a:t>” at Index Name(the name of the view).</a:t>
            </a:r>
          </a:p>
          <a:p>
            <a:pPr marL="0" marR="0">
              <a:lnSpc>
                <a:spcPct val="115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dirty="0">
                <a:latin typeface="Times New Roman" panose="02020603050405020304" pitchFamily="18" charset="0"/>
                <a:ea typeface="Times New Roman" panose="02020603050405020304" pitchFamily="18" charset="0"/>
              </a:rPr>
              <a:t>To View </a:t>
            </a:r>
            <a:r>
              <a:rPr lang="en-US" sz="1800" dirty="0">
                <a:effectLst/>
                <a:latin typeface="Times New Roman" panose="02020603050405020304" pitchFamily="18" charset="0"/>
                <a:ea typeface="Times New Roman" panose="02020603050405020304" pitchFamily="18" charset="0"/>
              </a:rPr>
              <a:t>the created View type the curl command</a:t>
            </a: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curl </a:t>
            </a:r>
            <a:r>
              <a:rPr lang="en-US" sz="1800" u="sng" dirty="0">
                <a:solidFill>
                  <a:srgbClr val="1155CC"/>
                </a:solidFill>
                <a:effectLst/>
                <a:latin typeface="Times New Roman" panose="02020603050405020304" pitchFamily="18" charset="0"/>
                <a:ea typeface="Times New Roman" panose="02020603050405020304" pitchFamily="18" charset="0"/>
                <a:hlinkClick r:id="rId2"/>
              </a:rPr>
              <a:t>http://admin:191101@localhost:5984/students/_design/StudentInfo/_view/TestView</a:t>
            </a:r>
            <a:r>
              <a:rPr lang="en-US" sz="1800" u="sng" dirty="0">
                <a:solidFill>
                  <a:srgbClr val="1155CC"/>
                </a:solidFill>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on the command prompt.</a:t>
            </a:r>
          </a:p>
          <a:p>
            <a:pPr marL="0" marR="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a:lnSpc>
                <a:spcPct val="115000"/>
              </a:lnSpc>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9869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788E60-B0B7-A17E-31EF-2B37548C7639}"/>
              </a:ext>
            </a:extLst>
          </p:cNvPr>
          <p:cNvSpPr txBox="1"/>
          <p:nvPr/>
        </p:nvSpPr>
        <p:spPr>
          <a:xfrm>
            <a:off x="457200" y="326571"/>
            <a:ext cx="11187404" cy="3693319"/>
          </a:xfrm>
          <a:prstGeom prst="rect">
            <a:avLst/>
          </a:prstGeom>
          <a:noFill/>
        </p:spPr>
        <p:txBody>
          <a:bodyPr wrap="square" rtlCol="0">
            <a:spAutoFit/>
          </a:bodyPr>
          <a:lstStyle/>
          <a:p>
            <a:r>
              <a:rPr lang="en-US" dirty="0"/>
              <a:t>We can create a view just to display the name and marks of the student:</a:t>
            </a:r>
          </a:p>
          <a:p>
            <a:endParaRPr lang="en-US" dirty="0"/>
          </a:p>
          <a:p>
            <a:r>
              <a:rPr lang="en-US" dirty="0"/>
              <a:t>Go to Edit view from all documents option.</a:t>
            </a:r>
          </a:p>
          <a:p>
            <a:endParaRPr lang="en-US" dirty="0"/>
          </a:p>
          <a:p>
            <a:r>
              <a:rPr lang="en-US" dirty="0"/>
              <a:t>Enter the “design document” as “_design/</a:t>
            </a:r>
            <a:r>
              <a:rPr lang="en-US" dirty="0" err="1"/>
              <a:t>StudentInfo</a:t>
            </a:r>
            <a:r>
              <a:rPr lang="en-US" dirty="0"/>
              <a:t>” and “Index name” “</a:t>
            </a:r>
            <a:r>
              <a:rPr lang="en-US" dirty="0" err="1"/>
              <a:t>name_marks</a:t>
            </a:r>
            <a:r>
              <a:rPr lang="en-US" dirty="0"/>
              <a:t>”</a:t>
            </a:r>
          </a:p>
          <a:p>
            <a:endParaRPr lang="en-US" dirty="0"/>
          </a:p>
          <a:p>
            <a:r>
              <a:rPr lang="en-US" dirty="0"/>
              <a:t>In the Map function edit the emit as “doc.name” and “</a:t>
            </a:r>
            <a:r>
              <a:rPr lang="en-US" dirty="0" err="1"/>
              <a:t>doc.marks</a:t>
            </a:r>
            <a:r>
              <a:rPr lang="en-US" dirty="0"/>
              <a:t>”.</a:t>
            </a:r>
          </a:p>
          <a:p>
            <a:endParaRPr lang="en-US" dirty="0"/>
          </a:p>
          <a:p>
            <a:r>
              <a:rPr lang="en-US" dirty="0"/>
              <a:t>Click on save document and build index and the view the edited view using curl command</a:t>
            </a:r>
          </a:p>
          <a:p>
            <a:r>
              <a:rPr lang="en-US" dirty="0"/>
              <a:t>“</a:t>
            </a:r>
            <a:r>
              <a:rPr lang="en-US" sz="1800" dirty="0">
                <a:effectLst/>
                <a:latin typeface="Times New Roman" panose="02020603050405020304" pitchFamily="18" charset="0"/>
                <a:ea typeface="Times New Roman" panose="02020603050405020304" pitchFamily="18" charset="0"/>
              </a:rPr>
              <a:t>curl </a:t>
            </a:r>
            <a:r>
              <a:rPr lang="en-US" sz="1800" dirty="0">
                <a:effectLst/>
                <a:latin typeface="Times New Roman" panose="02020603050405020304" pitchFamily="18" charset="0"/>
                <a:ea typeface="Times New Roman" panose="02020603050405020304" pitchFamily="18" charset="0"/>
                <a:hlinkClick r:id="rId2"/>
              </a:rPr>
              <a:t>http://admin:191101@localhost:5984/students/_design/</a:t>
            </a:r>
            <a:r>
              <a:rPr lang="en-US" sz="1800" dirty="0" err="1">
                <a:effectLst/>
                <a:latin typeface="Times New Roman" panose="02020603050405020304" pitchFamily="18" charset="0"/>
                <a:ea typeface="Times New Roman" panose="02020603050405020304" pitchFamily="18" charset="0"/>
                <a:hlinkClick r:id="rId2"/>
              </a:rPr>
              <a:t>StudentInfo</a:t>
            </a:r>
            <a:r>
              <a:rPr lang="en-US" sz="1800" dirty="0">
                <a:effectLst/>
                <a:latin typeface="Times New Roman" panose="02020603050405020304" pitchFamily="18" charset="0"/>
                <a:ea typeface="Times New Roman" panose="02020603050405020304" pitchFamily="18" charset="0"/>
                <a:hlinkClick r:id="rId2"/>
              </a:rPr>
              <a:t>/_view/</a:t>
            </a:r>
            <a:r>
              <a:rPr lang="en-US" sz="1800" dirty="0" err="1">
                <a:effectLst/>
                <a:latin typeface="Times New Roman" panose="02020603050405020304" pitchFamily="18" charset="0"/>
                <a:ea typeface="Times New Roman" panose="02020603050405020304" pitchFamily="18" charset="0"/>
                <a:hlinkClick r:id="rId2"/>
              </a:rPr>
              <a:t>name_marks</a:t>
            </a:r>
            <a:r>
              <a:rPr lang="en-US" dirty="0"/>
              <a:t>”</a:t>
            </a:r>
          </a:p>
          <a:p>
            <a:endParaRPr lang="en-US" dirty="0"/>
          </a:p>
          <a:p>
            <a:r>
              <a:rPr lang="en-US" dirty="0"/>
              <a:t> </a:t>
            </a:r>
          </a:p>
          <a:p>
            <a:endParaRPr lang="en-US" dirty="0"/>
          </a:p>
        </p:txBody>
      </p:sp>
    </p:spTree>
    <p:extLst>
      <p:ext uri="{BB962C8B-B14F-4D97-AF65-F5344CB8AC3E}">
        <p14:creationId xmlns:p14="http://schemas.microsoft.com/office/powerpoint/2010/main" val="378398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47F5A-FC24-8A17-AA21-E5788C21F9FA}"/>
              </a:ext>
            </a:extLst>
          </p:cNvPr>
          <p:cNvSpPr txBox="1"/>
          <p:nvPr/>
        </p:nvSpPr>
        <p:spPr>
          <a:xfrm>
            <a:off x="251927" y="195943"/>
            <a:ext cx="11541967" cy="4524315"/>
          </a:xfrm>
          <a:prstGeom prst="rect">
            <a:avLst/>
          </a:prstGeom>
          <a:noFill/>
        </p:spPr>
        <p:txBody>
          <a:bodyPr wrap="square" rtlCol="0">
            <a:spAutoFit/>
          </a:bodyPr>
          <a:lstStyle/>
          <a:p>
            <a:r>
              <a:rPr lang="en-US" dirty="0"/>
              <a:t>Couch DB View:</a:t>
            </a:r>
          </a:p>
          <a:p>
            <a:endParaRPr lang="en-US" dirty="0"/>
          </a:p>
          <a:p>
            <a:r>
              <a:rPr lang="en-US" dirty="0"/>
              <a:t>To display marks less the 450</a:t>
            </a:r>
          </a:p>
          <a:p>
            <a:endParaRPr lang="en-US" dirty="0"/>
          </a:p>
          <a:p>
            <a:r>
              <a:rPr lang="en-US" dirty="0"/>
              <a:t>Go to Edit view from all documents option.</a:t>
            </a:r>
          </a:p>
          <a:p>
            <a:endParaRPr lang="en-US" dirty="0"/>
          </a:p>
          <a:p>
            <a:r>
              <a:rPr lang="en-US" dirty="0"/>
              <a:t>Enter the “design document” as “_design/</a:t>
            </a:r>
            <a:r>
              <a:rPr lang="en-US" dirty="0" err="1"/>
              <a:t>StudentInfo</a:t>
            </a:r>
            <a:r>
              <a:rPr lang="en-US" dirty="0"/>
              <a:t>” and “Index name”  as  “less”.</a:t>
            </a:r>
          </a:p>
          <a:p>
            <a:endParaRPr lang="en-US" dirty="0"/>
          </a:p>
          <a:p>
            <a:r>
              <a:rPr lang="en-US" dirty="0"/>
              <a:t>In the Map </a:t>
            </a:r>
            <a:r>
              <a:rPr lang="en-US" dirty="0" err="1"/>
              <a:t>Fuction</a:t>
            </a:r>
            <a:r>
              <a:rPr lang="en-US" dirty="0"/>
              <a:t> edit the if loop as “</a:t>
            </a:r>
            <a:r>
              <a:rPr lang="en-US" dirty="0" err="1"/>
              <a:t>doc.marks</a:t>
            </a:r>
            <a:r>
              <a:rPr lang="en-US" dirty="0"/>
              <a:t>&lt;450”.</a:t>
            </a:r>
          </a:p>
          <a:p>
            <a:endParaRPr lang="en-US" dirty="0"/>
          </a:p>
          <a:p>
            <a:r>
              <a:rPr lang="en-US" dirty="0"/>
              <a:t>Then In the Map function edit the emit as “doc.name” and “</a:t>
            </a:r>
            <a:r>
              <a:rPr lang="en-US" dirty="0" err="1"/>
              <a:t>doc.marks</a:t>
            </a:r>
            <a:r>
              <a:rPr lang="en-US" dirty="0"/>
              <a:t>”.</a:t>
            </a:r>
          </a:p>
          <a:p>
            <a:endParaRPr lang="en-US" dirty="0"/>
          </a:p>
          <a:p>
            <a:r>
              <a:rPr lang="en-US" dirty="0"/>
              <a:t>Click on save document and build index and the view the edited view using curl command</a:t>
            </a:r>
          </a:p>
          <a:p>
            <a:r>
              <a:rPr lang="en-US" dirty="0"/>
              <a:t>“</a:t>
            </a:r>
            <a:r>
              <a:rPr lang="en-US" sz="1800" dirty="0">
                <a:effectLst/>
                <a:latin typeface="Times New Roman" panose="02020603050405020304" pitchFamily="18" charset="0"/>
                <a:ea typeface="Times New Roman" panose="02020603050405020304" pitchFamily="18" charset="0"/>
              </a:rPr>
              <a:t>curl </a:t>
            </a:r>
            <a:r>
              <a:rPr lang="en-US" dirty="0">
                <a:latin typeface="Times New Roman" panose="02020603050405020304" pitchFamily="18" charset="0"/>
                <a:ea typeface="Times New Roman" panose="02020603050405020304" pitchFamily="18" charset="0"/>
                <a:hlinkClick r:id="rId2"/>
              </a:rPr>
              <a:t>http://admin:191101@localhost:5984/students/_design/</a:t>
            </a:r>
            <a:r>
              <a:rPr lang="en-US" dirty="0" err="1">
                <a:latin typeface="Times New Roman" panose="02020603050405020304" pitchFamily="18" charset="0"/>
                <a:ea typeface="Times New Roman" panose="02020603050405020304" pitchFamily="18" charset="0"/>
                <a:hlinkClick r:id="rId2"/>
              </a:rPr>
              <a:t>StudentInfo</a:t>
            </a:r>
            <a:r>
              <a:rPr lang="en-US" dirty="0">
                <a:latin typeface="Times New Roman" panose="02020603050405020304" pitchFamily="18" charset="0"/>
                <a:ea typeface="Times New Roman" panose="02020603050405020304" pitchFamily="18" charset="0"/>
                <a:hlinkClick r:id="rId2"/>
              </a:rPr>
              <a:t>/</a:t>
            </a:r>
            <a:r>
              <a:rPr lang="en-US" sz="1800" dirty="0">
                <a:effectLst/>
                <a:latin typeface="Times New Roman" panose="02020603050405020304" pitchFamily="18" charset="0"/>
                <a:ea typeface="Times New Roman" panose="02020603050405020304" pitchFamily="18" charset="0"/>
                <a:hlinkClick r:id="rId2"/>
              </a:rPr>
              <a:t>_view/less</a:t>
            </a:r>
            <a:r>
              <a:rPr lang="en-US" dirty="0"/>
              <a:t>”.</a:t>
            </a:r>
          </a:p>
          <a:p>
            <a:endParaRPr lang="en-US" dirty="0"/>
          </a:p>
          <a:p>
            <a:endParaRPr lang="en-US" dirty="0"/>
          </a:p>
        </p:txBody>
      </p:sp>
    </p:spTree>
    <p:extLst>
      <p:ext uri="{BB962C8B-B14F-4D97-AF65-F5344CB8AC3E}">
        <p14:creationId xmlns:p14="http://schemas.microsoft.com/office/powerpoint/2010/main" val="247936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CEDA9-2A6A-4AF6-4C73-ACE8BC02BAC8}"/>
              </a:ext>
            </a:extLst>
          </p:cNvPr>
          <p:cNvSpPr txBox="1"/>
          <p:nvPr/>
        </p:nvSpPr>
        <p:spPr>
          <a:xfrm>
            <a:off x="307910" y="130629"/>
            <a:ext cx="10319657" cy="4339650"/>
          </a:xfrm>
          <a:prstGeom prst="rect">
            <a:avLst/>
          </a:prstGeom>
          <a:noFill/>
        </p:spPr>
        <p:txBody>
          <a:bodyPr wrap="square" rtlCol="0">
            <a:spAutoFit/>
          </a:bodyPr>
          <a:lstStyle/>
          <a:p>
            <a:r>
              <a:rPr lang="en-US" sz="2400" b="0" i="0" dirty="0">
                <a:solidFill>
                  <a:srgbClr val="610B38"/>
                </a:solidFill>
                <a:effectLst/>
                <a:latin typeface="erdana"/>
              </a:rPr>
              <a:t>CouchDB Curl</a:t>
            </a:r>
          </a:p>
          <a:p>
            <a:endParaRPr lang="en-US" dirty="0"/>
          </a:p>
          <a:p>
            <a:pPr algn="just"/>
            <a:r>
              <a:rPr lang="en-US" b="0" i="0" dirty="0">
                <a:solidFill>
                  <a:srgbClr val="333333"/>
                </a:solidFill>
                <a:effectLst/>
                <a:latin typeface="inter-regular"/>
              </a:rPr>
              <a:t>CouchDB </a:t>
            </a:r>
            <a:r>
              <a:rPr lang="en-US" b="0" i="0" dirty="0" err="1">
                <a:solidFill>
                  <a:srgbClr val="333333"/>
                </a:solidFill>
                <a:effectLst/>
                <a:latin typeface="inter-regular"/>
              </a:rPr>
              <a:t>cURL</a:t>
            </a:r>
            <a:r>
              <a:rPr lang="en-US" b="0" i="0" dirty="0">
                <a:solidFill>
                  <a:srgbClr val="333333"/>
                </a:solidFill>
                <a:effectLst/>
                <a:latin typeface="inter-regular"/>
              </a:rPr>
              <a:t> utility is used to communicate with CouchDB database. </a:t>
            </a:r>
          </a:p>
          <a:p>
            <a:pPr algn="just"/>
            <a:endParaRPr lang="en-US" dirty="0">
              <a:solidFill>
                <a:srgbClr val="333333"/>
              </a:solidFill>
              <a:latin typeface="inter-regular"/>
            </a:endParaRPr>
          </a:p>
          <a:p>
            <a:pPr algn="just"/>
            <a:r>
              <a:rPr lang="en-US" b="0" i="0" dirty="0">
                <a:solidFill>
                  <a:srgbClr val="333333"/>
                </a:solidFill>
                <a:effectLst/>
                <a:latin typeface="inter-regular"/>
              </a:rPr>
              <a:t>This tool is used to transfer data from or to a server by using one of the supported protocols like (HTTP, HTTPS, FTP, FTPS, TFTP, DICT, TELNET, LDAP or FILE). </a:t>
            </a:r>
          </a:p>
          <a:p>
            <a:pPr algn="just"/>
            <a:endParaRPr lang="en-US" dirty="0">
              <a:solidFill>
                <a:srgbClr val="333333"/>
              </a:solidFill>
              <a:latin typeface="inter-regular"/>
            </a:endParaRPr>
          </a:p>
          <a:p>
            <a:pPr algn="just"/>
            <a:r>
              <a:rPr lang="en-US" b="0" i="0" dirty="0">
                <a:solidFill>
                  <a:srgbClr val="333333"/>
                </a:solidFill>
                <a:effectLst/>
                <a:latin typeface="inter-regular"/>
              </a:rPr>
              <a:t>This command is designed to work without user interaction. </a:t>
            </a:r>
            <a:r>
              <a:rPr lang="en-US" b="0" i="0" dirty="0" err="1">
                <a:solidFill>
                  <a:srgbClr val="333333"/>
                </a:solidFill>
                <a:effectLst/>
                <a:latin typeface="inter-regular"/>
              </a:rPr>
              <a:t>cURL</a:t>
            </a:r>
            <a:r>
              <a:rPr lang="en-US" b="0" i="0" dirty="0">
                <a:solidFill>
                  <a:srgbClr val="333333"/>
                </a:solidFill>
                <a:effectLst/>
                <a:latin typeface="inter-regular"/>
              </a:rPr>
              <a:t> offers a busload of useful tricks like proxy support, user authentication, ftp upload, HTTP post, SSL (</a:t>
            </a:r>
            <a:r>
              <a:rPr lang="en-US" b="1" i="0" dirty="0">
                <a:solidFill>
                  <a:srgbClr val="333333"/>
                </a:solidFill>
                <a:effectLst/>
                <a:latin typeface="inter-bold"/>
              </a:rPr>
              <a:t>https:</a:t>
            </a:r>
            <a:r>
              <a:rPr lang="en-US" b="0" i="0" dirty="0">
                <a:solidFill>
                  <a:srgbClr val="333333"/>
                </a:solidFill>
                <a:effectLst/>
                <a:latin typeface="inter-regular"/>
              </a:rPr>
              <a:t>) connections, cookies, file transfer resume and more.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a:t>
            </a:r>
            <a:r>
              <a:rPr lang="en-US" b="0" i="0" dirty="0" err="1">
                <a:solidFill>
                  <a:srgbClr val="333333"/>
                </a:solidFill>
                <a:effectLst/>
                <a:latin typeface="inter-regular"/>
              </a:rPr>
              <a:t>cURL</a:t>
            </a:r>
            <a:r>
              <a:rPr lang="en-US" b="0" i="0" dirty="0">
                <a:solidFill>
                  <a:srgbClr val="333333"/>
                </a:solidFill>
                <a:effectLst/>
                <a:latin typeface="inter-regular"/>
              </a:rPr>
              <a:t> utility is available for operating systems such as UNIX, Linux, Mac OS X and Windows. </a:t>
            </a:r>
          </a:p>
          <a:p>
            <a:pPr algn="just"/>
            <a:endParaRPr lang="en-US" dirty="0">
              <a:solidFill>
                <a:srgbClr val="333333"/>
              </a:solidFill>
              <a:latin typeface="inter-regular"/>
            </a:endParaRPr>
          </a:p>
          <a:p>
            <a:pPr algn="just"/>
            <a:r>
              <a:rPr lang="en-US" b="0" i="0" dirty="0">
                <a:solidFill>
                  <a:srgbClr val="333333"/>
                </a:solidFill>
                <a:effectLst/>
                <a:latin typeface="inter-regular"/>
              </a:rPr>
              <a:t>It is a command-line utility to access HTTP protocol straight away from the command line.</a:t>
            </a:r>
          </a:p>
          <a:p>
            <a:endParaRPr lang="en-US" dirty="0"/>
          </a:p>
        </p:txBody>
      </p:sp>
    </p:spTree>
    <p:extLst>
      <p:ext uri="{BB962C8B-B14F-4D97-AF65-F5344CB8AC3E}">
        <p14:creationId xmlns:p14="http://schemas.microsoft.com/office/powerpoint/2010/main" val="150820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9E9491-D4DE-CD75-7095-282B38206E12}"/>
              </a:ext>
            </a:extLst>
          </p:cNvPr>
          <p:cNvSpPr txBox="1"/>
          <p:nvPr/>
        </p:nvSpPr>
        <p:spPr>
          <a:xfrm>
            <a:off x="279918" y="242596"/>
            <a:ext cx="11476653" cy="5798510"/>
          </a:xfrm>
          <a:prstGeom prst="rect">
            <a:avLst/>
          </a:prstGeom>
          <a:noFill/>
        </p:spPr>
        <p:txBody>
          <a:bodyPr wrap="square" rtlCol="0">
            <a:spAutoFit/>
          </a:bodyPr>
          <a:lstStyle/>
          <a:p>
            <a:r>
              <a:rPr lang="en-US" sz="2400" dirty="0" err="1"/>
              <a:t>Configurng</a:t>
            </a:r>
            <a:r>
              <a:rPr lang="en-US" sz="2400" dirty="0"/>
              <a:t> </a:t>
            </a:r>
            <a:r>
              <a:rPr lang="en-US" sz="2400" dirty="0">
                <a:effectLst/>
                <a:latin typeface="Times New Roman" panose="02020603050405020304" pitchFamily="18" charset="0"/>
                <a:ea typeface="Times New Roman" panose="02020603050405020304" pitchFamily="18" charset="0"/>
              </a:rPr>
              <a:t>HTTP URL Paths and Commands Using CURL to Interact with CouchDB for CRUD Operations:</a:t>
            </a:r>
          </a:p>
          <a:p>
            <a:endParaRPr lang="en-US" sz="2400"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Open the command prompt and type the curl command to check the  Couch DB server status</a:t>
            </a:r>
          </a:p>
          <a:p>
            <a:r>
              <a:rPr lang="en-US" dirty="0">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curl </a:t>
            </a:r>
            <a:r>
              <a:rPr lang="en-US" sz="1800" b="1" u="sng" dirty="0">
                <a:solidFill>
                  <a:srgbClr val="1155CC"/>
                </a:solidFill>
                <a:effectLst/>
                <a:latin typeface="Times New Roman" panose="02020603050405020304" pitchFamily="18" charset="0"/>
                <a:ea typeface="Times New Roman" panose="02020603050405020304" pitchFamily="18" charset="0"/>
                <a:hlinkClick r:id="rId2"/>
              </a:rPr>
              <a:t>http://admin:root@localhost:5984/</a:t>
            </a:r>
            <a:r>
              <a:rPr lang="en-US" dirty="0">
                <a:latin typeface="Times New Roman" panose="02020603050405020304" pitchFamily="18" charset="0"/>
                <a:ea typeface="Times New Roman" panose="02020603050405020304" pitchFamily="18" charset="0"/>
              </a:rPr>
              <a:t>”.</a:t>
            </a:r>
          </a:p>
          <a:p>
            <a:endParaRPr lang="en-US"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To create a document using curl we use the command “</a:t>
            </a:r>
            <a:r>
              <a:rPr lang="en-US" sz="1800" b="1" dirty="0">
                <a:effectLst/>
                <a:latin typeface="Times New Roman" panose="02020603050405020304" pitchFamily="18" charset="0"/>
                <a:ea typeface="Times New Roman" panose="02020603050405020304" pitchFamily="18" charset="0"/>
              </a:rPr>
              <a:t>curl -X PUT </a:t>
            </a:r>
            <a:r>
              <a:rPr lang="en-US" dirty="0">
                <a:latin typeface="Times New Roman" panose="02020603050405020304" pitchFamily="18" charset="0"/>
                <a:ea typeface="Times New Roman" panose="02020603050405020304" pitchFamily="18" charset="0"/>
              </a:rPr>
              <a:t>”</a:t>
            </a:r>
          </a:p>
          <a:p>
            <a:endParaRPr lang="en-US"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To list all databases using curl we use the command “</a:t>
            </a:r>
            <a:r>
              <a:rPr lang="en-US" sz="1800" b="1" dirty="0">
                <a:effectLst/>
                <a:latin typeface="Times New Roman" panose="02020603050405020304" pitchFamily="18" charset="0"/>
                <a:ea typeface="Times New Roman" panose="02020603050405020304" pitchFamily="18" charset="0"/>
              </a:rPr>
              <a:t>curl -X GET </a:t>
            </a:r>
            <a:r>
              <a:rPr lang="en-US" dirty="0">
                <a:latin typeface="Times New Roman" panose="02020603050405020304" pitchFamily="18" charset="0"/>
                <a:ea typeface="Times New Roman" panose="02020603050405020304" pitchFamily="18" charset="0"/>
              </a:rPr>
              <a:t>”</a:t>
            </a:r>
          </a:p>
          <a:p>
            <a:r>
              <a:rPr lang="en-US" sz="1800" b="1" dirty="0">
                <a:effectLst/>
                <a:latin typeface="Times New Roman" panose="02020603050405020304" pitchFamily="18" charset="0"/>
                <a:ea typeface="Times New Roman" panose="02020603050405020304" pitchFamily="18" charset="0"/>
              </a:rPr>
              <a:t>“curl -X GET </a:t>
            </a:r>
            <a:r>
              <a:rPr lang="en-US" sz="1800" b="1" u="sng" dirty="0">
                <a:solidFill>
                  <a:srgbClr val="1155CC"/>
                </a:solidFill>
                <a:effectLst/>
                <a:latin typeface="Times New Roman" panose="02020603050405020304" pitchFamily="18" charset="0"/>
                <a:ea typeface="Times New Roman" panose="02020603050405020304" pitchFamily="18" charset="0"/>
                <a:hlinkClick r:id="rId3"/>
              </a:rPr>
              <a:t>http://admin:root@localhost:5984/_</a:t>
            </a:r>
            <a:r>
              <a:rPr lang="en-US" sz="1800" b="1" u="sng" dirty="0" err="1">
                <a:solidFill>
                  <a:srgbClr val="1155CC"/>
                </a:solidFill>
                <a:effectLst/>
                <a:latin typeface="Times New Roman" panose="02020603050405020304" pitchFamily="18" charset="0"/>
                <a:ea typeface="Times New Roman" panose="02020603050405020304" pitchFamily="18" charset="0"/>
                <a:hlinkClick r:id="rId3"/>
              </a:rPr>
              <a:t>all_dbs</a:t>
            </a:r>
            <a:r>
              <a:rPr lang="en-US" b="1" u="sng" dirty="0">
                <a:solidFill>
                  <a:srgbClr val="1155CC"/>
                </a:solidFill>
                <a:latin typeface="Times New Roman" panose="02020603050405020304" pitchFamily="18" charset="0"/>
                <a:ea typeface="Times New Roman" panose="02020603050405020304" pitchFamily="18" charset="0"/>
              </a:rPr>
              <a:t>”.</a:t>
            </a:r>
          </a:p>
          <a:p>
            <a:endParaRPr lang="en-US" b="1" u="sng" dirty="0">
              <a:solidFill>
                <a:srgbClr val="1155CC"/>
              </a:solidFill>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To retrieve a student document in curl using  roll no. we use </a:t>
            </a:r>
          </a:p>
          <a:p>
            <a:r>
              <a:rPr lang="en-US" sz="1800" b="1" dirty="0">
                <a:effectLst/>
                <a:latin typeface="Times New Roman" panose="02020603050405020304" pitchFamily="18" charset="0"/>
                <a:ea typeface="Times New Roman" panose="02020603050405020304" pitchFamily="18" charset="0"/>
              </a:rPr>
              <a:t>“curl -X GET http://admin:root@localhost:5984/students/001”</a:t>
            </a:r>
            <a:endParaRPr lang="en-US" dirty="0">
              <a:latin typeface="Times New Roman" panose="02020603050405020304" pitchFamily="18" charset="0"/>
              <a:ea typeface="Times New Roman" panose="02020603050405020304" pitchFamily="18" charset="0"/>
            </a:endParaRPr>
          </a:p>
          <a:p>
            <a:pPr marR="0" lvl="0">
              <a:lnSpc>
                <a:spcPct val="115000"/>
              </a:lnSpc>
              <a:spcBef>
                <a:spcPts val="0"/>
              </a:spcBef>
              <a:spcAft>
                <a:spcPts val="0"/>
              </a:spcAft>
            </a:pPr>
            <a:endParaRPr lang="en-US" b="1" u="sng" dirty="0">
              <a:solidFill>
                <a:srgbClr val="1155CC"/>
              </a:solidFill>
              <a:latin typeface="Times New Roman" panose="02020603050405020304" pitchFamily="18" charset="0"/>
              <a:ea typeface="Arial" panose="020B0604020202020204" pitchFamily="34" charset="0"/>
            </a:endParaRPr>
          </a:p>
          <a:p>
            <a:pPr marR="0" lvl="0">
              <a:lnSpc>
                <a:spcPct val="115000"/>
              </a:lnSpc>
              <a:spcBef>
                <a:spcPts val="0"/>
              </a:spcBef>
              <a:spcAft>
                <a:spcPts val="0"/>
              </a:spcAft>
            </a:pPr>
            <a:r>
              <a:rPr lang="en-US" sz="1800" u="none" strike="noStrike" dirty="0">
                <a:effectLst/>
                <a:ea typeface="Arial" panose="020B0604020202020204" pitchFamily="34" charset="0"/>
                <a:cs typeface="Arial" panose="020B0604020202020204" pitchFamily="34" charset="0"/>
              </a:rPr>
              <a:t>List All Documents in the "emp" Database:</a:t>
            </a:r>
          </a:p>
          <a:p>
            <a:pPr marR="0" lvl="0">
              <a:lnSpc>
                <a:spcPct val="115000"/>
              </a:lnSpc>
              <a:spcBef>
                <a:spcPts val="0"/>
              </a:spcBef>
              <a:spcAft>
                <a:spcPts val="0"/>
              </a:spcAft>
            </a:pPr>
            <a:r>
              <a:rPr lang="en-US" b="1" dirty="0">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curl -X GET </a:t>
            </a:r>
            <a:r>
              <a:rPr lang="en-US" sz="1800" b="1" u="sng" dirty="0">
                <a:solidFill>
                  <a:srgbClr val="1155CC"/>
                </a:solidFill>
                <a:effectLst/>
                <a:latin typeface="Times New Roman" panose="02020603050405020304" pitchFamily="18" charset="0"/>
                <a:ea typeface="Times New Roman" panose="02020603050405020304" pitchFamily="18" charset="0"/>
                <a:hlinkClick r:id="rId4"/>
              </a:rPr>
              <a:t>http://admin:root@localhost:5984/students/_</a:t>
            </a:r>
            <a:r>
              <a:rPr lang="en-US" sz="1800" b="1" u="sng" dirty="0" err="1">
                <a:solidFill>
                  <a:srgbClr val="1155CC"/>
                </a:solidFill>
                <a:effectLst/>
                <a:latin typeface="Times New Roman" panose="02020603050405020304" pitchFamily="18" charset="0"/>
                <a:ea typeface="Times New Roman" panose="02020603050405020304" pitchFamily="18" charset="0"/>
                <a:hlinkClick r:id="rId4"/>
              </a:rPr>
              <a:t>all_docs</a:t>
            </a:r>
            <a:r>
              <a:rPr lang="en-US" sz="1800" b="1" u="sng" dirty="0">
                <a:solidFill>
                  <a:srgbClr val="1155CC"/>
                </a:solidFill>
                <a:effectLst/>
                <a:latin typeface="Times New Roman" panose="02020603050405020304" pitchFamily="18" charset="0"/>
                <a:ea typeface="Times New Roman" panose="02020603050405020304" pitchFamily="18" charset="0"/>
              </a:rPr>
              <a:t>”</a:t>
            </a:r>
          </a:p>
          <a:p>
            <a:pPr marR="0" lvl="0">
              <a:lnSpc>
                <a:spcPct val="115000"/>
              </a:lnSpc>
              <a:spcBef>
                <a:spcPts val="0"/>
              </a:spcBef>
              <a:spcAft>
                <a:spcPts val="0"/>
              </a:spcAft>
            </a:pPr>
            <a:endParaRPr lang="en-US" b="1" u="sng" dirty="0">
              <a:solidFill>
                <a:srgbClr val="1155CC"/>
              </a:solidFill>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362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391A7-CF00-BDC0-68E1-82D7AA93DE45}"/>
              </a:ext>
            </a:extLst>
          </p:cNvPr>
          <p:cNvSpPr txBox="1"/>
          <p:nvPr/>
        </p:nvSpPr>
        <p:spPr>
          <a:xfrm>
            <a:off x="345233" y="74645"/>
            <a:ext cx="11551298" cy="2599173"/>
          </a:xfrm>
          <a:prstGeom prst="rect">
            <a:avLst/>
          </a:prstGeom>
          <a:noFill/>
        </p:spPr>
        <p:txBody>
          <a:bodyPr wrap="square" rtlCol="0">
            <a:spAutoFit/>
          </a:bodyPr>
          <a:lstStyle/>
          <a:p>
            <a:pPr marR="0" lvl="0">
              <a:lnSpc>
                <a:spcPct val="115000"/>
              </a:lnSpc>
              <a:spcBef>
                <a:spcPts val="0"/>
              </a:spcBef>
              <a:spcAft>
                <a:spcPts val="0"/>
              </a:spcAft>
            </a:pPr>
            <a:r>
              <a:rPr lang="en-US" sz="1800" u="none" strike="noStrike" dirty="0">
                <a:effectLst/>
                <a:ea typeface="Arial" panose="020B0604020202020204" pitchFamily="34" charset="0"/>
                <a:cs typeface="Arial" panose="020B0604020202020204" pitchFamily="34" charset="0"/>
              </a:rPr>
              <a:t>Delete students Document with Revision: </a:t>
            </a:r>
          </a:p>
          <a:p>
            <a:pPr marR="0" lvl="0">
              <a:lnSpc>
                <a:spcPct val="115000"/>
              </a:lnSpc>
              <a:spcBef>
                <a:spcPts val="0"/>
              </a:spcBef>
              <a:spcAft>
                <a:spcPts val="0"/>
              </a:spcAft>
            </a:pPr>
            <a:r>
              <a:rPr lang="en-US" b="1" dirty="0">
                <a:latin typeface="Times New Roman" panose="02020603050405020304" pitchFamily="18" charset="0"/>
                <a:ea typeface="Times New Roman" panose="02020603050405020304" pitchFamily="18" charset="0"/>
                <a:cs typeface="Arial" panose="020B0604020202020204" pitchFamily="34" charset="0"/>
              </a:rPr>
              <a:t>“</a:t>
            </a:r>
            <a:r>
              <a:rPr lang="en-US" sz="1800" b="1" dirty="0">
                <a:effectLst/>
                <a:latin typeface="Times New Roman" panose="02020603050405020304" pitchFamily="18" charset="0"/>
                <a:ea typeface="Times New Roman" panose="02020603050405020304" pitchFamily="18" charset="0"/>
              </a:rPr>
              <a:t>curl -X DELETE </a:t>
            </a:r>
            <a:r>
              <a:rPr lang="en-US" sz="1800" b="1" dirty="0">
                <a:effectLst/>
                <a:latin typeface="Times New Roman" panose="02020603050405020304" pitchFamily="18" charset="0"/>
                <a:ea typeface="Times New Roman" panose="02020603050405020304" pitchFamily="18" charset="0"/>
                <a:hlinkClick r:id="rId2"/>
              </a:rPr>
              <a:t>http://admin:root@localhost:5984/students/003?rev=1-095b583759d43aad6f9ab295dff4d9f7</a:t>
            </a:r>
            <a:r>
              <a:rPr lang="en-US" sz="1800" b="1" dirty="0">
                <a:effectLst/>
                <a:latin typeface="Times New Roman" panose="02020603050405020304" pitchFamily="18" charset="0"/>
                <a:ea typeface="Times New Roman" panose="02020603050405020304" pitchFamily="18" charset="0"/>
              </a:rPr>
              <a:t>”</a:t>
            </a:r>
          </a:p>
          <a:p>
            <a:pPr marR="0" lvl="0">
              <a:lnSpc>
                <a:spcPct val="115000"/>
              </a:lnSpc>
              <a:spcBef>
                <a:spcPts val="0"/>
              </a:spcBef>
              <a:spcAft>
                <a:spcPts val="0"/>
              </a:spcAft>
            </a:pPr>
            <a:endParaRPr lang="en-US" b="1" dirty="0">
              <a:latin typeface="Times New Roman" panose="02020603050405020304" pitchFamily="18" charset="0"/>
              <a:ea typeface="Arial" panose="020B0604020202020204" pitchFamily="34" charset="0"/>
            </a:endParaRPr>
          </a:p>
          <a:p>
            <a:pPr marR="0" lvl="0">
              <a:lnSpc>
                <a:spcPct val="115000"/>
              </a:lnSpc>
              <a:spcBef>
                <a:spcPts val="0"/>
              </a:spcBef>
              <a:spcAft>
                <a:spcPts val="0"/>
              </a:spcAft>
            </a:pPr>
            <a:endParaRPr lang="en-US" sz="1800" b="1" u="none" strike="noStrike" dirty="0">
              <a:effectLst/>
              <a:latin typeface="Times New Roman" panose="02020603050405020304" pitchFamily="18" charset="0"/>
              <a:ea typeface="Arial" panose="020B0604020202020204" pitchFamily="34" charset="0"/>
              <a:cs typeface="Arial" panose="020B0604020202020204" pitchFamily="34" charset="0"/>
            </a:endParaRPr>
          </a:p>
          <a:p>
            <a:pPr marR="0" lvl="0">
              <a:lnSpc>
                <a:spcPct val="115000"/>
              </a:lnSpc>
              <a:spcBef>
                <a:spcPts val="0"/>
              </a:spcBef>
              <a:spcAft>
                <a:spcPts val="0"/>
              </a:spcAft>
            </a:pPr>
            <a:r>
              <a:rPr lang="en-US" sz="1800" u="none" strike="noStrike" dirty="0">
                <a:effectLst/>
                <a:ea typeface="Arial" panose="020B0604020202020204" pitchFamily="34" charset="0"/>
                <a:cs typeface="Arial" panose="020B0604020202020204" pitchFamily="34" charset="0"/>
              </a:rPr>
              <a:t>Update Employee Document with Revision:</a:t>
            </a:r>
          </a:p>
          <a:p>
            <a:pPr marR="0" lvl="0">
              <a:lnSpc>
                <a:spcPct val="115000"/>
              </a:lnSpc>
              <a:spcBef>
                <a:spcPts val="0"/>
              </a:spcBef>
              <a:spcAft>
                <a:spcPts val="0"/>
              </a:spcAft>
            </a:pPr>
            <a:r>
              <a:rPr lang="en-US" b="1" dirty="0">
                <a:latin typeface="Times New Roman" panose="02020603050405020304" pitchFamily="18" charset="0"/>
                <a:ea typeface="Times New Roman" panose="02020603050405020304" pitchFamily="18" charset="0"/>
                <a:cs typeface="Arial" panose="020B0604020202020204" pitchFamily="34" charset="0"/>
              </a:rPr>
              <a:t>“</a:t>
            </a:r>
            <a:r>
              <a:rPr lang="en-US" sz="1800" b="1" dirty="0">
                <a:effectLst/>
                <a:latin typeface="Times New Roman" panose="02020603050405020304" pitchFamily="18" charset="0"/>
                <a:ea typeface="Times New Roman" panose="02020603050405020304" pitchFamily="18" charset="0"/>
              </a:rPr>
              <a:t>curl -X PUT http://admin:admin@localhost:5984/students/001 -d "{\“roll no.\":\"101\",\"name\":\"Calvin\",\“marks\":\"500\","_rev\":\"1-ef6a085cd4f20d4f45f86ee7ada1ddef\"}”</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0307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DE035-B1C9-4CF3-E090-30F4C398B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2799185"/>
          </a:xfrm>
          <a:prstGeom prst="rect">
            <a:avLst/>
          </a:prstGeom>
        </p:spPr>
      </p:pic>
      <p:graphicFrame>
        <p:nvGraphicFramePr>
          <p:cNvPr id="5" name="Table 4">
            <a:extLst>
              <a:ext uri="{FF2B5EF4-FFF2-40B4-BE49-F238E27FC236}">
                <a16:creationId xmlns:a16="http://schemas.microsoft.com/office/drawing/2014/main" id="{AA4C8F92-2189-157D-84A5-788725B7E27D}"/>
              </a:ext>
            </a:extLst>
          </p:cNvPr>
          <p:cNvGraphicFramePr>
            <a:graphicFrameLocks noGrp="1"/>
          </p:cNvGraphicFramePr>
          <p:nvPr>
            <p:extLst>
              <p:ext uri="{D42A27DB-BD31-4B8C-83A1-F6EECF244321}">
                <p14:modId xmlns:p14="http://schemas.microsoft.com/office/powerpoint/2010/main" val="3320080615"/>
              </p:ext>
            </p:extLst>
          </p:nvPr>
        </p:nvGraphicFramePr>
        <p:xfrm>
          <a:off x="2031999" y="3429000"/>
          <a:ext cx="8436948" cy="2462660"/>
        </p:xfrm>
        <a:graphic>
          <a:graphicData uri="http://schemas.openxmlformats.org/drawingml/2006/table">
            <a:tbl>
              <a:tblPr firstRow="1" bandRow="1">
                <a:tableStyleId>{B301B821-A1FF-4177-AEE7-76D212191A09}</a:tableStyleId>
              </a:tblPr>
              <a:tblGrid>
                <a:gridCol w="4218474">
                  <a:extLst>
                    <a:ext uri="{9D8B030D-6E8A-4147-A177-3AD203B41FA5}">
                      <a16:colId xmlns:a16="http://schemas.microsoft.com/office/drawing/2014/main" val="4093961201"/>
                    </a:ext>
                  </a:extLst>
                </a:gridCol>
                <a:gridCol w="4218474">
                  <a:extLst>
                    <a:ext uri="{9D8B030D-6E8A-4147-A177-3AD203B41FA5}">
                      <a16:colId xmlns:a16="http://schemas.microsoft.com/office/drawing/2014/main" val="165447356"/>
                    </a:ext>
                  </a:extLst>
                </a:gridCol>
              </a:tblGrid>
              <a:tr h="486125">
                <a:tc>
                  <a:txBody>
                    <a:bodyPr/>
                    <a:lstStyle/>
                    <a:p>
                      <a:r>
                        <a:rPr lang="en-US" sz="2800" dirty="0">
                          <a:latin typeface="+mj-lt"/>
                        </a:rPr>
                        <a:t>Roll no:</a:t>
                      </a:r>
                    </a:p>
                  </a:txBody>
                  <a:tcPr/>
                </a:tc>
                <a:tc>
                  <a:txBody>
                    <a:bodyPr/>
                    <a:lstStyle/>
                    <a:p>
                      <a:r>
                        <a:rPr lang="en-US" sz="2800" dirty="0">
                          <a:latin typeface="+mj-lt"/>
                        </a:rPr>
                        <a:t>Name:</a:t>
                      </a:r>
                    </a:p>
                  </a:txBody>
                  <a:tcPr/>
                </a:tc>
                <a:extLst>
                  <a:ext uri="{0D108BD9-81ED-4DB2-BD59-A6C34878D82A}">
                    <a16:rowId xmlns:a16="http://schemas.microsoft.com/office/drawing/2014/main" val="3065781675"/>
                  </a:ext>
                </a:extLst>
              </a:tr>
              <a:tr h="486125">
                <a:tc>
                  <a:txBody>
                    <a:bodyPr/>
                    <a:lstStyle/>
                    <a:p>
                      <a:r>
                        <a:rPr lang="en-US" dirty="0"/>
                        <a:t>KFPMSCCS005</a:t>
                      </a:r>
                    </a:p>
                  </a:txBody>
                  <a:tcPr/>
                </a:tc>
                <a:tc>
                  <a:txBody>
                    <a:bodyPr/>
                    <a:lstStyle/>
                    <a:p>
                      <a:r>
                        <a:rPr lang="en-US" dirty="0"/>
                        <a:t>CALVIN</a:t>
                      </a:r>
                    </a:p>
                  </a:txBody>
                  <a:tcPr/>
                </a:tc>
                <a:extLst>
                  <a:ext uri="{0D108BD9-81ED-4DB2-BD59-A6C34878D82A}">
                    <a16:rowId xmlns:a16="http://schemas.microsoft.com/office/drawing/2014/main" val="11033586"/>
                  </a:ext>
                </a:extLst>
              </a:tr>
              <a:tr h="486125">
                <a:tc>
                  <a:txBody>
                    <a:bodyPr/>
                    <a:lstStyle/>
                    <a:p>
                      <a:r>
                        <a:rPr lang="en-US" dirty="0"/>
                        <a:t>KFPMSCCS006</a:t>
                      </a:r>
                    </a:p>
                  </a:txBody>
                  <a:tcPr/>
                </a:tc>
                <a:tc>
                  <a:txBody>
                    <a:bodyPr/>
                    <a:lstStyle/>
                    <a:p>
                      <a:r>
                        <a:rPr lang="en-US" dirty="0"/>
                        <a:t>DURVESH</a:t>
                      </a:r>
                    </a:p>
                  </a:txBody>
                  <a:tcPr/>
                </a:tc>
                <a:extLst>
                  <a:ext uri="{0D108BD9-81ED-4DB2-BD59-A6C34878D82A}">
                    <a16:rowId xmlns:a16="http://schemas.microsoft.com/office/drawing/2014/main" val="1214280223"/>
                  </a:ext>
                </a:extLst>
              </a:tr>
              <a:tr h="486125">
                <a:tc>
                  <a:txBody>
                    <a:bodyPr/>
                    <a:lstStyle/>
                    <a:p>
                      <a:r>
                        <a:rPr lang="en-US" dirty="0"/>
                        <a:t>KFPMSCCS007</a:t>
                      </a:r>
                    </a:p>
                  </a:txBody>
                  <a:tcPr/>
                </a:tc>
                <a:tc>
                  <a:txBody>
                    <a:bodyPr/>
                    <a:lstStyle/>
                    <a:p>
                      <a:r>
                        <a:rPr lang="en-US" dirty="0"/>
                        <a:t>GANESH</a:t>
                      </a:r>
                    </a:p>
                  </a:txBody>
                  <a:tcPr/>
                </a:tc>
                <a:extLst>
                  <a:ext uri="{0D108BD9-81ED-4DB2-BD59-A6C34878D82A}">
                    <a16:rowId xmlns:a16="http://schemas.microsoft.com/office/drawing/2014/main" val="1500153443"/>
                  </a:ext>
                </a:extLst>
              </a:tr>
              <a:tr h="486125">
                <a:tc>
                  <a:txBody>
                    <a:bodyPr/>
                    <a:lstStyle/>
                    <a:p>
                      <a:r>
                        <a:rPr lang="en-US" dirty="0"/>
                        <a:t>KFPMSCCS008</a:t>
                      </a:r>
                    </a:p>
                  </a:txBody>
                  <a:tcPr/>
                </a:tc>
                <a:tc>
                  <a:txBody>
                    <a:bodyPr/>
                    <a:lstStyle/>
                    <a:p>
                      <a:r>
                        <a:rPr lang="en-US" dirty="0"/>
                        <a:t>HANIF</a:t>
                      </a:r>
                    </a:p>
                  </a:txBody>
                  <a:tcPr/>
                </a:tc>
                <a:extLst>
                  <a:ext uri="{0D108BD9-81ED-4DB2-BD59-A6C34878D82A}">
                    <a16:rowId xmlns:a16="http://schemas.microsoft.com/office/drawing/2014/main" val="325281951"/>
                  </a:ext>
                </a:extLst>
              </a:tr>
            </a:tbl>
          </a:graphicData>
        </a:graphic>
      </p:graphicFrame>
    </p:spTree>
    <p:extLst>
      <p:ext uri="{BB962C8B-B14F-4D97-AF65-F5344CB8AC3E}">
        <p14:creationId xmlns:p14="http://schemas.microsoft.com/office/powerpoint/2010/main" val="405226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410DA-9A19-208F-622C-85B8428A0969}"/>
              </a:ext>
            </a:extLst>
          </p:cNvPr>
          <p:cNvSpPr txBox="1"/>
          <p:nvPr/>
        </p:nvSpPr>
        <p:spPr>
          <a:xfrm>
            <a:off x="1032387" y="353961"/>
            <a:ext cx="10146890" cy="5232202"/>
          </a:xfrm>
          <a:prstGeom prst="rect">
            <a:avLst/>
          </a:prstGeom>
          <a:noFill/>
        </p:spPr>
        <p:txBody>
          <a:bodyPr wrap="square" rtlCol="0">
            <a:spAutoFit/>
          </a:bodyPr>
          <a:lstStyle/>
          <a:p>
            <a:r>
              <a:rPr lang="en-US" sz="2800" dirty="0"/>
              <a:t>Couch DB Introduction:</a:t>
            </a:r>
          </a:p>
          <a:p>
            <a:endParaRPr lang="en-US" dirty="0"/>
          </a:p>
          <a:p>
            <a:pPr algn="just"/>
            <a:r>
              <a:rPr lang="en-US" b="0" i="0" dirty="0">
                <a:solidFill>
                  <a:srgbClr val="610B38"/>
                </a:solidFill>
                <a:effectLst/>
                <a:latin typeface="erdana"/>
              </a:rPr>
              <a:t>What is CouchDB</a:t>
            </a:r>
          </a:p>
          <a:p>
            <a:pPr algn="just"/>
            <a:r>
              <a:rPr lang="en-US" b="0" i="0" dirty="0">
                <a:solidFill>
                  <a:srgbClr val="333333"/>
                </a:solidFill>
                <a:effectLst/>
                <a:latin typeface="inter-regular"/>
              </a:rPr>
              <a:t>CouchDB is an open source NoSQL database which focuses on ease of use. It is developed by Apache. It is fully compatible to web. CouchDB uses JSON to store data, JavaScript as its query language to transform the documents, using MapReduce, and HTTP for an API.</a:t>
            </a:r>
          </a:p>
          <a:p>
            <a:endParaRPr lang="en-US" dirty="0">
              <a:solidFill>
                <a:srgbClr val="333333"/>
              </a:solidFill>
              <a:latin typeface="inter-regular"/>
            </a:endParaRPr>
          </a:p>
          <a:p>
            <a:pPr algn="just"/>
            <a:r>
              <a:rPr lang="en-US" b="0" i="0" dirty="0">
                <a:solidFill>
                  <a:srgbClr val="610B38"/>
                </a:solidFill>
                <a:effectLst/>
                <a:latin typeface="erdana"/>
              </a:rPr>
              <a:t>Why CouchDB</a:t>
            </a:r>
          </a:p>
          <a:p>
            <a:pPr algn="just"/>
            <a:r>
              <a:rPr lang="en-US" b="0" i="0" dirty="0">
                <a:solidFill>
                  <a:srgbClr val="333333"/>
                </a:solidFill>
                <a:effectLst/>
                <a:latin typeface="inter-regular"/>
              </a:rPr>
              <a:t>Apache CouchDB is one of the latest breed of databases. CouchDB has a schema-free document model which is better fit for common application. It is very powerful to query your data.</a:t>
            </a:r>
          </a:p>
          <a:p>
            <a:endParaRPr lang="en-US" b="0" i="0" dirty="0">
              <a:solidFill>
                <a:srgbClr val="333333"/>
              </a:solidFill>
              <a:effectLst/>
              <a:latin typeface="inter-regular"/>
            </a:endParaRPr>
          </a:p>
          <a:p>
            <a:r>
              <a:rPr lang="en-US" b="0" i="0" dirty="0">
                <a:solidFill>
                  <a:srgbClr val="333333"/>
                </a:solidFill>
                <a:effectLst/>
                <a:latin typeface="inter-regular"/>
              </a:rPr>
              <a:t>CouchDB is an open source NoSQL database developed by Apache software foundation. It is written in Erlang programming language.</a:t>
            </a:r>
          </a:p>
          <a:p>
            <a:endParaRPr lang="en-US" dirty="0">
              <a:solidFill>
                <a:srgbClr val="333333"/>
              </a:solidFill>
              <a:latin typeface="inter-regular"/>
            </a:endParaRPr>
          </a:p>
          <a:p>
            <a:r>
              <a:rPr lang="en-US" b="0" i="0" dirty="0">
                <a:solidFill>
                  <a:srgbClr val="333333"/>
                </a:solidFill>
                <a:effectLst/>
                <a:latin typeface="inter-regular"/>
              </a:rPr>
              <a:t>These databases are used to store, retrieve, and manage document-oriented information, also known as semi-structured data.</a:t>
            </a:r>
          </a:p>
          <a:p>
            <a:endParaRPr lang="en-US" dirty="0">
              <a:solidFill>
                <a:srgbClr val="333333"/>
              </a:solidFill>
              <a:latin typeface="inter-regular"/>
            </a:endParaRPr>
          </a:p>
          <a:p>
            <a:endParaRPr lang="en-US" dirty="0"/>
          </a:p>
        </p:txBody>
      </p:sp>
    </p:spTree>
    <p:extLst>
      <p:ext uri="{BB962C8B-B14F-4D97-AF65-F5344CB8AC3E}">
        <p14:creationId xmlns:p14="http://schemas.microsoft.com/office/powerpoint/2010/main" val="268095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F597B-E5C1-B9A5-991F-FCDEDE6EDB67}"/>
              </a:ext>
            </a:extLst>
          </p:cNvPr>
          <p:cNvSpPr txBox="1"/>
          <p:nvPr/>
        </p:nvSpPr>
        <p:spPr>
          <a:xfrm>
            <a:off x="648929" y="344129"/>
            <a:ext cx="10668000" cy="4524315"/>
          </a:xfrm>
          <a:prstGeom prst="rect">
            <a:avLst/>
          </a:prstGeom>
          <a:noFill/>
        </p:spPr>
        <p:txBody>
          <a:bodyPr wrap="square" rtlCol="0">
            <a:spAutoFit/>
          </a:bodyPr>
          <a:lstStyle/>
          <a:p>
            <a:pPr algn="just"/>
            <a:r>
              <a:rPr lang="en-US" dirty="0">
                <a:solidFill>
                  <a:srgbClr val="000000"/>
                </a:solidFill>
                <a:latin typeface="inter-regular"/>
              </a:rPr>
              <a:t>Introduction:</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CouchDB have an HTTP-based REST API, which makes communication with the database very easy.</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CouchDB has the simple structure of HTTP resources and methods (GET, PUT, DELETE) that are easy to understand and use.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CouchDB, data is stored in the flexible document-based structure so, there is no need to worry about the structure of the data.</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CouchDB facilitates users with powerful data mapping, which allows querying, combining, and filtering the information.</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CouchDB provides easy-to-use replication, using which you can copy, share, and synchronize the data between databases and machines.</a:t>
            </a:r>
          </a:p>
          <a:p>
            <a:endParaRPr lang="en-US" dirty="0"/>
          </a:p>
        </p:txBody>
      </p:sp>
    </p:spTree>
    <p:extLst>
      <p:ext uri="{BB962C8B-B14F-4D97-AF65-F5344CB8AC3E}">
        <p14:creationId xmlns:p14="http://schemas.microsoft.com/office/powerpoint/2010/main" val="289756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D5D7E-3DAB-DE40-5193-CCAE6AB95EC9}"/>
              </a:ext>
            </a:extLst>
          </p:cNvPr>
          <p:cNvSpPr txBox="1"/>
          <p:nvPr/>
        </p:nvSpPr>
        <p:spPr>
          <a:xfrm>
            <a:off x="796413" y="412955"/>
            <a:ext cx="10864645" cy="3231654"/>
          </a:xfrm>
          <a:prstGeom prst="rect">
            <a:avLst/>
          </a:prstGeom>
          <a:noFill/>
        </p:spPr>
        <p:txBody>
          <a:bodyPr wrap="square" rtlCol="0">
            <a:spAutoFit/>
          </a:bodyPr>
          <a:lstStyle/>
          <a:p>
            <a:pPr algn="just"/>
            <a:r>
              <a:rPr lang="en-US" dirty="0">
                <a:solidFill>
                  <a:srgbClr val="000000"/>
                </a:solidFill>
                <a:latin typeface="inter-regular"/>
              </a:rPr>
              <a:t> </a:t>
            </a:r>
            <a:r>
              <a:rPr lang="en-US" sz="2400" b="0" i="0" dirty="0">
                <a:solidFill>
                  <a:srgbClr val="610B38"/>
                </a:solidFill>
                <a:effectLst/>
                <a:latin typeface="erdana"/>
              </a:rPr>
              <a:t>CouchDB Data Model</a:t>
            </a:r>
          </a:p>
          <a:p>
            <a:pPr algn="just"/>
            <a:endParaRPr lang="en-US" dirty="0">
              <a:solidFill>
                <a:srgbClr val="000000"/>
              </a:solidFill>
              <a:latin typeface="inter-regular"/>
            </a:endParaRPr>
          </a:p>
          <a:p>
            <a:pPr algn="just">
              <a:buFont typeface="Arial" panose="020B0604020202020204" pitchFamily="34" charset="0"/>
              <a:buChar char="•"/>
            </a:pPr>
            <a:r>
              <a:rPr lang="en-US" b="0" i="0" dirty="0">
                <a:solidFill>
                  <a:srgbClr val="000000"/>
                </a:solidFill>
                <a:effectLst/>
                <a:latin typeface="inter-regular"/>
              </a:rPr>
              <a:t>Database is the outermost data structure/container in CouchDB.</a:t>
            </a:r>
          </a:p>
          <a:p>
            <a:pPr algn="just">
              <a:buFont typeface="Arial" panose="020B0604020202020204" pitchFamily="34" charset="0"/>
              <a:buChar char="•"/>
            </a:pPr>
            <a:r>
              <a:rPr lang="en-US" b="0" i="0" dirty="0">
                <a:solidFill>
                  <a:srgbClr val="000000"/>
                </a:solidFill>
                <a:effectLst/>
                <a:latin typeface="inter-regular"/>
              </a:rPr>
              <a:t>Each database is a collection of independent documents.</a:t>
            </a:r>
          </a:p>
          <a:p>
            <a:pPr algn="just">
              <a:buFont typeface="Arial" panose="020B0604020202020204" pitchFamily="34" charset="0"/>
              <a:buChar char="•"/>
            </a:pPr>
            <a:r>
              <a:rPr lang="en-US" b="0" i="0" dirty="0">
                <a:solidFill>
                  <a:srgbClr val="000000"/>
                </a:solidFill>
                <a:effectLst/>
                <a:latin typeface="inter-regular"/>
              </a:rPr>
              <a:t>Each document is responsible for maintaining its own data and self-contained schema.</a:t>
            </a:r>
          </a:p>
          <a:p>
            <a:pPr algn="just">
              <a:buFont typeface="Arial" panose="020B0604020202020204" pitchFamily="34" charset="0"/>
              <a:buChar char="•"/>
            </a:pPr>
            <a:r>
              <a:rPr lang="en-US" b="0" i="0" dirty="0">
                <a:solidFill>
                  <a:srgbClr val="000000"/>
                </a:solidFill>
                <a:effectLst/>
                <a:latin typeface="inter-regular"/>
              </a:rPr>
              <a:t>Document metadata contains revision information, which makes it possible to merge the differences occurred while the databases were disconnected.</a:t>
            </a:r>
          </a:p>
          <a:p>
            <a:pPr algn="just">
              <a:buFont typeface="Arial" panose="020B0604020202020204" pitchFamily="34" charset="0"/>
              <a:buChar char="•"/>
            </a:pPr>
            <a:r>
              <a:rPr lang="en-US" b="0" i="0" dirty="0">
                <a:solidFill>
                  <a:srgbClr val="000000"/>
                </a:solidFill>
                <a:effectLst/>
                <a:latin typeface="inter-regular"/>
              </a:rPr>
              <a:t>CouchDB implements multi version concurrency control, to avoid the need to lock the database field during writes.</a:t>
            </a:r>
          </a:p>
          <a:p>
            <a:endParaRPr lang="en-US" dirty="0"/>
          </a:p>
          <a:p>
            <a:endParaRPr lang="en-US" dirty="0"/>
          </a:p>
        </p:txBody>
      </p:sp>
      <p:pic>
        <p:nvPicPr>
          <p:cNvPr id="4" name="Picture 3">
            <a:extLst>
              <a:ext uri="{FF2B5EF4-FFF2-40B4-BE49-F238E27FC236}">
                <a16:creationId xmlns:a16="http://schemas.microsoft.com/office/drawing/2014/main" id="{0CD1D63B-540D-6124-1AE3-53574181D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561" y="3084411"/>
            <a:ext cx="7148051" cy="3111416"/>
          </a:xfrm>
          <a:prstGeom prst="rect">
            <a:avLst/>
          </a:prstGeom>
        </p:spPr>
      </p:pic>
    </p:spTree>
    <p:extLst>
      <p:ext uri="{BB962C8B-B14F-4D97-AF65-F5344CB8AC3E}">
        <p14:creationId xmlns:p14="http://schemas.microsoft.com/office/powerpoint/2010/main" val="352449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72FF4-FB6B-95B2-3B38-21671BA24FA4}"/>
              </a:ext>
            </a:extLst>
          </p:cNvPr>
          <p:cNvSpPr txBox="1"/>
          <p:nvPr/>
        </p:nvSpPr>
        <p:spPr>
          <a:xfrm>
            <a:off x="690465" y="354563"/>
            <a:ext cx="10832841" cy="4524315"/>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rPr>
              <a:t>Feature:</a:t>
            </a:r>
          </a:p>
          <a:p>
            <a:endParaRPr lang="en-US" b="1" dirty="0">
              <a:solidFill>
                <a:srgbClr val="000000"/>
              </a:solidFill>
              <a:latin typeface="times new roman" panose="02020603050405020304" pitchFamily="18" charset="0"/>
            </a:endParaRPr>
          </a:p>
          <a:p>
            <a:pPr algn="just"/>
            <a:r>
              <a:rPr lang="en-US" b="1" i="0" dirty="0">
                <a:solidFill>
                  <a:srgbClr val="333333"/>
                </a:solidFill>
                <a:effectLst/>
                <a:latin typeface="inter-bold"/>
              </a:rPr>
              <a:t>Document Storage:</a:t>
            </a:r>
            <a:r>
              <a:rPr lang="en-US" b="0" i="0" dirty="0">
                <a:solidFill>
                  <a:srgbClr val="333333"/>
                </a:solidFill>
                <a:effectLst/>
                <a:latin typeface="inter-regular"/>
              </a:rPr>
              <a:t> CouchDB is a NoSQL database which follows document storage. Documents are the primary unit of data where each field is uniquely named and contains values of various data types such as text, number, Boolean, lists, etc.</a:t>
            </a:r>
          </a:p>
          <a:p>
            <a:pPr algn="just"/>
            <a:r>
              <a:rPr lang="en-US" b="0" i="0" dirty="0">
                <a:solidFill>
                  <a:srgbClr val="333333"/>
                </a:solidFill>
                <a:effectLst/>
                <a:latin typeface="inter-regular"/>
              </a:rPr>
              <a:t>Documents don't have a set limit to text size or element count.</a:t>
            </a:r>
          </a:p>
          <a:p>
            <a:pPr algn="just"/>
            <a:r>
              <a:rPr lang="en-US" b="1" i="0" dirty="0">
                <a:solidFill>
                  <a:srgbClr val="333333"/>
                </a:solidFill>
                <a:effectLst/>
                <a:latin typeface="inter-bold"/>
              </a:rPr>
              <a:t>Browser Based GUI:</a:t>
            </a:r>
            <a:r>
              <a:rPr lang="en-US" b="0" i="0" dirty="0">
                <a:solidFill>
                  <a:srgbClr val="333333"/>
                </a:solidFill>
                <a:effectLst/>
                <a:latin typeface="inter-regular"/>
              </a:rPr>
              <a:t> CouchDB provides an interface Futon which facilitates a browser based GUI to handle your data, permission and configuration.</a:t>
            </a:r>
          </a:p>
          <a:p>
            <a:pPr algn="just"/>
            <a:r>
              <a:rPr lang="en-US" b="1" i="0" dirty="0">
                <a:solidFill>
                  <a:srgbClr val="333333"/>
                </a:solidFill>
                <a:effectLst/>
                <a:latin typeface="inter-bold"/>
              </a:rPr>
              <a:t>Replication:</a:t>
            </a:r>
            <a:r>
              <a:rPr lang="en-US" b="0" i="0" dirty="0">
                <a:solidFill>
                  <a:srgbClr val="333333"/>
                </a:solidFill>
                <a:effectLst/>
                <a:latin typeface="inter-regular"/>
              </a:rPr>
              <a:t> CouchDB provides the simplest form of replication. There is no other database is so simple to replicate.</a:t>
            </a:r>
          </a:p>
          <a:p>
            <a:pPr algn="just"/>
            <a:r>
              <a:rPr lang="en-US" b="1" i="0" dirty="0">
                <a:solidFill>
                  <a:srgbClr val="333333"/>
                </a:solidFill>
                <a:effectLst/>
                <a:latin typeface="inter-bold"/>
              </a:rPr>
              <a:t>ACID Properties:</a:t>
            </a:r>
            <a:r>
              <a:rPr lang="en-US" b="0" i="0" dirty="0">
                <a:solidFill>
                  <a:srgbClr val="333333"/>
                </a:solidFill>
                <a:effectLst/>
                <a:latin typeface="inter-regular"/>
              </a:rPr>
              <a:t> The CouchDB file layout follows all the features of ACID properties. Once the data is entered in to the disc, it will not be overwritten. Document updates (add, edit, delete) follow Atomicity, i.e., they will be saved completely or not saved at all. The database will not have any partially saved or edited documents. Almost all of these update are serialized and any number of clients can read a document without waiting and without being interrupted.</a:t>
            </a:r>
          </a:p>
          <a:p>
            <a:endParaRPr lang="en-US" dirty="0"/>
          </a:p>
        </p:txBody>
      </p:sp>
    </p:spTree>
    <p:extLst>
      <p:ext uri="{BB962C8B-B14F-4D97-AF65-F5344CB8AC3E}">
        <p14:creationId xmlns:p14="http://schemas.microsoft.com/office/powerpoint/2010/main" val="185768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DAF024-181D-6C4C-E8AB-C5B5E8A8F5C2}"/>
              </a:ext>
            </a:extLst>
          </p:cNvPr>
          <p:cNvSpPr txBox="1"/>
          <p:nvPr/>
        </p:nvSpPr>
        <p:spPr>
          <a:xfrm>
            <a:off x="783771" y="438539"/>
            <a:ext cx="9442580" cy="3970318"/>
          </a:xfrm>
          <a:prstGeom prst="rect">
            <a:avLst/>
          </a:prstGeom>
          <a:noFill/>
        </p:spPr>
        <p:txBody>
          <a:bodyPr wrap="square" rtlCol="0">
            <a:spAutoFit/>
          </a:bodyPr>
          <a:lstStyle/>
          <a:p>
            <a:pPr algn="just"/>
            <a:r>
              <a:rPr lang="en-US" b="1" i="0" dirty="0">
                <a:solidFill>
                  <a:srgbClr val="333333"/>
                </a:solidFill>
                <a:effectLst/>
                <a:latin typeface="inter-bold"/>
              </a:rPr>
              <a:t>Features:</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JSONP for Free:</a:t>
            </a:r>
            <a:r>
              <a:rPr lang="en-US" b="0" i="0" dirty="0">
                <a:solidFill>
                  <a:srgbClr val="333333"/>
                </a:solidFill>
                <a:effectLst/>
                <a:latin typeface="inter-regular"/>
              </a:rPr>
              <a:t> If you update your config to </a:t>
            </a:r>
            <a:r>
              <a:rPr lang="en-US" b="0" i="0" dirty="0" err="1">
                <a:solidFill>
                  <a:srgbClr val="333333"/>
                </a:solidFill>
                <a:effectLst/>
                <a:latin typeface="inter-regular"/>
              </a:rPr>
              <a:t>allow_jsonp</a:t>
            </a:r>
            <a:r>
              <a:rPr lang="en-US" b="0" i="0" dirty="0">
                <a:solidFill>
                  <a:srgbClr val="333333"/>
                </a:solidFill>
                <a:effectLst/>
                <a:latin typeface="inter-regular"/>
              </a:rPr>
              <a:t> = true then your database is accessible cross domain for GET requests.</a:t>
            </a:r>
          </a:p>
          <a:p>
            <a:pPr algn="just"/>
            <a:r>
              <a:rPr lang="en-US" b="1" i="0" dirty="0">
                <a:solidFill>
                  <a:srgbClr val="333333"/>
                </a:solidFill>
                <a:effectLst/>
                <a:latin typeface="inter-bold"/>
              </a:rPr>
              <a:t>Authentication and Session Support:</a:t>
            </a:r>
            <a:r>
              <a:rPr lang="en-US" b="0" i="0" dirty="0">
                <a:solidFill>
                  <a:srgbClr val="333333"/>
                </a:solidFill>
                <a:effectLst/>
                <a:latin typeface="inter-regular"/>
              </a:rPr>
              <a:t> CouchDB facilitates you to keep authentication open via a session cookie like web application.</a:t>
            </a:r>
          </a:p>
          <a:p>
            <a:pPr algn="just"/>
            <a:r>
              <a:rPr lang="en-US" b="1" i="0" dirty="0">
                <a:solidFill>
                  <a:srgbClr val="333333"/>
                </a:solidFill>
                <a:effectLst/>
                <a:latin typeface="inter-bold"/>
              </a:rPr>
              <a:t>Security:</a:t>
            </a:r>
            <a:r>
              <a:rPr lang="en-US" b="0" i="0" dirty="0">
                <a:solidFill>
                  <a:srgbClr val="333333"/>
                </a:solidFill>
                <a:effectLst/>
                <a:latin typeface="inter-regular"/>
              </a:rPr>
              <a:t> CouchDB also provides database-level security. The permissions per database are separated into readers and admins. Readers can both read and write to the database.</a:t>
            </a:r>
          </a:p>
          <a:p>
            <a:pPr algn="just"/>
            <a:r>
              <a:rPr lang="en-US" b="1" i="0" dirty="0">
                <a:solidFill>
                  <a:srgbClr val="333333"/>
                </a:solidFill>
                <a:effectLst/>
                <a:latin typeface="inter-bold"/>
              </a:rPr>
              <a:t>Validation:</a:t>
            </a:r>
            <a:r>
              <a:rPr lang="en-US" b="0" i="0" dirty="0">
                <a:solidFill>
                  <a:srgbClr val="333333"/>
                </a:solidFill>
                <a:effectLst/>
                <a:latin typeface="inter-regular"/>
              </a:rPr>
              <a:t> You can validate the inserted data into the database by combining with authentication to ensure the creator of the document is the one who is logged in.</a:t>
            </a:r>
          </a:p>
          <a:p>
            <a:endParaRPr lang="en-US" b="1" dirty="0">
              <a:solidFill>
                <a:srgbClr val="000000"/>
              </a:solidFill>
              <a:latin typeface="times new roman" panose="02020603050405020304" pitchFamily="18" charset="0"/>
            </a:endParaRPr>
          </a:p>
          <a:p>
            <a:r>
              <a:rPr lang="en-US" b="1" i="0" dirty="0">
                <a:solidFill>
                  <a:srgbClr val="333333"/>
                </a:solidFill>
                <a:effectLst/>
                <a:latin typeface="inter-bold"/>
              </a:rPr>
              <a:t>Map/Reduce List and Show:</a:t>
            </a:r>
            <a:r>
              <a:rPr lang="en-US" b="0" i="0" dirty="0">
                <a:solidFill>
                  <a:srgbClr val="333333"/>
                </a:solidFill>
                <a:effectLst/>
                <a:latin typeface="inter-regular"/>
              </a:rPr>
              <a:t> The main reason behind the popularity of MongoDB and CouchDB is map/reduce system.</a:t>
            </a:r>
            <a:endParaRPr lang="en-US" b="1"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91349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AFC448-3639-71B4-F7F2-75151BBFE686}"/>
              </a:ext>
            </a:extLst>
          </p:cNvPr>
          <p:cNvSpPr txBox="1"/>
          <p:nvPr/>
        </p:nvSpPr>
        <p:spPr>
          <a:xfrm>
            <a:off x="662473" y="474345"/>
            <a:ext cx="9778482" cy="6001643"/>
          </a:xfrm>
          <a:prstGeom prst="rect">
            <a:avLst/>
          </a:prstGeom>
          <a:noFill/>
        </p:spPr>
        <p:txBody>
          <a:bodyPr wrap="square" rtlCol="0">
            <a:spAutoFit/>
          </a:bodyPr>
          <a:lstStyle/>
          <a:p>
            <a:r>
              <a:rPr lang="en-US" sz="2400" b="0" i="0" dirty="0">
                <a:solidFill>
                  <a:srgbClr val="610B38"/>
                </a:solidFill>
                <a:effectLst/>
                <a:latin typeface="erdana"/>
              </a:rPr>
              <a:t>Install CouchDB on Windows</a:t>
            </a:r>
            <a:r>
              <a:rPr lang="en-US" sz="2400" dirty="0">
                <a:solidFill>
                  <a:srgbClr val="610B38"/>
                </a:solidFill>
                <a:latin typeface="erdana"/>
              </a:rPr>
              <a:t>:</a:t>
            </a:r>
          </a:p>
          <a:p>
            <a:endParaRPr lang="en-US" b="0" i="0" dirty="0">
              <a:solidFill>
                <a:srgbClr val="610B38"/>
              </a:solidFill>
              <a:effectLst/>
              <a:latin typeface="erdana"/>
            </a:endParaRPr>
          </a:p>
          <a:p>
            <a:r>
              <a:rPr lang="en-US" b="0" i="0" dirty="0">
                <a:solidFill>
                  <a:srgbClr val="333333"/>
                </a:solidFill>
                <a:effectLst/>
                <a:latin typeface="inter-regular"/>
              </a:rPr>
              <a:t>1. Go to official CouchDB website: </a:t>
            </a:r>
            <a:r>
              <a:rPr lang="en-US" b="0" i="0" u="none" strike="noStrike" dirty="0">
                <a:solidFill>
                  <a:srgbClr val="008000"/>
                </a:solidFill>
                <a:effectLst/>
                <a:latin typeface="inter-regular"/>
                <a:hlinkClick r:id="rId2"/>
              </a:rPr>
              <a:t>http://couchdb.apache.org/</a:t>
            </a:r>
            <a:endParaRPr lang="en-US" u="none" strike="noStrike" dirty="0">
              <a:solidFill>
                <a:srgbClr val="610B38"/>
              </a:solidFill>
              <a:latin typeface="erdana"/>
            </a:endParaRPr>
          </a:p>
          <a:p>
            <a:endParaRPr lang="en-US" b="0" i="0" dirty="0">
              <a:solidFill>
                <a:srgbClr val="333333"/>
              </a:solidFill>
              <a:effectLst/>
              <a:latin typeface="inter-regular"/>
            </a:endParaRPr>
          </a:p>
          <a:p>
            <a:r>
              <a:rPr lang="en-US" b="0" i="0" dirty="0">
                <a:solidFill>
                  <a:srgbClr val="333333"/>
                </a:solidFill>
                <a:effectLst/>
                <a:latin typeface="inter-regular"/>
              </a:rPr>
              <a:t>2. </a:t>
            </a:r>
            <a:r>
              <a:rPr lang="en-US"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Choose the version you want to install and download the installer that matches your Windows version (32-bit or 64-bit).</a:t>
            </a:r>
          </a:p>
          <a:p>
            <a:endParaRPr lang="en-US" dirty="0">
              <a:solidFill>
                <a:srgbClr val="333333"/>
              </a:solidFill>
              <a:latin typeface="inter-regular"/>
            </a:endParaRPr>
          </a:p>
          <a:p>
            <a:r>
              <a:rPr lang="en-US" dirty="0">
                <a:solidFill>
                  <a:srgbClr val="333333"/>
                </a:solidFill>
                <a:latin typeface="inter-regular"/>
              </a:rPr>
              <a:t>3. Install it in your device and choose the location you want it installed in.</a:t>
            </a:r>
          </a:p>
          <a:p>
            <a:endParaRPr lang="en-US" b="0" i="0" dirty="0">
              <a:solidFill>
                <a:srgbClr val="333333"/>
              </a:solidFill>
              <a:effectLst/>
              <a:latin typeface="inter-regular"/>
            </a:endParaRPr>
          </a:p>
          <a:p>
            <a:r>
              <a:rPr lang="en-US" b="0" i="0" dirty="0">
                <a:solidFill>
                  <a:srgbClr val="333333"/>
                </a:solidFill>
                <a:effectLst/>
                <a:latin typeface="inter-regular"/>
              </a:rPr>
              <a:t>4</a:t>
            </a:r>
            <a:r>
              <a:rPr lang="en-US" dirty="0">
                <a:solidFill>
                  <a:srgbClr val="333333"/>
                </a:solidFill>
                <a:latin typeface="inter-regular"/>
              </a:rPr>
              <a:t>. Create Couch DB admin credentials, set the cookie value(random).</a:t>
            </a:r>
          </a:p>
          <a:p>
            <a:endParaRPr lang="en-US" dirty="0">
              <a:solidFill>
                <a:srgbClr val="333333"/>
              </a:solidFill>
              <a:latin typeface="inter-regular"/>
            </a:endParaRPr>
          </a:p>
          <a:p>
            <a:r>
              <a:rPr lang="en-US" dirty="0">
                <a:solidFill>
                  <a:srgbClr val="333333"/>
                </a:solidFill>
                <a:latin typeface="inter-regular"/>
              </a:rPr>
              <a:t>5. Click on install button and the at last click on finish after the installation is done.</a:t>
            </a:r>
          </a:p>
          <a:p>
            <a:endParaRPr lang="en-US" dirty="0">
              <a:solidFill>
                <a:srgbClr val="333333"/>
              </a:solidFill>
              <a:latin typeface="inter-regular"/>
            </a:endParaRPr>
          </a:p>
          <a:p>
            <a:r>
              <a:rPr lang="en-US" dirty="0">
                <a:solidFill>
                  <a:srgbClr val="333333"/>
                </a:solidFill>
                <a:latin typeface="inter-regular"/>
              </a:rPr>
              <a:t>6. </a:t>
            </a:r>
            <a:r>
              <a:rPr lang="en-US"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Now that you've successfully installed CouchDB, After installation, open built-in web interface of CouchDB by visiting the following link: </a:t>
            </a:r>
            <a:r>
              <a:rPr lang="en-US" sz="1800" u="none" strike="noStrike" kern="100" dirty="0">
                <a:solidFill>
                  <a:srgbClr val="1155CC"/>
                </a:solidFill>
                <a:effectLst/>
                <a:latin typeface="Calibri" panose="020F0502020204030204" pitchFamily="34" charset="0"/>
                <a:ea typeface="Calibri" panose="020F0502020204030204" pitchFamily="34" charset="0"/>
                <a:cs typeface="Times New Roman" panose="02020603050405020304" pitchFamily="18" charset="0"/>
                <a:hlinkClick r:id="rId3"/>
              </a:rPr>
              <a:t>http://127.0.0.1:5984/</a:t>
            </a:r>
            <a:endParaRPr lang="en-US" sz="18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333333"/>
              </a:solidFill>
              <a:latin typeface="inter-regular"/>
            </a:endParaRPr>
          </a:p>
          <a:p>
            <a:r>
              <a:rPr lang="en-US" dirty="0">
                <a:solidFill>
                  <a:srgbClr val="333333"/>
                </a:solidFill>
                <a:latin typeface="inter-regular"/>
              </a:rPr>
              <a:t>7. </a:t>
            </a:r>
            <a:r>
              <a:rPr lang="en-US"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Open your web browser and enter the following URL: http://127.0.0.1:5984/_utils/ . and login using the given credentials.</a:t>
            </a:r>
          </a:p>
          <a:p>
            <a:r>
              <a:rPr lang="en-US" dirty="0">
                <a:solidFill>
                  <a:srgbClr val="333333"/>
                </a:solidFill>
                <a:latin typeface="inter-regular"/>
              </a:rPr>
              <a:t> </a:t>
            </a:r>
            <a:endParaRPr lang="en-US" b="0" i="0" dirty="0">
              <a:solidFill>
                <a:srgbClr val="333333"/>
              </a:solidFill>
              <a:effectLst/>
              <a:latin typeface="inter-regular"/>
            </a:endParaRPr>
          </a:p>
          <a:p>
            <a:endParaRPr lang="en-US" b="0" i="0" dirty="0">
              <a:solidFill>
                <a:srgbClr val="610B38"/>
              </a:solidFill>
              <a:effectLst/>
              <a:latin typeface="erdana"/>
            </a:endParaRPr>
          </a:p>
          <a:p>
            <a:endParaRPr lang="en-US" b="0" i="0" dirty="0">
              <a:solidFill>
                <a:srgbClr val="610B38"/>
              </a:solidFill>
              <a:effectLst/>
              <a:latin typeface="erdana"/>
            </a:endParaRPr>
          </a:p>
        </p:txBody>
      </p:sp>
    </p:spTree>
    <p:extLst>
      <p:ext uri="{BB962C8B-B14F-4D97-AF65-F5344CB8AC3E}">
        <p14:creationId xmlns:p14="http://schemas.microsoft.com/office/powerpoint/2010/main" val="107438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EDABF-D591-8FCF-B55B-78C1D336425C}"/>
              </a:ext>
            </a:extLst>
          </p:cNvPr>
          <p:cNvSpPr txBox="1"/>
          <p:nvPr/>
        </p:nvSpPr>
        <p:spPr>
          <a:xfrm>
            <a:off x="281495" y="121298"/>
            <a:ext cx="11195158" cy="6955750"/>
          </a:xfrm>
          <a:prstGeom prst="rect">
            <a:avLst/>
          </a:prstGeom>
          <a:noFill/>
        </p:spPr>
        <p:txBody>
          <a:bodyPr wrap="square" rtlCol="0">
            <a:spAutoFit/>
          </a:bodyPr>
          <a:lstStyle/>
          <a:p>
            <a:r>
              <a:rPr lang="en-US" sz="3200" b="0" i="0" dirty="0">
                <a:solidFill>
                  <a:srgbClr val="610B38"/>
                </a:solidFill>
                <a:effectLst/>
                <a:latin typeface="erdana"/>
              </a:rPr>
              <a:t>CouchDB </a:t>
            </a:r>
            <a:r>
              <a:rPr lang="en-US" sz="3200" b="0" i="0" dirty="0" err="1">
                <a:solidFill>
                  <a:srgbClr val="610B38"/>
                </a:solidFill>
                <a:effectLst/>
                <a:latin typeface="erdana"/>
              </a:rPr>
              <a:t>Fauxton</a:t>
            </a:r>
            <a:r>
              <a:rPr lang="en-US" sz="3200" b="0" i="0" dirty="0">
                <a:solidFill>
                  <a:srgbClr val="610B38"/>
                </a:solidFill>
                <a:effectLst/>
                <a:latin typeface="erdana"/>
              </a:rPr>
              <a:t>:</a:t>
            </a:r>
          </a:p>
          <a:p>
            <a:endParaRPr lang="en-US" dirty="0">
              <a:solidFill>
                <a:srgbClr val="610B38"/>
              </a:solidFill>
              <a:latin typeface="erdana"/>
            </a:endParaRPr>
          </a:p>
          <a:p>
            <a:r>
              <a:rPr lang="en-US" b="0" i="0" dirty="0">
                <a:solidFill>
                  <a:srgbClr val="333333"/>
                </a:solidFill>
                <a:effectLst/>
                <a:latin typeface="inter-regular"/>
              </a:rPr>
              <a:t>CouchDB </a:t>
            </a:r>
            <a:r>
              <a:rPr lang="en-US" b="0" i="0" dirty="0" err="1">
                <a:solidFill>
                  <a:srgbClr val="333333"/>
                </a:solidFill>
                <a:effectLst/>
                <a:latin typeface="inter-regular"/>
              </a:rPr>
              <a:t>Fauxton</a:t>
            </a:r>
            <a:r>
              <a:rPr lang="en-US" b="0" i="0" dirty="0">
                <a:solidFill>
                  <a:srgbClr val="333333"/>
                </a:solidFill>
                <a:effectLst/>
                <a:latin typeface="inter-regular"/>
              </a:rPr>
              <a:t> is a web based built-in administration interface. It is very simple to use. It provides a simple graphical interface to interact with CouchDB. It provides full access to all CouchDB features.</a:t>
            </a:r>
            <a:endParaRPr lang="en-US" b="0" i="0" dirty="0">
              <a:solidFill>
                <a:srgbClr val="610B38"/>
              </a:solidFill>
              <a:effectLst/>
              <a:latin typeface="erdana"/>
            </a:endParaRPr>
          </a:p>
          <a:p>
            <a:endParaRPr lang="en-US" dirty="0">
              <a:solidFill>
                <a:srgbClr val="610B38"/>
              </a:solidFill>
              <a:latin typeface="erdana"/>
            </a:endParaRPr>
          </a:p>
          <a:p>
            <a:r>
              <a:rPr lang="en-US" b="0" i="0" dirty="0">
                <a:solidFill>
                  <a:srgbClr val="610B4B"/>
                </a:solidFill>
                <a:effectLst/>
                <a:latin typeface="erdana"/>
              </a:rPr>
              <a:t>Databases:</a:t>
            </a:r>
          </a:p>
          <a:p>
            <a:pPr algn="just">
              <a:buFont typeface="Arial" panose="020B0604020202020204" pitchFamily="34" charset="0"/>
              <a:buChar char="•"/>
            </a:pPr>
            <a:r>
              <a:rPr lang="en-US" b="0" i="0" dirty="0">
                <a:solidFill>
                  <a:srgbClr val="000000"/>
                </a:solidFill>
                <a:effectLst/>
                <a:latin typeface="inter-regular"/>
              </a:rPr>
              <a:t>Create databases</a:t>
            </a:r>
          </a:p>
          <a:p>
            <a:pPr algn="just">
              <a:buFont typeface="Arial" panose="020B0604020202020204" pitchFamily="34" charset="0"/>
              <a:buChar char="•"/>
            </a:pPr>
            <a:r>
              <a:rPr lang="en-US" b="0" i="0" dirty="0">
                <a:solidFill>
                  <a:srgbClr val="000000"/>
                </a:solidFill>
                <a:effectLst/>
                <a:latin typeface="inter-regular"/>
              </a:rPr>
              <a:t>Delete databases</a:t>
            </a:r>
          </a:p>
          <a:p>
            <a:endParaRPr lang="en-US" b="0" i="0" dirty="0">
              <a:solidFill>
                <a:srgbClr val="610B38"/>
              </a:solidFill>
              <a:effectLst/>
              <a:latin typeface="erdana"/>
            </a:endParaRPr>
          </a:p>
          <a:p>
            <a:pPr algn="just"/>
            <a:r>
              <a:rPr lang="en-US" b="0" i="0" dirty="0">
                <a:solidFill>
                  <a:srgbClr val="610B4B"/>
                </a:solidFill>
                <a:effectLst/>
                <a:latin typeface="erdana"/>
              </a:rPr>
              <a:t>Documents:</a:t>
            </a:r>
          </a:p>
          <a:p>
            <a:pPr algn="just">
              <a:buFont typeface="Arial" panose="020B0604020202020204" pitchFamily="34" charset="0"/>
              <a:buChar char="•"/>
            </a:pPr>
            <a:r>
              <a:rPr lang="en-US" b="0" i="0" dirty="0">
                <a:solidFill>
                  <a:srgbClr val="000000"/>
                </a:solidFill>
                <a:effectLst/>
                <a:latin typeface="inter-regular"/>
              </a:rPr>
              <a:t>Create documents</a:t>
            </a:r>
          </a:p>
          <a:p>
            <a:pPr algn="just">
              <a:buFont typeface="Arial" panose="020B0604020202020204" pitchFamily="34" charset="0"/>
              <a:buChar char="•"/>
            </a:pPr>
            <a:r>
              <a:rPr lang="en-US" b="0" i="0" dirty="0">
                <a:solidFill>
                  <a:srgbClr val="000000"/>
                </a:solidFill>
                <a:effectLst/>
                <a:latin typeface="inter-regular"/>
              </a:rPr>
              <a:t>Update documents</a:t>
            </a:r>
          </a:p>
          <a:p>
            <a:pPr algn="just">
              <a:buFont typeface="Arial" panose="020B0604020202020204" pitchFamily="34" charset="0"/>
              <a:buChar char="•"/>
            </a:pPr>
            <a:r>
              <a:rPr lang="en-US" b="0" i="0" dirty="0">
                <a:solidFill>
                  <a:srgbClr val="000000"/>
                </a:solidFill>
                <a:effectLst/>
                <a:latin typeface="inter-regular"/>
              </a:rPr>
              <a:t>Edit documents</a:t>
            </a:r>
          </a:p>
          <a:p>
            <a:pPr algn="just">
              <a:buFont typeface="Arial" panose="020B0604020202020204" pitchFamily="34" charset="0"/>
              <a:buChar char="•"/>
            </a:pPr>
            <a:r>
              <a:rPr lang="en-US" b="0" i="0" dirty="0">
                <a:solidFill>
                  <a:srgbClr val="000000"/>
                </a:solidFill>
                <a:effectLst/>
                <a:latin typeface="inter-regular"/>
              </a:rPr>
              <a:t>Delete documents</a:t>
            </a:r>
          </a:p>
          <a:p>
            <a:endParaRPr lang="en-US" dirty="0">
              <a:solidFill>
                <a:srgbClr val="610B38"/>
              </a:solidFill>
              <a:latin typeface="erdana"/>
            </a:endParaRPr>
          </a:p>
          <a:p>
            <a:pPr algn="just"/>
            <a:r>
              <a:rPr lang="en-US" b="0" i="0" dirty="0">
                <a:solidFill>
                  <a:srgbClr val="610B38"/>
                </a:solidFill>
                <a:effectLst/>
                <a:latin typeface="erdana"/>
              </a:rPr>
              <a:t>How to start </a:t>
            </a:r>
            <a:r>
              <a:rPr lang="en-US" b="0" i="0" dirty="0" err="1">
                <a:solidFill>
                  <a:srgbClr val="610B38"/>
                </a:solidFill>
                <a:effectLst/>
                <a:latin typeface="erdana"/>
              </a:rPr>
              <a:t>Fauxton</a:t>
            </a:r>
            <a:endParaRPr lang="en-US" b="0" i="0" dirty="0">
              <a:solidFill>
                <a:srgbClr val="610B38"/>
              </a:solidFill>
              <a:effectLst/>
              <a:latin typeface="erdana"/>
            </a:endParaRPr>
          </a:p>
          <a:p>
            <a:pPr algn="just"/>
            <a:r>
              <a:rPr lang="en-US" dirty="0">
                <a:solidFill>
                  <a:srgbClr val="333333"/>
                </a:solidFill>
                <a:latin typeface="inter-regular"/>
              </a:rPr>
              <a:t>To start </a:t>
            </a:r>
            <a:r>
              <a:rPr lang="en-US" dirty="0" err="1">
                <a:solidFill>
                  <a:srgbClr val="333333"/>
                </a:solidFill>
                <a:latin typeface="inter-regular"/>
              </a:rPr>
              <a:t>Fauxton</a:t>
            </a:r>
            <a:r>
              <a:rPr lang="en-US" dirty="0">
                <a:solidFill>
                  <a:srgbClr val="333333"/>
                </a:solidFill>
                <a:latin typeface="inter-regular"/>
              </a:rPr>
              <a:t> open any browser and type the following link(official link for couch </a:t>
            </a:r>
            <a:r>
              <a:rPr lang="en-US" dirty="0" err="1">
                <a:solidFill>
                  <a:srgbClr val="333333"/>
                </a:solidFill>
                <a:latin typeface="inter-regular"/>
              </a:rPr>
              <a:t>db</a:t>
            </a:r>
            <a:r>
              <a:rPr lang="en-US" dirty="0">
                <a:solidFill>
                  <a:srgbClr val="333333"/>
                </a:solidFill>
                <a:latin typeface="inter-regular"/>
              </a:rPr>
              <a:t>)</a:t>
            </a:r>
            <a:endParaRPr lang="en-US" b="0" i="0" dirty="0">
              <a:solidFill>
                <a:srgbClr val="333333"/>
              </a:solidFill>
              <a:effectLst/>
              <a:latin typeface="inter-regular"/>
            </a:endParaRPr>
          </a:p>
          <a:p>
            <a:pPr algn="just"/>
            <a:r>
              <a:rPr lang="en-US" b="1" i="0" dirty="0">
                <a:solidFill>
                  <a:srgbClr val="333333"/>
                </a:solidFill>
                <a:effectLst/>
                <a:latin typeface="inter-bold"/>
                <a:hlinkClick r:id="rId2"/>
              </a:rPr>
              <a:t>http://127.0.0.1:5984/_utils/</a:t>
            </a:r>
            <a:endParaRPr lang="en-US" b="1" i="0" dirty="0">
              <a:solidFill>
                <a:srgbClr val="333333"/>
              </a:solidFill>
              <a:effectLst/>
              <a:latin typeface="inter-bold"/>
            </a:endParaRPr>
          </a:p>
          <a:p>
            <a:pPr algn="just"/>
            <a:endParaRPr lang="en-US" b="1" dirty="0">
              <a:solidFill>
                <a:srgbClr val="333333"/>
              </a:solidFill>
              <a:latin typeface="inter-bold"/>
            </a:endParaRPr>
          </a:p>
          <a:p>
            <a:pPr algn="just"/>
            <a:r>
              <a:rPr lang="en-US" dirty="0">
                <a:solidFill>
                  <a:srgbClr val="333333"/>
                </a:solidFill>
                <a:latin typeface="inter-bold"/>
              </a:rPr>
              <a:t>Enter the Username and password given during the time of installation and go to verify Couch DB installation and click on verify installation and you can use </a:t>
            </a:r>
            <a:r>
              <a:rPr lang="en-US" dirty="0" err="1">
                <a:solidFill>
                  <a:srgbClr val="333333"/>
                </a:solidFill>
                <a:latin typeface="inter-bold"/>
              </a:rPr>
              <a:t>Fauxton</a:t>
            </a:r>
            <a:r>
              <a:rPr lang="en-US" dirty="0">
                <a:solidFill>
                  <a:srgbClr val="333333"/>
                </a:solidFill>
                <a:latin typeface="inter-bold"/>
              </a:rPr>
              <a:t> to work on your database.</a:t>
            </a:r>
          </a:p>
          <a:p>
            <a:pPr algn="just"/>
            <a:endParaRPr lang="en-US" b="0" i="0" dirty="0">
              <a:solidFill>
                <a:srgbClr val="333333"/>
              </a:solidFill>
              <a:effectLst/>
              <a:latin typeface="inter-regular"/>
            </a:endParaRPr>
          </a:p>
          <a:p>
            <a:endParaRPr lang="en-US" b="0" i="0" dirty="0">
              <a:solidFill>
                <a:srgbClr val="610B38"/>
              </a:solidFill>
              <a:effectLst/>
              <a:latin typeface="erdana"/>
            </a:endParaRPr>
          </a:p>
          <a:p>
            <a:endParaRPr lang="en-US" dirty="0"/>
          </a:p>
        </p:txBody>
      </p:sp>
    </p:spTree>
    <p:extLst>
      <p:ext uri="{BB962C8B-B14F-4D97-AF65-F5344CB8AC3E}">
        <p14:creationId xmlns:p14="http://schemas.microsoft.com/office/powerpoint/2010/main" val="379960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1805</Words>
  <Application>Microsoft Office PowerPoint</Application>
  <PresentationFormat>Widescreen</PresentationFormat>
  <Paragraphs>180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erdana</vt:lpstr>
      <vt:lpstr>inter-bold</vt:lpstr>
      <vt:lpstr>inter-regular</vt:lpstr>
      <vt:lpstr>Times New 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Melvin Koshy</dc:creator>
  <cp:lastModifiedBy>Melvin Koshy</cp:lastModifiedBy>
  <cp:revision>11</cp:revision>
  <dcterms:created xsi:type="dcterms:W3CDTF">2023-12-03T19:16:32Z</dcterms:created>
  <dcterms:modified xsi:type="dcterms:W3CDTF">2023-12-04T05:33:05Z</dcterms:modified>
</cp:coreProperties>
</file>