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6459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p:restoredTop sz="94694"/>
  </p:normalViewPr>
  <p:slideViewPr>
    <p:cSldViewPr snapToGrid="0">
      <p:cViewPr>
        <p:scale>
          <a:sx n="32" d="100"/>
          <a:sy n="32" d="100"/>
        </p:scale>
        <p:origin x="383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52666-1B16-6941-8CDA-BF9159F55F9E}" type="datetimeFigureOut">
              <a:rPr lang="en-US" smtClean="0"/>
              <a:t>3/12/24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3FDE5-4C25-FA42-ADB4-831C138B0AFB}" type="slidenum">
              <a:rPr lang="en-US" smtClean="0"/>
              <a:t>‹#›</a:t>
            </a:fld>
            <a:endParaRPr lang="en-US"/>
          </a:p>
        </p:txBody>
      </p:sp>
    </p:spTree>
    <p:extLst>
      <p:ext uri="{BB962C8B-B14F-4D97-AF65-F5344CB8AC3E}">
        <p14:creationId xmlns:p14="http://schemas.microsoft.com/office/powerpoint/2010/main" val="11194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3FDE5-4C25-FA42-ADB4-831C138B0AFB}" type="slidenum">
              <a:rPr lang="en-US" smtClean="0"/>
              <a:t>1</a:t>
            </a:fld>
            <a:endParaRPr lang="en-US"/>
          </a:p>
        </p:txBody>
      </p:sp>
    </p:spTree>
    <p:extLst>
      <p:ext uri="{BB962C8B-B14F-4D97-AF65-F5344CB8AC3E}">
        <p14:creationId xmlns:p14="http://schemas.microsoft.com/office/powerpoint/2010/main" val="249142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3591562"/>
            <a:ext cx="13990320" cy="764032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1526522"/>
            <a:ext cx="12344400" cy="529843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354052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6024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168400"/>
            <a:ext cx="3549015"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168400"/>
            <a:ext cx="1044130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11959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68BF5-B9D4-AA41-BC3C-2408A665BEE8}"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407590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5471167"/>
            <a:ext cx="14196060" cy="912875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14686287"/>
            <a:ext cx="14196060" cy="48005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68BF5-B9D4-AA41-BC3C-2408A665BEE8}"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57914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5842000"/>
            <a:ext cx="69951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5842000"/>
            <a:ext cx="69951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68BF5-B9D4-AA41-BC3C-2408A665BEE8}"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2435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168405"/>
            <a:ext cx="141960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5379722"/>
            <a:ext cx="6963012"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8016240"/>
            <a:ext cx="6963012"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5379722"/>
            <a:ext cx="6997304"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8016240"/>
            <a:ext cx="699730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68BF5-B9D4-AA41-BC3C-2408A665BEE8}" type="datetimeFigureOut">
              <a:rPr lang="en-US" smtClean="0"/>
              <a:t>3/12/24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1648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68BF5-B9D4-AA41-BC3C-2408A665BEE8}" type="datetimeFigureOut">
              <a:rPr lang="en-US" smtClean="0"/>
              <a:t>3/12/24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388597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68BF5-B9D4-AA41-BC3C-2408A665BEE8}" type="datetimeFigureOut">
              <a:rPr lang="en-US" smtClean="0"/>
              <a:t>3/12/24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2057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3159765"/>
            <a:ext cx="8332470" cy="155956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56868BF5-B9D4-AA41-BC3C-2408A665BEE8}"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55900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3159765"/>
            <a:ext cx="8332470" cy="155956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56868BF5-B9D4-AA41-BC3C-2408A665BEE8}"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2CC6-E9BE-3D43-9F83-6BEA2796E7C9}" type="slidenum">
              <a:rPr lang="en-US" smtClean="0"/>
              <a:t>‹#›</a:t>
            </a:fld>
            <a:endParaRPr lang="en-US"/>
          </a:p>
        </p:txBody>
      </p:sp>
    </p:spTree>
    <p:extLst>
      <p:ext uri="{BB962C8B-B14F-4D97-AF65-F5344CB8AC3E}">
        <p14:creationId xmlns:p14="http://schemas.microsoft.com/office/powerpoint/2010/main" val="28899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168405"/>
            <a:ext cx="141960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5842000"/>
            <a:ext cx="141960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20340325"/>
            <a:ext cx="3703320" cy="1168400"/>
          </a:xfrm>
          <a:prstGeom prst="rect">
            <a:avLst/>
          </a:prstGeom>
        </p:spPr>
        <p:txBody>
          <a:bodyPr vert="horz" lIns="91440" tIns="45720" rIns="91440" bIns="45720" rtlCol="0" anchor="ctr"/>
          <a:lstStyle>
            <a:lvl1pPr algn="l">
              <a:defRPr sz="2160">
                <a:solidFill>
                  <a:schemeClr val="tx1">
                    <a:tint val="75000"/>
                  </a:schemeClr>
                </a:solidFill>
              </a:defRPr>
            </a:lvl1pPr>
          </a:lstStyle>
          <a:p>
            <a:fld id="{56868BF5-B9D4-AA41-BC3C-2408A665BEE8}" type="datetimeFigureOut">
              <a:rPr lang="en-US" smtClean="0"/>
              <a:t>3/12/24</a:t>
            </a:fld>
            <a:endParaRPr lang="en-US"/>
          </a:p>
        </p:txBody>
      </p:sp>
      <p:sp>
        <p:nvSpPr>
          <p:cNvPr id="5" name="Footer Placeholder 4"/>
          <p:cNvSpPr>
            <a:spLocks noGrp="1"/>
          </p:cNvSpPr>
          <p:nvPr>
            <p:ph type="ftr" sz="quarter" idx="3"/>
          </p:nvPr>
        </p:nvSpPr>
        <p:spPr>
          <a:xfrm>
            <a:off x="5452110" y="20340325"/>
            <a:ext cx="5554980" cy="11684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20340325"/>
            <a:ext cx="3703320" cy="1168400"/>
          </a:xfrm>
          <a:prstGeom prst="rect">
            <a:avLst/>
          </a:prstGeom>
        </p:spPr>
        <p:txBody>
          <a:bodyPr vert="horz" lIns="91440" tIns="45720" rIns="91440" bIns="45720" rtlCol="0" anchor="ctr"/>
          <a:lstStyle>
            <a:lvl1pPr algn="r">
              <a:defRPr sz="2160">
                <a:solidFill>
                  <a:schemeClr val="tx1">
                    <a:tint val="75000"/>
                  </a:schemeClr>
                </a:solidFill>
              </a:defRPr>
            </a:lvl1pPr>
          </a:lstStyle>
          <a:p>
            <a:fld id="{4CAB2CC6-E9BE-3D43-9F83-6BEA2796E7C9}" type="slidenum">
              <a:rPr lang="en-US" smtClean="0"/>
              <a:t>‹#›</a:t>
            </a:fld>
            <a:endParaRPr lang="en-US"/>
          </a:p>
        </p:txBody>
      </p:sp>
    </p:spTree>
    <p:extLst>
      <p:ext uri="{BB962C8B-B14F-4D97-AF65-F5344CB8AC3E}">
        <p14:creationId xmlns:p14="http://schemas.microsoft.com/office/powerpoint/2010/main" val="1921032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10E39A8-6EE1-C555-C725-070AD9FB19DB}"/>
              </a:ext>
            </a:extLst>
          </p:cNvPr>
          <p:cNvGrpSpPr/>
          <p:nvPr/>
        </p:nvGrpSpPr>
        <p:grpSpPr>
          <a:xfrm rot="16200000">
            <a:off x="9371730" y="2971675"/>
            <a:ext cx="5573868" cy="7858126"/>
            <a:chOff x="0" y="50380"/>
            <a:chExt cx="16293986" cy="21920410"/>
          </a:xfrm>
        </p:grpSpPr>
        <p:pic>
          <p:nvPicPr>
            <p:cNvPr id="16" name="Picture 4" descr="undefined">
              <a:extLst>
                <a:ext uri="{FF2B5EF4-FFF2-40B4-BE49-F238E27FC236}">
                  <a16:creationId xmlns:a16="http://schemas.microsoft.com/office/drawing/2014/main" id="{0A1DE5E7-9159-D300-2C6E-F0B0357B8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07" y="50380"/>
              <a:ext cx="15333785" cy="218952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F45D640-A646-E3A1-5376-4D0EAF6FE63B}"/>
                </a:ext>
              </a:extLst>
            </p:cNvPr>
            <p:cNvSpPr/>
            <p:nvPr/>
          </p:nvSpPr>
          <p:spPr>
            <a:xfrm>
              <a:off x="562707" y="19138605"/>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61EB3A-ACA5-C11B-DD71-26BBDD8804DC}"/>
                </a:ext>
              </a:extLst>
            </p:cNvPr>
            <p:cNvSpPr/>
            <p:nvPr/>
          </p:nvSpPr>
          <p:spPr>
            <a:xfrm>
              <a:off x="3458307" y="18759377"/>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8419E66-A66D-6862-F1DD-0769F055874E}"/>
                </a:ext>
              </a:extLst>
            </p:cNvPr>
            <p:cNvSpPr/>
            <p:nvPr/>
          </p:nvSpPr>
          <p:spPr>
            <a:xfrm>
              <a:off x="1528088" y="16331610"/>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9F0ECE-DB06-C0CF-1B59-3FBB589CFE17}"/>
                </a:ext>
              </a:extLst>
            </p:cNvPr>
            <p:cNvSpPr/>
            <p:nvPr/>
          </p:nvSpPr>
          <p:spPr>
            <a:xfrm>
              <a:off x="11581309" y="19088225"/>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E81F9C4-0A12-7F17-7A42-6D6ED40F5A9B}"/>
                </a:ext>
              </a:extLst>
            </p:cNvPr>
            <p:cNvSpPr/>
            <p:nvPr/>
          </p:nvSpPr>
          <p:spPr>
            <a:xfrm>
              <a:off x="12773791" y="19163795"/>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D29E8E0-E48C-7F5A-56F7-D982FC981EF2}"/>
                </a:ext>
              </a:extLst>
            </p:cNvPr>
            <p:cNvSpPr/>
            <p:nvPr/>
          </p:nvSpPr>
          <p:spPr>
            <a:xfrm>
              <a:off x="11410919" y="16376294"/>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4F260-BE02-3311-04CC-DA9A75866330}"/>
                </a:ext>
              </a:extLst>
            </p:cNvPr>
            <p:cNvSpPr/>
            <p:nvPr/>
          </p:nvSpPr>
          <p:spPr>
            <a:xfrm>
              <a:off x="5435963" y="10104475"/>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A293B44-1725-DB68-C0F3-F86897AA4816}"/>
                </a:ext>
              </a:extLst>
            </p:cNvPr>
            <p:cNvSpPr/>
            <p:nvPr/>
          </p:nvSpPr>
          <p:spPr>
            <a:xfrm>
              <a:off x="7499770" y="10079285"/>
              <a:ext cx="352019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86A961-FFE5-C8D6-97AD-A3A1E6471D98}"/>
                </a:ext>
              </a:extLst>
            </p:cNvPr>
            <p:cNvSpPr/>
            <p:nvPr/>
          </p:nvSpPr>
          <p:spPr>
            <a:xfrm>
              <a:off x="165212" y="8994763"/>
              <a:ext cx="3003289"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767B5F0-98BD-DE08-751C-AFB0D02FFF7E}"/>
                </a:ext>
              </a:extLst>
            </p:cNvPr>
            <p:cNvSpPr/>
            <p:nvPr/>
          </p:nvSpPr>
          <p:spPr>
            <a:xfrm>
              <a:off x="0" y="5744744"/>
              <a:ext cx="2322804"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DB0C7F-1A15-EC83-669C-B2356F25E541}"/>
                </a:ext>
              </a:extLst>
            </p:cNvPr>
            <p:cNvSpPr/>
            <p:nvPr/>
          </p:nvSpPr>
          <p:spPr>
            <a:xfrm>
              <a:off x="5819688" y="5042995"/>
              <a:ext cx="4621483"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E43982-7335-856D-7B00-AD33AB325D00}"/>
                </a:ext>
              </a:extLst>
            </p:cNvPr>
            <p:cNvSpPr/>
            <p:nvPr/>
          </p:nvSpPr>
          <p:spPr>
            <a:xfrm>
              <a:off x="4689093" y="340243"/>
              <a:ext cx="6892215" cy="28069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DF695AB-27EC-FEB4-6D4A-E42D40C7CB80}"/>
                </a:ext>
              </a:extLst>
            </p:cNvPr>
            <p:cNvSpPr/>
            <p:nvPr/>
          </p:nvSpPr>
          <p:spPr>
            <a:xfrm>
              <a:off x="4377340" y="4018724"/>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042E35-0820-EA59-E952-F2BF8828632B}"/>
                </a:ext>
              </a:extLst>
            </p:cNvPr>
            <p:cNvSpPr/>
            <p:nvPr/>
          </p:nvSpPr>
          <p:spPr>
            <a:xfrm>
              <a:off x="483234" y="424922"/>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08C5D5C-EE8A-3334-5C57-E8DA437DCE93}"/>
                </a:ext>
              </a:extLst>
            </p:cNvPr>
            <p:cNvSpPr/>
            <p:nvPr/>
          </p:nvSpPr>
          <p:spPr>
            <a:xfrm>
              <a:off x="14758464" y="340243"/>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F15176-E5B2-051F-4824-EE99C313D77D}"/>
                </a:ext>
              </a:extLst>
            </p:cNvPr>
            <p:cNvSpPr/>
            <p:nvPr/>
          </p:nvSpPr>
          <p:spPr>
            <a:xfrm>
              <a:off x="14408687" y="4097328"/>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8F2B4C-F308-B342-0A7C-DF26E6C3E203}"/>
                </a:ext>
              </a:extLst>
            </p:cNvPr>
            <p:cNvSpPr/>
            <p:nvPr/>
          </p:nvSpPr>
          <p:spPr>
            <a:xfrm>
              <a:off x="14236037" y="6011502"/>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A9D6983-427A-21F8-C043-7D0A083B28D3}"/>
                </a:ext>
              </a:extLst>
            </p:cNvPr>
            <p:cNvSpPr/>
            <p:nvPr/>
          </p:nvSpPr>
          <p:spPr>
            <a:xfrm>
              <a:off x="13287427" y="9373989"/>
              <a:ext cx="1044854" cy="1024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descr="undefined">
              <a:extLst>
                <a:ext uri="{FF2B5EF4-FFF2-40B4-BE49-F238E27FC236}">
                  <a16:creationId xmlns:a16="http://schemas.microsoft.com/office/drawing/2014/main" id="{567A4542-3CDE-FDB3-B73E-00169BE40B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8247" r="76904" b="1"/>
            <a:stretch/>
          </p:blipFill>
          <p:spPr bwMode="auto">
            <a:xfrm rot="5400000">
              <a:off x="-450314" y="18876335"/>
              <a:ext cx="3541460" cy="257307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undefined">
              <a:extLst>
                <a:ext uri="{FF2B5EF4-FFF2-40B4-BE49-F238E27FC236}">
                  <a16:creationId xmlns:a16="http://schemas.microsoft.com/office/drawing/2014/main" id="{49844B2E-5600-1C1C-9993-EEC0B42963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79" t="90870"/>
            <a:stretch/>
          </p:blipFill>
          <p:spPr bwMode="auto">
            <a:xfrm rot="5400000">
              <a:off x="-1217837" y="15376834"/>
              <a:ext cx="4434594" cy="19989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undefined">
              <a:extLst>
                <a:ext uri="{FF2B5EF4-FFF2-40B4-BE49-F238E27FC236}">
                  <a16:creationId xmlns:a16="http://schemas.microsoft.com/office/drawing/2014/main" id="{5D84D65E-7943-2045-9140-0C512A46B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555" t="87957" r="57350" b="6410"/>
            <a:stretch/>
          </p:blipFill>
          <p:spPr bwMode="auto">
            <a:xfrm rot="5400000">
              <a:off x="5572078" y="19372522"/>
              <a:ext cx="1701210" cy="12333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undefined">
              <a:extLst>
                <a:ext uri="{FF2B5EF4-FFF2-40B4-BE49-F238E27FC236}">
                  <a16:creationId xmlns:a16="http://schemas.microsoft.com/office/drawing/2014/main" id="{B2A0D614-3150-483B-A946-925DCBB9EC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4314976" y="15631633"/>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undefined">
              <a:extLst>
                <a:ext uri="{FF2B5EF4-FFF2-40B4-BE49-F238E27FC236}">
                  <a16:creationId xmlns:a16="http://schemas.microsoft.com/office/drawing/2014/main" id="{E95C142D-827C-EAB5-3685-0757C09885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11000888" y="15631633"/>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undefined">
              <a:extLst>
                <a:ext uri="{FF2B5EF4-FFF2-40B4-BE49-F238E27FC236}">
                  <a16:creationId xmlns:a16="http://schemas.microsoft.com/office/drawing/2014/main" id="{1D67B648-6DA0-C39F-C796-D6264F06A6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14495583" y="1116419"/>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undefined">
              <a:extLst>
                <a:ext uri="{FF2B5EF4-FFF2-40B4-BE49-F238E27FC236}">
                  <a16:creationId xmlns:a16="http://schemas.microsoft.com/office/drawing/2014/main" id="{C7E9D9C3-B607-86D5-81CA-33EA3D177E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10826128" y="1116419"/>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undefined">
              <a:extLst>
                <a:ext uri="{FF2B5EF4-FFF2-40B4-BE49-F238E27FC236}">
                  <a16:creationId xmlns:a16="http://schemas.microsoft.com/office/drawing/2014/main" id="{74FE9E23-3047-E18B-4411-9BCF8726E8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4419870" y="1119703"/>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undefined">
              <a:extLst>
                <a:ext uri="{FF2B5EF4-FFF2-40B4-BE49-F238E27FC236}">
                  <a16:creationId xmlns:a16="http://schemas.microsoft.com/office/drawing/2014/main" id="{325806BE-0CDF-A777-A60B-CEBC6C1D42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750415" y="1119703"/>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undefined">
              <a:extLst>
                <a:ext uri="{FF2B5EF4-FFF2-40B4-BE49-F238E27FC236}">
                  <a16:creationId xmlns:a16="http://schemas.microsoft.com/office/drawing/2014/main" id="{089975A5-E866-E5C9-010B-3FED4F28FB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5515705" y="4835914"/>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undefined">
              <a:extLst>
                <a:ext uri="{FF2B5EF4-FFF2-40B4-BE49-F238E27FC236}">
                  <a16:creationId xmlns:a16="http://schemas.microsoft.com/office/drawing/2014/main" id="{211ABAB5-2B3F-07C3-3376-80FF0BC52E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4" t="75331" r="70109" b="18939"/>
            <a:stretch/>
          </p:blipFill>
          <p:spPr bwMode="auto">
            <a:xfrm rot="5400000">
              <a:off x="9536860" y="4835914"/>
              <a:ext cx="1169581" cy="125464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undefined">
              <a:extLst>
                <a:ext uri="{FF2B5EF4-FFF2-40B4-BE49-F238E27FC236}">
                  <a16:creationId xmlns:a16="http://schemas.microsoft.com/office/drawing/2014/main" id="{9E1DFCB3-6A82-E3F2-5FCD-F80B4B94F5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3" t="27256" r="88692" b="66917"/>
            <a:stretch/>
          </p:blipFill>
          <p:spPr bwMode="auto">
            <a:xfrm rot="5400000">
              <a:off x="1392863" y="7111660"/>
              <a:ext cx="1212113" cy="12759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undefined">
              <a:extLst>
                <a:ext uri="{FF2B5EF4-FFF2-40B4-BE49-F238E27FC236}">
                  <a16:creationId xmlns:a16="http://schemas.microsoft.com/office/drawing/2014/main" id="{951450AA-69EB-ED23-D66E-8A70E0FC36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3" t="27256" r="88692" b="66917"/>
            <a:stretch/>
          </p:blipFill>
          <p:spPr bwMode="auto">
            <a:xfrm rot="5400000">
              <a:off x="14214574" y="7111660"/>
              <a:ext cx="1212113" cy="1275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undefined">
              <a:extLst>
                <a:ext uri="{FF2B5EF4-FFF2-40B4-BE49-F238E27FC236}">
                  <a16:creationId xmlns:a16="http://schemas.microsoft.com/office/drawing/2014/main" id="{DDA1390A-4C7D-09F2-3D3E-3322BC4C4C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97" t="53575" r="56937" b="41472"/>
            <a:stretch/>
          </p:blipFill>
          <p:spPr bwMode="auto">
            <a:xfrm rot="5400000">
              <a:off x="2785729" y="13361582"/>
              <a:ext cx="1850065" cy="10845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undefined">
              <a:extLst>
                <a:ext uri="{FF2B5EF4-FFF2-40B4-BE49-F238E27FC236}">
                  <a16:creationId xmlns:a16="http://schemas.microsoft.com/office/drawing/2014/main" id="{7991B51B-1D59-59CE-4E5F-1FFD01F3E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97" t="53575" r="56937" b="41472"/>
            <a:stretch/>
          </p:blipFill>
          <p:spPr bwMode="auto">
            <a:xfrm rot="5400000">
              <a:off x="12391019" y="13361582"/>
              <a:ext cx="1850065" cy="108452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undefined">
              <a:extLst>
                <a:ext uri="{FF2B5EF4-FFF2-40B4-BE49-F238E27FC236}">
                  <a16:creationId xmlns:a16="http://schemas.microsoft.com/office/drawing/2014/main" id="{E371EFA6-B1D1-4ADA-CBFB-9D1A4C30E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519" t="91940" r="-622" b="4175"/>
            <a:stretch/>
          </p:blipFill>
          <p:spPr bwMode="auto">
            <a:xfrm rot="5400000">
              <a:off x="13127531" y="9791196"/>
              <a:ext cx="935665" cy="85060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undefined">
              <a:extLst>
                <a:ext uri="{FF2B5EF4-FFF2-40B4-BE49-F238E27FC236}">
                  <a16:creationId xmlns:a16="http://schemas.microsoft.com/office/drawing/2014/main" id="{46252AB5-6422-DEC9-3CCE-C5E212BDB4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519" t="91940" r="-622" b="4175"/>
            <a:stretch/>
          </p:blipFill>
          <p:spPr bwMode="auto">
            <a:xfrm rot="5400000">
              <a:off x="2429542" y="9791196"/>
              <a:ext cx="935665" cy="85060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undefined">
              <a:extLst>
                <a:ext uri="{FF2B5EF4-FFF2-40B4-BE49-F238E27FC236}">
                  <a16:creationId xmlns:a16="http://schemas.microsoft.com/office/drawing/2014/main" id="{F296C303-F18B-C449-F7BD-FA4FF57F76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351" t="96116" r="349" b="776"/>
            <a:stretch/>
          </p:blipFill>
          <p:spPr bwMode="auto">
            <a:xfrm rot="5400000">
              <a:off x="14463685" y="4370609"/>
              <a:ext cx="659220" cy="68048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undefined">
              <a:extLst>
                <a:ext uri="{FF2B5EF4-FFF2-40B4-BE49-F238E27FC236}">
                  <a16:creationId xmlns:a16="http://schemas.microsoft.com/office/drawing/2014/main" id="{88D2A91C-79A8-636B-8932-EB73297F0F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351" t="96116" r="349" b="776"/>
            <a:stretch/>
          </p:blipFill>
          <p:spPr bwMode="auto">
            <a:xfrm rot="5400000">
              <a:off x="4405829" y="4370609"/>
              <a:ext cx="659220" cy="68048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79163FD2-1EC0-88CB-401E-B301DA530D4C}"/>
              </a:ext>
            </a:extLst>
          </p:cNvPr>
          <p:cNvSpPr/>
          <p:nvPr/>
        </p:nvSpPr>
        <p:spPr>
          <a:xfrm>
            <a:off x="0" y="0"/>
            <a:ext cx="16459200" cy="1700290"/>
          </a:xfrm>
          <a:prstGeom prst="rect">
            <a:avLst/>
          </a:prstGeom>
          <a:solidFill>
            <a:srgbClr val="8B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6B3CA5B-1CB8-B535-30B5-F405148E68B1}"/>
              </a:ext>
            </a:extLst>
          </p:cNvPr>
          <p:cNvSpPr txBox="1"/>
          <p:nvPr/>
        </p:nvSpPr>
        <p:spPr>
          <a:xfrm>
            <a:off x="0" y="130630"/>
            <a:ext cx="16459200" cy="1569660"/>
          </a:xfrm>
          <a:prstGeom prst="rect">
            <a:avLst/>
          </a:prstGeom>
          <a:noFill/>
        </p:spPr>
        <p:txBody>
          <a:bodyPr wrap="square" rtlCol="0">
            <a:spAutoFit/>
          </a:bodyPr>
          <a:lstStyle/>
          <a:p>
            <a:pPr algn="ctr"/>
            <a:r>
              <a:rPr lang="en-US" sz="9600" dirty="0">
                <a:solidFill>
                  <a:schemeClr val="bg1"/>
                </a:solidFill>
                <a:latin typeface="Times New Roman" panose="02020603050405020304" pitchFamily="18" charset="0"/>
                <a:cs typeface="Times New Roman" panose="02020603050405020304" pitchFamily="18" charset="0"/>
              </a:rPr>
              <a:t>Nuclear Fusion Physicist</a:t>
            </a:r>
          </a:p>
        </p:txBody>
      </p:sp>
      <p:sp>
        <p:nvSpPr>
          <p:cNvPr id="7" name="TextBox 6">
            <a:extLst>
              <a:ext uri="{FF2B5EF4-FFF2-40B4-BE49-F238E27FC236}">
                <a16:creationId xmlns:a16="http://schemas.microsoft.com/office/drawing/2014/main" id="{E007B563-B714-E63F-10FC-D922FA3895AD}"/>
              </a:ext>
            </a:extLst>
          </p:cNvPr>
          <p:cNvSpPr txBox="1"/>
          <p:nvPr/>
        </p:nvSpPr>
        <p:spPr>
          <a:xfrm>
            <a:off x="0" y="1830920"/>
            <a:ext cx="16459200" cy="2862322"/>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Imagine a world where energy is derived from the safest and most potent source—nuclear fusion. As a nuclear engineer, you have the opportunity to contribute to the realization of this groundbreaking technology. Fusion, when achieved, promises a future where energy production is not only efficient but also environmentally friendly.</a:t>
            </a:r>
          </a:p>
          <a:p>
            <a:pPr algn="ctr"/>
            <a:endParaRPr lang="en-US"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CE793D-94AE-97C2-2D52-51DA002102D2}"/>
              </a:ext>
            </a:extLst>
          </p:cNvPr>
          <p:cNvSpPr txBox="1"/>
          <p:nvPr/>
        </p:nvSpPr>
        <p:spPr>
          <a:xfrm>
            <a:off x="0" y="4693242"/>
            <a:ext cx="8229600" cy="4524315"/>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Safety First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Unlike traditional nuclear power, fusion produces no long-lived radioactive waste. You'll be part of a movement towards a cleaner future. Your work in nuclear fusion will play a crucial role in mitigating environmental impacts and ensuring the well-being of generations to come.</a:t>
            </a:r>
          </a:p>
        </p:txBody>
      </p:sp>
      <p:sp>
        <p:nvSpPr>
          <p:cNvPr id="12" name="TextBox 11">
            <a:extLst>
              <a:ext uri="{FF2B5EF4-FFF2-40B4-BE49-F238E27FC236}">
                <a16:creationId xmlns:a16="http://schemas.microsoft.com/office/drawing/2014/main" id="{437BA0F0-AF96-04ED-8AAD-D3AF9E0DCE2E}"/>
              </a:ext>
            </a:extLst>
          </p:cNvPr>
          <p:cNvSpPr txBox="1"/>
          <p:nvPr/>
        </p:nvSpPr>
        <p:spPr>
          <a:xfrm>
            <a:off x="4062913" y="19003018"/>
            <a:ext cx="7849098" cy="2062103"/>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Salary</a:t>
            </a:r>
          </a:p>
          <a:p>
            <a:pPr>
              <a:buFont typeface="+mj-lt"/>
              <a:buAutoNum type="arabicPeriod"/>
            </a:pPr>
            <a:r>
              <a:rPr lang="en-US" sz="3200" b="1" dirty="0">
                <a:latin typeface="Times New Roman" panose="02020603050405020304" pitchFamily="18" charset="0"/>
                <a:cs typeface="Times New Roman" panose="02020603050405020304" pitchFamily="18" charset="0"/>
              </a:rPr>
              <a:t>Entry-Level Positions:</a:t>
            </a:r>
            <a:r>
              <a:rPr lang="en-US" sz="3200" dirty="0">
                <a:latin typeface="Times New Roman" panose="02020603050405020304" pitchFamily="18" charset="0"/>
                <a:cs typeface="Times New Roman" panose="02020603050405020304" pitchFamily="18" charset="0"/>
              </a:rPr>
              <a:t> $60,000 to $80,000.</a:t>
            </a:r>
          </a:p>
          <a:p>
            <a:pPr>
              <a:buFont typeface="+mj-lt"/>
              <a:buAutoNum type="arabicPeriod"/>
            </a:pPr>
            <a:r>
              <a:rPr lang="en-US" sz="3200" b="1" dirty="0">
                <a:latin typeface="Times New Roman" panose="02020603050405020304" pitchFamily="18" charset="0"/>
                <a:cs typeface="Times New Roman" panose="02020603050405020304" pitchFamily="18" charset="0"/>
              </a:rPr>
              <a:t>Mid-Level Positions:</a:t>
            </a:r>
            <a:r>
              <a:rPr lang="en-US" sz="3200" dirty="0">
                <a:latin typeface="Times New Roman" panose="02020603050405020304" pitchFamily="18" charset="0"/>
                <a:cs typeface="Times New Roman" panose="02020603050405020304" pitchFamily="18" charset="0"/>
              </a:rPr>
              <a:t> $80,000 to $120,000.</a:t>
            </a:r>
          </a:p>
          <a:p>
            <a:pPr>
              <a:buFont typeface="+mj-lt"/>
              <a:buAutoNum type="arabicPeriod"/>
            </a:pPr>
            <a:r>
              <a:rPr lang="en-US" sz="3200" b="1" dirty="0">
                <a:latin typeface="Times New Roman" panose="02020603050405020304" pitchFamily="18" charset="0"/>
                <a:cs typeface="Times New Roman" panose="02020603050405020304" pitchFamily="18" charset="0"/>
              </a:rPr>
              <a:t>Senior-Level Positions:</a:t>
            </a:r>
            <a:r>
              <a:rPr lang="en-US" sz="3200" dirty="0">
                <a:latin typeface="Times New Roman" panose="02020603050405020304" pitchFamily="18" charset="0"/>
                <a:cs typeface="Times New Roman" panose="02020603050405020304" pitchFamily="18" charset="0"/>
              </a:rPr>
              <a:t> $150,000 and more.</a:t>
            </a:r>
          </a:p>
        </p:txBody>
      </p:sp>
      <p:pic>
        <p:nvPicPr>
          <p:cNvPr id="1026" name="Picture 2">
            <a:extLst>
              <a:ext uri="{FF2B5EF4-FFF2-40B4-BE49-F238E27FC236}">
                <a16:creationId xmlns:a16="http://schemas.microsoft.com/office/drawing/2014/main" id="{FEC26BF1-0D69-2B90-7361-FA1734A40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46" y="10121947"/>
            <a:ext cx="8422465" cy="88810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70C3007-9A07-CB8D-8967-17F31E95D155}"/>
              </a:ext>
            </a:extLst>
          </p:cNvPr>
          <p:cNvSpPr txBox="1"/>
          <p:nvPr/>
        </p:nvSpPr>
        <p:spPr>
          <a:xfrm>
            <a:off x="8229600" y="10046721"/>
            <a:ext cx="8159262" cy="8956298"/>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Choose from Hundreds</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From established research institutions to dynamic startups, the choices are vast. Joining a startup means being at the forefront of innovation, tackling challenges with fresh perspectives and contributing to groundbreaking solutions that can reshape the energy landscape.</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Helion, with  their </a:t>
            </a:r>
            <a:r>
              <a:rPr lang="en-US" sz="3600" dirty="0" err="1">
                <a:latin typeface="Times New Roman" panose="02020603050405020304" pitchFamily="18" charset="0"/>
                <a:cs typeface="Times New Roman" panose="02020603050405020304" pitchFamily="18" charset="0"/>
              </a:rPr>
              <a:t>Trenta</a:t>
            </a:r>
            <a:r>
              <a:rPr lang="en-US" sz="3600" dirty="0">
                <a:latin typeface="Times New Roman" panose="02020603050405020304" pitchFamily="18" charset="0"/>
                <a:cs typeface="Times New Roman" panose="02020603050405020304" pitchFamily="18" charset="0"/>
              </a:rPr>
              <a:t> reactor pictured left, is just one of these companies. They are located in Everette and looking to do Fusion different. Their job listings include AI developers, engineers, physicists, project managers, public outreach experts, and more!</a:t>
            </a:r>
          </a:p>
        </p:txBody>
      </p:sp>
      <p:pic>
        <p:nvPicPr>
          <p:cNvPr id="55" name="Picture 54" descr="A qr code with a few black squares&#10;&#10;Description automatically generated">
            <a:extLst>
              <a:ext uri="{FF2B5EF4-FFF2-40B4-BE49-F238E27FC236}">
                <a16:creationId xmlns:a16="http://schemas.microsoft.com/office/drawing/2014/main" id="{2A42D67D-3377-61B8-D1C7-4F5EC5A7568E}"/>
              </a:ext>
            </a:extLst>
          </p:cNvPr>
          <p:cNvPicPr>
            <a:picLocks noChangeAspect="1"/>
          </p:cNvPicPr>
          <p:nvPr/>
        </p:nvPicPr>
        <p:blipFill>
          <a:blip r:embed="rId5"/>
          <a:stretch>
            <a:fillRect/>
          </a:stretch>
        </p:blipFill>
        <p:spPr>
          <a:xfrm>
            <a:off x="13630536" y="19179257"/>
            <a:ext cx="2645722" cy="2645722"/>
          </a:xfrm>
          <a:prstGeom prst="rect">
            <a:avLst/>
          </a:prstGeom>
        </p:spPr>
      </p:pic>
      <p:sp>
        <p:nvSpPr>
          <p:cNvPr id="56" name="TextBox 55">
            <a:extLst>
              <a:ext uri="{FF2B5EF4-FFF2-40B4-BE49-F238E27FC236}">
                <a16:creationId xmlns:a16="http://schemas.microsoft.com/office/drawing/2014/main" id="{B32EF767-5FCE-5FE5-F8A6-3B3948EB9936}"/>
              </a:ext>
            </a:extLst>
          </p:cNvPr>
          <p:cNvSpPr txBox="1"/>
          <p:nvPr/>
        </p:nvSpPr>
        <p:spPr>
          <a:xfrm>
            <a:off x="9552876" y="21245694"/>
            <a:ext cx="341749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Job listings</a:t>
            </a:r>
          </a:p>
        </p:txBody>
      </p:sp>
      <p:sp>
        <p:nvSpPr>
          <p:cNvPr id="57" name="Right Arrow 56">
            <a:extLst>
              <a:ext uri="{FF2B5EF4-FFF2-40B4-BE49-F238E27FC236}">
                <a16:creationId xmlns:a16="http://schemas.microsoft.com/office/drawing/2014/main" id="{52545DD2-D299-FA73-2A91-3A0877A7E77C}"/>
              </a:ext>
            </a:extLst>
          </p:cNvPr>
          <p:cNvSpPr/>
          <p:nvPr/>
        </p:nvSpPr>
        <p:spPr>
          <a:xfrm>
            <a:off x="11629167" y="21407385"/>
            <a:ext cx="1883206" cy="292388"/>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AE53532-C940-DF30-9B39-6AFD0CEB8D37}"/>
              </a:ext>
            </a:extLst>
          </p:cNvPr>
          <p:cNvSpPr txBox="1"/>
          <p:nvPr/>
        </p:nvSpPr>
        <p:spPr>
          <a:xfrm>
            <a:off x="4838809" y="21245694"/>
            <a:ext cx="341749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Fusion experiments</a:t>
            </a:r>
          </a:p>
        </p:txBody>
      </p:sp>
      <p:sp>
        <p:nvSpPr>
          <p:cNvPr id="59" name="Right Arrow 58">
            <a:extLst>
              <a:ext uri="{FF2B5EF4-FFF2-40B4-BE49-F238E27FC236}">
                <a16:creationId xmlns:a16="http://schemas.microsoft.com/office/drawing/2014/main" id="{4E6FF98D-60E2-531B-303A-CB27C2447319}"/>
              </a:ext>
            </a:extLst>
          </p:cNvPr>
          <p:cNvSpPr/>
          <p:nvPr/>
        </p:nvSpPr>
        <p:spPr>
          <a:xfrm rot="10800000">
            <a:off x="2955603" y="21391887"/>
            <a:ext cx="1883206" cy="292388"/>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 qr code with a few black squares&#10;&#10;Description automatically generated">
            <a:extLst>
              <a:ext uri="{FF2B5EF4-FFF2-40B4-BE49-F238E27FC236}">
                <a16:creationId xmlns:a16="http://schemas.microsoft.com/office/drawing/2014/main" id="{C20657FB-CF3E-E82E-9707-8B540F5529D1}"/>
              </a:ext>
            </a:extLst>
          </p:cNvPr>
          <p:cNvPicPr>
            <a:picLocks noChangeAspect="1"/>
          </p:cNvPicPr>
          <p:nvPr/>
        </p:nvPicPr>
        <p:blipFill>
          <a:blip r:embed="rId5"/>
          <a:stretch>
            <a:fillRect/>
          </a:stretch>
        </p:blipFill>
        <p:spPr>
          <a:xfrm>
            <a:off x="182942" y="19179257"/>
            <a:ext cx="2645722" cy="2645722"/>
          </a:xfrm>
          <a:prstGeom prst="rect">
            <a:avLst/>
          </a:prstGeom>
        </p:spPr>
      </p:pic>
      <p:pic>
        <p:nvPicPr>
          <p:cNvPr id="62" name="Picture 61" descr="A qr code with black squares&#10;&#10;Description automatically generated">
            <a:extLst>
              <a:ext uri="{FF2B5EF4-FFF2-40B4-BE49-F238E27FC236}">
                <a16:creationId xmlns:a16="http://schemas.microsoft.com/office/drawing/2014/main" id="{80D26932-103A-8B00-F091-7EEAB94E916B}"/>
              </a:ext>
            </a:extLst>
          </p:cNvPr>
          <p:cNvPicPr>
            <a:picLocks noChangeAspect="1"/>
          </p:cNvPicPr>
          <p:nvPr/>
        </p:nvPicPr>
        <p:blipFill>
          <a:blip r:embed="rId6"/>
          <a:stretch>
            <a:fillRect/>
          </a:stretch>
        </p:blipFill>
        <p:spPr>
          <a:xfrm>
            <a:off x="252305" y="19179257"/>
            <a:ext cx="2594703" cy="2594703"/>
          </a:xfrm>
          <a:prstGeom prst="rect">
            <a:avLst/>
          </a:prstGeom>
        </p:spPr>
      </p:pic>
    </p:spTree>
    <p:extLst>
      <p:ext uri="{BB962C8B-B14F-4D97-AF65-F5344CB8AC3E}">
        <p14:creationId xmlns:p14="http://schemas.microsoft.com/office/powerpoint/2010/main" val="3330090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121</TotalTime>
  <Words>233</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Sprouse</dc:creator>
  <cp:lastModifiedBy>Calvin Sprouse</cp:lastModifiedBy>
  <cp:revision>9</cp:revision>
  <cp:lastPrinted>2024-03-12T17:15:05Z</cp:lastPrinted>
  <dcterms:created xsi:type="dcterms:W3CDTF">2024-02-06T21:19:02Z</dcterms:created>
  <dcterms:modified xsi:type="dcterms:W3CDTF">2024-03-12T17:15:28Z</dcterms:modified>
</cp:coreProperties>
</file>