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nvSpPr>
        <p:spPr>
          <a:xfrm>
            <a:off x="1037125" y="127000"/>
            <a:ext cx="6674700" cy="557400"/>
          </a:xfrm>
          <a:prstGeom prst="rect">
            <a:avLst/>
          </a:prstGeom>
          <a:noFill/>
          <a:ln>
            <a:noFill/>
          </a:ln>
        </p:spPr>
        <p:txBody>
          <a:bodyPr anchorCtr="0" anchor="t" bIns="91425" lIns="91425" rIns="91425" tIns="91425">
            <a:noAutofit/>
          </a:bodyPr>
          <a:lstStyle/>
          <a:p>
            <a:pPr lvl="0" algn="ctr">
              <a:spcBef>
                <a:spcPts val="0"/>
              </a:spcBef>
              <a:buNone/>
            </a:pPr>
            <a:r>
              <a:rPr lang="en" sz="4000">
                <a:latin typeface="Consolas"/>
                <a:ea typeface="Consolas"/>
                <a:cs typeface="Consolas"/>
                <a:sym typeface="Consolas"/>
              </a:rPr>
              <a:t>Flip Flops 9000</a:t>
            </a:r>
          </a:p>
        </p:txBody>
      </p:sp>
      <p:sp>
        <p:nvSpPr>
          <p:cNvPr id="55" name="Shape 55"/>
          <p:cNvSpPr txBox="1"/>
          <p:nvPr/>
        </p:nvSpPr>
        <p:spPr>
          <a:xfrm>
            <a:off x="3651325" y="804325"/>
            <a:ext cx="1446300" cy="261000"/>
          </a:xfrm>
          <a:prstGeom prst="rect">
            <a:avLst/>
          </a:prstGeom>
          <a:noFill/>
          <a:ln>
            <a:noFill/>
          </a:ln>
        </p:spPr>
        <p:txBody>
          <a:bodyPr anchorCtr="0" anchor="t" bIns="91425" lIns="91425" rIns="91425" tIns="91425">
            <a:noAutofit/>
          </a:bodyPr>
          <a:lstStyle/>
          <a:p>
            <a:pPr lvl="0" algn="ctr">
              <a:spcBef>
                <a:spcPts val="0"/>
              </a:spcBef>
              <a:buNone/>
            </a:pPr>
            <a:r>
              <a:rPr lang="en" sz="2000">
                <a:latin typeface="Consolas"/>
                <a:ea typeface="Consolas"/>
                <a:cs typeface="Consolas"/>
                <a:sym typeface="Consolas"/>
              </a:rPr>
              <a:t>Team #2</a:t>
            </a:r>
          </a:p>
        </p:txBody>
      </p:sp>
      <p:sp>
        <p:nvSpPr>
          <p:cNvPr id="56" name="Shape 56"/>
          <p:cNvSpPr txBox="1"/>
          <p:nvPr/>
        </p:nvSpPr>
        <p:spPr>
          <a:xfrm>
            <a:off x="606750" y="1361725"/>
            <a:ext cx="7930500" cy="3168000"/>
          </a:xfrm>
          <a:prstGeom prst="rect">
            <a:avLst/>
          </a:prstGeom>
          <a:noFill/>
          <a:ln>
            <a:noFill/>
          </a:ln>
        </p:spPr>
        <p:txBody>
          <a:bodyPr anchorCtr="0" anchor="t" bIns="91425" lIns="91425" rIns="91425" tIns="91425">
            <a:noAutofit/>
          </a:bodyPr>
          <a:lstStyle/>
          <a:p>
            <a:pPr lvl="0">
              <a:spcBef>
                <a:spcPts val="0"/>
              </a:spcBef>
              <a:buNone/>
            </a:pPr>
            <a:r>
              <a:rPr b="1" lang="en" sz="1500"/>
              <a:t>Vision Statement:</a:t>
            </a:r>
          </a:p>
          <a:p>
            <a:pPr lvl="0">
              <a:spcBef>
                <a:spcPts val="0"/>
              </a:spcBef>
              <a:buNone/>
            </a:pPr>
            <a:r>
              <a:rPr lang="en" sz="1300">
                <a:solidFill>
                  <a:srgbClr val="333333"/>
                </a:solidFill>
              </a:rPr>
              <a:t>Free and simple has never been more entertaining.</a:t>
            </a:r>
          </a:p>
          <a:p>
            <a:pPr lvl="0">
              <a:spcBef>
                <a:spcPts val="0"/>
              </a:spcBef>
              <a:buNone/>
            </a:pPr>
            <a:r>
              <a:t/>
            </a:r>
            <a:endParaRPr sz="1200">
              <a:solidFill>
                <a:srgbClr val="333333"/>
              </a:solidFill>
            </a:endParaRPr>
          </a:p>
          <a:p>
            <a:pPr lvl="0">
              <a:spcBef>
                <a:spcPts val="0"/>
              </a:spcBef>
              <a:buNone/>
            </a:pPr>
            <a:r>
              <a:rPr b="1" lang="en" sz="1500"/>
              <a:t>Project Idea:</a:t>
            </a:r>
          </a:p>
          <a:p>
            <a:pPr lvl="0">
              <a:spcBef>
                <a:spcPts val="0"/>
              </a:spcBef>
              <a:buNone/>
            </a:pPr>
            <a:r>
              <a:rPr lang="en" sz="1300">
                <a:solidFill>
                  <a:srgbClr val="333333"/>
                </a:solidFill>
              </a:rPr>
              <a:t>Flip Flop 9000 is a platformer for mobile devices. The user plays a character with two abilities: flipping gravity and jumping. Using these abilities the user will overcome obstacles in an infinite runner 2D-scroller type setting. The goal is to last as long as possible without hitting an obstacle with increased difficulty as the time passes. Users can view their ranks against other players with a leaderboard.</a:t>
            </a:r>
          </a:p>
          <a:p>
            <a:pPr lvl="0">
              <a:spcBef>
                <a:spcPts val="0"/>
              </a:spcBef>
              <a:buNone/>
            </a:pPr>
            <a:r>
              <a:t/>
            </a:r>
            <a:endParaRPr sz="1300">
              <a:solidFill>
                <a:srgbClr val="333333"/>
              </a:solidFill>
            </a:endParaRPr>
          </a:p>
          <a:p>
            <a:pPr lvl="0">
              <a:spcBef>
                <a:spcPts val="0"/>
              </a:spcBef>
              <a:buNone/>
            </a:pPr>
            <a:r>
              <a:rPr b="1" lang="en" sz="1500"/>
              <a:t>Group Members:</a:t>
            </a:r>
          </a:p>
          <a:p>
            <a:pPr lvl="0">
              <a:spcBef>
                <a:spcPts val="0"/>
              </a:spcBef>
              <a:buNone/>
            </a:pPr>
            <a:r>
              <a:rPr lang="en" sz="1300">
                <a:solidFill>
                  <a:srgbClr val="333333"/>
                </a:solidFill>
              </a:rPr>
              <a:t>Nhan Nguyen and Collin Dornbos: UI Design</a:t>
            </a:r>
          </a:p>
          <a:p>
            <a:pPr lvl="0">
              <a:spcBef>
                <a:spcPts val="0"/>
              </a:spcBef>
              <a:buNone/>
            </a:pPr>
            <a:r>
              <a:rPr lang="en" sz="1300">
                <a:solidFill>
                  <a:srgbClr val="333333"/>
                </a:solidFill>
              </a:rPr>
              <a:t>Jeffrey Everett and Preston Kelley: Procedural Level Generation</a:t>
            </a:r>
          </a:p>
          <a:p>
            <a:pPr lvl="0">
              <a:spcBef>
                <a:spcPts val="0"/>
              </a:spcBef>
              <a:buNone/>
            </a:pPr>
            <a:r>
              <a:rPr lang="en" sz="1300">
                <a:solidFill>
                  <a:srgbClr val="333333"/>
                </a:solidFill>
              </a:rPr>
              <a:t>Calvin Stoehr and Julio Lemos: Character Functionality</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