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64" r:id="rId3"/>
    <p:sldId id="266" r:id="rId4"/>
    <p:sldId id="275" r:id="rId5"/>
    <p:sldId id="268" r:id="rId6"/>
    <p:sldId id="269" r:id="rId7"/>
    <p:sldId id="270" r:id="rId8"/>
    <p:sldId id="271" r:id="rId9"/>
    <p:sldId id="272" r:id="rId10"/>
    <p:sldId id="276" r:id="rId11"/>
    <p:sldId id="277" r:id="rId12"/>
    <p:sldId id="273" r:id="rId13"/>
    <p:sldId id="274" r:id="rId14"/>
  </p:sldIdLst>
  <p:sldSz cx="12192000" cy="6858000"/>
  <p:notesSz cx="6858000" cy="9144000"/>
  <p:defaultTextStyle>
    <a:defPPr>
      <a:defRPr lang="en-K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407" userDrawn="1">
          <p15:clr>
            <a:srgbClr val="A4A3A4"/>
          </p15:clr>
        </p15:guide>
        <p15:guide id="2" pos="3273" userDrawn="1">
          <p15:clr>
            <a:srgbClr val="A4A3A4"/>
          </p15:clr>
        </p15:guide>
        <p15:guide id="3" orient="horz" pos="91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165" autoAdjust="0"/>
  </p:normalViewPr>
  <p:slideViewPr>
    <p:cSldViewPr snapToGrid="0">
      <p:cViewPr varScale="1">
        <p:scale>
          <a:sx n="78" d="100"/>
          <a:sy n="78" d="100"/>
        </p:scale>
        <p:origin x="1714" y="72"/>
      </p:cViewPr>
      <p:guideLst>
        <p:guide orient="horz" pos="3407"/>
        <p:guide pos="3273"/>
        <p:guide orient="horz" pos="913"/>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64C7F-65C3-4244-8466-67333D505F0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KE"/>
          </a:p>
        </p:txBody>
      </p:sp>
      <p:sp>
        <p:nvSpPr>
          <p:cNvPr id="3" name="Subtitle 2">
            <a:extLst>
              <a:ext uri="{FF2B5EF4-FFF2-40B4-BE49-F238E27FC236}">
                <a16:creationId xmlns:a16="http://schemas.microsoft.com/office/drawing/2014/main" id="{04541EB1-8CEA-4D3D-8BBD-C112A5CCBC1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KE"/>
          </a:p>
        </p:txBody>
      </p:sp>
      <p:sp>
        <p:nvSpPr>
          <p:cNvPr id="4" name="Date Placeholder 3">
            <a:extLst>
              <a:ext uri="{FF2B5EF4-FFF2-40B4-BE49-F238E27FC236}">
                <a16:creationId xmlns:a16="http://schemas.microsoft.com/office/drawing/2014/main" id="{6949ED6E-BF44-416B-B233-72CB40D2385E}"/>
              </a:ext>
            </a:extLst>
          </p:cNvPr>
          <p:cNvSpPr>
            <a:spLocks noGrp="1"/>
          </p:cNvSpPr>
          <p:nvPr>
            <p:ph type="dt" sz="half" idx="10"/>
          </p:nvPr>
        </p:nvSpPr>
        <p:spPr/>
        <p:txBody>
          <a:bodyPr/>
          <a:lstStyle/>
          <a:p>
            <a:fld id="{D1FB077C-A529-431B-A09A-467D9F705ECC}" type="datetimeFigureOut">
              <a:rPr lang="en-KE" smtClean="0"/>
              <a:t>12/02/2025</a:t>
            </a:fld>
            <a:endParaRPr lang="en-KE"/>
          </a:p>
        </p:txBody>
      </p:sp>
      <p:sp>
        <p:nvSpPr>
          <p:cNvPr id="5" name="Footer Placeholder 4">
            <a:extLst>
              <a:ext uri="{FF2B5EF4-FFF2-40B4-BE49-F238E27FC236}">
                <a16:creationId xmlns:a16="http://schemas.microsoft.com/office/drawing/2014/main" id="{2B7192D2-5809-4409-9341-C2DB4E000F8B}"/>
              </a:ext>
            </a:extLst>
          </p:cNvPr>
          <p:cNvSpPr>
            <a:spLocks noGrp="1"/>
          </p:cNvSpPr>
          <p:nvPr>
            <p:ph type="ftr" sz="quarter" idx="11"/>
          </p:nvPr>
        </p:nvSpPr>
        <p:spPr/>
        <p:txBody>
          <a:bodyPr/>
          <a:lstStyle/>
          <a:p>
            <a:endParaRPr lang="en-KE"/>
          </a:p>
        </p:txBody>
      </p:sp>
      <p:sp>
        <p:nvSpPr>
          <p:cNvPr id="6" name="Slide Number Placeholder 5">
            <a:extLst>
              <a:ext uri="{FF2B5EF4-FFF2-40B4-BE49-F238E27FC236}">
                <a16:creationId xmlns:a16="http://schemas.microsoft.com/office/drawing/2014/main" id="{A51D1721-4ECC-4B44-B672-D77DEFBE5FD1}"/>
              </a:ext>
            </a:extLst>
          </p:cNvPr>
          <p:cNvSpPr>
            <a:spLocks noGrp="1"/>
          </p:cNvSpPr>
          <p:nvPr>
            <p:ph type="sldNum" sz="quarter" idx="12"/>
          </p:nvPr>
        </p:nvSpPr>
        <p:spPr/>
        <p:txBody>
          <a:bodyPr/>
          <a:lstStyle/>
          <a:p>
            <a:fld id="{E1696E00-8618-4094-8EED-F9E23F3E6614}" type="slidenum">
              <a:rPr lang="en-KE" smtClean="0"/>
              <a:t>‹#›</a:t>
            </a:fld>
            <a:endParaRPr lang="en-KE"/>
          </a:p>
        </p:txBody>
      </p:sp>
    </p:spTree>
    <p:extLst>
      <p:ext uri="{BB962C8B-B14F-4D97-AF65-F5344CB8AC3E}">
        <p14:creationId xmlns:p14="http://schemas.microsoft.com/office/powerpoint/2010/main" val="19750415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7F044-3493-4E74-B302-284B8C1E399F}"/>
              </a:ext>
            </a:extLst>
          </p:cNvPr>
          <p:cNvSpPr>
            <a:spLocks noGrp="1"/>
          </p:cNvSpPr>
          <p:nvPr>
            <p:ph type="title"/>
          </p:nvPr>
        </p:nvSpPr>
        <p:spPr/>
        <p:txBody>
          <a:bodyPr/>
          <a:lstStyle/>
          <a:p>
            <a:r>
              <a:rPr lang="en-US"/>
              <a:t>Click to edit Master title style</a:t>
            </a:r>
            <a:endParaRPr lang="en-KE"/>
          </a:p>
        </p:txBody>
      </p:sp>
      <p:sp>
        <p:nvSpPr>
          <p:cNvPr id="3" name="Vertical Text Placeholder 2">
            <a:extLst>
              <a:ext uri="{FF2B5EF4-FFF2-40B4-BE49-F238E27FC236}">
                <a16:creationId xmlns:a16="http://schemas.microsoft.com/office/drawing/2014/main" id="{D3B652DA-58A9-4C42-BE58-49BE648985A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Date Placeholder 3">
            <a:extLst>
              <a:ext uri="{FF2B5EF4-FFF2-40B4-BE49-F238E27FC236}">
                <a16:creationId xmlns:a16="http://schemas.microsoft.com/office/drawing/2014/main" id="{DB10E2D0-671E-4F25-BBC8-E6D9B78BF94C}"/>
              </a:ext>
            </a:extLst>
          </p:cNvPr>
          <p:cNvSpPr>
            <a:spLocks noGrp="1"/>
          </p:cNvSpPr>
          <p:nvPr>
            <p:ph type="dt" sz="half" idx="10"/>
          </p:nvPr>
        </p:nvSpPr>
        <p:spPr/>
        <p:txBody>
          <a:bodyPr/>
          <a:lstStyle/>
          <a:p>
            <a:fld id="{D1FB077C-A529-431B-A09A-467D9F705ECC}" type="datetimeFigureOut">
              <a:rPr lang="en-KE" smtClean="0"/>
              <a:t>12/02/2025</a:t>
            </a:fld>
            <a:endParaRPr lang="en-KE"/>
          </a:p>
        </p:txBody>
      </p:sp>
      <p:sp>
        <p:nvSpPr>
          <p:cNvPr id="5" name="Footer Placeholder 4">
            <a:extLst>
              <a:ext uri="{FF2B5EF4-FFF2-40B4-BE49-F238E27FC236}">
                <a16:creationId xmlns:a16="http://schemas.microsoft.com/office/drawing/2014/main" id="{8E21DDF1-CE26-4611-9BDA-BBA8CA4BD06A}"/>
              </a:ext>
            </a:extLst>
          </p:cNvPr>
          <p:cNvSpPr>
            <a:spLocks noGrp="1"/>
          </p:cNvSpPr>
          <p:nvPr>
            <p:ph type="ftr" sz="quarter" idx="11"/>
          </p:nvPr>
        </p:nvSpPr>
        <p:spPr/>
        <p:txBody>
          <a:bodyPr/>
          <a:lstStyle/>
          <a:p>
            <a:endParaRPr lang="en-KE"/>
          </a:p>
        </p:txBody>
      </p:sp>
      <p:sp>
        <p:nvSpPr>
          <p:cNvPr id="6" name="Slide Number Placeholder 5">
            <a:extLst>
              <a:ext uri="{FF2B5EF4-FFF2-40B4-BE49-F238E27FC236}">
                <a16:creationId xmlns:a16="http://schemas.microsoft.com/office/drawing/2014/main" id="{CE97B19E-72B4-4024-BEF5-AAD90F64407E}"/>
              </a:ext>
            </a:extLst>
          </p:cNvPr>
          <p:cNvSpPr>
            <a:spLocks noGrp="1"/>
          </p:cNvSpPr>
          <p:nvPr>
            <p:ph type="sldNum" sz="quarter" idx="12"/>
          </p:nvPr>
        </p:nvSpPr>
        <p:spPr/>
        <p:txBody>
          <a:bodyPr/>
          <a:lstStyle/>
          <a:p>
            <a:fld id="{E1696E00-8618-4094-8EED-F9E23F3E6614}" type="slidenum">
              <a:rPr lang="en-KE" smtClean="0"/>
              <a:t>‹#›</a:t>
            </a:fld>
            <a:endParaRPr lang="en-KE"/>
          </a:p>
        </p:txBody>
      </p:sp>
    </p:spTree>
    <p:extLst>
      <p:ext uri="{BB962C8B-B14F-4D97-AF65-F5344CB8AC3E}">
        <p14:creationId xmlns:p14="http://schemas.microsoft.com/office/powerpoint/2010/main" val="1072461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279BC1F-7069-4913-AA90-3155B7B92CB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KE"/>
          </a:p>
        </p:txBody>
      </p:sp>
      <p:sp>
        <p:nvSpPr>
          <p:cNvPr id="3" name="Vertical Text Placeholder 2">
            <a:extLst>
              <a:ext uri="{FF2B5EF4-FFF2-40B4-BE49-F238E27FC236}">
                <a16:creationId xmlns:a16="http://schemas.microsoft.com/office/drawing/2014/main" id="{DF32ADA3-F6C3-4919-AFFE-C5B33C2FA71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Date Placeholder 3">
            <a:extLst>
              <a:ext uri="{FF2B5EF4-FFF2-40B4-BE49-F238E27FC236}">
                <a16:creationId xmlns:a16="http://schemas.microsoft.com/office/drawing/2014/main" id="{C0DCBF6B-D235-4BFB-8DEA-B8B104DC94E2}"/>
              </a:ext>
            </a:extLst>
          </p:cNvPr>
          <p:cNvSpPr>
            <a:spLocks noGrp="1"/>
          </p:cNvSpPr>
          <p:nvPr>
            <p:ph type="dt" sz="half" idx="10"/>
          </p:nvPr>
        </p:nvSpPr>
        <p:spPr/>
        <p:txBody>
          <a:bodyPr/>
          <a:lstStyle/>
          <a:p>
            <a:fld id="{D1FB077C-A529-431B-A09A-467D9F705ECC}" type="datetimeFigureOut">
              <a:rPr lang="en-KE" smtClean="0"/>
              <a:t>12/02/2025</a:t>
            </a:fld>
            <a:endParaRPr lang="en-KE"/>
          </a:p>
        </p:txBody>
      </p:sp>
      <p:sp>
        <p:nvSpPr>
          <p:cNvPr id="5" name="Footer Placeholder 4">
            <a:extLst>
              <a:ext uri="{FF2B5EF4-FFF2-40B4-BE49-F238E27FC236}">
                <a16:creationId xmlns:a16="http://schemas.microsoft.com/office/drawing/2014/main" id="{6495060E-0115-40AA-B716-4BFE72512901}"/>
              </a:ext>
            </a:extLst>
          </p:cNvPr>
          <p:cNvSpPr>
            <a:spLocks noGrp="1"/>
          </p:cNvSpPr>
          <p:nvPr>
            <p:ph type="ftr" sz="quarter" idx="11"/>
          </p:nvPr>
        </p:nvSpPr>
        <p:spPr/>
        <p:txBody>
          <a:bodyPr/>
          <a:lstStyle/>
          <a:p>
            <a:endParaRPr lang="en-KE"/>
          </a:p>
        </p:txBody>
      </p:sp>
      <p:sp>
        <p:nvSpPr>
          <p:cNvPr id="6" name="Slide Number Placeholder 5">
            <a:extLst>
              <a:ext uri="{FF2B5EF4-FFF2-40B4-BE49-F238E27FC236}">
                <a16:creationId xmlns:a16="http://schemas.microsoft.com/office/drawing/2014/main" id="{C7B624E8-821C-4FC0-BFFB-B8F3FB3689E4}"/>
              </a:ext>
            </a:extLst>
          </p:cNvPr>
          <p:cNvSpPr>
            <a:spLocks noGrp="1"/>
          </p:cNvSpPr>
          <p:nvPr>
            <p:ph type="sldNum" sz="quarter" idx="12"/>
          </p:nvPr>
        </p:nvSpPr>
        <p:spPr/>
        <p:txBody>
          <a:bodyPr/>
          <a:lstStyle/>
          <a:p>
            <a:fld id="{E1696E00-8618-4094-8EED-F9E23F3E6614}" type="slidenum">
              <a:rPr lang="en-KE" smtClean="0"/>
              <a:t>‹#›</a:t>
            </a:fld>
            <a:endParaRPr lang="en-KE"/>
          </a:p>
        </p:txBody>
      </p:sp>
    </p:spTree>
    <p:extLst>
      <p:ext uri="{BB962C8B-B14F-4D97-AF65-F5344CB8AC3E}">
        <p14:creationId xmlns:p14="http://schemas.microsoft.com/office/powerpoint/2010/main" val="27797999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E0F982-974D-498C-966B-53EDB85675C6}"/>
              </a:ext>
            </a:extLst>
          </p:cNvPr>
          <p:cNvSpPr>
            <a:spLocks noGrp="1"/>
          </p:cNvSpPr>
          <p:nvPr>
            <p:ph type="title"/>
          </p:nvPr>
        </p:nvSpPr>
        <p:spPr/>
        <p:txBody>
          <a:bodyPr/>
          <a:lstStyle/>
          <a:p>
            <a:r>
              <a:rPr lang="en-US"/>
              <a:t>Click to edit Master title style</a:t>
            </a:r>
            <a:endParaRPr lang="en-KE"/>
          </a:p>
        </p:txBody>
      </p:sp>
      <p:sp>
        <p:nvSpPr>
          <p:cNvPr id="3" name="Content Placeholder 2">
            <a:extLst>
              <a:ext uri="{FF2B5EF4-FFF2-40B4-BE49-F238E27FC236}">
                <a16:creationId xmlns:a16="http://schemas.microsoft.com/office/drawing/2014/main" id="{9ECCA8B6-69B4-4F11-AC21-B4EEB2BDB4B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Date Placeholder 3">
            <a:extLst>
              <a:ext uri="{FF2B5EF4-FFF2-40B4-BE49-F238E27FC236}">
                <a16:creationId xmlns:a16="http://schemas.microsoft.com/office/drawing/2014/main" id="{94A65C74-E5D5-425B-BEEE-38E8A7CED75A}"/>
              </a:ext>
            </a:extLst>
          </p:cNvPr>
          <p:cNvSpPr>
            <a:spLocks noGrp="1"/>
          </p:cNvSpPr>
          <p:nvPr>
            <p:ph type="dt" sz="half" idx="10"/>
          </p:nvPr>
        </p:nvSpPr>
        <p:spPr/>
        <p:txBody>
          <a:bodyPr/>
          <a:lstStyle/>
          <a:p>
            <a:fld id="{D1FB077C-A529-431B-A09A-467D9F705ECC}" type="datetimeFigureOut">
              <a:rPr lang="en-KE" smtClean="0"/>
              <a:t>12/02/2025</a:t>
            </a:fld>
            <a:endParaRPr lang="en-KE"/>
          </a:p>
        </p:txBody>
      </p:sp>
      <p:sp>
        <p:nvSpPr>
          <p:cNvPr id="5" name="Footer Placeholder 4">
            <a:extLst>
              <a:ext uri="{FF2B5EF4-FFF2-40B4-BE49-F238E27FC236}">
                <a16:creationId xmlns:a16="http://schemas.microsoft.com/office/drawing/2014/main" id="{A697EAC0-73DE-4EDC-96D3-0101D3955A50}"/>
              </a:ext>
            </a:extLst>
          </p:cNvPr>
          <p:cNvSpPr>
            <a:spLocks noGrp="1"/>
          </p:cNvSpPr>
          <p:nvPr>
            <p:ph type="ftr" sz="quarter" idx="11"/>
          </p:nvPr>
        </p:nvSpPr>
        <p:spPr/>
        <p:txBody>
          <a:bodyPr/>
          <a:lstStyle/>
          <a:p>
            <a:endParaRPr lang="en-KE"/>
          </a:p>
        </p:txBody>
      </p:sp>
      <p:sp>
        <p:nvSpPr>
          <p:cNvPr id="6" name="Slide Number Placeholder 5">
            <a:extLst>
              <a:ext uri="{FF2B5EF4-FFF2-40B4-BE49-F238E27FC236}">
                <a16:creationId xmlns:a16="http://schemas.microsoft.com/office/drawing/2014/main" id="{DEF3FA8C-E9E6-4DED-BBFA-2974E4B7988A}"/>
              </a:ext>
            </a:extLst>
          </p:cNvPr>
          <p:cNvSpPr>
            <a:spLocks noGrp="1"/>
          </p:cNvSpPr>
          <p:nvPr>
            <p:ph type="sldNum" sz="quarter" idx="12"/>
          </p:nvPr>
        </p:nvSpPr>
        <p:spPr/>
        <p:txBody>
          <a:bodyPr/>
          <a:lstStyle/>
          <a:p>
            <a:fld id="{E1696E00-8618-4094-8EED-F9E23F3E6614}" type="slidenum">
              <a:rPr lang="en-KE" smtClean="0"/>
              <a:t>‹#›</a:t>
            </a:fld>
            <a:endParaRPr lang="en-KE"/>
          </a:p>
        </p:txBody>
      </p:sp>
    </p:spTree>
    <p:extLst>
      <p:ext uri="{BB962C8B-B14F-4D97-AF65-F5344CB8AC3E}">
        <p14:creationId xmlns:p14="http://schemas.microsoft.com/office/powerpoint/2010/main" val="27933891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6B522A-E3D2-41D5-87A7-19D7A597A70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KE"/>
          </a:p>
        </p:txBody>
      </p:sp>
      <p:sp>
        <p:nvSpPr>
          <p:cNvPr id="3" name="Text Placeholder 2">
            <a:extLst>
              <a:ext uri="{FF2B5EF4-FFF2-40B4-BE49-F238E27FC236}">
                <a16:creationId xmlns:a16="http://schemas.microsoft.com/office/drawing/2014/main" id="{7FB10A2D-F859-4A9F-A815-ECCACCDB946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BF5B471-9E0A-46C7-B51C-6B939B468F7B}"/>
              </a:ext>
            </a:extLst>
          </p:cNvPr>
          <p:cNvSpPr>
            <a:spLocks noGrp="1"/>
          </p:cNvSpPr>
          <p:nvPr>
            <p:ph type="dt" sz="half" idx="10"/>
          </p:nvPr>
        </p:nvSpPr>
        <p:spPr/>
        <p:txBody>
          <a:bodyPr/>
          <a:lstStyle/>
          <a:p>
            <a:fld id="{D1FB077C-A529-431B-A09A-467D9F705ECC}" type="datetimeFigureOut">
              <a:rPr lang="en-KE" smtClean="0"/>
              <a:t>12/02/2025</a:t>
            </a:fld>
            <a:endParaRPr lang="en-KE"/>
          </a:p>
        </p:txBody>
      </p:sp>
      <p:sp>
        <p:nvSpPr>
          <p:cNvPr id="5" name="Footer Placeholder 4">
            <a:extLst>
              <a:ext uri="{FF2B5EF4-FFF2-40B4-BE49-F238E27FC236}">
                <a16:creationId xmlns:a16="http://schemas.microsoft.com/office/drawing/2014/main" id="{974E6AA5-0103-4920-BDB4-D562ECF71BB9}"/>
              </a:ext>
            </a:extLst>
          </p:cNvPr>
          <p:cNvSpPr>
            <a:spLocks noGrp="1"/>
          </p:cNvSpPr>
          <p:nvPr>
            <p:ph type="ftr" sz="quarter" idx="11"/>
          </p:nvPr>
        </p:nvSpPr>
        <p:spPr/>
        <p:txBody>
          <a:bodyPr/>
          <a:lstStyle/>
          <a:p>
            <a:endParaRPr lang="en-KE"/>
          </a:p>
        </p:txBody>
      </p:sp>
      <p:sp>
        <p:nvSpPr>
          <p:cNvPr id="6" name="Slide Number Placeholder 5">
            <a:extLst>
              <a:ext uri="{FF2B5EF4-FFF2-40B4-BE49-F238E27FC236}">
                <a16:creationId xmlns:a16="http://schemas.microsoft.com/office/drawing/2014/main" id="{418D5BF7-5B38-43D3-80FF-0E6AE68828E0}"/>
              </a:ext>
            </a:extLst>
          </p:cNvPr>
          <p:cNvSpPr>
            <a:spLocks noGrp="1"/>
          </p:cNvSpPr>
          <p:nvPr>
            <p:ph type="sldNum" sz="quarter" idx="12"/>
          </p:nvPr>
        </p:nvSpPr>
        <p:spPr/>
        <p:txBody>
          <a:bodyPr/>
          <a:lstStyle/>
          <a:p>
            <a:fld id="{E1696E00-8618-4094-8EED-F9E23F3E6614}" type="slidenum">
              <a:rPr lang="en-KE" smtClean="0"/>
              <a:t>‹#›</a:t>
            </a:fld>
            <a:endParaRPr lang="en-KE"/>
          </a:p>
        </p:txBody>
      </p:sp>
    </p:spTree>
    <p:extLst>
      <p:ext uri="{BB962C8B-B14F-4D97-AF65-F5344CB8AC3E}">
        <p14:creationId xmlns:p14="http://schemas.microsoft.com/office/powerpoint/2010/main" val="40429848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E7F42B-3DAA-4947-9CE4-2CF858FFB55C}"/>
              </a:ext>
            </a:extLst>
          </p:cNvPr>
          <p:cNvSpPr>
            <a:spLocks noGrp="1"/>
          </p:cNvSpPr>
          <p:nvPr>
            <p:ph type="title"/>
          </p:nvPr>
        </p:nvSpPr>
        <p:spPr/>
        <p:txBody>
          <a:bodyPr/>
          <a:lstStyle/>
          <a:p>
            <a:r>
              <a:rPr lang="en-US"/>
              <a:t>Click to edit Master title style</a:t>
            </a:r>
            <a:endParaRPr lang="en-KE"/>
          </a:p>
        </p:txBody>
      </p:sp>
      <p:sp>
        <p:nvSpPr>
          <p:cNvPr id="3" name="Content Placeholder 2">
            <a:extLst>
              <a:ext uri="{FF2B5EF4-FFF2-40B4-BE49-F238E27FC236}">
                <a16:creationId xmlns:a16="http://schemas.microsoft.com/office/drawing/2014/main" id="{51C219BD-02E8-45FD-940C-A7C59EA131B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Content Placeholder 3">
            <a:extLst>
              <a:ext uri="{FF2B5EF4-FFF2-40B4-BE49-F238E27FC236}">
                <a16:creationId xmlns:a16="http://schemas.microsoft.com/office/drawing/2014/main" id="{F6957881-20E0-43B1-9F8A-8377F3C446B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5" name="Date Placeholder 4">
            <a:extLst>
              <a:ext uri="{FF2B5EF4-FFF2-40B4-BE49-F238E27FC236}">
                <a16:creationId xmlns:a16="http://schemas.microsoft.com/office/drawing/2014/main" id="{DB46C018-7CD6-4551-90FB-038E949758F6}"/>
              </a:ext>
            </a:extLst>
          </p:cNvPr>
          <p:cNvSpPr>
            <a:spLocks noGrp="1"/>
          </p:cNvSpPr>
          <p:nvPr>
            <p:ph type="dt" sz="half" idx="10"/>
          </p:nvPr>
        </p:nvSpPr>
        <p:spPr/>
        <p:txBody>
          <a:bodyPr/>
          <a:lstStyle/>
          <a:p>
            <a:fld id="{D1FB077C-A529-431B-A09A-467D9F705ECC}" type="datetimeFigureOut">
              <a:rPr lang="en-KE" smtClean="0"/>
              <a:t>12/02/2025</a:t>
            </a:fld>
            <a:endParaRPr lang="en-KE"/>
          </a:p>
        </p:txBody>
      </p:sp>
      <p:sp>
        <p:nvSpPr>
          <p:cNvPr id="6" name="Footer Placeholder 5">
            <a:extLst>
              <a:ext uri="{FF2B5EF4-FFF2-40B4-BE49-F238E27FC236}">
                <a16:creationId xmlns:a16="http://schemas.microsoft.com/office/drawing/2014/main" id="{CC4DF1B7-809F-4399-91F4-27D819D0D62D}"/>
              </a:ext>
            </a:extLst>
          </p:cNvPr>
          <p:cNvSpPr>
            <a:spLocks noGrp="1"/>
          </p:cNvSpPr>
          <p:nvPr>
            <p:ph type="ftr" sz="quarter" idx="11"/>
          </p:nvPr>
        </p:nvSpPr>
        <p:spPr/>
        <p:txBody>
          <a:bodyPr/>
          <a:lstStyle/>
          <a:p>
            <a:endParaRPr lang="en-KE"/>
          </a:p>
        </p:txBody>
      </p:sp>
      <p:sp>
        <p:nvSpPr>
          <p:cNvPr id="7" name="Slide Number Placeholder 6">
            <a:extLst>
              <a:ext uri="{FF2B5EF4-FFF2-40B4-BE49-F238E27FC236}">
                <a16:creationId xmlns:a16="http://schemas.microsoft.com/office/drawing/2014/main" id="{71FF6686-4A46-4131-BAE9-E1B8E6D370DB}"/>
              </a:ext>
            </a:extLst>
          </p:cNvPr>
          <p:cNvSpPr>
            <a:spLocks noGrp="1"/>
          </p:cNvSpPr>
          <p:nvPr>
            <p:ph type="sldNum" sz="quarter" idx="12"/>
          </p:nvPr>
        </p:nvSpPr>
        <p:spPr/>
        <p:txBody>
          <a:bodyPr/>
          <a:lstStyle/>
          <a:p>
            <a:fld id="{E1696E00-8618-4094-8EED-F9E23F3E6614}" type="slidenum">
              <a:rPr lang="en-KE" smtClean="0"/>
              <a:t>‹#›</a:t>
            </a:fld>
            <a:endParaRPr lang="en-KE"/>
          </a:p>
        </p:txBody>
      </p:sp>
    </p:spTree>
    <p:extLst>
      <p:ext uri="{BB962C8B-B14F-4D97-AF65-F5344CB8AC3E}">
        <p14:creationId xmlns:p14="http://schemas.microsoft.com/office/powerpoint/2010/main" val="7165523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9DB78-7587-468F-8C02-9EC861E028B8}"/>
              </a:ext>
            </a:extLst>
          </p:cNvPr>
          <p:cNvSpPr>
            <a:spLocks noGrp="1"/>
          </p:cNvSpPr>
          <p:nvPr>
            <p:ph type="title"/>
          </p:nvPr>
        </p:nvSpPr>
        <p:spPr>
          <a:xfrm>
            <a:off x="839788" y="365125"/>
            <a:ext cx="10515600" cy="1325563"/>
          </a:xfrm>
        </p:spPr>
        <p:txBody>
          <a:bodyPr/>
          <a:lstStyle/>
          <a:p>
            <a:r>
              <a:rPr lang="en-US"/>
              <a:t>Click to edit Master title style</a:t>
            </a:r>
            <a:endParaRPr lang="en-KE"/>
          </a:p>
        </p:txBody>
      </p:sp>
      <p:sp>
        <p:nvSpPr>
          <p:cNvPr id="3" name="Text Placeholder 2">
            <a:extLst>
              <a:ext uri="{FF2B5EF4-FFF2-40B4-BE49-F238E27FC236}">
                <a16:creationId xmlns:a16="http://schemas.microsoft.com/office/drawing/2014/main" id="{DAA86C3A-964E-4BE6-BD00-D184EE5DCBD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08E4A8D-1B6D-46EE-A5CD-638F3E3731D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5" name="Text Placeholder 4">
            <a:extLst>
              <a:ext uri="{FF2B5EF4-FFF2-40B4-BE49-F238E27FC236}">
                <a16:creationId xmlns:a16="http://schemas.microsoft.com/office/drawing/2014/main" id="{DD953D2A-7006-4BE2-95B7-B935ED77FEA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8766C01-3059-46FF-B48B-D8D19A69688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7" name="Date Placeholder 6">
            <a:extLst>
              <a:ext uri="{FF2B5EF4-FFF2-40B4-BE49-F238E27FC236}">
                <a16:creationId xmlns:a16="http://schemas.microsoft.com/office/drawing/2014/main" id="{6B4CB464-AF98-4D8B-9398-B4F03CB06D37}"/>
              </a:ext>
            </a:extLst>
          </p:cNvPr>
          <p:cNvSpPr>
            <a:spLocks noGrp="1"/>
          </p:cNvSpPr>
          <p:nvPr>
            <p:ph type="dt" sz="half" idx="10"/>
          </p:nvPr>
        </p:nvSpPr>
        <p:spPr/>
        <p:txBody>
          <a:bodyPr/>
          <a:lstStyle/>
          <a:p>
            <a:fld id="{D1FB077C-A529-431B-A09A-467D9F705ECC}" type="datetimeFigureOut">
              <a:rPr lang="en-KE" smtClean="0"/>
              <a:t>12/02/2025</a:t>
            </a:fld>
            <a:endParaRPr lang="en-KE"/>
          </a:p>
        </p:txBody>
      </p:sp>
      <p:sp>
        <p:nvSpPr>
          <p:cNvPr id="8" name="Footer Placeholder 7">
            <a:extLst>
              <a:ext uri="{FF2B5EF4-FFF2-40B4-BE49-F238E27FC236}">
                <a16:creationId xmlns:a16="http://schemas.microsoft.com/office/drawing/2014/main" id="{BB56D7C5-C39F-49F3-A45B-0B11EEC6D6DD}"/>
              </a:ext>
            </a:extLst>
          </p:cNvPr>
          <p:cNvSpPr>
            <a:spLocks noGrp="1"/>
          </p:cNvSpPr>
          <p:nvPr>
            <p:ph type="ftr" sz="quarter" idx="11"/>
          </p:nvPr>
        </p:nvSpPr>
        <p:spPr/>
        <p:txBody>
          <a:bodyPr/>
          <a:lstStyle/>
          <a:p>
            <a:endParaRPr lang="en-KE"/>
          </a:p>
        </p:txBody>
      </p:sp>
      <p:sp>
        <p:nvSpPr>
          <p:cNvPr id="9" name="Slide Number Placeholder 8">
            <a:extLst>
              <a:ext uri="{FF2B5EF4-FFF2-40B4-BE49-F238E27FC236}">
                <a16:creationId xmlns:a16="http://schemas.microsoft.com/office/drawing/2014/main" id="{FCF09B27-3CE7-4975-8C99-48F180F83580}"/>
              </a:ext>
            </a:extLst>
          </p:cNvPr>
          <p:cNvSpPr>
            <a:spLocks noGrp="1"/>
          </p:cNvSpPr>
          <p:nvPr>
            <p:ph type="sldNum" sz="quarter" idx="12"/>
          </p:nvPr>
        </p:nvSpPr>
        <p:spPr/>
        <p:txBody>
          <a:bodyPr/>
          <a:lstStyle/>
          <a:p>
            <a:fld id="{E1696E00-8618-4094-8EED-F9E23F3E6614}" type="slidenum">
              <a:rPr lang="en-KE" smtClean="0"/>
              <a:t>‹#›</a:t>
            </a:fld>
            <a:endParaRPr lang="en-KE"/>
          </a:p>
        </p:txBody>
      </p:sp>
    </p:spTree>
    <p:extLst>
      <p:ext uri="{BB962C8B-B14F-4D97-AF65-F5344CB8AC3E}">
        <p14:creationId xmlns:p14="http://schemas.microsoft.com/office/powerpoint/2010/main" val="13473634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4B0132-B20A-4003-AC64-B88D17B131E7}"/>
              </a:ext>
            </a:extLst>
          </p:cNvPr>
          <p:cNvSpPr>
            <a:spLocks noGrp="1"/>
          </p:cNvSpPr>
          <p:nvPr>
            <p:ph type="title"/>
          </p:nvPr>
        </p:nvSpPr>
        <p:spPr/>
        <p:txBody>
          <a:bodyPr/>
          <a:lstStyle/>
          <a:p>
            <a:r>
              <a:rPr lang="en-US"/>
              <a:t>Click to edit Master title style</a:t>
            </a:r>
            <a:endParaRPr lang="en-KE"/>
          </a:p>
        </p:txBody>
      </p:sp>
      <p:sp>
        <p:nvSpPr>
          <p:cNvPr id="3" name="Date Placeholder 2">
            <a:extLst>
              <a:ext uri="{FF2B5EF4-FFF2-40B4-BE49-F238E27FC236}">
                <a16:creationId xmlns:a16="http://schemas.microsoft.com/office/drawing/2014/main" id="{009BA819-3020-4609-93BC-8EB6451A0F55}"/>
              </a:ext>
            </a:extLst>
          </p:cNvPr>
          <p:cNvSpPr>
            <a:spLocks noGrp="1"/>
          </p:cNvSpPr>
          <p:nvPr>
            <p:ph type="dt" sz="half" idx="10"/>
          </p:nvPr>
        </p:nvSpPr>
        <p:spPr/>
        <p:txBody>
          <a:bodyPr/>
          <a:lstStyle/>
          <a:p>
            <a:fld id="{D1FB077C-A529-431B-A09A-467D9F705ECC}" type="datetimeFigureOut">
              <a:rPr lang="en-KE" smtClean="0"/>
              <a:t>12/02/2025</a:t>
            </a:fld>
            <a:endParaRPr lang="en-KE"/>
          </a:p>
        </p:txBody>
      </p:sp>
      <p:sp>
        <p:nvSpPr>
          <p:cNvPr id="4" name="Footer Placeholder 3">
            <a:extLst>
              <a:ext uri="{FF2B5EF4-FFF2-40B4-BE49-F238E27FC236}">
                <a16:creationId xmlns:a16="http://schemas.microsoft.com/office/drawing/2014/main" id="{D4525DE1-B5EF-43BC-A311-0A70066F2479}"/>
              </a:ext>
            </a:extLst>
          </p:cNvPr>
          <p:cNvSpPr>
            <a:spLocks noGrp="1"/>
          </p:cNvSpPr>
          <p:nvPr>
            <p:ph type="ftr" sz="quarter" idx="11"/>
          </p:nvPr>
        </p:nvSpPr>
        <p:spPr/>
        <p:txBody>
          <a:bodyPr/>
          <a:lstStyle/>
          <a:p>
            <a:endParaRPr lang="en-KE"/>
          </a:p>
        </p:txBody>
      </p:sp>
      <p:sp>
        <p:nvSpPr>
          <p:cNvPr id="5" name="Slide Number Placeholder 4">
            <a:extLst>
              <a:ext uri="{FF2B5EF4-FFF2-40B4-BE49-F238E27FC236}">
                <a16:creationId xmlns:a16="http://schemas.microsoft.com/office/drawing/2014/main" id="{8D07C5D1-90CE-46ED-A507-FAC22373B53A}"/>
              </a:ext>
            </a:extLst>
          </p:cNvPr>
          <p:cNvSpPr>
            <a:spLocks noGrp="1"/>
          </p:cNvSpPr>
          <p:nvPr>
            <p:ph type="sldNum" sz="quarter" idx="12"/>
          </p:nvPr>
        </p:nvSpPr>
        <p:spPr/>
        <p:txBody>
          <a:bodyPr/>
          <a:lstStyle/>
          <a:p>
            <a:fld id="{E1696E00-8618-4094-8EED-F9E23F3E6614}" type="slidenum">
              <a:rPr lang="en-KE" smtClean="0"/>
              <a:t>‹#›</a:t>
            </a:fld>
            <a:endParaRPr lang="en-KE"/>
          </a:p>
        </p:txBody>
      </p:sp>
    </p:spTree>
    <p:extLst>
      <p:ext uri="{BB962C8B-B14F-4D97-AF65-F5344CB8AC3E}">
        <p14:creationId xmlns:p14="http://schemas.microsoft.com/office/powerpoint/2010/main" val="10994035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CBC4E00-8F75-4919-8CD9-910A13CE381B}"/>
              </a:ext>
            </a:extLst>
          </p:cNvPr>
          <p:cNvSpPr>
            <a:spLocks noGrp="1"/>
          </p:cNvSpPr>
          <p:nvPr>
            <p:ph type="dt" sz="half" idx="10"/>
          </p:nvPr>
        </p:nvSpPr>
        <p:spPr/>
        <p:txBody>
          <a:bodyPr/>
          <a:lstStyle/>
          <a:p>
            <a:fld id="{D1FB077C-A529-431B-A09A-467D9F705ECC}" type="datetimeFigureOut">
              <a:rPr lang="en-KE" smtClean="0"/>
              <a:t>12/02/2025</a:t>
            </a:fld>
            <a:endParaRPr lang="en-KE"/>
          </a:p>
        </p:txBody>
      </p:sp>
      <p:sp>
        <p:nvSpPr>
          <p:cNvPr id="3" name="Footer Placeholder 2">
            <a:extLst>
              <a:ext uri="{FF2B5EF4-FFF2-40B4-BE49-F238E27FC236}">
                <a16:creationId xmlns:a16="http://schemas.microsoft.com/office/drawing/2014/main" id="{AFE13A4C-7360-4A7F-9083-080E39819BD1}"/>
              </a:ext>
            </a:extLst>
          </p:cNvPr>
          <p:cNvSpPr>
            <a:spLocks noGrp="1"/>
          </p:cNvSpPr>
          <p:nvPr>
            <p:ph type="ftr" sz="quarter" idx="11"/>
          </p:nvPr>
        </p:nvSpPr>
        <p:spPr/>
        <p:txBody>
          <a:bodyPr/>
          <a:lstStyle/>
          <a:p>
            <a:endParaRPr lang="en-KE"/>
          </a:p>
        </p:txBody>
      </p:sp>
      <p:sp>
        <p:nvSpPr>
          <p:cNvPr id="4" name="Slide Number Placeholder 3">
            <a:extLst>
              <a:ext uri="{FF2B5EF4-FFF2-40B4-BE49-F238E27FC236}">
                <a16:creationId xmlns:a16="http://schemas.microsoft.com/office/drawing/2014/main" id="{F29A58E9-BD9F-409F-81E7-563E1AC016C5}"/>
              </a:ext>
            </a:extLst>
          </p:cNvPr>
          <p:cNvSpPr>
            <a:spLocks noGrp="1"/>
          </p:cNvSpPr>
          <p:nvPr>
            <p:ph type="sldNum" sz="quarter" idx="12"/>
          </p:nvPr>
        </p:nvSpPr>
        <p:spPr/>
        <p:txBody>
          <a:bodyPr/>
          <a:lstStyle/>
          <a:p>
            <a:fld id="{E1696E00-8618-4094-8EED-F9E23F3E6614}" type="slidenum">
              <a:rPr lang="en-KE" smtClean="0"/>
              <a:t>‹#›</a:t>
            </a:fld>
            <a:endParaRPr lang="en-KE"/>
          </a:p>
        </p:txBody>
      </p:sp>
    </p:spTree>
    <p:extLst>
      <p:ext uri="{BB962C8B-B14F-4D97-AF65-F5344CB8AC3E}">
        <p14:creationId xmlns:p14="http://schemas.microsoft.com/office/powerpoint/2010/main" val="5495463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F3B70-7F07-4050-A670-B6A3F0FC9D5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KE"/>
          </a:p>
        </p:txBody>
      </p:sp>
      <p:sp>
        <p:nvSpPr>
          <p:cNvPr id="3" name="Content Placeholder 2">
            <a:extLst>
              <a:ext uri="{FF2B5EF4-FFF2-40B4-BE49-F238E27FC236}">
                <a16:creationId xmlns:a16="http://schemas.microsoft.com/office/drawing/2014/main" id="{AD9B31CF-D739-4D72-8BC4-E1EE724D4F1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Text Placeholder 3">
            <a:extLst>
              <a:ext uri="{FF2B5EF4-FFF2-40B4-BE49-F238E27FC236}">
                <a16:creationId xmlns:a16="http://schemas.microsoft.com/office/drawing/2014/main" id="{B6CA6F67-DA05-480E-BB08-BAA0DC4681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92EDBB-CCE1-44A0-8F49-0E7C812C9886}"/>
              </a:ext>
            </a:extLst>
          </p:cNvPr>
          <p:cNvSpPr>
            <a:spLocks noGrp="1"/>
          </p:cNvSpPr>
          <p:nvPr>
            <p:ph type="dt" sz="half" idx="10"/>
          </p:nvPr>
        </p:nvSpPr>
        <p:spPr/>
        <p:txBody>
          <a:bodyPr/>
          <a:lstStyle/>
          <a:p>
            <a:fld id="{D1FB077C-A529-431B-A09A-467D9F705ECC}" type="datetimeFigureOut">
              <a:rPr lang="en-KE" smtClean="0"/>
              <a:t>12/02/2025</a:t>
            </a:fld>
            <a:endParaRPr lang="en-KE"/>
          </a:p>
        </p:txBody>
      </p:sp>
      <p:sp>
        <p:nvSpPr>
          <p:cNvPr id="6" name="Footer Placeholder 5">
            <a:extLst>
              <a:ext uri="{FF2B5EF4-FFF2-40B4-BE49-F238E27FC236}">
                <a16:creationId xmlns:a16="http://schemas.microsoft.com/office/drawing/2014/main" id="{B7A33FEF-8BEC-4EBF-B9A8-26E3980E4F8A}"/>
              </a:ext>
            </a:extLst>
          </p:cNvPr>
          <p:cNvSpPr>
            <a:spLocks noGrp="1"/>
          </p:cNvSpPr>
          <p:nvPr>
            <p:ph type="ftr" sz="quarter" idx="11"/>
          </p:nvPr>
        </p:nvSpPr>
        <p:spPr/>
        <p:txBody>
          <a:bodyPr/>
          <a:lstStyle/>
          <a:p>
            <a:endParaRPr lang="en-KE"/>
          </a:p>
        </p:txBody>
      </p:sp>
      <p:sp>
        <p:nvSpPr>
          <p:cNvPr id="7" name="Slide Number Placeholder 6">
            <a:extLst>
              <a:ext uri="{FF2B5EF4-FFF2-40B4-BE49-F238E27FC236}">
                <a16:creationId xmlns:a16="http://schemas.microsoft.com/office/drawing/2014/main" id="{217A5FBB-185A-4DFB-99BD-63467C41DDB0}"/>
              </a:ext>
            </a:extLst>
          </p:cNvPr>
          <p:cNvSpPr>
            <a:spLocks noGrp="1"/>
          </p:cNvSpPr>
          <p:nvPr>
            <p:ph type="sldNum" sz="quarter" idx="12"/>
          </p:nvPr>
        </p:nvSpPr>
        <p:spPr/>
        <p:txBody>
          <a:bodyPr/>
          <a:lstStyle/>
          <a:p>
            <a:fld id="{E1696E00-8618-4094-8EED-F9E23F3E6614}" type="slidenum">
              <a:rPr lang="en-KE" smtClean="0"/>
              <a:t>‹#›</a:t>
            </a:fld>
            <a:endParaRPr lang="en-KE"/>
          </a:p>
        </p:txBody>
      </p:sp>
    </p:spTree>
    <p:extLst>
      <p:ext uri="{BB962C8B-B14F-4D97-AF65-F5344CB8AC3E}">
        <p14:creationId xmlns:p14="http://schemas.microsoft.com/office/powerpoint/2010/main" val="37830870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330D67-2BC0-4581-8F4B-1F05FEC588D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KE"/>
          </a:p>
        </p:txBody>
      </p:sp>
      <p:sp>
        <p:nvSpPr>
          <p:cNvPr id="3" name="Picture Placeholder 2">
            <a:extLst>
              <a:ext uri="{FF2B5EF4-FFF2-40B4-BE49-F238E27FC236}">
                <a16:creationId xmlns:a16="http://schemas.microsoft.com/office/drawing/2014/main" id="{53C2DF0C-10F3-4097-A9D8-D3F2D6A064C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KE"/>
          </a:p>
        </p:txBody>
      </p:sp>
      <p:sp>
        <p:nvSpPr>
          <p:cNvPr id="4" name="Text Placeholder 3">
            <a:extLst>
              <a:ext uri="{FF2B5EF4-FFF2-40B4-BE49-F238E27FC236}">
                <a16:creationId xmlns:a16="http://schemas.microsoft.com/office/drawing/2014/main" id="{DAD15B49-7393-4105-9120-FC67CA924F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FF1B671-749C-4E59-944A-76674D3110A2}"/>
              </a:ext>
            </a:extLst>
          </p:cNvPr>
          <p:cNvSpPr>
            <a:spLocks noGrp="1"/>
          </p:cNvSpPr>
          <p:nvPr>
            <p:ph type="dt" sz="half" idx="10"/>
          </p:nvPr>
        </p:nvSpPr>
        <p:spPr/>
        <p:txBody>
          <a:bodyPr/>
          <a:lstStyle/>
          <a:p>
            <a:fld id="{D1FB077C-A529-431B-A09A-467D9F705ECC}" type="datetimeFigureOut">
              <a:rPr lang="en-KE" smtClean="0"/>
              <a:t>12/02/2025</a:t>
            </a:fld>
            <a:endParaRPr lang="en-KE"/>
          </a:p>
        </p:txBody>
      </p:sp>
      <p:sp>
        <p:nvSpPr>
          <p:cNvPr id="6" name="Footer Placeholder 5">
            <a:extLst>
              <a:ext uri="{FF2B5EF4-FFF2-40B4-BE49-F238E27FC236}">
                <a16:creationId xmlns:a16="http://schemas.microsoft.com/office/drawing/2014/main" id="{E58C2969-9EDB-4A9D-B91C-2C6D6B1CFEA8}"/>
              </a:ext>
            </a:extLst>
          </p:cNvPr>
          <p:cNvSpPr>
            <a:spLocks noGrp="1"/>
          </p:cNvSpPr>
          <p:nvPr>
            <p:ph type="ftr" sz="quarter" idx="11"/>
          </p:nvPr>
        </p:nvSpPr>
        <p:spPr/>
        <p:txBody>
          <a:bodyPr/>
          <a:lstStyle/>
          <a:p>
            <a:endParaRPr lang="en-KE"/>
          </a:p>
        </p:txBody>
      </p:sp>
      <p:sp>
        <p:nvSpPr>
          <p:cNvPr id="7" name="Slide Number Placeholder 6">
            <a:extLst>
              <a:ext uri="{FF2B5EF4-FFF2-40B4-BE49-F238E27FC236}">
                <a16:creationId xmlns:a16="http://schemas.microsoft.com/office/drawing/2014/main" id="{C35AED27-22A3-42F1-8DD0-09F2E234C358}"/>
              </a:ext>
            </a:extLst>
          </p:cNvPr>
          <p:cNvSpPr>
            <a:spLocks noGrp="1"/>
          </p:cNvSpPr>
          <p:nvPr>
            <p:ph type="sldNum" sz="quarter" idx="12"/>
          </p:nvPr>
        </p:nvSpPr>
        <p:spPr/>
        <p:txBody>
          <a:bodyPr/>
          <a:lstStyle/>
          <a:p>
            <a:fld id="{E1696E00-8618-4094-8EED-F9E23F3E6614}" type="slidenum">
              <a:rPr lang="en-KE" smtClean="0"/>
              <a:t>‹#›</a:t>
            </a:fld>
            <a:endParaRPr lang="en-KE"/>
          </a:p>
        </p:txBody>
      </p:sp>
    </p:spTree>
    <p:extLst>
      <p:ext uri="{BB962C8B-B14F-4D97-AF65-F5344CB8AC3E}">
        <p14:creationId xmlns:p14="http://schemas.microsoft.com/office/powerpoint/2010/main" val="6041528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E4C237D-EED5-4A7C-ACAA-38D7C3998B1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KE"/>
          </a:p>
        </p:txBody>
      </p:sp>
      <p:sp>
        <p:nvSpPr>
          <p:cNvPr id="3" name="Text Placeholder 2">
            <a:extLst>
              <a:ext uri="{FF2B5EF4-FFF2-40B4-BE49-F238E27FC236}">
                <a16:creationId xmlns:a16="http://schemas.microsoft.com/office/drawing/2014/main" id="{1BD645D6-4F34-4663-9039-FB5217599B7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Date Placeholder 3">
            <a:extLst>
              <a:ext uri="{FF2B5EF4-FFF2-40B4-BE49-F238E27FC236}">
                <a16:creationId xmlns:a16="http://schemas.microsoft.com/office/drawing/2014/main" id="{F1CC7335-0593-4ABA-BDC9-1F23DC30890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1FB077C-A529-431B-A09A-467D9F705ECC}" type="datetimeFigureOut">
              <a:rPr lang="en-KE" smtClean="0"/>
              <a:t>12/02/2025</a:t>
            </a:fld>
            <a:endParaRPr lang="en-KE"/>
          </a:p>
        </p:txBody>
      </p:sp>
      <p:sp>
        <p:nvSpPr>
          <p:cNvPr id="5" name="Footer Placeholder 4">
            <a:extLst>
              <a:ext uri="{FF2B5EF4-FFF2-40B4-BE49-F238E27FC236}">
                <a16:creationId xmlns:a16="http://schemas.microsoft.com/office/drawing/2014/main" id="{D7EA919B-0C73-416C-8C5C-A2660C1844D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KE"/>
          </a:p>
        </p:txBody>
      </p:sp>
      <p:sp>
        <p:nvSpPr>
          <p:cNvPr id="6" name="Slide Number Placeholder 5">
            <a:extLst>
              <a:ext uri="{FF2B5EF4-FFF2-40B4-BE49-F238E27FC236}">
                <a16:creationId xmlns:a16="http://schemas.microsoft.com/office/drawing/2014/main" id="{1E1A8219-4F07-424A-897B-19B69EE5517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696E00-8618-4094-8EED-F9E23F3E6614}" type="slidenum">
              <a:rPr lang="en-KE" smtClean="0"/>
              <a:t>‹#›</a:t>
            </a:fld>
            <a:endParaRPr lang="en-KE"/>
          </a:p>
        </p:txBody>
      </p:sp>
    </p:spTree>
    <p:extLst>
      <p:ext uri="{BB962C8B-B14F-4D97-AF65-F5344CB8AC3E}">
        <p14:creationId xmlns:p14="http://schemas.microsoft.com/office/powerpoint/2010/main" val="5122416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K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8" Type="http://schemas.openxmlformats.org/officeDocument/2006/relationships/image" Target="../media/image8.jpg"/><Relationship Id="rId3" Type="http://schemas.openxmlformats.org/officeDocument/2006/relationships/image" Target="../media/image3.svg"/><Relationship Id="rId7" Type="http://schemas.openxmlformats.org/officeDocument/2006/relationships/image" Target="../media/image7.jpg"/><Relationship Id="rId12" Type="http://schemas.openxmlformats.org/officeDocument/2006/relationships/image" Target="../media/image12.jp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6.jpg"/><Relationship Id="rId11" Type="http://schemas.openxmlformats.org/officeDocument/2006/relationships/image" Target="../media/image14.jpg"/><Relationship Id="rId5" Type="http://schemas.openxmlformats.org/officeDocument/2006/relationships/image" Target="../media/image5.svg"/><Relationship Id="rId10" Type="http://schemas.openxmlformats.org/officeDocument/2006/relationships/image" Target="../media/image10.jpg"/><Relationship Id="rId4" Type="http://schemas.openxmlformats.org/officeDocument/2006/relationships/image" Target="../media/image4.png"/><Relationship Id="rId9" Type="http://schemas.openxmlformats.org/officeDocument/2006/relationships/image" Target="../media/image9.jpg"/></Relationships>
</file>

<file path=ppt/slides/_rels/slide11.xml.rels><?xml version="1.0" encoding="UTF-8" standalone="yes"?>
<Relationships xmlns="http://schemas.openxmlformats.org/package/2006/relationships"><Relationship Id="rId8" Type="http://schemas.openxmlformats.org/officeDocument/2006/relationships/image" Target="../media/image8.jpg"/><Relationship Id="rId3" Type="http://schemas.openxmlformats.org/officeDocument/2006/relationships/image" Target="../media/image3.svg"/><Relationship Id="rId7" Type="http://schemas.openxmlformats.org/officeDocument/2006/relationships/image" Target="../media/image7.jpg"/><Relationship Id="rId12" Type="http://schemas.openxmlformats.org/officeDocument/2006/relationships/image" Target="../media/image12.jp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6.jpg"/><Relationship Id="rId11" Type="http://schemas.openxmlformats.org/officeDocument/2006/relationships/image" Target="../media/image15.jpg"/><Relationship Id="rId5" Type="http://schemas.openxmlformats.org/officeDocument/2006/relationships/image" Target="../media/image5.svg"/><Relationship Id="rId10" Type="http://schemas.openxmlformats.org/officeDocument/2006/relationships/image" Target="../media/image10.jpg"/><Relationship Id="rId4" Type="http://schemas.openxmlformats.org/officeDocument/2006/relationships/image" Target="../media/image4.png"/><Relationship Id="rId9" Type="http://schemas.openxmlformats.org/officeDocument/2006/relationships/image" Target="../media/image9.jpg"/></Relationships>
</file>

<file path=ppt/slides/_rels/slide12.xml.rels><?xml version="1.0" encoding="UTF-8" standalone="yes"?>
<Relationships xmlns="http://schemas.openxmlformats.org/package/2006/relationships"><Relationship Id="rId8" Type="http://schemas.openxmlformats.org/officeDocument/2006/relationships/image" Target="../media/image8.jpg"/><Relationship Id="rId3" Type="http://schemas.openxmlformats.org/officeDocument/2006/relationships/image" Target="../media/image3.svg"/><Relationship Id="rId7" Type="http://schemas.openxmlformats.org/officeDocument/2006/relationships/image" Target="../media/image7.jpg"/><Relationship Id="rId12" Type="http://schemas.openxmlformats.org/officeDocument/2006/relationships/image" Target="../media/image12.jp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6.jpg"/><Relationship Id="rId11" Type="http://schemas.openxmlformats.org/officeDocument/2006/relationships/image" Target="../media/image11.jpg"/><Relationship Id="rId5" Type="http://schemas.openxmlformats.org/officeDocument/2006/relationships/image" Target="../media/image5.svg"/><Relationship Id="rId10" Type="http://schemas.openxmlformats.org/officeDocument/2006/relationships/image" Target="../media/image10.jpg"/><Relationship Id="rId4" Type="http://schemas.openxmlformats.org/officeDocument/2006/relationships/image" Target="../media/image4.png"/><Relationship Id="rId9" Type="http://schemas.openxmlformats.org/officeDocument/2006/relationships/image" Target="../media/image9.jpg"/></Relationships>
</file>

<file path=ppt/slides/_rels/slide13.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image" Target="../media/image8.jpg"/><Relationship Id="rId13" Type="http://schemas.openxmlformats.org/officeDocument/2006/relationships/image" Target="../media/image1.jpg"/><Relationship Id="rId3" Type="http://schemas.openxmlformats.org/officeDocument/2006/relationships/image" Target="../media/image3.svg"/><Relationship Id="rId7" Type="http://schemas.openxmlformats.org/officeDocument/2006/relationships/image" Target="../media/image7.jpg"/><Relationship Id="rId12" Type="http://schemas.openxmlformats.org/officeDocument/2006/relationships/image" Target="../media/image12.jp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6.jpg"/><Relationship Id="rId11" Type="http://schemas.openxmlformats.org/officeDocument/2006/relationships/image" Target="../media/image11.jpg"/><Relationship Id="rId5" Type="http://schemas.openxmlformats.org/officeDocument/2006/relationships/image" Target="../media/image5.svg"/><Relationship Id="rId10" Type="http://schemas.openxmlformats.org/officeDocument/2006/relationships/image" Target="../media/image10.jpg"/><Relationship Id="rId4" Type="http://schemas.openxmlformats.org/officeDocument/2006/relationships/image" Target="../media/image4.png"/><Relationship Id="rId9" Type="http://schemas.openxmlformats.org/officeDocument/2006/relationships/image" Target="../media/image9.jpg"/></Relationships>
</file>

<file path=ppt/slides/_rels/slide4.xml.rels><?xml version="1.0" encoding="UTF-8" standalone="yes"?>
<Relationships xmlns="http://schemas.openxmlformats.org/package/2006/relationships"><Relationship Id="rId8" Type="http://schemas.openxmlformats.org/officeDocument/2006/relationships/image" Target="../media/image8.jpg"/><Relationship Id="rId3" Type="http://schemas.openxmlformats.org/officeDocument/2006/relationships/image" Target="../media/image3.svg"/><Relationship Id="rId7" Type="http://schemas.openxmlformats.org/officeDocument/2006/relationships/image" Target="../media/image7.jpg"/><Relationship Id="rId12" Type="http://schemas.openxmlformats.org/officeDocument/2006/relationships/image" Target="../media/image12.jp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6.jpg"/><Relationship Id="rId11" Type="http://schemas.openxmlformats.org/officeDocument/2006/relationships/image" Target="../media/image11.jpg"/><Relationship Id="rId5" Type="http://schemas.openxmlformats.org/officeDocument/2006/relationships/image" Target="../media/image5.svg"/><Relationship Id="rId10" Type="http://schemas.openxmlformats.org/officeDocument/2006/relationships/image" Target="../media/image10.jpg"/><Relationship Id="rId4" Type="http://schemas.openxmlformats.org/officeDocument/2006/relationships/image" Target="../media/image4.png"/><Relationship Id="rId9" Type="http://schemas.openxmlformats.org/officeDocument/2006/relationships/image" Target="../media/image9.jpg"/></Relationships>
</file>

<file path=ppt/slides/_rels/slide5.xml.rels><?xml version="1.0" encoding="UTF-8" standalone="yes"?>
<Relationships xmlns="http://schemas.openxmlformats.org/package/2006/relationships"><Relationship Id="rId8" Type="http://schemas.openxmlformats.org/officeDocument/2006/relationships/image" Target="../media/image8.jpg"/><Relationship Id="rId3" Type="http://schemas.openxmlformats.org/officeDocument/2006/relationships/image" Target="../media/image3.svg"/><Relationship Id="rId7" Type="http://schemas.openxmlformats.org/officeDocument/2006/relationships/image" Target="../media/image13.jpg"/><Relationship Id="rId12" Type="http://schemas.openxmlformats.org/officeDocument/2006/relationships/image" Target="../media/image12.jp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6.jpg"/><Relationship Id="rId11" Type="http://schemas.openxmlformats.org/officeDocument/2006/relationships/image" Target="../media/image11.jpg"/><Relationship Id="rId5" Type="http://schemas.openxmlformats.org/officeDocument/2006/relationships/image" Target="../media/image5.svg"/><Relationship Id="rId10" Type="http://schemas.openxmlformats.org/officeDocument/2006/relationships/image" Target="../media/image10.jpg"/><Relationship Id="rId4" Type="http://schemas.openxmlformats.org/officeDocument/2006/relationships/image" Target="../media/image4.png"/><Relationship Id="rId9" Type="http://schemas.openxmlformats.org/officeDocument/2006/relationships/image" Target="../media/image9.jpg"/></Relationships>
</file>

<file path=ppt/slides/_rels/slide6.xml.rels><?xml version="1.0" encoding="UTF-8" standalone="yes"?>
<Relationships xmlns="http://schemas.openxmlformats.org/package/2006/relationships"><Relationship Id="rId8" Type="http://schemas.openxmlformats.org/officeDocument/2006/relationships/image" Target="../media/image8.jpg"/><Relationship Id="rId3" Type="http://schemas.openxmlformats.org/officeDocument/2006/relationships/image" Target="../media/image3.svg"/><Relationship Id="rId7" Type="http://schemas.openxmlformats.org/officeDocument/2006/relationships/image" Target="../media/image7.jpg"/><Relationship Id="rId12" Type="http://schemas.openxmlformats.org/officeDocument/2006/relationships/image" Target="../media/image12.jp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6.jpg"/><Relationship Id="rId11" Type="http://schemas.openxmlformats.org/officeDocument/2006/relationships/image" Target="../media/image11.jpg"/><Relationship Id="rId5" Type="http://schemas.openxmlformats.org/officeDocument/2006/relationships/image" Target="../media/image5.svg"/><Relationship Id="rId10" Type="http://schemas.openxmlformats.org/officeDocument/2006/relationships/image" Target="../media/image10.jpg"/><Relationship Id="rId4" Type="http://schemas.openxmlformats.org/officeDocument/2006/relationships/image" Target="../media/image4.png"/><Relationship Id="rId9" Type="http://schemas.openxmlformats.org/officeDocument/2006/relationships/image" Target="../media/image9.jpg"/></Relationships>
</file>

<file path=ppt/slides/_rels/slide7.xml.rels><?xml version="1.0" encoding="UTF-8" standalone="yes"?>
<Relationships xmlns="http://schemas.openxmlformats.org/package/2006/relationships"><Relationship Id="rId8" Type="http://schemas.openxmlformats.org/officeDocument/2006/relationships/image" Target="../media/image8.jpg"/><Relationship Id="rId3" Type="http://schemas.openxmlformats.org/officeDocument/2006/relationships/image" Target="../media/image3.svg"/><Relationship Id="rId7" Type="http://schemas.openxmlformats.org/officeDocument/2006/relationships/image" Target="../media/image7.jpg"/><Relationship Id="rId12" Type="http://schemas.openxmlformats.org/officeDocument/2006/relationships/image" Target="../media/image12.jp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6.jpg"/><Relationship Id="rId11" Type="http://schemas.openxmlformats.org/officeDocument/2006/relationships/image" Target="../media/image11.jpg"/><Relationship Id="rId5" Type="http://schemas.openxmlformats.org/officeDocument/2006/relationships/image" Target="../media/image5.svg"/><Relationship Id="rId10" Type="http://schemas.openxmlformats.org/officeDocument/2006/relationships/image" Target="../media/image10.jpg"/><Relationship Id="rId4" Type="http://schemas.openxmlformats.org/officeDocument/2006/relationships/image" Target="../media/image4.png"/><Relationship Id="rId9" Type="http://schemas.openxmlformats.org/officeDocument/2006/relationships/image" Target="../media/image9.jpg"/></Relationships>
</file>

<file path=ppt/slides/_rels/slide8.xml.rels><?xml version="1.0" encoding="UTF-8" standalone="yes"?>
<Relationships xmlns="http://schemas.openxmlformats.org/package/2006/relationships"><Relationship Id="rId8" Type="http://schemas.openxmlformats.org/officeDocument/2006/relationships/image" Target="../media/image8.jpg"/><Relationship Id="rId3" Type="http://schemas.openxmlformats.org/officeDocument/2006/relationships/image" Target="../media/image3.svg"/><Relationship Id="rId7" Type="http://schemas.openxmlformats.org/officeDocument/2006/relationships/image" Target="../media/image7.jpg"/><Relationship Id="rId12" Type="http://schemas.openxmlformats.org/officeDocument/2006/relationships/image" Target="../media/image12.jp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6.jpg"/><Relationship Id="rId11" Type="http://schemas.openxmlformats.org/officeDocument/2006/relationships/image" Target="../media/image11.jpg"/><Relationship Id="rId5" Type="http://schemas.openxmlformats.org/officeDocument/2006/relationships/image" Target="../media/image5.svg"/><Relationship Id="rId10" Type="http://schemas.openxmlformats.org/officeDocument/2006/relationships/image" Target="../media/image10.jpg"/><Relationship Id="rId4" Type="http://schemas.openxmlformats.org/officeDocument/2006/relationships/image" Target="../media/image4.png"/><Relationship Id="rId9" Type="http://schemas.openxmlformats.org/officeDocument/2006/relationships/image" Target="../media/image9.jpg"/></Relationships>
</file>

<file path=ppt/slides/_rels/slide9.xml.rels><?xml version="1.0" encoding="UTF-8" standalone="yes"?>
<Relationships xmlns="http://schemas.openxmlformats.org/package/2006/relationships"><Relationship Id="rId8" Type="http://schemas.openxmlformats.org/officeDocument/2006/relationships/image" Target="../media/image8.jpg"/><Relationship Id="rId3" Type="http://schemas.openxmlformats.org/officeDocument/2006/relationships/image" Target="../media/image3.svg"/><Relationship Id="rId7" Type="http://schemas.openxmlformats.org/officeDocument/2006/relationships/image" Target="../media/image7.jpg"/><Relationship Id="rId12" Type="http://schemas.openxmlformats.org/officeDocument/2006/relationships/image" Target="../media/image12.jp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6.jpg"/><Relationship Id="rId11" Type="http://schemas.openxmlformats.org/officeDocument/2006/relationships/image" Target="../media/image11.jpg"/><Relationship Id="rId5" Type="http://schemas.openxmlformats.org/officeDocument/2006/relationships/image" Target="../media/image5.svg"/><Relationship Id="rId10" Type="http://schemas.openxmlformats.org/officeDocument/2006/relationships/image" Target="../media/image10.jpg"/><Relationship Id="rId4" Type="http://schemas.openxmlformats.org/officeDocument/2006/relationships/image" Target="../media/image4.png"/><Relationship Id="rId9" Type="http://schemas.openxmlformats.org/officeDocument/2006/relationships/image" Target="../media/image9.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063C1EB-2601-4F9E-A647-4067DBD75638}"/>
              </a:ext>
            </a:extLst>
          </p:cNvPr>
          <p:cNvSpPr txBox="1"/>
          <p:nvPr/>
        </p:nvSpPr>
        <p:spPr>
          <a:xfrm>
            <a:off x="1155561" y="80387"/>
            <a:ext cx="5195887" cy="707886"/>
          </a:xfrm>
          <a:prstGeom prst="rect">
            <a:avLst/>
          </a:prstGeom>
          <a:noFill/>
        </p:spPr>
        <p:txBody>
          <a:bodyPr wrap="square" rtlCol="0">
            <a:spAutoFit/>
          </a:bodyPr>
          <a:lstStyle/>
          <a:p>
            <a:r>
              <a:rPr lang="en-US" sz="2000" b="1" spc="600" dirty="0">
                <a:latin typeface="Anurati" pitchFamily="50" charset="0"/>
              </a:rPr>
              <a:t>BIO_AFYA</a:t>
            </a:r>
            <a:endParaRPr lang="en-KE" sz="2000" b="1" spc="600" dirty="0">
              <a:latin typeface="Anurati" pitchFamily="50" charset="0"/>
            </a:endParaRPr>
          </a:p>
          <a:p>
            <a:endParaRPr lang="en-KE" sz="2000" spc="600" dirty="0"/>
          </a:p>
        </p:txBody>
      </p:sp>
      <p:grpSp>
        <p:nvGrpSpPr>
          <p:cNvPr id="8" name="Group 7">
            <a:extLst>
              <a:ext uri="{FF2B5EF4-FFF2-40B4-BE49-F238E27FC236}">
                <a16:creationId xmlns:a16="http://schemas.microsoft.com/office/drawing/2014/main" id="{64815108-7B5B-48B7-B1C3-095C89721C7E}"/>
              </a:ext>
            </a:extLst>
          </p:cNvPr>
          <p:cNvGrpSpPr/>
          <p:nvPr/>
        </p:nvGrpSpPr>
        <p:grpSpPr>
          <a:xfrm>
            <a:off x="828673" y="7651890"/>
            <a:ext cx="10320340" cy="3959225"/>
            <a:chOff x="828673" y="7651890"/>
            <a:chExt cx="10320340" cy="3959225"/>
          </a:xfrm>
        </p:grpSpPr>
        <p:sp>
          <p:nvSpPr>
            <p:cNvPr id="6" name="Rectangle: Rounded Corners 5">
              <a:extLst>
                <a:ext uri="{FF2B5EF4-FFF2-40B4-BE49-F238E27FC236}">
                  <a16:creationId xmlns:a16="http://schemas.microsoft.com/office/drawing/2014/main" id="{8D62B45C-1AE2-49FB-9565-3BF878BDE22D}"/>
                </a:ext>
              </a:extLst>
            </p:cNvPr>
            <p:cNvSpPr/>
            <p:nvPr/>
          </p:nvSpPr>
          <p:spPr>
            <a:xfrm>
              <a:off x="5195888" y="7651890"/>
              <a:ext cx="5953125" cy="3959225"/>
            </a:xfrm>
            <a:prstGeom prst="roundRect">
              <a:avLst>
                <a:gd name="adj" fmla="val 12199"/>
              </a:avLst>
            </a:prstGeom>
            <a:blipFill dpi="0" rotWithShape="1">
              <a:blip r:embed="rId2"/>
              <a:srcRect/>
              <a:stretch>
                <a:fillRect/>
              </a:stretch>
            </a:blipFill>
            <a:ln>
              <a:noFill/>
            </a:ln>
            <a:effectLst>
              <a:outerShdw blurRad="63500" sx="102000" sy="102000" algn="ctr" rotWithShape="0">
                <a:schemeClr val="accent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grpSp>
          <p:nvGrpSpPr>
            <p:cNvPr id="2" name="Group 1">
              <a:extLst>
                <a:ext uri="{FF2B5EF4-FFF2-40B4-BE49-F238E27FC236}">
                  <a16:creationId xmlns:a16="http://schemas.microsoft.com/office/drawing/2014/main" id="{00F60C91-05AC-41D3-828C-F493F0E0C71C}"/>
                </a:ext>
              </a:extLst>
            </p:cNvPr>
            <p:cNvGrpSpPr/>
            <p:nvPr/>
          </p:nvGrpSpPr>
          <p:grpSpPr>
            <a:xfrm>
              <a:off x="828673" y="8396154"/>
              <a:ext cx="4275890" cy="2101366"/>
              <a:chOff x="828673" y="8396154"/>
              <a:chExt cx="4275890" cy="2101366"/>
            </a:xfrm>
          </p:grpSpPr>
          <p:sp>
            <p:nvSpPr>
              <p:cNvPr id="4" name="Rectangle: Rounded Corners 3">
                <a:extLst>
                  <a:ext uri="{FF2B5EF4-FFF2-40B4-BE49-F238E27FC236}">
                    <a16:creationId xmlns:a16="http://schemas.microsoft.com/office/drawing/2014/main" id="{21BEFE5F-0680-47C5-B5F3-733F729A77E6}"/>
                  </a:ext>
                </a:extLst>
              </p:cNvPr>
              <p:cNvSpPr/>
              <p:nvPr/>
            </p:nvSpPr>
            <p:spPr>
              <a:xfrm>
                <a:off x="828673" y="9974301"/>
                <a:ext cx="2356652" cy="518848"/>
              </a:xfrm>
              <a:prstGeom prst="roundRect">
                <a:avLst>
                  <a:gd name="adj" fmla="val 41983"/>
                </a:avLst>
              </a:prstGeom>
              <a:gradFill>
                <a:gsLst>
                  <a:gs pos="0">
                    <a:srgbClr val="00B0F0"/>
                  </a:gs>
                  <a:gs pos="0">
                    <a:srgbClr val="00B0F0"/>
                  </a:gs>
                  <a:gs pos="99000">
                    <a:schemeClr val="accent1">
                      <a:lumMod val="75000"/>
                    </a:schemeClr>
                  </a:gs>
                  <a:gs pos="100000">
                    <a:srgbClr val="00B0F0"/>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5" name="TextBox 4">
                <a:extLst>
                  <a:ext uri="{FF2B5EF4-FFF2-40B4-BE49-F238E27FC236}">
                    <a16:creationId xmlns:a16="http://schemas.microsoft.com/office/drawing/2014/main" id="{343A96FD-5B9D-43D2-9841-B0EA8A0BD356}"/>
                  </a:ext>
                </a:extLst>
              </p:cNvPr>
              <p:cNvSpPr txBox="1"/>
              <p:nvPr/>
            </p:nvSpPr>
            <p:spPr>
              <a:xfrm>
                <a:off x="828673" y="9974300"/>
                <a:ext cx="2929410" cy="523220"/>
              </a:xfrm>
              <a:prstGeom prst="rect">
                <a:avLst/>
              </a:prstGeom>
              <a:noFill/>
            </p:spPr>
            <p:txBody>
              <a:bodyPr wrap="square" rtlCol="0">
                <a:spAutoFit/>
              </a:bodyPr>
              <a:lstStyle/>
              <a:p>
                <a:r>
                  <a:rPr lang="en-US" sz="2800" b="1" dirty="0">
                    <a:solidFill>
                      <a:schemeClr val="bg1"/>
                    </a:solidFill>
                    <a:latin typeface="Anurati" pitchFamily="50" charset="0"/>
                  </a:rPr>
                  <a:t>VOL…01</a:t>
                </a:r>
                <a:endParaRPr lang="en-KE" sz="2800" b="1" dirty="0">
                  <a:solidFill>
                    <a:schemeClr val="bg1"/>
                  </a:solidFill>
                  <a:latin typeface="Anurati" pitchFamily="50" charset="0"/>
                </a:endParaRPr>
              </a:p>
            </p:txBody>
          </p:sp>
          <p:sp>
            <p:nvSpPr>
              <p:cNvPr id="7" name="TextBox 6">
                <a:extLst>
                  <a:ext uri="{FF2B5EF4-FFF2-40B4-BE49-F238E27FC236}">
                    <a16:creationId xmlns:a16="http://schemas.microsoft.com/office/drawing/2014/main" id="{FDB0E727-1142-4805-A087-35279B499829}"/>
                  </a:ext>
                </a:extLst>
              </p:cNvPr>
              <p:cNvSpPr txBox="1"/>
              <p:nvPr/>
            </p:nvSpPr>
            <p:spPr>
              <a:xfrm>
                <a:off x="828675" y="8396154"/>
                <a:ext cx="4275888" cy="369332"/>
              </a:xfrm>
              <a:prstGeom prst="rect">
                <a:avLst/>
              </a:prstGeom>
              <a:noFill/>
            </p:spPr>
            <p:txBody>
              <a:bodyPr wrap="square">
                <a:spAutoFit/>
              </a:bodyPr>
              <a:lstStyle/>
              <a:p>
                <a:r>
                  <a:rPr lang="en-US" sz="1800" b="1" dirty="0">
                    <a:latin typeface="Anurati" pitchFamily="50" charset="0"/>
                  </a:rPr>
                  <a:t>PRESENTATION</a:t>
                </a:r>
                <a:endParaRPr lang="en-KE" dirty="0"/>
              </a:p>
            </p:txBody>
          </p:sp>
        </p:grpSp>
      </p:grpSp>
    </p:spTree>
    <p:extLst>
      <p:ext uri="{BB962C8B-B14F-4D97-AF65-F5344CB8AC3E}">
        <p14:creationId xmlns:p14="http://schemas.microsoft.com/office/powerpoint/2010/main" val="415072096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7" name="Group 146">
            <a:extLst>
              <a:ext uri="{FF2B5EF4-FFF2-40B4-BE49-F238E27FC236}">
                <a16:creationId xmlns:a16="http://schemas.microsoft.com/office/drawing/2014/main" id="{B3623213-7EAE-4BD3-A3BA-4A7339016BD7}"/>
              </a:ext>
            </a:extLst>
          </p:cNvPr>
          <p:cNvGrpSpPr/>
          <p:nvPr/>
        </p:nvGrpSpPr>
        <p:grpSpPr>
          <a:xfrm>
            <a:off x="8377238" y="-22873652"/>
            <a:ext cx="2847974" cy="36464429"/>
            <a:chOff x="8364752" y="1449388"/>
            <a:chExt cx="2847974" cy="36464429"/>
          </a:xfrm>
        </p:grpSpPr>
        <p:grpSp>
          <p:nvGrpSpPr>
            <p:cNvPr id="148" name="Group 147">
              <a:extLst>
                <a:ext uri="{FF2B5EF4-FFF2-40B4-BE49-F238E27FC236}">
                  <a16:creationId xmlns:a16="http://schemas.microsoft.com/office/drawing/2014/main" id="{FE172065-A5D0-45A5-9236-3D218B4BA38A}"/>
                </a:ext>
              </a:extLst>
            </p:cNvPr>
            <p:cNvGrpSpPr/>
            <p:nvPr/>
          </p:nvGrpSpPr>
          <p:grpSpPr>
            <a:xfrm>
              <a:off x="8402852" y="1449388"/>
              <a:ext cx="2771775" cy="3959225"/>
              <a:chOff x="8377238" y="1449388"/>
              <a:chExt cx="2771775" cy="3959225"/>
            </a:xfrm>
          </p:grpSpPr>
          <p:sp>
            <p:nvSpPr>
              <p:cNvPr id="261" name="Rectangle: Rounded Corners 260">
                <a:extLst>
                  <a:ext uri="{FF2B5EF4-FFF2-40B4-BE49-F238E27FC236}">
                    <a16:creationId xmlns:a16="http://schemas.microsoft.com/office/drawing/2014/main" id="{8C31EED1-8650-428B-B9D7-BD03896BAFFC}"/>
                  </a:ext>
                </a:extLst>
              </p:cNvPr>
              <p:cNvSpPr/>
              <p:nvPr/>
            </p:nvSpPr>
            <p:spPr>
              <a:xfrm>
                <a:off x="8377238" y="1449388"/>
                <a:ext cx="2771775" cy="3959225"/>
              </a:xfrm>
              <a:prstGeom prst="roundRect">
                <a:avLst>
                  <a:gd name="adj" fmla="val 12199"/>
                </a:avLst>
              </a:prstGeom>
              <a:gradFill>
                <a:gsLst>
                  <a:gs pos="0">
                    <a:srgbClr val="00B0F0"/>
                  </a:gs>
                  <a:gs pos="51000">
                    <a:schemeClr val="accent1">
                      <a:lumMod val="75000"/>
                    </a:schemeClr>
                  </a:gs>
                  <a:gs pos="99000">
                    <a:schemeClr val="accent1">
                      <a:lumMod val="50000"/>
                    </a:schemeClr>
                  </a:gs>
                  <a:gs pos="100000">
                    <a:schemeClr val="accent1">
                      <a:lumMod val="5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262" name="Freeform: Shape 261">
                <a:extLst>
                  <a:ext uri="{FF2B5EF4-FFF2-40B4-BE49-F238E27FC236}">
                    <a16:creationId xmlns:a16="http://schemas.microsoft.com/office/drawing/2014/main" id="{523B55E9-0652-4D33-A736-B06648B49756}"/>
                  </a:ext>
                </a:extLst>
              </p:cNvPr>
              <p:cNvSpPr/>
              <p:nvPr/>
            </p:nvSpPr>
            <p:spPr>
              <a:xfrm flipH="1">
                <a:off x="8377238" y="1545902"/>
                <a:ext cx="2771775" cy="3862711"/>
              </a:xfrm>
              <a:custGeom>
                <a:avLst/>
                <a:gdLst>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86359 w 2771775"/>
                  <a:gd name="connsiteY9" fmla="*/ 180514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86359 w 2771775"/>
                  <a:gd name="connsiteY9" fmla="*/ 180514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71775" h="3862711">
                    <a:moveTo>
                      <a:pt x="102092" y="0"/>
                    </a:moveTo>
                    <a:lnTo>
                      <a:pt x="99036" y="2522"/>
                    </a:lnTo>
                    <a:cubicBezTo>
                      <a:pt x="37846" y="63711"/>
                      <a:pt x="0" y="148244"/>
                      <a:pt x="0" y="241615"/>
                    </a:cubicBezTo>
                    <a:lnTo>
                      <a:pt x="0" y="3524582"/>
                    </a:lnTo>
                    <a:cubicBezTo>
                      <a:pt x="0" y="3711325"/>
                      <a:pt x="151386" y="3862711"/>
                      <a:pt x="338129" y="3862711"/>
                    </a:cubicBezTo>
                    <a:lnTo>
                      <a:pt x="2433646" y="3862711"/>
                    </a:lnTo>
                    <a:cubicBezTo>
                      <a:pt x="2620389" y="3862711"/>
                      <a:pt x="2771775" y="3711325"/>
                      <a:pt x="2771775" y="3524582"/>
                    </a:cubicBezTo>
                    <a:lnTo>
                      <a:pt x="2771775" y="3443237"/>
                    </a:lnTo>
                    <a:lnTo>
                      <a:pt x="2730892" y="3419419"/>
                    </a:lnTo>
                    <a:cubicBezTo>
                      <a:pt x="1180917" y="2806879"/>
                      <a:pt x="1064514" y="2536857"/>
                      <a:pt x="176834" y="228139"/>
                    </a:cubicBezTo>
                    <a:cubicBezTo>
                      <a:pt x="148745" y="167968"/>
                      <a:pt x="130181" y="50646"/>
                      <a:pt x="102092" y="0"/>
                    </a:cubicBezTo>
                    <a:close/>
                  </a:path>
                </a:pathLst>
              </a:custGeom>
              <a:gradFill>
                <a:gsLst>
                  <a:gs pos="0">
                    <a:srgbClr val="00B0F0"/>
                  </a:gs>
                  <a:gs pos="31000">
                    <a:schemeClr val="bg1"/>
                  </a:gs>
                  <a:gs pos="92000">
                    <a:schemeClr val="accent1">
                      <a:lumMod val="50000"/>
                    </a:schemeClr>
                  </a:gs>
                  <a:gs pos="30000">
                    <a:schemeClr val="bg1"/>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KE"/>
              </a:p>
            </p:txBody>
          </p:sp>
          <p:sp>
            <p:nvSpPr>
              <p:cNvPr id="263" name="Rectangle: Rounded Corners 262">
                <a:extLst>
                  <a:ext uri="{FF2B5EF4-FFF2-40B4-BE49-F238E27FC236}">
                    <a16:creationId xmlns:a16="http://schemas.microsoft.com/office/drawing/2014/main" id="{0FFC01B8-180D-4B3B-8711-00D087CECA3C}"/>
                  </a:ext>
                </a:extLst>
              </p:cNvPr>
              <p:cNvSpPr/>
              <p:nvPr/>
            </p:nvSpPr>
            <p:spPr>
              <a:xfrm>
                <a:off x="8453437" y="1893371"/>
                <a:ext cx="2619375" cy="2035497"/>
              </a:xfrm>
              <a:prstGeom prst="roundRect">
                <a:avLst>
                  <a:gd name="adj" fmla="val 16161"/>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264" name="Rectangle: Rounded Corners 263">
                <a:extLst>
                  <a:ext uri="{FF2B5EF4-FFF2-40B4-BE49-F238E27FC236}">
                    <a16:creationId xmlns:a16="http://schemas.microsoft.com/office/drawing/2014/main" id="{7A1E83EC-7604-4A82-82CD-6EF94C140C0A}"/>
                  </a:ext>
                </a:extLst>
              </p:cNvPr>
              <p:cNvSpPr/>
              <p:nvPr/>
            </p:nvSpPr>
            <p:spPr>
              <a:xfrm>
                <a:off x="8453437" y="1498277"/>
                <a:ext cx="2619375" cy="2168848"/>
              </a:xfrm>
              <a:prstGeom prst="roundRect">
                <a:avLst>
                  <a:gd name="adj" fmla="val 1288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dirty="0"/>
              </a:p>
            </p:txBody>
          </p:sp>
          <p:sp>
            <p:nvSpPr>
              <p:cNvPr id="265" name="TextBox 264">
                <a:extLst>
                  <a:ext uri="{FF2B5EF4-FFF2-40B4-BE49-F238E27FC236}">
                    <a16:creationId xmlns:a16="http://schemas.microsoft.com/office/drawing/2014/main" id="{82857373-DC20-48A1-920D-0F1B8808633E}"/>
                  </a:ext>
                </a:extLst>
              </p:cNvPr>
              <p:cNvSpPr txBox="1"/>
              <p:nvPr/>
            </p:nvSpPr>
            <p:spPr>
              <a:xfrm>
                <a:off x="8453437" y="1624012"/>
                <a:ext cx="2395539" cy="261610"/>
              </a:xfrm>
              <a:prstGeom prst="rect">
                <a:avLst/>
              </a:prstGeom>
              <a:noFill/>
            </p:spPr>
            <p:txBody>
              <a:bodyPr wrap="square" rtlCol="0">
                <a:spAutoFit/>
              </a:bodyPr>
              <a:lstStyle/>
              <a:p>
                <a:r>
                  <a:rPr lang="en-US" sz="1100" dirty="0">
                    <a:latin typeface="Kristen ITC" panose="03050502040202030202" pitchFamily="66" charset="0"/>
                  </a:rPr>
                  <a:t>THE PROBLEM STATEMENT</a:t>
                </a:r>
                <a:endParaRPr lang="en-KE" sz="1100" b="1" dirty="0">
                  <a:solidFill>
                    <a:schemeClr val="tx1">
                      <a:lumMod val="75000"/>
                      <a:lumOff val="25000"/>
                    </a:schemeClr>
                  </a:solidFill>
                  <a:latin typeface="Kristen ITC" panose="03050502040202030202" pitchFamily="66" charset="0"/>
                </a:endParaRPr>
              </a:p>
            </p:txBody>
          </p:sp>
          <p:sp>
            <p:nvSpPr>
              <p:cNvPr id="266" name="Rectangle: Rounded Corners 265">
                <a:extLst>
                  <a:ext uri="{FF2B5EF4-FFF2-40B4-BE49-F238E27FC236}">
                    <a16:creationId xmlns:a16="http://schemas.microsoft.com/office/drawing/2014/main" id="{D224145D-DAF2-4F53-A8FA-DAE3CEC403D2}"/>
                  </a:ext>
                </a:extLst>
              </p:cNvPr>
              <p:cNvSpPr/>
              <p:nvPr/>
            </p:nvSpPr>
            <p:spPr>
              <a:xfrm>
                <a:off x="8572500" y="2072377"/>
                <a:ext cx="324000" cy="72000"/>
              </a:xfrm>
              <a:prstGeom prst="roundRect">
                <a:avLst>
                  <a:gd name="adj" fmla="val 41983"/>
                </a:avLst>
              </a:prstGeom>
              <a:gradFill>
                <a:gsLst>
                  <a:gs pos="0">
                    <a:srgbClr val="00B0F0"/>
                  </a:gs>
                  <a:gs pos="51000">
                    <a:schemeClr val="accent1">
                      <a:lumMod val="75000"/>
                    </a:schemeClr>
                  </a:gs>
                  <a:gs pos="99000">
                    <a:schemeClr val="accent1">
                      <a:lumMod val="50000"/>
                    </a:schemeClr>
                  </a:gs>
                  <a:gs pos="100000">
                    <a:schemeClr val="accent1">
                      <a:lumMod val="5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267" name="TextBox 266">
                <a:extLst>
                  <a:ext uri="{FF2B5EF4-FFF2-40B4-BE49-F238E27FC236}">
                    <a16:creationId xmlns:a16="http://schemas.microsoft.com/office/drawing/2014/main" id="{D3B1E1C5-B997-42B4-959B-AA11B2A5C2A3}"/>
                  </a:ext>
                </a:extLst>
              </p:cNvPr>
              <p:cNvSpPr txBox="1"/>
              <p:nvPr/>
            </p:nvSpPr>
            <p:spPr>
              <a:xfrm>
                <a:off x="9105975" y="4040746"/>
                <a:ext cx="742875" cy="523220"/>
              </a:xfrm>
              <a:prstGeom prst="rect">
                <a:avLst/>
              </a:prstGeom>
              <a:noFill/>
            </p:spPr>
            <p:txBody>
              <a:bodyPr wrap="square" rtlCol="0">
                <a:spAutoFit/>
              </a:bodyPr>
              <a:lstStyle/>
              <a:p>
                <a:r>
                  <a:rPr lang="en-US" sz="2800" dirty="0">
                    <a:solidFill>
                      <a:schemeClr val="bg1"/>
                    </a:solidFill>
                  </a:rPr>
                  <a:t>15</a:t>
                </a:r>
                <a:r>
                  <a:rPr lang="en-US" sz="2000" dirty="0">
                    <a:solidFill>
                      <a:schemeClr val="bg1"/>
                    </a:solidFill>
                  </a:rPr>
                  <a:t>%</a:t>
                </a:r>
                <a:endParaRPr lang="en-KE" sz="2800" dirty="0">
                  <a:solidFill>
                    <a:schemeClr val="bg1"/>
                  </a:solidFill>
                </a:endParaRPr>
              </a:p>
            </p:txBody>
          </p:sp>
          <p:sp>
            <p:nvSpPr>
              <p:cNvPr id="268" name="TextBox 267">
                <a:extLst>
                  <a:ext uri="{FF2B5EF4-FFF2-40B4-BE49-F238E27FC236}">
                    <a16:creationId xmlns:a16="http://schemas.microsoft.com/office/drawing/2014/main" id="{5F6C4509-07E9-4B88-B231-4BACA3C2DFF7}"/>
                  </a:ext>
                </a:extLst>
              </p:cNvPr>
              <p:cNvSpPr txBox="1"/>
              <p:nvPr/>
            </p:nvSpPr>
            <p:spPr>
              <a:xfrm>
                <a:off x="9734625" y="4225412"/>
                <a:ext cx="962025" cy="338554"/>
              </a:xfrm>
              <a:prstGeom prst="rect">
                <a:avLst/>
              </a:prstGeom>
              <a:noFill/>
            </p:spPr>
            <p:txBody>
              <a:bodyPr wrap="square" rtlCol="0">
                <a:spAutoFit/>
              </a:bodyPr>
              <a:lstStyle/>
              <a:p>
                <a:r>
                  <a:rPr lang="en-US" sz="1600" b="1" dirty="0">
                    <a:solidFill>
                      <a:schemeClr val="bg1"/>
                    </a:solidFill>
                    <a:latin typeface="Kristen ITC" panose="03050502040202030202" pitchFamily="66" charset="0"/>
                  </a:rPr>
                  <a:t>Growth</a:t>
                </a:r>
                <a:endParaRPr lang="en-KE" sz="1600" b="1" dirty="0">
                  <a:solidFill>
                    <a:schemeClr val="bg1"/>
                  </a:solidFill>
                  <a:latin typeface="Kristen ITC" panose="03050502040202030202" pitchFamily="66" charset="0"/>
                </a:endParaRPr>
              </a:p>
            </p:txBody>
          </p:sp>
          <p:sp>
            <p:nvSpPr>
              <p:cNvPr id="269" name="TextBox 268">
                <a:extLst>
                  <a:ext uri="{FF2B5EF4-FFF2-40B4-BE49-F238E27FC236}">
                    <a16:creationId xmlns:a16="http://schemas.microsoft.com/office/drawing/2014/main" id="{49886B3A-9EF0-433C-986A-A76789818422}"/>
                  </a:ext>
                </a:extLst>
              </p:cNvPr>
              <p:cNvSpPr txBox="1"/>
              <p:nvPr/>
            </p:nvSpPr>
            <p:spPr>
              <a:xfrm>
                <a:off x="9115500" y="4497946"/>
                <a:ext cx="742875" cy="523220"/>
              </a:xfrm>
              <a:prstGeom prst="rect">
                <a:avLst/>
              </a:prstGeom>
              <a:noFill/>
            </p:spPr>
            <p:txBody>
              <a:bodyPr wrap="square" rtlCol="0">
                <a:spAutoFit/>
              </a:bodyPr>
              <a:lstStyle/>
              <a:p>
                <a:r>
                  <a:rPr lang="en-US" sz="2800" dirty="0">
                    <a:solidFill>
                      <a:schemeClr val="bg1"/>
                    </a:solidFill>
                  </a:rPr>
                  <a:t>15</a:t>
                </a:r>
                <a:endParaRPr lang="en-KE" sz="2800" dirty="0">
                  <a:solidFill>
                    <a:schemeClr val="bg1"/>
                  </a:solidFill>
                </a:endParaRPr>
              </a:p>
            </p:txBody>
          </p:sp>
          <p:sp>
            <p:nvSpPr>
              <p:cNvPr id="270" name="TextBox 269">
                <a:extLst>
                  <a:ext uri="{FF2B5EF4-FFF2-40B4-BE49-F238E27FC236}">
                    <a16:creationId xmlns:a16="http://schemas.microsoft.com/office/drawing/2014/main" id="{4874AB93-BC36-4BEF-AE73-BD7A40B16A74}"/>
                  </a:ext>
                </a:extLst>
              </p:cNvPr>
              <p:cNvSpPr txBox="1"/>
              <p:nvPr/>
            </p:nvSpPr>
            <p:spPr>
              <a:xfrm>
                <a:off x="9796500" y="4682612"/>
                <a:ext cx="962025" cy="338554"/>
              </a:xfrm>
              <a:prstGeom prst="rect">
                <a:avLst/>
              </a:prstGeom>
              <a:noFill/>
            </p:spPr>
            <p:txBody>
              <a:bodyPr wrap="square" rtlCol="0">
                <a:spAutoFit/>
              </a:bodyPr>
              <a:lstStyle/>
              <a:p>
                <a:r>
                  <a:rPr lang="en-US" sz="1600" b="1" dirty="0">
                    <a:solidFill>
                      <a:schemeClr val="bg1"/>
                    </a:solidFill>
                    <a:latin typeface="Kristen ITC" panose="03050502040202030202" pitchFamily="66" charset="0"/>
                  </a:rPr>
                  <a:t>Points</a:t>
                </a:r>
                <a:endParaRPr lang="en-KE" sz="1600" b="1" dirty="0">
                  <a:solidFill>
                    <a:schemeClr val="bg1"/>
                  </a:solidFill>
                  <a:latin typeface="Kristen ITC" panose="03050502040202030202" pitchFamily="66" charset="0"/>
                </a:endParaRPr>
              </a:p>
            </p:txBody>
          </p:sp>
          <p:pic>
            <p:nvPicPr>
              <p:cNvPr id="271" name="Graphic 270" descr="Bar chart with solid fill">
                <a:extLst>
                  <a:ext uri="{FF2B5EF4-FFF2-40B4-BE49-F238E27FC236}">
                    <a16:creationId xmlns:a16="http://schemas.microsoft.com/office/drawing/2014/main" id="{4DA4A78D-D10F-4598-BC53-916DB9F6230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654782" y="4525556"/>
                <a:ext cx="468000" cy="468000"/>
              </a:xfrm>
              <a:prstGeom prst="rect">
                <a:avLst/>
              </a:prstGeom>
            </p:spPr>
          </p:pic>
          <p:pic>
            <p:nvPicPr>
              <p:cNvPr id="272" name="Graphic 271" descr="Bar graph with upward trend with solid fill">
                <a:extLst>
                  <a:ext uri="{FF2B5EF4-FFF2-40B4-BE49-F238E27FC236}">
                    <a16:creationId xmlns:a16="http://schemas.microsoft.com/office/drawing/2014/main" id="{FC23A2D3-385C-42C9-9C40-98AA3A3E71E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654782" y="4059255"/>
                <a:ext cx="468000" cy="468000"/>
              </a:xfrm>
              <a:prstGeom prst="rect">
                <a:avLst/>
              </a:prstGeom>
            </p:spPr>
          </p:pic>
          <p:sp>
            <p:nvSpPr>
              <p:cNvPr id="273" name="TextBox 272">
                <a:extLst>
                  <a:ext uri="{FF2B5EF4-FFF2-40B4-BE49-F238E27FC236}">
                    <a16:creationId xmlns:a16="http://schemas.microsoft.com/office/drawing/2014/main" id="{182B6F9E-D3B0-4AEA-9337-FEB4FBBC24B2}"/>
                  </a:ext>
                </a:extLst>
              </p:cNvPr>
              <p:cNvSpPr txBox="1"/>
              <p:nvPr/>
            </p:nvSpPr>
            <p:spPr>
              <a:xfrm>
                <a:off x="8480067" y="2568652"/>
                <a:ext cx="2619375" cy="923330"/>
              </a:xfrm>
              <a:prstGeom prst="rect">
                <a:avLst/>
              </a:prstGeom>
              <a:noFill/>
            </p:spPr>
            <p:txBody>
              <a:bodyPr wrap="square" rtlCol="0">
                <a:spAutoFit/>
              </a:bodyPr>
              <a:lstStyle/>
              <a:p>
                <a:r>
                  <a:rPr lang="en-US" dirty="0">
                    <a:latin typeface="Kristen ITC" panose="03050502040202030202" pitchFamily="66" charset="0"/>
                  </a:rPr>
                  <a:t>The Challenge in Livestock Health Management</a:t>
                </a:r>
              </a:p>
            </p:txBody>
          </p:sp>
        </p:grpSp>
        <p:grpSp>
          <p:nvGrpSpPr>
            <p:cNvPr id="149" name="Group 148">
              <a:extLst>
                <a:ext uri="{FF2B5EF4-FFF2-40B4-BE49-F238E27FC236}">
                  <a16:creationId xmlns:a16="http://schemas.microsoft.com/office/drawing/2014/main" id="{876B15ED-FB47-4004-A4B6-22ACD9FE27E0}"/>
                </a:ext>
              </a:extLst>
            </p:cNvPr>
            <p:cNvGrpSpPr/>
            <p:nvPr/>
          </p:nvGrpSpPr>
          <p:grpSpPr>
            <a:xfrm>
              <a:off x="8364752" y="5512539"/>
              <a:ext cx="2847974" cy="3959225"/>
              <a:chOff x="8377238" y="1449388"/>
              <a:chExt cx="2847974" cy="3959225"/>
            </a:xfrm>
          </p:grpSpPr>
          <p:sp>
            <p:nvSpPr>
              <p:cNvPr id="248" name="Rectangle: Rounded Corners 247">
                <a:extLst>
                  <a:ext uri="{FF2B5EF4-FFF2-40B4-BE49-F238E27FC236}">
                    <a16:creationId xmlns:a16="http://schemas.microsoft.com/office/drawing/2014/main" id="{6AF75F74-515C-48DC-A2C3-6129398C5ECB}"/>
                  </a:ext>
                </a:extLst>
              </p:cNvPr>
              <p:cNvSpPr/>
              <p:nvPr/>
            </p:nvSpPr>
            <p:spPr>
              <a:xfrm>
                <a:off x="8377238" y="1449388"/>
                <a:ext cx="2771775" cy="3959225"/>
              </a:xfrm>
              <a:prstGeom prst="roundRect">
                <a:avLst>
                  <a:gd name="adj" fmla="val 12199"/>
                </a:avLst>
              </a:prstGeom>
              <a:gradFill>
                <a:gsLst>
                  <a:gs pos="0">
                    <a:srgbClr val="00B0F0"/>
                  </a:gs>
                  <a:gs pos="51000">
                    <a:schemeClr val="accent1">
                      <a:lumMod val="75000"/>
                    </a:schemeClr>
                  </a:gs>
                  <a:gs pos="99000">
                    <a:schemeClr val="accent1">
                      <a:lumMod val="50000"/>
                    </a:schemeClr>
                  </a:gs>
                  <a:gs pos="100000">
                    <a:schemeClr val="accent1">
                      <a:lumMod val="5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249" name="Freeform: Shape 248">
                <a:extLst>
                  <a:ext uri="{FF2B5EF4-FFF2-40B4-BE49-F238E27FC236}">
                    <a16:creationId xmlns:a16="http://schemas.microsoft.com/office/drawing/2014/main" id="{03FAF10B-90BB-47CC-85A5-DDB724F1D3F5}"/>
                  </a:ext>
                </a:extLst>
              </p:cNvPr>
              <p:cNvSpPr/>
              <p:nvPr/>
            </p:nvSpPr>
            <p:spPr>
              <a:xfrm flipH="1">
                <a:off x="8377238" y="1545902"/>
                <a:ext cx="2771775" cy="3862711"/>
              </a:xfrm>
              <a:custGeom>
                <a:avLst/>
                <a:gdLst>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86359 w 2771775"/>
                  <a:gd name="connsiteY9" fmla="*/ 180514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86359 w 2771775"/>
                  <a:gd name="connsiteY9" fmla="*/ 180514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71775" h="3862711">
                    <a:moveTo>
                      <a:pt x="102092" y="0"/>
                    </a:moveTo>
                    <a:lnTo>
                      <a:pt x="99036" y="2522"/>
                    </a:lnTo>
                    <a:cubicBezTo>
                      <a:pt x="37846" y="63711"/>
                      <a:pt x="0" y="148244"/>
                      <a:pt x="0" y="241615"/>
                    </a:cubicBezTo>
                    <a:lnTo>
                      <a:pt x="0" y="3524582"/>
                    </a:lnTo>
                    <a:cubicBezTo>
                      <a:pt x="0" y="3711325"/>
                      <a:pt x="151386" y="3862711"/>
                      <a:pt x="338129" y="3862711"/>
                    </a:cubicBezTo>
                    <a:lnTo>
                      <a:pt x="2433646" y="3862711"/>
                    </a:lnTo>
                    <a:cubicBezTo>
                      <a:pt x="2620389" y="3862711"/>
                      <a:pt x="2771775" y="3711325"/>
                      <a:pt x="2771775" y="3524582"/>
                    </a:cubicBezTo>
                    <a:lnTo>
                      <a:pt x="2771775" y="3443237"/>
                    </a:lnTo>
                    <a:lnTo>
                      <a:pt x="2730892" y="3419419"/>
                    </a:lnTo>
                    <a:cubicBezTo>
                      <a:pt x="1180917" y="2806879"/>
                      <a:pt x="1064514" y="2536857"/>
                      <a:pt x="176834" y="228139"/>
                    </a:cubicBezTo>
                    <a:cubicBezTo>
                      <a:pt x="148745" y="167968"/>
                      <a:pt x="130181" y="50646"/>
                      <a:pt x="102092" y="0"/>
                    </a:cubicBezTo>
                    <a:close/>
                  </a:path>
                </a:pathLst>
              </a:custGeom>
              <a:gradFill>
                <a:gsLst>
                  <a:gs pos="0">
                    <a:srgbClr val="00B0F0"/>
                  </a:gs>
                  <a:gs pos="31000">
                    <a:schemeClr val="bg1"/>
                  </a:gs>
                  <a:gs pos="92000">
                    <a:schemeClr val="accent1">
                      <a:lumMod val="50000"/>
                    </a:schemeClr>
                  </a:gs>
                  <a:gs pos="30000">
                    <a:schemeClr val="bg1"/>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KE" dirty="0"/>
              </a:p>
            </p:txBody>
          </p:sp>
          <p:sp>
            <p:nvSpPr>
              <p:cNvPr id="250" name="Rectangle: Rounded Corners 249">
                <a:extLst>
                  <a:ext uri="{FF2B5EF4-FFF2-40B4-BE49-F238E27FC236}">
                    <a16:creationId xmlns:a16="http://schemas.microsoft.com/office/drawing/2014/main" id="{8162192F-DFD5-4C6B-B498-617ADC4C84CB}"/>
                  </a:ext>
                </a:extLst>
              </p:cNvPr>
              <p:cNvSpPr/>
              <p:nvPr/>
            </p:nvSpPr>
            <p:spPr>
              <a:xfrm>
                <a:off x="8453437" y="1893371"/>
                <a:ext cx="2619375" cy="2035497"/>
              </a:xfrm>
              <a:prstGeom prst="roundRect">
                <a:avLst>
                  <a:gd name="adj" fmla="val 16161"/>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251" name="Rectangle: Rounded Corners 250">
                <a:extLst>
                  <a:ext uri="{FF2B5EF4-FFF2-40B4-BE49-F238E27FC236}">
                    <a16:creationId xmlns:a16="http://schemas.microsoft.com/office/drawing/2014/main" id="{18F7ED64-9DB8-46B8-A840-07A130ECFE5C}"/>
                  </a:ext>
                </a:extLst>
              </p:cNvPr>
              <p:cNvSpPr/>
              <p:nvPr/>
            </p:nvSpPr>
            <p:spPr>
              <a:xfrm>
                <a:off x="8453437" y="1498277"/>
                <a:ext cx="2619375" cy="2168848"/>
              </a:xfrm>
              <a:prstGeom prst="roundRect">
                <a:avLst>
                  <a:gd name="adj" fmla="val 1288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dirty="0"/>
              </a:p>
            </p:txBody>
          </p:sp>
          <p:sp>
            <p:nvSpPr>
              <p:cNvPr id="252" name="TextBox 251">
                <a:extLst>
                  <a:ext uri="{FF2B5EF4-FFF2-40B4-BE49-F238E27FC236}">
                    <a16:creationId xmlns:a16="http://schemas.microsoft.com/office/drawing/2014/main" id="{AED0779F-C889-4B40-8704-1F1483E8DF8C}"/>
                  </a:ext>
                </a:extLst>
              </p:cNvPr>
              <p:cNvSpPr txBox="1"/>
              <p:nvPr/>
            </p:nvSpPr>
            <p:spPr>
              <a:xfrm>
                <a:off x="8453437" y="1624012"/>
                <a:ext cx="2395539" cy="400110"/>
              </a:xfrm>
              <a:prstGeom prst="rect">
                <a:avLst/>
              </a:prstGeom>
              <a:noFill/>
            </p:spPr>
            <p:txBody>
              <a:bodyPr wrap="square" rtlCol="0">
                <a:spAutoFit/>
              </a:bodyPr>
              <a:lstStyle/>
              <a:p>
                <a:r>
                  <a:rPr lang="en-US" sz="2000" dirty="0">
                    <a:latin typeface="Kristen ITC" panose="03050502040202030202" pitchFamily="66" charset="0"/>
                  </a:rPr>
                  <a:t>Our Solution </a:t>
                </a:r>
                <a:endParaRPr lang="en-KE" sz="2000" dirty="0">
                  <a:solidFill>
                    <a:schemeClr val="tx1">
                      <a:lumMod val="75000"/>
                      <a:lumOff val="25000"/>
                    </a:schemeClr>
                  </a:solidFill>
                  <a:latin typeface="Kristen ITC" panose="03050502040202030202" pitchFamily="66" charset="0"/>
                </a:endParaRPr>
              </a:p>
            </p:txBody>
          </p:sp>
          <p:sp>
            <p:nvSpPr>
              <p:cNvPr id="253" name="Rectangle: Rounded Corners 252">
                <a:extLst>
                  <a:ext uri="{FF2B5EF4-FFF2-40B4-BE49-F238E27FC236}">
                    <a16:creationId xmlns:a16="http://schemas.microsoft.com/office/drawing/2014/main" id="{E0E94C67-BB28-4E54-A773-8082FAE0C4CE}"/>
                  </a:ext>
                </a:extLst>
              </p:cNvPr>
              <p:cNvSpPr/>
              <p:nvPr/>
            </p:nvSpPr>
            <p:spPr>
              <a:xfrm>
                <a:off x="8572500" y="2072377"/>
                <a:ext cx="324000" cy="72000"/>
              </a:xfrm>
              <a:prstGeom prst="roundRect">
                <a:avLst>
                  <a:gd name="adj" fmla="val 41983"/>
                </a:avLst>
              </a:prstGeom>
              <a:gradFill>
                <a:gsLst>
                  <a:gs pos="0">
                    <a:srgbClr val="00B0F0"/>
                  </a:gs>
                  <a:gs pos="51000">
                    <a:schemeClr val="accent1">
                      <a:lumMod val="75000"/>
                    </a:schemeClr>
                  </a:gs>
                  <a:gs pos="99000">
                    <a:schemeClr val="accent1">
                      <a:lumMod val="50000"/>
                    </a:schemeClr>
                  </a:gs>
                  <a:gs pos="100000">
                    <a:schemeClr val="accent1">
                      <a:lumMod val="5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254" name="TextBox 253">
                <a:extLst>
                  <a:ext uri="{FF2B5EF4-FFF2-40B4-BE49-F238E27FC236}">
                    <a16:creationId xmlns:a16="http://schemas.microsoft.com/office/drawing/2014/main" id="{828F60B8-A664-4FBF-9431-966414D67F4D}"/>
                  </a:ext>
                </a:extLst>
              </p:cNvPr>
              <p:cNvSpPr txBox="1"/>
              <p:nvPr/>
            </p:nvSpPr>
            <p:spPr>
              <a:xfrm>
                <a:off x="9105975" y="4040746"/>
                <a:ext cx="742875" cy="523220"/>
              </a:xfrm>
              <a:prstGeom prst="rect">
                <a:avLst/>
              </a:prstGeom>
              <a:noFill/>
            </p:spPr>
            <p:txBody>
              <a:bodyPr wrap="square" rtlCol="0">
                <a:spAutoFit/>
              </a:bodyPr>
              <a:lstStyle/>
              <a:p>
                <a:r>
                  <a:rPr lang="en-US" sz="2800" dirty="0">
                    <a:solidFill>
                      <a:schemeClr val="bg1"/>
                    </a:solidFill>
                  </a:rPr>
                  <a:t>20</a:t>
                </a:r>
                <a:r>
                  <a:rPr lang="en-US" sz="2000" dirty="0">
                    <a:solidFill>
                      <a:schemeClr val="bg1"/>
                    </a:solidFill>
                  </a:rPr>
                  <a:t>%</a:t>
                </a:r>
                <a:endParaRPr lang="en-KE" sz="2800" dirty="0">
                  <a:solidFill>
                    <a:schemeClr val="bg1"/>
                  </a:solidFill>
                </a:endParaRPr>
              </a:p>
            </p:txBody>
          </p:sp>
          <p:sp>
            <p:nvSpPr>
              <p:cNvPr id="255" name="TextBox 254">
                <a:extLst>
                  <a:ext uri="{FF2B5EF4-FFF2-40B4-BE49-F238E27FC236}">
                    <a16:creationId xmlns:a16="http://schemas.microsoft.com/office/drawing/2014/main" id="{7676F76F-344E-494B-BB25-B28EA94E5C83}"/>
                  </a:ext>
                </a:extLst>
              </p:cNvPr>
              <p:cNvSpPr txBox="1"/>
              <p:nvPr/>
            </p:nvSpPr>
            <p:spPr>
              <a:xfrm>
                <a:off x="9734625" y="4225412"/>
                <a:ext cx="962025" cy="338554"/>
              </a:xfrm>
              <a:prstGeom prst="rect">
                <a:avLst/>
              </a:prstGeom>
              <a:noFill/>
            </p:spPr>
            <p:txBody>
              <a:bodyPr wrap="square" rtlCol="0">
                <a:spAutoFit/>
              </a:bodyPr>
              <a:lstStyle/>
              <a:p>
                <a:r>
                  <a:rPr lang="en-US" sz="1600" b="1" dirty="0">
                    <a:solidFill>
                      <a:schemeClr val="bg1"/>
                    </a:solidFill>
                    <a:latin typeface="Kristen ITC" panose="03050502040202030202" pitchFamily="66" charset="0"/>
                  </a:rPr>
                  <a:t>Growth</a:t>
                </a:r>
                <a:endParaRPr lang="en-KE" sz="1600" b="1" dirty="0">
                  <a:solidFill>
                    <a:schemeClr val="bg1"/>
                  </a:solidFill>
                  <a:latin typeface="Kristen ITC" panose="03050502040202030202" pitchFamily="66" charset="0"/>
                </a:endParaRPr>
              </a:p>
            </p:txBody>
          </p:sp>
          <p:sp>
            <p:nvSpPr>
              <p:cNvPr id="256" name="TextBox 255">
                <a:extLst>
                  <a:ext uri="{FF2B5EF4-FFF2-40B4-BE49-F238E27FC236}">
                    <a16:creationId xmlns:a16="http://schemas.microsoft.com/office/drawing/2014/main" id="{F3B3772B-281A-4832-823E-00EC683D9408}"/>
                  </a:ext>
                </a:extLst>
              </p:cNvPr>
              <p:cNvSpPr txBox="1"/>
              <p:nvPr/>
            </p:nvSpPr>
            <p:spPr>
              <a:xfrm>
                <a:off x="9115500" y="4497946"/>
                <a:ext cx="742875" cy="523220"/>
              </a:xfrm>
              <a:prstGeom prst="rect">
                <a:avLst/>
              </a:prstGeom>
              <a:noFill/>
            </p:spPr>
            <p:txBody>
              <a:bodyPr wrap="square" rtlCol="0">
                <a:spAutoFit/>
              </a:bodyPr>
              <a:lstStyle/>
              <a:p>
                <a:r>
                  <a:rPr lang="en-US" sz="2800" dirty="0">
                    <a:solidFill>
                      <a:schemeClr val="bg1"/>
                    </a:solidFill>
                  </a:rPr>
                  <a:t>20</a:t>
                </a:r>
                <a:endParaRPr lang="en-KE" sz="2800" dirty="0">
                  <a:solidFill>
                    <a:schemeClr val="bg1"/>
                  </a:solidFill>
                </a:endParaRPr>
              </a:p>
            </p:txBody>
          </p:sp>
          <p:sp>
            <p:nvSpPr>
              <p:cNvPr id="257" name="TextBox 256">
                <a:extLst>
                  <a:ext uri="{FF2B5EF4-FFF2-40B4-BE49-F238E27FC236}">
                    <a16:creationId xmlns:a16="http://schemas.microsoft.com/office/drawing/2014/main" id="{CEC7EB2A-E42A-4AC5-9245-FD1E11929E7A}"/>
                  </a:ext>
                </a:extLst>
              </p:cNvPr>
              <p:cNvSpPr txBox="1"/>
              <p:nvPr/>
            </p:nvSpPr>
            <p:spPr>
              <a:xfrm>
                <a:off x="9796500" y="4682612"/>
                <a:ext cx="962025" cy="338554"/>
              </a:xfrm>
              <a:prstGeom prst="rect">
                <a:avLst/>
              </a:prstGeom>
              <a:noFill/>
            </p:spPr>
            <p:txBody>
              <a:bodyPr wrap="square" rtlCol="0">
                <a:spAutoFit/>
              </a:bodyPr>
              <a:lstStyle/>
              <a:p>
                <a:r>
                  <a:rPr lang="en-US" sz="1600" b="1" dirty="0">
                    <a:solidFill>
                      <a:schemeClr val="bg1"/>
                    </a:solidFill>
                    <a:latin typeface="Kristen ITC" panose="03050502040202030202" pitchFamily="66" charset="0"/>
                  </a:rPr>
                  <a:t>Points</a:t>
                </a:r>
                <a:endParaRPr lang="en-KE" sz="1600" b="1" dirty="0">
                  <a:solidFill>
                    <a:schemeClr val="bg1"/>
                  </a:solidFill>
                  <a:latin typeface="Kristen ITC" panose="03050502040202030202" pitchFamily="66" charset="0"/>
                </a:endParaRPr>
              </a:p>
            </p:txBody>
          </p:sp>
          <p:pic>
            <p:nvPicPr>
              <p:cNvPr id="258" name="Graphic 257" descr="Bar chart with solid fill">
                <a:extLst>
                  <a:ext uri="{FF2B5EF4-FFF2-40B4-BE49-F238E27FC236}">
                    <a16:creationId xmlns:a16="http://schemas.microsoft.com/office/drawing/2014/main" id="{6BCF5AF9-113B-470B-A61F-FEF1842EFED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654782" y="4525556"/>
                <a:ext cx="468000" cy="468000"/>
              </a:xfrm>
              <a:prstGeom prst="rect">
                <a:avLst/>
              </a:prstGeom>
            </p:spPr>
          </p:pic>
          <p:pic>
            <p:nvPicPr>
              <p:cNvPr id="259" name="Graphic 258" descr="Bar graph with upward trend with solid fill">
                <a:extLst>
                  <a:ext uri="{FF2B5EF4-FFF2-40B4-BE49-F238E27FC236}">
                    <a16:creationId xmlns:a16="http://schemas.microsoft.com/office/drawing/2014/main" id="{D9F2807F-643E-4F4F-8EC3-E54BA8BED07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654782" y="4059255"/>
                <a:ext cx="468000" cy="468000"/>
              </a:xfrm>
              <a:prstGeom prst="rect">
                <a:avLst/>
              </a:prstGeom>
            </p:spPr>
          </p:pic>
          <p:sp>
            <p:nvSpPr>
              <p:cNvPr id="260" name="TextBox 259">
                <a:extLst>
                  <a:ext uri="{FF2B5EF4-FFF2-40B4-BE49-F238E27FC236}">
                    <a16:creationId xmlns:a16="http://schemas.microsoft.com/office/drawing/2014/main" id="{9C82DBC0-F04F-4A81-B124-44C866201B8D}"/>
                  </a:ext>
                </a:extLst>
              </p:cNvPr>
              <p:cNvSpPr txBox="1"/>
              <p:nvPr/>
            </p:nvSpPr>
            <p:spPr>
              <a:xfrm>
                <a:off x="8605837" y="2568652"/>
                <a:ext cx="2619375" cy="1107996"/>
              </a:xfrm>
              <a:prstGeom prst="rect">
                <a:avLst/>
              </a:prstGeom>
              <a:noFill/>
            </p:spPr>
            <p:txBody>
              <a:bodyPr wrap="square" rtlCol="0">
                <a:spAutoFit/>
              </a:bodyPr>
              <a:lstStyle/>
              <a:p>
                <a:r>
                  <a:rPr lang="en-US" sz="1600" dirty="0" err="1">
                    <a:latin typeface="Kristen ITC" panose="03050502040202030202" pitchFamily="66" charset="0"/>
                  </a:rPr>
                  <a:t>SmartLivestock</a:t>
                </a:r>
                <a:r>
                  <a:rPr lang="en-US" sz="1600" dirty="0">
                    <a:latin typeface="Kristen ITC" panose="03050502040202030202" pitchFamily="66" charset="0"/>
                  </a:rPr>
                  <a:t>: AI &amp; IoT-Powered </a:t>
                </a:r>
                <a:r>
                  <a:rPr lang="en-US" dirty="0">
                    <a:latin typeface="Kristen ITC" panose="03050502040202030202" pitchFamily="66" charset="0"/>
                  </a:rPr>
                  <a:t>Livestock</a:t>
                </a:r>
                <a:r>
                  <a:rPr lang="en-US" sz="1600" dirty="0">
                    <a:latin typeface="Kristen ITC" panose="03050502040202030202" pitchFamily="66" charset="0"/>
                  </a:rPr>
                  <a:t> Health Monitoring</a:t>
                </a:r>
                <a:endParaRPr lang="en-KE" sz="1600" dirty="0">
                  <a:latin typeface="Kristen ITC" panose="03050502040202030202" pitchFamily="66" charset="0"/>
                </a:endParaRPr>
              </a:p>
            </p:txBody>
          </p:sp>
        </p:grpSp>
        <p:grpSp>
          <p:nvGrpSpPr>
            <p:cNvPr id="150" name="Group 149">
              <a:extLst>
                <a:ext uri="{FF2B5EF4-FFF2-40B4-BE49-F238E27FC236}">
                  <a16:creationId xmlns:a16="http://schemas.microsoft.com/office/drawing/2014/main" id="{02700F83-D80A-435E-855C-782C266E6DB8}"/>
                </a:ext>
              </a:extLst>
            </p:cNvPr>
            <p:cNvGrpSpPr/>
            <p:nvPr/>
          </p:nvGrpSpPr>
          <p:grpSpPr>
            <a:xfrm>
              <a:off x="8364752" y="9575690"/>
              <a:ext cx="2847974" cy="3959225"/>
              <a:chOff x="8377238" y="1449388"/>
              <a:chExt cx="2847974" cy="3959225"/>
            </a:xfrm>
          </p:grpSpPr>
          <p:sp>
            <p:nvSpPr>
              <p:cNvPr id="235" name="Rectangle: Rounded Corners 234">
                <a:extLst>
                  <a:ext uri="{FF2B5EF4-FFF2-40B4-BE49-F238E27FC236}">
                    <a16:creationId xmlns:a16="http://schemas.microsoft.com/office/drawing/2014/main" id="{5584A0D8-84CB-413A-B8D7-4E70F48CA976}"/>
                  </a:ext>
                </a:extLst>
              </p:cNvPr>
              <p:cNvSpPr/>
              <p:nvPr/>
            </p:nvSpPr>
            <p:spPr>
              <a:xfrm>
                <a:off x="8377238" y="1449388"/>
                <a:ext cx="2771775" cy="3959225"/>
              </a:xfrm>
              <a:prstGeom prst="roundRect">
                <a:avLst>
                  <a:gd name="adj" fmla="val 12199"/>
                </a:avLst>
              </a:prstGeom>
              <a:gradFill>
                <a:gsLst>
                  <a:gs pos="0">
                    <a:srgbClr val="00B0F0"/>
                  </a:gs>
                  <a:gs pos="51000">
                    <a:schemeClr val="accent1">
                      <a:lumMod val="75000"/>
                    </a:schemeClr>
                  </a:gs>
                  <a:gs pos="99000">
                    <a:schemeClr val="accent1">
                      <a:lumMod val="50000"/>
                    </a:schemeClr>
                  </a:gs>
                  <a:gs pos="100000">
                    <a:schemeClr val="accent1">
                      <a:lumMod val="5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236" name="Freeform: Shape 235">
                <a:extLst>
                  <a:ext uri="{FF2B5EF4-FFF2-40B4-BE49-F238E27FC236}">
                    <a16:creationId xmlns:a16="http://schemas.microsoft.com/office/drawing/2014/main" id="{9015BD8F-9ADE-4278-8DC9-E0A78DADEB51}"/>
                  </a:ext>
                </a:extLst>
              </p:cNvPr>
              <p:cNvSpPr/>
              <p:nvPr/>
            </p:nvSpPr>
            <p:spPr>
              <a:xfrm flipH="1">
                <a:off x="8377238" y="1545902"/>
                <a:ext cx="2771775" cy="3862711"/>
              </a:xfrm>
              <a:custGeom>
                <a:avLst/>
                <a:gdLst>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86359 w 2771775"/>
                  <a:gd name="connsiteY9" fmla="*/ 180514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86359 w 2771775"/>
                  <a:gd name="connsiteY9" fmla="*/ 180514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71775" h="3862711">
                    <a:moveTo>
                      <a:pt x="102092" y="0"/>
                    </a:moveTo>
                    <a:lnTo>
                      <a:pt x="99036" y="2522"/>
                    </a:lnTo>
                    <a:cubicBezTo>
                      <a:pt x="37846" y="63711"/>
                      <a:pt x="0" y="148244"/>
                      <a:pt x="0" y="241615"/>
                    </a:cubicBezTo>
                    <a:lnTo>
                      <a:pt x="0" y="3524582"/>
                    </a:lnTo>
                    <a:cubicBezTo>
                      <a:pt x="0" y="3711325"/>
                      <a:pt x="151386" y="3862711"/>
                      <a:pt x="338129" y="3862711"/>
                    </a:cubicBezTo>
                    <a:lnTo>
                      <a:pt x="2433646" y="3862711"/>
                    </a:lnTo>
                    <a:cubicBezTo>
                      <a:pt x="2620389" y="3862711"/>
                      <a:pt x="2771775" y="3711325"/>
                      <a:pt x="2771775" y="3524582"/>
                    </a:cubicBezTo>
                    <a:lnTo>
                      <a:pt x="2771775" y="3443237"/>
                    </a:lnTo>
                    <a:lnTo>
                      <a:pt x="2730892" y="3419419"/>
                    </a:lnTo>
                    <a:cubicBezTo>
                      <a:pt x="1180917" y="2806879"/>
                      <a:pt x="1064514" y="2536857"/>
                      <a:pt x="176834" y="228139"/>
                    </a:cubicBezTo>
                    <a:cubicBezTo>
                      <a:pt x="148745" y="167968"/>
                      <a:pt x="130181" y="50646"/>
                      <a:pt x="102092" y="0"/>
                    </a:cubicBezTo>
                    <a:close/>
                  </a:path>
                </a:pathLst>
              </a:custGeom>
              <a:gradFill>
                <a:gsLst>
                  <a:gs pos="0">
                    <a:srgbClr val="00B0F0"/>
                  </a:gs>
                  <a:gs pos="31000">
                    <a:schemeClr val="bg1"/>
                  </a:gs>
                  <a:gs pos="92000">
                    <a:schemeClr val="accent1">
                      <a:lumMod val="50000"/>
                    </a:schemeClr>
                  </a:gs>
                  <a:gs pos="30000">
                    <a:schemeClr val="bg1"/>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KE"/>
              </a:p>
            </p:txBody>
          </p:sp>
          <p:sp>
            <p:nvSpPr>
              <p:cNvPr id="237" name="Rectangle: Rounded Corners 236">
                <a:extLst>
                  <a:ext uri="{FF2B5EF4-FFF2-40B4-BE49-F238E27FC236}">
                    <a16:creationId xmlns:a16="http://schemas.microsoft.com/office/drawing/2014/main" id="{B3085D9E-31F7-4F07-BD24-582E6DAAADF6}"/>
                  </a:ext>
                </a:extLst>
              </p:cNvPr>
              <p:cNvSpPr/>
              <p:nvPr/>
            </p:nvSpPr>
            <p:spPr>
              <a:xfrm>
                <a:off x="8453437" y="1893371"/>
                <a:ext cx="2619375" cy="2035497"/>
              </a:xfrm>
              <a:prstGeom prst="roundRect">
                <a:avLst>
                  <a:gd name="adj" fmla="val 16161"/>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238" name="Rectangle: Rounded Corners 237">
                <a:extLst>
                  <a:ext uri="{FF2B5EF4-FFF2-40B4-BE49-F238E27FC236}">
                    <a16:creationId xmlns:a16="http://schemas.microsoft.com/office/drawing/2014/main" id="{CDF0607F-9CD4-4074-B26B-ED92A5AECBF6}"/>
                  </a:ext>
                </a:extLst>
              </p:cNvPr>
              <p:cNvSpPr/>
              <p:nvPr/>
            </p:nvSpPr>
            <p:spPr>
              <a:xfrm>
                <a:off x="8453437" y="1498277"/>
                <a:ext cx="2619375" cy="2168848"/>
              </a:xfrm>
              <a:prstGeom prst="roundRect">
                <a:avLst>
                  <a:gd name="adj" fmla="val 1288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dirty="0"/>
              </a:p>
            </p:txBody>
          </p:sp>
          <p:sp>
            <p:nvSpPr>
              <p:cNvPr id="239" name="TextBox 238">
                <a:extLst>
                  <a:ext uri="{FF2B5EF4-FFF2-40B4-BE49-F238E27FC236}">
                    <a16:creationId xmlns:a16="http://schemas.microsoft.com/office/drawing/2014/main" id="{D5D387AB-AF90-4B66-B7D9-98C6DA0F8025}"/>
                  </a:ext>
                </a:extLst>
              </p:cNvPr>
              <p:cNvSpPr txBox="1"/>
              <p:nvPr/>
            </p:nvSpPr>
            <p:spPr>
              <a:xfrm>
                <a:off x="8453437" y="1624012"/>
                <a:ext cx="2395539" cy="400110"/>
              </a:xfrm>
              <a:prstGeom prst="rect">
                <a:avLst/>
              </a:prstGeom>
              <a:noFill/>
            </p:spPr>
            <p:txBody>
              <a:bodyPr wrap="square" rtlCol="0">
                <a:spAutoFit/>
              </a:bodyPr>
              <a:lstStyle/>
              <a:p>
                <a:r>
                  <a:rPr lang="en-US" sz="2000" dirty="0">
                    <a:latin typeface="Kristen ITC" panose="03050502040202030202" pitchFamily="66" charset="0"/>
                  </a:rPr>
                  <a:t>How It Works</a:t>
                </a:r>
                <a:endParaRPr lang="en-KE" sz="2000" b="1" dirty="0">
                  <a:solidFill>
                    <a:schemeClr val="tx1">
                      <a:lumMod val="75000"/>
                      <a:lumOff val="25000"/>
                    </a:schemeClr>
                  </a:solidFill>
                  <a:latin typeface="Kristen ITC" panose="03050502040202030202" pitchFamily="66" charset="0"/>
                </a:endParaRPr>
              </a:p>
            </p:txBody>
          </p:sp>
          <p:sp>
            <p:nvSpPr>
              <p:cNvPr id="240" name="Rectangle: Rounded Corners 239">
                <a:extLst>
                  <a:ext uri="{FF2B5EF4-FFF2-40B4-BE49-F238E27FC236}">
                    <a16:creationId xmlns:a16="http://schemas.microsoft.com/office/drawing/2014/main" id="{452C07F3-471B-4BDA-A133-5E30D3B681C7}"/>
                  </a:ext>
                </a:extLst>
              </p:cNvPr>
              <p:cNvSpPr/>
              <p:nvPr/>
            </p:nvSpPr>
            <p:spPr>
              <a:xfrm>
                <a:off x="8572500" y="2072377"/>
                <a:ext cx="324000" cy="72000"/>
              </a:xfrm>
              <a:prstGeom prst="roundRect">
                <a:avLst>
                  <a:gd name="adj" fmla="val 41983"/>
                </a:avLst>
              </a:prstGeom>
              <a:gradFill>
                <a:gsLst>
                  <a:gs pos="0">
                    <a:srgbClr val="00B0F0"/>
                  </a:gs>
                  <a:gs pos="51000">
                    <a:schemeClr val="accent1">
                      <a:lumMod val="75000"/>
                    </a:schemeClr>
                  </a:gs>
                  <a:gs pos="99000">
                    <a:schemeClr val="accent1">
                      <a:lumMod val="50000"/>
                    </a:schemeClr>
                  </a:gs>
                  <a:gs pos="100000">
                    <a:schemeClr val="accent1">
                      <a:lumMod val="5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241" name="TextBox 240">
                <a:extLst>
                  <a:ext uri="{FF2B5EF4-FFF2-40B4-BE49-F238E27FC236}">
                    <a16:creationId xmlns:a16="http://schemas.microsoft.com/office/drawing/2014/main" id="{9EFE3808-23D1-4B50-8B01-2DED4FD245C9}"/>
                  </a:ext>
                </a:extLst>
              </p:cNvPr>
              <p:cNvSpPr txBox="1"/>
              <p:nvPr/>
            </p:nvSpPr>
            <p:spPr>
              <a:xfrm>
                <a:off x="9105975" y="4040746"/>
                <a:ext cx="742875" cy="523220"/>
              </a:xfrm>
              <a:prstGeom prst="rect">
                <a:avLst/>
              </a:prstGeom>
              <a:noFill/>
            </p:spPr>
            <p:txBody>
              <a:bodyPr wrap="square" rtlCol="0">
                <a:spAutoFit/>
              </a:bodyPr>
              <a:lstStyle/>
              <a:p>
                <a:r>
                  <a:rPr lang="en-US" sz="2800" dirty="0">
                    <a:solidFill>
                      <a:schemeClr val="bg1"/>
                    </a:solidFill>
                  </a:rPr>
                  <a:t>15</a:t>
                </a:r>
                <a:r>
                  <a:rPr lang="en-US" sz="2000" dirty="0">
                    <a:solidFill>
                      <a:schemeClr val="bg1"/>
                    </a:solidFill>
                  </a:rPr>
                  <a:t>%</a:t>
                </a:r>
                <a:endParaRPr lang="en-KE" sz="2800" dirty="0">
                  <a:solidFill>
                    <a:schemeClr val="bg1"/>
                  </a:solidFill>
                </a:endParaRPr>
              </a:p>
            </p:txBody>
          </p:sp>
          <p:sp>
            <p:nvSpPr>
              <p:cNvPr id="242" name="TextBox 241">
                <a:extLst>
                  <a:ext uri="{FF2B5EF4-FFF2-40B4-BE49-F238E27FC236}">
                    <a16:creationId xmlns:a16="http://schemas.microsoft.com/office/drawing/2014/main" id="{293B738E-670B-4CD7-91FB-5078A63935C5}"/>
                  </a:ext>
                </a:extLst>
              </p:cNvPr>
              <p:cNvSpPr txBox="1"/>
              <p:nvPr/>
            </p:nvSpPr>
            <p:spPr>
              <a:xfrm>
                <a:off x="9734625" y="4225412"/>
                <a:ext cx="962025" cy="338554"/>
              </a:xfrm>
              <a:prstGeom prst="rect">
                <a:avLst/>
              </a:prstGeom>
              <a:noFill/>
            </p:spPr>
            <p:txBody>
              <a:bodyPr wrap="square" rtlCol="0">
                <a:spAutoFit/>
              </a:bodyPr>
              <a:lstStyle/>
              <a:p>
                <a:r>
                  <a:rPr lang="en-US" sz="1600" b="1" dirty="0">
                    <a:solidFill>
                      <a:schemeClr val="bg1"/>
                    </a:solidFill>
                    <a:latin typeface="Kristen ITC" panose="03050502040202030202" pitchFamily="66" charset="0"/>
                  </a:rPr>
                  <a:t>Growth</a:t>
                </a:r>
                <a:endParaRPr lang="en-KE" sz="1600" b="1" dirty="0">
                  <a:solidFill>
                    <a:schemeClr val="bg1"/>
                  </a:solidFill>
                  <a:latin typeface="Kristen ITC" panose="03050502040202030202" pitchFamily="66" charset="0"/>
                </a:endParaRPr>
              </a:p>
            </p:txBody>
          </p:sp>
          <p:sp>
            <p:nvSpPr>
              <p:cNvPr id="243" name="TextBox 242">
                <a:extLst>
                  <a:ext uri="{FF2B5EF4-FFF2-40B4-BE49-F238E27FC236}">
                    <a16:creationId xmlns:a16="http://schemas.microsoft.com/office/drawing/2014/main" id="{96045CD8-871B-4791-8461-42A8B2C0760B}"/>
                  </a:ext>
                </a:extLst>
              </p:cNvPr>
              <p:cNvSpPr txBox="1"/>
              <p:nvPr/>
            </p:nvSpPr>
            <p:spPr>
              <a:xfrm>
                <a:off x="9115500" y="4497946"/>
                <a:ext cx="742875" cy="523220"/>
              </a:xfrm>
              <a:prstGeom prst="rect">
                <a:avLst/>
              </a:prstGeom>
              <a:noFill/>
            </p:spPr>
            <p:txBody>
              <a:bodyPr wrap="square" rtlCol="0">
                <a:spAutoFit/>
              </a:bodyPr>
              <a:lstStyle/>
              <a:p>
                <a:r>
                  <a:rPr lang="en-US" sz="2800" dirty="0">
                    <a:solidFill>
                      <a:schemeClr val="bg1"/>
                    </a:solidFill>
                  </a:rPr>
                  <a:t>15</a:t>
                </a:r>
                <a:endParaRPr lang="en-KE" sz="2800" dirty="0">
                  <a:solidFill>
                    <a:schemeClr val="bg1"/>
                  </a:solidFill>
                </a:endParaRPr>
              </a:p>
            </p:txBody>
          </p:sp>
          <p:sp>
            <p:nvSpPr>
              <p:cNvPr id="244" name="TextBox 243">
                <a:extLst>
                  <a:ext uri="{FF2B5EF4-FFF2-40B4-BE49-F238E27FC236}">
                    <a16:creationId xmlns:a16="http://schemas.microsoft.com/office/drawing/2014/main" id="{38056FB2-3756-469F-A422-B86721016269}"/>
                  </a:ext>
                </a:extLst>
              </p:cNvPr>
              <p:cNvSpPr txBox="1"/>
              <p:nvPr/>
            </p:nvSpPr>
            <p:spPr>
              <a:xfrm>
                <a:off x="9796500" y="4682612"/>
                <a:ext cx="962025" cy="338554"/>
              </a:xfrm>
              <a:prstGeom prst="rect">
                <a:avLst/>
              </a:prstGeom>
              <a:noFill/>
            </p:spPr>
            <p:txBody>
              <a:bodyPr wrap="square" rtlCol="0">
                <a:spAutoFit/>
              </a:bodyPr>
              <a:lstStyle/>
              <a:p>
                <a:r>
                  <a:rPr lang="en-US" sz="1600" b="1" dirty="0">
                    <a:solidFill>
                      <a:schemeClr val="bg1"/>
                    </a:solidFill>
                    <a:latin typeface="Kristen ITC" panose="03050502040202030202" pitchFamily="66" charset="0"/>
                  </a:rPr>
                  <a:t>Points</a:t>
                </a:r>
                <a:endParaRPr lang="en-KE" sz="1600" b="1" dirty="0">
                  <a:solidFill>
                    <a:schemeClr val="bg1"/>
                  </a:solidFill>
                  <a:latin typeface="Kristen ITC" panose="03050502040202030202" pitchFamily="66" charset="0"/>
                </a:endParaRPr>
              </a:p>
            </p:txBody>
          </p:sp>
          <p:pic>
            <p:nvPicPr>
              <p:cNvPr id="245" name="Graphic 244" descr="Bar chart with solid fill">
                <a:extLst>
                  <a:ext uri="{FF2B5EF4-FFF2-40B4-BE49-F238E27FC236}">
                    <a16:creationId xmlns:a16="http://schemas.microsoft.com/office/drawing/2014/main" id="{EE542DDC-B10F-4CC7-947B-D3BC8C6DD20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654782" y="4525556"/>
                <a:ext cx="468000" cy="468000"/>
              </a:xfrm>
              <a:prstGeom prst="rect">
                <a:avLst/>
              </a:prstGeom>
            </p:spPr>
          </p:pic>
          <p:pic>
            <p:nvPicPr>
              <p:cNvPr id="246" name="Graphic 245" descr="Bar graph with upward trend with solid fill">
                <a:extLst>
                  <a:ext uri="{FF2B5EF4-FFF2-40B4-BE49-F238E27FC236}">
                    <a16:creationId xmlns:a16="http://schemas.microsoft.com/office/drawing/2014/main" id="{4F3966A2-F3B7-4B1D-AD31-4FD40950516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654782" y="4059255"/>
                <a:ext cx="468000" cy="468000"/>
              </a:xfrm>
              <a:prstGeom prst="rect">
                <a:avLst/>
              </a:prstGeom>
            </p:spPr>
          </p:pic>
          <p:sp>
            <p:nvSpPr>
              <p:cNvPr id="247" name="TextBox 246">
                <a:extLst>
                  <a:ext uri="{FF2B5EF4-FFF2-40B4-BE49-F238E27FC236}">
                    <a16:creationId xmlns:a16="http://schemas.microsoft.com/office/drawing/2014/main" id="{A09768A0-4BB7-476F-A062-7B0E7C37DB6E}"/>
                  </a:ext>
                </a:extLst>
              </p:cNvPr>
              <p:cNvSpPr txBox="1"/>
              <p:nvPr/>
            </p:nvSpPr>
            <p:spPr>
              <a:xfrm>
                <a:off x="8605837" y="2568652"/>
                <a:ext cx="2619375" cy="830997"/>
              </a:xfrm>
              <a:prstGeom prst="rect">
                <a:avLst/>
              </a:prstGeom>
              <a:noFill/>
            </p:spPr>
            <p:txBody>
              <a:bodyPr wrap="square" rtlCol="0">
                <a:spAutoFit/>
              </a:bodyPr>
              <a:lstStyle/>
              <a:p>
                <a:r>
                  <a:rPr lang="en-US" sz="1600" dirty="0">
                    <a:latin typeface="Kristen ITC" panose="03050502040202030202" pitchFamily="66" charset="0"/>
                  </a:rPr>
                  <a:t>AI and IoT for Real-Time Livestock Health Monitoring</a:t>
                </a:r>
                <a:endParaRPr lang="en-KE" sz="1600" dirty="0">
                  <a:latin typeface="Kristen ITC" panose="03050502040202030202" pitchFamily="66" charset="0"/>
                </a:endParaRPr>
              </a:p>
            </p:txBody>
          </p:sp>
        </p:grpSp>
        <p:grpSp>
          <p:nvGrpSpPr>
            <p:cNvPr id="151" name="Group 150">
              <a:extLst>
                <a:ext uri="{FF2B5EF4-FFF2-40B4-BE49-F238E27FC236}">
                  <a16:creationId xmlns:a16="http://schemas.microsoft.com/office/drawing/2014/main" id="{E8E0C92A-9EFB-4630-9C0C-0667E2C07097}"/>
                </a:ext>
              </a:extLst>
            </p:cNvPr>
            <p:cNvGrpSpPr/>
            <p:nvPr/>
          </p:nvGrpSpPr>
          <p:grpSpPr>
            <a:xfrm>
              <a:off x="8364752" y="13638841"/>
              <a:ext cx="2847974" cy="3959225"/>
              <a:chOff x="8377238" y="1449388"/>
              <a:chExt cx="2847974" cy="3959225"/>
            </a:xfrm>
          </p:grpSpPr>
          <p:sp>
            <p:nvSpPr>
              <p:cNvPr id="222" name="Rectangle: Rounded Corners 221">
                <a:extLst>
                  <a:ext uri="{FF2B5EF4-FFF2-40B4-BE49-F238E27FC236}">
                    <a16:creationId xmlns:a16="http://schemas.microsoft.com/office/drawing/2014/main" id="{F36A2133-AA36-46F2-B5F2-F5AC85B87A79}"/>
                  </a:ext>
                </a:extLst>
              </p:cNvPr>
              <p:cNvSpPr/>
              <p:nvPr/>
            </p:nvSpPr>
            <p:spPr>
              <a:xfrm>
                <a:off x="8377238" y="1449388"/>
                <a:ext cx="2771775" cy="3959225"/>
              </a:xfrm>
              <a:prstGeom prst="roundRect">
                <a:avLst>
                  <a:gd name="adj" fmla="val 12199"/>
                </a:avLst>
              </a:prstGeom>
              <a:gradFill>
                <a:gsLst>
                  <a:gs pos="0">
                    <a:srgbClr val="00B0F0"/>
                  </a:gs>
                  <a:gs pos="51000">
                    <a:schemeClr val="accent1">
                      <a:lumMod val="75000"/>
                    </a:schemeClr>
                  </a:gs>
                  <a:gs pos="99000">
                    <a:schemeClr val="accent1">
                      <a:lumMod val="50000"/>
                    </a:schemeClr>
                  </a:gs>
                  <a:gs pos="100000">
                    <a:schemeClr val="accent1">
                      <a:lumMod val="5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223" name="Freeform: Shape 222">
                <a:extLst>
                  <a:ext uri="{FF2B5EF4-FFF2-40B4-BE49-F238E27FC236}">
                    <a16:creationId xmlns:a16="http://schemas.microsoft.com/office/drawing/2014/main" id="{515BE626-6AD8-4B78-A497-EAEB5E3CFF7C}"/>
                  </a:ext>
                </a:extLst>
              </p:cNvPr>
              <p:cNvSpPr/>
              <p:nvPr/>
            </p:nvSpPr>
            <p:spPr>
              <a:xfrm flipH="1">
                <a:off x="8377238" y="1545902"/>
                <a:ext cx="2771775" cy="3862711"/>
              </a:xfrm>
              <a:custGeom>
                <a:avLst/>
                <a:gdLst>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86359 w 2771775"/>
                  <a:gd name="connsiteY9" fmla="*/ 180514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86359 w 2771775"/>
                  <a:gd name="connsiteY9" fmla="*/ 180514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71775" h="3862711">
                    <a:moveTo>
                      <a:pt x="102092" y="0"/>
                    </a:moveTo>
                    <a:lnTo>
                      <a:pt x="99036" y="2522"/>
                    </a:lnTo>
                    <a:cubicBezTo>
                      <a:pt x="37846" y="63711"/>
                      <a:pt x="0" y="148244"/>
                      <a:pt x="0" y="241615"/>
                    </a:cubicBezTo>
                    <a:lnTo>
                      <a:pt x="0" y="3524582"/>
                    </a:lnTo>
                    <a:cubicBezTo>
                      <a:pt x="0" y="3711325"/>
                      <a:pt x="151386" y="3862711"/>
                      <a:pt x="338129" y="3862711"/>
                    </a:cubicBezTo>
                    <a:lnTo>
                      <a:pt x="2433646" y="3862711"/>
                    </a:lnTo>
                    <a:cubicBezTo>
                      <a:pt x="2620389" y="3862711"/>
                      <a:pt x="2771775" y="3711325"/>
                      <a:pt x="2771775" y="3524582"/>
                    </a:cubicBezTo>
                    <a:lnTo>
                      <a:pt x="2771775" y="3443237"/>
                    </a:lnTo>
                    <a:lnTo>
                      <a:pt x="2730892" y="3419419"/>
                    </a:lnTo>
                    <a:cubicBezTo>
                      <a:pt x="1180917" y="2806879"/>
                      <a:pt x="1064514" y="2536857"/>
                      <a:pt x="176834" y="228139"/>
                    </a:cubicBezTo>
                    <a:cubicBezTo>
                      <a:pt x="148745" y="167968"/>
                      <a:pt x="130181" y="50646"/>
                      <a:pt x="102092" y="0"/>
                    </a:cubicBezTo>
                    <a:close/>
                  </a:path>
                </a:pathLst>
              </a:custGeom>
              <a:gradFill>
                <a:gsLst>
                  <a:gs pos="0">
                    <a:srgbClr val="00B0F0"/>
                  </a:gs>
                  <a:gs pos="31000">
                    <a:schemeClr val="bg1"/>
                  </a:gs>
                  <a:gs pos="92000">
                    <a:schemeClr val="accent1">
                      <a:lumMod val="50000"/>
                    </a:schemeClr>
                  </a:gs>
                  <a:gs pos="30000">
                    <a:schemeClr val="bg1"/>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KE"/>
              </a:p>
            </p:txBody>
          </p:sp>
          <p:sp>
            <p:nvSpPr>
              <p:cNvPr id="224" name="Rectangle: Rounded Corners 223">
                <a:extLst>
                  <a:ext uri="{FF2B5EF4-FFF2-40B4-BE49-F238E27FC236}">
                    <a16:creationId xmlns:a16="http://schemas.microsoft.com/office/drawing/2014/main" id="{E11076DA-91E0-43D4-BCA3-8EE1B2AE5228}"/>
                  </a:ext>
                </a:extLst>
              </p:cNvPr>
              <p:cNvSpPr/>
              <p:nvPr/>
            </p:nvSpPr>
            <p:spPr>
              <a:xfrm>
                <a:off x="8453437" y="1893371"/>
                <a:ext cx="2619375" cy="2035497"/>
              </a:xfrm>
              <a:prstGeom prst="roundRect">
                <a:avLst>
                  <a:gd name="adj" fmla="val 16161"/>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225" name="Rectangle: Rounded Corners 224">
                <a:extLst>
                  <a:ext uri="{FF2B5EF4-FFF2-40B4-BE49-F238E27FC236}">
                    <a16:creationId xmlns:a16="http://schemas.microsoft.com/office/drawing/2014/main" id="{C0AFA70F-4BAE-4958-8746-24EC2CFB3F57}"/>
                  </a:ext>
                </a:extLst>
              </p:cNvPr>
              <p:cNvSpPr/>
              <p:nvPr/>
            </p:nvSpPr>
            <p:spPr>
              <a:xfrm>
                <a:off x="8453437" y="1498277"/>
                <a:ext cx="2619375" cy="2168848"/>
              </a:xfrm>
              <a:prstGeom prst="roundRect">
                <a:avLst>
                  <a:gd name="adj" fmla="val 1288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dirty="0"/>
              </a:p>
            </p:txBody>
          </p:sp>
          <p:sp>
            <p:nvSpPr>
              <p:cNvPr id="226" name="TextBox 225">
                <a:extLst>
                  <a:ext uri="{FF2B5EF4-FFF2-40B4-BE49-F238E27FC236}">
                    <a16:creationId xmlns:a16="http://schemas.microsoft.com/office/drawing/2014/main" id="{56CBAB42-ECE1-4406-A1D2-99B201716A51}"/>
                  </a:ext>
                </a:extLst>
              </p:cNvPr>
              <p:cNvSpPr txBox="1"/>
              <p:nvPr/>
            </p:nvSpPr>
            <p:spPr>
              <a:xfrm>
                <a:off x="8453437" y="1624012"/>
                <a:ext cx="2395539" cy="400110"/>
              </a:xfrm>
              <a:prstGeom prst="rect">
                <a:avLst/>
              </a:prstGeom>
              <a:noFill/>
            </p:spPr>
            <p:txBody>
              <a:bodyPr wrap="square" rtlCol="0">
                <a:spAutoFit/>
              </a:bodyPr>
              <a:lstStyle/>
              <a:p>
                <a:r>
                  <a:rPr lang="en-US" sz="2000" dirty="0">
                    <a:latin typeface="Kristen ITC" panose="03050502040202030202" pitchFamily="66" charset="0"/>
                  </a:rPr>
                  <a:t>Key Features </a:t>
                </a:r>
                <a:endParaRPr lang="en-KE" sz="2000" dirty="0">
                  <a:solidFill>
                    <a:schemeClr val="tx1">
                      <a:lumMod val="75000"/>
                      <a:lumOff val="25000"/>
                    </a:schemeClr>
                  </a:solidFill>
                  <a:latin typeface="Kristen ITC" panose="03050502040202030202" pitchFamily="66" charset="0"/>
                </a:endParaRPr>
              </a:p>
            </p:txBody>
          </p:sp>
          <p:sp>
            <p:nvSpPr>
              <p:cNvPr id="227" name="Rectangle: Rounded Corners 226">
                <a:extLst>
                  <a:ext uri="{FF2B5EF4-FFF2-40B4-BE49-F238E27FC236}">
                    <a16:creationId xmlns:a16="http://schemas.microsoft.com/office/drawing/2014/main" id="{E992E0FD-9E72-436B-B15A-494223169F29}"/>
                  </a:ext>
                </a:extLst>
              </p:cNvPr>
              <p:cNvSpPr/>
              <p:nvPr/>
            </p:nvSpPr>
            <p:spPr>
              <a:xfrm>
                <a:off x="8572500" y="2072377"/>
                <a:ext cx="324000" cy="72000"/>
              </a:xfrm>
              <a:prstGeom prst="roundRect">
                <a:avLst>
                  <a:gd name="adj" fmla="val 41983"/>
                </a:avLst>
              </a:prstGeom>
              <a:gradFill>
                <a:gsLst>
                  <a:gs pos="0">
                    <a:srgbClr val="00B0F0"/>
                  </a:gs>
                  <a:gs pos="51000">
                    <a:schemeClr val="accent1">
                      <a:lumMod val="75000"/>
                    </a:schemeClr>
                  </a:gs>
                  <a:gs pos="99000">
                    <a:schemeClr val="accent1">
                      <a:lumMod val="50000"/>
                    </a:schemeClr>
                  </a:gs>
                  <a:gs pos="100000">
                    <a:schemeClr val="accent1">
                      <a:lumMod val="5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228" name="TextBox 227">
                <a:extLst>
                  <a:ext uri="{FF2B5EF4-FFF2-40B4-BE49-F238E27FC236}">
                    <a16:creationId xmlns:a16="http://schemas.microsoft.com/office/drawing/2014/main" id="{11FC1CA4-8FD8-43B2-9E5E-29682ECC0F2C}"/>
                  </a:ext>
                </a:extLst>
              </p:cNvPr>
              <p:cNvSpPr txBox="1"/>
              <p:nvPr/>
            </p:nvSpPr>
            <p:spPr>
              <a:xfrm>
                <a:off x="9105975" y="4040746"/>
                <a:ext cx="742875" cy="523220"/>
              </a:xfrm>
              <a:prstGeom prst="rect">
                <a:avLst/>
              </a:prstGeom>
              <a:noFill/>
            </p:spPr>
            <p:txBody>
              <a:bodyPr wrap="square" rtlCol="0">
                <a:spAutoFit/>
              </a:bodyPr>
              <a:lstStyle/>
              <a:p>
                <a:r>
                  <a:rPr lang="en-US" sz="2800" dirty="0">
                    <a:solidFill>
                      <a:schemeClr val="bg1"/>
                    </a:solidFill>
                  </a:rPr>
                  <a:t>10</a:t>
                </a:r>
                <a:r>
                  <a:rPr lang="en-US" sz="2000" dirty="0">
                    <a:solidFill>
                      <a:schemeClr val="bg1"/>
                    </a:solidFill>
                  </a:rPr>
                  <a:t>%</a:t>
                </a:r>
                <a:endParaRPr lang="en-KE" sz="2800" dirty="0">
                  <a:solidFill>
                    <a:schemeClr val="bg1"/>
                  </a:solidFill>
                </a:endParaRPr>
              </a:p>
            </p:txBody>
          </p:sp>
          <p:sp>
            <p:nvSpPr>
              <p:cNvPr id="229" name="TextBox 228">
                <a:extLst>
                  <a:ext uri="{FF2B5EF4-FFF2-40B4-BE49-F238E27FC236}">
                    <a16:creationId xmlns:a16="http://schemas.microsoft.com/office/drawing/2014/main" id="{E6F4F5FF-6771-48B6-8EBA-6CBD75666644}"/>
                  </a:ext>
                </a:extLst>
              </p:cNvPr>
              <p:cNvSpPr txBox="1"/>
              <p:nvPr/>
            </p:nvSpPr>
            <p:spPr>
              <a:xfrm>
                <a:off x="9734625" y="4225412"/>
                <a:ext cx="962025" cy="338554"/>
              </a:xfrm>
              <a:prstGeom prst="rect">
                <a:avLst/>
              </a:prstGeom>
              <a:noFill/>
            </p:spPr>
            <p:txBody>
              <a:bodyPr wrap="square" rtlCol="0">
                <a:spAutoFit/>
              </a:bodyPr>
              <a:lstStyle/>
              <a:p>
                <a:r>
                  <a:rPr lang="en-US" sz="1600" b="1" dirty="0">
                    <a:solidFill>
                      <a:schemeClr val="bg1"/>
                    </a:solidFill>
                    <a:latin typeface="Kristen ITC" panose="03050502040202030202" pitchFamily="66" charset="0"/>
                  </a:rPr>
                  <a:t>Growth</a:t>
                </a:r>
                <a:endParaRPr lang="en-KE" sz="1600" b="1" dirty="0">
                  <a:solidFill>
                    <a:schemeClr val="bg1"/>
                  </a:solidFill>
                  <a:latin typeface="Kristen ITC" panose="03050502040202030202" pitchFamily="66" charset="0"/>
                </a:endParaRPr>
              </a:p>
            </p:txBody>
          </p:sp>
          <p:sp>
            <p:nvSpPr>
              <p:cNvPr id="230" name="TextBox 229">
                <a:extLst>
                  <a:ext uri="{FF2B5EF4-FFF2-40B4-BE49-F238E27FC236}">
                    <a16:creationId xmlns:a16="http://schemas.microsoft.com/office/drawing/2014/main" id="{228ADEED-B6E5-465F-9977-5D02C268E895}"/>
                  </a:ext>
                </a:extLst>
              </p:cNvPr>
              <p:cNvSpPr txBox="1"/>
              <p:nvPr/>
            </p:nvSpPr>
            <p:spPr>
              <a:xfrm>
                <a:off x="9115500" y="4497946"/>
                <a:ext cx="742875" cy="523220"/>
              </a:xfrm>
              <a:prstGeom prst="rect">
                <a:avLst/>
              </a:prstGeom>
              <a:noFill/>
            </p:spPr>
            <p:txBody>
              <a:bodyPr wrap="square" rtlCol="0">
                <a:spAutoFit/>
              </a:bodyPr>
              <a:lstStyle/>
              <a:p>
                <a:r>
                  <a:rPr lang="en-US" sz="2800" dirty="0">
                    <a:solidFill>
                      <a:schemeClr val="bg1"/>
                    </a:solidFill>
                  </a:rPr>
                  <a:t>10</a:t>
                </a:r>
                <a:endParaRPr lang="en-KE" sz="2800" dirty="0">
                  <a:solidFill>
                    <a:schemeClr val="bg1"/>
                  </a:solidFill>
                </a:endParaRPr>
              </a:p>
            </p:txBody>
          </p:sp>
          <p:sp>
            <p:nvSpPr>
              <p:cNvPr id="231" name="TextBox 230">
                <a:extLst>
                  <a:ext uri="{FF2B5EF4-FFF2-40B4-BE49-F238E27FC236}">
                    <a16:creationId xmlns:a16="http://schemas.microsoft.com/office/drawing/2014/main" id="{43651DCA-015B-4576-8662-0C4334BD84E9}"/>
                  </a:ext>
                </a:extLst>
              </p:cNvPr>
              <p:cNvSpPr txBox="1"/>
              <p:nvPr/>
            </p:nvSpPr>
            <p:spPr>
              <a:xfrm>
                <a:off x="9796500" y="4682612"/>
                <a:ext cx="962025" cy="338554"/>
              </a:xfrm>
              <a:prstGeom prst="rect">
                <a:avLst/>
              </a:prstGeom>
              <a:noFill/>
            </p:spPr>
            <p:txBody>
              <a:bodyPr wrap="square" rtlCol="0">
                <a:spAutoFit/>
              </a:bodyPr>
              <a:lstStyle/>
              <a:p>
                <a:r>
                  <a:rPr lang="en-US" sz="1600" b="1" dirty="0">
                    <a:solidFill>
                      <a:schemeClr val="bg1"/>
                    </a:solidFill>
                    <a:latin typeface="Kristen ITC" panose="03050502040202030202" pitchFamily="66" charset="0"/>
                  </a:rPr>
                  <a:t>Points</a:t>
                </a:r>
                <a:endParaRPr lang="en-KE" sz="1600" b="1" dirty="0">
                  <a:solidFill>
                    <a:schemeClr val="bg1"/>
                  </a:solidFill>
                  <a:latin typeface="Kristen ITC" panose="03050502040202030202" pitchFamily="66" charset="0"/>
                </a:endParaRPr>
              </a:p>
            </p:txBody>
          </p:sp>
          <p:pic>
            <p:nvPicPr>
              <p:cNvPr id="232" name="Graphic 231" descr="Bar chart with solid fill">
                <a:extLst>
                  <a:ext uri="{FF2B5EF4-FFF2-40B4-BE49-F238E27FC236}">
                    <a16:creationId xmlns:a16="http://schemas.microsoft.com/office/drawing/2014/main" id="{3FD7A406-F7F8-4AD6-8986-9D67D8534DA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654782" y="4525556"/>
                <a:ext cx="468000" cy="468000"/>
              </a:xfrm>
              <a:prstGeom prst="rect">
                <a:avLst/>
              </a:prstGeom>
            </p:spPr>
          </p:pic>
          <p:pic>
            <p:nvPicPr>
              <p:cNvPr id="233" name="Graphic 232" descr="Bar graph with upward trend with solid fill">
                <a:extLst>
                  <a:ext uri="{FF2B5EF4-FFF2-40B4-BE49-F238E27FC236}">
                    <a16:creationId xmlns:a16="http://schemas.microsoft.com/office/drawing/2014/main" id="{BA194573-8C88-4684-8573-6B72A6CA145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654782" y="4059255"/>
                <a:ext cx="468000" cy="468000"/>
              </a:xfrm>
              <a:prstGeom prst="rect">
                <a:avLst/>
              </a:prstGeom>
            </p:spPr>
          </p:pic>
          <p:sp>
            <p:nvSpPr>
              <p:cNvPr id="234" name="TextBox 233">
                <a:extLst>
                  <a:ext uri="{FF2B5EF4-FFF2-40B4-BE49-F238E27FC236}">
                    <a16:creationId xmlns:a16="http://schemas.microsoft.com/office/drawing/2014/main" id="{95CE46A5-962A-4F4F-9319-D0D3119DA922}"/>
                  </a:ext>
                </a:extLst>
              </p:cNvPr>
              <p:cNvSpPr txBox="1"/>
              <p:nvPr/>
            </p:nvSpPr>
            <p:spPr>
              <a:xfrm>
                <a:off x="8605837" y="2568652"/>
                <a:ext cx="2619375" cy="830997"/>
              </a:xfrm>
              <a:prstGeom prst="rect">
                <a:avLst/>
              </a:prstGeom>
              <a:noFill/>
            </p:spPr>
            <p:txBody>
              <a:bodyPr wrap="square" rtlCol="0">
                <a:spAutoFit/>
              </a:bodyPr>
              <a:lstStyle/>
              <a:p>
                <a:r>
                  <a:rPr lang="en-US" sz="1600" dirty="0">
                    <a:latin typeface="Kristen ITC" panose="03050502040202030202" pitchFamily="66" charset="0"/>
                  </a:rPr>
                  <a:t>Revolutionizing Livestock Health with Smart Technology</a:t>
                </a:r>
                <a:endParaRPr lang="en-KE" sz="1600" dirty="0">
                  <a:latin typeface="Kristen ITC" panose="03050502040202030202" pitchFamily="66" charset="0"/>
                </a:endParaRPr>
              </a:p>
            </p:txBody>
          </p:sp>
        </p:grpSp>
        <p:grpSp>
          <p:nvGrpSpPr>
            <p:cNvPr id="152" name="Group 151">
              <a:extLst>
                <a:ext uri="{FF2B5EF4-FFF2-40B4-BE49-F238E27FC236}">
                  <a16:creationId xmlns:a16="http://schemas.microsoft.com/office/drawing/2014/main" id="{AD57DD08-CEA9-41B4-A445-830BF9EF45D5}"/>
                </a:ext>
              </a:extLst>
            </p:cNvPr>
            <p:cNvGrpSpPr/>
            <p:nvPr/>
          </p:nvGrpSpPr>
          <p:grpSpPr>
            <a:xfrm>
              <a:off x="8364752" y="17701992"/>
              <a:ext cx="2847974" cy="3959225"/>
              <a:chOff x="8377238" y="1449388"/>
              <a:chExt cx="2847974" cy="3959225"/>
            </a:xfrm>
          </p:grpSpPr>
          <p:sp>
            <p:nvSpPr>
              <p:cNvPr id="209" name="Rectangle: Rounded Corners 208">
                <a:extLst>
                  <a:ext uri="{FF2B5EF4-FFF2-40B4-BE49-F238E27FC236}">
                    <a16:creationId xmlns:a16="http://schemas.microsoft.com/office/drawing/2014/main" id="{CA4019EB-71D5-4E8E-AEA7-30669BB262C6}"/>
                  </a:ext>
                </a:extLst>
              </p:cNvPr>
              <p:cNvSpPr/>
              <p:nvPr/>
            </p:nvSpPr>
            <p:spPr>
              <a:xfrm>
                <a:off x="8377238" y="1449388"/>
                <a:ext cx="2771775" cy="3959225"/>
              </a:xfrm>
              <a:prstGeom prst="roundRect">
                <a:avLst>
                  <a:gd name="adj" fmla="val 12199"/>
                </a:avLst>
              </a:prstGeom>
              <a:gradFill>
                <a:gsLst>
                  <a:gs pos="0">
                    <a:srgbClr val="00B0F0"/>
                  </a:gs>
                  <a:gs pos="51000">
                    <a:schemeClr val="accent1">
                      <a:lumMod val="75000"/>
                    </a:schemeClr>
                  </a:gs>
                  <a:gs pos="99000">
                    <a:schemeClr val="accent1">
                      <a:lumMod val="50000"/>
                    </a:schemeClr>
                  </a:gs>
                  <a:gs pos="100000">
                    <a:schemeClr val="accent1">
                      <a:lumMod val="5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210" name="Freeform: Shape 209">
                <a:extLst>
                  <a:ext uri="{FF2B5EF4-FFF2-40B4-BE49-F238E27FC236}">
                    <a16:creationId xmlns:a16="http://schemas.microsoft.com/office/drawing/2014/main" id="{E927B665-7B4D-48D5-B0E4-5BEA77A19802}"/>
                  </a:ext>
                </a:extLst>
              </p:cNvPr>
              <p:cNvSpPr/>
              <p:nvPr/>
            </p:nvSpPr>
            <p:spPr>
              <a:xfrm flipH="1">
                <a:off x="8377238" y="1545902"/>
                <a:ext cx="2771775" cy="3862711"/>
              </a:xfrm>
              <a:custGeom>
                <a:avLst/>
                <a:gdLst>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86359 w 2771775"/>
                  <a:gd name="connsiteY9" fmla="*/ 180514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86359 w 2771775"/>
                  <a:gd name="connsiteY9" fmla="*/ 180514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71775" h="3862711">
                    <a:moveTo>
                      <a:pt x="102092" y="0"/>
                    </a:moveTo>
                    <a:lnTo>
                      <a:pt x="99036" y="2522"/>
                    </a:lnTo>
                    <a:cubicBezTo>
                      <a:pt x="37846" y="63711"/>
                      <a:pt x="0" y="148244"/>
                      <a:pt x="0" y="241615"/>
                    </a:cubicBezTo>
                    <a:lnTo>
                      <a:pt x="0" y="3524582"/>
                    </a:lnTo>
                    <a:cubicBezTo>
                      <a:pt x="0" y="3711325"/>
                      <a:pt x="151386" y="3862711"/>
                      <a:pt x="338129" y="3862711"/>
                    </a:cubicBezTo>
                    <a:lnTo>
                      <a:pt x="2433646" y="3862711"/>
                    </a:lnTo>
                    <a:cubicBezTo>
                      <a:pt x="2620389" y="3862711"/>
                      <a:pt x="2771775" y="3711325"/>
                      <a:pt x="2771775" y="3524582"/>
                    </a:cubicBezTo>
                    <a:lnTo>
                      <a:pt x="2771775" y="3443237"/>
                    </a:lnTo>
                    <a:lnTo>
                      <a:pt x="2730892" y="3419419"/>
                    </a:lnTo>
                    <a:cubicBezTo>
                      <a:pt x="1180917" y="2806879"/>
                      <a:pt x="1064514" y="2536857"/>
                      <a:pt x="176834" y="228139"/>
                    </a:cubicBezTo>
                    <a:cubicBezTo>
                      <a:pt x="148745" y="167968"/>
                      <a:pt x="130181" y="50646"/>
                      <a:pt x="102092" y="0"/>
                    </a:cubicBezTo>
                    <a:close/>
                  </a:path>
                </a:pathLst>
              </a:custGeom>
              <a:gradFill>
                <a:gsLst>
                  <a:gs pos="0">
                    <a:srgbClr val="00B0F0"/>
                  </a:gs>
                  <a:gs pos="31000">
                    <a:schemeClr val="bg1"/>
                  </a:gs>
                  <a:gs pos="92000">
                    <a:schemeClr val="accent1">
                      <a:lumMod val="50000"/>
                    </a:schemeClr>
                  </a:gs>
                  <a:gs pos="30000">
                    <a:schemeClr val="bg1"/>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KE"/>
              </a:p>
            </p:txBody>
          </p:sp>
          <p:sp>
            <p:nvSpPr>
              <p:cNvPr id="211" name="Rectangle: Rounded Corners 210">
                <a:extLst>
                  <a:ext uri="{FF2B5EF4-FFF2-40B4-BE49-F238E27FC236}">
                    <a16:creationId xmlns:a16="http://schemas.microsoft.com/office/drawing/2014/main" id="{0BCC8297-C83D-45C8-80D4-9DB1668A8E70}"/>
                  </a:ext>
                </a:extLst>
              </p:cNvPr>
              <p:cNvSpPr/>
              <p:nvPr/>
            </p:nvSpPr>
            <p:spPr>
              <a:xfrm>
                <a:off x="8453437" y="1893371"/>
                <a:ext cx="2619375" cy="2035497"/>
              </a:xfrm>
              <a:prstGeom prst="roundRect">
                <a:avLst>
                  <a:gd name="adj" fmla="val 16161"/>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212" name="Rectangle: Rounded Corners 211">
                <a:extLst>
                  <a:ext uri="{FF2B5EF4-FFF2-40B4-BE49-F238E27FC236}">
                    <a16:creationId xmlns:a16="http://schemas.microsoft.com/office/drawing/2014/main" id="{F4C4BC92-2EDB-4E02-BD03-801440A7E61B}"/>
                  </a:ext>
                </a:extLst>
              </p:cNvPr>
              <p:cNvSpPr/>
              <p:nvPr/>
            </p:nvSpPr>
            <p:spPr>
              <a:xfrm>
                <a:off x="8453437" y="1498277"/>
                <a:ext cx="2619375" cy="2168848"/>
              </a:xfrm>
              <a:prstGeom prst="roundRect">
                <a:avLst>
                  <a:gd name="adj" fmla="val 1288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dirty="0"/>
              </a:p>
            </p:txBody>
          </p:sp>
          <p:sp>
            <p:nvSpPr>
              <p:cNvPr id="213" name="TextBox 212">
                <a:extLst>
                  <a:ext uri="{FF2B5EF4-FFF2-40B4-BE49-F238E27FC236}">
                    <a16:creationId xmlns:a16="http://schemas.microsoft.com/office/drawing/2014/main" id="{B88794EB-786B-48A6-948A-EE7ABFB32C95}"/>
                  </a:ext>
                </a:extLst>
              </p:cNvPr>
              <p:cNvSpPr txBox="1"/>
              <p:nvPr/>
            </p:nvSpPr>
            <p:spPr>
              <a:xfrm>
                <a:off x="8453437" y="1624012"/>
                <a:ext cx="2395539" cy="461665"/>
              </a:xfrm>
              <a:prstGeom prst="rect">
                <a:avLst/>
              </a:prstGeom>
              <a:noFill/>
            </p:spPr>
            <p:txBody>
              <a:bodyPr wrap="square" rtlCol="0">
                <a:spAutoFit/>
              </a:bodyPr>
              <a:lstStyle/>
              <a:p>
                <a:r>
                  <a:rPr lang="en-US" sz="1200" dirty="0">
                    <a:latin typeface="Kristen ITC" panose="03050502040202030202" pitchFamily="66" charset="0"/>
                  </a:rPr>
                  <a:t>Expected Outcomes &amp; Impact</a:t>
                </a:r>
                <a:endParaRPr lang="en-KE" sz="1200" b="1" dirty="0">
                  <a:solidFill>
                    <a:schemeClr val="tx1">
                      <a:lumMod val="75000"/>
                      <a:lumOff val="25000"/>
                    </a:schemeClr>
                  </a:solidFill>
                  <a:latin typeface="Kristen ITC" panose="03050502040202030202" pitchFamily="66" charset="0"/>
                </a:endParaRPr>
              </a:p>
            </p:txBody>
          </p:sp>
          <p:sp>
            <p:nvSpPr>
              <p:cNvPr id="214" name="Rectangle: Rounded Corners 213">
                <a:extLst>
                  <a:ext uri="{FF2B5EF4-FFF2-40B4-BE49-F238E27FC236}">
                    <a16:creationId xmlns:a16="http://schemas.microsoft.com/office/drawing/2014/main" id="{158B42CD-41B2-4540-833B-9C91DD449B4E}"/>
                  </a:ext>
                </a:extLst>
              </p:cNvPr>
              <p:cNvSpPr/>
              <p:nvPr/>
            </p:nvSpPr>
            <p:spPr>
              <a:xfrm>
                <a:off x="8572500" y="2072377"/>
                <a:ext cx="324000" cy="72000"/>
              </a:xfrm>
              <a:prstGeom prst="roundRect">
                <a:avLst>
                  <a:gd name="adj" fmla="val 41983"/>
                </a:avLst>
              </a:prstGeom>
              <a:gradFill>
                <a:gsLst>
                  <a:gs pos="0">
                    <a:srgbClr val="00B0F0"/>
                  </a:gs>
                  <a:gs pos="51000">
                    <a:schemeClr val="accent1">
                      <a:lumMod val="75000"/>
                    </a:schemeClr>
                  </a:gs>
                  <a:gs pos="99000">
                    <a:schemeClr val="accent1">
                      <a:lumMod val="50000"/>
                    </a:schemeClr>
                  </a:gs>
                  <a:gs pos="100000">
                    <a:schemeClr val="accent1">
                      <a:lumMod val="5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215" name="TextBox 214">
                <a:extLst>
                  <a:ext uri="{FF2B5EF4-FFF2-40B4-BE49-F238E27FC236}">
                    <a16:creationId xmlns:a16="http://schemas.microsoft.com/office/drawing/2014/main" id="{54A0CFAE-E0A6-4AC6-B0B5-6D9BA547E8EF}"/>
                  </a:ext>
                </a:extLst>
              </p:cNvPr>
              <p:cNvSpPr txBox="1"/>
              <p:nvPr/>
            </p:nvSpPr>
            <p:spPr>
              <a:xfrm>
                <a:off x="9105975" y="4040746"/>
                <a:ext cx="742875" cy="523220"/>
              </a:xfrm>
              <a:prstGeom prst="rect">
                <a:avLst/>
              </a:prstGeom>
              <a:noFill/>
            </p:spPr>
            <p:txBody>
              <a:bodyPr wrap="square" rtlCol="0">
                <a:spAutoFit/>
              </a:bodyPr>
              <a:lstStyle/>
              <a:p>
                <a:r>
                  <a:rPr lang="en-US" sz="2800" dirty="0">
                    <a:solidFill>
                      <a:schemeClr val="bg1"/>
                    </a:solidFill>
                  </a:rPr>
                  <a:t>10</a:t>
                </a:r>
                <a:r>
                  <a:rPr lang="en-US" sz="2000" dirty="0">
                    <a:solidFill>
                      <a:schemeClr val="bg1"/>
                    </a:solidFill>
                  </a:rPr>
                  <a:t>%</a:t>
                </a:r>
                <a:endParaRPr lang="en-KE" sz="2800" dirty="0">
                  <a:solidFill>
                    <a:schemeClr val="bg1"/>
                  </a:solidFill>
                </a:endParaRPr>
              </a:p>
            </p:txBody>
          </p:sp>
          <p:sp>
            <p:nvSpPr>
              <p:cNvPr id="216" name="TextBox 215">
                <a:extLst>
                  <a:ext uri="{FF2B5EF4-FFF2-40B4-BE49-F238E27FC236}">
                    <a16:creationId xmlns:a16="http://schemas.microsoft.com/office/drawing/2014/main" id="{93704CF2-B989-491C-827C-5157BC6CCF15}"/>
                  </a:ext>
                </a:extLst>
              </p:cNvPr>
              <p:cNvSpPr txBox="1"/>
              <p:nvPr/>
            </p:nvSpPr>
            <p:spPr>
              <a:xfrm>
                <a:off x="9734625" y="4225412"/>
                <a:ext cx="962025" cy="338554"/>
              </a:xfrm>
              <a:prstGeom prst="rect">
                <a:avLst/>
              </a:prstGeom>
              <a:noFill/>
            </p:spPr>
            <p:txBody>
              <a:bodyPr wrap="square" rtlCol="0">
                <a:spAutoFit/>
              </a:bodyPr>
              <a:lstStyle/>
              <a:p>
                <a:r>
                  <a:rPr lang="en-US" sz="1600" b="1" dirty="0">
                    <a:solidFill>
                      <a:schemeClr val="bg1"/>
                    </a:solidFill>
                    <a:latin typeface="Kristen ITC" panose="03050502040202030202" pitchFamily="66" charset="0"/>
                  </a:rPr>
                  <a:t>Growth</a:t>
                </a:r>
                <a:endParaRPr lang="en-KE" sz="1600" b="1" dirty="0">
                  <a:solidFill>
                    <a:schemeClr val="bg1"/>
                  </a:solidFill>
                  <a:latin typeface="Kristen ITC" panose="03050502040202030202" pitchFamily="66" charset="0"/>
                </a:endParaRPr>
              </a:p>
            </p:txBody>
          </p:sp>
          <p:sp>
            <p:nvSpPr>
              <p:cNvPr id="217" name="TextBox 216">
                <a:extLst>
                  <a:ext uri="{FF2B5EF4-FFF2-40B4-BE49-F238E27FC236}">
                    <a16:creationId xmlns:a16="http://schemas.microsoft.com/office/drawing/2014/main" id="{7A945B9F-7D08-4CE9-AB4D-486BC082AAB7}"/>
                  </a:ext>
                </a:extLst>
              </p:cNvPr>
              <p:cNvSpPr txBox="1"/>
              <p:nvPr/>
            </p:nvSpPr>
            <p:spPr>
              <a:xfrm>
                <a:off x="9115500" y="4497946"/>
                <a:ext cx="742875" cy="523220"/>
              </a:xfrm>
              <a:prstGeom prst="rect">
                <a:avLst/>
              </a:prstGeom>
              <a:noFill/>
            </p:spPr>
            <p:txBody>
              <a:bodyPr wrap="square" rtlCol="0">
                <a:spAutoFit/>
              </a:bodyPr>
              <a:lstStyle/>
              <a:p>
                <a:r>
                  <a:rPr lang="en-US" sz="2800" dirty="0">
                    <a:solidFill>
                      <a:schemeClr val="bg1"/>
                    </a:solidFill>
                  </a:rPr>
                  <a:t>10</a:t>
                </a:r>
                <a:endParaRPr lang="en-KE" sz="2800" dirty="0">
                  <a:solidFill>
                    <a:schemeClr val="bg1"/>
                  </a:solidFill>
                </a:endParaRPr>
              </a:p>
            </p:txBody>
          </p:sp>
          <p:sp>
            <p:nvSpPr>
              <p:cNvPr id="218" name="TextBox 217">
                <a:extLst>
                  <a:ext uri="{FF2B5EF4-FFF2-40B4-BE49-F238E27FC236}">
                    <a16:creationId xmlns:a16="http://schemas.microsoft.com/office/drawing/2014/main" id="{29C9FCA1-9F3D-4195-955C-F2989FA6C9A1}"/>
                  </a:ext>
                </a:extLst>
              </p:cNvPr>
              <p:cNvSpPr txBox="1"/>
              <p:nvPr/>
            </p:nvSpPr>
            <p:spPr>
              <a:xfrm>
                <a:off x="9796500" y="4682612"/>
                <a:ext cx="962025" cy="338554"/>
              </a:xfrm>
              <a:prstGeom prst="rect">
                <a:avLst/>
              </a:prstGeom>
              <a:noFill/>
            </p:spPr>
            <p:txBody>
              <a:bodyPr wrap="square" rtlCol="0">
                <a:spAutoFit/>
              </a:bodyPr>
              <a:lstStyle/>
              <a:p>
                <a:r>
                  <a:rPr lang="en-US" sz="1600" b="1" dirty="0">
                    <a:solidFill>
                      <a:schemeClr val="bg1"/>
                    </a:solidFill>
                    <a:latin typeface="Kristen ITC" panose="03050502040202030202" pitchFamily="66" charset="0"/>
                  </a:rPr>
                  <a:t>Points</a:t>
                </a:r>
                <a:endParaRPr lang="en-KE" sz="1600" b="1" dirty="0">
                  <a:solidFill>
                    <a:schemeClr val="bg1"/>
                  </a:solidFill>
                  <a:latin typeface="Kristen ITC" panose="03050502040202030202" pitchFamily="66" charset="0"/>
                </a:endParaRPr>
              </a:p>
            </p:txBody>
          </p:sp>
          <p:pic>
            <p:nvPicPr>
              <p:cNvPr id="219" name="Graphic 218" descr="Bar chart with solid fill">
                <a:extLst>
                  <a:ext uri="{FF2B5EF4-FFF2-40B4-BE49-F238E27FC236}">
                    <a16:creationId xmlns:a16="http://schemas.microsoft.com/office/drawing/2014/main" id="{6B61F4BC-D7F5-4F97-BD69-23F43552D51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654782" y="4525556"/>
                <a:ext cx="468000" cy="468000"/>
              </a:xfrm>
              <a:prstGeom prst="rect">
                <a:avLst/>
              </a:prstGeom>
            </p:spPr>
          </p:pic>
          <p:pic>
            <p:nvPicPr>
              <p:cNvPr id="220" name="Graphic 219" descr="Bar graph with upward trend with solid fill">
                <a:extLst>
                  <a:ext uri="{FF2B5EF4-FFF2-40B4-BE49-F238E27FC236}">
                    <a16:creationId xmlns:a16="http://schemas.microsoft.com/office/drawing/2014/main" id="{2976D262-8822-44B1-84AE-5E67FB473F0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654782" y="4059255"/>
                <a:ext cx="468000" cy="468000"/>
              </a:xfrm>
              <a:prstGeom prst="rect">
                <a:avLst/>
              </a:prstGeom>
            </p:spPr>
          </p:pic>
          <p:sp>
            <p:nvSpPr>
              <p:cNvPr id="221" name="TextBox 220">
                <a:extLst>
                  <a:ext uri="{FF2B5EF4-FFF2-40B4-BE49-F238E27FC236}">
                    <a16:creationId xmlns:a16="http://schemas.microsoft.com/office/drawing/2014/main" id="{96F72AAF-CBF9-4FDC-84AC-F8F3F36B19F7}"/>
                  </a:ext>
                </a:extLst>
              </p:cNvPr>
              <p:cNvSpPr txBox="1"/>
              <p:nvPr/>
            </p:nvSpPr>
            <p:spPr>
              <a:xfrm>
                <a:off x="8605837" y="2568652"/>
                <a:ext cx="2619375" cy="923330"/>
              </a:xfrm>
              <a:prstGeom prst="rect">
                <a:avLst/>
              </a:prstGeom>
              <a:noFill/>
            </p:spPr>
            <p:txBody>
              <a:bodyPr wrap="square" rtlCol="0">
                <a:spAutoFit/>
              </a:bodyPr>
              <a:lstStyle/>
              <a:p>
                <a:r>
                  <a:rPr lang="en-US" dirty="0">
                    <a:latin typeface="Kristen ITC" panose="03050502040202030202" pitchFamily="66" charset="0"/>
                  </a:rPr>
                  <a:t>Transforming Livestock Farming for a Better Future</a:t>
                </a:r>
                <a:endParaRPr lang="en-KE" dirty="0">
                  <a:latin typeface="Kristen ITC" panose="03050502040202030202" pitchFamily="66" charset="0"/>
                </a:endParaRPr>
              </a:p>
            </p:txBody>
          </p:sp>
        </p:grpSp>
        <p:grpSp>
          <p:nvGrpSpPr>
            <p:cNvPr id="153" name="Group 152">
              <a:extLst>
                <a:ext uri="{FF2B5EF4-FFF2-40B4-BE49-F238E27FC236}">
                  <a16:creationId xmlns:a16="http://schemas.microsoft.com/office/drawing/2014/main" id="{76A0B811-3A84-4915-9C0B-CD52CAAEC357}"/>
                </a:ext>
              </a:extLst>
            </p:cNvPr>
            <p:cNvGrpSpPr/>
            <p:nvPr/>
          </p:nvGrpSpPr>
          <p:grpSpPr>
            <a:xfrm>
              <a:off x="8364752" y="21765143"/>
              <a:ext cx="2847974" cy="3959225"/>
              <a:chOff x="8377238" y="1449388"/>
              <a:chExt cx="2847974" cy="3959225"/>
            </a:xfrm>
          </p:grpSpPr>
          <p:sp>
            <p:nvSpPr>
              <p:cNvPr id="196" name="Rectangle: Rounded Corners 195">
                <a:extLst>
                  <a:ext uri="{FF2B5EF4-FFF2-40B4-BE49-F238E27FC236}">
                    <a16:creationId xmlns:a16="http://schemas.microsoft.com/office/drawing/2014/main" id="{9EC6509E-1743-41F0-B2EF-A7BC88D12B35}"/>
                  </a:ext>
                </a:extLst>
              </p:cNvPr>
              <p:cNvSpPr/>
              <p:nvPr/>
            </p:nvSpPr>
            <p:spPr>
              <a:xfrm>
                <a:off x="8377238" y="1449388"/>
                <a:ext cx="2771775" cy="3959225"/>
              </a:xfrm>
              <a:prstGeom prst="roundRect">
                <a:avLst>
                  <a:gd name="adj" fmla="val 12199"/>
                </a:avLst>
              </a:prstGeom>
              <a:gradFill>
                <a:gsLst>
                  <a:gs pos="0">
                    <a:srgbClr val="00B0F0"/>
                  </a:gs>
                  <a:gs pos="51000">
                    <a:schemeClr val="accent1">
                      <a:lumMod val="75000"/>
                    </a:schemeClr>
                  </a:gs>
                  <a:gs pos="99000">
                    <a:schemeClr val="accent1">
                      <a:lumMod val="50000"/>
                    </a:schemeClr>
                  </a:gs>
                  <a:gs pos="100000">
                    <a:schemeClr val="accent1">
                      <a:lumMod val="5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197" name="Freeform: Shape 196">
                <a:extLst>
                  <a:ext uri="{FF2B5EF4-FFF2-40B4-BE49-F238E27FC236}">
                    <a16:creationId xmlns:a16="http://schemas.microsoft.com/office/drawing/2014/main" id="{D68EFD9C-DC8C-4668-8CC9-189D8AC40FE0}"/>
                  </a:ext>
                </a:extLst>
              </p:cNvPr>
              <p:cNvSpPr/>
              <p:nvPr/>
            </p:nvSpPr>
            <p:spPr>
              <a:xfrm flipH="1">
                <a:off x="8377238" y="1545902"/>
                <a:ext cx="2771775" cy="3862711"/>
              </a:xfrm>
              <a:custGeom>
                <a:avLst/>
                <a:gdLst>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86359 w 2771775"/>
                  <a:gd name="connsiteY9" fmla="*/ 180514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86359 w 2771775"/>
                  <a:gd name="connsiteY9" fmla="*/ 180514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71775" h="3862711">
                    <a:moveTo>
                      <a:pt x="102092" y="0"/>
                    </a:moveTo>
                    <a:lnTo>
                      <a:pt x="99036" y="2522"/>
                    </a:lnTo>
                    <a:cubicBezTo>
                      <a:pt x="37846" y="63711"/>
                      <a:pt x="0" y="148244"/>
                      <a:pt x="0" y="241615"/>
                    </a:cubicBezTo>
                    <a:lnTo>
                      <a:pt x="0" y="3524582"/>
                    </a:lnTo>
                    <a:cubicBezTo>
                      <a:pt x="0" y="3711325"/>
                      <a:pt x="151386" y="3862711"/>
                      <a:pt x="338129" y="3862711"/>
                    </a:cubicBezTo>
                    <a:lnTo>
                      <a:pt x="2433646" y="3862711"/>
                    </a:lnTo>
                    <a:cubicBezTo>
                      <a:pt x="2620389" y="3862711"/>
                      <a:pt x="2771775" y="3711325"/>
                      <a:pt x="2771775" y="3524582"/>
                    </a:cubicBezTo>
                    <a:lnTo>
                      <a:pt x="2771775" y="3443237"/>
                    </a:lnTo>
                    <a:lnTo>
                      <a:pt x="2730892" y="3419419"/>
                    </a:lnTo>
                    <a:cubicBezTo>
                      <a:pt x="1180917" y="2806879"/>
                      <a:pt x="1064514" y="2536857"/>
                      <a:pt x="176834" y="228139"/>
                    </a:cubicBezTo>
                    <a:cubicBezTo>
                      <a:pt x="148745" y="167968"/>
                      <a:pt x="130181" y="50646"/>
                      <a:pt x="102092" y="0"/>
                    </a:cubicBezTo>
                    <a:close/>
                  </a:path>
                </a:pathLst>
              </a:custGeom>
              <a:gradFill>
                <a:gsLst>
                  <a:gs pos="0">
                    <a:srgbClr val="00B0F0"/>
                  </a:gs>
                  <a:gs pos="31000">
                    <a:schemeClr val="bg1"/>
                  </a:gs>
                  <a:gs pos="92000">
                    <a:schemeClr val="accent1">
                      <a:lumMod val="50000"/>
                    </a:schemeClr>
                  </a:gs>
                  <a:gs pos="30000">
                    <a:schemeClr val="bg1"/>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KE"/>
              </a:p>
            </p:txBody>
          </p:sp>
          <p:sp>
            <p:nvSpPr>
              <p:cNvPr id="198" name="Rectangle: Rounded Corners 197">
                <a:extLst>
                  <a:ext uri="{FF2B5EF4-FFF2-40B4-BE49-F238E27FC236}">
                    <a16:creationId xmlns:a16="http://schemas.microsoft.com/office/drawing/2014/main" id="{E5ABCC1C-CAFA-4C61-BFEF-C3FCF06F5DBF}"/>
                  </a:ext>
                </a:extLst>
              </p:cNvPr>
              <p:cNvSpPr/>
              <p:nvPr/>
            </p:nvSpPr>
            <p:spPr>
              <a:xfrm>
                <a:off x="8453437" y="1893371"/>
                <a:ext cx="2619375" cy="2035497"/>
              </a:xfrm>
              <a:prstGeom prst="roundRect">
                <a:avLst>
                  <a:gd name="adj" fmla="val 16161"/>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199" name="Rectangle: Rounded Corners 198">
                <a:extLst>
                  <a:ext uri="{FF2B5EF4-FFF2-40B4-BE49-F238E27FC236}">
                    <a16:creationId xmlns:a16="http://schemas.microsoft.com/office/drawing/2014/main" id="{F39241C4-AAA3-410D-A9F0-1A4521869066}"/>
                  </a:ext>
                </a:extLst>
              </p:cNvPr>
              <p:cNvSpPr/>
              <p:nvPr/>
            </p:nvSpPr>
            <p:spPr>
              <a:xfrm>
                <a:off x="8453437" y="1498277"/>
                <a:ext cx="2619375" cy="2168848"/>
              </a:xfrm>
              <a:prstGeom prst="roundRect">
                <a:avLst>
                  <a:gd name="adj" fmla="val 1288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dirty="0"/>
              </a:p>
            </p:txBody>
          </p:sp>
          <p:sp>
            <p:nvSpPr>
              <p:cNvPr id="200" name="TextBox 199">
                <a:extLst>
                  <a:ext uri="{FF2B5EF4-FFF2-40B4-BE49-F238E27FC236}">
                    <a16:creationId xmlns:a16="http://schemas.microsoft.com/office/drawing/2014/main" id="{41A888E2-E1B3-4AF9-AF63-AD3CC7346B41}"/>
                  </a:ext>
                </a:extLst>
              </p:cNvPr>
              <p:cNvSpPr txBox="1"/>
              <p:nvPr/>
            </p:nvSpPr>
            <p:spPr>
              <a:xfrm>
                <a:off x="8453437" y="1624012"/>
                <a:ext cx="2395539" cy="400110"/>
              </a:xfrm>
              <a:prstGeom prst="rect">
                <a:avLst/>
              </a:prstGeom>
              <a:noFill/>
            </p:spPr>
            <p:txBody>
              <a:bodyPr wrap="square" rtlCol="0">
                <a:spAutoFit/>
              </a:bodyPr>
              <a:lstStyle/>
              <a:p>
                <a:r>
                  <a:rPr lang="en-US" sz="2000" dirty="0">
                    <a:latin typeface="Kristen ITC" panose="03050502040202030202" pitchFamily="66" charset="0"/>
                  </a:rPr>
                  <a:t>Technology Stack </a:t>
                </a:r>
                <a:endParaRPr lang="en-KE" sz="2000" dirty="0">
                  <a:solidFill>
                    <a:schemeClr val="tx1">
                      <a:lumMod val="75000"/>
                      <a:lumOff val="25000"/>
                    </a:schemeClr>
                  </a:solidFill>
                  <a:latin typeface="Kristen ITC" panose="03050502040202030202" pitchFamily="66" charset="0"/>
                </a:endParaRPr>
              </a:p>
            </p:txBody>
          </p:sp>
          <p:sp>
            <p:nvSpPr>
              <p:cNvPr id="201" name="Rectangle: Rounded Corners 200">
                <a:extLst>
                  <a:ext uri="{FF2B5EF4-FFF2-40B4-BE49-F238E27FC236}">
                    <a16:creationId xmlns:a16="http://schemas.microsoft.com/office/drawing/2014/main" id="{3A39F66C-C5B3-4BA3-AC70-6C127849462D}"/>
                  </a:ext>
                </a:extLst>
              </p:cNvPr>
              <p:cNvSpPr/>
              <p:nvPr/>
            </p:nvSpPr>
            <p:spPr>
              <a:xfrm>
                <a:off x="8572500" y="2072377"/>
                <a:ext cx="324000" cy="72000"/>
              </a:xfrm>
              <a:prstGeom prst="roundRect">
                <a:avLst>
                  <a:gd name="adj" fmla="val 41983"/>
                </a:avLst>
              </a:prstGeom>
              <a:gradFill>
                <a:gsLst>
                  <a:gs pos="0">
                    <a:srgbClr val="00B0F0"/>
                  </a:gs>
                  <a:gs pos="51000">
                    <a:schemeClr val="accent1">
                      <a:lumMod val="75000"/>
                    </a:schemeClr>
                  </a:gs>
                  <a:gs pos="99000">
                    <a:schemeClr val="accent1">
                      <a:lumMod val="50000"/>
                    </a:schemeClr>
                  </a:gs>
                  <a:gs pos="100000">
                    <a:schemeClr val="accent1">
                      <a:lumMod val="5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202" name="TextBox 201">
                <a:extLst>
                  <a:ext uri="{FF2B5EF4-FFF2-40B4-BE49-F238E27FC236}">
                    <a16:creationId xmlns:a16="http://schemas.microsoft.com/office/drawing/2014/main" id="{C07B68E3-7B70-412C-B8E6-8A4AC06BD787}"/>
                  </a:ext>
                </a:extLst>
              </p:cNvPr>
              <p:cNvSpPr txBox="1"/>
              <p:nvPr/>
            </p:nvSpPr>
            <p:spPr>
              <a:xfrm>
                <a:off x="9105975" y="4040746"/>
                <a:ext cx="742875" cy="523220"/>
              </a:xfrm>
              <a:prstGeom prst="rect">
                <a:avLst/>
              </a:prstGeom>
              <a:noFill/>
            </p:spPr>
            <p:txBody>
              <a:bodyPr wrap="square" rtlCol="0">
                <a:spAutoFit/>
              </a:bodyPr>
              <a:lstStyle/>
              <a:p>
                <a:r>
                  <a:rPr lang="en-US" sz="2800" dirty="0">
                    <a:solidFill>
                      <a:schemeClr val="bg1"/>
                    </a:solidFill>
                  </a:rPr>
                  <a:t>8</a:t>
                </a:r>
                <a:r>
                  <a:rPr lang="en-US" sz="2000" dirty="0">
                    <a:solidFill>
                      <a:schemeClr val="bg1"/>
                    </a:solidFill>
                  </a:rPr>
                  <a:t>%</a:t>
                </a:r>
                <a:endParaRPr lang="en-KE" sz="2800" dirty="0">
                  <a:solidFill>
                    <a:schemeClr val="bg1"/>
                  </a:solidFill>
                </a:endParaRPr>
              </a:p>
            </p:txBody>
          </p:sp>
          <p:sp>
            <p:nvSpPr>
              <p:cNvPr id="203" name="TextBox 202">
                <a:extLst>
                  <a:ext uri="{FF2B5EF4-FFF2-40B4-BE49-F238E27FC236}">
                    <a16:creationId xmlns:a16="http://schemas.microsoft.com/office/drawing/2014/main" id="{A77F2523-2A17-4AA4-93C4-16A9B04A8E5B}"/>
                  </a:ext>
                </a:extLst>
              </p:cNvPr>
              <p:cNvSpPr txBox="1"/>
              <p:nvPr/>
            </p:nvSpPr>
            <p:spPr>
              <a:xfrm>
                <a:off x="9734625" y="4225412"/>
                <a:ext cx="962025" cy="338554"/>
              </a:xfrm>
              <a:prstGeom prst="rect">
                <a:avLst/>
              </a:prstGeom>
              <a:noFill/>
            </p:spPr>
            <p:txBody>
              <a:bodyPr wrap="square" rtlCol="0">
                <a:spAutoFit/>
              </a:bodyPr>
              <a:lstStyle/>
              <a:p>
                <a:r>
                  <a:rPr lang="en-US" sz="1600" b="1" dirty="0">
                    <a:solidFill>
                      <a:schemeClr val="bg1"/>
                    </a:solidFill>
                    <a:latin typeface="Kristen ITC" panose="03050502040202030202" pitchFamily="66" charset="0"/>
                  </a:rPr>
                  <a:t>Growth</a:t>
                </a:r>
                <a:endParaRPr lang="en-KE" sz="1600" b="1" dirty="0">
                  <a:solidFill>
                    <a:schemeClr val="bg1"/>
                  </a:solidFill>
                  <a:latin typeface="Kristen ITC" panose="03050502040202030202" pitchFamily="66" charset="0"/>
                </a:endParaRPr>
              </a:p>
            </p:txBody>
          </p:sp>
          <p:sp>
            <p:nvSpPr>
              <p:cNvPr id="204" name="TextBox 203">
                <a:extLst>
                  <a:ext uri="{FF2B5EF4-FFF2-40B4-BE49-F238E27FC236}">
                    <a16:creationId xmlns:a16="http://schemas.microsoft.com/office/drawing/2014/main" id="{C3D0F8B1-1C33-4400-9372-2AFF366C30B0}"/>
                  </a:ext>
                </a:extLst>
              </p:cNvPr>
              <p:cNvSpPr txBox="1"/>
              <p:nvPr/>
            </p:nvSpPr>
            <p:spPr>
              <a:xfrm>
                <a:off x="9115500" y="4497946"/>
                <a:ext cx="742875" cy="523220"/>
              </a:xfrm>
              <a:prstGeom prst="rect">
                <a:avLst/>
              </a:prstGeom>
              <a:noFill/>
            </p:spPr>
            <p:txBody>
              <a:bodyPr wrap="square" rtlCol="0">
                <a:spAutoFit/>
              </a:bodyPr>
              <a:lstStyle/>
              <a:p>
                <a:r>
                  <a:rPr lang="en-US" sz="2800" dirty="0">
                    <a:solidFill>
                      <a:schemeClr val="bg1"/>
                    </a:solidFill>
                  </a:rPr>
                  <a:t>8</a:t>
                </a:r>
                <a:endParaRPr lang="en-KE" sz="2800" dirty="0">
                  <a:solidFill>
                    <a:schemeClr val="bg1"/>
                  </a:solidFill>
                </a:endParaRPr>
              </a:p>
            </p:txBody>
          </p:sp>
          <p:sp>
            <p:nvSpPr>
              <p:cNvPr id="205" name="TextBox 204">
                <a:extLst>
                  <a:ext uri="{FF2B5EF4-FFF2-40B4-BE49-F238E27FC236}">
                    <a16:creationId xmlns:a16="http://schemas.microsoft.com/office/drawing/2014/main" id="{3541B6DA-3A54-44B1-8EE5-31D404E30888}"/>
                  </a:ext>
                </a:extLst>
              </p:cNvPr>
              <p:cNvSpPr txBox="1"/>
              <p:nvPr/>
            </p:nvSpPr>
            <p:spPr>
              <a:xfrm>
                <a:off x="9796500" y="4682612"/>
                <a:ext cx="962025" cy="338554"/>
              </a:xfrm>
              <a:prstGeom prst="rect">
                <a:avLst/>
              </a:prstGeom>
              <a:noFill/>
            </p:spPr>
            <p:txBody>
              <a:bodyPr wrap="square" rtlCol="0">
                <a:spAutoFit/>
              </a:bodyPr>
              <a:lstStyle/>
              <a:p>
                <a:r>
                  <a:rPr lang="en-US" sz="1600" b="1" dirty="0">
                    <a:solidFill>
                      <a:schemeClr val="bg1"/>
                    </a:solidFill>
                    <a:latin typeface="Kristen ITC" panose="03050502040202030202" pitchFamily="66" charset="0"/>
                  </a:rPr>
                  <a:t>Points</a:t>
                </a:r>
                <a:endParaRPr lang="en-KE" sz="1600" b="1" dirty="0">
                  <a:solidFill>
                    <a:schemeClr val="bg1"/>
                  </a:solidFill>
                  <a:latin typeface="Kristen ITC" panose="03050502040202030202" pitchFamily="66" charset="0"/>
                </a:endParaRPr>
              </a:p>
            </p:txBody>
          </p:sp>
          <p:pic>
            <p:nvPicPr>
              <p:cNvPr id="206" name="Graphic 205" descr="Bar chart with solid fill">
                <a:extLst>
                  <a:ext uri="{FF2B5EF4-FFF2-40B4-BE49-F238E27FC236}">
                    <a16:creationId xmlns:a16="http://schemas.microsoft.com/office/drawing/2014/main" id="{DFD785A9-6A37-4DAC-94B6-6DFF286E156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654782" y="4525556"/>
                <a:ext cx="468000" cy="468000"/>
              </a:xfrm>
              <a:prstGeom prst="rect">
                <a:avLst/>
              </a:prstGeom>
            </p:spPr>
          </p:pic>
          <p:pic>
            <p:nvPicPr>
              <p:cNvPr id="207" name="Graphic 206" descr="Bar graph with upward trend with solid fill">
                <a:extLst>
                  <a:ext uri="{FF2B5EF4-FFF2-40B4-BE49-F238E27FC236}">
                    <a16:creationId xmlns:a16="http://schemas.microsoft.com/office/drawing/2014/main" id="{6B6DC960-5959-4A3B-8507-9A2445F400B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654782" y="4059255"/>
                <a:ext cx="468000" cy="468000"/>
              </a:xfrm>
              <a:prstGeom prst="rect">
                <a:avLst/>
              </a:prstGeom>
            </p:spPr>
          </p:pic>
          <p:sp>
            <p:nvSpPr>
              <p:cNvPr id="208" name="TextBox 207">
                <a:extLst>
                  <a:ext uri="{FF2B5EF4-FFF2-40B4-BE49-F238E27FC236}">
                    <a16:creationId xmlns:a16="http://schemas.microsoft.com/office/drawing/2014/main" id="{5E6FF691-6382-42FE-84CB-4E5E4CA6EFC1}"/>
                  </a:ext>
                </a:extLst>
              </p:cNvPr>
              <p:cNvSpPr txBox="1"/>
              <p:nvPr/>
            </p:nvSpPr>
            <p:spPr>
              <a:xfrm>
                <a:off x="8605837" y="2568652"/>
                <a:ext cx="2619375" cy="707886"/>
              </a:xfrm>
              <a:prstGeom prst="rect">
                <a:avLst/>
              </a:prstGeom>
              <a:noFill/>
            </p:spPr>
            <p:txBody>
              <a:bodyPr wrap="square" rtlCol="0">
                <a:spAutoFit/>
              </a:bodyPr>
              <a:lstStyle/>
              <a:p>
                <a:r>
                  <a:rPr lang="en-US" sz="2000" dirty="0">
                    <a:latin typeface="Kristen ITC" panose="03050502040202030202" pitchFamily="66" charset="0"/>
                  </a:rPr>
                  <a:t>The Power Behind </a:t>
                </a:r>
                <a:r>
                  <a:rPr lang="en-US" sz="2000" dirty="0" err="1">
                    <a:latin typeface="Kristen ITC" panose="03050502040202030202" pitchFamily="66" charset="0"/>
                  </a:rPr>
                  <a:t>SmartLivestock</a:t>
                </a:r>
                <a:endParaRPr lang="en-KE" sz="2000" dirty="0">
                  <a:latin typeface="Kristen ITC" panose="03050502040202030202" pitchFamily="66" charset="0"/>
                </a:endParaRPr>
              </a:p>
            </p:txBody>
          </p:sp>
        </p:grpSp>
        <p:grpSp>
          <p:nvGrpSpPr>
            <p:cNvPr id="154" name="Group 153">
              <a:extLst>
                <a:ext uri="{FF2B5EF4-FFF2-40B4-BE49-F238E27FC236}">
                  <a16:creationId xmlns:a16="http://schemas.microsoft.com/office/drawing/2014/main" id="{34960CD3-31C1-4E84-ACE3-58DEBD384B0C}"/>
                </a:ext>
              </a:extLst>
            </p:cNvPr>
            <p:cNvGrpSpPr/>
            <p:nvPr/>
          </p:nvGrpSpPr>
          <p:grpSpPr>
            <a:xfrm>
              <a:off x="8364752" y="25828294"/>
              <a:ext cx="2847974" cy="3959225"/>
              <a:chOff x="8377238" y="1449388"/>
              <a:chExt cx="2847974" cy="3959225"/>
            </a:xfrm>
          </p:grpSpPr>
          <p:sp>
            <p:nvSpPr>
              <p:cNvPr id="183" name="Rectangle: Rounded Corners 182">
                <a:extLst>
                  <a:ext uri="{FF2B5EF4-FFF2-40B4-BE49-F238E27FC236}">
                    <a16:creationId xmlns:a16="http://schemas.microsoft.com/office/drawing/2014/main" id="{DA6D5DAB-471C-43C6-9291-E50747807AC8}"/>
                  </a:ext>
                </a:extLst>
              </p:cNvPr>
              <p:cNvSpPr/>
              <p:nvPr/>
            </p:nvSpPr>
            <p:spPr>
              <a:xfrm>
                <a:off x="8377238" y="1449388"/>
                <a:ext cx="2771775" cy="3959225"/>
              </a:xfrm>
              <a:prstGeom prst="roundRect">
                <a:avLst>
                  <a:gd name="adj" fmla="val 12199"/>
                </a:avLst>
              </a:prstGeom>
              <a:gradFill>
                <a:gsLst>
                  <a:gs pos="0">
                    <a:srgbClr val="00B0F0"/>
                  </a:gs>
                  <a:gs pos="51000">
                    <a:schemeClr val="accent1">
                      <a:lumMod val="75000"/>
                    </a:schemeClr>
                  </a:gs>
                  <a:gs pos="99000">
                    <a:schemeClr val="accent1">
                      <a:lumMod val="50000"/>
                    </a:schemeClr>
                  </a:gs>
                  <a:gs pos="100000">
                    <a:schemeClr val="accent1">
                      <a:lumMod val="5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184" name="Freeform: Shape 183">
                <a:extLst>
                  <a:ext uri="{FF2B5EF4-FFF2-40B4-BE49-F238E27FC236}">
                    <a16:creationId xmlns:a16="http://schemas.microsoft.com/office/drawing/2014/main" id="{975EB561-B294-4AA5-A66A-B1E981BF8ADD}"/>
                  </a:ext>
                </a:extLst>
              </p:cNvPr>
              <p:cNvSpPr/>
              <p:nvPr/>
            </p:nvSpPr>
            <p:spPr>
              <a:xfrm flipH="1">
                <a:off x="8377238" y="1545902"/>
                <a:ext cx="2771775" cy="3862711"/>
              </a:xfrm>
              <a:custGeom>
                <a:avLst/>
                <a:gdLst>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86359 w 2771775"/>
                  <a:gd name="connsiteY9" fmla="*/ 180514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86359 w 2771775"/>
                  <a:gd name="connsiteY9" fmla="*/ 180514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71775" h="3862711">
                    <a:moveTo>
                      <a:pt x="102092" y="0"/>
                    </a:moveTo>
                    <a:lnTo>
                      <a:pt x="99036" y="2522"/>
                    </a:lnTo>
                    <a:cubicBezTo>
                      <a:pt x="37846" y="63711"/>
                      <a:pt x="0" y="148244"/>
                      <a:pt x="0" y="241615"/>
                    </a:cubicBezTo>
                    <a:lnTo>
                      <a:pt x="0" y="3524582"/>
                    </a:lnTo>
                    <a:cubicBezTo>
                      <a:pt x="0" y="3711325"/>
                      <a:pt x="151386" y="3862711"/>
                      <a:pt x="338129" y="3862711"/>
                    </a:cubicBezTo>
                    <a:lnTo>
                      <a:pt x="2433646" y="3862711"/>
                    </a:lnTo>
                    <a:cubicBezTo>
                      <a:pt x="2620389" y="3862711"/>
                      <a:pt x="2771775" y="3711325"/>
                      <a:pt x="2771775" y="3524582"/>
                    </a:cubicBezTo>
                    <a:lnTo>
                      <a:pt x="2771775" y="3443237"/>
                    </a:lnTo>
                    <a:lnTo>
                      <a:pt x="2730892" y="3419419"/>
                    </a:lnTo>
                    <a:cubicBezTo>
                      <a:pt x="1180917" y="2806879"/>
                      <a:pt x="1064514" y="2536857"/>
                      <a:pt x="176834" y="228139"/>
                    </a:cubicBezTo>
                    <a:cubicBezTo>
                      <a:pt x="148745" y="167968"/>
                      <a:pt x="130181" y="50646"/>
                      <a:pt x="102092" y="0"/>
                    </a:cubicBezTo>
                    <a:close/>
                  </a:path>
                </a:pathLst>
              </a:custGeom>
              <a:gradFill>
                <a:gsLst>
                  <a:gs pos="0">
                    <a:srgbClr val="00B0F0"/>
                  </a:gs>
                  <a:gs pos="31000">
                    <a:schemeClr val="bg1"/>
                  </a:gs>
                  <a:gs pos="92000">
                    <a:schemeClr val="accent1">
                      <a:lumMod val="50000"/>
                    </a:schemeClr>
                  </a:gs>
                  <a:gs pos="30000">
                    <a:schemeClr val="bg1"/>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KE" dirty="0"/>
              </a:p>
            </p:txBody>
          </p:sp>
          <p:sp>
            <p:nvSpPr>
              <p:cNvPr id="185" name="Rectangle: Rounded Corners 184">
                <a:extLst>
                  <a:ext uri="{FF2B5EF4-FFF2-40B4-BE49-F238E27FC236}">
                    <a16:creationId xmlns:a16="http://schemas.microsoft.com/office/drawing/2014/main" id="{2B426E53-3837-47CC-A001-1A553D9B6DBF}"/>
                  </a:ext>
                </a:extLst>
              </p:cNvPr>
              <p:cNvSpPr/>
              <p:nvPr/>
            </p:nvSpPr>
            <p:spPr>
              <a:xfrm>
                <a:off x="8453437" y="1893371"/>
                <a:ext cx="2619375" cy="2035497"/>
              </a:xfrm>
              <a:prstGeom prst="roundRect">
                <a:avLst>
                  <a:gd name="adj" fmla="val 16161"/>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186" name="Rectangle: Rounded Corners 185">
                <a:extLst>
                  <a:ext uri="{FF2B5EF4-FFF2-40B4-BE49-F238E27FC236}">
                    <a16:creationId xmlns:a16="http://schemas.microsoft.com/office/drawing/2014/main" id="{F63D33C3-A930-4C5F-A959-C2F7C45F95FF}"/>
                  </a:ext>
                </a:extLst>
              </p:cNvPr>
              <p:cNvSpPr/>
              <p:nvPr/>
            </p:nvSpPr>
            <p:spPr>
              <a:xfrm>
                <a:off x="8453437" y="1498277"/>
                <a:ext cx="2619375" cy="2168848"/>
              </a:xfrm>
              <a:prstGeom prst="roundRect">
                <a:avLst>
                  <a:gd name="adj" fmla="val 1288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dirty="0"/>
              </a:p>
            </p:txBody>
          </p:sp>
          <p:sp>
            <p:nvSpPr>
              <p:cNvPr id="187" name="TextBox 186">
                <a:extLst>
                  <a:ext uri="{FF2B5EF4-FFF2-40B4-BE49-F238E27FC236}">
                    <a16:creationId xmlns:a16="http://schemas.microsoft.com/office/drawing/2014/main" id="{EB0C785C-A437-4F64-ADA6-2118E6139376}"/>
                  </a:ext>
                </a:extLst>
              </p:cNvPr>
              <p:cNvSpPr txBox="1"/>
              <p:nvPr/>
            </p:nvSpPr>
            <p:spPr>
              <a:xfrm>
                <a:off x="8453437" y="1624012"/>
                <a:ext cx="2395539" cy="461665"/>
              </a:xfrm>
              <a:prstGeom prst="rect">
                <a:avLst/>
              </a:prstGeom>
              <a:noFill/>
            </p:spPr>
            <p:txBody>
              <a:bodyPr wrap="square" rtlCol="0">
                <a:spAutoFit/>
              </a:bodyPr>
              <a:lstStyle/>
              <a:p>
                <a:r>
                  <a:rPr lang="en-US" sz="1200" dirty="0">
                    <a:latin typeface="Kristen ITC" panose="03050502040202030202" pitchFamily="66" charset="0"/>
                  </a:rPr>
                  <a:t>Market Potential &amp; Scalability</a:t>
                </a:r>
                <a:endParaRPr lang="en-KE" sz="1200" dirty="0">
                  <a:solidFill>
                    <a:schemeClr val="tx1">
                      <a:lumMod val="75000"/>
                      <a:lumOff val="25000"/>
                    </a:schemeClr>
                  </a:solidFill>
                  <a:latin typeface="Kristen ITC" panose="03050502040202030202" pitchFamily="66" charset="0"/>
                </a:endParaRPr>
              </a:p>
            </p:txBody>
          </p:sp>
          <p:sp>
            <p:nvSpPr>
              <p:cNvPr id="188" name="Rectangle: Rounded Corners 187">
                <a:extLst>
                  <a:ext uri="{FF2B5EF4-FFF2-40B4-BE49-F238E27FC236}">
                    <a16:creationId xmlns:a16="http://schemas.microsoft.com/office/drawing/2014/main" id="{FE19D1CD-631E-42CC-9F5C-B745E8745371}"/>
                  </a:ext>
                </a:extLst>
              </p:cNvPr>
              <p:cNvSpPr/>
              <p:nvPr/>
            </p:nvSpPr>
            <p:spPr>
              <a:xfrm>
                <a:off x="8572500" y="2072377"/>
                <a:ext cx="324000" cy="72000"/>
              </a:xfrm>
              <a:prstGeom prst="roundRect">
                <a:avLst>
                  <a:gd name="adj" fmla="val 41983"/>
                </a:avLst>
              </a:prstGeom>
              <a:gradFill>
                <a:gsLst>
                  <a:gs pos="0">
                    <a:srgbClr val="00B0F0"/>
                  </a:gs>
                  <a:gs pos="51000">
                    <a:schemeClr val="accent1">
                      <a:lumMod val="75000"/>
                    </a:schemeClr>
                  </a:gs>
                  <a:gs pos="99000">
                    <a:schemeClr val="accent1">
                      <a:lumMod val="50000"/>
                    </a:schemeClr>
                  </a:gs>
                  <a:gs pos="100000">
                    <a:schemeClr val="accent1">
                      <a:lumMod val="5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189" name="TextBox 188">
                <a:extLst>
                  <a:ext uri="{FF2B5EF4-FFF2-40B4-BE49-F238E27FC236}">
                    <a16:creationId xmlns:a16="http://schemas.microsoft.com/office/drawing/2014/main" id="{0D895527-43B2-47C8-A1CD-6DBD66B850F6}"/>
                  </a:ext>
                </a:extLst>
              </p:cNvPr>
              <p:cNvSpPr txBox="1"/>
              <p:nvPr/>
            </p:nvSpPr>
            <p:spPr>
              <a:xfrm>
                <a:off x="9105975" y="4040746"/>
                <a:ext cx="742875" cy="523220"/>
              </a:xfrm>
              <a:prstGeom prst="rect">
                <a:avLst/>
              </a:prstGeom>
              <a:noFill/>
            </p:spPr>
            <p:txBody>
              <a:bodyPr wrap="square" rtlCol="0">
                <a:spAutoFit/>
              </a:bodyPr>
              <a:lstStyle/>
              <a:p>
                <a:r>
                  <a:rPr lang="en-US" sz="2800" dirty="0">
                    <a:solidFill>
                      <a:schemeClr val="bg1"/>
                    </a:solidFill>
                  </a:rPr>
                  <a:t>10</a:t>
                </a:r>
                <a:r>
                  <a:rPr lang="en-US" sz="2000" dirty="0">
                    <a:solidFill>
                      <a:schemeClr val="bg1"/>
                    </a:solidFill>
                  </a:rPr>
                  <a:t>%</a:t>
                </a:r>
                <a:endParaRPr lang="en-KE" sz="2800" dirty="0">
                  <a:solidFill>
                    <a:schemeClr val="bg1"/>
                  </a:solidFill>
                </a:endParaRPr>
              </a:p>
            </p:txBody>
          </p:sp>
          <p:sp>
            <p:nvSpPr>
              <p:cNvPr id="190" name="TextBox 189">
                <a:extLst>
                  <a:ext uri="{FF2B5EF4-FFF2-40B4-BE49-F238E27FC236}">
                    <a16:creationId xmlns:a16="http://schemas.microsoft.com/office/drawing/2014/main" id="{E79FC494-ECBB-4FAB-B4ED-197CCF9C5F23}"/>
                  </a:ext>
                </a:extLst>
              </p:cNvPr>
              <p:cNvSpPr txBox="1"/>
              <p:nvPr/>
            </p:nvSpPr>
            <p:spPr>
              <a:xfrm>
                <a:off x="9734625" y="4225412"/>
                <a:ext cx="962025" cy="338554"/>
              </a:xfrm>
              <a:prstGeom prst="rect">
                <a:avLst/>
              </a:prstGeom>
              <a:noFill/>
            </p:spPr>
            <p:txBody>
              <a:bodyPr wrap="square" rtlCol="0">
                <a:spAutoFit/>
              </a:bodyPr>
              <a:lstStyle/>
              <a:p>
                <a:r>
                  <a:rPr lang="en-US" sz="1600" b="1" dirty="0">
                    <a:solidFill>
                      <a:schemeClr val="bg1"/>
                    </a:solidFill>
                    <a:latin typeface="Kristen ITC" panose="03050502040202030202" pitchFamily="66" charset="0"/>
                  </a:rPr>
                  <a:t>Growth</a:t>
                </a:r>
                <a:endParaRPr lang="en-KE" sz="1600" b="1" dirty="0">
                  <a:solidFill>
                    <a:schemeClr val="bg1"/>
                  </a:solidFill>
                  <a:latin typeface="Kristen ITC" panose="03050502040202030202" pitchFamily="66" charset="0"/>
                </a:endParaRPr>
              </a:p>
            </p:txBody>
          </p:sp>
          <p:sp>
            <p:nvSpPr>
              <p:cNvPr id="191" name="TextBox 190">
                <a:extLst>
                  <a:ext uri="{FF2B5EF4-FFF2-40B4-BE49-F238E27FC236}">
                    <a16:creationId xmlns:a16="http://schemas.microsoft.com/office/drawing/2014/main" id="{808414B8-5B53-4FFE-A0AB-E69CE4461E89}"/>
                  </a:ext>
                </a:extLst>
              </p:cNvPr>
              <p:cNvSpPr txBox="1"/>
              <p:nvPr/>
            </p:nvSpPr>
            <p:spPr>
              <a:xfrm>
                <a:off x="9115500" y="4497946"/>
                <a:ext cx="742875" cy="523220"/>
              </a:xfrm>
              <a:prstGeom prst="rect">
                <a:avLst/>
              </a:prstGeom>
              <a:noFill/>
            </p:spPr>
            <p:txBody>
              <a:bodyPr wrap="square" rtlCol="0">
                <a:spAutoFit/>
              </a:bodyPr>
              <a:lstStyle/>
              <a:p>
                <a:r>
                  <a:rPr lang="en-US" sz="2800" dirty="0">
                    <a:solidFill>
                      <a:schemeClr val="bg1"/>
                    </a:solidFill>
                  </a:rPr>
                  <a:t>10</a:t>
                </a:r>
                <a:endParaRPr lang="en-KE" sz="2800" dirty="0">
                  <a:solidFill>
                    <a:schemeClr val="bg1"/>
                  </a:solidFill>
                </a:endParaRPr>
              </a:p>
            </p:txBody>
          </p:sp>
          <p:sp>
            <p:nvSpPr>
              <p:cNvPr id="192" name="TextBox 191">
                <a:extLst>
                  <a:ext uri="{FF2B5EF4-FFF2-40B4-BE49-F238E27FC236}">
                    <a16:creationId xmlns:a16="http://schemas.microsoft.com/office/drawing/2014/main" id="{1EB3E50C-C1E4-4EDD-BEF9-DF3651421B69}"/>
                  </a:ext>
                </a:extLst>
              </p:cNvPr>
              <p:cNvSpPr txBox="1"/>
              <p:nvPr/>
            </p:nvSpPr>
            <p:spPr>
              <a:xfrm>
                <a:off x="9796500" y="4682612"/>
                <a:ext cx="962025" cy="338554"/>
              </a:xfrm>
              <a:prstGeom prst="rect">
                <a:avLst/>
              </a:prstGeom>
              <a:noFill/>
            </p:spPr>
            <p:txBody>
              <a:bodyPr wrap="square" rtlCol="0">
                <a:spAutoFit/>
              </a:bodyPr>
              <a:lstStyle/>
              <a:p>
                <a:r>
                  <a:rPr lang="en-US" sz="1600" b="1" dirty="0">
                    <a:solidFill>
                      <a:schemeClr val="bg1"/>
                    </a:solidFill>
                    <a:latin typeface="Kristen ITC" panose="03050502040202030202" pitchFamily="66" charset="0"/>
                  </a:rPr>
                  <a:t>Points</a:t>
                </a:r>
                <a:endParaRPr lang="en-KE" sz="1600" b="1" dirty="0">
                  <a:solidFill>
                    <a:schemeClr val="bg1"/>
                  </a:solidFill>
                  <a:latin typeface="Kristen ITC" panose="03050502040202030202" pitchFamily="66" charset="0"/>
                </a:endParaRPr>
              </a:p>
            </p:txBody>
          </p:sp>
          <p:pic>
            <p:nvPicPr>
              <p:cNvPr id="193" name="Graphic 192" descr="Bar chart with solid fill">
                <a:extLst>
                  <a:ext uri="{FF2B5EF4-FFF2-40B4-BE49-F238E27FC236}">
                    <a16:creationId xmlns:a16="http://schemas.microsoft.com/office/drawing/2014/main" id="{BFFA1C73-FBFE-45B5-A22E-8CCA27BDB4B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654782" y="4525556"/>
                <a:ext cx="468000" cy="468000"/>
              </a:xfrm>
              <a:prstGeom prst="rect">
                <a:avLst/>
              </a:prstGeom>
            </p:spPr>
          </p:pic>
          <p:pic>
            <p:nvPicPr>
              <p:cNvPr id="194" name="Graphic 193" descr="Bar graph with upward trend with solid fill">
                <a:extLst>
                  <a:ext uri="{FF2B5EF4-FFF2-40B4-BE49-F238E27FC236}">
                    <a16:creationId xmlns:a16="http://schemas.microsoft.com/office/drawing/2014/main" id="{FFFCA06E-7D95-44BB-A7BC-EDD0373A762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654782" y="4059255"/>
                <a:ext cx="468000" cy="468000"/>
              </a:xfrm>
              <a:prstGeom prst="rect">
                <a:avLst/>
              </a:prstGeom>
            </p:spPr>
          </p:pic>
          <p:sp>
            <p:nvSpPr>
              <p:cNvPr id="195" name="TextBox 194">
                <a:extLst>
                  <a:ext uri="{FF2B5EF4-FFF2-40B4-BE49-F238E27FC236}">
                    <a16:creationId xmlns:a16="http://schemas.microsoft.com/office/drawing/2014/main" id="{A64ABD30-9C5B-42F6-8C8D-AF1030EE03DB}"/>
                  </a:ext>
                </a:extLst>
              </p:cNvPr>
              <p:cNvSpPr txBox="1"/>
              <p:nvPr/>
            </p:nvSpPr>
            <p:spPr>
              <a:xfrm>
                <a:off x="8605837" y="2568652"/>
                <a:ext cx="2619375" cy="923330"/>
              </a:xfrm>
              <a:prstGeom prst="rect">
                <a:avLst/>
              </a:prstGeom>
              <a:noFill/>
            </p:spPr>
            <p:txBody>
              <a:bodyPr wrap="square" rtlCol="0">
                <a:spAutoFit/>
              </a:bodyPr>
              <a:lstStyle/>
              <a:p>
                <a:r>
                  <a:rPr lang="en-US" dirty="0">
                    <a:latin typeface="Kristen ITC" panose="03050502040202030202" pitchFamily="66" charset="0"/>
                  </a:rPr>
                  <a:t>The Future of AI-Driven Livestock Management</a:t>
                </a:r>
                <a:endParaRPr lang="en-KE" dirty="0">
                  <a:latin typeface="Kristen ITC" panose="03050502040202030202" pitchFamily="66" charset="0"/>
                </a:endParaRPr>
              </a:p>
            </p:txBody>
          </p:sp>
        </p:grpSp>
        <p:grpSp>
          <p:nvGrpSpPr>
            <p:cNvPr id="155" name="Group 154">
              <a:extLst>
                <a:ext uri="{FF2B5EF4-FFF2-40B4-BE49-F238E27FC236}">
                  <a16:creationId xmlns:a16="http://schemas.microsoft.com/office/drawing/2014/main" id="{29882B66-B43E-4510-98ED-902A64BDFD31}"/>
                </a:ext>
              </a:extLst>
            </p:cNvPr>
            <p:cNvGrpSpPr/>
            <p:nvPr/>
          </p:nvGrpSpPr>
          <p:grpSpPr>
            <a:xfrm>
              <a:off x="8402852" y="29891445"/>
              <a:ext cx="2771775" cy="3959225"/>
              <a:chOff x="8377238" y="1449388"/>
              <a:chExt cx="2771775" cy="3959225"/>
            </a:xfrm>
          </p:grpSpPr>
          <p:sp>
            <p:nvSpPr>
              <p:cNvPr id="170" name="Rectangle: Rounded Corners 169">
                <a:extLst>
                  <a:ext uri="{FF2B5EF4-FFF2-40B4-BE49-F238E27FC236}">
                    <a16:creationId xmlns:a16="http://schemas.microsoft.com/office/drawing/2014/main" id="{668A0FD4-BCC1-4107-B822-558F283766E7}"/>
                  </a:ext>
                </a:extLst>
              </p:cNvPr>
              <p:cNvSpPr/>
              <p:nvPr/>
            </p:nvSpPr>
            <p:spPr>
              <a:xfrm>
                <a:off x="8377238" y="1449388"/>
                <a:ext cx="2771775" cy="3959225"/>
              </a:xfrm>
              <a:prstGeom prst="roundRect">
                <a:avLst>
                  <a:gd name="adj" fmla="val 12199"/>
                </a:avLst>
              </a:prstGeom>
              <a:gradFill>
                <a:gsLst>
                  <a:gs pos="0">
                    <a:srgbClr val="00B0F0"/>
                  </a:gs>
                  <a:gs pos="51000">
                    <a:schemeClr val="accent1">
                      <a:lumMod val="75000"/>
                    </a:schemeClr>
                  </a:gs>
                  <a:gs pos="99000">
                    <a:schemeClr val="accent1">
                      <a:lumMod val="50000"/>
                    </a:schemeClr>
                  </a:gs>
                  <a:gs pos="100000">
                    <a:schemeClr val="accent1">
                      <a:lumMod val="5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171" name="Freeform: Shape 170">
                <a:extLst>
                  <a:ext uri="{FF2B5EF4-FFF2-40B4-BE49-F238E27FC236}">
                    <a16:creationId xmlns:a16="http://schemas.microsoft.com/office/drawing/2014/main" id="{46B0E534-A047-4E09-8499-246A289103F5}"/>
                  </a:ext>
                </a:extLst>
              </p:cNvPr>
              <p:cNvSpPr/>
              <p:nvPr/>
            </p:nvSpPr>
            <p:spPr>
              <a:xfrm flipH="1">
                <a:off x="8377238" y="1545902"/>
                <a:ext cx="2771775" cy="3862711"/>
              </a:xfrm>
              <a:custGeom>
                <a:avLst/>
                <a:gdLst>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86359 w 2771775"/>
                  <a:gd name="connsiteY9" fmla="*/ 180514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86359 w 2771775"/>
                  <a:gd name="connsiteY9" fmla="*/ 180514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71775" h="3862711">
                    <a:moveTo>
                      <a:pt x="102092" y="0"/>
                    </a:moveTo>
                    <a:lnTo>
                      <a:pt x="99036" y="2522"/>
                    </a:lnTo>
                    <a:cubicBezTo>
                      <a:pt x="37846" y="63711"/>
                      <a:pt x="0" y="148244"/>
                      <a:pt x="0" y="241615"/>
                    </a:cubicBezTo>
                    <a:lnTo>
                      <a:pt x="0" y="3524582"/>
                    </a:lnTo>
                    <a:cubicBezTo>
                      <a:pt x="0" y="3711325"/>
                      <a:pt x="151386" y="3862711"/>
                      <a:pt x="338129" y="3862711"/>
                    </a:cubicBezTo>
                    <a:lnTo>
                      <a:pt x="2433646" y="3862711"/>
                    </a:lnTo>
                    <a:cubicBezTo>
                      <a:pt x="2620389" y="3862711"/>
                      <a:pt x="2771775" y="3711325"/>
                      <a:pt x="2771775" y="3524582"/>
                    </a:cubicBezTo>
                    <a:lnTo>
                      <a:pt x="2771775" y="3443237"/>
                    </a:lnTo>
                    <a:lnTo>
                      <a:pt x="2730892" y="3419419"/>
                    </a:lnTo>
                    <a:cubicBezTo>
                      <a:pt x="1180917" y="2806879"/>
                      <a:pt x="1064514" y="2536857"/>
                      <a:pt x="176834" y="228139"/>
                    </a:cubicBezTo>
                    <a:cubicBezTo>
                      <a:pt x="148745" y="167968"/>
                      <a:pt x="130181" y="50646"/>
                      <a:pt x="102092" y="0"/>
                    </a:cubicBezTo>
                    <a:close/>
                  </a:path>
                </a:pathLst>
              </a:custGeom>
              <a:gradFill>
                <a:gsLst>
                  <a:gs pos="0">
                    <a:srgbClr val="00B0F0"/>
                  </a:gs>
                  <a:gs pos="31000">
                    <a:schemeClr val="bg1"/>
                  </a:gs>
                  <a:gs pos="92000">
                    <a:schemeClr val="accent1">
                      <a:lumMod val="50000"/>
                    </a:schemeClr>
                  </a:gs>
                  <a:gs pos="30000">
                    <a:schemeClr val="bg1"/>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KE" dirty="0"/>
              </a:p>
            </p:txBody>
          </p:sp>
          <p:sp>
            <p:nvSpPr>
              <p:cNvPr id="172" name="Rectangle: Rounded Corners 171">
                <a:extLst>
                  <a:ext uri="{FF2B5EF4-FFF2-40B4-BE49-F238E27FC236}">
                    <a16:creationId xmlns:a16="http://schemas.microsoft.com/office/drawing/2014/main" id="{9A4BD0E1-FCBF-47DF-AB70-8A84018BD7D6}"/>
                  </a:ext>
                </a:extLst>
              </p:cNvPr>
              <p:cNvSpPr/>
              <p:nvPr/>
            </p:nvSpPr>
            <p:spPr>
              <a:xfrm>
                <a:off x="8453437" y="1893371"/>
                <a:ext cx="2619375" cy="2035497"/>
              </a:xfrm>
              <a:prstGeom prst="roundRect">
                <a:avLst>
                  <a:gd name="adj" fmla="val 16161"/>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173" name="Rectangle: Rounded Corners 172">
                <a:extLst>
                  <a:ext uri="{FF2B5EF4-FFF2-40B4-BE49-F238E27FC236}">
                    <a16:creationId xmlns:a16="http://schemas.microsoft.com/office/drawing/2014/main" id="{9F58D4BF-00CC-4B73-85A1-7B681ECD4F22}"/>
                  </a:ext>
                </a:extLst>
              </p:cNvPr>
              <p:cNvSpPr/>
              <p:nvPr/>
            </p:nvSpPr>
            <p:spPr>
              <a:xfrm>
                <a:off x="8453437" y="1498277"/>
                <a:ext cx="2619375" cy="2168848"/>
              </a:xfrm>
              <a:prstGeom prst="roundRect">
                <a:avLst>
                  <a:gd name="adj" fmla="val 1288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dirty="0"/>
              </a:p>
            </p:txBody>
          </p:sp>
          <p:sp>
            <p:nvSpPr>
              <p:cNvPr id="174" name="TextBox 173">
                <a:extLst>
                  <a:ext uri="{FF2B5EF4-FFF2-40B4-BE49-F238E27FC236}">
                    <a16:creationId xmlns:a16="http://schemas.microsoft.com/office/drawing/2014/main" id="{92F016D8-BDB8-40C1-9A16-DBDA2F27BDA0}"/>
                  </a:ext>
                </a:extLst>
              </p:cNvPr>
              <p:cNvSpPr txBox="1"/>
              <p:nvPr/>
            </p:nvSpPr>
            <p:spPr>
              <a:xfrm>
                <a:off x="8453437" y="1624012"/>
                <a:ext cx="2395539" cy="523220"/>
              </a:xfrm>
              <a:prstGeom prst="rect">
                <a:avLst/>
              </a:prstGeom>
              <a:noFill/>
            </p:spPr>
            <p:txBody>
              <a:bodyPr wrap="square" rtlCol="0">
                <a:spAutoFit/>
              </a:bodyPr>
              <a:lstStyle/>
              <a:p>
                <a:r>
                  <a:rPr lang="en-US" sz="1400" dirty="0">
                    <a:latin typeface="Kristen ITC" panose="03050502040202030202" pitchFamily="66" charset="0"/>
                  </a:rPr>
                  <a:t>Conclusion &amp; Call to Action </a:t>
                </a:r>
                <a:endParaRPr lang="en-KE" sz="1400" dirty="0">
                  <a:solidFill>
                    <a:schemeClr val="tx1">
                      <a:lumMod val="75000"/>
                      <a:lumOff val="25000"/>
                    </a:schemeClr>
                  </a:solidFill>
                  <a:latin typeface="Kristen ITC" panose="03050502040202030202" pitchFamily="66" charset="0"/>
                </a:endParaRPr>
              </a:p>
            </p:txBody>
          </p:sp>
          <p:sp>
            <p:nvSpPr>
              <p:cNvPr id="175" name="Rectangle: Rounded Corners 174">
                <a:extLst>
                  <a:ext uri="{FF2B5EF4-FFF2-40B4-BE49-F238E27FC236}">
                    <a16:creationId xmlns:a16="http://schemas.microsoft.com/office/drawing/2014/main" id="{5FE3F27C-11D8-479C-AC7B-68D373B49B55}"/>
                  </a:ext>
                </a:extLst>
              </p:cNvPr>
              <p:cNvSpPr/>
              <p:nvPr/>
            </p:nvSpPr>
            <p:spPr>
              <a:xfrm>
                <a:off x="8572500" y="2072377"/>
                <a:ext cx="324000" cy="72000"/>
              </a:xfrm>
              <a:prstGeom prst="roundRect">
                <a:avLst>
                  <a:gd name="adj" fmla="val 41983"/>
                </a:avLst>
              </a:prstGeom>
              <a:gradFill>
                <a:gsLst>
                  <a:gs pos="0">
                    <a:srgbClr val="00B0F0"/>
                  </a:gs>
                  <a:gs pos="51000">
                    <a:schemeClr val="accent1">
                      <a:lumMod val="75000"/>
                    </a:schemeClr>
                  </a:gs>
                  <a:gs pos="99000">
                    <a:schemeClr val="accent1">
                      <a:lumMod val="50000"/>
                    </a:schemeClr>
                  </a:gs>
                  <a:gs pos="100000">
                    <a:schemeClr val="accent1">
                      <a:lumMod val="5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176" name="TextBox 175">
                <a:extLst>
                  <a:ext uri="{FF2B5EF4-FFF2-40B4-BE49-F238E27FC236}">
                    <a16:creationId xmlns:a16="http://schemas.microsoft.com/office/drawing/2014/main" id="{EC8DABA1-6652-49C8-9D83-1DA77AF510B8}"/>
                  </a:ext>
                </a:extLst>
              </p:cNvPr>
              <p:cNvSpPr txBox="1"/>
              <p:nvPr/>
            </p:nvSpPr>
            <p:spPr>
              <a:xfrm>
                <a:off x="9105975" y="4040746"/>
                <a:ext cx="742875" cy="523220"/>
              </a:xfrm>
              <a:prstGeom prst="rect">
                <a:avLst/>
              </a:prstGeom>
              <a:noFill/>
            </p:spPr>
            <p:txBody>
              <a:bodyPr wrap="square" rtlCol="0">
                <a:spAutoFit/>
              </a:bodyPr>
              <a:lstStyle/>
              <a:p>
                <a:r>
                  <a:rPr lang="en-US" sz="2800" dirty="0">
                    <a:solidFill>
                      <a:schemeClr val="bg1"/>
                    </a:solidFill>
                  </a:rPr>
                  <a:t>5</a:t>
                </a:r>
                <a:r>
                  <a:rPr lang="en-US" sz="2000" dirty="0">
                    <a:solidFill>
                      <a:schemeClr val="bg1"/>
                    </a:solidFill>
                  </a:rPr>
                  <a:t>%</a:t>
                </a:r>
                <a:endParaRPr lang="en-KE" sz="2800" dirty="0">
                  <a:solidFill>
                    <a:schemeClr val="bg1"/>
                  </a:solidFill>
                </a:endParaRPr>
              </a:p>
            </p:txBody>
          </p:sp>
          <p:sp>
            <p:nvSpPr>
              <p:cNvPr id="177" name="TextBox 176">
                <a:extLst>
                  <a:ext uri="{FF2B5EF4-FFF2-40B4-BE49-F238E27FC236}">
                    <a16:creationId xmlns:a16="http://schemas.microsoft.com/office/drawing/2014/main" id="{6E528B9A-3DBF-4E6A-9B4A-270DFABB12E9}"/>
                  </a:ext>
                </a:extLst>
              </p:cNvPr>
              <p:cNvSpPr txBox="1"/>
              <p:nvPr/>
            </p:nvSpPr>
            <p:spPr>
              <a:xfrm>
                <a:off x="9734625" y="4225412"/>
                <a:ext cx="962025" cy="338554"/>
              </a:xfrm>
              <a:prstGeom prst="rect">
                <a:avLst/>
              </a:prstGeom>
              <a:noFill/>
            </p:spPr>
            <p:txBody>
              <a:bodyPr wrap="square" rtlCol="0">
                <a:spAutoFit/>
              </a:bodyPr>
              <a:lstStyle/>
              <a:p>
                <a:r>
                  <a:rPr lang="en-US" sz="1600" b="1" dirty="0">
                    <a:solidFill>
                      <a:schemeClr val="bg1"/>
                    </a:solidFill>
                    <a:latin typeface="Kristen ITC" panose="03050502040202030202" pitchFamily="66" charset="0"/>
                  </a:rPr>
                  <a:t>Growth</a:t>
                </a:r>
                <a:endParaRPr lang="en-KE" sz="1600" b="1" dirty="0">
                  <a:solidFill>
                    <a:schemeClr val="bg1"/>
                  </a:solidFill>
                  <a:latin typeface="Kristen ITC" panose="03050502040202030202" pitchFamily="66" charset="0"/>
                </a:endParaRPr>
              </a:p>
            </p:txBody>
          </p:sp>
          <p:sp>
            <p:nvSpPr>
              <p:cNvPr id="178" name="TextBox 177">
                <a:extLst>
                  <a:ext uri="{FF2B5EF4-FFF2-40B4-BE49-F238E27FC236}">
                    <a16:creationId xmlns:a16="http://schemas.microsoft.com/office/drawing/2014/main" id="{234C6EAB-2653-40AA-ACB2-7C3227D7B7D1}"/>
                  </a:ext>
                </a:extLst>
              </p:cNvPr>
              <p:cNvSpPr txBox="1"/>
              <p:nvPr/>
            </p:nvSpPr>
            <p:spPr>
              <a:xfrm>
                <a:off x="9115500" y="4497946"/>
                <a:ext cx="742875" cy="523220"/>
              </a:xfrm>
              <a:prstGeom prst="rect">
                <a:avLst/>
              </a:prstGeom>
              <a:noFill/>
            </p:spPr>
            <p:txBody>
              <a:bodyPr wrap="square" rtlCol="0">
                <a:spAutoFit/>
              </a:bodyPr>
              <a:lstStyle/>
              <a:p>
                <a:r>
                  <a:rPr lang="en-US" sz="2800" dirty="0">
                    <a:solidFill>
                      <a:schemeClr val="bg1"/>
                    </a:solidFill>
                  </a:rPr>
                  <a:t>5</a:t>
                </a:r>
                <a:endParaRPr lang="en-KE" sz="2800" dirty="0">
                  <a:solidFill>
                    <a:schemeClr val="bg1"/>
                  </a:solidFill>
                </a:endParaRPr>
              </a:p>
            </p:txBody>
          </p:sp>
          <p:sp>
            <p:nvSpPr>
              <p:cNvPr id="179" name="TextBox 178">
                <a:extLst>
                  <a:ext uri="{FF2B5EF4-FFF2-40B4-BE49-F238E27FC236}">
                    <a16:creationId xmlns:a16="http://schemas.microsoft.com/office/drawing/2014/main" id="{55698C2C-EAA4-4605-855C-845F6DD7F443}"/>
                  </a:ext>
                </a:extLst>
              </p:cNvPr>
              <p:cNvSpPr txBox="1"/>
              <p:nvPr/>
            </p:nvSpPr>
            <p:spPr>
              <a:xfrm>
                <a:off x="9796500" y="4682612"/>
                <a:ext cx="962025" cy="338554"/>
              </a:xfrm>
              <a:prstGeom prst="rect">
                <a:avLst/>
              </a:prstGeom>
              <a:noFill/>
            </p:spPr>
            <p:txBody>
              <a:bodyPr wrap="square" rtlCol="0">
                <a:spAutoFit/>
              </a:bodyPr>
              <a:lstStyle/>
              <a:p>
                <a:r>
                  <a:rPr lang="en-US" sz="1600" b="1" dirty="0">
                    <a:solidFill>
                      <a:schemeClr val="bg1"/>
                    </a:solidFill>
                    <a:latin typeface="Kristen ITC" panose="03050502040202030202" pitchFamily="66" charset="0"/>
                  </a:rPr>
                  <a:t>Points</a:t>
                </a:r>
                <a:endParaRPr lang="en-KE" sz="1600" b="1" dirty="0">
                  <a:solidFill>
                    <a:schemeClr val="bg1"/>
                  </a:solidFill>
                  <a:latin typeface="Kristen ITC" panose="03050502040202030202" pitchFamily="66" charset="0"/>
                </a:endParaRPr>
              </a:p>
            </p:txBody>
          </p:sp>
          <p:pic>
            <p:nvPicPr>
              <p:cNvPr id="180" name="Graphic 179" descr="Bar chart with solid fill">
                <a:extLst>
                  <a:ext uri="{FF2B5EF4-FFF2-40B4-BE49-F238E27FC236}">
                    <a16:creationId xmlns:a16="http://schemas.microsoft.com/office/drawing/2014/main" id="{A8371B49-F62C-4946-82CF-3E5843AD617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654782" y="4525556"/>
                <a:ext cx="468000" cy="468000"/>
              </a:xfrm>
              <a:prstGeom prst="rect">
                <a:avLst/>
              </a:prstGeom>
            </p:spPr>
          </p:pic>
          <p:pic>
            <p:nvPicPr>
              <p:cNvPr id="181" name="Graphic 180" descr="Bar graph with upward trend with solid fill">
                <a:extLst>
                  <a:ext uri="{FF2B5EF4-FFF2-40B4-BE49-F238E27FC236}">
                    <a16:creationId xmlns:a16="http://schemas.microsoft.com/office/drawing/2014/main" id="{95C200F4-CD62-4990-9131-79383D6482B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654782" y="4059255"/>
                <a:ext cx="468000" cy="468000"/>
              </a:xfrm>
              <a:prstGeom prst="rect">
                <a:avLst/>
              </a:prstGeom>
            </p:spPr>
          </p:pic>
          <p:sp>
            <p:nvSpPr>
              <p:cNvPr id="182" name="TextBox 181">
                <a:extLst>
                  <a:ext uri="{FF2B5EF4-FFF2-40B4-BE49-F238E27FC236}">
                    <a16:creationId xmlns:a16="http://schemas.microsoft.com/office/drawing/2014/main" id="{C1B1116E-485F-4BD9-BA05-F9BC6FCE86EF}"/>
                  </a:ext>
                </a:extLst>
              </p:cNvPr>
              <p:cNvSpPr txBox="1"/>
              <p:nvPr/>
            </p:nvSpPr>
            <p:spPr>
              <a:xfrm>
                <a:off x="8499918" y="2568652"/>
                <a:ext cx="2619375" cy="584775"/>
              </a:xfrm>
              <a:prstGeom prst="rect">
                <a:avLst/>
              </a:prstGeom>
              <a:noFill/>
            </p:spPr>
            <p:txBody>
              <a:bodyPr wrap="square" rtlCol="0">
                <a:spAutoFit/>
              </a:bodyPr>
              <a:lstStyle/>
              <a:p>
                <a:r>
                  <a:rPr lang="en-US" sz="1600" dirty="0">
                    <a:latin typeface="Kristen ITC" panose="03050502040202030202" pitchFamily="66" charset="0"/>
                  </a:rPr>
                  <a:t>Shaping the Future of Livestock Farming</a:t>
                </a:r>
                <a:endParaRPr lang="en-KE" sz="1600" dirty="0">
                  <a:latin typeface="Kristen ITC" panose="03050502040202030202" pitchFamily="66" charset="0"/>
                </a:endParaRPr>
              </a:p>
            </p:txBody>
          </p:sp>
        </p:grpSp>
        <p:grpSp>
          <p:nvGrpSpPr>
            <p:cNvPr id="156" name="Group 155">
              <a:extLst>
                <a:ext uri="{FF2B5EF4-FFF2-40B4-BE49-F238E27FC236}">
                  <a16:creationId xmlns:a16="http://schemas.microsoft.com/office/drawing/2014/main" id="{8922D2FD-50F3-4AB9-9E36-49610AF1228E}"/>
                </a:ext>
              </a:extLst>
            </p:cNvPr>
            <p:cNvGrpSpPr/>
            <p:nvPr/>
          </p:nvGrpSpPr>
          <p:grpSpPr>
            <a:xfrm>
              <a:off x="8402852" y="33954592"/>
              <a:ext cx="2771775" cy="3959225"/>
              <a:chOff x="8377238" y="1449388"/>
              <a:chExt cx="2771775" cy="3959225"/>
            </a:xfrm>
          </p:grpSpPr>
          <p:sp>
            <p:nvSpPr>
              <p:cNvPr id="157" name="Rectangle: Rounded Corners 156">
                <a:extLst>
                  <a:ext uri="{FF2B5EF4-FFF2-40B4-BE49-F238E27FC236}">
                    <a16:creationId xmlns:a16="http://schemas.microsoft.com/office/drawing/2014/main" id="{3F378627-B82C-4BDB-82F8-8FAD70EAA8A6}"/>
                  </a:ext>
                </a:extLst>
              </p:cNvPr>
              <p:cNvSpPr/>
              <p:nvPr/>
            </p:nvSpPr>
            <p:spPr>
              <a:xfrm>
                <a:off x="8377238" y="1449388"/>
                <a:ext cx="2771775" cy="3959225"/>
              </a:xfrm>
              <a:prstGeom prst="roundRect">
                <a:avLst>
                  <a:gd name="adj" fmla="val 12199"/>
                </a:avLst>
              </a:prstGeom>
              <a:gradFill>
                <a:gsLst>
                  <a:gs pos="0">
                    <a:srgbClr val="00B0F0"/>
                  </a:gs>
                  <a:gs pos="51000">
                    <a:schemeClr val="accent1">
                      <a:lumMod val="75000"/>
                    </a:schemeClr>
                  </a:gs>
                  <a:gs pos="99000">
                    <a:schemeClr val="accent1">
                      <a:lumMod val="50000"/>
                    </a:schemeClr>
                  </a:gs>
                  <a:gs pos="100000">
                    <a:schemeClr val="accent1">
                      <a:lumMod val="5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158" name="Freeform: Shape 157">
                <a:extLst>
                  <a:ext uri="{FF2B5EF4-FFF2-40B4-BE49-F238E27FC236}">
                    <a16:creationId xmlns:a16="http://schemas.microsoft.com/office/drawing/2014/main" id="{EF2835F9-4197-42C0-AFAF-9B3C8B6523BA}"/>
                  </a:ext>
                </a:extLst>
              </p:cNvPr>
              <p:cNvSpPr/>
              <p:nvPr/>
            </p:nvSpPr>
            <p:spPr>
              <a:xfrm flipH="1">
                <a:off x="8377238" y="1545902"/>
                <a:ext cx="2771775" cy="3862711"/>
              </a:xfrm>
              <a:custGeom>
                <a:avLst/>
                <a:gdLst>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86359 w 2771775"/>
                  <a:gd name="connsiteY9" fmla="*/ 180514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86359 w 2771775"/>
                  <a:gd name="connsiteY9" fmla="*/ 180514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71775" h="3862711">
                    <a:moveTo>
                      <a:pt x="102092" y="0"/>
                    </a:moveTo>
                    <a:lnTo>
                      <a:pt x="99036" y="2522"/>
                    </a:lnTo>
                    <a:cubicBezTo>
                      <a:pt x="37846" y="63711"/>
                      <a:pt x="0" y="148244"/>
                      <a:pt x="0" y="241615"/>
                    </a:cubicBezTo>
                    <a:lnTo>
                      <a:pt x="0" y="3524582"/>
                    </a:lnTo>
                    <a:cubicBezTo>
                      <a:pt x="0" y="3711325"/>
                      <a:pt x="151386" y="3862711"/>
                      <a:pt x="338129" y="3862711"/>
                    </a:cubicBezTo>
                    <a:lnTo>
                      <a:pt x="2433646" y="3862711"/>
                    </a:lnTo>
                    <a:cubicBezTo>
                      <a:pt x="2620389" y="3862711"/>
                      <a:pt x="2771775" y="3711325"/>
                      <a:pt x="2771775" y="3524582"/>
                    </a:cubicBezTo>
                    <a:lnTo>
                      <a:pt x="2771775" y="3443237"/>
                    </a:lnTo>
                    <a:lnTo>
                      <a:pt x="2730892" y="3419419"/>
                    </a:lnTo>
                    <a:cubicBezTo>
                      <a:pt x="1180917" y="2806879"/>
                      <a:pt x="1064514" y="2536857"/>
                      <a:pt x="176834" y="228139"/>
                    </a:cubicBezTo>
                    <a:cubicBezTo>
                      <a:pt x="148745" y="167968"/>
                      <a:pt x="130181" y="50646"/>
                      <a:pt x="102092" y="0"/>
                    </a:cubicBezTo>
                    <a:close/>
                  </a:path>
                </a:pathLst>
              </a:custGeom>
              <a:gradFill>
                <a:gsLst>
                  <a:gs pos="0">
                    <a:srgbClr val="00B0F0"/>
                  </a:gs>
                  <a:gs pos="31000">
                    <a:schemeClr val="bg1"/>
                  </a:gs>
                  <a:gs pos="92000">
                    <a:schemeClr val="accent1">
                      <a:lumMod val="50000"/>
                    </a:schemeClr>
                  </a:gs>
                  <a:gs pos="30000">
                    <a:schemeClr val="bg1"/>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KE" dirty="0"/>
              </a:p>
            </p:txBody>
          </p:sp>
          <p:sp>
            <p:nvSpPr>
              <p:cNvPr id="159" name="Rectangle: Rounded Corners 158">
                <a:extLst>
                  <a:ext uri="{FF2B5EF4-FFF2-40B4-BE49-F238E27FC236}">
                    <a16:creationId xmlns:a16="http://schemas.microsoft.com/office/drawing/2014/main" id="{47717088-80AF-42BB-8F3E-F2D949F928D9}"/>
                  </a:ext>
                </a:extLst>
              </p:cNvPr>
              <p:cNvSpPr/>
              <p:nvPr/>
            </p:nvSpPr>
            <p:spPr>
              <a:xfrm>
                <a:off x="8453437" y="1893371"/>
                <a:ext cx="2619375" cy="2035497"/>
              </a:xfrm>
              <a:prstGeom prst="roundRect">
                <a:avLst>
                  <a:gd name="adj" fmla="val 16161"/>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160" name="Rectangle: Rounded Corners 159">
                <a:extLst>
                  <a:ext uri="{FF2B5EF4-FFF2-40B4-BE49-F238E27FC236}">
                    <a16:creationId xmlns:a16="http://schemas.microsoft.com/office/drawing/2014/main" id="{866A1810-AFB9-451E-B4DC-EC51A384BA2F}"/>
                  </a:ext>
                </a:extLst>
              </p:cNvPr>
              <p:cNvSpPr/>
              <p:nvPr/>
            </p:nvSpPr>
            <p:spPr>
              <a:xfrm>
                <a:off x="8453437" y="1498277"/>
                <a:ext cx="2619375" cy="2168848"/>
              </a:xfrm>
              <a:prstGeom prst="roundRect">
                <a:avLst>
                  <a:gd name="adj" fmla="val 1288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dirty="0"/>
              </a:p>
            </p:txBody>
          </p:sp>
          <p:sp>
            <p:nvSpPr>
              <p:cNvPr id="161" name="TextBox 160">
                <a:extLst>
                  <a:ext uri="{FF2B5EF4-FFF2-40B4-BE49-F238E27FC236}">
                    <a16:creationId xmlns:a16="http://schemas.microsoft.com/office/drawing/2014/main" id="{DC922B86-11D4-463E-9671-E0D1255D3CB7}"/>
                  </a:ext>
                </a:extLst>
              </p:cNvPr>
              <p:cNvSpPr txBox="1"/>
              <p:nvPr/>
            </p:nvSpPr>
            <p:spPr>
              <a:xfrm>
                <a:off x="8453437" y="1624012"/>
                <a:ext cx="2395539" cy="523220"/>
              </a:xfrm>
              <a:prstGeom prst="rect">
                <a:avLst/>
              </a:prstGeom>
              <a:noFill/>
            </p:spPr>
            <p:txBody>
              <a:bodyPr wrap="square" rtlCol="0">
                <a:spAutoFit/>
              </a:bodyPr>
              <a:lstStyle/>
              <a:p>
                <a:r>
                  <a:rPr lang="en-US" sz="1400" dirty="0">
                    <a:latin typeface="Kristen ITC" panose="03050502040202030202" pitchFamily="66" charset="0"/>
                  </a:rPr>
                  <a:t>Final Remark &amp; Closing Statement</a:t>
                </a:r>
                <a:endParaRPr lang="en-KE" sz="1400" dirty="0">
                  <a:solidFill>
                    <a:schemeClr val="tx1">
                      <a:lumMod val="75000"/>
                      <a:lumOff val="25000"/>
                    </a:schemeClr>
                  </a:solidFill>
                  <a:latin typeface="Kristen ITC" panose="03050502040202030202" pitchFamily="66" charset="0"/>
                </a:endParaRPr>
              </a:p>
            </p:txBody>
          </p:sp>
          <p:sp>
            <p:nvSpPr>
              <p:cNvPr id="162" name="Rectangle: Rounded Corners 161">
                <a:extLst>
                  <a:ext uri="{FF2B5EF4-FFF2-40B4-BE49-F238E27FC236}">
                    <a16:creationId xmlns:a16="http://schemas.microsoft.com/office/drawing/2014/main" id="{7064261D-7E55-44AE-83F9-296BF725B57C}"/>
                  </a:ext>
                </a:extLst>
              </p:cNvPr>
              <p:cNvSpPr/>
              <p:nvPr/>
            </p:nvSpPr>
            <p:spPr>
              <a:xfrm>
                <a:off x="8572500" y="2072377"/>
                <a:ext cx="324000" cy="72000"/>
              </a:xfrm>
              <a:prstGeom prst="roundRect">
                <a:avLst>
                  <a:gd name="adj" fmla="val 41983"/>
                </a:avLst>
              </a:prstGeom>
              <a:gradFill>
                <a:gsLst>
                  <a:gs pos="0">
                    <a:srgbClr val="00B0F0"/>
                  </a:gs>
                  <a:gs pos="51000">
                    <a:schemeClr val="accent1">
                      <a:lumMod val="75000"/>
                    </a:schemeClr>
                  </a:gs>
                  <a:gs pos="99000">
                    <a:schemeClr val="accent1">
                      <a:lumMod val="50000"/>
                    </a:schemeClr>
                  </a:gs>
                  <a:gs pos="100000">
                    <a:schemeClr val="accent1">
                      <a:lumMod val="5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163" name="TextBox 162">
                <a:extLst>
                  <a:ext uri="{FF2B5EF4-FFF2-40B4-BE49-F238E27FC236}">
                    <a16:creationId xmlns:a16="http://schemas.microsoft.com/office/drawing/2014/main" id="{EB6C62FC-E786-4C2C-BA88-E6AE6914E0F9}"/>
                  </a:ext>
                </a:extLst>
              </p:cNvPr>
              <p:cNvSpPr txBox="1"/>
              <p:nvPr/>
            </p:nvSpPr>
            <p:spPr>
              <a:xfrm>
                <a:off x="9105975" y="4040746"/>
                <a:ext cx="742875" cy="523220"/>
              </a:xfrm>
              <a:prstGeom prst="rect">
                <a:avLst/>
              </a:prstGeom>
              <a:noFill/>
            </p:spPr>
            <p:txBody>
              <a:bodyPr wrap="square" rtlCol="0">
                <a:spAutoFit/>
              </a:bodyPr>
              <a:lstStyle/>
              <a:p>
                <a:r>
                  <a:rPr lang="en-US" sz="2800" dirty="0">
                    <a:solidFill>
                      <a:schemeClr val="bg1"/>
                    </a:solidFill>
                  </a:rPr>
                  <a:t>2</a:t>
                </a:r>
                <a:r>
                  <a:rPr lang="en-US" sz="2000" dirty="0">
                    <a:solidFill>
                      <a:schemeClr val="bg1"/>
                    </a:solidFill>
                  </a:rPr>
                  <a:t>%</a:t>
                </a:r>
                <a:endParaRPr lang="en-KE" sz="2800" dirty="0">
                  <a:solidFill>
                    <a:schemeClr val="bg1"/>
                  </a:solidFill>
                </a:endParaRPr>
              </a:p>
            </p:txBody>
          </p:sp>
          <p:sp>
            <p:nvSpPr>
              <p:cNvPr id="164" name="TextBox 163">
                <a:extLst>
                  <a:ext uri="{FF2B5EF4-FFF2-40B4-BE49-F238E27FC236}">
                    <a16:creationId xmlns:a16="http://schemas.microsoft.com/office/drawing/2014/main" id="{267E5A0E-FE19-488D-ABCC-463D3341353F}"/>
                  </a:ext>
                </a:extLst>
              </p:cNvPr>
              <p:cNvSpPr txBox="1"/>
              <p:nvPr/>
            </p:nvSpPr>
            <p:spPr>
              <a:xfrm>
                <a:off x="9734625" y="4225412"/>
                <a:ext cx="962025" cy="338554"/>
              </a:xfrm>
              <a:prstGeom prst="rect">
                <a:avLst/>
              </a:prstGeom>
              <a:noFill/>
            </p:spPr>
            <p:txBody>
              <a:bodyPr wrap="square" rtlCol="0">
                <a:spAutoFit/>
              </a:bodyPr>
              <a:lstStyle/>
              <a:p>
                <a:r>
                  <a:rPr lang="en-US" sz="1600" b="1" dirty="0">
                    <a:solidFill>
                      <a:schemeClr val="bg1"/>
                    </a:solidFill>
                    <a:latin typeface="Kristen ITC" panose="03050502040202030202" pitchFamily="66" charset="0"/>
                  </a:rPr>
                  <a:t>Growth</a:t>
                </a:r>
                <a:endParaRPr lang="en-KE" sz="1600" b="1" dirty="0">
                  <a:solidFill>
                    <a:schemeClr val="bg1"/>
                  </a:solidFill>
                  <a:latin typeface="Kristen ITC" panose="03050502040202030202" pitchFamily="66" charset="0"/>
                </a:endParaRPr>
              </a:p>
            </p:txBody>
          </p:sp>
          <p:sp>
            <p:nvSpPr>
              <p:cNvPr id="165" name="TextBox 164">
                <a:extLst>
                  <a:ext uri="{FF2B5EF4-FFF2-40B4-BE49-F238E27FC236}">
                    <a16:creationId xmlns:a16="http://schemas.microsoft.com/office/drawing/2014/main" id="{661661C3-9183-4EB3-AFBB-53B9158DEF54}"/>
                  </a:ext>
                </a:extLst>
              </p:cNvPr>
              <p:cNvSpPr txBox="1"/>
              <p:nvPr/>
            </p:nvSpPr>
            <p:spPr>
              <a:xfrm>
                <a:off x="9115500" y="4497946"/>
                <a:ext cx="742875" cy="523220"/>
              </a:xfrm>
              <a:prstGeom prst="rect">
                <a:avLst/>
              </a:prstGeom>
              <a:noFill/>
            </p:spPr>
            <p:txBody>
              <a:bodyPr wrap="square" rtlCol="0">
                <a:spAutoFit/>
              </a:bodyPr>
              <a:lstStyle/>
              <a:p>
                <a:r>
                  <a:rPr lang="en-US" sz="2800" dirty="0">
                    <a:solidFill>
                      <a:schemeClr val="bg1"/>
                    </a:solidFill>
                  </a:rPr>
                  <a:t>2</a:t>
                </a:r>
                <a:endParaRPr lang="en-KE" sz="2800" dirty="0">
                  <a:solidFill>
                    <a:schemeClr val="bg1"/>
                  </a:solidFill>
                </a:endParaRPr>
              </a:p>
            </p:txBody>
          </p:sp>
          <p:sp>
            <p:nvSpPr>
              <p:cNvPr id="166" name="TextBox 165">
                <a:extLst>
                  <a:ext uri="{FF2B5EF4-FFF2-40B4-BE49-F238E27FC236}">
                    <a16:creationId xmlns:a16="http://schemas.microsoft.com/office/drawing/2014/main" id="{72BE9C52-73A9-455F-A545-DD1919B8C693}"/>
                  </a:ext>
                </a:extLst>
              </p:cNvPr>
              <p:cNvSpPr txBox="1"/>
              <p:nvPr/>
            </p:nvSpPr>
            <p:spPr>
              <a:xfrm>
                <a:off x="9796500" y="4682612"/>
                <a:ext cx="962025" cy="338554"/>
              </a:xfrm>
              <a:prstGeom prst="rect">
                <a:avLst/>
              </a:prstGeom>
              <a:noFill/>
            </p:spPr>
            <p:txBody>
              <a:bodyPr wrap="square" rtlCol="0">
                <a:spAutoFit/>
              </a:bodyPr>
              <a:lstStyle/>
              <a:p>
                <a:r>
                  <a:rPr lang="en-US" sz="1600" b="1" dirty="0">
                    <a:solidFill>
                      <a:schemeClr val="bg1"/>
                    </a:solidFill>
                    <a:latin typeface="Kristen ITC" panose="03050502040202030202" pitchFamily="66" charset="0"/>
                  </a:rPr>
                  <a:t>Points</a:t>
                </a:r>
                <a:endParaRPr lang="en-KE" sz="1600" b="1" dirty="0">
                  <a:solidFill>
                    <a:schemeClr val="bg1"/>
                  </a:solidFill>
                  <a:latin typeface="Kristen ITC" panose="03050502040202030202" pitchFamily="66" charset="0"/>
                </a:endParaRPr>
              </a:p>
            </p:txBody>
          </p:sp>
          <p:pic>
            <p:nvPicPr>
              <p:cNvPr id="167" name="Graphic 166" descr="Bar chart with solid fill">
                <a:extLst>
                  <a:ext uri="{FF2B5EF4-FFF2-40B4-BE49-F238E27FC236}">
                    <a16:creationId xmlns:a16="http://schemas.microsoft.com/office/drawing/2014/main" id="{1FCDD919-EB3A-4147-B743-B1E97FABDD8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654782" y="4525556"/>
                <a:ext cx="468000" cy="468000"/>
              </a:xfrm>
              <a:prstGeom prst="rect">
                <a:avLst/>
              </a:prstGeom>
            </p:spPr>
          </p:pic>
          <p:pic>
            <p:nvPicPr>
              <p:cNvPr id="168" name="Graphic 167" descr="Bar graph with upward trend with solid fill">
                <a:extLst>
                  <a:ext uri="{FF2B5EF4-FFF2-40B4-BE49-F238E27FC236}">
                    <a16:creationId xmlns:a16="http://schemas.microsoft.com/office/drawing/2014/main" id="{9CD6C8D6-4873-46E7-B6FC-C951575F86D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654782" y="4059255"/>
                <a:ext cx="468000" cy="468000"/>
              </a:xfrm>
              <a:prstGeom prst="rect">
                <a:avLst/>
              </a:prstGeom>
            </p:spPr>
          </p:pic>
          <p:sp>
            <p:nvSpPr>
              <p:cNvPr id="169" name="TextBox 168">
                <a:extLst>
                  <a:ext uri="{FF2B5EF4-FFF2-40B4-BE49-F238E27FC236}">
                    <a16:creationId xmlns:a16="http://schemas.microsoft.com/office/drawing/2014/main" id="{049BF786-E918-4FE7-BAC3-1BAA7ADF59D6}"/>
                  </a:ext>
                </a:extLst>
              </p:cNvPr>
              <p:cNvSpPr txBox="1"/>
              <p:nvPr/>
            </p:nvSpPr>
            <p:spPr>
              <a:xfrm>
                <a:off x="8469057" y="2582701"/>
                <a:ext cx="2619375" cy="1077218"/>
              </a:xfrm>
              <a:prstGeom prst="rect">
                <a:avLst/>
              </a:prstGeom>
              <a:noFill/>
            </p:spPr>
            <p:txBody>
              <a:bodyPr wrap="square" rtlCol="0">
                <a:spAutoFit/>
              </a:bodyPr>
              <a:lstStyle/>
              <a:p>
                <a:r>
                  <a:rPr lang="en-US" sz="1600" dirty="0" err="1">
                    <a:latin typeface="Kristen ITC" panose="03050502040202030202" pitchFamily="66" charset="0"/>
                  </a:rPr>
                  <a:t>SmartLivestock</a:t>
                </a:r>
                <a:r>
                  <a:rPr lang="en-US" sz="1600" dirty="0">
                    <a:latin typeface="Kristen ITC" panose="03050502040202030202" pitchFamily="66" charset="0"/>
                  </a:rPr>
                  <a:t>: Transforming Agriculture with Innovation</a:t>
                </a:r>
                <a:endParaRPr lang="en-KE" sz="1600" dirty="0">
                  <a:latin typeface="Kristen ITC" panose="03050502040202030202" pitchFamily="66" charset="0"/>
                </a:endParaRPr>
              </a:p>
            </p:txBody>
          </p:sp>
        </p:grpSp>
      </p:grpSp>
      <p:grpSp>
        <p:nvGrpSpPr>
          <p:cNvPr id="5" name="Group 4">
            <a:extLst>
              <a:ext uri="{FF2B5EF4-FFF2-40B4-BE49-F238E27FC236}">
                <a16:creationId xmlns:a16="http://schemas.microsoft.com/office/drawing/2014/main" id="{C27B0BB5-B604-41D6-B8C5-67E25C6C224F}"/>
              </a:ext>
            </a:extLst>
          </p:cNvPr>
          <p:cNvGrpSpPr/>
          <p:nvPr/>
        </p:nvGrpSpPr>
        <p:grpSpPr>
          <a:xfrm>
            <a:off x="5216287" y="-2674620"/>
            <a:ext cx="2771775" cy="28846394"/>
            <a:chOff x="5195888" y="-23437781"/>
            <a:chExt cx="2771775" cy="28846394"/>
          </a:xfrm>
        </p:grpSpPr>
        <p:sp>
          <p:nvSpPr>
            <p:cNvPr id="7" name="Rectangle: Rounded Corners 6">
              <a:extLst>
                <a:ext uri="{FF2B5EF4-FFF2-40B4-BE49-F238E27FC236}">
                  <a16:creationId xmlns:a16="http://schemas.microsoft.com/office/drawing/2014/main" id="{E82A23C7-C20F-4AF3-B11C-97EDD07E1435}"/>
                </a:ext>
              </a:extLst>
            </p:cNvPr>
            <p:cNvSpPr/>
            <p:nvPr/>
          </p:nvSpPr>
          <p:spPr>
            <a:xfrm>
              <a:off x="5195888" y="1449388"/>
              <a:ext cx="2771775" cy="3959225"/>
            </a:xfrm>
            <a:prstGeom prst="roundRect">
              <a:avLst>
                <a:gd name="adj" fmla="val 12199"/>
              </a:avLst>
            </a:prstGeom>
            <a:blipFill>
              <a:blip r:embed="rId6"/>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23" name="Rectangle: Rounded Corners 22">
              <a:extLst>
                <a:ext uri="{FF2B5EF4-FFF2-40B4-BE49-F238E27FC236}">
                  <a16:creationId xmlns:a16="http://schemas.microsoft.com/office/drawing/2014/main" id="{2D730B28-AA6E-44C2-9506-7367CA4E30BA}"/>
                </a:ext>
              </a:extLst>
            </p:cNvPr>
            <p:cNvSpPr/>
            <p:nvPr/>
          </p:nvSpPr>
          <p:spPr>
            <a:xfrm>
              <a:off x="5195888" y="-2698476"/>
              <a:ext cx="2771775" cy="3959225"/>
            </a:xfrm>
            <a:prstGeom prst="roundRect">
              <a:avLst>
                <a:gd name="adj" fmla="val 12199"/>
              </a:avLst>
            </a:prstGeom>
            <a:blipFill>
              <a:blip r:embed="rId7"/>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26" name="Rectangle: Rounded Corners 25">
              <a:extLst>
                <a:ext uri="{FF2B5EF4-FFF2-40B4-BE49-F238E27FC236}">
                  <a16:creationId xmlns:a16="http://schemas.microsoft.com/office/drawing/2014/main" id="{61DFDC2A-2D50-4318-B4EC-5A22516BCE36}"/>
                </a:ext>
              </a:extLst>
            </p:cNvPr>
            <p:cNvSpPr/>
            <p:nvPr/>
          </p:nvSpPr>
          <p:spPr>
            <a:xfrm>
              <a:off x="5195888" y="-6846337"/>
              <a:ext cx="2771775" cy="3959225"/>
            </a:xfrm>
            <a:prstGeom prst="roundRect">
              <a:avLst>
                <a:gd name="adj" fmla="val 12199"/>
              </a:avLst>
            </a:prstGeom>
            <a:blipFill>
              <a:blip r:embed="rId8"/>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27" name="Rectangle: Rounded Corners 26">
              <a:extLst>
                <a:ext uri="{FF2B5EF4-FFF2-40B4-BE49-F238E27FC236}">
                  <a16:creationId xmlns:a16="http://schemas.microsoft.com/office/drawing/2014/main" id="{73FC05CC-DCA2-43B8-AECF-05DFFA7B9751}"/>
                </a:ext>
              </a:extLst>
            </p:cNvPr>
            <p:cNvSpPr/>
            <p:nvPr/>
          </p:nvSpPr>
          <p:spPr>
            <a:xfrm>
              <a:off x="5195888" y="-10994198"/>
              <a:ext cx="2771775" cy="3959225"/>
            </a:xfrm>
            <a:prstGeom prst="roundRect">
              <a:avLst>
                <a:gd name="adj" fmla="val 12199"/>
              </a:avLst>
            </a:prstGeom>
            <a:blipFill>
              <a:blip r:embed="rId9"/>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28" name="Rectangle: Rounded Corners 27">
              <a:extLst>
                <a:ext uri="{FF2B5EF4-FFF2-40B4-BE49-F238E27FC236}">
                  <a16:creationId xmlns:a16="http://schemas.microsoft.com/office/drawing/2014/main" id="{7DC05F8D-F6D3-4449-A402-79AEDCCBE0C0}"/>
                </a:ext>
              </a:extLst>
            </p:cNvPr>
            <p:cNvSpPr/>
            <p:nvPr/>
          </p:nvSpPr>
          <p:spPr>
            <a:xfrm>
              <a:off x="5195888" y="-15142059"/>
              <a:ext cx="2771775" cy="3959225"/>
            </a:xfrm>
            <a:prstGeom prst="roundRect">
              <a:avLst>
                <a:gd name="adj" fmla="val 12199"/>
              </a:avLst>
            </a:prstGeom>
            <a:blipFill>
              <a:blip r:embed="rId10"/>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30" name="Rectangle: Rounded Corners 29">
              <a:extLst>
                <a:ext uri="{FF2B5EF4-FFF2-40B4-BE49-F238E27FC236}">
                  <a16:creationId xmlns:a16="http://schemas.microsoft.com/office/drawing/2014/main" id="{56BBF203-5214-4907-9846-DB57427EFC82}"/>
                </a:ext>
              </a:extLst>
            </p:cNvPr>
            <p:cNvSpPr/>
            <p:nvPr/>
          </p:nvSpPr>
          <p:spPr>
            <a:xfrm>
              <a:off x="5195888" y="-19289920"/>
              <a:ext cx="2771775" cy="3959225"/>
            </a:xfrm>
            <a:prstGeom prst="roundRect">
              <a:avLst>
                <a:gd name="adj" fmla="val 12199"/>
              </a:avLst>
            </a:prstGeom>
            <a:blipFill>
              <a:blip r:embed="rId11"/>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35" name="Rectangle: Rounded Corners 34">
              <a:extLst>
                <a:ext uri="{FF2B5EF4-FFF2-40B4-BE49-F238E27FC236}">
                  <a16:creationId xmlns:a16="http://schemas.microsoft.com/office/drawing/2014/main" id="{0503D9AF-4E47-4902-B9B4-393D03615DB2}"/>
                </a:ext>
              </a:extLst>
            </p:cNvPr>
            <p:cNvSpPr/>
            <p:nvPr/>
          </p:nvSpPr>
          <p:spPr>
            <a:xfrm>
              <a:off x="5195888" y="-23437781"/>
              <a:ext cx="2771775" cy="3959225"/>
            </a:xfrm>
            <a:prstGeom prst="roundRect">
              <a:avLst>
                <a:gd name="adj" fmla="val 12199"/>
              </a:avLst>
            </a:prstGeom>
            <a:blipFill>
              <a:blip r:embed="rId12"/>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grpSp>
      <p:sp>
        <p:nvSpPr>
          <p:cNvPr id="22" name="Freeform: Shape 21">
            <a:extLst>
              <a:ext uri="{FF2B5EF4-FFF2-40B4-BE49-F238E27FC236}">
                <a16:creationId xmlns:a16="http://schemas.microsoft.com/office/drawing/2014/main" id="{D8AB65AA-F3C4-468B-9306-8888AC5DC56A}"/>
              </a:ext>
            </a:extLst>
          </p:cNvPr>
          <p:cNvSpPr/>
          <p:nvPr/>
        </p:nvSpPr>
        <p:spPr>
          <a:xfrm>
            <a:off x="0" y="0"/>
            <a:ext cx="12192000" cy="6858000"/>
          </a:xfrm>
          <a:custGeom>
            <a:avLst/>
            <a:gdLst>
              <a:gd name="connsiteX0" fmla="*/ 5534017 w 12192000"/>
              <a:gd name="connsiteY0" fmla="*/ 1449388 h 6858000"/>
              <a:gd name="connsiteX1" fmla="*/ 5195889 w 12192000"/>
              <a:gd name="connsiteY1" fmla="*/ 1787517 h 6858000"/>
              <a:gd name="connsiteX2" fmla="*/ 5195889 w 12192000"/>
              <a:gd name="connsiteY2" fmla="*/ 5070484 h 6858000"/>
              <a:gd name="connsiteX3" fmla="*/ 5534017 w 12192000"/>
              <a:gd name="connsiteY3" fmla="*/ 5408613 h 6858000"/>
              <a:gd name="connsiteX4" fmla="*/ 7629534 w 12192000"/>
              <a:gd name="connsiteY4" fmla="*/ 5408613 h 6858000"/>
              <a:gd name="connsiteX5" fmla="*/ 7967663 w 12192000"/>
              <a:gd name="connsiteY5" fmla="*/ 5070484 h 6858000"/>
              <a:gd name="connsiteX6" fmla="*/ 7967663 w 12192000"/>
              <a:gd name="connsiteY6" fmla="*/ 1787517 h 6858000"/>
              <a:gd name="connsiteX7" fmla="*/ 7629534 w 12192000"/>
              <a:gd name="connsiteY7" fmla="*/ 1449388 h 6858000"/>
              <a:gd name="connsiteX8" fmla="*/ 8715367 w 12192000"/>
              <a:gd name="connsiteY8" fmla="*/ 1449388 h 6858000"/>
              <a:gd name="connsiteX9" fmla="*/ 8377238 w 12192000"/>
              <a:gd name="connsiteY9" fmla="*/ 1787517 h 6858000"/>
              <a:gd name="connsiteX10" fmla="*/ 8377238 w 12192000"/>
              <a:gd name="connsiteY10" fmla="*/ 5070484 h 6858000"/>
              <a:gd name="connsiteX11" fmla="*/ 8715367 w 12192000"/>
              <a:gd name="connsiteY11" fmla="*/ 5408613 h 6858000"/>
              <a:gd name="connsiteX12" fmla="*/ 10810884 w 12192000"/>
              <a:gd name="connsiteY12" fmla="*/ 5408613 h 6858000"/>
              <a:gd name="connsiteX13" fmla="*/ 11149013 w 12192000"/>
              <a:gd name="connsiteY13" fmla="*/ 5070484 h 6858000"/>
              <a:gd name="connsiteX14" fmla="*/ 11149013 w 12192000"/>
              <a:gd name="connsiteY14" fmla="*/ 1787517 h 6858000"/>
              <a:gd name="connsiteX15" fmla="*/ 10810884 w 12192000"/>
              <a:gd name="connsiteY15" fmla="*/ 1449388 h 6858000"/>
              <a:gd name="connsiteX16" fmla="*/ 0 w 12192000"/>
              <a:gd name="connsiteY16" fmla="*/ 0 h 6858000"/>
              <a:gd name="connsiteX17" fmla="*/ 12192000 w 12192000"/>
              <a:gd name="connsiteY17" fmla="*/ 0 h 6858000"/>
              <a:gd name="connsiteX18" fmla="*/ 12192000 w 12192000"/>
              <a:gd name="connsiteY18" fmla="*/ 6858000 h 6858000"/>
              <a:gd name="connsiteX19" fmla="*/ 0 w 12192000"/>
              <a:gd name="connsiteY19"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2192000" h="6858000">
                <a:moveTo>
                  <a:pt x="5534017" y="1449388"/>
                </a:moveTo>
                <a:cubicBezTo>
                  <a:pt x="5347275" y="1449388"/>
                  <a:pt x="5195889" y="1600774"/>
                  <a:pt x="5195889" y="1787517"/>
                </a:cubicBezTo>
                <a:lnTo>
                  <a:pt x="5195889" y="5070484"/>
                </a:lnTo>
                <a:cubicBezTo>
                  <a:pt x="5195889" y="5257227"/>
                  <a:pt x="5347275" y="5408613"/>
                  <a:pt x="5534017" y="5408613"/>
                </a:cubicBezTo>
                <a:lnTo>
                  <a:pt x="7629534" y="5408613"/>
                </a:lnTo>
                <a:cubicBezTo>
                  <a:pt x="7816277" y="5408613"/>
                  <a:pt x="7967663" y="5257227"/>
                  <a:pt x="7967663" y="5070484"/>
                </a:cubicBezTo>
                <a:lnTo>
                  <a:pt x="7967663" y="1787517"/>
                </a:lnTo>
                <a:cubicBezTo>
                  <a:pt x="7967663" y="1600774"/>
                  <a:pt x="7816277" y="1449388"/>
                  <a:pt x="7629534" y="1449388"/>
                </a:cubicBezTo>
                <a:close/>
                <a:moveTo>
                  <a:pt x="8715367" y="1449388"/>
                </a:moveTo>
                <a:cubicBezTo>
                  <a:pt x="8528624" y="1449388"/>
                  <a:pt x="8377238" y="1600774"/>
                  <a:pt x="8377238" y="1787517"/>
                </a:cubicBezTo>
                <a:lnTo>
                  <a:pt x="8377238" y="5070484"/>
                </a:lnTo>
                <a:cubicBezTo>
                  <a:pt x="8377238" y="5257227"/>
                  <a:pt x="8528624" y="5408613"/>
                  <a:pt x="8715367" y="5408613"/>
                </a:cubicBezTo>
                <a:lnTo>
                  <a:pt x="10810884" y="5408613"/>
                </a:lnTo>
                <a:cubicBezTo>
                  <a:pt x="10997627" y="5408613"/>
                  <a:pt x="11149013" y="5257227"/>
                  <a:pt x="11149013" y="5070484"/>
                </a:cubicBezTo>
                <a:lnTo>
                  <a:pt x="11149013" y="1787517"/>
                </a:lnTo>
                <a:cubicBezTo>
                  <a:pt x="11149013" y="1600774"/>
                  <a:pt x="10997627" y="1449388"/>
                  <a:pt x="10810884" y="1449388"/>
                </a:cubicBezTo>
                <a:close/>
                <a:moveTo>
                  <a:pt x="0" y="0"/>
                </a:moveTo>
                <a:lnTo>
                  <a:pt x="12192000" y="0"/>
                </a:lnTo>
                <a:lnTo>
                  <a:pt x="12192000" y="6858000"/>
                </a:lnTo>
                <a:lnTo>
                  <a:pt x="0" y="6858000"/>
                </a:lnTo>
                <a:close/>
              </a:path>
            </a:pathLst>
          </a:custGeom>
          <a:solidFill>
            <a:schemeClr val="bg1"/>
          </a:solidFill>
          <a:ln>
            <a:noFill/>
          </a:ln>
        </p:spPr>
        <p:style>
          <a:lnRef idx="2">
            <a:schemeClr val="accent6">
              <a:shade val="50000"/>
            </a:schemeClr>
          </a:lnRef>
          <a:fillRef idx="1">
            <a:schemeClr val="accent6"/>
          </a:fillRef>
          <a:effectRef idx="0">
            <a:schemeClr val="accent6"/>
          </a:effectRef>
          <a:fontRef idx="minor">
            <a:schemeClr val="lt1"/>
          </a:fontRef>
        </p:style>
        <p:txBody>
          <a:bodyPr wrap="square" rtlCol="0" anchor="ctr">
            <a:noAutofit/>
          </a:bodyPr>
          <a:lstStyle/>
          <a:p>
            <a:pPr algn="ctr"/>
            <a:endParaRPr lang="en-KE"/>
          </a:p>
        </p:txBody>
      </p:sp>
      <p:sp>
        <p:nvSpPr>
          <p:cNvPr id="2" name="TextBox 1">
            <a:extLst>
              <a:ext uri="{FF2B5EF4-FFF2-40B4-BE49-F238E27FC236}">
                <a16:creationId xmlns:a16="http://schemas.microsoft.com/office/drawing/2014/main" id="{F6B46ECB-2F15-4BFB-87B0-0030F28A168E}"/>
              </a:ext>
            </a:extLst>
          </p:cNvPr>
          <p:cNvSpPr txBox="1"/>
          <p:nvPr/>
        </p:nvSpPr>
        <p:spPr>
          <a:xfrm>
            <a:off x="10089261" y="5934670"/>
            <a:ext cx="1010436" cy="923330"/>
          </a:xfrm>
          <a:prstGeom prst="rect">
            <a:avLst/>
          </a:prstGeom>
          <a:noFill/>
        </p:spPr>
        <p:txBody>
          <a:bodyPr wrap="square" rtlCol="0">
            <a:spAutoFit/>
          </a:bodyPr>
          <a:lstStyle/>
          <a:p>
            <a:r>
              <a:rPr lang="en-US" sz="5400" dirty="0">
                <a:latin typeface="Consolas" panose="020B0609020204030204" pitchFamily="49" charset="0"/>
              </a:rPr>
              <a:t>07</a:t>
            </a:r>
            <a:endParaRPr lang="en-KE" sz="5400" dirty="0">
              <a:latin typeface="Consolas" panose="020B0609020204030204" pitchFamily="49" charset="0"/>
            </a:endParaRPr>
          </a:p>
        </p:txBody>
      </p:sp>
      <p:sp>
        <p:nvSpPr>
          <p:cNvPr id="89" name="TextBox 88">
            <a:extLst>
              <a:ext uri="{FF2B5EF4-FFF2-40B4-BE49-F238E27FC236}">
                <a16:creationId xmlns:a16="http://schemas.microsoft.com/office/drawing/2014/main" id="{9793A2AA-0A25-4818-A645-F1FD70BE2BD8}"/>
              </a:ext>
            </a:extLst>
          </p:cNvPr>
          <p:cNvSpPr txBox="1"/>
          <p:nvPr/>
        </p:nvSpPr>
        <p:spPr>
          <a:xfrm>
            <a:off x="10013062" y="14389273"/>
            <a:ext cx="1010436" cy="923330"/>
          </a:xfrm>
          <a:prstGeom prst="rect">
            <a:avLst/>
          </a:prstGeom>
          <a:noFill/>
        </p:spPr>
        <p:txBody>
          <a:bodyPr wrap="square" rtlCol="0">
            <a:spAutoFit/>
          </a:bodyPr>
          <a:lstStyle/>
          <a:p>
            <a:r>
              <a:rPr lang="en-US" sz="5400" dirty="0">
                <a:latin typeface="Consolas" panose="020B0609020204030204" pitchFamily="49" charset="0"/>
              </a:rPr>
              <a:t>01</a:t>
            </a:r>
            <a:endParaRPr lang="en-KE" sz="5400" dirty="0">
              <a:latin typeface="Consolas" panose="020B0609020204030204" pitchFamily="49" charset="0"/>
            </a:endParaRPr>
          </a:p>
        </p:txBody>
      </p:sp>
      <p:sp>
        <p:nvSpPr>
          <p:cNvPr id="118" name="TextBox 117">
            <a:extLst>
              <a:ext uri="{FF2B5EF4-FFF2-40B4-BE49-F238E27FC236}">
                <a16:creationId xmlns:a16="http://schemas.microsoft.com/office/drawing/2014/main" id="{628359B3-DE0E-45E2-A055-AC5EE63FD092}"/>
              </a:ext>
            </a:extLst>
          </p:cNvPr>
          <p:cNvSpPr txBox="1"/>
          <p:nvPr/>
        </p:nvSpPr>
        <p:spPr>
          <a:xfrm>
            <a:off x="9936863" y="22843876"/>
            <a:ext cx="1010436" cy="923330"/>
          </a:xfrm>
          <a:prstGeom prst="rect">
            <a:avLst/>
          </a:prstGeom>
          <a:noFill/>
        </p:spPr>
        <p:txBody>
          <a:bodyPr wrap="square" rtlCol="0">
            <a:spAutoFit/>
          </a:bodyPr>
          <a:lstStyle/>
          <a:p>
            <a:r>
              <a:rPr lang="en-US" sz="5400" dirty="0">
                <a:latin typeface="Consolas" panose="020B0609020204030204" pitchFamily="49" charset="0"/>
              </a:rPr>
              <a:t>01</a:t>
            </a:r>
            <a:endParaRPr lang="en-KE" sz="5400" dirty="0">
              <a:latin typeface="Consolas" panose="020B0609020204030204" pitchFamily="49" charset="0"/>
            </a:endParaRPr>
          </a:p>
        </p:txBody>
      </p:sp>
      <p:grpSp>
        <p:nvGrpSpPr>
          <p:cNvPr id="4" name="Group 3">
            <a:extLst>
              <a:ext uri="{FF2B5EF4-FFF2-40B4-BE49-F238E27FC236}">
                <a16:creationId xmlns:a16="http://schemas.microsoft.com/office/drawing/2014/main" id="{463E8B5A-710C-418B-8289-492D897FD846}"/>
              </a:ext>
            </a:extLst>
          </p:cNvPr>
          <p:cNvGrpSpPr/>
          <p:nvPr/>
        </p:nvGrpSpPr>
        <p:grpSpPr>
          <a:xfrm>
            <a:off x="828675" y="1545902"/>
            <a:ext cx="7400926" cy="3726023"/>
            <a:chOff x="828675" y="1545902"/>
            <a:chExt cx="7400926" cy="3726023"/>
          </a:xfrm>
        </p:grpSpPr>
        <p:sp>
          <p:nvSpPr>
            <p:cNvPr id="17" name="TextBox 16">
              <a:extLst>
                <a:ext uri="{FF2B5EF4-FFF2-40B4-BE49-F238E27FC236}">
                  <a16:creationId xmlns:a16="http://schemas.microsoft.com/office/drawing/2014/main" id="{FCE35264-4D9C-484C-85C0-D7B7D4A268B9}"/>
                </a:ext>
              </a:extLst>
            </p:cNvPr>
            <p:cNvSpPr txBox="1"/>
            <p:nvPr/>
          </p:nvSpPr>
          <p:spPr>
            <a:xfrm>
              <a:off x="853762" y="3702265"/>
              <a:ext cx="3524250" cy="1569660"/>
            </a:xfrm>
            <a:prstGeom prst="rect">
              <a:avLst/>
            </a:prstGeom>
            <a:noFill/>
          </p:spPr>
          <p:txBody>
            <a:bodyPr wrap="square" rtlCol="0">
              <a:spAutoFit/>
            </a:bodyPr>
            <a:lstStyle/>
            <a:p>
              <a:r>
                <a:rPr lang="en-US" sz="1200" dirty="0">
                  <a:latin typeface="Kristen ITC" panose="03050502040202030202" pitchFamily="66" charset="0"/>
                </a:rPr>
                <a:t>The global livestock industry faces billions of dollars in losses annually due to preventable diseases, making </a:t>
              </a:r>
              <a:r>
                <a:rPr lang="en-US" sz="1200" dirty="0" err="1">
                  <a:latin typeface="Kristen ITC" panose="03050502040202030202" pitchFamily="66" charset="0"/>
                </a:rPr>
                <a:t>Bio_Afya</a:t>
              </a:r>
              <a:r>
                <a:rPr lang="en-US" sz="1200" dirty="0">
                  <a:latin typeface="Kristen ITC" panose="03050502040202030202" pitchFamily="66" charset="0"/>
                </a:rPr>
                <a:t> a highly scalable and impactful solution. With the increasing adoption of smart farming and precision agriculture, the demand for AI and IoT-driven livestock monitoring systems is rapidly growing.</a:t>
              </a:r>
              <a:endParaRPr lang="en-KE" sz="1200" dirty="0">
                <a:latin typeface="Kristen ITC" panose="03050502040202030202" pitchFamily="66" charset="0"/>
              </a:endParaRPr>
            </a:p>
          </p:txBody>
        </p:sp>
        <p:sp>
          <p:nvSpPr>
            <p:cNvPr id="32" name="Rectangle: Rounded Corners 31">
              <a:extLst>
                <a:ext uri="{FF2B5EF4-FFF2-40B4-BE49-F238E27FC236}">
                  <a16:creationId xmlns:a16="http://schemas.microsoft.com/office/drawing/2014/main" id="{CE3334C2-DD5F-4EB2-AB4A-6856149FC63C}"/>
                </a:ext>
              </a:extLst>
            </p:cNvPr>
            <p:cNvSpPr/>
            <p:nvPr/>
          </p:nvSpPr>
          <p:spPr>
            <a:xfrm>
              <a:off x="966788" y="2965855"/>
              <a:ext cx="720000" cy="72000"/>
            </a:xfrm>
            <a:prstGeom prst="roundRect">
              <a:avLst>
                <a:gd name="adj" fmla="val 41983"/>
              </a:avLst>
            </a:prstGeom>
            <a:gradFill>
              <a:gsLst>
                <a:gs pos="0">
                  <a:srgbClr val="00B0F0"/>
                </a:gs>
                <a:gs pos="51000">
                  <a:schemeClr val="accent1">
                    <a:lumMod val="75000"/>
                  </a:schemeClr>
                </a:gs>
                <a:gs pos="99000">
                  <a:schemeClr val="accent1">
                    <a:lumMod val="50000"/>
                  </a:schemeClr>
                </a:gs>
                <a:gs pos="100000">
                  <a:schemeClr val="accent1">
                    <a:lumMod val="5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34" name="TextBox 33">
              <a:extLst>
                <a:ext uri="{FF2B5EF4-FFF2-40B4-BE49-F238E27FC236}">
                  <a16:creationId xmlns:a16="http://schemas.microsoft.com/office/drawing/2014/main" id="{4ED5666C-26A2-48D7-9638-D10DA5877409}"/>
                </a:ext>
              </a:extLst>
            </p:cNvPr>
            <p:cNvSpPr txBox="1"/>
            <p:nvPr/>
          </p:nvSpPr>
          <p:spPr>
            <a:xfrm>
              <a:off x="828675" y="1545902"/>
              <a:ext cx="7400926" cy="1446550"/>
            </a:xfrm>
            <a:prstGeom prst="rect">
              <a:avLst/>
            </a:prstGeom>
            <a:noFill/>
          </p:spPr>
          <p:txBody>
            <a:bodyPr wrap="square" rtlCol="0">
              <a:spAutoFit/>
            </a:bodyPr>
            <a:lstStyle/>
            <a:p>
              <a:r>
                <a:rPr lang="en-US" sz="4400" dirty="0">
                  <a:latin typeface="Anurati" pitchFamily="50" charset="0"/>
                </a:rPr>
                <a:t>MARKET POTENTIAL &amp; SCALABILITY</a:t>
              </a:r>
              <a:endParaRPr lang="en-KE" sz="4400" b="1" dirty="0">
                <a:latin typeface="Anurati" pitchFamily="50" charset="0"/>
              </a:endParaRPr>
            </a:p>
          </p:txBody>
        </p:sp>
      </p:grpSp>
      <p:sp>
        <p:nvSpPr>
          <p:cNvPr id="21" name="TextBox 20">
            <a:extLst>
              <a:ext uri="{FF2B5EF4-FFF2-40B4-BE49-F238E27FC236}">
                <a16:creationId xmlns:a16="http://schemas.microsoft.com/office/drawing/2014/main" id="{CF0E4A05-7915-4D94-B063-2AE54D3D11C4}"/>
              </a:ext>
            </a:extLst>
          </p:cNvPr>
          <p:cNvSpPr txBox="1"/>
          <p:nvPr/>
        </p:nvSpPr>
        <p:spPr>
          <a:xfrm>
            <a:off x="966788" y="0"/>
            <a:ext cx="5195887" cy="707886"/>
          </a:xfrm>
          <a:prstGeom prst="rect">
            <a:avLst/>
          </a:prstGeom>
          <a:noFill/>
        </p:spPr>
        <p:txBody>
          <a:bodyPr wrap="square" rtlCol="0">
            <a:spAutoFit/>
          </a:bodyPr>
          <a:lstStyle/>
          <a:p>
            <a:r>
              <a:rPr lang="en-US" sz="2000" b="1" dirty="0">
                <a:latin typeface="Anurati" pitchFamily="50" charset="0"/>
              </a:rPr>
              <a:t>BIO_AFYA</a:t>
            </a:r>
            <a:endParaRPr lang="en-KE" sz="2000" b="1" dirty="0">
              <a:latin typeface="Anurati" pitchFamily="50" charset="0"/>
            </a:endParaRPr>
          </a:p>
          <a:p>
            <a:endParaRPr lang="en-KE" sz="2000" dirty="0"/>
          </a:p>
        </p:txBody>
      </p:sp>
      <p:grpSp>
        <p:nvGrpSpPr>
          <p:cNvPr id="274" name="Group 273">
            <a:extLst>
              <a:ext uri="{FF2B5EF4-FFF2-40B4-BE49-F238E27FC236}">
                <a16:creationId xmlns:a16="http://schemas.microsoft.com/office/drawing/2014/main" id="{47D403B5-D99B-468A-BE20-476DB66D2299}"/>
              </a:ext>
            </a:extLst>
          </p:cNvPr>
          <p:cNvGrpSpPr/>
          <p:nvPr/>
        </p:nvGrpSpPr>
        <p:grpSpPr>
          <a:xfrm>
            <a:off x="-9102725" y="1698302"/>
            <a:ext cx="7400926" cy="5203351"/>
            <a:chOff x="828675" y="1545902"/>
            <a:chExt cx="7400926" cy="5203351"/>
          </a:xfrm>
        </p:grpSpPr>
        <p:sp>
          <p:nvSpPr>
            <p:cNvPr id="275" name="TextBox 274">
              <a:extLst>
                <a:ext uri="{FF2B5EF4-FFF2-40B4-BE49-F238E27FC236}">
                  <a16:creationId xmlns:a16="http://schemas.microsoft.com/office/drawing/2014/main" id="{5D71FD27-A5AB-4D7D-9801-855FDEE4A733}"/>
                </a:ext>
              </a:extLst>
            </p:cNvPr>
            <p:cNvSpPr txBox="1"/>
            <p:nvPr/>
          </p:nvSpPr>
          <p:spPr>
            <a:xfrm>
              <a:off x="853762" y="3702265"/>
              <a:ext cx="3524250" cy="3046988"/>
            </a:xfrm>
            <a:prstGeom prst="rect">
              <a:avLst/>
            </a:prstGeom>
            <a:noFill/>
          </p:spPr>
          <p:txBody>
            <a:bodyPr wrap="square" rtlCol="0">
              <a:spAutoFit/>
            </a:bodyPr>
            <a:lstStyle/>
            <a:p>
              <a:r>
                <a:rPr lang="en-US" sz="1200" dirty="0">
                  <a:latin typeface="Kristen ITC" panose="03050502040202030202" pitchFamily="66" charset="0"/>
                </a:rPr>
                <a:t>The system utilizes IoT sensors to collect real-time data on livestock health, including temperature, heart rate, and movement patterns. AI-powered machine learning models analyze this data along with user-input symptoms and images to detect diseases and suggest treatments. A cloud-based database stores disease records for historical analysis and trend prediction. The platform is accessible via a user-friendly web and mobile application, allowing farmers to receive instant feedback and alerts. For connectivity, the system integrates wireless networks (LoRa, Wi-Fi, GSM) to ensure real-time data transmission, even in remote areas.</a:t>
              </a:r>
              <a:endParaRPr lang="en-KE" sz="1200" dirty="0">
                <a:latin typeface="Kristen ITC" panose="03050502040202030202" pitchFamily="66" charset="0"/>
              </a:endParaRPr>
            </a:p>
          </p:txBody>
        </p:sp>
        <p:sp>
          <p:nvSpPr>
            <p:cNvPr id="276" name="Rectangle: Rounded Corners 275">
              <a:extLst>
                <a:ext uri="{FF2B5EF4-FFF2-40B4-BE49-F238E27FC236}">
                  <a16:creationId xmlns:a16="http://schemas.microsoft.com/office/drawing/2014/main" id="{ECDC6E61-3818-47C1-B344-4B83A655ACDC}"/>
                </a:ext>
              </a:extLst>
            </p:cNvPr>
            <p:cNvSpPr/>
            <p:nvPr/>
          </p:nvSpPr>
          <p:spPr>
            <a:xfrm>
              <a:off x="966788" y="2965855"/>
              <a:ext cx="720000" cy="72000"/>
            </a:xfrm>
            <a:prstGeom prst="roundRect">
              <a:avLst>
                <a:gd name="adj" fmla="val 41983"/>
              </a:avLst>
            </a:prstGeom>
            <a:gradFill>
              <a:gsLst>
                <a:gs pos="0">
                  <a:srgbClr val="00B0F0"/>
                </a:gs>
                <a:gs pos="51000">
                  <a:schemeClr val="accent1">
                    <a:lumMod val="75000"/>
                  </a:schemeClr>
                </a:gs>
                <a:gs pos="99000">
                  <a:schemeClr val="accent1">
                    <a:lumMod val="50000"/>
                  </a:schemeClr>
                </a:gs>
                <a:gs pos="100000">
                  <a:schemeClr val="accent1">
                    <a:lumMod val="5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277" name="TextBox 276">
              <a:extLst>
                <a:ext uri="{FF2B5EF4-FFF2-40B4-BE49-F238E27FC236}">
                  <a16:creationId xmlns:a16="http://schemas.microsoft.com/office/drawing/2014/main" id="{2450D61F-F87F-4D0C-8460-38FFA0B4A222}"/>
                </a:ext>
              </a:extLst>
            </p:cNvPr>
            <p:cNvSpPr txBox="1"/>
            <p:nvPr/>
          </p:nvSpPr>
          <p:spPr>
            <a:xfrm>
              <a:off x="828675" y="1545902"/>
              <a:ext cx="7400926" cy="830997"/>
            </a:xfrm>
            <a:prstGeom prst="rect">
              <a:avLst/>
            </a:prstGeom>
            <a:noFill/>
          </p:spPr>
          <p:txBody>
            <a:bodyPr wrap="square" rtlCol="0">
              <a:spAutoFit/>
            </a:bodyPr>
            <a:lstStyle/>
            <a:p>
              <a:r>
                <a:rPr lang="en-US" sz="4800" dirty="0">
                  <a:latin typeface="Anurati" pitchFamily="50" charset="0"/>
                </a:rPr>
                <a:t>TECHNOLOGY STACK</a:t>
              </a:r>
              <a:endParaRPr lang="en-KE" sz="4800" b="1" dirty="0">
                <a:latin typeface="Anurati" pitchFamily="50" charset="0"/>
              </a:endParaRPr>
            </a:p>
          </p:txBody>
        </p:sp>
      </p:grpSp>
      <p:grpSp>
        <p:nvGrpSpPr>
          <p:cNvPr id="278" name="Group 277">
            <a:extLst>
              <a:ext uri="{FF2B5EF4-FFF2-40B4-BE49-F238E27FC236}">
                <a16:creationId xmlns:a16="http://schemas.microsoft.com/office/drawing/2014/main" id="{E13ADDB6-B98B-4CA2-B07A-3F488A26291A}"/>
              </a:ext>
            </a:extLst>
          </p:cNvPr>
          <p:cNvGrpSpPr/>
          <p:nvPr/>
        </p:nvGrpSpPr>
        <p:grpSpPr>
          <a:xfrm>
            <a:off x="-2625725" y="-5718498"/>
            <a:ext cx="7400926" cy="5203351"/>
            <a:chOff x="828675" y="1545902"/>
            <a:chExt cx="7400926" cy="5203351"/>
          </a:xfrm>
        </p:grpSpPr>
        <p:sp>
          <p:nvSpPr>
            <p:cNvPr id="279" name="TextBox 278">
              <a:extLst>
                <a:ext uri="{FF2B5EF4-FFF2-40B4-BE49-F238E27FC236}">
                  <a16:creationId xmlns:a16="http://schemas.microsoft.com/office/drawing/2014/main" id="{CAA88DB2-2872-452C-BF50-D27B73E6D663}"/>
                </a:ext>
              </a:extLst>
            </p:cNvPr>
            <p:cNvSpPr txBox="1"/>
            <p:nvPr/>
          </p:nvSpPr>
          <p:spPr>
            <a:xfrm>
              <a:off x="853762" y="3702265"/>
              <a:ext cx="3524250" cy="3046988"/>
            </a:xfrm>
            <a:prstGeom prst="rect">
              <a:avLst/>
            </a:prstGeom>
            <a:noFill/>
          </p:spPr>
          <p:txBody>
            <a:bodyPr wrap="square" rtlCol="0">
              <a:spAutoFit/>
            </a:bodyPr>
            <a:lstStyle/>
            <a:p>
              <a:r>
                <a:rPr lang="en-US" sz="1200" dirty="0">
                  <a:latin typeface="Kristen ITC" panose="03050502040202030202" pitchFamily="66" charset="0"/>
                </a:rPr>
                <a:t>The system utilizes IoT sensors to collect real-time data on livestock health, including temperature, heart rate, and movement patterns. AI-powered machine learning models analyze this data along with user-input symptoms and images to detect diseases and suggest treatments. A cloud-based database stores disease records for historical analysis and trend prediction. The platform is accessible via a user-friendly web and mobile application, allowing farmers to receive instant feedback and alerts. For connectivity, the system integrates wireless networks (LoRa, Wi-Fi, GSM) to ensure real-time data transmission, even in remote areas.</a:t>
              </a:r>
              <a:endParaRPr lang="en-KE" sz="1200" dirty="0">
                <a:latin typeface="Kristen ITC" panose="03050502040202030202" pitchFamily="66" charset="0"/>
              </a:endParaRPr>
            </a:p>
          </p:txBody>
        </p:sp>
        <p:sp>
          <p:nvSpPr>
            <p:cNvPr id="280" name="Rectangle: Rounded Corners 279">
              <a:extLst>
                <a:ext uri="{FF2B5EF4-FFF2-40B4-BE49-F238E27FC236}">
                  <a16:creationId xmlns:a16="http://schemas.microsoft.com/office/drawing/2014/main" id="{5D55A42C-990C-4B8D-A547-EF143CC21EDE}"/>
                </a:ext>
              </a:extLst>
            </p:cNvPr>
            <p:cNvSpPr/>
            <p:nvPr/>
          </p:nvSpPr>
          <p:spPr>
            <a:xfrm>
              <a:off x="966788" y="2965855"/>
              <a:ext cx="720000" cy="72000"/>
            </a:xfrm>
            <a:prstGeom prst="roundRect">
              <a:avLst>
                <a:gd name="adj" fmla="val 41983"/>
              </a:avLst>
            </a:prstGeom>
            <a:gradFill>
              <a:gsLst>
                <a:gs pos="0">
                  <a:srgbClr val="00B0F0"/>
                </a:gs>
                <a:gs pos="51000">
                  <a:schemeClr val="accent1">
                    <a:lumMod val="75000"/>
                  </a:schemeClr>
                </a:gs>
                <a:gs pos="99000">
                  <a:schemeClr val="accent1">
                    <a:lumMod val="50000"/>
                  </a:schemeClr>
                </a:gs>
                <a:gs pos="100000">
                  <a:schemeClr val="accent1">
                    <a:lumMod val="5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281" name="TextBox 280">
              <a:extLst>
                <a:ext uri="{FF2B5EF4-FFF2-40B4-BE49-F238E27FC236}">
                  <a16:creationId xmlns:a16="http://schemas.microsoft.com/office/drawing/2014/main" id="{20C974D9-6C3C-44C6-A932-4C3429E547C4}"/>
                </a:ext>
              </a:extLst>
            </p:cNvPr>
            <p:cNvSpPr txBox="1"/>
            <p:nvPr/>
          </p:nvSpPr>
          <p:spPr>
            <a:xfrm>
              <a:off x="828675" y="1545902"/>
              <a:ext cx="7400926" cy="830997"/>
            </a:xfrm>
            <a:prstGeom prst="rect">
              <a:avLst/>
            </a:prstGeom>
            <a:noFill/>
          </p:spPr>
          <p:txBody>
            <a:bodyPr wrap="square" rtlCol="0">
              <a:spAutoFit/>
            </a:bodyPr>
            <a:lstStyle/>
            <a:p>
              <a:r>
                <a:rPr lang="en-US" sz="4800" dirty="0">
                  <a:latin typeface="Anurati" pitchFamily="50" charset="0"/>
                </a:rPr>
                <a:t>TECHNOLOGY STACK</a:t>
              </a:r>
              <a:endParaRPr lang="en-KE" sz="4800" b="1" dirty="0">
                <a:latin typeface="Anurati" pitchFamily="50" charset="0"/>
              </a:endParaRPr>
            </a:p>
          </p:txBody>
        </p:sp>
      </p:grpSp>
      <p:grpSp>
        <p:nvGrpSpPr>
          <p:cNvPr id="286" name="Group 285">
            <a:extLst>
              <a:ext uri="{FF2B5EF4-FFF2-40B4-BE49-F238E27FC236}">
                <a16:creationId xmlns:a16="http://schemas.microsoft.com/office/drawing/2014/main" id="{C494869D-58BC-4A3C-9DE6-48904ECBD016}"/>
              </a:ext>
            </a:extLst>
          </p:cNvPr>
          <p:cNvGrpSpPr/>
          <p:nvPr/>
        </p:nvGrpSpPr>
        <p:grpSpPr>
          <a:xfrm>
            <a:off x="-2625725" y="8480102"/>
            <a:ext cx="7400926" cy="4095355"/>
            <a:chOff x="828675" y="1545902"/>
            <a:chExt cx="7400926" cy="4095355"/>
          </a:xfrm>
        </p:grpSpPr>
        <p:sp>
          <p:nvSpPr>
            <p:cNvPr id="287" name="TextBox 286">
              <a:extLst>
                <a:ext uri="{FF2B5EF4-FFF2-40B4-BE49-F238E27FC236}">
                  <a16:creationId xmlns:a16="http://schemas.microsoft.com/office/drawing/2014/main" id="{5C70A351-915A-412F-84FC-F9858B0F56AB}"/>
                </a:ext>
              </a:extLst>
            </p:cNvPr>
            <p:cNvSpPr txBox="1"/>
            <p:nvPr/>
          </p:nvSpPr>
          <p:spPr>
            <a:xfrm>
              <a:off x="853762" y="3702265"/>
              <a:ext cx="3524250" cy="1938992"/>
            </a:xfrm>
            <a:prstGeom prst="rect">
              <a:avLst/>
            </a:prstGeom>
            <a:noFill/>
          </p:spPr>
          <p:txBody>
            <a:bodyPr wrap="square" rtlCol="0">
              <a:spAutoFit/>
            </a:bodyPr>
            <a:lstStyle/>
            <a:p>
              <a:r>
                <a:rPr lang="en-US" sz="1200" dirty="0" err="1">
                  <a:latin typeface="Kristen ITC" panose="03050502040202030202" pitchFamily="66" charset="0"/>
                </a:rPr>
                <a:t>Bio_Afya</a:t>
              </a:r>
              <a:r>
                <a:rPr lang="en-US" sz="1200" dirty="0">
                  <a:latin typeface="Kristen ITC" panose="03050502040202030202" pitchFamily="66" charset="0"/>
                </a:rPr>
                <a:t> is a game-changing innovation that combines AI, IoT, and real-time analytics to revolutionize livestock health management. By enabling early disease detection, automated diagnosis, and real-time monitoring, our system helps reduce losses, improve productivity, and enhance food security. With a scalable and data-driven approach, </a:t>
              </a:r>
              <a:r>
                <a:rPr lang="en-US" sz="1200" dirty="0" err="1">
                  <a:latin typeface="Kristen ITC" panose="03050502040202030202" pitchFamily="66" charset="0"/>
                </a:rPr>
                <a:t>Bio_Afya</a:t>
              </a:r>
              <a:r>
                <a:rPr lang="en-US" sz="1200" dirty="0">
                  <a:latin typeface="Kristen ITC" panose="03050502040202030202" pitchFamily="66" charset="0"/>
                </a:rPr>
                <a:t> is poised to transform the future of livestock farming.</a:t>
              </a:r>
              <a:endParaRPr lang="en-KE" sz="1200" dirty="0">
                <a:latin typeface="Kristen ITC" panose="03050502040202030202" pitchFamily="66" charset="0"/>
              </a:endParaRPr>
            </a:p>
          </p:txBody>
        </p:sp>
        <p:sp>
          <p:nvSpPr>
            <p:cNvPr id="288" name="Rectangle: Rounded Corners 287">
              <a:extLst>
                <a:ext uri="{FF2B5EF4-FFF2-40B4-BE49-F238E27FC236}">
                  <a16:creationId xmlns:a16="http://schemas.microsoft.com/office/drawing/2014/main" id="{B0F1C9E4-C077-4797-B963-139C7C258F20}"/>
                </a:ext>
              </a:extLst>
            </p:cNvPr>
            <p:cNvSpPr/>
            <p:nvPr/>
          </p:nvSpPr>
          <p:spPr>
            <a:xfrm>
              <a:off x="966788" y="2965855"/>
              <a:ext cx="720000" cy="72000"/>
            </a:xfrm>
            <a:prstGeom prst="roundRect">
              <a:avLst>
                <a:gd name="adj" fmla="val 41983"/>
              </a:avLst>
            </a:prstGeom>
            <a:gradFill>
              <a:gsLst>
                <a:gs pos="0">
                  <a:srgbClr val="00B0F0"/>
                </a:gs>
                <a:gs pos="51000">
                  <a:schemeClr val="accent1">
                    <a:lumMod val="75000"/>
                  </a:schemeClr>
                </a:gs>
                <a:gs pos="99000">
                  <a:schemeClr val="accent1">
                    <a:lumMod val="50000"/>
                  </a:schemeClr>
                </a:gs>
                <a:gs pos="100000">
                  <a:schemeClr val="accent1">
                    <a:lumMod val="5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289" name="TextBox 288">
              <a:extLst>
                <a:ext uri="{FF2B5EF4-FFF2-40B4-BE49-F238E27FC236}">
                  <a16:creationId xmlns:a16="http://schemas.microsoft.com/office/drawing/2014/main" id="{45A549F9-EE6F-42BC-B6D8-F16F821D95D0}"/>
                </a:ext>
              </a:extLst>
            </p:cNvPr>
            <p:cNvSpPr txBox="1"/>
            <p:nvPr/>
          </p:nvSpPr>
          <p:spPr>
            <a:xfrm>
              <a:off x="828675" y="1545902"/>
              <a:ext cx="7400926" cy="1446550"/>
            </a:xfrm>
            <a:prstGeom prst="rect">
              <a:avLst/>
            </a:prstGeom>
            <a:noFill/>
          </p:spPr>
          <p:txBody>
            <a:bodyPr wrap="square" rtlCol="0">
              <a:spAutoFit/>
            </a:bodyPr>
            <a:lstStyle/>
            <a:p>
              <a:r>
                <a:rPr lang="en-US" sz="4400" dirty="0">
                  <a:latin typeface="Anurati" pitchFamily="50" charset="0"/>
                </a:rPr>
                <a:t>CONCLUSION &amp; CALL TO ACTION</a:t>
              </a:r>
              <a:endParaRPr lang="en-KE" sz="4400" b="1" dirty="0">
                <a:latin typeface="Anurati" pitchFamily="50" charset="0"/>
              </a:endParaRPr>
            </a:p>
          </p:txBody>
        </p:sp>
      </p:grpSp>
    </p:spTree>
    <p:extLst>
      <p:ext uri="{BB962C8B-B14F-4D97-AF65-F5344CB8AC3E}">
        <p14:creationId xmlns:p14="http://schemas.microsoft.com/office/powerpoint/2010/main" val="2901784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7" name="Group 146">
            <a:extLst>
              <a:ext uri="{FF2B5EF4-FFF2-40B4-BE49-F238E27FC236}">
                <a16:creationId xmlns:a16="http://schemas.microsoft.com/office/drawing/2014/main" id="{D2DDAB45-59E3-41C7-8E99-A2BF2AD7E4A7}"/>
              </a:ext>
            </a:extLst>
          </p:cNvPr>
          <p:cNvGrpSpPr/>
          <p:nvPr/>
        </p:nvGrpSpPr>
        <p:grpSpPr>
          <a:xfrm>
            <a:off x="8382215" y="-26884102"/>
            <a:ext cx="2847974" cy="36464429"/>
            <a:chOff x="8364752" y="1449388"/>
            <a:chExt cx="2847974" cy="36464429"/>
          </a:xfrm>
        </p:grpSpPr>
        <p:grpSp>
          <p:nvGrpSpPr>
            <p:cNvPr id="148" name="Group 147">
              <a:extLst>
                <a:ext uri="{FF2B5EF4-FFF2-40B4-BE49-F238E27FC236}">
                  <a16:creationId xmlns:a16="http://schemas.microsoft.com/office/drawing/2014/main" id="{D47978A3-89A0-47BC-A0D9-B6DD501589C0}"/>
                </a:ext>
              </a:extLst>
            </p:cNvPr>
            <p:cNvGrpSpPr/>
            <p:nvPr/>
          </p:nvGrpSpPr>
          <p:grpSpPr>
            <a:xfrm>
              <a:off x="8402852" y="1449388"/>
              <a:ext cx="2771775" cy="3959225"/>
              <a:chOff x="8377238" y="1449388"/>
              <a:chExt cx="2771775" cy="3959225"/>
            </a:xfrm>
          </p:grpSpPr>
          <p:sp>
            <p:nvSpPr>
              <p:cNvPr id="261" name="Rectangle: Rounded Corners 260">
                <a:extLst>
                  <a:ext uri="{FF2B5EF4-FFF2-40B4-BE49-F238E27FC236}">
                    <a16:creationId xmlns:a16="http://schemas.microsoft.com/office/drawing/2014/main" id="{D3368FD0-8AC0-4437-ACED-CFB775007615}"/>
                  </a:ext>
                </a:extLst>
              </p:cNvPr>
              <p:cNvSpPr/>
              <p:nvPr/>
            </p:nvSpPr>
            <p:spPr>
              <a:xfrm>
                <a:off x="8377238" y="1449388"/>
                <a:ext cx="2771775" cy="3959225"/>
              </a:xfrm>
              <a:prstGeom prst="roundRect">
                <a:avLst>
                  <a:gd name="adj" fmla="val 12199"/>
                </a:avLst>
              </a:prstGeom>
              <a:gradFill>
                <a:gsLst>
                  <a:gs pos="0">
                    <a:srgbClr val="00B0F0"/>
                  </a:gs>
                  <a:gs pos="51000">
                    <a:schemeClr val="accent1">
                      <a:lumMod val="75000"/>
                    </a:schemeClr>
                  </a:gs>
                  <a:gs pos="99000">
                    <a:schemeClr val="accent1">
                      <a:lumMod val="50000"/>
                    </a:schemeClr>
                  </a:gs>
                  <a:gs pos="100000">
                    <a:schemeClr val="accent1">
                      <a:lumMod val="5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262" name="Freeform: Shape 261">
                <a:extLst>
                  <a:ext uri="{FF2B5EF4-FFF2-40B4-BE49-F238E27FC236}">
                    <a16:creationId xmlns:a16="http://schemas.microsoft.com/office/drawing/2014/main" id="{6A520BAB-3A45-4102-B3B8-8782ECAB7257}"/>
                  </a:ext>
                </a:extLst>
              </p:cNvPr>
              <p:cNvSpPr/>
              <p:nvPr/>
            </p:nvSpPr>
            <p:spPr>
              <a:xfrm flipH="1">
                <a:off x="8377238" y="1545902"/>
                <a:ext cx="2771775" cy="3862711"/>
              </a:xfrm>
              <a:custGeom>
                <a:avLst/>
                <a:gdLst>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86359 w 2771775"/>
                  <a:gd name="connsiteY9" fmla="*/ 180514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86359 w 2771775"/>
                  <a:gd name="connsiteY9" fmla="*/ 180514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71775" h="3862711">
                    <a:moveTo>
                      <a:pt x="102092" y="0"/>
                    </a:moveTo>
                    <a:lnTo>
                      <a:pt x="99036" y="2522"/>
                    </a:lnTo>
                    <a:cubicBezTo>
                      <a:pt x="37846" y="63711"/>
                      <a:pt x="0" y="148244"/>
                      <a:pt x="0" y="241615"/>
                    </a:cubicBezTo>
                    <a:lnTo>
                      <a:pt x="0" y="3524582"/>
                    </a:lnTo>
                    <a:cubicBezTo>
                      <a:pt x="0" y="3711325"/>
                      <a:pt x="151386" y="3862711"/>
                      <a:pt x="338129" y="3862711"/>
                    </a:cubicBezTo>
                    <a:lnTo>
                      <a:pt x="2433646" y="3862711"/>
                    </a:lnTo>
                    <a:cubicBezTo>
                      <a:pt x="2620389" y="3862711"/>
                      <a:pt x="2771775" y="3711325"/>
                      <a:pt x="2771775" y="3524582"/>
                    </a:cubicBezTo>
                    <a:lnTo>
                      <a:pt x="2771775" y="3443237"/>
                    </a:lnTo>
                    <a:lnTo>
                      <a:pt x="2730892" y="3419419"/>
                    </a:lnTo>
                    <a:cubicBezTo>
                      <a:pt x="1180917" y="2806879"/>
                      <a:pt x="1064514" y="2536857"/>
                      <a:pt x="176834" y="228139"/>
                    </a:cubicBezTo>
                    <a:cubicBezTo>
                      <a:pt x="148745" y="167968"/>
                      <a:pt x="130181" y="50646"/>
                      <a:pt x="102092" y="0"/>
                    </a:cubicBezTo>
                    <a:close/>
                  </a:path>
                </a:pathLst>
              </a:custGeom>
              <a:gradFill>
                <a:gsLst>
                  <a:gs pos="0">
                    <a:srgbClr val="00B0F0"/>
                  </a:gs>
                  <a:gs pos="31000">
                    <a:schemeClr val="bg1"/>
                  </a:gs>
                  <a:gs pos="92000">
                    <a:schemeClr val="accent1">
                      <a:lumMod val="50000"/>
                    </a:schemeClr>
                  </a:gs>
                  <a:gs pos="30000">
                    <a:schemeClr val="bg1"/>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KE"/>
              </a:p>
            </p:txBody>
          </p:sp>
          <p:sp>
            <p:nvSpPr>
              <p:cNvPr id="263" name="Rectangle: Rounded Corners 262">
                <a:extLst>
                  <a:ext uri="{FF2B5EF4-FFF2-40B4-BE49-F238E27FC236}">
                    <a16:creationId xmlns:a16="http://schemas.microsoft.com/office/drawing/2014/main" id="{4546299E-1946-4AF5-9FB2-D6239E218530}"/>
                  </a:ext>
                </a:extLst>
              </p:cNvPr>
              <p:cNvSpPr/>
              <p:nvPr/>
            </p:nvSpPr>
            <p:spPr>
              <a:xfrm>
                <a:off x="8453437" y="1893371"/>
                <a:ext cx="2619375" cy="2035497"/>
              </a:xfrm>
              <a:prstGeom prst="roundRect">
                <a:avLst>
                  <a:gd name="adj" fmla="val 16161"/>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264" name="Rectangle: Rounded Corners 263">
                <a:extLst>
                  <a:ext uri="{FF2B5EF4-FFF2-40B4-BE49-F238E27FC236}">
                    <a16:creationId xmlns:a16="http://schemas.microsoft.com/office/drawing/2014/main" id="{A9825287-D4A4-418B-B6D7-D5A422339DB6}"/>
                  </a:ext>
                </a:extLst>
              </p:cNvPr>
              <p:cNvSpPr/>
              <p:nvPr/>
            </p:nvSpPr>
            <p:spPr>
              <a:xfrm>
                <a:off x="8453437" y="1498277"/>
                <a:ext cx="2619375" cy="2168848"/>
              </a:xfrm>
              <a:prstGeom prst="roundRect">
                <a:avLst>
                  <a:gd name="adj" fmla="val 1288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dirty="0"/>
              </a:p>
            </p:txBody>
          </p:sp>
          <p:sp>
            <p:nvSpPr>
              <p:cNvPr id="265" name="TextBox 264">
                <a:extLst>
                  <a:ext uri="{FF2B5EF4-FFF2-40B4-BE49-F238E27FC236}">
                    <a16:creationId xmlns:a16="http://schemas.microsoft.com/office/drawing/2014/main" id="{B18F6488-B4B1-4A87-9ADF-78DB6FA0833C}"/>
                  </a:ext>
                </a:extLst>
              </p:cNvPr>
              <p:cNvSpPr txBox="1"/>
              <p:nvPr/>
            </p:nvSpPr>
            <p:spPr>
              <a:xfrm>
                <a:off x="8453437" y="1624012"/>
                <a:ext cx="2395539" cy="261610"/>
              </a:xfrm>
              <a:prstGeom prst="rect">
                <a:avLst/>
              </a:prstGeom>
              <a:noFill/>
            </p:spPr>
            <p:txBody>
              <a:bodyPr wrap="square" rtlCol="0">
                <a:spAutoFit/>
              </a:bodyPr>
              <a:lstStyle/>
              <a:p>
                <a:r>
                  <a:rPr lang="en-US" sz="1100" dirty="0">
                    <a:latin typeface="Kristen ITC" panose="03050502040202030202" pitchFamily="66" charset="0"/>
                  </a:rPr>
                  <a:t>THE PROBLEM STATEMENT</a:t>
                </a:r>
                <a:endParaRPr lang="en-KE" sz="1100" b="1" dirty="0">
                  <a:solidFill>
                    <a:schemeClr val="tx1">
                      <a:lumMod val="75000"/>
                      <a:lumOff val="25000"/>
                    </a:schemeClr>
                  </a:solidFill>
                  <a:latin typeface="Kristen ITC" panose="03050502040202030202" pitchFamily="66" charset="0"/>
                </a:endParaRPr>
              </a:p>
            </p:txBody>
          </p:sp>
          <p:sp>
            <p:nvSpPr>
              <p:cNvPr id="266" name="Rectangle: Rounded Corners 265">
                <a:extLst>
                  <a:ext uri="{FF2B5EF4-FFF2-40B4-BE49-F238E27FC236}">
                    <a16:creationId xmlns:a16="http://schemas.microsoft.com/office/drawing/2014/main" id="{E0106D55-3D60-43E6-90EB-97BD29F2B761}"/>
                  </a:ext>
                </a:extLst>
              </p:cNvPr>
              <p:cNvSpPr/>
              <p:nvPr/>
            </p:nvSpPr>
            <p:spPr>
              <a:xfrm>
                <a:off x="8572500" y="2072377"/>
                <a:ext cx="324000" cy="72000"/>
              </a:xfrm>
              <a:prstGeom prst="roundRect">
                <a:avLst>
                  <a:gd name="adj" fmla="val 41983"/>
                </a:avLst>
              </a:prstGeom>
              <a:gradFill>
                <a:gsLst>
                  <a:gs pos="0">
                    <a:srgbClr val="00B0F0"/>
                  </a:gs>
                  <a:gs pos="51000">
                    <a:schemeClr val="accent1">
                      <a:lumMod val="75000"/>
                    </a:schemeClr>
                  </a:gs>
                  <a:gs pos="99000">
                    <a:schemeClr val="accent1">
                      <a:lumMod val="50000"/>
                    </a:schemeClr>
                  </a:gs>
                  <a:gs pos="100000">
                    <a:schemeClr val="accent1">
                      <a:lumMod val="5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267" name="TextBox 266">
                <a:extLst>
                  <a:ext uri="{FF2B5EF4-FFF2-40B4-BE49-F238E27FC236}">
                    <a16:creationId xmlns:a16="http://schemas.microsoft.com/office/drawing/2014/main" id="{5B279F54-8C3E-422A-926E-366C054FAA5D}"/>
                  </a:ext>
                </a:extLst>
              </p:cNvPr>
              <p:cNvSpPr txBox="1"/>
              <p:nvPr/>
            </p:nvSpPr>
            <p:spPr>
              <a:xfrm>
                <a:off x="9105975" y="4040746"/>
                <a:ext cx="742875" cy="523220"/>
              </a:xfrm>
              <a:prstGeom prst="rect">
                <a:avLst/>
              </a:prstGeom>
              <a:noFill/>
            </p:spPr>
            <p:txBody>
              <a:bodyPr wrap="square" rtlCol="0">
                <a:spAutoFit/>
              </a:bodyPr>
              <a:lstStyle/>
              <a:p>
                <a:r>
                  <a:rPr lang="en-US" sz="2800" dirty="0">
                    <a:solidFill>
                      <a:schemeClr val="bg1"/>
                    </a:solidFill>
                  </a:rPr>
                  <a:t>15</a:t>
                </a:r>
                <a:r>
                  <a:rPr lang="en-US" sz="2000" dirty="0">
                    <a:solidFill>
                      <a:schemeClr val="bg1"/>
                    </a:solidFill>
                  </a:rPr>
                  <a:t>%</a:t>
                </a:r>
                <a:endParaRPr lang="en-KE" sz="2800" dirty="0">
                  <a:solidFill>
                    <a:schemeClr val="bg1"/>
                  </a:solidFill>
                </a:endParaRPr>
              </a:p>
            </p:txBody>
          </p:sp>
          <p:sp>
            <p:nvSpPr>
              <p:cNvPr id="268" name="TextBox 267">
                <a:extLst>
                  <a:ext uri="{FF2B5EF4-FFF2-40B4-BE49-F238E27FC236}">
                    <a16:creationId xmlns:a16="http://schemas.microsoft.com/office/drawing/2014/main" id="{560E21C8-22DA-4031-9C90-9159B9BB2FEF}"/>
                  </a:ext>
                </a:extLst>
              </p:cNvPr>
              <p:cNvSpPr txBox="1"/>
              <p:nvPr/>
            </p:nvSpPr>
            <p:spPr>
              <a:xfrm>
                <a:off x="9734625" y="4225412"/>
                <a:ext cx="962025" cy="338554"/>
              </a:xfrm>
              <a:prstGeom prst="rect">
                <a:avLst/>
              </a:prstGeom>
              <a:noFill/>
            </p:spPr>
            <p:txBody>
              <a:bodyPr wrap="square" rtlCol="0">
                <a:spAutoFit/>
              </a:bodyPr>
              <a:lstStyle/>
              <a:p>
                <a:r>
                  <a:rPr lang="en-US" sz="1600" b="1" dirty="0">
                    <a:solidFill>
                      <a:schemeClr val="bg1"/>
                    </a:solidFill>
                    <a:latin typeface="Kristen ITC" panose="03050502040202030202" pitchFamily="66" charset="0"/>
                  </a:rPr>
                  <a:t>Growth</a:t>
                </a:r>
                <a:endParaRPr lang="en-KE" sz="1600" b="1" dirty="0">
                  <a:solidFill>
                    <a:schemeClr val="bg1"/>
                  </a:solidFill>
                  <a:latin typeface="Kristen ITC" panose="03050502040202030202" pitchFamily="66" charset="0"/>
                </a:endParaRPr>
              </a:p>
            </p:txBody>
          </p:sp>
          <p:sp>
            <p:nvSpPr>
              <p:cNvPr id="269" name="TextBox 268">
                <a:extLst>
                  <a:ext uri="{FF2B5EF4-FFF2-40B4-BE49-F238E27FC236}">
                    <a16:creationId xmlns:a16="http://schemas.microsoft.com/office/drawing/2014/main" id="{0776CB18-A493-4580-935A-21D0566EFB82}"/>
                  </a:ext>
                </a:extLst>
              </p:cNvPr>
              <p:cNvSpPr txBox="1"/>
              <p:nvPr/>
            </p:nvSpPr>
            <p:spPr>
              <a:xfrm>
                <a:off x="9115500" y="4497946"/>
                <a:ext cx="742875" cy="523220"/>
              </a:xfrm>
              <a:prstGeom prst="rect">
                <a:avLst/>
              </a:prstGeom>
              <a:noFill/>
            </p:spPr>
            <p:txBody>
              <a:bodyPr wrap="square" rtlCol="0">
                <a:spAutoFit/>
              </a:bodyPr>
              <a:lstStyle/>
              <a:p>
                <a:r>
                  <a:rPr lang="en-US" sz="2800" dirty="0">
                    <a:solidFill>
                      <a:schemeClr val="bg1"/>
                    </a:solidFill>
                  </a:rPr>
                  <a:t>15</a:t>
                </a:r>
                <a:endParaRPr lang="en-KE" sz="2800" dirty="0">
                  <a:solidFill>
                    <a:schemeClr val="bg1"/>
                  </a:solidFill>
                </a:endParaRPr>
              </a:p>
            </p:txBody>
          </p:sp>
          <p:sp>
            <p:nvSpPr>
              <p:cNvPr id="270" name="TextBox 269">
                <a:extLst>
                  <a:ext uri="{FF2B5EF4-FFF2-40B4-BE49-F238E27FC236}">
                    <a16:creationId xmlns:a16="http://schemas.microsoft.com/office/drawing/2014/main" id="{1DBACE7D-4293-4168-8758-D4DB765DA4EB}"/>
                  </a:ext>
                </a:extLst>
              </p:cNvPr>
              <p:cNvSpPr txBox="1"/>
              <p:nvPr/>
            </p:nvSpPr>
            <p:spPr>
              <a:xfrm>
                <a:off x="9796500" y="4682612"/>
                <a:ext cx="962025" cy="338554"/>
              </a:xfrm>
              <a:prstGeom prst="rect">
                <a:avLst/>
              </a:prstGeom>
              <a:noFill/>
            </p:spPr>
            <p:txBody>
              <a:bodyPr wrap="square" rtlCol="0">
                <a:spAutoFit/>
              </a:bodyPr>
              <a:lstStyle/>
              <a:p>
                <a:r>
                  <a:rPr lang="en-US" sz="1600" b="1" dirty="0">
                    <a:solidFill>
                      <a:schemeClr val="bg1"/>
                    </a:solidFill>
                    <a:latin typeface="Kristen ITC" panose="03050502040202030202" pitchFamily="66" charset="0"/>
                  </a:rPr>
                  <a:t>Points</a:t>
                </a:r>
                <a:endParaRPr lang="en-KE" sz="1600" b="1" dirty="0">
                  <a:solidFill>
                    <a:schemeClr val="bg1"/>
                  </a:solidFill>
                  <a:latin typeface="Kristen ITC" panose="03050502040202030202" pitchFamily="66" charset="0"/>
                </a:endParaRPr>
              </a:p>
            </p:txBody>
          </p:sp>
          <p:pic>
            <p:nvPicPr>
              <p:cNvPr id="271" name="Graphic 270" descr="Bar chart with solid fill">
                <a:extLst>
                  <a:ext uri="{FF2B5EF4-FFF2-40B4-BE49-F238E27FC236}">
                    <a16:creationId xmlns:a16="http://schemas.microsoft.com/office/drawing/2014/main" id="{341A3140-88C6-4D4D-8EE1-C0664325F32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654782" y="4525556"/>
                <a:ext cx="468000" cy="468000"/>
              </a:xfrm>
              <a:prstGeom prst="rect">
                <a:avLst/>
              </a:prstGeom>
            </p:spPr>
          </p:pic>
          <p:pic>
            <p:nvPicPr>
              <p:cNvPr id="272" name="Graphic 271" descr="Bar graph with upward trend with solid fill">
                <a:extLst>
                  <a:ext uri="{FF2B5EF4-FFF2-40B4-BE49-F238E27FC236}">
                    <a16:creationId xmlns:a16="http://schemas.microsoft.com/office/drawing/2014/main" id="{254B0731-DC95-4887-A13C-6CCCB4415D7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654782" y="4059255"/>
                <a:ext cx="468000" cy="468000"/>
              </a:xfrm>
              <a:prstGeom prst="rect">
                <a:avLst/>
              </a:prstGeom>
            </p:spPr>
          </p:pic>
          <p:sp>
            <p:nvSpPr>
              <p:cNvPr id="273" name="TextBox 272">
                <a:extLst>
                  <a:ext uri="{FF2B5EF4-FFF2-40B4-BE49-F238E27FC236}">
                    <a16:creationId xmlns:a16="http://schemas.microsoft.com/office/drawing/2014/main" id="{F90BF14E-43B2-4F38-B5B8-E9302FAC0086}"/>
                  </a:ext>
                </a:extLst>
              </p:cNvPr>
              <p:cNvSpPr txBox="1"/>
              <p:nvPr/>
            </p:nvSpPr>
            <p:spPr>
              <a:xfrm>
                <a:off x="8480067" y="2568652"/>
                <a:ext cx="2619375" cy="923330"/>
              </a:xfrm>
              <a:prstGeom prst="rect">
                <a:avLst/>
              </a:prstGeom>
              <a:noFill/>
            </p:spPr>
            <p:txBody>
              <a:bodyPr wrap="square" rtlCol="0">
                <a:spAutoFit/>
              </a:bodyPr>
              <a:lstStyle/>
              <a:p>
                <a:r>
                  <a:rPr lang="en-US" dirty="0">
                    <a:latin typeface="Kristen ITC" panose="03050502040202030202" pitchFamily="66" charset="0"/>
                  </a:rPr>
                  <a:t>The Challenge in Livestock Health Management</a:t>
                </a:r>
              </a:p>
            </p:txBody>
          </p:sp>
        </p:grpSp>
        <p:grpSp>
          <p:nvGrpSpPr>
            <p:cNvPr id="149" name="Group 148">
              <a:extLst>
                <a:ext uri="{FF2B5EF4-FFF2-40B4-BE49-F238E27FC236}">
                  <a16:creationId xmlns:a16="http://schemas.microsoft.com/office/drawing/2014/main" id="{657B2006-C965-45EC-B7C2-88377FF46D74}"/>
                </a:ext>
              </a:extLst>
            </p:cNvPr>
            <p:cNvGrpSpPr/>
            <p:nvPr/>
          </p:nvGrpSpPr>
          <p:grpSpPr>
            <a:xfrm>
              <a:off x="8364752" y="5512539"/>
              <a:ext cx="2847974" cy="3959225"/>
              <a:chOff x="8377238" y="1449388"/>
              <a:chExt cx="2847974" cy="3959225"/>
            </a:xfrm>
          </p:grpSpPr>
          <p:sp>
            <p:nvSpPr>
              <p:cNvPr id="248" name="Rectangle: Rounded Corners 247">
                <a:extLst>
                  <a:ext uri="{FF2B5EF4-FFF2-40B4-BE49-F238E27FC236}">
                    <a16:creationId xmlns:a16="http://schemas.microsoft.com/office/drawing/2014/main" id="{C9E390A1-6DFC-4605-88A4-653DBF78DC5A}"/>
                  </a:ext>
                </a:extLst>
              </p:cNvPr>
              <p:cNvSpPr/>
              <p:nvPr/>
            </p:nvSpPr>
            <p:spPr>
              <a:xfrm>
                <a:off x="8377238" y="1449388"/>
                <a:ext cx="2771775" cy="3959225"/>
              </a:xfrm>
              <a:prstGeom prst="roundRect">
                <a:avLst>
                  <a:gd name="adj" fmla="val 12199"/>
                </a:avLst>
              </a:prstGeom>
              <a:gradFill>
                <a:gsLst>
                  <a:gs pos="0">
                    <a:srgbClr val="00B0F0"/>
                  </a:gs>
                  <a:gs pos="51000">
                    <a:schemeClr val="accent1">
                      <a:lumMod val="75000"/>
                    </a:schemeClr>
                  </a:gs>
                  <a:gs pos="99000">
                    <a:schemeClr val="accent1">
                      <a:lumMod val="50000"/>
                    </a:schemeClr>
                  </a:gs>
                  <a:gs pos="100000">
                    <a:schemeClr val="accent1">
                      <a:lumMod val="5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249" name="Freeform: Shape 248">
                <a:extLst>
                  <a:ext uri="{FF2B5EF4-FFF2-40B4-BE49-F238E27FC236}">
                    <a16:creationId xmlns:a16="http://schemas.microsoft.com/office/drawing/2014/main" id="{72FE0BBE-B043-4252-91EA-FFD679B8A971}"/>
                  </a:ext>
                </a:extLst>
              </p:cNvPr>
              <p:cNvSpPr/>
              <p:nvPr/>
            </p:nvSpPr>
            <p:spPr>
              <a:xfrm flipH="1">
                <a:off x="8377238" y="1545902"/>
                <a:ext cx="2771775" cy="3862711"/>
              </a:xfrm>
              <a:custGeom>
                <a:avLst/>
                <a:gdLst>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86359 w 2771775"/>
                  <a:gd name="connsiteY9" fmla="*/ 180514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86359 w 2771775"/>
                  <a:gd name="connsiteY9" fmla="*/ 180514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71775" h="3862711">
                    <a:moveTo>
                      <a:pt x="102092" y="0"/>
                    </a:moveTo>
                    <a:lnTo>
                      <a:pt x="99036" y="2522"/>
                    </a:lnTo>
                    <a:cubicBezTo>
                      <a:pt x="37846" y="63711"/>
                      <a:pt x="0" y="148244"/>
                      <a:pt x="0" y="241615"/>
                    </a:cubicBezTo>
                    <a:lnTo>
                      <a:pt x="0" y="3524582"/>
                    </a:lnTo>
                    <a:cubicBezTo>
                      <a:pt x="0" y="3711325"/>
                      <a:pt x="151386" y="3862711"/>
                      <a:pt x="338129" y="3862711"/>
                    </a:cubicBezTo>
                    <a:lnTo>
                      <a:pt x="2433646" y="3862711"/>
                    </a:lnTo>
                    <a:cubicBezTo>
                      <a:pt x="2620389" y="3862711"/>
                      <a:pt x="2771775" y="3711325"/>
                      <a:pt x="2771775" y="3524582"/>
                    </a:cubicBezTo>
                    <a:lnTo>
                      <a:pt x="2771775" y="3443237"/>
                    </a:lnTo>
                    <a:lnTo>
                      <a:pt x="2730892" y="3419419"/>
                    </a:lnTo>
                    <a:cubicBezTo>
                      <a:pt x="1180917" y="2806879"/>
                      <a:pt x="1064514" y="2536857"/>
                      <a:pt x="176834" y="228139"/>
                    </a:cubicBezTo>
                    <a:cubicBezTo>
                      <a:pt x="148745" y="167968"/>
                      <a:pt x="130181" y="50646"/>
                      <a:pt x="102092" y="0"/>
                    </a:cubicBezTo>
                    <a:close/>
                  </a:path>
                </a:pathLst>
              </a:custGeom>
              <a:gradFill>
                <a:gsLst>
                  <a:gs pos="0">
                    <a:srgbClr val="00B0F0"/>
                  </a:gs>
                  <a:gs pos="31000">
                    <a:schemeClr val="bg1"/>
                  </a:gs>
                  <a:gs pos="92000">
                    <a:schemeClr val="accent1">
                      <a:lumMod val="50000"/>
                    </a:schemeClr>
                  </a:gs>
                  <a:gs pos="30000">
                    <a:schemeClr val="bg1"/>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KE"/>
              </a:p>
            </p:txBody>
          </p:sp>
          <p:sp>
            <p:nvSpPr>
              <p:cNvPr id="250" name="Rectangle: Rounded Corners 249">
                <a:extLst>
                  <a:ext uri="{FF2B5EF4-FFF2-40B4-BE49-F238E27FC236}">
                    <a16:creationId xmlns:a16="http://schemas.microsoft.com/office/drawing/2014/main" id="{A3F9C6D3-21B3-4A3A-B7E6-AE2C7483CEE0}"/>
                  </a:ext>
                </a:extLst>
              </p:cNvPr>
              <p:cNvSpPr/>
              <p:nvPr/>
            </p:nvSpPr>
            <p:spPr>
              <a:xfrm>
                <a:off x="8453437" y="1893371"/>
                <a:ext cx="2619375" cy="2035497"/>
              </a:xfrm>
              <a:prstGeom prst="roundRect">
                <a:avLst>
                  <a:gd name="adj" fmla="val 16161"/>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251" name="Rectangle: Rounded Corners 250">
                <a:extLst>
                  <a:ext uri="{FF2B5EF4-FFF2-40B4-BE49-F238E27FC236}">
                    <a16:creationId xmlns:a16="http://schemas.microsoft.com/office/drawing/2014/main" id="{EDFA7981-FF3B-4618-A59F-8B324B007D2B}"/>
                  </a:ext>
                </a:extLst>
              </p:cNvPr>
              <p:cNvSpPr/>
              <p:nvPr/>
            </p:nvSpPr>
            <p:spPr>
              <a:xfrm>
                <a:off x="8453437" y="1498277"/>
                <a:ext cx="2619375" cy="2168848"/>
              </a:xfrm>
              <a:prstGeom prst="roundRect">
                <a:avLst>
                  <a:gd name="adj" fmla="val 1288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dirty="0"/>
              </a:p>
            </p:txBody>
          </p:sp>
          <p:sp>
            <p:nvSpPr>
              <p:cNvPr id="252" name="TextBox 251">
                <a:extLst>
                  <a:ext uri="{FF2B5EF4-FFF2-40B4-BE49-F238E27FC236}">
                    <a16:creationId xmlns:a16="http://schemas.microsoft.com/office/drawing/2014/main" id="{8FD104B4-5ED7-4227-9DC1-2F71C7BCB2F2}"/>
                  </a:ext>
                </a:extLst>
              </p:cNvPr>
              <p:cNvSpPr txBox="1"/>
              <p:nvPr/>
            </p:nvSpPr>
            <p:spPr>
              <a:xfrm>
                <a:off x="8453437" y="1624012"/>
                <a:ext cx="2395539" cy="400110"/>
              </a:xfrm>
              <a:prstGeom prst="rect">
                <a:avLst/>
              </a:prstGeom>
              <a:noFill/>
            </p:spPr>
            <p:txBody>
              <a:bodyPr wrap="square" rtlCol="0">
                <a:spAutoFit/>
              </a:bodyPr>
              <a:lstStyle/>
              <a:p>
                <a:r>
                  <a:rPr lang="en-US" sz="2000" dirty="0">
                    <a:latin typeface="Kristen ITC" panose="03050502040202030202" pitchFamily="66" charset="0"/>
                  </a:rPr>
                  <a:t>Our Solution </a:t>
                </a:r>
                <a:endParaRPr lang="en-KE" sz="2000" dirty="0">
                  <a:solidFill>
                    <a:schemeClr val="tx1">
                      <a:lumMod val="75000"/>
                      <a:lumOff val="25000"/>
                    </a:schemeClr>
                  </a:solidFill>
                  <a:latin typeface="Kristen ITC" panose="03050502040202030202" pitchFamily="66" charset="0"/>
                </a:endParaRPr>
              </a:p>
            </p:txBody>
          </p:sp>
          <p:sp>
            <p:nvSpPr>
              <p:cNvPr id="253" name="Rectangle: Rounded Corners 252">
                <a:extLst>
                  <a:ext uri="{FF2B5EF4-FFF2-40B4-BE49-F238E27FC236}">
                    <a16:creationId xmlns:a16="http://schemas.microsoft.com/office/drawing/2014/main" id="{FD959DA1-3538-47E7-961E-5C777381A1FB}"/>
                  </a:ext>
                </a:extLst>
              </p:cNvPr>
              <p:cNvSpPr/>
              <p:nvPr/>
            </p:nvSpPr>
            <p:spPr>
              <a:xfrm>
                <a:off x="8572500" y="2072377"/>
                <a:ext cx="324000" cy="72000"/>
              </a:xfrm>
              <a:prstGeom prst="roundRect">
                <a:avLst>
                  <a:gd name="adj" fmla="val 41983"/>
                </a:avLst>
              </a:prstGeom>
              <a:gradFill>
                <a:gsLst>
                  <a:gs pos="0">
                    <a:srgbClr val="00B0F0"/>
                  </a:gs>
                  <a:gs pos="51000">
                    <a:schemeClr val="accent1">
                      <a:lumMod val="75000"/>
                    </a:schemeClr>
                  </a:gs>
                  <a:gs pos="99000">
                    <a:schemeClr val="accent1">
                      <a:lumMod val="50000"/>
                    </a:schemeClr>
                  </a:gs>
                  <a:gs pos="100000">
                    <a:schemeClr val="accent1">
                      <a:lumMod val="5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254" name="TextBox 253">
                <a:extLst>
                  <a:ext uri="{FF2B5EF4-FFF2-40B4-BE49-F238E27FC236}">
                    <a16:creationId xmlns:a16="http://schemas.microsoft.com/office/drawing/2014/main" id="{28020FB0-5B4E-4404-8DF0-49373374681C}"/>
                  </a:ext>
                </a:extLst>
              </p:cNvPr>
              <p:cNvSpPr txBox="1"/>
              <p:nvPr/>
            </p:nvSpPr>
            <p:spPr>
              <a:xfrm>
                <a:off x="9105975" y="4040746"/>
                <a:ext cx="742875" cy="523220"/>
              </a:xfrm>
              <a:prstGeom prst="rect">
                <a:avLst/>
              </a:prstGeom>
              <a:noFill/>
            </p:spPr>
            <p:txBody>
              <a:bodyPr wrap="square" rtlCol="0">
                <a:spAutoFit/>
              </a:bodyPr>
              <a:lstStyle/>
              <a:p>
                <a:r>
                  <a:rPr lang="en-US" sz="2800" dirty="0">
                    <a:solidFill>
                      <a:schemeClr val="bg1"/>
                    </a:solidFill>
                  </a:rPr>
                  <a:t>20</a:t>
                </a:r>
                <a:r>
                  <a:rPr lang="en-US" sz="2000" dirty="0">
                    <a:solidFill>
                      <a:schemeClr val="bg1"/>
                    </a:solidFill>
                  </a:rPr>
                  <a:t>%</a:t>
                </a:r>
                <a:endParaRPr lang="en-KE" sz="2800" dirty="0">
                  <a:solidFill>
                    <a:schemeClr val="bg1"/>
                  </a:solidFill>
                </a:endParaRPr>
              </a:p>
            </p:txBody>
          </p:sp>
          <p:sp>
            <p:nvSpPr>
              <p:cNvPr id="255" name="TextBox 254">
                <a:extLst>
                  <a:ext uri="{FF2B5EF4-FFF2-40B4-BE49-F238E27FC236}">
                    <a16:creationId xmlns:a16="http://schemas.microsoft.com/office/drawing/2014/main" id="{852F5577-E9C4-4C67-91BD-92A5E3848D5F}"/>
                  </a:ext>
                </a:extLst>
              </p:cNvPr>
              <p:cNvSpPr txBox="1"/>
              <p:nvPr/>
            </p:nvSpPr>
            <p:spPr>
              <a:xfrm>
                <a:off x="9734625" y="4225412"/>
                <a:ext cx="962025" cy="338554"/>
              </a:xfrm>
              <a:prstGeom prst="rect">
                <a:avLst/>
              </a:prstGeom>
              <a:noFill/>
            </p:spPr>
            <p:txBody>
              <a:bodyPr wrap="square" rtlCol="0">
                <a:spAutoFit/>
              </a:bodyPr>
              <a:lstStyle/>
              <a:p>
                <a:r>
                  <a:rPr lang="en-US" sz="1600" b="1" dirty="0">
                    <a:solidFill>
                      <a:schemeClr val="bg1"/>
                    </a:solidFill>
                    <a:latin typeface="Kristen ITC" panose="03050502040202030202" pitchFamily="66" charset="0"/>
                  </a:rPr>
                  <a:t>Growth</a:t>
                </a:r>
                <a:endParaRPr lang="en-KE" sz="1600" b="1" dirty="0">
                  <a:solidFill>
                    <a:schemeClr val="bg1"/>
                  </a:solidFill>
                  <a:latin typeface="Kristen ITC" panose="03050502040202030202" pitchFamily="66" charset="0"/>
                </a:endParaRPr>
              </a:p>
            </p:txBody>
          </p:sp>
          <p:sp>
            <p:nvSpPr>
              <p:cNvPr id="256" name="TextBox 255">
                <a:extLst>
                  <a:ext uri="{FF2B5EF4-FFF2-40B4-BE49-F238E27FC236}">
                    <a16:creationId xmlns:a16="http://schemas.microsoft.com/office/drawing/2014/main" id="{08D966A0-A97D-43AC-9081-9E7A0B46F025}"/>
                  </a:ext>
                </a:extLst>
              </p:cNvPr>
              <p:cNvSpPr txBox="1"/>
              <p:nvPr/>
            </p:nvSpPr>
            <p:spPr>
              <a:xfrm>
                <a:off x="9115500" y="4497946"/>
                <a:ext cx="742875" cy="523220"/>
              </a:xfrm>
              <a:prstGeom prst="rect">
                <a:avLst/>
              </a:prstGeom>
              <a:noFill/>
            </p:spPr>
            <p:txBody>
              <a:bodyPr wrap="square" rtlCol="0">
                <a:spAutoFit/>
              </a:bodyPr>
              <a:lstStyle/>
              <a:p>
                <a:r>
                  <a:rPr lang="en-US" sz="2800" dirty="0">
                    <a:solidFill>
                      <a:schemeClr val="bg1"/>
                    </a:solidFill>
                  </a:rPr>
                  <a:t>20</a:t>
                </a:r>
                <a:endParaRPr lang="en-KE" sz="2800" dirty="0">
                  <a:solidFill>
                    <a:schemeClr val="bg1"/>
                  </a:solidFill>
                </a:endParaRPr>
              </a:p>
            </p:txBody>
          </p:sp>
          <p:sp>
            <p:nvSpPr>
              <p:cNvPr id="257" name="TextBox 256">
                <a:extLst>
                  <a:ext uri="{FF2B5EF4-FFF2-40B4-BE49-F238E27FC236}">
                    <a16:creationId xmlns:a16="http://schemas.microsoft.com/office/drawing/2014/main" id="{7985C563-FF71-4712-8A3D-7AA46FD6970A}"/>
                  </a:ext>
                </a:extLst>
              </p:cNvPr>
              <p:cNvSpPr txBox="1"/>
              <p:nvPr/>
            </p:nvSpPr>
            <p:spPr>
              <a:xfrm>
                <a:off x="9796500" y="4682612"/>
                <a:ext cx="962025" cy="338554"/>
              </a:xfrm>
              <a:prstGeom prst="rect">
                <a:avLst/>
              </a:prstGeom>
              <a:noFill/>
            </p:spPr>
            <p:txBody>
              <a:bodyPr wrap="square" rtlCol="0">
                <a:spAutoFit/>
              </a:bodyPr>
              <a:lstStyle/>
              <a:p>
                <a:r>
                  <a:rPr lang="en-US" sz="1600" b="1" dirty="0">
                    <a:solidFill>
                      <a:schemeClr val="bg1"/>
                    </a:solidFill>
                    <a:latin typeface="Kristen ITC" panose="03050502040202030202" pitchFamily="66" charset="0"/>
                  </a:rPr>
                  <a:t>Points</a:t>
                </a:r>
                <a:endParaRPr lang="en-KE" sz="1600" b="1" dirty="0">
                  <a:solidFill>
                    <a:schemeClr val="bg1"/>
                  </a:solidFill>
                  <a:latin typeface="Kristen ITC" panose="03050502040202030202" pitchFamily="66" charset="0"/>
                </a:endParaRPr>
              </a:p>
            </p:txBody>
          </p:sp>
          <p:pic>
            <p:nvPicPr>
              <p:cNvPr id="258" name="Graphic 257" descr="Bar chart with solid fill">
                <a:extLst>
                  <a:ext uri="{FF2B5EF4-FFF2-40B4-BE49-F238E27FC236}">
                    <a16:creationId xmlns:a16="http://schemas.microsoft.com/office/drawing/2014/main" id="{36CE254E-92F2-4E5D-8E7D-EB1CE821361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654782" y="4525556"/>
                <a:ext cx="468000" cy="468000"/>
              </a:xfrm>
              <a:prstGeom prst="rect">
                <a:avLst/>
              </a:prstGeom>
            </p:spPr>
          </p:pic>
          <p:pic>
            <p:nvPicPr>
              <p:cNvPr id="259" name="Graphic 258" descr="Bar graph with upward trend with solid fill">
                <a:extLst>
                  <a:ext uri="{FF2B5EF4-FFF2-40B4-BE49-F238E27FC236}">
                    <a16:creationId xmlns:a16="http://schemas.microsoft.com/office/drawing/2014/main" id="{2782E342-ADD2-4BBC-A6CC-3B79E36CBA9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654782" y="4059255"/>
                <a:ext cx="468000" cy="468000"/>
              </a:xfrm>
              <a:prstGeom prst="rect">
                <a:avLst/>
              </a:prstGeom>
            </p:spPr>
          </p:pic>
          <p:sp>
            <p:nvSpPr>
              <p:cNvPr id="260" name="TextBox 259">
                <a:extLst>
                  <a:ext uri="{FF2B5EF4-FFF2-40B4-BE49-F238E27FC236}">
                    <a16:creationId xmlns:a16="http://schemas.microsoft.com/office/drawing/2014/main" id="{11041764-CEF9-4D86-9227-504AE0EDBC9F}"/>
                  </a:ext>
                </a:extLst>
              </p:cNvPr>
              <p:cNvSpPr txBox="1"/>
              <p:nvPr/>
            </p:nvSpPr>
            <p:spPr>
              <a:xfrm>
                <a:off x="8605837" y="2568652"/>
                <a:ext cx="2619375" cy="1107996"/>
              </a:xfrm>
              <a:prstGeom prst="rect">
                <a:avLst/>
              </a:prstGeom>
              <a:noFill/>
            </p:spPr>
            <p:txBody>
              <a:bodyPr wrap="square" rtlCol="0">
                <a:spAutoFit/>
              </a:bodyPr>
              <a:lstStyle/>
              <a:p>
                <a:r>
                  <a:rPr lang="en-US" sz="1600" dirty="0" err="1">
                    <a:latin typeface="Kristen ITC" panose="03050502040202030202" pitchFamily="66" charset="0"/>
                  </a:rPr>
                  <a:t>SmartLivestock</a:t>
                </a:r>
                <a:r>
                  <a:rPr lang="en-US" sz="1600" dirty="0">
                    <a:latin typeface="Kristen ITC" panose="03050502040202030202" pitchFamily="66" charset="0"/>
                  </a:rPr>
                  <a:t>: AI &amp; IoT-Powered </a:t>
                </a:r>
                <a:r>
                  <a:rPr lang="en-US" dirty="0">
                    <a:latin typeface="Kristen ITC" panose="03050502040202030202" pitchFamily="66" charset="0"/>
                  </a:rPr>
                  <a:t>Livestock</a:t>
                </a:r>
                <a:r>
                  <a:rPr lang="en-US" sz="1600" dirty="0">
                    <a:latin typeface="Kristen ITC" panose="03050502040202030202" pitchFamily="66" charset="0"/>
                  </a:rPr>
                  <a:t> Health Monitoring</a:t>
                </a:r>
                <a:endParaRPr lang="en-KE" sz="1600" dirty="0">
                  <a:latin typeface="Kristen ITC" panose="03050502040202030202" pitchFamily="66" charset="0"/>
                </a:endParaRPr>
              </a:p>
            </p:txBody>
          </p:sp>
        </p:grpSp>
        <p:grpSp>
          <p:nvGrpSpPr>
            <p:cNvPr id="150" name="Group 149">
              <a:extLst>
                <a:ext uri="{FF2B5EF4-FFF2-40B4-BE49-F238E27FC236}">
                  <a16:creationId xmlns:a16="http://schemas.microsoft.com/office/drawing/2014/main" id="{D117C6E4-4197-4094-B757-44B5CA393F83}"/>
                </a:ext>
              </a:extLst>
            </p:cNvPr>
            <p:cNvGrpSpPr/>
            <p:nvPr/>
          </p:nvGrpSpPr>
          <p:grpSpPr>
            <a:xfrm>
              <a:off x="8364752" y="9575690"/>
              <a:ext cx="2847974" cy="3959225"/>
              <a:chOff x="8377238" y="1449388"/>
              <a:chExt cx="2847974" cy="3959225"/>
            </a:xfrm>
          </p:grpSpPr>
          <p:sp>
            <p:nvSpPr>
              <p:cNvPr id="235" name="Rectangle: Rounded Corners 234">
                <a:extLst>
                  <a:ext uri="{FF2B5EF4-FFF2-40B4-BE49-F238E27FC236}">
                    <a16:creationId xmlns:a16="http://schemas.microsoft.com/office/drawing/2014/main" id="{E46F2D36-2791-4885-A78E-C800D2523B8A}"/>
                  </a:ext>
                </a:extLst>
              </p:cNvPr>
              <p:cNvSpPr/>
              <p:nvPr/>
            </p:nvSpPr>
            <p:spPr>
              <a:xfrm>
                <a:off x="8377238" y="1449388"/>
                <a:ext cx="2771775" cy="3959225"/>
              </a:xfrm>
              <a:prstGeom prst="roundRect">
                <a:avLst>
                  <a:gd name="adj" fmla="val 12199"/>
                </a:avLst>
              </a:prstGeom>
              <a:gradFill>
                <a:gsLst>
                  <a:gs pos="0">
                    <a:srgbClr val="00B0F0"/>
                  </a:gs>
                  <a:gs pos="51000">
                    <a:schemeClr val="accent1">
                      <a:lumMod val="75000"/>
                    </a:schemeClr>
                  </a:gs>
                  <a:gs pos="99000">
                    <a:schemeClr val="accent1">
                      <a:lumMod val="50000"/>
                    </a:schemeClr>
                  </a:gs>
                  <a:gs pos="100000">
                    <a:schemeClr val="accent1">
                      <a:lumMod val="5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236" name="Freeform: Shape 235">
                <a:extLst>
                  <a:ext uri="{FF2B5EF4-FFF2-40B4-BE49-F238E27FC236}">
                    <a16:creationId xmlns:a16="http://schemas.microsoft.com/office/drawing/2014/main" id="{80393315-C2DE-4283-A7FA-060F50C97BF7}"/>
                  </a:ext>
                </a:extLst>
              </p:cNvPr>
              <p:cNvSpPr/>
              <p:nvPr/>
            </p:nvSpPr>
            <p:spPr>
              <a:xfrm flipH="1">
                <a:off x="8377238" y="1545902"/>
                <a:ext cx="2771775" cy="3862711"/>
              </a:xfrm>
              <a:custGeom>
                <a:avLst/>
                <a:gdLst>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86359 w 2771775"/>
                  <a:gd name="connsiteY9" fmla="*/ 180514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86359 w 2771775"/>
                  <a:gd name="connsiteY9" fmla="*/ 180514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71775" h="3862711">
                    <a:moveTo>
                      <a:pt x="102092" y="0"/>
                    </a:moveTo>
                    <a:lnTo>
                      <a:pt x="99036" y="2522"/>
                    </a:lnTo>
                    <a:cubicBezTo>
                      <a:pt x="37846" y="63711"/>
                      <a:pt x="0" y="148244"/>
                      <a:pt x="0" y="241615"/>
                    </a:cubicBezTo>
                    <a:lnTo>
                      <a:pt x="0" y="3524582"/>
                    </a:lnTo>
                    <a:cubicBezTo>
                      <a:pt x="0" y="3711325"/>
                      <a:pt x="151386" y="3862711"/>
                      <a:pt x="338129" y="3862711"/>
                    </a:cubicBezTo>
                    <a:lnTo>
                      <a:pt x="2433646" y="3862711"/>
                    </a:lnTo>
                    <a:cubicBezTo>
                      <a:pt x="2620389" y="3862711"/>
                      <a:pt x="2771775" y="3711325"/>
                      <a:pt x="2771775" y="3524582"/>
                    </a:cubicBezTo>
                    <a:lnTo>
                      <a:pt x="2771775" y="3443237"/>
                    </a:lnTo>
                    <a:lnTo>
                      <a:pt x="2730892" y="3419419"/>
                    </a:lnTo>
                    <a:cubicBezTo>
                      <a:pt x="1180917" y="2806879"/>
                      <a:pt x="1064514" y="2536857"/>
                      <a:pt x="176834" y="228139"/>
                    </a:cubicBezTo>
                    <a:cubicBezTo>
                      <a:pt x="148745" y="167968"/>
                      <a:pt x="130181" y="50646"/>
                      <a:pt x="102092" y="0"/>
                    </a:cubicBezTo>
                    <a:close/>
                  </a:path>
                </a:pathLst>
              </a:custGeom>
              <a:gradFill>
                <a:gsLst>
                  <a:gs pos="0">
                    <a:srgbClr val="00B0F0"/>
                  </a:gs>
                  <a:gs pos="31000">
                    <a:schemeClr val="bg1"/>
                  </a:gs>
                  <a:gs pos="92000">
                    <a:schemeClr val="accent1">
                      <a:lumMod val="50000"/>
                    </a:schemeClr>
                  </a:gs>
                  <a:gs pos="30000">
                    <a:schemeClr val="bg1"/>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KE"/>
              </a:p>
            </p:txBody>
          </p:sp>
          <p:sp>
            <p:nvSpPr>
              <p:cNvPr id="237" name="Rectangle: Rounded Corners 236">
                <a:extLst>
                  <a:ext uri="{FF2B5EF4-FFF2-40B4-BE49-F238E27FC236}">
                    <a16:creationId xmlns:a16="http://schemas.microsoft.com/office/drawing/2014/main" id="{ED5910FF-F708-4A57-8949-E1FF54F066B6}"/>
                  </a:ext>
                </a:extLst>
              </p:cNvPr>
              <p:cNvSpPr/>
              <p:nvPr/>
            </p:nvSpPr>
            <p:spPr>
              <a:xfrm>
                <a:off x="8453437" y="1893371"/>
                <a:ext cx="2619375" cy="2035497"/>
              </a:xfrm>
              <a:prstGeom prst="roundRect">
                <a:avLst>
                  <a:gd name="adj" fmla="val 16161"/>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238" name="Rectangle: Rounded Corners 237">
                <a:extLst>
                  <a:ext uri="{FF2B5EF4-FFF2-40B4-BE49-F238E27FC236}">
                    <a16:creationId xmlns:a16="http://schemas.microsoft.com/office/drawing/2014/main" id="{13D0C33E-76F7-425D-8BAB-50C38EFD53E2}"/>
                  </a:ext>
                </a:extLst>
              </p:cNvPr>
              <p:cNvSpPr/>
              <p:nvPr/>
            </p:nvSpPr>
            <p:spPr>
              <a:xfrm>
                <a:off x="8453437" y="1498277"/>
                <a:ext cx="2619375" cy="2168848"/>
              </a:xfrm>
              <a:prstGeom prst="roundRect">
                <a:avLst>
                  <a:gd name="adj" fmla="val 1288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dirty="0"/>
              </a:p>
            </p:txBody>
          </p:sp>
          <p:sp>
            <p:nvSpPr>
              <p:cNvPr id="239" name="TextBox 238">
                <a:extLst>
                  <a:ext uri="{FF2B5EF4-FFF2-40B4-BE49-F238E27FC236}">
                    <a16:creationId xmlns:a16="http://schemas.microsoft.com/office/drawing/2014/main" id="{1AC0A4F4-0E03-4C88-A9B7-3E58B85740A3}"/>
                  </a:ext>
                </a:extLst>
              </p:cNvPr>
              <p:cNvSpPr txBox="1"/>
              <p:nvPr/>
            </p:nvSpPr>
            <p:spPr>
              <a:xfrm>
                <a:off x="8453437" y="1624012"/>
                <a:ext cx="2395539" cy="400110"/>
              </a:xfrm>
              <a:prstGeom prst="rect">
                <a:avLst/>
              </a:prstGeom>
              <a:noFill/>
            </p:spPr>
            <p:txBody>
              <a:bodyPr wrap="square" rtlCol="0">
                <a:spAutoFit/>
              </a:bodyPr>
              <a:lstStyle/>
              <a:p>
                <a:r>
                  <a:rPr lang="en-US" sz="2000" dirty="0">
                    <a:latin typeface="Kristen ITC" panose="03050502040202030202" pitchFamily="66" charset="0"/>
                  </a:rPr>
                  <a:t>How It Works</a:t>
                </a:r>
                <a:endParaRPr lang="en-KE" sz="2000" b="1" dirty="0">
                  <a:solidFill>
                    <a:schemeClr val="tx1">
                      <a:lumMod val="75000"/>
                      <a:lumOff val="25000"/>
                    </a:schemeClr>
                  </a:solidFill>
                  <a:latin typeface="Kristen ITC" panose="03050502040202030202" pitchFamily="66" charset="0"/>
                </a:endParaRPr>
              </a:p>
            </p:txBody>
          </p:sp>
          <p:sp>
            <p:nvSpPr>
              <p:cNvPr id="240" name="Rectangle: Rounded Corners 239">
                <a:extLst>
                  <a:ext uri="{FF2B5EF4-FFF2-40B4-BE49-F238E27FC236}">
                    <a16:creationId xmlns:a16="http://schemas.microsoft.com/office/drawing/2014/main" id="{02EA5AE3-CC49-42CC-8D9E-6822CFF731D5}"/>
                  </a:ext>
                </a:extLst>
              </p:cNvPr>
              <p:cNvSpPr/>
              <p:nvPr/>
            </p:nvSpPr>
            <p:spPr>
              <a:xfrm>
                <a:off x="8572500" y="2072377"/>
                <a:ext cx="324000" cy="72000"/>
              </a:xfrm>
              <a:prstGeom prst="roundRect">
                <a:avLst>
                  <a:gd name="adj" fmla="val 41983"/>
                </a:avLst>
              </a:prstGeom>
              <a:gradFill>
                <a:gsLst>
                  <a:gs pos="0">
                    <a:srgbClr val="00B0F0"/>
                  </a:gs>
                  <a:gs pos="51000">
                    <a:schemeClr val="accent1">
                      <a:lumMod val="75000"/>
                    </a:schemeClr>
                  </a:gs>
                  <a:gs pos="99000">
                    <a:schemeClr val="accent1">
                      <a:lumMod val="50000"/>
                    </a:schemeClr>
                  </a:gs>
                  <a:gs pos="100000">
                    <a:schemeClr val="accent1">
                      <a:lumMod val="5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241" name="TextBox 240">
                <a:extLst>
                  <a:ext uri="{FF2B5EF4-FFF2-40B4-BE49-F238E27FC236}">
                    <a16:creationId xmlns:a16="http://schemas.microsoft.com/office/drawing/2014/main" id="{563CA40C-C8FB-4106-928D-94CFD22CDC95}"/>
                  </a:ext>
                </a:extLst>
              </p:cNvPr>
              <p:cNvSpPr txBox="1"/>
              <p:nvPr/>
            </p:nvSpPr>
            <p:spPr>
              <a:xfrm>
                <a:off x="9105975" y="4040746"/>
                <a:ext cx="742875" cy="523220"/>
              </a:xfrm>
              <a:prstGeom prst="rect">
                <a:avLst/>
              </a:prstGeom>
              <a:noFill/>
            </p:spPr>
            <p:txBody>
              <a:bodyPr wrap="square" rtlCol="0">
                <a:spAutoFit/>
              </a:bodyPr>
              <a:lstStyle/>
              <a:p>
                <a:r>
                  <a:rPr lang="en-US" sz="2800" dirty="0">
                    <a:solidFill>
                      <a:schemeClr val="bg1"/>
                    </a:solidFill>
                  </a:rPr>
                  <a:t>15</a:t>
                </a:r>
                <a:r>
                  <a:rPr lang="en-US" sz="2000" dirty="0">
                    <a:solidFill>
                      <a:schemeClr val="bg1"/>
                    </a:solidFill>
                  </a:rPr>
                  <a:t>%</a:t>
                </a:r>
                <a:endParaRPr lang="en-KE" sz="2800" dirty="0">
                  <a:solidFill>
                    <a:schemeClr val="bg1"/>
                  </a:solidFill>
                </a:endParaRPr>
              </a:p>
            </p:txBody>
          </p:sp>
          <p:sp>
            <p:nvSpPr>
              <p:cNvPr id="242" name="TextBox 241">
                <a:extLst>
                  <a:ext uri="{FF2B5EF4-FFF2-40B4-BE49-F238E27FC236}">
                    <a16:creationId xmlns:a16="http://schemas.microsoft.com/office/drawing/2014/main" id="{ED59749D-7F8D-40C4-B1A4-DDF36A318865}"/>
                  </a:ext>
                </a:extLst>
              </p:cNvPr>
              <p:cNvSpPr txBox="1"/>
              <p:nvPr/>
            </p:nvSpPr>
            <p:spPr>
              <a:xfrm>
                <a:off x="9734625" y="4225412"/>
                <a:ext cx="962025" cy="338554"/>
              </a:xfrm>
              <a:prstGeom prst="rect">
                <a:avLst/>
              </a:prstGeom>
              <a:noFill/>
            </p:spPr>
            <p:txBody>
              <a:bodyPr wrap="square" rtlCol="0">
                <a:spAutoFit/>
              </a:bodyPr>
              <a:lstStyle/>
              <a:p>
                <a:r>
                  <a:rPr lang="en-US" sz="1600" b="1" dirty="0">
                    <a:solidFill>
                      <a:schemeClr val="bg1"/>
                    </a:solidFill>
                    <a:latin typeface="Kristen ITC" panose="03050502040202030202" pitchFamily="66" charset="0"/>
                  </a:rPr>
                  <a:t>Growth</a:t>
                </a:r>
                <a:endParaRPr lang="en-KE" sz="1600" b="1" dirty="0">
                  <a:solidFill>
                    <a:schemeClr val="bg1"/>
                  </a:solidFill>
                  <a:latin typeface="Kristen ITC" panose="03050502040202030202" pitchFamily="66" charset="0"/>
                </a:endParaRPr>
              </a:p>
            </p:txBody>
          </p:sp>
          <p:sp>
            <p:nvSpPr>
              <p:cNvPr id="243" name="TextBox 242">
                <a:extLst>
                  <a:ext uri="{FF2B5EF4-FFF2-40B4-BE49-F238E27FC236}">
                    <a16:creationId xmlns:a16="http://schemas.microsoft.com/office/drawing/2014/main" id="{3D50FCEE-4890-4EF8-A172-9225C96B489E}"/>
                  </a:ext>
                </a:extLst>
              </p:cNvPr>
              <p:cNvSpPr txBox="1"/>
              <p:nvPr/>
            </p:nvSpPr>
            <p:spPr>
              <a:xfrm>
                <a:off x="9115500" y="4497946"/>
                <a:ext cx="742875" cy="523220"/>
              </a:xfrm>
              <a:prstGeom prst="rect">
                <a:avLst/>
              </a:prstGeom>
              <a:noFill/>
            </p:spPr>
            <p:txBody>
              <a:bodyPr wrap="square" rtlCol="0">
                <a:spAutoFit/>
              </a:bodyPr>
              <a:lstStyle/>
              <a:p>
                <a:r>
                  <a:rPr lang="en-US" sz="2800" dirty="0">
                    <a:solidFill>
                      <a:schemeClr val="bg1"/>
                    </a:solidFill>
                  </a:rPr>
                  <a:t>15</a:t>
                </a:r>
                <a:endParaRPr lang="en-KE" sz="2800" dirty="0">
                  <a:solidFill>
                    <a:schemeClr val="bg1"/>
                  </a:solidFill>
                </a:endParaRPr>
              </a:p>
            </p:txBody>
          </p:sp>
          <p:sp>
            <p:nvSpPr>
              <p:cNvPr id="244" name="TextBox 243">
                <a:extLst>
                  <a:ext uri="{FF2B5EF4-FFF2-40B4-BE49-F238E27FC236}">
                    <a16:creationId xmlns:a16="http://schemas.microsoft.com/office/drawing/2014/main" id="{31AF9E20-6DB8-4D0E-9C37-563E92611379}"/>
                  </a:ext>
                </a:extLst>
              </p:cNvPr>
              <p:cNvSpPr txBox="1"/>
              <p:nvPr/>
            </p:nvSpPr>
            <p:spPr>
              <a:xfrm>
                <a:off x="9796500" y="4682612"/>
                <a:ext cx="962025" cy="338554"/>
              </a:xfrm>
              <a:prstGeom prst="rect">
                <a:avLst/>
              </a:prstGeom>
              <a:noFill/>
            </p:spPr>
            <p:txBody>
              <a:bodyPr wrap="square" rtlCol="0">
                <a:spAutoFit/>
              </a:bodyPr>
              <a:lstStyle/>
              <a:p>
                <a:r>
                  <a:rPr lang="en-US" sz="1600" b="1" dirty="0">
                    <a:solidFill>
                      <a:schemeClr val="bg1"/>
                    </a:solidFill>
                    <a:latin typeface="Kristen ITC" panose="03050502040202030202" pitchFamily="66" charset="0"/>
                  </a:rPr>
                  <a:t>Points</a:t>
                </a:r>
                <a:endParaRPr lang="en-KE" sz="1600" b="1" dirty="0">
                  <a:solidFill>
                    <a:schemeClr val="bg1"/>
                  </a:solidFill>
                  <a:latin typeface="Kristen ITC" panose="03050502040202030202" pitchFamily="66" charset="0"/>
                </a:endParaRPr>
              </a:p>
            </p:txBody>
          </p:sp>
          <p:pic>
            <p:nvPicPr>
              <p:cNvPr id="245" name="Graphic 244" descr="Bar chart with solid fill">
                <a:extLst>
                  <a:ext uri="{FF2B5EF4-FFF2-40B4-BE49-F238E27FC236}">
                    <a16:creationId xmlns:a16="http://schemas.microsoft.com/office/drawing/2014/main" id="{B33A7BFC-B4E3-4355-BEFF-520A5698B06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654782" y="4525556"/>
                <a:ext cx="468000" cy="468000"/>
              </a:xfrm>
              <a:prstGeom prst="rect">
                <a:avLst/>
              </a:prstGeom>
            </p:spPr>
          </p:pic>
          <p:pic>
            <p:nvPicPr>
              <p:cNvPr id="246" name="Graphic 245" descr="Bar graph with upward trend with solid fill">
                <a:extLst>
                  <a:ext uri="{FF2B5EF4-FFF2-40B4-BE49-F238E27FC236}">
                    <a16:creationId xmlns:a16="http://schemas.microsoft.com/office/drawing/2014/main" id="{96A1DA0B-9D2F-4A3C-8847-24AB85BB569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654782" y="4059255"/>
                <a:ext cx="468000" cy="468000"/>
              </a:xfrm>
              <a:prstGeom prst="rect">
                <a:avLst/>
              </a:prstGeom>
            </p:spPr>
          </p:pic>
          <p:sp>
            <p:nvSpPr>
              <p:cNvPr id="247" name="TextBox 246">
                <a:extLst>
                  <a:ext uri="{FF2B5EF4-FFF2-40B4-BE49-F238E27FC236}">
                    <a16:creationId xmlns:a16="http://schemas.microsoft.com/office/drawing/2014/main" id="{907FB686-FC35-4A2E-8516-33B520CA3F0C}"/>
                  </a:ext>
                </a:extLst>
              </p:cNvPr>
              <p:cNvSpPr txBox="1"/>
              <p:nvPr/>
            </p:nvSpPr>
            <p:spPr>
              <a:xfrm>
                <a:off x="8605837" y="2568652"/>
                <a:ext cx="2619375" cy="830997"/>
              </a:xfrm>
              <a:prstGeom prst="rect">
                <a:avLst/>
              </a:prstGeom>
              <a:noFill/>
            </p:spPr>
            <p:txBody>
              <a:bodyPr wrap="square" rtlCol="0">
                <a:spAutoFit/>
              </a:bodyPr>
              <a:lstStyle/>
              <a:p>
                <a:r>
                  <a:rPr lang="en-US" sz="1600" dirty="0">
                    <a:latin typeface="Kristen ITC" panose="03050502040202030202" pitchFamily="66" charset="0"/>
                  </a:rPr>
                  <a:t>AI and IoT for Real-Time Livestock Health Monitoring</a:t>
                </a:r>
                <a:endParaRPr lang="en-KE" sz="1600" dirty="0">
                  <a:latin typeface="Kristen ITC" panose="03050502040202030202" pitchFamily="66" charset="0"/>
                </a:endParaRPr>
              </a:p>
            </p:txBody>
          </p:sp>
        </p:grpSp>
        <p:grpSp>
          <p:nvGrpSpPr>
            <p:cNvPr id="151" name="Group 150">
              <a:extLst>
                <a:ext uri="{FF2B5EF4-FFF2-40B4-BE49-F238E27FC236}">
                  <a16:creationId xmlns:a16="http://schemas.microsoft.com/office/drawing/2014/main" id="{A2E7C1C6-814F-475C-BE10-46F4B62B959F}"/>
                </a:ext>
              </a:extLst>
            </p:cNvPr>
            <p:cNvGrpSpPr/>
            <p:nvPr/>
          </p:nvGrpSpPr>
          <p:grpSpPr>
            <a:xfrm>
              <a:off x="8364752" y="13638841"/>
              <a:ext cx="2847974" cy="3959225"/>
              <a:chOff x="8377238" y="1449388"/>
              <a:chExt cx="2847974" cy="3959225"/>
            </a:xfrm>
          </p:grpSpPr>
          <p:sp>
            <p:nvSpPr>
              <p:cNvPr id="222" name="Rectangle: Rounded Corners 221">
                <a:extLst>
                  <a:ext uri="{FF2B5EF4-FFF2-40B4-BE49-F238E27FC236}">
                    <a16:creationId xmlns:a16="http://schemas.microsoft.com/office/drawing/2014/main" id="{38570417-AB11-41DA-9F00-3D61EE5017C0}"/>
                  </a:ext>
                </a:extLst>
              </p:cNvPr>
              <p:cNvSpPr/>
              <p:nvPr/>
            </p:nvSpPr>
            <p:spPr>
              <a:xfrm>
                <a:off x="8377238" y="1449388"/>
                <a:ext cx="2771775" cy="3959225"/>
              </a:xfrm>
              <a:prstGeom prst="roundRect">
                <a:avLst>
                  <a:gd name="adj" fmla="val 12199"/>
                </a:avLst>
              </a:prstGeom>
              <a:gradFill>
                <a:gsLst>
                  <a:gs pos="0">
                    <a:srgbClr val="00B0F0"/>
                  </a:gs>
                  <a:gs pos="51000">
                    <a:schemeClr val="accent1">
                      <a:lumMod val="75000"/>
                    </a:schemeClr>
                  </a:gs>
                  <a:gs pos="99000">
                    <a:schemeClr val="accent1">
                      <a:lumMod val="50000"/>
                    </a:schemeClr>
                  </a:gs>
                  <a:gs pos="100000">
                    <a:schemeClr val="accent1">
                      <a:lumMod val="5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223" name="Freeform: Shape 222">
                <a:extLst>
                  <a:ext uri="{FF2B5EF4-FFF2-40B4-BE49-F238E27FC236}">
                    <a16:creationId xmlns:a16="http://schemas.microsoft.com/office/drawing/2014/main" id="{C49EA5CA-19A4-45AF-A963-D94A0246D6DB}"/>
                  </a:ext>
                </a:extLst>
              </p:cNvPr>
              <p:cNvSpPr/>
              <p:nvPr/>
            </p:nvSpPr>
            <p:spPr>
              <a:xfrm flipH="1">
                <a:off x="8377238" y="1545902"/>
                <a:ext cx="2771775" cy="3862711"/>
              </a:xfrm>
              <a:custGeom>
                <a:avLst/>
                <a:gdLst>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86359 w 2771775"/>
                  <a:gd name="connsiteY9" fmla="*/ 180514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86359 w 2771775"/>
                  <a:gd name="connsiteY9" fmla="*/ 180514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71775" h="3862711">
                    <a:moveTo>
                      <a:pt x="102092" y="0"/>
                    </a:moveTo>
                    <a:lnTo>
                      <a:pt x="99036" y="2522"/>
                    </a:lnTo>
                    <a:cubicBezTo>
                      <a:pt x="37846" y="63711"/>
                      <a:pt x="0" y="148244"/>
                      <a:pt x="0" y="241615"/>
                    </a:cubicBezTo>
                    <a:lnTo>
                      <a:pt x="0" y="3524582"/>
                    </a:lnTo>
                    <a:cubicBezTo>
                      <a:pt x="0" y="3711325"/>
                      <a:pt x="151386" y="3862711"/>
                      <a:pt x="338129" y="3862711"/>
                    </a:cubicBezTo>
                    <a:lnTo>
                      <a:pt x="2433646" y="3862711"/>
                    </a:lnTo>
                    <a:cubicBezTo>
                      <a:pt x="2620389" y="3862711"/>
                      <a:pt x="2771775" y="3711325"/>
                      <a:pt x="2771775" y="3524582"/>
                    </a:cubicBezTo>
                    <a:lnTo>
                      <a:pt x="2771775" y="3443237"/>
                    </a:lnTo>
                    <a:lnTo>
                      <a:pt x="2730892" y="3419419"/>
                    </a:lnTo>
                    <a:cubicBezTo>
                      <a:pt x="1180917" y="2806879"/>
                      <a:pt x="1064514" y="2536857"/>
                      <a:pt x="176834" y="228139"/>
                    </a:cubicBezTo>
                    <a:cubicBezTo>
                      <a:pt x="148745" y="167968"/>
                      <a:pt x="130181" y="50646"/>
                      <a:pt x="102092" y="0"/>
                    </a:cubicBezTo>
                    <a:close/>
                  </a:path>
                </a:pathLst>
              </a:custGeom>
              <a:gradFill>
                <a:gsLst>
                  <a:gs pos="0">
                    <a:srgbClr val="00B0F0"/>
                  </a:gs>
                  <a:gs pos="31000">
                    <a:schemeClr val="bg1"/>
                  </a:gs>
                  <a:gs pos="92000">
                    <a:schemeClr val="accent1">
                      <a:lumMod val="50000"/>
                    </a:schemeClr>
                  </a:gs>
                  <a:gs pos="30000">
                    <a:schemeClr val="bg1"/>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KE"/>
              </a:p>
            </p:txBody>
          </p:sp>
          <p:sp>
            <p:nvSpPr>
              <p:cNvPr id="224" name="Rectangle: Rounded Corners 223">
                <a:extLst>
                  <a:ext uri="{FF2B5EF4-FFF2-40B4-BE49-F238E27FC236}">
                    <a16:creationId xmlns:a16="http://schemas.microsoft.com/office/drawing/2014/main" id="{87D454D8-6F4B-466B-AE54-5E167B2E438D}"/>
                  </a:ext>
                </a:extLst>
              </p:cNvPr>
              <p:cNvSpPr/>
              <p:nvPr/>
            </p:nvSpPr>
            <p:spPr>
              <a:xfrm>
                <a:off x="8453437" y="1893371"/>
                <a:ext cx="2619375" cy="2035497"/>
              </a:xfrm>
              <a:prstGeom prst="roundRect">
                <a:avLst>
                  <a:gd name="adj" fmla="val 16161"/>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225" name="Rectangle: Rounded Corners 224">
                <a:extLst>
                  <a:ext uri="{FF2B5EF4-FFF2-40B4-BE49-F238E27FC236}">
                    <a16:creationId xmlns:a16="http://schemas.microsoft.com/office/drawing/2014/main" id="{77CAD12E-435D-4C14-B371-9AF4C6B03E72}"/>
                  </a:ext>
                </a:extLst>
              </p:cNvPr>
              <p:cNvSpPr/>
              <p:nvPr/>
            </p:nvSpPr>
            <p:spPr>
              <a:xfrm>
                <a:off x="8453437" y="1498277"/>
                <a:ext cx="2619375" cy="2168848"/>
              </a:xfrm>
              <a:prstGeom prst="roundRect">
                <a:avLst>
                  <a:gd name="adj" fmla="val 1288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dirty="0"/>
              </a:p>
            </p:txBody>
          </p:sp>
          <p:sp>
            <p:nvSpPr>
              <p:cNvPr id="226" name="TextBox 225">
                <a:extLst>
                  <a:ext uri="{FF2B5EF4-FFF2-40B4-BE49-F238E27FC236}">
                    <a16:creationId xmlns:a16="http://schemas.microsoft.com/office/drawing/2014/main" id="{D60E6E39-00BA-4CE0-A897-E4699C9927E0}"/>
                  </a:ext>
                </a:extLst>
              </p:cNvPr>
              <p:cNvSpPr txBox="1"/>
              <p:nvPr/>
            </p:nvSpPr>
            <p:spPr>
              <a:xfrm>
                <a:off x="8453437" y="1624012"/>
                <a:ext cx="2395539" cy="400110"/>
              </a:xfrm>
              <a:prstGeom prst="rect">
                <a:avLst/>
              </a:prstGeom>
              <a:noFill/>
            </p:spPr>
            <p:txBody>
              <a:bodyPr wrap="square" rtlCol="0">
                <a:spAutoFit/>
              </a:bodyPr>
              <a:lstStyle/>
              <a:p>
                <a:r>
                  <a:rPr lang="en-US" sz="2000" dirty="0">
                    <a:latin typeface="Kristen ITC" panose="03050502040202030202" pitchFamily="66" charset="0"/>
                  </a:rPr>
                  <a:t>Key Features </a:t>
                </a:r>
                <a:endParaRPr lang="en-KE" sz="2000" dirty="0">
                  <a:solidFill>
                    <a:schemeClr val="tx1">
                      <a:lumMod val="75000"/>
                      <a:lumOff val="25000"/>
                    </a:schemeClr>
                  </a:solidFill>
                  <a:latin typeface="Kristen ITC" panose="03050502040202030202" pitchFamily="66" charset="0"/>
                </a:endParaRPr>
              </a:p>
            </p:txBody>
          </p:sp>
          <p:sp>
            <p:nvSpPr>
              <p:cNvPr id="227" name="Rectangle: Rounded Corners 226">
                <a:extLst>
                  <a:ext uri="{FF2B5EF4-FFF2-40B4-BE49-F238E27FC236}">
                    <a16:creationId xmlns:a16="http://schemas.microsoft.com/office/drawing/2014/main" id="{07E309BF-B648-4314-9C95-D3774889AAB1}"/>
                  </a:ext>
                </a:extLst>
              </p:cNvPr>
              <p:cNvSpPr/>
              <p:nvPr/>
            </p:nvSpPr>
            <p:spPr>
              <a:xfrm>
                <a:off x="8572500" y="2072377"/>
                <a:ext cx="324000" cy="72000"/>
              </a:xfrm>
              <a:prstGeom prst="roundRect">
                <a:avLst>
                  <a:gd name="adj" fmla="val 41983"/>
                </a:avLst>
              </a:prstGeom>
              <a:gradFill>
                <a:gsLst>
                  <a:gs pos="0">
                    <a:srgbClr val="00B0F0"/>
                  </a:gs>
                  <a:gs pos="51000">
                    <a:schemeClr val="accent1">
                      <a:lumMod val="75000"/>
                    </a:schemeClr>
                  </a:gs>
                  <a:gs pos="99000">
                    <a:schemeClr val="accent1">
                      <a:lumMod val="50000"/>
                    </a:schemeClr>
                  </a:gs>
                  <a:gs pos="100000">
                    <a:schemeClr val="accent1">
                      <a:lumMod val="5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228" name="TextBox 227">
                <a:extLst>
                  <a:ext uri="{FF2B5EF4-FFF2-40B4-BE49-F238E27FC236}">
                    <a16:creationId xmlns:a16="http://schemas.microsoft.com/office/drawing/2014/main" id="{A1D838C2-D6D2-46F0-BD54-DEDBFB96FA11}"/>
                  </a:ext>
                </a:extLst>
              </p:cNvPr>
              <p:cNvSpPr txBox="1"/>
              <p:nvPr/>
            </p:nvSpPr>
            <p:spPr>
              <a:xfrm>
                <a:off x="9105975" y="4040746"/>
                <a:ext cx="742875" cy="523220"/>
              </a:xfrm>
              <a:prstGeom prst="rect">
                <a:avLst/>
              </a:prstGeom>
              <a:noFill/>
            </p:spPr>
            <p:txBody>
              <a:bodyPr wrap="square" rtlCol="0">
                <a:spAutoFit/>
              </a:bodyPr>
              <a:lstStyle/>
              <a:p>
                <a:r>
                  <a:rPr lang="en-US" sz="2800" dirty="0">
                    <a:solidFill>
                      <a:schemeClr val="bg1"/>
                    </a:solidFill>
                  </a:rPr>
                  <a:t>10</a:t>
                </a:r>
                <a:r>
                  <a:rPr lang="en-US" sz="2000" dirty="0">
                    <a:solidFill>
                      <a:schemeClr val="bg1"/>
                    </a:solidFill>
                  </a:rPr>
                  <a:t>%</a:t>
                </a:r>
                <a:endParaRPr lang="en-KE" sz="2800" dirty="0">
                  <a:solidFill>
                    <a:schemeClr val="bg1"/>
                  </a:solidFill>
                </a:endParaRPr>
              </a:p>
            </p:txBody>
          </p:sp>
          <p:sp>
            <p:nvSpPr>
              <p:cNvPr id="229" name="TextBox 228">
                <a:extLst>
                  <a:ext uri="{FF2B5EF4-FFF2-40B4-BE49-F238E27FC236}">
                    <a16:creationId xmlns:a16="http://schemas.microsoft.com/office/drawing/2014/main" id="{D7B6821A-2502-49A4-8533-5A282389F1C2}"/>
                  </a:ext>
                </a:extLst>
              </p:cNvPr>
              <p:cNvSpPr txBox="1"/>
              <p:nvPr/>
            </p:nvSpPr>
            <p:spPr>
              <a:xfrm>
                <a:off x="9734625" y="4225412"/>
                <a:ext cx="962025" cy="338554"/>
              </a:xfrm>
              <a:prstGeom prst="rect">
                <a:avLst/>
              </a:prstGeom>
              <a:noFill/>
            </p:spPr>
            <p:txBody>
              <a:bodyPr wrap="square" rtlCol="0">
                <a:spAutoFit/>
              </a:bodyPr>
              <a:lstStyle/>
              <a:p>
                <a:r>
                  <a:rPr lang="en-US" sz="1600" b="1" dirty="0">
                    <a:solidFill>
                      <a:schemeClr val="bg1"/>
                    </a:solidFill>
                    <a:latin typeface="Kristen ITC" panose="03050502040202030202" pitchFamily="66" charset="0"/>
                  </a:rPr>
                  <a:t>Growth</a:t>
                </a:r>
                <a:endParaRPr lang="en-KE" sz="1600" b="1" dirty="0">
                  <a:solidFill>
                    <a:schemeClr val="bg1"/>
                  </a:solidFill>
                  <a:latin typeface="Kristen ITC" panose="03050502040202030202" pitchFamily="66" charset="0"/>
                </a:endParaRPr>
              </a:p>
            </p:txBody>
          </p:sp>
          <p:sp>
            <p:nvSpPr>
              <p:cNvPr id="230" name="TextBox 229">
                <a:extLst>
                  <a:ext uri="{FF2B5EF4-FFF2-40B4-BE49-F238E27FC236}">
                    <a16:creationId xmlns:a16="http://schemas.microsoft.com/office/drawing/2014/main" id="{917DBA47-AD3F-41C5-8700-4CC2069E8CC7}"/>
                  </a:ext>
                </a:extLst>
              </p:cNvPr>
              <p:cNvSpPr txBox="1"/>
              <p:nvPr/>
            </p:nvSpPr>
            <p:spPr>
              <a:xfrm>
                <a:off x="9115500" y="4497946"/>
                <a:ext cx="742875" cy="523220"/>
              </a:xfrm>
              <a:prstGeom prst="rect">
                <a:avLst/>
              </a:prstGeom>
              <a:noFill/>
            </p:spPr>
            <p:txBody>
              <a:bodyPr wrap="square" rtlCol="0">
                <a:spAutoFit/>
              </a:bodyPr>
              <a:lstStyle/>
              <a:p>
                <a:r>
                  <a:rPr lang="en-US" sz="2800" dirty="0">
                    <a:solidFill>
                      <a:schemeClr val="bg1"/>
                    </a:solidFill>
                  </a:rPr>
                  <a:t>10</a:t>
                </a:r>
                <a:endParaRPr lang="en-KE" sz="2800" dirty="0">
                  <a:solidFill>
                    <a:schemeClr val="bg1"/>
                  </a:solidFill>
                </a:endParaRPr>
              </a:p>
            </p:txBody>
          </p:sp>
          <p:sp>
            <p:nvSpPr>
              <p:cNvPr id="231" name="TextBox 230">
                <a:extLst>
                  <a:ext uri="{FF2B5EF4-FFF2-40B4-BE49-F238E27FC236}">
                    <a16:creationId xmlns:a16="http://schemas.microsoft.com/office/drawing/2014/main" id="{B4561D79-685F-4C74-8BF3-30E815F2CF78}"/>
                  </a:ext>
                </a:extLst>
              </p:cNvPr>
              <p:cNvSpPr txBox="1"/>
              <p:nvPr/>
            </p:nvSpPr>
            <p:spPr>
              <a:xfrm>
                <a:off x="9796500" y="4682612"/>
                <a:ext cx="962025" cy="338554"/>
              </a:xfrm>
              <a:prstGeom prst="rect">
                <a:avLst/>
              </a:prstGeom>
              <a:noFill/>
            </p:spPr>
            <p:txBody>
              <a:bodyPr wrap="square" rtlCol="0">
                <a:spAutoFit/>
              </a:bodyPr>
              <a:lstStyle/>
              <a:p>
                <a:r>
                  <a:rPr lang="en-US" sz="1600" b="1" dirty="0">
                    <a:solidFill>
                      <a:schemeClr val="bg1"/>
                    </a:solidFill>
                    <a:latin typeface="Kristen ITC" panose="03050502040202030202" pitchFamily="66" charset="0"/>
                  </a:rPr>
                  <a:t>Points</a:t>
                </a:r>
                <a:endParaRPr lang="en-KE" sz="1600" b="1" dirty="0">
                  <a:solidFill>
                    <a:schemeClr val="bg1"/>
                  </a:solidFill>
                  <a:latin typeface="Kristen ITC" panose="03050502040202030202" pitchFamily="66" charset="0"/>
                </a:endParaRPr>
              </a:p>
            </p:txBody>
          </p:sp>
          <p:pic>
            <p:nvPicPr>
              <p:cNvPr id="232" name="Graphic 231" descr="Bar chart with solid fill">
                <a:extLst>
                  <a:ext uri="{FF2B5EF4-FFF2-40B4-BE49-F238E27FC236}">
                    <a16:creationId xmlns:a16="http://schemas.microsoft.com/office/drawing/2014/main" id="{7CE603AE-939E-49D7-9D4E-4EB9B6F3B3B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654782" y="4525556"/>
                <a:ext cx="468000" cy="468000"/>
              </a:xfrm>
              <a:prstGeom prst="rect">
                <a:avLst/>
              </a:prstGeom>
            </p:spPr>
          </p:pic>
          <p:pic>
            <p:nvPicPr>
              <p:cNvPr id="233" name="Graphic 232" descr="Bar graph with upward trend with solid fill">
                <a:extLst>
                  <a:ext uri="{FF2B5EF4-FFF2-40B4-BE49-F238E27FC236}">
                    <a16:creationId xmlns:a16="http://schemas.microsoft.com/office/drawing/2014/main" id="{FDF93943-1251-406C-8281-411167B4E2F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654782" y="4059255"/>
                <a:ext cx="468000" cy="468000"/>
              </a:xfrm>
              <a:prstGeom prst="rect">
                <a:avLst/>
              </a:prstGeom>
            </p:spPr>
          </p:pic>
          <p:sp>
            <p:nvSpPr>
              <p:cNvPr id="234" name="TextBox 233">
                <a:extLst>
                  <a:ext uri="{FF2B5EF4-FFF2-40B4-BE49-F238E27FC236}">
                    <a16:creationId xmlns:a16="http://schemas.microsoft.com/office/drawing/2014/main" id="{7287463B-4D42-4082-89AB-49C9272748BC}"/>
                  </a:ext>
                </a:extLst>
              </p:cNvPr>
              <p:cNvSpPr txBox="1"/>
              <p:nvPr/>
            </p:nvSpPr>
            <p:spPr>
              <a:xfrm>
                <a:off x="8605837" y="2568652"/>
                <a:ext cx="2619375" cy="830997"/>
              </a:xfrm>
              <a:prstGeom prst="rect">
                <a:avLst/>
              </a:prstGeom>
              <a:noFill/>
            </p:spPr>
            <p:txBody>
              <a:bodyPr wrap="square" rtlCol="0">
                <a:spAutoFit/>
              </a:bodyPr>
              <a:lstStyle/>
              <a:p>
                <a:r>
                  <a:rPr lang="en-US" sz="1600" dirty="0">
                    <a:latin typeface="Kristen ITC" panose="03050502040202030202" pitchFamily="66" charset="0"/>
                  </a:rPr>
                  <a:t>Revolutionizing Livestock Health with Smart Technology</a:t>
                </a:r>
                <a:endParaRPr lang="en-KE" sz="1600" dirty="0">
                  <a:latin typeface="Kristen ITC" panose="03050502040202030202" pitchFamily="66" charset="0"/>
                </a:endParaRPr>
              </a:p>
            </p:txBody>
          </p:sp>
        </p:grpSp>
        <p:grpSp>
          <p:nvGrpSpPr>
            <p:cNvPr id="152" name="Group 151">
              <a:extLst>
                <a:ext uri="{FF2B5EF4-FFF2-40B4-BE49-F238E27FC236}">
                  <a16:creationId xmlns:a16="http://schemas.microsoft.com/office/drawing/2014/main" id="{233A0CF3-FCF5-4607-9868-B90321A56534}"/>
                </a:ext>
              </a:extLst>
            </p:cNvPr>
            <p:cNvGrpSpPr/>
            <p:nvPr/>
          </p:nvGrpSpPr>
          <p:grpSpPr>
            <a:xfrm>
              <a:off x="8364752" y="17701992"/>
              <a:ext cx="2847974" cy="3959225"/>
              <a:chOff x="8377238" y="1449388"/>
              <a:chExt cx="2847974" cy="3959225"/>
            </a:xfrm>
          </p:grpSpPr>
          <p:sp>
            <p:nvSpPr>
              <p:cNvPr id="209" name="Rectangle: Rounded Corners 208">
                <a:extLst>
                  <a:ext uri="{FF2B5EF4-FFF2-40B4-BE49-F238E27FC236}">
                    <a16:creationId xmlns:a16="http://schemas.microsoft.com/office/drawing/2014/main" id="{5EAFDD06-922C-49A8-BC1E-852DDC804F7B}"/>
                  </a:ext>
                </a:extLst>
              </p:cNvPr>
              <p:cNvSpPr/>
              <p:nvPr/>
            </p:nvSpPr>
            <p:spPr>
              <a:xfrm>
                <a:off x="8377238" y="1449388"/>
                <a:ext cx="2771775" cy="3959225"/>
              </a:xfrm>
              <a:prstGeom prst="roundRect">
                <a:avLst>
                  <a:gd name="adj" fmla="val 12199"/>
                </a:avLst>
              </a:prstGeom>
              <a:gradFill>
                <a:gsLst>
                  <a:gs pos="0">
                    <a:srgbClr val="00B0F0"/>
                  </a:gs>
                  <a:gs pos="51000">
                    <a:schemeClr val="accent1">
                      <a:lumMod val="75000"/>
                    </a:schemeClr>
                  </a:gs>
                  <a:gs pos="99000">
                    <a:schemeClr val="accent1">
                      <a:lumMod val="50000"/>
                    </a:schemeClr>
                  </a:gs>
                  <a:gs pos="100000">
                    <a:schemeClr val="accent1">
                      <a:lumMod val="5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210" name="Freeform: Shape 209">
                <a:extLst>
                  <a:ext uri="{FF2B5EF4-FFF2-40B4-BE49-F238E27FC236}">
                    <a16:creationId xmlns:a16="http://schemas.microsoft.com/office/drawing/2014/main" id="{54C5A0B4-BC54-414E-8AA4-355699505849}"/>
                  </a:ext>
                </a:extLst>
              </p:cNvPr>
              <p:cNvSpPr/>
              <p:nvPr/>
            </p:nvSpPr>
            <p:spPr>
              <a:xfrm flipH="1">
                <a:off x="8377238" y="1545902"/>
                <a:ext cx="2771775" cy="3862711"/>
              </a:xfrm>
              <a:custGeom>
                <a:avLst/>
                <a:gdLst>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86359 w 2771775"/>
                  <a:gd name="connsiteY9" fmla="*/ 180514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86359 w 2771775"/>
                  <a:gd name="connsiteY9" fmla="*/ 180514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71775" h="3862711">
                    <a:moveTo>
                      <a:pt x="102092" y="0"/>
                    </a:moveTo>
                    <a:lnTo>
                      <a:pt x="99036" y="2522"/>
                    </a:lnTo>
                    <a:cubicBezTo>
                      <a:pt x="37846" y="63711"/>
                      <a:pt x="0" y="148244"/>
                      <a:pt x="0" y="241615"/>
                    </a:cubicBezTo>
                    <a:lnTo>
                      <a:pt x="0" y="3524582"/>
                    </a:lnTo>
                    <a:cubicBezTo>
                      <a:pt x="0" y="3711325"/>
                      <a:pt x="151386" y="3862711"/>
                      <a:pt x="338129" y="3862711"/>
                    </a:cubicBezTo>
                    <a:lnTo>
                      <a:pt x="2433646" y="3862711"/>
                    </a:lnTo>
                    <a:cubicBezTo>
                      <a:pt x="2620389" y="3862711"/>
                      <a:pt x="2771775" y="3711325"/>
                      <a:pt x="2771775" y="3524582"/>
                    </a:cubicBezTo>
                    <a:lnTo>
                      <a:pt x="2771775" y="3443237"/>
                    </a:lnTo>
                    <a:lnTo>
                      <a:pt x="2730892" y="3419419"/>
                    </a:lnTo>
                    <a:cubicBezTo>
                      <a:pt x="1180917" y="2806879"/>
                      <a:pt x="1064514" y="2536857"/>
                      <a:pt x="176834" y="228139"/>
                    </a:cubicBezTo>
                    <a:cubicBezTo>
                      <a:pt x="148745" y="167968"/>
                      <a:pt x="130181" y="50646"/>
                      <a:pt x="102092" y="0"/>
                    </a:cubicBezTo>
                    <a:close/>
                  </a:path>
                </a:pathLst>
              </a:custGeom>
              <a:gradFill>
                <a:gsLst>
                  <a:gs pos="0">
                    <a:srgbClr val="00B0F0"/>
                  </a:gs>
                  <a:gs pos="31000">
                    <a:schemeClr val="bg1"/>
                  </a:gs>
                  <a:gs pos="92000">
                    <a:schemeClr val="accent1">
                      <a:lumMod val="50000"/>
                    </a:schemeClr>
                  </a:gs>
                  <a:gs pos="30000">
                    <a:schemeClr val="bg1"/>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KE"/>
              </a:p>
            </p:txBody>
          </p:sp>
          <p:sp>
            <p:nvSpPr>
              <p:cNvPr id="211" name="Rectangle: Rounded Corners 210">
                <a:extLst>
                  <a:ext uri="{FF2B5EF4-FFF2-40B4-BE49-F238E27FC236}">
                    <a16:creationId xmlns:a16="http://schemas.microsoft.com/office/drawing/2014/main" id="{632510D8-8A1D-489E-A8A5-C39C5E95EE88}"/>
                  </a:ext>
                </a:extLst>
              </p:cNvPr>
              <p:cNvSpPr/>
              <p:nvPr/>
            </p:nvSpPr>
            <p:spPr>
              <a:xfrm>
                <a:off x="8453437" y="1893371"/>
                <a:ext cx="2619375" cy="2035497"/>
              </a:xfrm>
              <a:prstGeom prst="roundRect">
                <a:avLst>
                  <a:gd name="adj" fmla="val 16161"/>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212" name="Rectangle: Rounded Corners 211">
                <a:extLst>
                  <a:ext uri="{FF2B5EF4-FFF2-40B4-BE49-F238E27FC236}">
                    <a16:creationId xmlns:a16="http://schemas.microsoft.com/office/drawing/2014/main" id="{BAE8FB90-7DEF-4C24-9011-ADD489D0F7E8}"/>
                  </a:ext>
                </a:extLst>
              </p:cNvPr>
              <p:cNvSpPr/>
              <p:nvPr/>
            </p:nvSpPr>
            <p:spPr>
              <a:xfrm>
                <a:off x="8453437" y="1498277"/>
                <a:ext cx="2619375" cy="2168848"/>
              </a:xfrm>
              <a:prstGeom prst="roundRect">
                <a:avLst>
                  <a:gd name="adj" fmla="val 1288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dirty="0"/>
              </a:p>
            </p:txBody>
          </p:sp>
          <p:sp>
            <p:nvSpPr>
              <p:cNvPr id="213" name="TextBox 212">
                <a:extLst>
                  <a:ext uri="{FF2B5EF4-FFF2-40B4-BE49-F238E27FC236}">
                    <a16:creationId xmlns:a16="http://schemas.microsoft.com/office/drawing/2014/main" id="{4C01E52C-6F29-4B5A-8FD2-A5D3423DC2EE}"/>
                  </a:ext>
                </a:extLst>
              </p:cNvPr>
              <p:cNvSpPr txBox="1"/>
              <p:nvPr/>
            </p:nvSpPr>
            <p:spPr>
              <a:xfrm>
                <a:off x="8453437" y="1624012"/>
                <a:ext cx="2395539" cy="461665"/>
              </a:xfrm>
              <a:prstGeom prst="rect">
                <a:avLst/>
              </a:prstGeom>
              <a:noFill/>
            </p:spPr>
            <p:txBody>
              <a:bodyPr wrap="square" rtlCol="0">
                <a:spAutoFit/>
              </a:bodyPr>
              <a:lstStyle/>
              <a:p>
                <a:r>
                  <a:rPr lang="en-US" sz="1200" dirty="0">
                    <a:latin typeface="Kristen ITC" panose="03050502040202030202" pitchFamily="66" charset="0"/>
                  </a:rPr>
                  <a:t>Expected Outcomes &amp; Impact</a:t>
                </a:r>
                <a:endParaRPr lang="en-KE" sz="1200" b="1" dirty="0">
                  <a:solidFill>
                    <a:schemeClr val="tx1">
                      <a:lumMod val="75000"/>
                      <a:lumOff val="25000"/>
                    </a:schemeClr>
                  </a:solidFill>
                  <a:latin typeface="Kristen ITC" panose="03050502040202030202" pitchFamily="66" charset="0"/>
                </a:endParaRPr>
              </a:p>
            </p:txBody>
          </p:sp>
          <p:sp>
            <p:nvSpPr>
              <p:cNvPr id="214" name="Rectangle: Rounded Corners 213">
                <a:extLst>
                  <a:ext uri="{FF2B5EF4-FFF2-40B4-BE49-F238E27FC236}">
                    <a16:creationId xmlns:a16="http://schemas.microsoft.com/office/drawing/2014/main" id="{32ADA592-9FBB-49D9-BA80-90871ACA827A}"/>
                  </a:ext>
                </a:extLst>
              </p:cNvPr>
              <p:cNvSpPr/>
              <p:nvPr/>
            </p:nvSpPr>
            <p:spPr>
              <a:xfrm>
                <a:off x="8572500" y="2072377"/>
                <a:ext cx="324000" cy="72000"/>
              </a:xfrm>
              <a:prstGeom prst="roundRect">
                <a:avLst>
                  <a:gd name="adj" fmla="val 41983"/>
                </a:avLst>
              </a:prstGeom>
              <a:gradFill>
                <a:gsLst>
                  <a:gs pos="0">
                    <a:srgbClr val="00B0F0"/>
                  </a:gs>
                  <a:gs pos="51000">
                    <a:schemeClr val="accent1">
                      <a:lumMod val="75000"/>
                    </a:schemeClr>
                  </a:gs>
                  <a:gs pos="99000">
                    <a:schemeClr val="accent1">
                      <a:lumMod val="50000"/>
                    </a:schemeClr>
                  </a:gs>
                  <a:gs pos="100000">
                    <a:schemeClr val="accent1">
                      <a:lumMod val="5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215" name="TextBox 214">
                <a:extLst>
                  <a:ext uri="{FF2B5EF4-FFF2-40B4-BE49-F238E27FC236}">
                    <a16:creationId xmlns:a16="http://schemas.microsoft.com/office/drawing/2014/main" id="{D1E0E95C-3CFA-4782-9A05-B3A5E5E327BD}"/>
                  </a:ext>
                </a:extLst>
              </p:cNvPr>
              <p:cNvSpPr txBox="1"/>
              <p:nvPr/>
            </p:nvSpPr>
            <p:spPr>
              <a:xfrm>
                <a:off x="9105975" y="4040746"/>
                <a:ext cx="742875" cy="523220"/>
              </a:xfrm>
              <a:prstGeom prst="rect">
                <a:avLst/>
              </a:prstGeom>
              <a:noFill/>
            </p:spPr>
            <p:txBody>
              <a:bodyPr wrap="square" rtlCol="0">
                <a:spAutoFit/>
              </a:bodyPr>
              <a:lstStyle/>
              <a:p>
                <a:r>
                  <a:rPr lang="en-US" sz="2800" dirty="0">
                    <a:solidFill>
                      <a:schemeClr val="bg1"/>
                    </a:solidFill>
                  </a:rPr>
                  <a:t>10</a:t>
                </a:r>
                <a:r>
                  <a:rPr lang="en-US" sz="2000" dirty="0">
                    <a:solidFill>
                      <a:schemeClr val="bg1"/>
                    </a:solidFill>
                  </a:rPr>
                  <a:t>%</a:t>
                </a:r>
                <a:endParaRPr lang="en-KE" sz="2800" dirty="0">
                  <a:solidFill>
                    <a:schemeClr val="bg1"/>
                  </a:solidFill>
                </a:endParaRPr>
              </a:p>
            </p:txBody>
          </p:sp>
          <p:sp>
            <p:nvSpPr>
              <p:cNvPr id="216" name="TextBox 215">
                <a:extLst>
                  <a:ext uri="{FF2B5EF4-FFF2-40B4-BE49-F238E27FC236}">
                    <a16:creationId xmlns:a16="http://schemas.microsoft.com/office/drawing/2014/main" id="{313651E2-2945-4D0E-A7E5-7C4FBF0A4463}"/>
                  </a:ext>
                </a:extLst>
              </p:cNvPr>
              <p:cNvSpPr txBox="1"/>
              <p:nvPr/>
            </p:nvSpPr>
            <p:spPr>
              <a:xfrm>
                <a:off x="9734625" y="4225412"/>
                <a:ext cx="962025" cy="338554"/>
              </a:xfrm>
              <a:prstGeom prst="rect">
                <a:avLst/>
              </a:prstGeom>
              <a:noFill/>
            </p:spPr>
            <p:txBody>
              <a:bodyPr wrap="square" rtlCol="0">
                <a:spAutoFit/>
              </a:bodyPr>
              <a:lstStyle/>
              <a:p>
                <a:r>
                  <a:rPr lang="en-US" sz="1600" b="1" dirty="0">
                    <a:solidFill>
                      <a:schemeClr val="bg1"/>
                    </a:solidFill>
                    <a:latin typeface="Kristen ITC" panose="03050502040202030202" pitchFamily="66" charset="0"/>
                  </a:rPr>
                  <a:t>Growth</a:t>
                </a:r>
                <a:endParaRPr lang="en-KE" sz="1600" b="1" dirty="0">
                  <a:solidFill>
                    <a:schemeClr val="bg1"/>
                  </a:solidFill>
                  <a:latin typeface="Kristen ITC" panose="03050502040202030202" pitchFamily="66" charset="0"/>
                </a:endParaRPr>
              </a:p>
            </p:txBody>
          </p:sp>
          <p:sp>
            <p:nvSpPr>
              <p:cNvPr id="217" name="TextBox 216">
                <a:extLst>
                  <a:ext uri="{FF2B5EF4-FFF2-40B4-BE49-F238E27FC236}">
                    <a16:creationId xmlns:a16="http://schemas.microsoft.com/office/drawing/2014/main" id="{73D72A20-48EE-41B4-B60C-4D5D35EB9915}"/>
                  </a:ext>
                </a:extLst>
              </p:cNvPr>
              <p:cNvSpPr txBox="1"/>
              <p:nvPr/>
            </p:nvSpPr>
            <p:spPr>
              <a:xfrm>
                <a:off x="9115500" y="4497946"/>
                <a:ext cx="742875" cy="523220"/>
              </a:xfrm>
              <a:prstGeom prst="rect">
                <a:avLst/>
              </a:prstGeom>
              <a:noFill/>
            </p:spPr>
            <p:txBody>
              <a:bodyPr wrap="square" rtlCol="0">
                <a:spAutoFit/>
              </a:bodyPr>
              <a:lstStyle/>
              <a:p>
                <a:r>
                  <a:rPr lang="en-US" sz="2800" dirty="0">
                    <a:solidFill>
                      <a:schemeClr val="bg1"/>
                    </a:solidFill>
                  </a:rPr>
                  <a:t>10</a:t>
                </a:r>
                <a:endParaRPr lang="en-KE" sz="2800" dirty="0">
                  <a:solidFill>
                    <a:schemeClr val="bg1"/>
                  </a:solidFill>
                </a:endParaRPr>
              </a:p>
            </p:txBody>
          </p:sp>
          <p:sp>
            <p:nvSpPr>
              <p:cNvPr id="218" name="TextBox 217">
                <a:extLst>
                  <a:ext uri="{FF2B5EF4-FFF2-40B4-BE49-F238E27FC236}">
                    <a16:creationId xmlns:a16="http://schemas.microsoft.com/office/drawing/2014/main" id="{5120A67D-A902-424A-BF60-BF3A09A9DDCD}"/>
                  </a:ext>
                </a:extLst>
              </p:cNvPr>
              <p:cNvSpPr txBox="1"/>
              <p:nvPr/>
            </p:nvSpPr>
            <p:spPr>
              <a:xfrm>
                <a:off x="9796500" y="4682612"/>
                <a:ext cx="962025" cy="338554"/>
              </a:xfrm>
              <a:prstGeom prst="rect">
                <a:avLst/>
              </a:prstGeom>
              <a:noFill/>
            </p:spPr>
            <p:txBody>
              <a:bodyPr wrap="square" rtlCol="0">
                <a:spAutoFit/>
              </a:bodyPr>
              <a:lstStyle/>
              <a:p>
                <a:r>
                  <a:rPr lang="en-US" sz="1600" b="1" dirty="0">
                    <a:solidFill>
                      <a:schemeClr val="bg1"/>
                    </a:solidFill>
                    <a:latin typeface="Kristen ITC" panose="03050502040202030202" pitchFamily="66" charset="0"/>
                  </a:rPr>
                  <a:t>Points</a:t>
                </a:r>
                <a:endParaRPr lang="en-KE" sz="1600" b="1" dirty="0">
                  <a:solidFill>
                    <a:schemeClr val="bg1"/>
                  </a:solidFill>
                  <a:latin typeface="Kristen ITC" panose="03050502040202030202" pitchFamily="66" charset="0"/>
                </a:endParaRPr>
              </a:p>
            </p:txBody>
          </p:sp>
          <p:pic>
            <p:nvPicPr>
              <p:cNvPr id="219" name="Graphic 218" descr="Bar chart with solid fill">
                <a:extLst>
                  <a:ext uri="{FF2B5EF4-FFF2-40B4-BE49-F238E27FC236}">
                    <a16:creationId xmlns:a16="http://schemas.microsoft.com/office/drawing/2014/main" id="{7D9DB427-A58B-493E-822F-2C75BBB26BF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654782" y="4525556"/>
                <a:ext cx="468000" cy="468000"/>
              </a:xfrm>
              <a:prstGeom prst="rect">
                <a:avLst/>
              </a:prstGeom>
            </p:spPr>
          </p:pic>
          <p:pic>
            <p:nvPicPr>
              <p:cNvPr id="220" name="Graphic 219" descr="Bar graph with upward trend with solid fill">
                <a:extLst>
                  <a:ext uri="{FF2B5EF4-FFF2-40B4-BE49-F238E27FC236}">
                    <a16:creationId xmlns:a16="http://schemas.microsoft.com/office/drawing/2014/main" id="{E7D4F028-7E8B-4EFE-B236-455D6D94904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654782" y="4059255"/>
                <a:ext cx="468000" cy="468000"/>
              </a:xfrm>
              <a:prstGeom prst="rect">
                <a:avLst/>
              </a:prstGeom>
            </p:spPr>
          </p:pic>
          <p:sp>
            <p:nvSpPr>
              <p:cNvPr id="221" name="TextBox 220">
                <a:extLst>
                  <a:ext uri="{FF2B5EF4-FFF2-40B4-BE49-F238E27FC236}">
                    <a16:creationId xmlns:a16="http://schemas.microsoft.com/office/drawing/2014/main" id="{0BBBFA67-9661-443B-9283-17C968D2829E}"/>
                  </a:ext>
                </a:extLst>
              </p:cNvPr>
              <p:cNvSpPr txBox="1"/>
              <p:nvPr/>
            </p:nvSpPr>
            <p:spPr>
              <a:xfrm>
                <a:off x="8605837" y="2568652"/>
                <a:ext cx="2619375" cy="923330"/>
              </a:xfrm>
              <a:prstGeom prst="rect">
                <a:avLst/>
              </a:prstGeom>
              <a:noFill/>
            </p:spPr>
            <p:txBody>
              <a:bodyPr wrap="square" rtlCol="0">
                <a:spAutoFit/>
              </a:bodyPr>
              <a:lstStyle/>
              <a:p>
                <a:r>
                  <a:rPr lang="en-US" dirty="0">
                    <a:latin typeface="Kristen ITC" panose="03050502040202030202" pitchFamily="66" charset="0"/>
                  </a:rPr>
                  <a:t>Transforming Livestock Farming for a Better Future</a:t>
                </a:r>
                <a:endParaRPr lang="en-KE" dirty="0">
                  <a:latin typeface="Kristen ITC" panose="03050502040202030202" pitchFamily="66" charset="0"/>
                </a:endParaRPr>
              </a:p>
            </p:txBody>
          </p:sp>
        </p:grpSp>
        <p:grpSp>
          <p:nvGrpSpPr>
            <p:cNvPr id="153" name="Group 152">
              <a:extLst>
                <a:ext uri="{FF2B5EF4-FFF2-40B4-BE49-F238E27FC236}">
                  <a16:creationId xmlns:a16="http://schemas.microsoft.com/office/drawing/2014/main" id="{43A467FF-80CF-49EE-ADED-1BC668D0C681}"/>
                </a:ext>
              </a:extLst>
            </p:cNvPr>
            <p:cNvGrpSpPr/>
            <p:nvPr/>
          </p:nvGrpSpPr>
          <p:grpSpPr>
            <a:xfrm>
              <a:off x="8364752" y="21765143"/>
              <a:ext cx="2847974" cy="3959225"/>
              <a:chOff x="8377238" y="1449388"/>
              <a:chExt cx="2847974" cy="3959225"/>
            </a:xfrm>
          </p:grpSpPr>
          <p:sp>
            <p:nvSpPr>
              <p:cNvPr id="196" name="Rectangle: Rounded Corners 195">
                <a:extLst>
                  <a:ext uri="{FF2B5EF4-FFF2-40B4-BE49-F238E27FC236}">
                    <a16:creationId xmlns:a16="http://schemas.microsoft.com/office/drawing/2014/main" id="{14724DA0-9FD2-4E7E-8B26-7C5F9D315E18}"/>
                  </a:ext>
                </a:extLst>
              </p:cNvPr>
              <p:cNvSpPr/>
              <p:nvPr/>
            </p:nvSpPr>
            <p:spPr>
              <a:xfrm>
                <a:off x="8377238" y="1449388"/>
                <a:ext cx="2771775" cy="3959225"/>
              </a:xfrm>
              <a:prstGeom prst="roundRect">
                <a:avLst>
                  <a:gd name="adj" fmla="val 12199"/>
                </a:avLst>
              </a:prstGeom>
              <a:gradFill>
                <a:gsLst>
                  <a:gs pos="0">
                    <a:srgbClr val="00B0F0"/>
                  </a:gs>
                  <a:gs pos="51000">
                    <a:schemeClr val="accent1">
                      <a:lumMod val="75000"/>
                    </a:schemeClr>
                  </a:gs>
                  <a:gs pos="99000">
                    <a:schemeClr val="accent1">
                      <a:lumMod val="50000"/>
                    </a:schemeClr>
                  </a:gs>
                  <a:gs pos="100000">
                    <a:schemeClr val="accent1">
                      <a:lumMod val="5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197" name="Freeform: Shape 196">
                <a:extLst>
                  <a:ext uri="{FF2B5EF4-FFF2-40B4-BE49-F238E27FC236}">
                    <a16:creationId xmlns:a16="http://schemas.microsoft.com/office/drawing/2014/main" id="{E20FBD02-AD5B-4E24-992F-D9C7FB3556E5}"/>
                  </a:ext>
                </a:extLst>
              </p:cNvPr>
              <p:cNvSpPr/>
              <p:nvPr/>
            </p:nvSpPr>
            <p:spPr>
              <a:xfrm flipH="1">
                <a:off x="8377238" y="1545902"/>
                <a:ext cx="2771775" cy="3862711"/>
              </a:xfrm>
              <a:custGeom>
                <a:avLst/>
                <a:gdLst>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86359 w 2771775"/>
                  <a:gd name="connsiteY9" fmla="*/ 180514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86359 w 2771775"/>
                  <a:gd name="connsiteY9" fmla="*/ 180514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71775" h="3862711">
                    <a:moveTo>
                      <a:pt x="102092" y="0"/>
                    </a:moveTo>
                    <a:lnTo>
                      <a:pt x="99036" y="2522"/>
                    </a:lnTo>
                    <a:cubicBezTo>
                      <a:pt x="37846" y="63711"/>
                      <a:pt x="0" y="148244"/>
                      <a:pt x="0" y="241615"/>
                    </a:cubicBezTo>
                    <a:lnTo>
                      <a:pt x="0" y="3524582"/>
                    </a:lnTo>
                    <a:cubicBezTo>
                      <a:pt x="0" y="3711325"/>
                      <a:pt x="151386" y="3862711"/>
                      <a:pt x="338129" y="3862711"/>
                    </a:cubicBezTo>
                    <a:lnTo>
                      <a:pt x="2433646" y="3862711"/>
                    </a:lnTo>
                    <a:cubicBezTo>
                      <a:pt x="2620389" y="3862711"/>
                      <a:pt x="2771775" y="3711325"/>
                      <a:pt x="2771775" y="3524582"/>
                    </a:cubicBezTo>
                    <a:lnTo>
                      <a:pt x="2771775" y="3443237"/>
                    </a:lnTo>
                    <a:lnTo>
                      <a:pt x="2730892" y="3419419"/>
                    </a:lnTo>
                    <a:cubicBezTo>
                      <a:pt x="1180917" y="2806879"/>
                      <a:pt x="1064514" y="2536857"/>
                      <a:pt x="176834" y="228139"/>
                    </a:cubicBezTo>
                    <a:cubicBezTo>
                      <a:pt x="148745" y="167968"/>
                      <a:pt x="130181" y="50646"/>
                      <a:pt x="102092" y="0"/>
                    </a:cubicBezTo>
                    <a:close/>
                  </a:path>
                </a:pathLst>
              </a:custGeom>
              <a:gradFill>
                <a:gsLst>
                  <a:gs pos="0">
                    <a:srgbClr val="00B0F0"/>
                  </a:gs>
                  <a:gs pos="31000">
                    <a:schemeClr val="bg1"/>
                  </a:gs>
                  <a:gs pos="92000">
                    <a:schemeClr val="accent1">
                      <a:lumMod val="50000"/>
                    </a:schemeClr>
                  </a:gs>
                  <a:gs pos="30000">
                    <a:schemeClr val="bg1"/>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KE"/>
              </a:p>
            </p:txBody>
          </p:sp>
          <p:sp>
            <p:nvSpPr>
              <p:cNvPr id="198" name="Rectangle: Rounded Corners 197">
                <a:extLst>
                  <a:ext uri="{FF2B5EF4-FFF2-40B4-BE49-F238E27FC236}">
                    <a16:creationId xmlns:a16="http://schemas.microsoft.com/office/drawing/2014/main" id="{A5A44DAB-1CA1-4605-8E4B-649D49A024FD}"/>
                  </a:ext>
                </a:extLst>
              </p:cNvPr>
              <p:cNvSpPr/>
              <p:nvPr/>
            </p:nvSpPr>
            <p:spPr>
              <a:xfrm>
                <a:off x="8453437" y="1893371"/>
                <a:ext cx="2619375" cy="2035497"/>
              </a:xfrm>
              <a:prstGeom prst="roundRect">
                <a:avLst>
                  <a:gd name="adj" fmla="val 16161"/>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199" name="Rectangle: Rounded Corners 198">
                <a:extLst>
                  <a:ext uri="{FF2B5EF4-FFF2-40B4-BE49-F238E27FC236}">
                    <a16:creationId xmlns:a16="http://schemas.microsoft.com/office/drawing/2014/main" id="{8B0B9F20-17CB-433B-AACC-4FA26A7308B6}"/>
                  </a:ext>
                </a:extLst>
              </p:cNvPr>
              <p:cNvSpPr/>
              <p:nvPr/>
            </p:nvSpPr>
            <p:spPr>
              <a:xfrm>
                <a:off x="8453437" y="1498277"/>
                <a:ext cx="2619375" cy="2168848"/>
              </a:xfrm>
              <a:prstGeom prst="roundRect">
                <a:avLst>
                  <a:gd name="adj" fmla="val 1288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dirty="0"/>
              </a:p>
            </p:txBody>
          </p:sp>
          <p:sp>
            <p:nvSpPr>
              <p:cNvPr id="200" name="TextBox 199">
                <a:extLst>
                  <a:ext uri="{FF2B5EF4-FFF2-40B4-BE49-F238E27FC236}">
                    <a16:creationId xmlns:a16="http://schemas.microsoft.com/office/drawing/2014/main" id="{0EB8396A-8525-43A8-9D6F-ECDF89F26A3B}"/>
                  </a:ext>
                </a:extLst>
              </p:cNvPr>
              <p:cNvSpPr txBox="1"/>
              <p:nvPr/>
            </p:nvSpPr>
            <p:spPr>
              <a:xfrm>
                <a:off x="8453437" y="1624012"/>
                <a:ext cx="2395539" cy="400110"/>
              </a:xfrm>
              <a:prstGeom prst="rect">
                <a:avLst/>
              </a:prstGeom>
              <a:noFill/>
            </p:spPr>
            <p:txBody>
              <a:bodyPr wrap="square" rtlCol="0">
                <a:spAutoFit/>
              </a:bodyPr>
              <a:lstStyle/>
              <a:p>
                <a:r>
                  <a:rPr lang="en-US" sz="2000" dirty="0">
                    <a:latin typeface="Kristen ITC" panose="03050502040202030202" pitchFamily="66" charset="0"/>
                  </a:rPr>
                  <a:t>Technology Stack </a:t>
                </a:r>
                <a:endParaRPr lang="en-KE" sz="2000" dirty="0">
                  <a:solidFill>
                    <a:schemeClr val="tx1">
                      <a:lumMod val="75000"/>
                      <a:lumOff val="25000"/>
                    </a:schemeClr>
                  </a:solidFill>
                  <a:latin typeface="Kristen ITC" panose="03050502040202030202" pitchFamily="66" charset="0"/>
                </a:endParaRPr>
              </a:p>
            </p:txBody>
          </p:sp>
          <p:sp>
            <p:nvSpPr>
              <p:cNvPr id="201" name="Rectangle: Rounded Corners 200">
                <a:extLst>
                  <a:ext uri="{FF2B5EF4-FFF2-40B4-BE49-F238E27FC236}">
                    <a16:creationId xmlns:a16="http://schemas.microsoft.com/office/drawing/2014/main" id="{6C063BA7-4132-4297-867B-EF95EDA6E0C4}"/>
                  </a:ext>
                </a:extLst>
              </p:cNvPr>
              <p:cNvSpPr/>
              <p:nvPr/>
            </p:nvSpPr>
            <p:spPr>
              <a:xfrm>
                <a:off x="8572500" y="2072377"/>
                <a:ext cx="324000" cy="72000"/>
              </a:xfrm>
              <a:prstGeom prst="roundRect">
                <a:avLst>
                  <a:gd name="adj" fmla="val 41983"/>
                </a:avLst>
              </a:prstGeom>
              <a:gradFill>
                <a:gsLst>
                  <a:gs pos="0">
                    <a:srgbClr val="00B0F0"/>
                  </a:gs>
                  <a:gs pos="51000">
                    <a:schemeClr val="accent1">
                      <a:lumMod val="75000"/>
                    </a:schemeClr>
                  </a:gs>
                  <a:gs pos="99000">
                    <a:schemeClr val="accent1">
                      <a:lumMod val="50000"/>
                    </a:schemeClr>
                  </a:gs>
                  <a:gs pos="100000">
                    <a:schemeClr val="accent1">
                      <a:lumMod val="5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202" name="TextBox 201">
                <a:extLst>
                  <a:ext uri="{FF2B5EF4-FFF2-40B4-BE49-F238E27FC236}">
                    <a16:creationId xmlns:a16="http://schemas.microsoft.com/office/drawing/2014/main" id="{DDBD26C1-716F-45E6-82F2-065191621043}"/>
                  </a:ext>
                </a:extLst>
              </p:cNvPr>
              <p:cNvSpPr txBox="1"/>
              <p:nvPr/>
            </p:nvSpPr>
            <p:spPr>
              <a:xfrm>
                <a:off x="9105975" y="4040746"/>
                <a:ext cx="742875" cy="523220"/>
              </a:xfrm>
              <a:prstGeom prst="rect">
                <a:avLst/>
              </a:prstGeom>
              <a:noFill/>
            </p:spPr>
            <p:txBody>
              <a:bodyPr wrap="square" rtlCol="0">
                <a:spAutoFit/>
              </a:bodyPr>
              <a:lstStyle/>
              <a:p>
                <a:r>
                  <a:rPr lang="en-US" sz="2800" dirty="0">
                    <a:solidFill>
                      <a:schemeClr val="bg1"/>
                    </a:solidFill>
                  </a:rPr>
                  <a:t>8</a:t>
                </a:r>
                <a:r>
                  <a:rPr lang="en-US" sz="2000" dirty="0">
                    <a:solidFill>
                      <a:schemeClr val="bg1"/>
                    </a:solidFill>
                  </a:rPr>
                  <a:t>%</a:t>
                </a:r>
                <a:endParaRPr lang="en-KE" sz="2800" dirty="0">
                  <a:solidFill>
                    <a:schemeClr val="bg1"/>
                  </a:solidFill>
                </a:endParaRPr>
              </a:p>
            </p:txBody>
          </p:sp>
          <p:sp>
            <p:nvSpPr>
              <p:cNvPr id="203" name="TextBox 202">
                <a:extLst>
                  <a:ext uri="{FF2B5EF4-FFF2-40B4-BE49-F238E27FC236}">
                    <a16:creationId xmlns:a16="http://schemas.microsoft.com/office/drawing/2014/main" id="{F5BF73C5-78BB-459A-B7D9-2B1352334C0E}"/>
                  </a:ext>
                </a:extLst>
              </p:cNvPr>
              <p:cNvSpPr txBox="1"/>
              <p:nvPr/>
            </p:nvSpPr>
            <p:spPr>
              <a:xfrm>
                <a:off x="9734625" y="4225412"/>
                <a:ext cx="962025" cy="338554"/>
              </a:xfrm>
              <a:prstGeom prst="rect">
                <a:avLst/>
              </a:prstGeom>
              <a:noFill/>
            </p:spPr>
            <p:txBody>
              <a:bodyPr wrap="square" rtlCol="0">
                <a:spAutoFit/>
              </a:bodyPr>
              <a:lstStyle/>
              <a:p>
                <a:r>
                  <a:rPr lang="en-US" sz="1600" b="1" dirty="0">
                    <a:solidFill>
                      <a:schemeClr val="bg1"/>
                    </a:solidFill>
                    <a:latin typeface="Kristen ITC" panose="03050502040202030202" pitchFamily="66" charset="0"/>
                  </a:rPr>
                  <a:t>Growth</a:t>
                </a:r>
                <a:endParaRPr lang="en-KE" sz="1600" b="1" dirty="0">
                  <a:solidFill>
                    <a:schemeClr val="bg1"/>
                  </a:solidFill>
                  <a:latin typeface="Kristen ITC" panose="03050502040202030202" pitchFamily="66" charset="0"/>
                </a:endParaRPr>
              </a:p>
            </p:txBody>
          </p:sp>
          <p:sp>
            <p:nvSpPr>
              <p:cNvPr id="204" name="TextBox 203">
                <a:extLst>
                  <a:ext uri="{FF2B5EF4-FFF2-40B4-BE49-F238E27FC236}">
                    <a16:creationId xmlns:a16="http://schemas.microsoft.com/office/drawing/2014/main" id="{AD8D8537-CD72-44A1-83FF-8FA17E87311A}"/>
                  </a:ext>
                </a:extLst>
              </p:cNvPr>
              <p:cNvSpPr txBox="1"/>
              <p:nvPr/>
            </p:nvSpPr>
            <p:spPr>
              <a:xfrm>
                <a:off x="9115500" y="4497946"/>
                <a:ext cx="742875" cy="523220"/>
              </a:xfrm>
              <a:prstGeom prst="rect">
                <a:avLst/>
              </a:prstGeom>
              <a:noFill/>
            </p:spPr>
            <p:txBody>
              <a:bodyPr wrap="square" rtlCol="0">
                <a:spAutoFit/>
              </a:bodyPr>
              <a:lstStyle/>
              <a:p>
                <a:r>
                  <a:rPr lang="en-US" sz="2800" dirty="0">
                    <a:solidFill>
                      <a:schemeClr val="bg1"/>
                    </a:solidFill>
                  </a:rPr>
                  <a:t>8</a:t>
                </a:r>
                <a:endParaRPr lang="en-KE" sz="2800" dirty="0">
                  <a:solidFill>
                    <a:schemeClr val="bg1"/>
                  </a:solidFill>
                </a:endParaRPr>
              </a:p>
            </p:txBody>
          </p:sp>
          <p:sp>
            <p:nvSpPr>
              <p:cNvPr id="205" name="TextBox 204">
                <a:extLst>
                  <a:ext uri="{FF2B5EF4-FFF2-40B4-BE49-F238E27FC236}">
                    <a16:creationId xmlns:a16="http://schemas.microsoft.com/office/drawing/2014/main" id="{9812617C-D492-4310-BFB8-4D75520F5826}"/>
                  </a:ext>
                </a:extLst>
              </p:cNvPr>
              <p:cNvSpPr txBox="1"/>
              <p:nvPr/>
            </p:nvSpPr>
            <p:spPr>
              <a:xfrm>
                <a:off x="9796500" y="4682612"/>
                <a:ext cx="962025" cy="338554"/>
              </a:xfrm>
              <a:prstGeom prst="rect">
                <a:avLst/>
              </a:prstGeom>
              <a:noFill/>
            </p:spPr>
            <p:txBody>
              <a:bodyPr wrap="square" rtlCol="0">
                <a:spAutoFit/>
              </a:bodyPr>
              <a:lstStyle/>
              <a:p>
                <a:r>
                  <a:rPr lang="en-US" sz="1600" b="1" dirty="0">
                    <a:solidFill>
                      <a:schemeClr val="bg1"/>
                    </a:solidFill>
                    <a:latin typeface="Kristen ITC" panose="03050502040202030202" pitchFamily="66" charset="0"/>
                  </a:rPr>
                  <a:t>Points</a:t>
                </a:r>
                <a:endParaRPr lang="en-KE" sz="1600" b="1" dirty="0">
                  <a:solidFill>
                    <a:schemeClr val="bg1"/>
                  </a:solidFill>
                  <a:latin typeface="Kristen ITC" panose="03050502040202030202" pitchFamily="66" charset="0"/>
                </a:endParaRPr>
              </a:p>
            </p:txBody>
          </p:sp>
          <p:pic>
            <p:nvPicPr>
              <p:cNvPr id="206" name="Graphic 205" descr="Bar chart with solid fill">
                <a:extLst>
                  <a:ext uri="{FF2B5EF4-FFF2-40B4-BE49-F238E27FC236}">
                    <a16:creationId xmlns:a16="http://schemas.microsoft.com/office/drawing/2014/main" id="{BE5B170E-833F-4210-8E1E-24EBE574111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654782" y="4525556"/>
                <a:ext cx="468000" cy="468000"/>
              </a:xfrm>
              <a:prstGeom prst="rect">
                <a:avLst/>
              </a:prstGeom>
            </p:spPr>
          </p:pic>
          <p:pic>
            <p:nvPicPr>
              <p:cNvPr id="207" name="Graphic 206" descr="Bar graph with upward trend with solid fill">
                <a:extLst>
                  <a:ext uri="{FF2B5EF4-FFF2-40B4-BE49-F238E27FC236}">
                    <a16:creationId xmlns:a16="http://schemas.microsoft.com/office/drawing/2014/main" id="{B194ED1E-21CB-4A0C-A9FB-93364056728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654782" y="4059255"/>
                <a:ext cx="468000" cy="468000"/>
              </a:xfrm>
              <a:prstGeom prst="rect">
                <a:avLst/>
              </a:prstGeom>
            </p:spPr>
          </p:pic>
          <p:sp>
            <p:nvSpPr>
              <p:cNvPr id="208" name="TextBox 207">
                <a:extLst>
                  <a:ext uri="{FF2B5EF4-FFF2-40B4-BE49-F238E27FC236}">
                    <a16:creationId xmlns:a16="http://schemas.microsoft.com/office/drawing/2014/main" id="{72AFBCFC-B67D-468F-9C19-7E6D0C3E9745}"/>
                  </a:ext>
                </a:extLst>
              </p:cNvPr>
              <p:cNvSpPr txBox="1"/>
              <p:nvPr/>
            </p:nvSpPr>
            <p:spPr>
              <a:xfrm>
                <a:off x="8605837" y="2568652"/>
                <a:ext cx="2619375" cy="707886"/>
              </a:xfrm>
              <a:prstGeom prst="rect">
                <a:avLst/>
              </a:prstGeom>
              <a:noFill/>
            </p:spPr>
            <p:txBody>
              <a:bodyPr wrap="square" rtlCol="0">
                <a:spAutoFit/>
              </a:bodyPr>
              <a:lstStyle/>
              <a:p>
                <a:r>
                  <a:rPr lang="en-US" sz="2000" dirty="0">
                    <a:latin typeface="Kristen ITC" panose="03050502040202030202" pitchFamily="66" charset="0"/>
                  </a:rPr>
                  <a:t>The Power Behind </a:t>
                </a:r>
                <a:r>
                  <a:rPr lang="en-US" sz="2000" dirty="0" err="1">
                    <a:latin typeface="Kristen ITC" panose="03050502040202030202" pitchFamily="66" charset="0"/>
                  </a:rPr>
                  <a:t>SmartLivestock</a:t>
                </a:r>
                <a:endParaRPr lang="en-KE" sz="2000" dirty="0">
                  <a:latin typeface="Kristen ITC" panose="03050502040202030202" pitchFamily="66" charset="0"/>
                </a:endParaRPr>
              </a:p>
            </p:txBody>
          </p:sp>
        </p:grpSp>
        <p:grpSp>
          <p:nvGrpSpPr>
            <p:cNvPr id="154" name="Group 153">
              <a:extLst>
                <a:ext uri="{FF2B5EF4-FFF2-40B4-BE49-F238E27FC236}">
                  <a16:creationId xmlns:a16="http://schemas.microsoft.com/office/drawing/2014/main" id="{499C9867-6FD8-4CB9-B5D1-7DC71CAEBF68}"/>
                </a:ext>
              </a:extLst>
            </p:cNvPr>
            <p:cNvGrpSpPr/>
            <p:nvPr/>
          </p:nvGrpSpPr>
          <p:grpSpPr>
            <a:xfrm>
              <a:off x="8364752" y="25828294"/>
              <a:ext cx="2847974" cy="3959225"/>
              <a:chOff x="8377238" y="1449388"/>
              <a:chExt cx="2847974" cy="3959225"/>
            </a:xfrm>
          </p:grpSpPr>
          <p:sp>
            <p:nvSpPr>
              <p:cNvPr id="183" name="Rectangle: Rounded Corners 182">
                <a:extLst>
                  <a:ext uri="{FF2B5EF4-FFF2-40B4-BE49-F238E27FC236}">
                    <a16:creationId xmlns:a16="http://schemas.microsoft.com/office/drawing/2014/main" id="{1718B551-BE7D-466A-987E-6D1B6E932F7F}"/>
                  </a:ext>
                </a:extLst>
              </p:cNvPr>
              <p:cNvSpPr/>
              <p:nvPr/>
            </p:nvSpPr>
            <p:spPr>
              <a:xfrm>
                <a:off x="8377238" y="1449388"/>
                <a:ext cx="2771775" cy="3959225"/>
              </a:xfrm>
              <a:prstGeom prst="roundRect">
                <a:avLst>
                  <a:gd name="adj" fmla="val 12199"/>
                </a:avLst>
              </a:prstGeom>
              <a:gradFill>
                <a:gsLst>
                  <a:gs pos="0">
                    <a:srgbClr val="00B0F0"/>
                  </a:gs>
                  <a:gs pos="51000">
                    <a:schemeClr val="accent1">
                      <a:lumMod val="75000"/>
                    </a:schemeClr>
                  </a:gs>
                  <a:gs pos="99000">
                    <a:schemeClr val="accent1">
                      <a:lumMod val="50000"/>
                    </a:schemeClr>
                  </a:gs>
                  <a:gs pos="100000">
                    <a:schemeClr val="accent1">
                      <a:lumMod val="5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184" name="Freeform: Shape 183">
                <a:extLst>
                  <a:ext uri="{FF2B5EF4-FFF2-40B4-BE49-F238E27FC236}">
                    <a16:creationId xmlns:a16="http://schemas.microsoft.com/office/drawing/2014/main" id="{5627C8FE-3AF9-4E5F-B799-4C2E044E8908}"/>
                  </a:ext>
                </a:extLst>
              </p:cNvPr>
              <p:cNvSpPr/>
              <p:nvPr/>
            </p:nvSpPr>
            <p:spPr>
              <a:xfrm flipH="1">
                <a:off x="8377238" y="1545902"/>
                <a:ext cx="2771775" cy="3862711"/>
              </a:xfrm>
              <a:custGeom>
                <a:avLst/>
                <a:gdLst>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86359 w 2771775"/>
                  <a:gd name="connsiteY9" fmla="*/ 180514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86359 w 2771775"/>
                  <a:gd name="connsiteY9" fmla="*/ 180514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71775" h="3862711">
                    <a:moveTo>
                      <a:pt x="102092" y="0"/>
                    </a:moveTo>
                    <a:lnTo>
                      <a:pt x="99036" y="2522"/>
                    </a:lnTo>
                    <a:cubicBezTo>
                      <a:pt x="37846" y="63711"/>
                      <a:pt x="0" y="148244"/>
                      <a:pt x="0" y="241615"/>
                    </a:cubicBezTo>
                    <a:lnTo>
                      <a:pt x="0" y="3524582"/>
                    </a:lnTo>
                    <a:cubicBezTo>
                      <a:pt x="0" y="3711325"/>
                      <a:pt x="151386" y="3862711"/>
                      <a:pt x="338129" y="3862711"/>
                    </a:cubicBezTo>
                    <a:lnTo>
                      <a:pt x="2433646" y="3862711"/>
                    </a:lnTo>
                    <a:cubicBezTo>
                      <a:pt x="2620389" y="3862711"/>
                      <a:pt x="2771775" y="3711325"/>
                      <a:pt x="2771775" y="3524582"/>
                    </a:cubicBezTo>
                    <a:lnTo>
                      <a:pt x="2771775" y="3443237"/>
                    </a:lnTo>
                    <a:lnTo>
                      <a:pt x="2730892" y="3419419"/>
                    </a:lnTo>
                    <a:cubicBezTo>
                      <a:pt x="1180917" y="2806879"/>
                      <a:pt x="1064514" y="2536857"/>
                      <a:pt x="176834" y="228139"/>
                    </a:cubicBezTo>
                    <a:cubicBezTo>
                      <a:pt x="148745" y="167968"/>
                      <a:pt x="130181" y="50646"/>
                      <a:pt x="102092" y="0"/>
                    </a:cubicBezTo>
                    <a:close/>
                  </a:path>
                </a:pathLst>
              </a:custGeom>
              <a:gradFill>
                <a:gsLst>
                  <a:gs pos="0">
                    <a:srgbClr val="00B0F0"/>
                  </a:gs>
                  <a:gs pos="31000">
                    <a:schemeClr val="bg1"/>
                  </a:gs>
                  <a:gs pos="92000">
                    <a:schemeClr val="accent1">
                      <a:lumMod val="50000"/>
                    </a:schemeClr>
                  </a:gs>
                  <a:gs pos="30000">
                    <a:schemeClr val="bg1"/>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KE" dirty="0"/>
              </a:p>
            </p:txBody>
          </p:sp>
          <p:sp>
            <p:nvSpPr>
              <p:cNvPr id="185" name="Rectangle: Rounded Corners 184">
                <a:extLst>
                  <a:ext uri="{FF2B5EF4-FFF2-40B4-BE49-F238E27FC236}">
                    <a16:creationId xmlns:a16="http://schemas.microsoft.com/office/drawing/2014/main" id="{8359C7E9-272C-4181-AB68-830FEBD284D0}"/>
                  </a:ext>
                </a:extLst>
              </p:cNvPr>
              <p:cNvSpPr/>
              <p:nvPr/>
            </p:nvSpPr>
            <p:spPr>
              <a:xfrm>
                <a:off x="8453437" y="1893371"/>
                <a:ext cx="2619375" cy="2035497"/>
              </a:xfrm>
              <a:prstGeom prst="roundRect">
                <a:avLst>
                  <a:gd name="adj" fmla="val 16161"/>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186" name="Rectangle: Rounded Corners 185">
                <a:extLst>
                  <a:ext uri="{FF2B5EF4-FFF2-40B4-BE49-F238E27FC236}">
                    <a16:creationId xmlns:a16="http://schemas.microsoft.com/office/drawing/2014/main" id="{3E2D0E1D-B696-4E29-8D5F-9AA82BCB14A7}"/>
                  </a:ext>
                </a:extLst>
              </p:cNvPr>
              <p:cNvSpPr/>
              <p:nvPr/>
            </p:nvSpPr>
            <p:spPr>
              <a:xfrm>
                <a:off x="8453437" y="1498277"/>
                <a:ext cx="2619375" cy="2168848"/>
              </a:xfrm>
              <a:prstGeom prst="roundRect">
                <a:avLst>
                  <a:gd name="adj" fmla="val 1288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dirty="0"/>
              </a:p>
            </p:txBody>
          </p:sp>
          <p:sp>
            <p:nvSpPr>
              <p:cNvPr id="187" name="TextBox 186">
                <a:extLst>
                  <a:ext uri="{FF2B5EF4-FFF2-40B4-BE49-F238E27FC236}">
                    <a16:creationId xmlns:a16="http://schemas.microsoft.com/office/drawing/2014/main" id="{1A0F20DD-5A51-44C7-A837-3ACB916950CD}"/>
                  </a:ext>
                </a:extLst>
              </p:cNvPr>
              <p:cNvSpPr txBox="1"/>
              <p:nvPr/>
            </p:nvSpPr>
            <p:spPr>
              <a:xfrm>
                <a:off x="8453437" y="1624012"/>
                <a:ext cx="2395539" cy="461665"/>
              </a:xfrm>
              <a:prstGeom prst="rect">
                <a:avLst/>
              </a:prstGeom>
              <a:noFill/>
            </p:spPr>
            <p:txBody>
              <a:bodyPr wrap="square" rtlCol="0">
                <a:spAutoFit/>
              </a:bodyPr>
              <a:lstStyle/>
              <a:p>
                <a:r>
                  <a:rPr lang="en-US" sz="1200" dirty="0">
                    <a:latin typeface="Kristen ITC" panose="03050502040202030202" pitchFamily="66" charset="0"/>
                  </a:rPr>
                  <a:t>Market Potential &amp; Scalability</a:t>
                </a:r>
                <a:endParaRPr lang="en-KE" sz="1200" dirty="0">
                  <a:solidFill>
                    <a:schemeClr val="tx1">
                      <a:lumMod val="75000"/>
                      <a:lumOff val="25000"/>
                    </a:schemeClr>
                  </a:solidFill>
                  <a:latin typeface="Kristen ITC" panose="03050502040202030202" pitchFamily="66" charset="0"/>
                </a:endParaRPr>
              </a:p>
            </p:txBody>
          </p:sp>
          <p:sp>
            <p:nvSpPr>
              <p:cNvPr id="188" name="Rectangle: Rounded Corners 187">
                <a:extLst>
                  <a:ext uri="{FF2B5EF4-FFF2-40B4-BE49-F238E27FC236}">
                    <a16:creationId xmlns:a16="http://schemas.microsoft.com/office/drawing/2014/main" id="{34523640-E559-4938-A986-5890E40C1565}"/>
                  </a:ext>
                </a:extLst>
              </p:cNvPr>
              <p:cNvSpPr/>
              <p:nvPr/>
            </p:nvSpPr>
            <p:spPr>
              <a:xfrm>
                <a:off x="8572500" y="2072377"/>
                <a:ext cx="324000" cy="72000"/>
              </a:xfrm>
              <a:prstGeom prst="roundRect">
                <a:avLst>
                  <a:gd name="adj" fmla="val 41983"/>
                </a:avLst>
              </a:prstGeom>
              <a:gradFill>
                <a:gsLst>
                  <a:gs pos="0">
                    <a:srgbClr val="00B0F0"/>
                  </a:gs>
                  <a:gs pos="51000">
                    <a:schemeClr val="accent1">
                      <a:lumMod val="75000"/>
                    </a:schemeClr>
                  </a:gs>
                  <a:gs pos="99000">
                    <a:schemeClr val="accent1">
                      <a:lumMod val="50000"/>
                    </a:schemeClr>
                  </a:gs>
                  <a:gs pos="100000">
                    <a:schemeClr val="accent1">
                      <a:lumMod val="5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189" name="TextBox 188">
                <a:extLst>
                  <a:ext uri="{FF2B5EF4-FFF2-40B4-BE49-F238E27FC236}">
                    <a16:creationId xmlns:a16="http://schemas.microsoft.com/office/drawing/2014/main" id="{95CD70CB-4278-43F9-B5B8-6C4D364E3802}"/>
                  </a:ext>
                </a:extLst>
              </p:cNvPr>
              <p:cNvSpPr txBox="1"/>
              <p:nvPr/>
            </p:nvSpPr>
            <p:spPr>
              <a:xfrm>
                <a:off x="9105975" y="4040746"/>
                <a:ext cx="742875" cy="523220"/>
              </a:xfrm>
              <a:prstGeom prst="rect">
                <a:avLst/>
              </a:prstGeom>
              <a:noFill/>
            </p:spPr>
            <p:txBody>
              <a:bodyPr wrap="square" rtlCol="0">
                <a:spAutoFit/>
              </a:bodyPr>
              <a:lstStyle/>
              <a:p>
                <a:r>
                  <a:rPr lang="en-US" sz="2800" dirty="0">
                    <a:solidFill>
                      <a:schemeClr val="bg1"/>
                    </a:solidFill>
                  </a:rPr>
                  <a:t>10</a:t>
                </a:r>
                <a:r>
                  <a:rPr lang="en-US" sz="2000" dirty="0">
                    <a:solidFill>
                      <a:schemeClr val="bg1"/>
                    </a:solidFill>
                  </a:rPr>
                  <a:t>%</a:t>
                </a:r>
                <a:endParaRPr lang="en-KE" sz="2800" dirty="0">
                  <a:solidFill>
                    <a:schemeClr val="bg1"/>
                  </a:solidFill>
                </a:endParaRPr>
              </a:p>
            </p:txBody>
          </p:sp>
          <p:sp>
            <p:nvSpPr>
              <p:cNvPr id="190" name="TextBox 189">
                <a:extLst>
                  <a:ext uri="{FF2B5EF4-FFF2-40B4-BE49-F238E27FC236}">
                    <a16:creationId xmlns:a16="http://schemas.microsoft.com/office/drawing/2014/main" id="{6365665A-F793-44F9-B864-A3EB38A05650}"/>
                  </a:ext>
                </a:extLst>
              </p:cNvPr>
              <p:cNvSpPr txBox="1"/>
              <p:nvPr/>
            </p:nvSpPr>
            <p:spPr>
              <a:xfrm>
                <a:off x="9734625" y="4225412"/>
                <a:ext cx="962025" cy="338554"/>
              </a:xfrm>
              <a:prstGeom prst="rect">
                <a:avLst/>
              </a:prstGeom>
              <a:noFill/>
            </p:spPr>
            <p:txBody>
              <a:bodyPr wrap="square" rtlCol="0">
                <a:spAutoFit/>
              </a:bodyPr>
              <a:lstStyle/>
              <a:p>
                <a:r>
                  <a:rPr lang="en-US" sz="1600" b="1" dirty="0">
                    <a:solidFill>
                      <a:schemeClr val="bg1"/>
                    </a:solidFill>
                    <a:latin typeface="Kristen ITC" panose="03050502040202030202" pitchFamily="66" charset="0"/>
                  </a:rPr>
                  <a:t>Growth</a:t>
                </a:r>
                <a:endParaRPr lang="en-KE" sz="1600" b="1" dirty="0">
                  <a:solidFill>
                    <a:schemeClr val="bg1"/>
                  </a:solidFill>
                  <a:latin typeface="Kristen ITC" panose="03050502040202030202" pitchFamily="66" charset="0"/>
                </a:endParaRPr>
              </a:p>
            </p:txBody>
          </p:sp>
          <p:sp>
            <p:nvSpPr>
              <p:cNvPr id="191" name="TextBox 190">
                <a:extLst>
                  <a:ext uri="{FF2B5EF4-FFF2-40B4-BE49-F238E27FC236}">
                    <a16:creationId xmlns:a16="http://schemas.microsoft.com/office/drawing/2014/main" id="{DE99507F-F775-449F-8564-392612AEB781}"/>
                  </a:ext>
                </a:extLst>
              </p:cNvPr>
              <p:cNvSpPr txBox="1"/>
              <p:nvPr/>
            </p:nvSpPr>
            <p:spPr>
              <a:xfrm>
                <a:off x="9115500" y="4497946"/>
                <a:ext cx="742875" cy="523220"/>
              </a:xfrm>
              <a:prstGeom prst="rect">
                <a:avLst/>
              </a:prstGeom>
              <a:noFill/>
            </p:spPr>
            <p:txBody>
              <a:bodyPr wrap="square" rtlCol="0">
                <a:spAutoFit/>
              </a:bodyPr>
              <a:lstStyle/>
              <a:p>
                <a:r>
                  <a:rPr lang="en-US" sz="2800" dirty="0">
                    <a:solidFill>
                      <a:schemeClr val="bg1"/>
                    </a:solidFill>
                  </a:rPr>
                  <a:t>10</a:t>
                </a:r>
                <a:endParaRPr lang="en-KE" sz="2800" dirty="0">
                  <a:solidFill>
                    <a:schemeClr val="bg1"/>
                  </a:solidFill>
                </a:endParaRPr>
              </a:p>
            </p:txBody>
          </p:sp>
          <p:sp>
            <p:nvSpPr>
              <p:cNvPr id="192" name="TextBox 191">
                <a:extLst>
                  <a:ext uri="{FF2B5EF4-FFF2-40B4-BE49-F238E27FC236}">
                    <a16:creationId xmlns:a16="http://schemas.microsoft.com/office/drawing/2014/main" id="{D1C68949-492D-46DE-B84F-9776A2552438}"/>
                  </a:ext>
                </a:extLst>
              </p:cNvPr>
              <p:cNvSpPr txBox="1"/>
              <p:nvPr/>
            </p:nvSpPr>
            <p:spPr>
              <a:xfrm>
                <a:off x="9796500" y="4682612"/>
                <a:ext cx="962025" cy="338554"/>
              </a:xfrm>
              <a:prstGeom prst="rect">
                <a:avLst/>
              </a:prstGeom>
              <a:noFill/>
            </p:spPr>
            <p:txBody>
              <a:bodyPr wrap="square" rtlCol="0">
                <a:spAutoFit/>
              </a:bodyPr>
              <a:lstStyle/>
              <a:p>
                <a:r>
                  <a:rPr lang="en-US" sz="1600" b="1" dirty="0">
                    <a:solidFill>
                      <a:schemeClr val="bg1"/>
                    </a:solidFill>
                    <a:latin typeface="Kristen ITC" panose="03050502040202030202" pitchFamily="66" charset="0"/>
                  </a:rPr>
                  <a:t>Points</a:t>
                </a:r>
                <a:endParaRPr lang="en-KE" sz="1600" b="1" dirty="0">
                  <a:solidFill>
                    <a:schemeClr val="bg1"/>
                  </a:solidFill>
                  <a:latin typeface="Kristen ITC" panose="03050502040202030202" pitchFamily="66" charset="0"/>
                </a:endParaRPr>
              </a:p>
            </p:txBody>
          </p:sp>
          <p:pic>
            <p:nvPicPr>
              <p:cNvPr id="193" name="Graphic 192" descr="Bar chart with solid fill">
                <a:extLst>
                  <a:ext uri="{FF2B5EF4-FFF2-40B4-BE49-F238E27FC236}">
                    <a16:creationId xmlns:a16="http://schemas.microsoft.com/office/drawing/2014/main" id="{CFDE4581-59C4-49DD-A9EC-75689BBB82F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654782" y="4525556"/>
                <a:ext cx="468000" cy="468000"/>
              </a:xfrm>
              <a:prstGeom prst="rect">
                <a:avLst/>
              </a:prstGeom>
            </p:spPr>
          </p:pic>
          <p:pic>
            <p:nvPicPr>
              <p:cNvPr id="194" name="Graphic 193" descr="Bar graph with upward trend with solid fill">
                <a:extLst>
                  <a:ext uri="{FF2B5EF4-FFF2-40B4-BE49-F238E27FC236}">
                    <a16:creationId xmlns:a16="http://schemas.microsoft.com/office/drawing/2014/main" id="{CE52AB3E-DEEB-4A2B-B9B6-219E0A5B98A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654782" y="4059255"/>
                <a:ext cx="468000" cy="468000"/>
              </a:xfrm>
              <a:prstGeom prst="rect">
                <a:avLst/>
              </a:prstGeom>
            </p:spPr>
          </p:pic>
          <p:sp>
            <p:nvSpPr>
              <p:cNvPr id="195" name="TextBox 194">
                <a:extLst>
                  <a:ext uri="{FF2B5EF4-FFF2-40B4-BE49-F238E27FC236}">
                    <a16:creationId xmlns:a16="http://schemas.microsoft.com/office/drawing/2014/main" id="{486A77A6-5271-4584-82A1-BE5DC3BD8035}"/>
                  </a:ext>
                </a:extLst>
              </p:cNvPr>
              <p:cNvSpPr txBox="1"/>
              <p:nvPr/>
            </p:nvSpPr>
            <p:spPr>
              <a:xfrm>
                <a:off x="8605837" y="2568652"/>
                <a:ext cx="2619375" cy="923330"/>
              </a:xfrm>
              <a:prstGeom prst="rect">
                <a:avLst/>
              </a:prstGeom>
              <a:noFill/>
            </p:spPr>
            <p:txBody>
              <a:bodyPr wrap="square" rtlCol="0">
                <a:spAutoFit/>
              </a:bodyPr>
              <a:lstStyle/>
              <a:p>
                <a:r>
                  <a:rPr lang="en-US" dirty="0">
                    <a:latin typeface="Kristen ITC" panose="03050502040202030202" pitchFamily="66" charset="0"/>
                  </a:rPr>
                  <a:t>The Future of AI-Driven Livestock Management</a:t>
                </a:r>
                <a:endParaRPr lang="en-KE" dirty="0">
                  <a:latin typeface="Kristen ITC" panose="03050502040202030202" pitchFamily="66" charset="0"/>
                </a:endParaRPr>
              </a:p>
            </p:txBody>
          </p:sp>
        </p:grpSp>
        <p:grpSp>
          <p:nvGrpSpPr>
            <p:cNvPr id="155" name="Group 154">
              <a:extLst>
                <a:ext uri="{FF2B5EF4-FFF2-40B4-BE49-F238E27FC236}">
                  <a16:creationId xmlns:a16="http://schemas.microsoft.com/office/drawing/2014/main" id="{4F3B9563-6E78-41EB-AF74-B392F76858B9}"/>
                </a:ext>
              </a:extLst>
            </p:cNvPr>
            <p:cNvGrpSpPr/>
            <p:nvPr/>
          </p:nvGrpSpPr>
          <p:grpSpPr>
            <a:xfrm>
              <a:off x="8402852" y="29891445"/>
              <a:ext cx="2771775" cy="3959225"/>
              <a:chOff x="8377238" y="1449388"/>
              <a:chExt cx="2771775" cy="3959225"/>
            </a:xfrm>
          </p:grpSpPr>
          <p:sp>
            <p:nvSpPr>
              <p:cNvPr id="170" name="Rectangle: Rounded Corners 169">
                <a:extLst>
                  <a:ext uri="{FF2B5EF4-FFF2-40B4-BE49-F238E27FC236}">
                    <a16:creationId xmlns:a16="http://schemas.microsoft.com/office/drawing/2014/main" id="{068222BB-BD7E-440E-AC16-5AB414ED1291}"/>
                  </a:ext>
                </a:extLst>
              </p:cNvPr>
              <p:cNvSpPr/>
              <p:nvPr/>
            </p:nvSpPr>
            <p:spPr>
              <a:xfrm>
                <a:off x="8377238" y="1449388"/>
                <a:ext cx="2771775" cy="3959225"/>
              </a:xfrm>
              <a:prstGeom prst="roundRect">
                <a:avLst>
                  <a:gd name="adj" fmla="val 12199"/>
                </a:avLst>
              </a:prstGeom>
              <a:gradFill>
                <a:gsLst>
                  <a:gs pos="0">
                    <a:srgbClr val="00B0F0"/>
                  </a:gs>
                  <a:gs pos="51000">
                    <a:schemeClr val="accent1">
                      <a:lumMod val="75000"/>
                    </a:schemeClr>
                  </a:gs>
                  <a:gs pos="99000">
                    <a:schemeClr val="accent1">
                      <a:lumMod val="50000"/>
                    </a:schemeClr>
                  </a:gs>
                  <a:gs pos="100000">
                    <a:schemeClr val="accent1">
                      <a:lumMod val="5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171" name="Freeform: Shape 170">
                <a:extLst>
                  <a:ext uri="{FF2B5EF4-FFF2-40B4-BE49-F238E27FC236}">
                    <a16:creationId xmlns:a16="http://schemas.microsoft.com/office/drawing/2014/main" id="{B82352A5-5A91-4B00-BEC0-51B95C947E31}"/>
                  </a:ext>
                </a:extLst>
              </p:cNvPr>
              <p:cNvSpPr/>
              <p:nvPr/>
            </p:nvSpPr>
            <p:spPr>
              <a:xfrm flipH="1">
                <a:off x="8377238" y="1545902"/>
                <a:ext cx="2771775" cy="3862711"/>
              </a:xfrm>
              <a:custGeom>
                <a:avLst/>
                <a:gdLst>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86359 w 2771775"/>
                  <a:gd name="connsiteY9" fmla="*/ 180514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86359 w 2771775"/>
                  <a:gd name="connsiteY9" fmla="*/ 180514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71775" h="3862711">
                    <a:moveTo>
                      <a:pt x="102092" y="0"/>
                    </a:moveTo>
                    <a:lnTo>
                      <a:pt x="99036" y="2522"/>
                    </a:lnTo>
                    <a:cubicBezTo>
                      <a:pt x="37846" y="63711"/>
                      <a:pt x="0" y="148244"/>
                      <a:pt x="0" y="241615"/>
                    </a:cubicBezTo>
                    <a:lnTo>
                      <a:pt x="0" y="3524582"/>
                    </a:lnTo>
                    <a:cubicBezTo>
                      <a:pt x="0" y="3711325"/>
                      <a:pt x="151386" y="3862711"/>
                      <a:pt x="338129" y="3862711"/>
                    </a:cubicBezTo>
                    <a:lnTo>
                      <a:pt x="2433646" y="3862711"/>
                    </a:lnTo>
                    <a:cubicBezTo>
                      <a:pt x="2620389" y="3862711"/>
                      <a:pt x="2771775" y="3711325"/>
                      <a:pt x="2771775" y="3524582"/>
                    </a:cubicBezTo>
                    <a:lnTo>
                      <a:pt x="2771775" y="3443237"/>
                    </a:lnTo>
                    <a:lnTo>
                      <a:pt x="2730892" y="3419419"/>
                    </a:lnTo>
                    <a:cubicBezTo>
                      <a:pt x="1180917" y="2806879"/>
                      <a:pt x="1064514" y="2536857"/>
                      <a:pt x="176834" y="228139"/>
                    </a:cubicBezTo>
                    <a:cubicBezTo>
                      <a:pt x="148745" y="167968"/>
                      <a:pt x="130181" y="50646"/>
                      <a:pt x="102092" y="0"/>
                    </a:cubicBezTo>
                    <a:close/>
                  </a:path>
                </a:pathLst>
              </a:custGeom>
              <a:gradFill>
                <a:gsLst>
                  <a:gs pos="0">
                    <a:srgbClr val="00B0F0"/>
                  </a:gs>
                  <a:gs pos="31000">
                    <a:schemeClr val="bg1"/>
                  </a:gs>
                  <a:gs pos="92000">
                    <a:schemeClr val="accent1">
                      <a:lumMod val="50000"/>
                    </a:schemeClr>
                  </a:gs>
                  <a:gs pos="30000">
                    <a:schemeClr val="bg1"/>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KE" dirty="0"/>
              </a:p>
            </p:txBody>
          </p:sp>
          <p:sp>
            <p:nvSpPr>
              <p:cNvPr id="172" name="Rectangle: Rounded Corners 171">
                <a:extLst>
                  <a:ext uri="{FF2B5EF4-FFF2-40B4-BE49-F238E27FC236}">
                    <a16:creationId xmlns:a16="http://schemas.microsoft.com/office/drawing/2014/main" id="{64840294-84A2-4FA6-AFF3-DE0B25A4669C}"/>
                  </a:ext>
                </a:extLst>
              </p:cNvPr>
              <p:cNvSpPr/>
              <p:nvPr/>
            </p:nvSpPr>
            <p:spPr>
              <a:xfrm>
                <a:off x="8453437" y="1893371"/>
                <a:ext cx="2619375" cy="2035497"/>
              </a:xfrm>
              <a:prstGeom prst="roundRect">
                <a:avLst>
                  <a:gd name="adj" fmla="val 16161"/>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173" name="Rectangle: Rounded Corners 172">
                <a:extLst>
                  <a:ext uri="{FF2B5EF4-FFF2-40B4-BE49-F238E27FC236}">
                    <a16:creationId xmlns:a16="http://schemas.microsoft.com/office/drawing/2014/main" id="{8923BD1C-1B89-4D2A-851B-DDB3B66896E0}"/>
                  </a:ext>
                </a:extLst>
              </p:cNvPr>
              <p:cNvSpPr/>
              <p:nvPr/>
            </p:nvSpPr>
            <p:spPr>
              <a:xfrm>
                <a:off x="8453437" y="1498277"/>
                <a:ext cx="2619375" cy="2168848"/>
              </a:xfrm>
              <a:prstGeom prst="roundRect">
                <a:avLst>
                  <a:gd name="adj" fmla="val 1288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dirty="0"/>
              </a:p>
            </p:txBody>
          </p:sp>
          <p:sp>
            <p:nvSpPr>
              <p:cNvPr id="174" name="TextBox 173">
                <a:extLst>
                  <a:ext uri="{FF2B5EF4-FFF2-40B4-BE49-F238E27FC236}">
                    <a16:creationId xmlns:a16="http://schemas.microsoft.com/office/drawing/2014/main" id="{D71F47CF-353B-4985-BF9F-35899D6C4310}"/>
                  </a:ext>
                </a:extLst>
              </p:cNvPr>
              <p:cNvSpPr txBox="1"/>
              <p:nvPr/>
            </p:nvSpPr>
            <p:spPr>
              <a:xfrm>
                <a:off x="8453437" y="1624012"/>
                <a:ext cx="2395539" cy="523220"/>
              </a:xfrm>
              <a:prstGeom prst="rect">
                <a:avLst/>
              </a:prstGeom>
              <a:noFill/>
            </p:spPr>
            <p:txBody>
              <a:bodyPr wrap="square" rtlCol="0">
                <a:spAutoFit/>
              </a:bodyPr>
              <a:lstStyle/>
              <a:p>
                <a:r>
                  <a:rPr lang="en-US" sz="1400" dirty="0">
                    <a:latin typeface="Kristen ITC" panose="03050502040202030202" pitchFamily="66" charset="0"/>
                  </a:rPr>
                  <a:t>Conclusion &amp; Call to Action </a:t>
                </a:r>
                <a:endParaRPr lang="en-KE" sz="1400" dirty="0">
                  <a:solidFill>
                    <a:schemeClr val="tx1">
                      <a:lumMod val="75000"/>
                      <a:lumOff val="25000"/>
                    </a:schemeClr>
                  </a:solidFill>
                  <a:latin typeface="Kristen ITC" panose="03050502040202030202" pitchFamily="66" charset="0"/>
                </a:endParaRPr>
              </a:p>
            </p:txBody>
          </p:sp>
          <p:sp>
            <p:nvSpPr>
              <p:cNvPr id="175" name="Rectangle: Rounded Corners 174">
                <a:extLst>
                  <a:ext uri="{FF2B5EF4-FFF2-40B4-BE49-F238E27FC236}">
                    <a16:creationId xmlns:a16="http://schemas.microsoft.com/office/drawing/2014/main" id="{02A98407-5321-4F59-9FF2-F8A19A4EA50C}"/>
                  </a:ext>
                </a:extLst>
              </p:cNvPr>
              <p:cNvSpPr/>
              <p:nvPr/>
            </p:nvSpPr>
            <p:spPr>
              <a:xfrm>
                <a:off x="8572500" y="2072377"/>
                <a:ext cx="324000" cy="72000"/>
              </a:xfrm>
              <a:prstGeom prst="roundRect">
                <a:avLst>
                  <a:gd name="adj" fmla="val 41983"/>
                </a:avLst>
              </a:prstGeom>
              <a:gradFill>
                <a:gsLst>
                  <a:gs pos="0">
                    <a:srgbClr val="00B0F0"/>
                  </a:gs>
                  <a:gs pos="51000">
                    <a:schemeClr val="accent1">
                      <a:lumMod val="75000"/>
                    </a:schemeClr>
                  </a:gs>
                  <a:gs pos="99000">
                    <a:schemeClr val="accent1">
                      <a:lumMod val="50000"/>
                    </a:schemeClr>
                  </a:gs>
                  <a:gs pos="100000">
                    <a:schemeClr val="accent1">
                      <a:lumMod val="5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176" name="TextBox 175">
                <a:extLst>
                  <a:ext uri="{FF2B5EF4-FFF2-40B4-BE49-F238E27FC236}">
                    <a16:creationId xmlns:a16="http://schemas.microsoft.com/office/drawing/2014/main" id="{40CEE318-9515-4B15-80F4-98A64C5933EC}"/>
                  </a:ext>
                </a:extLst>
              </p:cNvPr>
              <p:cNvSpPr txBox="1"/>
              <p:nvPr/>
            </p:nvSpPr>
            <p:spPr>
              <a:xfrm>
                <a:off x="9105975" y="4040746"/>
                <a:ext cx="742875" cy="523220"/>
              </a:xfrm>
              <a:prstGeom prst="rect">
                <a:avLst/>
              </a:prstGeom>
              <a:noFill/>
            </p:spPr>
            <p:txBody>
              <a:bodyPr wrap="square" rtlCol="0">
                <a:spAutoFit/>
              </a:bodyPr>
              <a:lstStyle/>
              <a:p>
                <a:r>
                  <a:rPr lang="en-US" sz="2800" dirty="0">
                    <a:solidFill>
                      <a:schemeClr val="bg1"/>
                    </a:solidFill>
                  </a:rPr>
                  <a:t>5</a:t>
                </a:r>
                <a:r>
                  <a:rPr lang="en-US" sz="2000" dirty="0">
                    <a:solidFill>
                      <a:schemeClr val="bg1"/>
                    </a:solidFill>
                  </a:rPr>
                  <a:t>%</a:t>
                </a:r>
                <a:endParaRPr lang="en-KE" sz="2800" dirty="0">
                  <a:solidFill>
                    <a:schemeClr val="bg1"/>
                  </a:solidFill>
                </a:endParaRPr>
              </a:p>
            </p:txBody>
          </p:sp>
          <p:sp>
            <p:nvSpPr>
              <p:cNvPr id="177" name="TextBox 176">
                <a:extLst>
                  <a:ext uri="{FF2B5EF4-FFF2-40B4-BE49-F238E27FC236}">
                    <a16:creationId xmlns:a16="http://schemas.microsoft.com/office/drawing/2014/main" id="{1AC991D5-FCA2-454F-98F5-17A4C00F2611}"/>
                  </a:ext>
                </a:extLst>
              </p:cNvPr>
              <p:cNvSpPr txBox="1"/>
              <p:nvPr/>
            </p:nvSpPr>
            <p:spPr>
              <a:xfrm>
                <a:off x="9734625" y="4225412"/>
                <a:ext cx="962025" cy="338554"/>
              </a:xfrm>
              <a:prstGeom prst="rect">
                <a:avLst/>
              </a:prstGeom>
              <a:noFill/>
            </p:spPr>
            <p:txBody>
              <a:bodyPr wrap="square" rtlCol="0">
                <a:spAutoFit/>
              </a:bodyPr>
              <a:lstStyle/>
              <a:p>
                <a:r>
                  <a:rPr lang="en-US" sz="1600" b="1" dirty="0">
                    <a:solidFill>
                      <a:schemeClr val="bg1"/>
                    </a:solidFill>
                    <a:latin typeface="Kristen ITC" panose="03050502040202030202" pitchFamily="66" charset="0"/>
                  </a:rPr>
                  <a:t>Growth</a:t>
                </a:r>
                <a:endParaRPr lang="en-KE" sz="1600" b="1" dirty="0">
                  <a:solidFill>
                    <a:schemeClr val="bg1"/>
                  </a:solidFill>
                  <a:latin typeface="Kristen ITC" panose="03050502040202030202" pitchFamily="66" charset="0"/>
                </a:endParaRPr>
              </a:p>
            </p:txBody>
          </p:sp>
          <p:sp>
            <p:nvSpPr>
              <p:cNvPr id="178" name="TextBox 177">
                <a:extLst>
                  <a:ext uri="{FF2B5EF4-FFF2-40B4-BE49-F238E27FC236}">
                    <a16:creationId xmlns:a16="http://schemas.microsoft.com/office/drawing/2014/main" id="{72C638C8-CAD7-480B-948A-E7650215F61C}"/>
                  </a:ext>
                </a:extLst>
              </p:cNvPr>
              <p:cNvSpPr txBox="1"/>
              <p:nvPr/>
            </p:nvSpPr>
            <p:spPr>
              <a:xfrm>
                <a:off x="9115500" y="4497946"/>
                <a:ext cx="742875" cy="523220"/>
              </a:xfrm>
              <a:prstGeom prst="rect">
                <a:avLst/>
              </a:prstGeom>
              <a:noFill/>
            </p:spPr>
            <p:txBody>
              <a:bodyPr wrap="square" rtlCol="0">
                <a:spAutoFit/>
              </a:bodyPr>
              <a:lstStyle/>
              <a:p>
                <a:r>
                  <a:rPr lang="en-US" sz="2800" dirty="0">
                    <a:solidFill>
                      <a:schemeClr val="bg1"/>
                    </a:solidFill>
                  </a:rPr>
                  <a:t>5</a:t>
                </a:r>
                <a:endParaRPr lang="en-KE" sz="2800" dirty="0">
                  <a:solidFill>
                    <a:schemeClr val="bg1"/>
                  </a:solidFill>
                </a:endParaRPr>
              </a:p>
            </p:txBody>
          </p:sp>
          <p:sp>
            <p:nvSpPr>
              <p:cNvPr id="179" name="TextBox 178">
                <a:extLst>
                  <a:ext uri="{FF2B5EF4-FFF2-40B4-BE49-F238E27FC236}">
                    <a16:creationId xmlns:a16="http://schemas.microsoft.com/office/drawing/2014/main" id="{8AC4F0CA-B959-4F68-9320-106872E24144}"/>
                  </a:ext>
                </a:extLst>
              </p:cNvPr>
              <p:cNvSpPr txBox="1"/>
              <p:nvPr/>
            </p:nvSpPr>
            <p:spPr>
              <a:xfrm>
                <a:off x="9796500" y="4682612"/>
                <a:ext cx="962025" cy="338554"/>
              </a:xfrm>
              <a:prstGeom prst="rect">
                <a:avLst/>
              </a:prstGeom>
              <a:noFill/>
            </p:spPr>
            <p:txBody>
              <a:bodyPr wrap="square" rtlCol="0">
                <a:spAutoFit/>
              </a:bodyPr>
              <a:lstStyle/>
              <a:p>
                <a:r>
                  <a:rPr lang="en-US" sz="1600" b="1" dirty="0">
                    <a:solidFill>
                      <a:schemeClr val="bg1"/>
                    </a:solidFill>
                    <a:latin typeface="Kristen ITC" panose="03050502040202030202" pitchFamily="66" charset="0"/>
                  </a:rPr>
                  <a:t>Points</a:t>
                </a:r>
                <a:endParaRPr lang="en-KE" sz="1600" b="1" dirty="0">
                  <a:solidFill>
                    <a:schemeClr val="bg1"/>
                  </a:solidFill>
                  <a:latin typeface="Kristen ITC" panose="03050502040202030202" pitchFamily="66" charset="0"/>
                </a:endParaRPr>
              </a:p>
            </p:txBody>
          </p:sp>
          <p:pic>
            <p:nvPicPr>
              <p:cNvPr id="180" name="Graphic 179" descr="Bar chart with solid fill">
                <a:extLst>
                  <a:ext uri="{FF2B5EF4-FFF2-40B4-BE49-F238E27FC236}">
                    <a16:creationId xmlns:a16="http://schemas.microsoft.com/office/drawing/2014/main" id="{65ED91A4-FAE9-4D38-A781-0DCEDCCB91F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654782" y="4525556"/>
                <a:ext cx="468000" cy="468000"/>
              </a:xfrm>
              <a:prstGeom prst="rect">
                <a:avLst/>
              </a:prstGeom>
            </p:spPr>
          </p:pic>
          <p:pic>
            <p:nvPicPr>
              <p:cNvPr id="181" name="Graphic 180" descr="Bar graph with upward trend with solid fill">
                <a:extLst>
                  <a:ext uri="{FF2B5EF4-FFF2-40B4-BE49-F238E27FC236}">
                    <a16:creationId xmlns:a16="http://schemas.microsoft.com/office/drawing/2014/main" id="{BD8E0392-37F4-4CB2-9B1E-2B98149FE1D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654782" y="4059255"/>
                <a:ext cx="468000" cy="468000"/>
              </a:xfrm>
              <a:prstGeom prst="rect">
                <a:avLst/>
              </a:prstGeom>
            </p:spPr>
          </p:pic>
          <p:sp>
            <p:nvSpPr>
              <p:cNvPr id="182" name="TextBox 181">
                <a:extLst>
                  <a:ext uri="{FF2B5EF4-FFF2-40B4-BE49-F238E27FC236}">
                    <a16:creationId xmlns:a16="http://schemas.microsoft.com/office/drawing/2014/main" id="{0C521736-42C9-4E0D-86BF-03BCAB27C8A0}"/>
                  </a:ext>
                </a:extLst>
              </p:cNvPr>
              <p:cNvSpPr txBox="1"/>
              <p:nvPr/>
            </p:nvSpPr>
            <p:spPr>
              <a:xfrm>
                <a:off x="8499918" y="2568652"/>
                <a:ext cx="2619375" cy="584775"/>
              </a:xfrm>
              <a:prstGeom prst="rect">
                <a:avLst/>
              </a:prstGeom>
              <a:noFill/>
            </p:spPr>
            <p:txBody>
              <a:bodyPr wrap="square" rtlCol="0">
                <a:spAutoFit/>
              </a:bodyPr>
              <a:lstStyle/>
              <a:p>
                <a:r>
                  <a:rPr lang="en-US" sz="1600" dirty="0">
                    <a:latin typeface="Kristen ITC" panose="03050502040202030202" pitchFamily="66" charset="0"/>
                  </a:rPr>
                  <a:t>Shaping the Future of Livestock Farming</a:t>
                </a:r>
                <a:endParaRPr lang="en-KE" sz="1600" dirty="0">
                  <a:latin typeface="Kristen ITC" panose="03050502040202030202" pitchFamily="66" charset="0"/>
                </a:endParaRPr>
              </a:p>
            </p:txBody>
          </p:sp>
        </p:grpSp>
        <p:grpSp>
          <p:nvGrpSpPr>
            <p:cNvPr id="156" name="Group 155">
              <a:extLst>
                <a:ext uri="{FF2B5EF4-FFF2-40B4-BE49-F238E27FC236}">
                  <a16:creationId xmlns:a16="http://schemas.microsoft.com/office/drawing/2014/main" id="{305D89D5-5ED3-4853-AE22-8C567A2F89AD}"/>
                </a:ext>
              </a:extLst>
            </p:cNvPr>
            <p:cNvGrpSpPr/>
            <p:nvPr/>
          </p:nvGrpSpPr>
          <p:grpSpPr>
            <a:xfrm>
              <a:off x="8402852" y="33954592"/>
              <a:ext cx="2771775" cy="3959225"/>
              <a:chOff x="8377238" y="1449388"/>
              <a:chExt cx="2771775" cy="3959225"/>
            </a:xfrm>
          </p:grpSpPr>
          <p:sp>
            <p:nvSpPr>
              <p:cNvPr id="157" name="Rectangle: Rounded Corners 156">
                <a:extLst>
                  <a:ext uri="{FF2B5EF4-FFF2-40B4-BE49-F238E27FC236}">
                    <a16:creationId xmlns:a16="http://schemas.microsoft.com/office/drawing/2014/main" id="{241B8C98-BEB8-4194-8E40-7205C232C2FE}"/>
                  </a:ext>
                </a:extLst>
              </p:cNvPr>
              <p:cNvSpPr/>
              <p:nvPr/>
            </p:nvSpPr>
            <p:spPr>
              <a:xfrm>
                <a:off x="8377238" y="1449388"/>
                <a:ext cx="2771775" cy="3959225"/>
              </a:xfrm>
              <a:prstGeom prst="roundRect">
                <a:avLst>
                  <a:gd name="adj" fmla="val 12199"/>
                </a:avLst>
              </a:prstGeom>
              <a:gradFill>
                <a:gsLst>
                  <a:gs pos="0">
                    <a:srgbClr val="00B0F0"/>
                  </a:gs>
                  <a:gs pos="51000">
                    <a:schemeClr val="accent1">
                      <a:lumMod val="75000"/>
                    </a:schemeClr>
                  </a:gs>
                  <a:gs pos="99000">
                    <a:schemeClr val="accent1">
                      <a:lumMod val="50000"/>
                    </a:schemeClr>
                  </a:gs>
                  <a:gs pos="100000">
                    <a:schemeClr val="accent1">
                      <a:lumMod val="5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158" name="Freeform: Shape 157">
                <a:extLst>
                  <a:ext uri="{FF2B5EF4-FFF2-40B4-BE49-F238E27FC236}">
                    <a16:creationId xmlns:a16="http://schemas.microsoft.com/office/drawing/2014/main" id="{8A459027-D711-4228-9520-8B5EC1489BDB}"/>
                  </a:ext>
                </a:extLst>
              </p:cNvPr>
              <p:cNvSpPr/>
              <p:nvPr/>
            </p:nvSpPr>
            <p:spPr>
              <a:xfrm flipH="1">
                <a:off x="8377238" y="1545902"/>
                <a:ext cx="2771775" cy="3862711"/>
              </a:xfrm>
              <a:custGeom>
                <a:avLst/>
                <a:gdLst>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86359 w 2771775"/>
                  <a:gd name="connsiteY9" fmla="*/ 180514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86359 w 2771775"/>
                  <a:gd name="connsiteY9" fmla="*/ 180514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71775" h="3862711">
                    <a:moveTo>
                      <a:pt x="102092" y="0"/>
                    </a:moveTo>
                    <a:lnTo>
                      <a:pt x="99036" y="2522"/>
                    </a:lnTo>
                    <a:cubicBezTo>
                      <a:pt x="37846" y="63711"/>
                      <a:pt x="0" y="148244"/>
                      <a:pt x="0" y="241615"/>
                    </a:cubicBezTo>
                    <a:lnTo>
                      <a:pt x="0" y="3524582"/>
                    </a:lnTo>
                    <a:cubicBezTo>
                      <a:pt x="0" y="3711325"/>
                      <a:pt x="151386" y="3862711"/>
                      <a:pt x="338129" y="3862711"/>
                    </a:cubicBezTo>
                    <a:lnTo>
                      <a:pt x="2433646" y="3862711"/>
                    </a:lnTo>
                    <a:cubicBezTo>
                      <a:pt x="2620389" y="3862711"/>
                      <a:pt x="2771775" y="3711325"/>
                      <a:pt x="2771775" y="3524582"/>
                    </a:cubicBezTo>
                    <a:lnTo>
                      <a:pt x="2771775" y="3443237"/>
                    </a:lnTo>
                    <a:lnTo>
                      <a:pt x="2730892" y="3419419"/>
                    </a:lnTo>
                    <a:cubicBezTo>
                      <a:pt x="1180917" y="2806879"/>
                      <a:pt x="1064514" y="2536857"/>
                      <a:pt x="176834" y="228139"/>
                    </a:cubicBezTo>
                    <a:cubicBezTo>
                      <a:pt x="148745" y="167968"/>
                      <a:pt x="130181" y="50646"/>
                      <a:pt x="102092" y="0"/>
                    </a:cubicBezTo>
                    <a:close/>
                  </a:path>
                </a:pathLst>
              </a:custGeom>
              <a:gradFill>
                <a:gsLst>
                  <a:gs pos="0">
                    <a:srgbClr val="00B0F0"/>
                  </a:gs>
                  <a:gs pos="31000">
                    <a:schemeClr val="bg1"/>
                  </a:gs>
                  <a:gs pos="92000">
                    <a:schemeClr val="accent1">
                      <a:lumMod val="50000"/>
                    </a:schemeClr>
                  </a:gs>
                  <a:gs pos="30000">
                    <a:schemeClr val="bg1"/>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KE" dirty="0"/>
              </a:p>
            </p:txBody>
          </p:sp>
          <p:sp>
            <p:nvSpPr>
              <p:cNvPr id="159" name="Rectangle: Rounded Corners 158">
                <a:extLst>
                  <a:ext uri="{FF2B5EF4-FFF2-40B4-BE49-F238E27FC236}">
                    <a16:creationId xmlns:a16="http://schemas.microsoft.com/office/drawing/2014/main" id="{6083ED05-EE3D-4A14-9688-9DA85BE44C33}"/>
                  </a:ext>
                </a:extLst>
              </p:cNvPr>
              <p:cNvSpPr/>
              <p:nvPr/>
            </p:nvSpPr>
            <p:spPr>
              <a:xfrm>
                <a:off x="8453437" y="1893371"/>
                <a:ext cx="2619375" cy="2035497"/>
              </a:xfrm>
              <a:prstGeom prst="roundRect">
                <a:avLst>
                  <a:gd name="adj" fmla="val 16161"/>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160" name="Rectangle: Rounded Corners 159">
                <a:extLst>
                  <a:ext uri="{FF2B5EF4-FFF2-40B4-BE49-F238E27FC236}">
                    <a16:creationId xmlns:a16="http://schemas.microsoft.com/office/drawing/2014/main" id="{4393EF1E-DFBA-4BEA-A50B-7E418EC5DF36}"/>
                  </a:ext>
                </a:extLst>
              </p:cNvPr>
              <p:cNvSpPr/>
              <p:nvPr/>
            </p:nvSpPr>
            <p:spPr>
              <a:xfrm>
                <a:off x="8453437" y="1498277"/>
                <a:ext cx="2619375" cy="2168848"/>
              </a:xfrm>
              <a:prstGeom prst="roundRect">
                <a:avLst>
                  <a:gd name="adj" fmla="val 1288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dirty="0"/>
              </a:p>
            </p:txBody>
          </p:sp>
          <p:sp>
            <p:nvSpPr>
              <p:cNvPr id="161" name="TextBox 160">
                <a:extLst>
                  <a:ext uri="{FF2B5EF4-FFF2-40B4-BE49-F238E27FC236}">
                    <a16:creationId xmlns:a16="http://schemas.microsoft.com/office/drawing/2014/main" id="{E26E6EE3-6B10-482D-8F17-37F28D31DF98}"/>
                  </a:ext>
                </a:extLst>
              </p:cNvPr>
              <p:cNvSpPr txBox="1"/>
              <p:nvPr/>
            </p:nvSpPr>
            <p:spPr>
              <a:xfrm>
                <a:off x="8453437" y="1624012"/>
                <a:ext cx="2395539" cy="523220"/>
              </a:xfrm>
              <a:prstGeom prst="rect">
                <a:avLst/>
              </a:prstGeom>
              <a:noFill/>
            </p:spPr>
            <p:txBody>
              <a:bodyPr wrap="square" rtlCol="0">
                <a:spAutoFit/>
              </a:bodyPr>
              <a:lstStyle/>
              <a:p>
                <a:r>
                  <a:rPr lang="en-US" sz="1400" dirty="0">
                    <a:latin typeface="Kristen ITC" panose="03050502040202030202" pitchFamily="66" charset="0"/>
                  </a:rPr>
                  <a:t>Final Remark &amp; Closing Statement</a:t>
                </a:r>
                <a:endParaRPr lang="en-KE" sz="1400" dirty="0">
                  <a:solidFill>
                    <a:schemeClr val="tx1">
                      <a:lumMod val="75000"/>
                      <a:lumOff val="25000"/>
                    </a:schemeClr>
                  </a:solidFill>
                  <a:latin typeface="Kristen ITC" panose="03050502040202030202" pitchFamily="66" charset="0"/>
                </a:endParaRPr>
              </a:p>
            </p:txBody>
          </p:sp>
          <p:sp>
            <p:nvSpPr>
              <p:cNvPr id="162" name="Rectangle: Rounded Corners 161">
                <a:extLst>
                  <a:ext uri="{FF2B5EF4-FFF2-40B4-BE49-F238E27FC236}">
                    <a16:creationId xmlns:a16="http://schemas.microsoft.com/office/drawing/2014/main" id="{7B3A2261-253A-4FCC-9AC5-CC21F665B26B}"/>
                  </a:ext>
                </a:extLst>
              </p:cNvPr>
              <p:cNvSpPr/>
              <p:nvPr/>
            </p:nvSpPr>
            <p:spPr>
              <a:xfrm>
                <a:off x="8572500" y="2072377"/>
                <a:ext cx="324000" cy="72000"/>
              </a:xfrm>
              <a:prstGeom prst="roundRect">
                <a:avLst>
                  <a:gd name="adj" fmla="val 41983"/>
                </a:avLst>
              </a:prstGeom>
              <a:gradFill>
                <a:gsLst>
                  <a:gs pos="0">
                    <a:srgbClr val="00B0F0"/>
                  </a:gs>
                  <a:gs pos="51000">
                    <a:schemeClr val="accent1">
                      <a:lumMod val="75000"/>
                    </a:schemeClr>
                  </a:gs>
                  <a:gs pos="99000">
                    <a:schemeClr val="accent1">
                      <a:lumMod val="50000"/>
                    </a:schemeClr>
                  </a:gs>
                  <a:gs pos="100000">
                    <a:schemeClr val="accent1">
                      <a:lumMod val="5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163" name="TextBox 162">
                <a:extLst>
                  <a:ext uri="{FF2B5EF4-FFF2-40B4-BE49-F238E27FC236}">
                    <a16:creationId xmlns:a16="http://schemas.microsoft.com/office/drawing/2014/main" id="{A8FC8308-A540-4527-997D-5CE3E46B3FA5}"/>
                  </a:ext>
                </a:extLst>
              </p:cNvPr>
              <p:cNvSpPr txBox="1"/>
              <p:nvPr/>
            </p:nvSpPr>
            <p:spPr>
              <a:xfrm>
                <a:off x="9105975" y="4040746"/>
                <a:ext cx="742875" cy="523220"/>
              </a:xfrm>
              <a:prstGeom prst="rect">
                <a:avLst/>
              </a:prstGeom>
              <a:noFill/>
            </p:spPr>
            <p:txBody>
              <a:bodyPr wrap="square" rtlCol="0">
                <a:spAutoFit/>
              </a:bodyPr>
              <a:lstStyle/>
              <a:p>
                <a:r>
                  <a:rPr lang="en-US" sz="2800" dirty="0">
                    <a:solidFill>
                      <a:schemeClr val="bg1"/>
                    </a:solidFill>
                  </a:rPr>
                  <a:t>2</a:t>
                </a:r>
                <a:r>
                  <a:rPr lang="en-US" sz="2000" dirty="0">
                    <a:solidFill>
                      <a:schemeClr val="bg1"/>
                    </a:solidFill>
                  </a:rPr>
                  <a:t>%</a:t>
                </a:r>
                <a:endParaRPr lang="en-KE" sz="2800" dirty="0">
                  <a:solidFill>
                    <a:schemeClr val="bg1"/>
                  </a:solidFill>
                </a:endParaRPr>
              </a:p>
            </p:txBody>
          </p:sp>
          <p:sp>
            <p:nvSpPr>
              <p:cNvPr id="164" name="TextBox 163">
                <a:extLst>
                  <a:ext uri="{FF2B5EF4-FFF2-40B4-BE49-F238E27FC236}">
                    <a16:creationId xmlns:a16="http://schemas.microsoft.com/office/drawing/2014/main" id="{DBA762C8-9B65-47B8-9383-21896AC6340C}"/>
                  </a:ext>
                </a:extLst>
              </p:cNvPr>
              <p:cNvSpPr txBox="1"/>
              <p:nvPr/>
            </p:nvSpPr>
            <p:spPr>
              <a:xfrm>
                <a:off x="9734625" y="4225412"/>
                <a:ext cx="962025" cy="338554"/>
              </a:xfrm>
              <a:prstGeom prst="rect">
                <a:avLst/>
              </a:prstGeom>
              <a:noFill/>
            </p:spPr>
            <p:txBody>
              <a:bodyPr wrap="square" rtlCol="0">
                <a:spAutoFit/>
              </a:bodyPr>
              <a:lstStyle/>
              <a:p>
                <a:r>
                  <a:rPr lang="en-US" sz="1600" b="1" dirty="0">
                    <a:solidFill>
                      <a:schemeClr val="bg1"/>
                    </a:solidFill>
                    <a:latin typeface="Kristen ITC" panose="03050502040202030202" pitchFamily="66" charset="0"/>
                  </a:rPr>
                  <a:t>Growth</a:t>
                </a:r>
                <a:endParaRPr lang="en-KE" sz="1600" b="1" dirty="0">
                  <a:solidFill>
                    <a:schemeClr val="bg1"/>
                  </a:solidFill>
                  <a:latin typeface="Kristen ITC" panose="03050502040202030202" pitchFamily="66" charset="0"/>
                </a:endParaRPr>
              </a:p>
            </p:txBody>
          </p:sp>
          <p:sp>
            <p:nvSpPr>
              <p:cNvPr id="165" name="TextBox 164">
                <a:extLst>
                  <a:ext uri="{FF2B5EF4-FFF2-40B4-BE49-F238E27FC236}">
                    <a16:creationId xmlns:a16="http://schemas.microsoft.com/office/drawing/2014/main" id="{03847548-5D63-4385-AC0D-CC6D02FAC4DF}"/>
                  </a:ext>
                </a:extLst>
              </p:cNvPr>
              <p:cNvSpPr txBox="1"/>
              <p:nvPr/>
            </p:nvSpPr>
            <p:spPr>
              <a:xfrm>
                <a:off x="9115500" y="4497946"/>
                <a:ext cx="742875" cy="523220"/>
              </a:xfrm>
              <a:prstGeom prst="rect">
                <a:avLst/>
              </a:prstGeom>
              <a:noFill/>
            </p:spPr>
            <p:txBody>
              <a:bodyPr wrap="square" rtlCol="0">
                <a:spAutoFit/>
              </a:bodyPr>
              <a:lstStyle/>
              <a:p>
                <a:r>
                  <a:rPr lang="en-US" sz="2800" dirty="0">
                    <a:solidFill>
                      <a:schemeClr val="bg1"/>
                    </a:solidFill>
                  </a:rPr>
                  <a:t>2</a:t>
                </a:r>
                <a:endParaRPr lang="en-KE" sz="2800" dirty="0">
                  <a:solidFill>
                    <a:schemeClr val="bg1"/>
                  </a:solidFill>
                </a:endParaRPr>
              </a:p>
            </p:txBody>
          </p:sp>
          <p:sp>
            <p:nvSpPr>
              <p:cNvPr id="166" name="TextBox 165">
                <a:extLst>
                  <a:ext uri="{FF2B5EF4-FFF2-40B4-BE49-F238E27FC236}">
                    <a16:creationId xmlns:a16="http://schemas.microsoft.com/office/drawing/2014/main" id="{36CD7224-80D4-4EB1-A159-76530789D243}"/>
                  </a:ext>
                </a:extLst>
              </p:cNvPr>
              <p:cNvSpPr txBox="1"/>
              <p:nvPr/>
            </p:nvSpPr>
            <p:spPr>
              <a:xfrm>
                <a:off x="9796500" y="4682612"/>
                <a:ext cx="962025" cy="338554"/>
              </a:xfrm>
              <a:prstGeom prst="rect">
                <a:avLst/>
              </a:prstGeom>
              <a:noFill/>
            </p:spPr>
            <p:txBody>
              <a:bodyPr wrap="square" rtlCol="0">
                <a:spAutoFit/>
              </a:bodyPr>
              <a:lstStyle/>
              <a:p>
                <a:r>
                  <a:rPr lang="en-US" sz="1600" b="1" dirty="0">
                    <a:solidFill>
                      <a:schemeClr val="bg1"/>
                    </a:solidFill>
                    <a:latin typeface="Kristen ITC" panose="03050502040202030202" pitchFamily="66" charset="0"/>
                  </a:rPr>
                  <a:t>Points</a:t>
                </a:r>
                <a:endParaRPr lang="en-KE" sz="1600" b="1" dirty="0">
                  <a:solidFill>
                    <a:schemeClr val="bg1"/>
                  </a:solidFill>
                  <a:latin typeface="Kristen ITC" panose="03050502040202030202" pitchFamily="66" charset="0"/>
                </a:endParaRPr>
              </a:p>
            </p:txBody>
          </p:sp>
          <p:pic>
            <p:nvPicPr>
              <p:cNvPr id="167" name="Graphic 166" descr="Bar chart with solid fill">
                <a:extLst>
                  <a:ext uri="{FF2B5EF4-FFF2-40B4-BE49-F238E27FC236}">
                    <a16:creationId xmlns:a16="http://schemas.microsoft.com/office/drawing/2014/main" id="{D667D89B-9EDA-4364-88AF-0B8635DFE25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654782" y="4525556"/>
                <a:ext cx="468000" cy="468000"/>
              </a:xfrm>
              <a:prstGeom prst="rect">
                <a:avLst/>
              </a:prstGeom>
            </p:spPr>
          </p:pic>
          <p:pic>
            <p:nvPicPr>
              <p:cNvPr id="168" name="Graphic 167" descr="Bar graph with upward trend with solid fill">
                <a:extLst>
                  <a:ext uri="{FF2B5EF4-FFF2-40B4-BE49-F238E27FC236}">
                    <a16:creationId xmlns:a16="http://schemas.microsoft.com/office/drawing/2014/main" id="{2E0A4137-A8C3-4851-B74C-13BC8E5111C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654782" y="4059255"/>
                <a:ext cx="468000" cy="468000"/>
              </a:xfrm>
              <a:prstGeom prst="rect">
                <a:avLst/>
              </a:prstGeom>
            </p:spPr>
          </p:pic>
          <p:sp>
            <p:nvSpPr>
              <p:cNvPr id="169" name="TextBox 168">
                <a:extLst>
                  <a:ext uri="{FF2B5EF4-FFF2-40B4-BE49-F238E27FC236}">
                    <a16:creationId xmlns:a16="http://schemas.microsoft.com/office/drawing/2014/main" id="{2643F053-47B2-4B2E-9C98-9CCA70303678}"/>
                  </a:ext>
                </a:extLst>
              </p:cNvPr>
              <p:cNvSpPr txBox="1"/>
              <p:nvPr/>
            </p:nvSpPr>
            <p:spPr>
              <a:xfrm>
                <a:off x="8469057" y="2582701"/>
                <a:ext cx="2619375" cy="1077218"/>
              </a:xfrm>
              <a:prstGeom prst="rect">
                <a:avLst/>
              </a:prstGeom>
              <a:noFill/>
            </p:spPr>
            <p:txBody>
              <a:bodyPr wrap="square" rtlCol="0">
                <a:spAutoFit/>
              </a:bodyPr>
              <a:lstStyle/>
              <a:p>
                <a:r>
                  <a:rPr lang="en-US" sz="1600" dirty="0" err="1">
                    <a:latin typeface="Kristen ITC" panose="03050502040202030202" pitchFamily="66" charset="0"/>
                  </a:rPr>
                  <a:t>SmartLivestock</a:t>
                </a:r>
                <a:r>
                  <a:rPr lang="en-US" sz="1600" dirty="0">
                    <a:latin typeface="Kristen ITC" panose="03050502040202030202" pitchFamily="66" charset="0"/>
                  </a:rPr>
                  <a:t>: Transforming Agriculture with Innovation</a:t>
                </a:r>
                <a:endParaRPr lang="en-KE" sz="1600" dirty="0">
                  <a:latin typeface="Kristen ITC" panose="03050502040202030202" pitchFamily="66" charset="0"/>
                </a:endParaRPr>
              </a:p>
            </p:txBody>
          </p:sp>
        </p:grpSp>
      </p:grpSp>
      <p:grpSp>
        <p:nvGrpSpPr>
          <p:cNvPr id="5" name="Group 4">
            <a:extLst>
              <a:ext uri="{FF2B5EF4-FFF2-40B4-BE49-F238E27FC236}">
                <a16:creationId xmlns:a16="http://schemas.microsoft.com/office/drawing/2014/main" id="{C27B0BB5-B604-41D6-B8C5-67E25C6C224F}"/>
              </a:ext>
            </a:extLst>
          </p:cNvPr>
          <p:cNvGrpSpPr/>
          <p:nvPr/>
        </p:nvGrpSpPr>
        <p:grpSpPr>
          <a:xfrm>
            <a:off x="5216287" y="-2674620"/>
            <a:ext cx="2771775" cy="28846394"/>
            <a:chOff x="5195888" y="-23437781"/>
            <a:chExt cx="2771775" cy="28846394"/>
          </a:xfrm>
        </p:grpSpPr>
        <p:sp>
          <p:nvSpPr>
            <p:cNvPr id="7" name="Rectangle: Rounded Corners 6">
              <a:extLst>
                <a:ext uri="{FF2B5EF4-FFF2-40B4-BE49-F238E27FC236}">
                  <a16:creationId xmlns:a16="http://schemas.microsoft.com/office/drawing/2014/main" id="{E82A23C7-C20F-4AF3-B11C-97EDD07E1435}"/>
                </a:ext>
              </a:extLst>
            </p:cNvPr>
            <p:cNvSpPr/>
            <p:nvPr/>
          </p:nvSpPr>
          <p:spPr>
            <a:xfrm>
              <a:off x="5195888" y="1449388"/>
              <a:ext cx="2771775" cy="3959225"/>
            </a:xfrm>
            <a:prstGeom prst="roundRect">
              <a:avLst>
                <a:gd name="adj" fmla="val 12199"/>
              </a:avLst>
            </a:prstGeom>
            <a:blipFill>
              <a:blip r:embed="rId6"/>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23" name="Rectangle: Rounded Corners 22">
              <a:extLst>
                <a:ext uri="{FF2B5EF4-FFF2-40B4-BE49-F238E27FC236}">
                  <a16:creationId xmlns:a16="http://schemas.microsoft.com/office/drawing/2014/main" id="{2D730B28-AA6E-44C2-9506-7367CA4E30BA}"/>
                </a:ext>
              </a:extLst>
            </p:cNvPr>
            <p:cNvSpPr/>
            <p:nvPr/>
          </p:nvSpPr>
          <p:spPr>
            <a:xfrm>
              <a:off x="5195888" y="-2698476"/>
              <a:ext cx="2771775" cy="3959225"/>
            </a:xfrm>
            <a:prstGeom prst="roundRect">
              <a:avLst>
                <a:gd name="adj" fmla="val 12199"/>
              </a:avLst>
            </a:prstGeom>
            <a:blipFill>
              <a:blip r:embed="rId7"/>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26" name="Rectangle: Rounded Corners 25">
              <a:extLst>
                <a:ext uri="{FF2B5EF4-FFF2-40B4-BE49-F238E27FC236}">
                  <a16:creationId xmlns:a16="http://schemas.microsoft.com/office/drawing/2014/main" id="{61DFDC2A-2D50-4318-B4EC-5A22516BCE36}"/>
                </a:ext>
              </a:extLst>
            </p:cNvPr>
            <p:cNvSpPr/>
            <p:nvPr/>
          </p:nvSpPr>
          <p:spPr>
            <a:xfrm>
              <a:off x="5195888" y="-6846337"/>
              <a:ext cx="2771775" cy="3959225"/>
            </a:xfrm>
            <a:prstGeom prst="roundRect">
              <a:avLst>
                <a:gd name="adj" fmla="val 12199"/>
              </a:avLst>
            </a:prstGeom>
            <a:blipFill>
              <a:blip r:embed="rId8"/>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27" name="Rectangle: Rounded Corners 26">
              <a:extLst>
                <a:ext uri="{FF2B5EF4-FFF2-40B4-BE49-F238E27FC236}">
                  <a16:creationId xmlns:a16="http://schemas.microsoft.com/office/drawing/2014/main" id="{73FC05CC-DCA2-43B8-AECF-05DFFA7B9751}"/>
                </a:ext>
              </a:extLst>
            </p:cNvPr>
            <p:cNvSpPr/>
            <p:nvPr/>
          </p:nvSpPr>
          <p:spPr>
            <a:xfrm>
              <a:off x="5195888" y="-10994198"/>
              <a:ext cx="2771775" cy="3959225"/>
            </a:xfrm>
            <a:prstGeom prst="roundRect">
              <a:avLst>
                <a:gd name="adj" fmla="val 12199"/>
              </a:avLst>
            </a:prstGeom>
            <a:blipFill>
              <a:blip r:embed="rId9"/>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28" name="Rectangle: Rounded Corners 27">
              <a:extLst>
                <a:ext uri="{FF2B5EF4-FFF2-40B4-BE49-F238E27FC236}">
                  <a16:creationId xmlns:a16="http://schemas.microsoft.com/office/drawing/2014/main" id="{7DC05F8D-F6D3-4449-A402-79AEDCCBE0C0}"/>
                </a:ext>
              </a:extLst>
            </p:cNvPr>
            <p:cNvSpPr/>
            <p:nvPr/>
          </p:nvSpPr>
          <p:spPr>
            <a:xfrm>
              <a:off x="5195888" y="-15142059"/>
              <a:ext cx="2771775" cy="3959225"/>
            </a:xfrm>
            <a:prstGeom prst="roundRect">
              <a:avLst>
                <a:gd name="adj" fmla="val 12199"/>
              </a:avLst>
            </a:prstGeom>
            <a:blipFill>
              <a:blip r:embed="rId10"/>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30" name="Rectangle: Rounded Corners 29">
              <a:extLst>
                <a:ext uri="{FF2B5EF4-FFF2-40B4-BE49-F238E27FC236}">
                  <a16:creationId xmlns:a16="http://schemas.microsoft.com/office/drawing/2014/main" id="{56BBF203-5214-4907-9846-DB57427EFC82}"/>
                </a:ext>
              </a:extLst>
            </p:cNvPr>
            <p:cNvSpPr/>
            <p:nvPr/>
          </p:nvSpPr>
          <p:spPr>
            <a:xfrm>
              <a:off x="5195888" y="-19289920"/>
              <a:ext cx="2771775" cy="3959225"/>
            </a:xfrm>
            <a:prstGeom prst="roundRect">
              <a:avLst>
                <a:gd name="adj" fmla="val 12199"/>
              </a:avLst>
            </a:prstGeom>
            <a:blipFill>
              <a:blip r:embed="rId11"/>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35" name="Rectangle: Rounded Corners 34">
              <a:extLst>
                <a:ext uri="{FF2B5EF4-FFF2-40B4-BE49-F238E27FC236}">
                  <a16:creationId xmlns:a16="http://schemas.microsoft.com/office/drawing/2014/main" id="{0503D9AF-4E47-4902-B9B4-393D03615DB2}"/>
                </a:ext>
              </a:extLst>
            </p:cNvPr>
            <p:cNvSpPr/>
            <p:nvPr/>
          </p:nvSpPr>
          <p:spPr>
            <a:xfrm>
              <a:off x="5195888" y="-23437781"/>
              <a:ext cx="2771775" cy="3959225"/>
            </a:xfrm>
            <a:prstGeom prst="roundRect">
              <a:avLst>
                <a:gd name="adj" fmla="val 12199"/>
              </a:avLst>
            </a:prstGeom>
            <a:blipFill>
              <a:blip r:embed="rId12"/>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grpSp>
      <p:sp>
        <p:nvSpPr>
          <p:cNvPr id="22" name="Freeform: Shape 21">
            <a:extLst>
              <a:ext uri="{FF2B5EF4-FFF2-40B4-BE49-F238E27FC236}">
                <a16:creationId xmlns:a16="http://schemas.microsoft.com/office/drawing/2014/main" id="{D8AB65AA-F3C4-468B-9306-8888AC5DC56A}"/>
              </a:ext>
            </a:extLst>
          </p:cNvPr>
          <p:cNvSpPr/>
          <p:nvPr/>
        </p:nvSpPr>
        <p:spPr>
          <a:xfrm>
            <a:off x="0" y="0"/>
            <a:ext cx="12192000" cy="6858000"/>
          </a:xfrm>
          <a:custGeom>
            <a:avLst/>
            <a:gdLst>
              <a:gd name="connsiteX0" fmla="*/ 5534017 w 12192000"/>
              <a:gd name="connsiteY0" fmla="*/ 1449388 h 6858000"/>
              <a:gd name="connsiteX1" fmla="*/ 5195889 w 12192000"/>
              <a:gd name="connsiteY1" fmla="*/ 1787517 h 6858000"/>
              <a:gd name="connsiteX2" fmla="*/ 5195889 w 12192000"/>
              <a:gd name="connsiteY2" fmla="*/ 5070484 h 6858000"/>
              <a:gd name="connsiteX3" fmla="*/ 5534017 w 12192000"/>
              <a:gd name="connsiteY3" fmla="*/ 5408613 h 6858000"/>
              <a:gd name="connsiteX4" fmla="*/ 7629534 w 12192000"/>
              <a:gd name="connsiteY4" fmla="*/ 5408613 h 6858000"/>
              <a:gd name="connsiteX5" fmla="*/ 7967663 w 12192000"/>
              <a:gd name="connsiteY5" fmla="*/ 5070484 h 6858000"/>
              <a:gd name="connsiteX6" fmla="*/ 7967663 w 12192000"/>
              <a:gd name="connsiteY6" fmla="*/ 1787517 h 6858000"/>
              <a:gd name="connsiteX7" fmla="*/ 7629534 w 12192000"/>
              <a:gd name="connsiteY7" fmla="*/ 1449388 h 6858000"/>
              <a:gd name="connsiteX8" fmla="*/ 8715367 w 12192000"/>
              <a:gd name="connsiteY8" fmla="*/ 1449388 h 6858000"/>
              <a:gd name="connsiteX9" fmla="*/ 8377238 w 12192000"/>
              <a:gd name="connsiteY9" fmla="*/ 1787517 h 6858000"/>
              <a:gd name="connsiteX10" fmla="*/ 8377238 w 12192000"/>
              <a:gd name="connsiteY10" fmla="*/ 5070484 h 6858000"/>
              <a:gd name="connsiteX11" fmla="*/ 8715367 w 12192000"/>
              <a:gd name="connsiteY11" fmla="*/ 5408613 h 6858000"/>
              <a:gd name="connsiteX12" fmla="*/ 10810884 w 12192000"/>
              <a:gd name="connsiteY12" fmla="*/ 5408613 h 6858000"/>
              <a:gd name="connsiteX13" fmla="*/ 11149013 w 12192000"/>
              <a:gd name="connsiteY13" fmla="*/ 5070484 h 6858000"/>
              <a:gd name="connsiteX14" fmla="*/ 11149013 w 12192000"/>
              <a:gd name="connsiteY14" fmla="*/ 1787517 h 6858000"/>
              <a:gd name="connsiteX15" fmla="*/ 10810884 w 12192000"/>
              <a:gd name="connsiteY15" fmla="*/ 1449388 h 6858000"/>
              <a:gd name="connsiteX16" fmla="*/ 0 w 12192000"/>
              <a:gd name="connsiteY16" fmla="*/ 0 h 6858000"/>
              <a:gd name="connsiteX17" fmla="*/ 12192000 w 12192000"/>
              <a:gd name="connsiteY17" fmla="*/ 0 h 6858000"/>
              <a:gd name="connsiteX18" fmla="*/ 12192000 w 12192000"/>
              <a:gd name="connsiteY18" fmla="*/ 6858000 h 6858000"/>
              <a:gd name="connsiteX19" fmla="*/ 0 w 12192000"/>
              <a:gd name="connsiteY19"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2192000" h="6858000">
                <a:moveTo>
                  <a:pt x="5534017" y="1449388"/>
                </a:moveTo>
                <a:cubicBezTo>
                  <a:pt x="5347275" y="1449388"/>
                  <a:pt x="5195889" y="1600774"/>
                  <a:pt x="5195889" y="1787517"/>
                </a:cubicBezTo>
                <a:lnTo>
                  <a:pt x="5195889" y="5070484"/>
                </a:lnTo>
                <a:cubicBezTo>
                  <a:pt x="5195889" y="5257227"/>
                  <a:pt x="5347275" y="5408613"/>
                  <a:pt x="5534017" y="5408613"/>
                </a:cubicBezTo>
                <a:lnTo>
                  <a:pt x="7629534" y="5408613"/>
                </a:lnTo>
                <a:cubicBezTo>
                  <a:pt x="7816277" y="5408613"/>
                  <a:pt x="7967663" y="5257227"/>
                  <a:pt x="7967663" y="5070484"/>
                </a:cubicBezTo>
                <a:lnTo>
                  <a:pt x="7967663" y="1787517"/>
                </a:lnTo>
                <a:cubicBezTo>
                  <a:pt x="7967663" y="1600774"/>
                  <a:pt x="7816277" y="1449388"/>
                  <a:pt x="7629534" y="1449388"/>
                </a:cubicBezTo>
                <a:close/>
                <a:moveTo>
                  <a:pt x="8715367" y="1449388"/>
                </a:moveTo>
                <a:cubicBezTo>
                  <a:pt x="8528624" y="1449388"/>
                  <a:pt x="8377238" y="1600774"/>
                  <a:pt x="8377238" y="1787517"/>
                </a:cubicBezTo>
                <a:lnTo>
                  <a:pt x="8377238" y="5070484"/>
                </a:lnTo>
                <a:cubicBezTo>
                  <a:pt x="8377238" y="5257227"/>
                  <a:pt x="8528624" y="5408613"/>
                  <a:pt x="8715367" y="5408613"/>
                </a:cubicBezTo>
                <a:lnTo>
                  <a:pt x="10810884" y="5408613"/>
                </a:lnTo>
                <a:cubicBezTo>
                  <a:pt x="10997627" y="5408613"/>
                  <a:pt x="11149013" y="5257227"/>
                  <a:pt x="11149013" y="5070484"/>
                </a:cubicBezTo>
                <a:lnTo>
                  <a:pt x="11149013" y="1787517"/>
                </a:lnTo>
                <a:cubicBezTo>
                  <a:pt x="11149013" y="1600774"/>
                  <a:pt x="10997627" y="1449388"/>
                  <a:pt x="10810884" y="1449388"/>
                </a:cubicBezTo>
                <a:close/>
                <a:moveTo>
                  <a:pt x="0" y="0"/>
                </a:moveTo>
                <a:lnTo>
                  <a:pt x="12192000" y="0"/>
                </a:lnTo>
                <a:lnTo>
                  <a:pt x="12192000" y="6858000"/>
                </a:lnTo>
                <a:lnTo>
                  <a:pt x="0" y="6858000"/>
                </a:lnTo>
                <a:close/>
              </a:path>
            </a:pathLst>
          </a:custGeom>
          <a:solidFill>
            <a:schemeClr val="bg1"/>
          </a:solidFill>
          <a:ln>
            <a:noFill/>
          </a:ln>
        </p:spPr>
        <p:style>
          <a:lnRef idx="2">
            <a:schemeClr val="accent6">
              <a:shade val="50000"/>
            </a:schemeClr>
          </a:lnRef>
          <a:fillRef idx="1">
            <a:schemeClr val="accent6"/>
          </a:fillRef>
          <a:effectRef idx="0">
            <a:schemeClr val="accent6"/>
          </a:effectRef>
          <a:fontRef idx="minor">
            <a:schemeClr val="lt1"/>
          </a:fontRef>
        </p:style>
        <p:txBody>
          <a:bodyPr wrap="square" rtlCol="0" anchor="ctr">
            <a:noAutofit/>
          </a:bodyPr>
          <a:lstStyle/>
          <a:p>
            <a:pPr algn="ctr"/>
            <a:endParaRPr lang="en-KE"/>
          </a:p>
        </p:txBody>
      </p:sp>
      <p:sp>
        <p:nvSpPr>
          <p:cNvPr id="2" name="TextBox 1">
            <a:extLst>
              <a:ext uri="{FF2B5EF4-FFF2-40B4-BE49-F238E27FC236}">
                <a16:creationId xmlns:a16="http://schemas.microsoft.com/office/drawing/2014/main" id="{F6B46ECB-2F15-4BFB-87B0-0030F28A168E}"/>
              </a:ext>
            </a:extLst>
          </p:cNvPr>
          <p:cNvSpPr txBox="1"/>
          <p:nvPr/>
        </p:nvSpPr>
        <p:spPr>
          <a:xfrm>
            <a:off x="10089261" y="5934670"/>
            <a:ext cx="1010436" cy="923330"/>
          </a:xfrm>
          <a:prstGeom prst="rect">
            <a:avLst/>
          </a:prstGeom>
          <a:noFill/>
        </p:spPr>
        <p:txBody>
          <a:bodyPr wrap="square" rtlCol="0">
            <a:spAutoFit/>
          </a:bodyPr>
          <a:lstStyle/>
          <a:p>
            <a:r>
              <a:rPr lang="en-US" sz="5400" dirty="0">
                <a:latin typeface="Consolas" panose="020B0609020204030204" pitchFamily="49" charset="0"/>
              </a:rPr>
              <a:t>08</a:t>
            </a:r>
            <a:endParaRPr lang="en-KE" sz="5400" dirty="0">
              <a:latin typeface="Consolas" panose="020B0609020204030204" pitchFamily="49" charset="0"/>
            </a:endParaRPr>
          </a:p>
        </p:txBody>
      </p:sp>
      <p:sp>
        <p:nvSpPr>
          <p:cNvPr id="89" name="TextBox 88">
            <a:extLst>
              <a:ext uri="{FF2B5EF4-FFF2-40B4-BE49-F238E27FC236}">
                <a16:creationId xmlns:a16="http://schemas.microsoft.com/office/drawing/2014/main" id="{9793A2AA-0A25-4818-A645-F1FD70BE2BD8}"/>
              </a:ext>
            </a:extLst>
          </p:cNvPr>
          <p:cNvSpPr txBox="1"/>
          <p:nvPr/>
        </p:nvSpPr>
        <p:spPr>
          <a:xfrm>
            <a:off x="10013062" y="14389273"/>
            <a:ext cx="1010436" cy="923330"/>
          </a:xfrm>
          <a:prstGeom prst="rect">
            <a:avLst/>
          </a:prstGeom>
          <a:noFill/>
        </p:spPr>
        <p:txBody>
          <a:bodyPr wrap="square" rtlCol="0">
            <a:spAutoFit/>
          </a:bodyPr>
          <a:lstStyle/>
          <a:p>
            <a:r>
              <a:rPr lang="en-US" sz="5400" dirty="0">
                <a:latin typeface="Consolas" panose="020B0609020204030204" pitchFamily="49" charset="0"/>
              </a:rPr>
              <a:t>01</a:t>
            </a:r>
            <a:endParaRPr lang="en-KE" sz="5400" dirty="0">
              <a:latin typeface="Consolas" panose="020B0609020204030204" pitchFamily="49" charset="0"/>
            </a:endParaRPr>
          </a:p>
        </p:txBody>
      </p:sp>
      <p:sp>
        <p:nvSpPr>
          <p:cNvPr id="118" name="TextBox 117">
            <a:extLst>
              <a:ext uri="{FF2B5EF4-FFF2-40B4-BE49-F238E27FC236}">
                <a16:creationId xmlns:a16="http://schemas.microsoft.com/office/drawing/2014/main" id="{628359B3-DE0E-45E2-A055-AC5EE63FD092}"/>
              </a:ext>
            </a:extLst>
          </p:cNvPr>
          <p:cNvSpPr txBox="1"/>
          <p:nvPr/>
        </p:nvSpPr>
        <p:spPr>
          <a:xfrm>
            <a:off x="9936863" y="22843876"/>
            <a:ext cx="1010436" cy="923330"/>
          </a:xfrm>
          <a:prstGeom prst="rect">
            <a:avLst/>
          </a:prstGeom>
          <a:noFill/>
        </p:spPr>
        <p:txBody>
          <a:bodyPr wrap="square" rtlCol="0">
            <a:spAutoFit/>
          </a:bodyPr>
          <a:lstStyle/>
          <a:p>
            <a:r>
              <a:rPr lang="en-US" sz="5400" dirty="0">
                <a:latin typeface="Consolas" panose="020B0609020204030204" pitchFamily="49" charset="0"/>
              </a:rPr>
              <a:t>01</a:t>
            </a:r>
            <a:endParaRPr lang="en-KE" sz="5400" dirty="0">
              <a:latin typeface="Consolas" panose="020B0609020204030204" pitchFamily="49" charset="0"/>
            </a:endParaRPr>
          </a:p>
        </p:txBody>
      </p:sp>
      <p:grpSp>
        <p:nvGrpSpPr>
          <p:cNvPr id="4" name="Group 3">
            <a:extLst>
              <a:ext uri="{FF2B5EF4-FFF2-40B4-BE49-F238E27FC236}">
                <a16:creationId xmlns:a16="http://schemas.microsoft.com/office/drawing/2014/main" id="{EFB32D10-BA7A-4A4D-A17C-F4C3DB603359}"/>
              </a:ext>
            </a:extLst>
          </p:cNvPr>
          <p:cNvGrpSpPr/>
          <p:nvPr/>
        </p:nvGrpSpPr>
        <p:grpSpPr>
          <a:xfrm>
            <a:off x="828675" y="1545902"/>
            <a:ext cx="7400926" cy="4095355"/>
            <a:chOff x="828675" y="1545902"/>
            <a:chExt cx="7400926" cy="4095355"/>
          </a:xfrm>
        </p:grpSpPr>
        <p:sp>
          <p:nvSpPr>
            <p:cNvPr id="17" name="TextBox 16">
              <a:extLst>
                <a:ext uri="{FF2B5EF4-FFF2-40B4-BE49-F238E27FC236}">
                  <a16:creationId xmlns:a16="http://schemas.microsoft.com/office/drawing/2014/main" id="{FCE35264-4D9C-484C-85C0-D7B7D4A268B9}"/>
                </a:ext>
              </a:extLst>
            </p:cNvPr>
            <p:cNvSpPr txBox="1"/>
            <p:nvPr/>
          </p:nvSpPr>
          <p:spPr>
            <a:xfrm>
              <a:off x="853762" y="3702265"/>
              <a:ext cx="3524250" cy="1938992"/>
            </a:xfrm>
            <a:prstGeom prst="rect">
              <a:avLst/>
            </a:prstGeom>
            <a:noFill/>
          </p:spPr>
          <p:txBody>
            <a:bodyPr wrap="square" rtlCol="0">
              <a:spAutoFit/>
            </a:bodyPr>
            <a:lstStyle/>
            <a:p>
              <a:r>
                <a:rPr lang="en-US" sz="1200" dirty="0" err="1">
                  <a:latin typeface="Kristen ITC" panose="03050502040202030202" pitchFamily="66" charset="0"/>
                </a:rPr>
                <a:t>Bio_Afya</a:t>
              </a:r>
              <a:r>
                <a:rPr lang="en-US" sz="1200" dirty="0">
                  <a:latin typeface="Kristen ITC" panose="03050502040202030202" pitchFamily="66" charset="0"/>
                </a:rPr>
                <a:t> is a game-changing innovation that combines AI, IoT, and real-time analytics to revolutionize livestock health management. By enabling early disease detection, automated diagnosis, and real-time monitoring, our system helps reduce losses, improve productivity, and enhance food security. With a scalable and data-driven approach, </a:t>
              </a:r>
              <a:r>
                <a:rPr lang="en-US" sz="1200" dirty="0" err="1">
                  <a:latin typeface="Kristen ITC" panose="03050502040202030202" pitchFamily="66" charset="0"/>
                </a:rPr>
                <a:t>Bio_Afya</a:t>
              </a:r>
              <a:r>
                <a:rPr lang="en-US" sz="1200" dirty="0">
                  <a:latin typeface="Kristen ITC" panose="03050502040202030202" pitchFamily="66" charset="0"/>
                </a:rPr>
                <a:t> is poised to transform the future of livestock farming.</a:t>
              </a:r>
              <a:endParaRPr lang="en-KE" sz="1200" dirty="0">
                <a:latin typeface="Kristen ITC" panose="03050502040202030202" pitchFamily="66" charset="0"/>
              </a:endParaRPr>
            </a:p>
          </p:txBody>
        </p:sp>
        <p:sp>
          <p:nvSpPr>
            <p:cNvPr id="32" name="Rectangle: Rounded Corners 31">
              <a:extLst>
                <a:ext uri="{FF2B5EF4-FFF2-40B4-BE49-F238E27FC236}">
                  <a16:creationId xmlns:a16="http://schemas.microsoft.com/office/drawing/2014/main" id="{CE3334C2-DD5F-4EB2-AB4A-6856149FC63C}"/>
                </a:ext>
              </a:extLst>
            </p:cNvPr>
            <p:cNvSpPr/>
            <p:nvPr/>
          </p:nvSpPr>
          <p:spPr>
            <a:xfrm>
              <a:off x="966788" y="2965855"/>
              <a:ext cx="720000" cy="72000"/>
            </a:xfrm>
            <a:prstGeom prst="roundRect">
              <a:avLst>
                <a:gd name="adj" fmla="val 41983"/>
              </a:avLst>
            </a:prstGeom>
            <a:gradFill>
              <a:gsLst>
                <a:gs pos="0">
                  <a:srgbClr val="00B0F0"/>
                </a:gs>
                <a:gs pos="51000">
                  <a:schemeClr val="accent1">
                    <a:lumMod val="75000"/>
                  </a:schemeClr>
                </a:gs>
                <a:gs pos="99000">
                  <a:schemeClr val="accent1">
                    <a:lumMod val="50000"/>
                  </a:schemeClr>
                </a:gs>
                <a:gs pos="100000">
                  <a:schemeClr val="accent1">
                    <a:lumMod val="5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34" name="TextBox 33">
              <a:extLst>
                <a:ext uri="{FF2B5EF4-FFF2-40B4-BE49-F238E27FC236}">
                  <a16:creationId xmlns:a16="http://schemas.microsoft.com/office/drawing/2014/main" id="{4ED5666C-26A2-48D7-9638-D10DA5877409}"/>
                </a:ext>
              </a:extLst>
            </p:cNvPr>
            <p:cNvSpPr txBox="1"/>
            <p:nvPr/>
          </p:nvSpPr>
          <p:spPr>
            <a:xfrm>
              <a:off x="828675" y="1545902"/>
              <a:ext cx="7400926" cy="1446550"/>
            </a:xfrm>
            <a:prstGeom prst="rect">
              <a:avLst/>
            </a:prstGeom>
            <a:noFill/>
          </p:spPr>
          <p:txBody>
            <a:bodyPr wrap="square" rtlCol="0">
              <a:spAutoFit/>
            </a:bodyPr>
            <a:lstStyle/>
            <a:p>
              <a:r>
                <a:rPr lang="en-US" sz="4400" dirty="0">
                  <a:latin typeface="Anurati" pitchFamily="50" charset="0"/>
                </a:rPr>
                <a:t>CONCLUSION &amp; CALL TO ACTION</a:t>
              </a:r>
              <a:endParaRPr lang="en-KE" sz="4400" b="1" dirty="0">
                <a:latin typeface="Anurati" pitchFamily="50" charset="0"/>
              </a:endParaRPr>
            </a:p>
          </p:txBody>
        </p:sp>
      </p:grpSp>
      <p:sp>
        <p:nvSpPr>
          <p:cNvPr id="21" name="TextBox 20">
            <a:extLst>
              <a:ext uri="{FF2B5EF4-FFF2-40B4-BE49-F238E27FC236}">
                <a16:creationId xmlns:a16="http://schemas.microsoft.com/office/drawing/2014/main" id="{CF0E4A05-7915-4D94-B063-2AE54D3D11C4}"/>
              </a:ext>
            </a:extLst>
          </p:cNvPr>
          <p:cNvSpPr txBox="1"/>
          <p:nvPr/>
        </p:nvSpPr>
        <p:spPr>
          <a:xfrm>
            <a:off x="966788" y="0"/>
            <a:ext cx="5195887" cy="707886"/>
          </a:xfrm>
          <a:prstGeom prst="rect">
            <a:avLst/>
          </a:prstGeom>
          <a:noFill/>
        </p:spPr>
        <p:txBody>
          <a:bodyPr wrap="square" rtlCol="0">
            <a:spAutoFit/>
          </a:bodyPr>
          <a:lstStyle/>
          <a:p>
            <a:r>
              <a:rPr lang="en-US" sz="2000" b="1" dirty="0">
                <a:latin typeface="Anurati" pitchFamily="50" charset="0"/>
              </a:rPr>
              <a:t>BIO_AFYA</a:t>
            </a:r>
            <a:endParaRPr lang="en-KE" sz="2000" b="1" dirty="0">
              <a:latin typeface="Anurati" pitchFamily="50" charset="0"/>
            </a:endParaRPr>
          </a:p>
          <a:p>
            <a:endParaRPr lang="en-KE" sz="2000" dirty="0"/>
          </a:p>
        </p:txBody>
      </p:sp>
      <p:grpSp>
        <p:nvGrpSpPr>
          <p:cNvPr id="274" name="Group 273">
            <a:extLst>
              <a:ext uri="{FF2B5EF4-FFF2-40B4-BE49-F238E27FC236}">
                <a16:creationId xmlns:a16="http://schemas.microsoft.com/office/drawing/2014/main" id="{E0DD7020-0C02-43CD-8A11-74B33D01CFF9}"/>
              </a:ext>
            </a:extLst>
          </p:cNvPr>
          <p:cNvGrpSpPr/>
          <p:nvPr/>
        </p:nvGrpSpPr>
        <p:grpSpPr>
          <a:xfrm>
            <a:off x="-9712325" y="1698302"/>
            <a:ext cx="7400926" cy="3726023"/>
            <a:chOff x="828675" y="1545902"/>
            <a:chExt cx="7400926" cy="3726023"/>
          </a:xfrm>
        </p:grpSpPr>
        <p:sp>
          <p:nvSpPr>
            <p:cNvPr id="275" name="TextBox 274">
              <a:extLst>
                <a:ext uri="{FF2B5EF4-FFF2-40B4-BE49-F238E27FC236}">
                  <a16:creationId xmlns:a16="http://schemas.microsoft.com/office/drawing/2014/main" id="{E83F38BC-41EB-44C2-9318-4F5198F4FE11}"/>
                </a:ext>
              </a:extLst>
            </p:cNvPr>
            <p:cNvSpPr txBox="1"/>
            <p:nvPr/>
          </p:nvSpPr>
          <p:spPr>
            <a:xfrm>
              <a:off x="853762" y="3702265"/>
              <a:ext cx="3524250" cy="1569660"/>
            </a:xfrm>
            <a:prstGeom prst="rect">
              <a:avLst/>
            </a:prstGeom>
            <a:noFill/>
          </p:spPr>
          <p:txBody>
            <a:bodyPr wrap="square" rtlCol="0">
              <a:spAutoFit/>
            </a:bodyPr>
            <a:lstStyle/>
            <a:p>
              <a:r>
                <a:rPr lang="en-US" sz="1200" dirty="0">
                  <a:latin typeface="Kristen ITC" panose="03050502040202030202" pitchFamily="66" charset="0"/>
                </a:rPr>
                <a:t>The global livestock industry faces billions of dollars in losses annually due to preventable diseases, making </a:t>
              </a:r>
              <a:r>
                <a:rPr lang="en-US" sz="1200" dirty="0" err="1">
                  <a:latin typeface="Kristen ITC" panose="03050502040202030202" pitchFamily="66" charset="0"/>
                </a:rPr>
                <a:t>Bio_Afya</a:t>
              </a:r>
              <a:r>
                <a:rPr lang="en-US" sz="1200" dirty="0">
                  <a:latin typeface="Kristen ITC" panose="03050502040202030202" pitchFamily="66" charset="0"/>
                </a:rPr>
                <a:t> a highly scalable and impactful solution. With the increasing adoption of smart farming and precision agriculture, the demand for AI and IoT-driven livestock monitoring systems is rapidly growing.</a:t>
              </a:r>
              <a:endParaRPr lang="en-KE" sz="1200" dirty="0">
                <a:latin typeface="Kristen ITC" panose="03050502040202030202" pitchFamily="66" charset="0"/>
              </a:endParaRPr>
            </a:p>
          </p:txBody>
        </p:sp>
        <p:sp>
          <p:nvSpPr>
            <p:cNvPr id="276" name="Rectangle: Rounded Corners 275">
              <a:extLst>
                <a:ext uri="{FF2B5EF4-FFF2-40B4-BE49-F238E27FC236}">
                  <a16:creationId xmlns:a16="http://schemas.microsoft.com/office/drawing/2014/main" id="{5F35B9E1-D88A-4397-8F6D-A456FCDB2A6D}"/>
                </a:ext>
              </a:extLst>
            </p:cNvPr>
            <p:cNvSpPr/>
            <p:nvPr/>
          </p:nvSpPr>
          <p:spPr>
            <a:xfrm>
              <a:off x="966788" y="2965855"/>
              <a:ext cx="720000" cy="72000"/>
            </a:xfrm>
            <a:prstGeom prst="roundRect">
              <a:avLst>
                <a:gd name="adj" fmla="val 41983"/>
              </a:avLst>
            </a:prstGeom>
            <a:gradFill>
              <a:gsLst>
                <a:gs pos="0">
                  <a:srgbClr val="00B0F0"/>
                </a:gs>
                <a:gs pos="51000">
                  <a:schemeClr val="accent1">
                    <a:lumMod val="75000"/>
                  </a:schemeClr>
                </a:gs>
                <a:gs pos="99000">
                  <a:schemeClr val="accent1">
                    <a:lumMod val="50000"/>
                  </a:schemeClr>
                </a:gs>
                <a:gs pos="100000">
                  <a:schemeClr val="accent1">
                    <a:lumMod val="5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277" name="TextBox 276">
              <a:extLst>
                <a:ext uri="{FF2B5EF4-FFF2-40B4-BE49-F238E27FC236}">
                  <a16:creationId xmlns:a16="http://schemas.microsoft.com/office/drawing/2014/main" id="{7A4A15CA-A4CB-4115-BEB9-9C4B7172D2F3}"/>
                </a:ext>
              </a:extLst>
            </p:cNvPr>
            <p:cNvSpPr txBox="1"/>
            <p:nvPr/>
          </p:nvSpPr>
          <p:spPr>
            <a:xfrm>
              <a:off x="828675" y="1545902"/>
              <a:ext cx="7400926" cy="1446550"/>
            </a:xfrm>
            <a:prstGeom prst="rect">
              <a:avLst/>
            </a:prstGeom>
            <a:noFill/>
          </p:spPr>
          <p:txBody>
            <a:bodyPr wrap="square" rtlCol="0">
              <a:spAutoFit/>
            </a:bodyPr>
            <a:lstStyle/>
            <a:p>
              <a:r>
                <a:rPr lang="en-US" sz="4400" dirty="0">
                  <a:latin typeface="Anurati" pitchFamily="50" charset="0"/>
                </a:rPr>
                <a:t>MARKET POTENTIAL &amp; SCALABILITY</a:t>
              </a:r>
              <a:endParaRPr lang="en-KE" sz="4400" b="1" dirty="0">
                <a:latin typeface="Anurati" pitchFamily="50" charset="0"/>
              </a:endParaRPr>
            </a:p>
          </p:txBody>
        </p:sp>
      </p:grpSp>
      <p:grpSp>
        <p:nvGrpSpPr>
          <p:cNvPr id="278" name="Group 277">
            <a:extLst>
              <a:ext uri="{FF2B5EF4-FFF2-40B4-BE49-F238E27FC236}">
                <a16:creationId xmlns:a16="http://schemas.microsoft.com/office/drawing/2014/main" id="{2E6CD006-A2FC-4542-A805-046221C138B5}"/>
              </a:ext>
            </a:extLst>
          </p:cNvPr>
          <p:cNvGrpSpPr/>
          <p:nvPr/>
        </p:nvGrpSpPr>
        <p:grpSpPr>
          <a:xfrm>
            <a:off x="-2498725" y="-4626298"/>
            <a:ext cx="7400926" cy="3726023"/>
            <a:chOff x="828675" y="1545902"/>
            <a:chExt cx="7400926" cy="3726023"/>
          </a:xfrm>
        </p:grpSpPr>
        <p:sp>
          <p:nvSpPr>
            <p:cNvPr id="279" name="TextBox 278">
              <a:extLst>
                <a:ext uri="{FF2B5EF4-FFF2-40B4-BE49-F238E27FC236}">
                  <a16:creationId xmlns:a16="http://schemas.microsoft.com/office/drawing/2014/main" id="{17184B25-B838-45E6-8ACD-AF5FF814677D}"/>
                </a:ext>
              </a:extLst>
            </p:cNvPr>
            <p:cNvSpPr txBox="1"/>
            <p:nvPr/>
          </p:nvSpPr>
          <p:spPr>
            <a:xfrm>
              <a:off x="853762" y="3702265"/>
              <a:ext cx="3524250" cy="1569660"/>
            </a:xfrm>
            <a:prstGeom prst="rect">
              <a:avLst/>
            </a:prstGeom>
            <a:noFill/>
          </p:spPr>
          <p:txBody>
            <a:bodyPr wrap="square" rtlCol="0">
              <a:spAutoFit/>
            </a:bodyPr>
            <a:lstStyle/>
            <a:p>
              <a:r>
                <a:rPr lang="en-US" sz="1200" dirty="0">
                  <a:latin typeface="Kristen ITC" panose="03050502040202030202" pitchFamily="66" charset="0"/>
                </a:rPr>
                <a:t>The global livestock industry faces billions of dollars in losses annually due to preventable diseases, making </a:t>
              </a:r>
              <a:r>
                <a:rPr lang="en-US" sz="1200" dirty="0" err="1">
                  <a:latin typeface="Kristen ITC" panose="03050502040202030202" pitchFamily="66" charset="0"/>
                </a:rPr>
                <a:t>Bio_Afya</a:t>
              </a:r>
              <a:r>
                <a:rPr lang="en-US" sz="1200" dirty="0">
                  <a:latin typeface="Kristen ITC" panose="03050502040202030202" pitchFamily="66" charset="0"/>
                </a:rPr>
                <a:t> a highly scalable and impactful solution. With the increasing adoption of smart farming and precision agriculture, the demand for AI and IoT-driven livestock monitoring systems is rapidly growing.</a:t>
              </a:r>
              <a:endParaRPr lang="en-KE" sz="1200" dirty="0">
                <a:latin typeface="Kristen ITC" panose="03050502040202030202" pitchFamily="66" charset="0"/>
              </a:endParaRPr>
            </a:p>
          </p:txBody>
        </p:sp>
        <p:sp>
          <p:nvSpPr>
            <p:cNvPr id="280" name="Rectangle: Rounded Corners 279">
              <a:extLst>
                <a:ext uri="{FF2B5EF4-FFF2-40B4-BE49-F238E27FC236}">
                  <a16:creationId xmlns:a16="http://schemas.microsoft.com/office/drawing/2014/main" id="{B78BABF0-0596-456E-90CE-D81AA70CAAD5}"/>
                </a:ext>
              </a:extLst>
            </p:cNvPr>
            <p:cNvSpPr/>
            <p:nvPr/>
          </p:nvSpPr>
          <p:spPr>
            <a:xfrm>
              <a:off x="966788" y="2965855"/>
              <a:ext cx="720000" cy="72000"/>
            </a:xfrm>
            <a:prstGeom prst="roundRect">
              <a:avLst>
                <a:gd name="adj" fmla="val 41983"/>
              </a:avLst>
            </a:prstGeom>
            <a:gradFill>
              <a:gsLst>
                <a:gs pos="0">
                  <a:srgbClr val="00B0F0"/>
                </a:gs>
                <a:gs pos="51000">
                  <a:schemeClr val="accent1">
                    <a:lumMod val="75000"/>
                  </a:schemeClr>
                </a:gs>
                <a:gs pos="99000">
                  <a:schemeClr val="accent1">
                    <a:lumMod val="50000"/>
                  </a:schemeClr>
                </a:gs>
                <a:gs pos="100000">
                  <a:schemeClr val="accent1">
                    <a:lumMod val="5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281" name="TextBox 280">
              <a:extLst>
                <a:ext uri="{FF2B5EF4-FFF2-40B4-BE49-F238E27FC236}">
                  <a16:creationId xmlns:a16="http://schemas.microsoft.com/office/drawing/2014/main" id="{07BB8315-3912-4BFF-A978-3CA121137397}"/>
                </a:ext>
              </a:extLst>
            </p:cNvPr>
            <p:cNvSpPr txBox="1"/>
            <p:nvPr/>
          </p:nvSpPr>
          <p:spPr>
            <a:xfrm>
              <a:off x="828675" y="1545902"/>
              <a:ext cx="7400926" cy="1446550"/>
            </a:xfrm>
            <a:prstGeom prst="rect">
              <a:avLst/>
            </a:prstGeom>
            <a:noFill/>
          </p:spPr>
          <p:txBody>
            <a:bodyPr wrap="square" rtlCol="0">
              <a:spAutoFit/>
            </a:bodyPr>
            <a:lstStyle/>
            <a:p>
              <a:r>
                <a:rPr lang="en-US" sz="4400" dirty="0">
                  <a:latin typeface="Anurati" pitchFamily="50" charset="0"/>
                </a:rPr>
                <a:t>MARKET POTENTIAL &amp; SCALABILITY</a:t>
              </a:r>
              <a:endParaRPr lang="en-KE" sz="4400" b="1" dirty="0">
                <a:latin typeface="Anurati" pitchFamily="50" charset="0"/>
              </a:endParaRPr>
            </a:p>
          </p:txBody>
        </p:sp>
      </p:grpSp>
      <p:grpSp>
        <p:nvGrpSpPr>
          <p:cNvPr id="286" name="Group 285">
            <a:extLst>
              <a:ext uri="{FF2B5EF4-FFF2-40B4-BE49-F238E27FC236}">
                <a16:creationId xmlns:a16="http://schemas.microsoft.com/office/drawing/2014/main" id="{FDA25029-B7FB-489A-A1B9-1DE06AF58111}"/>
              </a:ext>
            </a:extLst>
          </p:cNvPr>
          <p:cNvGrpSpPr/>
          <p:nvPr/>
        </p:nvGrpSpPr>
        <p:grpSpPr>
          <a:xfrm>
            <a:off x="-2549525" y="8073702"/>
            <a:ext cx="7400926" cy="4213927"/>
            <a:chOff x="828675" y="1545902"/>
            <a:chExt cx="7400926" cy="4213927"/>
          </a:xfrm>
        </p:grpSpPr>
        <p:sp>
          <p:nvSpPr>
            <p:cNvPr id="287" name="TextBox 286">
              <a:extLst>
                <a:ext uri="{FF2B5EF4-FFF2-40B4-BE49-F238E27FC236}">
                  <a16:creationId xmlns:a16="http://schemas.microsoft.com/office/drawing/2014/main" id="{073E7B6E-9BB5-45EF-8645-37DF4CE32121}"/>
                </a:ext>
              </a:extLst>
            </p:cNvPr>
            <p:cNvSpPr txBox="1"/>
            <p:nvPr/>
          </p:nvSpPr>
          <p:spPr>
            <a:xfrm>
              <a:off x="833363" y="4005503"/>
              <a:ext cx="3524250" cy="1754326"/>
            </a:xfrm>
            <a:prstGeom prst="rect">
              <a:avLst/>
            </a:prstGeom>
            <a:noFill/>
          </p:spPr>
          <p:txBody>
            <a:bodyPr wrap="square" rtlCol="0">
              <a:spAutoFit/>
            </a:bodyPr>
            <a:lstStyle/>
            <a:p>
              <a:r>
                <a:rPr lang="en-US" sz="1200" dirty="0">
                  <a:latin typeface="Kristen ITC" panose="03050502040202030202" pitchFamily="66" charset="0"/>
                </a:rPr>
                <a:t>The future of livestock farming depends on innovation, data-driven insights, and real-time action. With </a:t>
              </a:r>
              <a:r>
                <a:rPr lang="en-US" sz="1200" dirty="0" err="1">
                  <a:latin typeface="Kristen ITC" panose="03050502040202030202" pitchFamily="66" charset="0"/>
                </a:rPr>
                <a:t>Bio_Afya</a:t>
              </a:r>
              <a:r>
                <a:rPr lang="en-US" sz="1200" dirty="0">
                  <a:latin typeface="Kristen ITC" panose="03050502040202030202" pitchFamily="66" charset="0"/>
                </a:rPr>
                <a:t>, we are not just solving a problem—we are empowering farmers, protecting livelihoods, and securing food supply chains. By leveraging cutting-edge technology, we can reduce livestock losses, improve productivity, and create a smarter, healthier agricultural ecosystem.</a:t>
              </a:r>
              <a:endParaRPr lang="en-KE" sz="1200" dirty="0">
                <a:latin typeface="Kristen ITC" panose="03050502040202030202" pitchFamily="66" charset="0"/>
              </a:endParaRPr>
            </a:p>
          </p:txBody>
        </p:sp>
        <p:sp>
          <p:nvSpPr>
            <p:cNvPr id="288" name="Rectangle: Rounded Corners 287">
              <a:extLst>
                <a:ext uri="{FF2B5EF4-FFF2-40B4-BE49-F238E27FC236}">
                  <a16:creationId xmlns:a16="http://schemas.microsoft.com/office/drawing/2014/main" id="{951FD74A-E512-47DE-94C2-55261ECB60D5}"/>
                </a:ext>
              </a:extLst>
            </p:cNvPr>
            <p:cNvSpPr/>
            <p:nvPr/>
          </p:nvSpPr>
          <p:spPr>
            <a:xfrm>
              <a:off x="966788" y="2965855"/>
              <a:ext cx="720000" cy="72000"/>
            </a:xfrm>
            <a:prstGeom prst="roundRect">
              <a:avLst>
                <a:gd name="adj" fmla="val 41983"/>
              </a:avLst>
            </a:prstGeom>
            <a:gradFill>
              <a:gsLst>
                <a:gs pos="0">
                  <a:srgbClr val="00B0F0"/>
                </a:gs>
                <a:gs pos="51000">
                  <a:schemeClr val="accent1">
                    <a:lumMod val="75000"/>
                  </a:schemeClr>
                </a:gs>
                <a:gs pos="99000">
                  <a:schemeClr val="accent1">
                    <a:lumMod val="50000"/>
                  </a:schemeClr>
                </a:gs>
                <a:gs pos="100000">
                  <a:schemeClr val="accent1">
                    <a:lumMod val="5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289" name="TextBox 288">
              <a:extLst>
                <a:ext uri="{FF2B5EF4-FFF2-40B4-BE49-F238E27FC236}">
                  <a16:creationId xmlns:a16="http://schemas.microsoft.com/office/drawing/2014/main" id="{A0B072A5-1935-4285-8638-492909CD7342}"/>
                </a:ext>
              </a:extLst>
            </p:cNvPr>
            <p:cNvSpPr txBox="1"/>
            <p:nvPr/>
          </p:nvSpPr>
          <p:spPr>
            <a:xfrm>
              <a:off x="828675" y="1545902"/>
              <a:ext cx="7400926" cy="1569660"/>
            </a:xfrm>
            <a:prstGeom prst="rect">
              <a:avLst/>
            </a:prstGeom>
            <a:noFill/>
          </p:spPr>
          <p:txBody>
            <a:bodyPr wrap="square" rtlCol="0">
              <a:spAutoFit/>
            </a:bodyPr>
            <a:lstStyle/>
            <a:p>
              <a:r>
                <a:rPr lang="en-US" sz="4800" dirty="0">
                  <a:latin typeface="Anurati" pitchFamily="50" charset="0"/>
                </a:rPr>
                <a:t>FINAL REMARK &amp; CLOSING STATEMENT</a:t>
              </a:r>
              <a:endParaRPr lang="en-KE" sz="4800" b="1" dirty="0">
                <a:latin typeface="Anurati" pitchFamily="50" charset="0"/>
              </a:endParaRPr>
            </a:p>
          </p:txBody>
        </p:sp>
      </p:grpSp>
    </p:spTree>
    <p:extLst>
      <p:ext uri="{BB962C8B-B14F-4D97-AF65-F5344CB8AC3E}">
        <p14:creationId xmlns:p14="http://schemas.microsoft.com/office/powerpoint/2010/main" val="356616540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7" name="Group 196">
            <a:extLst>
              <a:ext uri="{FF2B5EF4-FFF2-40B4-BE49-F238E27FC236}">
                <a16:creationId xmlns:a16="http://schemas.microsoft.com/office/drawing/2014/main" id="{84919F0A-4A3D-43E6-A783-C35240A2AF1E}"/>
              </a:ext>
            </a:extLst>
          </p:cNvPr>
          <p:cNvGrpSpPr/>
          <p:nvPr/>
        </p:nvGrpSpPr>
        <p:grpSpPr>
          <a:xfrm>
            <a:off x="8443550" y="-31055816"/>
            <a:ext cx="2847974" cy="36464429"/>
            <a:chOff x="8364752" y="1449388"/>
            <a:chExt cx="2847974" cy="36464429"/>
          </a:xfrm>
        </p:grpSpPr>
        <p:grpSp>
          <p:nvGrpSpPr>
            <p:cNvPr id="198" name="Group 197">
              <a:extLst>
                <a:ext uri="{FF2B5EF4-FFF2-40B4-BE49-F238E27FC236}">
                  <a16:creationId xmlns:a16="http://schemas.microsoft.com/office/drawing/2014/main" id="{C70AD24C-AD51-42B2-A872-66E0ABAAA322}"/>
                </a:ext>
              </a:extLst>
            </p:cNvPr>
            <p:cNvGrpSpPr/>
            <p:nvPr/>
          </p:nvGrpSpPr>
          <p:grpSpPr>
            <a:xfrm>
              <a:off x="8402852" y="1449388"/>
              <a:ext cx="2771775" cy="3959225"/>
              <a:chOff x="8377238" y="1449388"/>
              <a:chExt cx="2771775" cy="3959225"/>
            </a:xfrm>
          </p:grpSpPr>
          <p:sp>
            <p:nvSpPr>
              <p:cNvPr id="311" name="Rectangle: Rounded Corners 310">
                <a:extLst>
                  <a:ext uri="{FF2B5EF4-FFF2-40B4-BE49-F238E27FC236}">
                    <a16:creationId xmlns:a16="http://schemas.microsoft.com/office/drawing/2014/main" id="{47253C34-A49B-4790-82D5-95FE1D843F3A}"/>
                  </a:ext>
                </a:extLst>
              </p:cNvPr>
              <p:cNvSpPr/>
              <p:nvPr/>
            </p:nvSpPr>
            <p:spPr>
              <a:xfrm>
                <a:off x="8377238" y="1449388"/>
                <a:ext cx="2771775" cy="3959225"/>
              </a:xfrm>
              <a:prstGeom prst="roundRect">
                <a:avLst>
                  <a:gd name="adj" fmla="val 12199"/>
                </a:avLst>
              </a:prstGeom>
              <a:gradFill>
                <a:gsLst>
                  <a:gs pos="0">
                    <a:srgbClr val="00B0F0"/>
                  </a:gs>
                  <a:gs pos="51000">
                    <a:schemeClr val="accent1">
                      <a:lumMod val="75000"/>
                    </a:schemeClr>
                  </a:gs>
                  <a:gs pos="99000">
                    <a:schemeClr val="accent1">
                      <a:lumMod val="50000"/>
                    </a:schemeClr>
                  </a:gs>
                  <a:gs pos="100000">
                    <a:schemeClr val="accent1">
                      <a:lumMod val="5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312" name="Freeform: Shape 311">
                <a:extLst>
                  <a:ext uri="{FF2B5EF4-FFF2-40B4-BE49-F238E27FC236}">
                    <a16:creationId xmlns:a16="http://schemas.microsoft.com/office/drawing/2014/main" id="{67E923C0-B0E9-47BA-A972-4C399B788A3F}"/>
                  </a:ext>
                </a:extLst>
              </p:cNvPr>
              <p:cNvSpPr/>
              <p:nvPr/>
            </p:nvSpPr>
            <p:spPr>
              <a:xfrm flipH="1">
                <a:off x="8377238" y="1545902"/>
                <a:ext cx="2771775" cy="3862711"/>
              </a:xfrm>
              <a:custGeom>
                <a:avLst/>
                <a:gdLst>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86359 w 2771775"/>
                  <a:gd name="connsiteY9" fmla="*/ 180514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86359 w 2771775"/>
                  <a:gd name="connsiteY9" fmla="*/ 180514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71775" h="3862711">
                    <a:moveTo>
                      <a:pt x="102092" y="0"/>
                    </a:moveTo>
                    <a:lnTo>
                      <a:pt x="99036" y="2522"/>
                    </a:lnTo>
                    <a:cubicBezTo>
                      <a:pt x="37846" y="63711"/>
                      <a:pt x="0" y="148244"/>
                      <a:pt x="0" y="241615"/>
                    </a:cubicBezTo>
                    <a:lnTo>
                      <a:pt x="0" y="3524582"/>
                    </a:lnTo>
                    <a:cubicBezTo>
                      <a:pt x="0" y="3711325"/>
                      <a:pt x="151386" y="3862711"/>
                      <a:pt x="338129" y="3862711"/>
                    </a:cubicBezTo>
                    <a:lnTo>
                      <a:pt x="2433646" y="3862711"/>
                    </a:lnTo>
                    <a:cubicBezTo>
                      <a:pt x="2620389" y="3862711"/>
                      <a:pt x="2771775" y="3711325"/>
                      <a:pt x="2771775" y="3524582"/>
                    </a:cubicBezTo>
                    <a:lnTo>
                      <a:pt x="2771775" y="3443237"/>
                    </a:lnTo>
                    <a:lnTo>
                      <a:pt x="2730892" y="3419419"/>
                    </a:lnTo>
                    <a:cubicBezTo>
                      <a:pt x="1180917" y="2806879"/>
                      <a:pt x="1064514" y="2536857"/>
                      <a:pt x="176834" y="228139"/>
                    </a:cubicBezTo>
                    <a:cubicBezTo>
                      <a:pt x="148745" y="167968"/>
                      <a:pt x="130181" y="50646"/>
                      <a:pt x="102092" y="0"/>
                    </a:cubicBezTo>
                    <a:close/>
                  </a:path>
                </a:pathLst>
              </a:custGeom>
              <a:gradFill>
                <a:gsLst>
                  <a:gs pos="0">
                    <a:srgbClr val="00B0F0"/>
                  </a:gs>
                  <a:gs pos="31000">
                    <a:schemeClr val="bg1"/>
                  </a:gs>
                  <a:gs pos="92000">
                    <a:schemeClr val="accent1">
                      <a:lumMod val="50000"/>
                    </a:schemeClr>
                  </a:gs>
                  <a:gs pos="30000">
                    <a:schemeClr val="bg1"/>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KE"/>
              </a:p>
            </p:txBody>
          </p:sp>
          <p:sp>
            <p:nvSpPr>
              <p:cNvPr id="313" name="Rectangle: Rounded Corners 312">
                <a:extLst>
                  <a:ext uri="{FF2B5EF4-FFF2-40B4-BE49-F238E27FC236}">
                    <a16:creationId xmlns:a16="http://schemas.microsoft.com/office/drawing/2014/main" id="{576C11D0-7E5D-4455-8D81-9C18B6BCDABA}"/>
                  </a:ext>
                </a:extLst>
              </p:cNvPr>
              <p:cNvSpPr/>
              <p:nvPr/>
            </p:nvSpPr>
            <p:spPr>
              <a:xfrm>
                <a:off x="8453437" y="1893371"/>
                <a:ext cx="2619375" cy="2035497"/>
              </a:xfrm>
              <a:prstGeom prst="roundRect">
                <a:avLst>
                  <a:gd name="adj" fmla="val 16161"/>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314" name="Rectangle: Rounded Corners 313">
                <a:extLst>
                  <a:ext uri="{FF2B5EF4-FFF2-40B4-BE49-F238E27FC236}">
                    <a16:creationId xmlns:a16="http://schemas.microsoft.com/office/drawing/2014/main" id="{DF725CDA-27C7-4A80-B638-DCE09AAC92B9}"/>
                  </a:ext>
                </a:extLst>
              </p:cNvPr>
              <p:cNvSpPr/>
              <p:nvPr/>
            </p:nvSpPr>
            <p:spPr>
              <a:xfrm>
                <a:off x="8453437" y="1498277"/>
                <a:ext cx="2619375" cy="2168848"/>
              </a:xfrm>
              <a:prstGeom prst="roundRect">
                <a:avLst>
                  <a:gd name="adj" fmla="val 1288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dirty="0"/>
              </a:p>
            </p:txBody>
          </p:sp>
          <p:sp>
            <p:nvSpPr>
              <p:cNvPr id="315" name="TextBox 314">
                <a:extLst>
                  <a:ext uri="{FF2B5EF4-FFF2-40B4-BE49-F238E27FC236}">
                    <a16:creationId xmlns:a16="http://schemas.microsoft.com/office/drawing/2014/main" id="{A4DE0583-CC44-4584-ACC1-684590DBB1FC}"/>
                  </a:ext>
                </a:extLst>
              </p:cNvPr>
              <p:cNvSpPr txBox="1"/>
              <p:nvPr/>
            </p:nvSpPr>
            <p:spPr>
              <a:xfrm>
                <a:off x="8453437" y="1624012"/>
                <a:ext cx="2395539" cy="261610"/>
              </a:xfrm>
              <a:prstGeom prst="rect">
                <a:avLst/>
              </a:prstGeom>
              <a:noFill/>
            </p:spPr>
            <p:txBody>
              <a:bodyPr wrap="square" rtlCol="0">
                <a:spAutoFit/>
              </a:bodyPr>
              <a:lstStyle/>
              <a:p>
                <a:r>
                  <a:rPr lang="en-US" sz="1100" dirty="0">
                    <a:latin typeface="Kristen ITC" panose="03050502040202030202" pitchFamily="66" charset="0"/>
                  </a:rPr>
                  <a:t>THE PROBLEM STATEMENT</a:t>
                </a:r>
                <a:endParaRPr lang="en-KE" sz="1100" b="1" dirty="0">
                  <a:solidFill>
                    <a:schemeClr val="tx1">
                      <a:lumMod val="75000"/>
                      <a:lumOff val="25000"/>
                    </a:schemeClr>
                  </a:solidFill>
                  <a:latin typeface="Kristen ITC" panose="03050502040202030202" pitchFamily="66" charset="0"/>
                </a:endParaRPr>
              </a:p>
            </p:txBody>
          </p:sp>
          <p:sp>
            <p:nvSpPr>
              <p:cNvPr id="316" name="Rectangle: Rounded Corners 315">
                <a:extLst>
                  <a:ext uri="{FF2B5EF4-FFF2-40B4-BE49-F238E27FC236}">
                    <a16:creationId xmlns:a16="http://schemas.microsoft.com/office/drawing/2014/main" id="{E1F7132E-B72F-477C-8FB0-6ACD0CB2807F}"/>
                  </a:ext>
                </a:extLst>
              </p:cNvPr>
              <p:cNvSpPr/>
              <p:nvPr/>
            </p:nvSpPr>
            <p:spPr>
              <a:xfrm>
                <a:off x="8572500" y="2072377"/>
                <a:ext cx="324000" cy="72000"/>
              </a:xfrm>
              <a:prstGeom prst="roundRect">
                <a:avLst>
                  <a:gd name="adj" fmla="val 41983"/>
                </a:avLst>
              </a:prstGeom>
              <a:gradFill>
                <a:gsLst>
                  <a:gs pos="0">
                    <a:srgbClr val="00B0F0"/>
                  </a:gs>
                  <a:gs pos="51000">
                    <a:schemeClr val="accent1">
                      <a:lumMod val="75000"/>
                    </a:schemeClr>
                  </a:gs>
                  <a:gs pos="99000">
                    <a:schemeClr val="accent1">
                      <a:lumMod val="50000"/>
                    </a:schemeClr>
                  </a:gs>
                  <a:gs pos="100000">
                    <a:schemeClr val="accent1">
                      <a:lumMod val="5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317" name="TextBox 316">
                <a:extLst>
                  <a:ext uri="{FF2B5EF4-FFF2-40B4-BE49-F238E27FC236}">
                    <a16:creationId xmlns:a16="http://schemas.microsoft.com/office/drawing/2014/main" id="{5B81E627-3712-4770-83FD-3A36CC86D8F3}"/>
                  </a:ext>
                </a:extLst>
              </p:cNvPr>
              <p:cNvSpPr txBox="1"/>
              <p:nvPr/>
            </p:nvSpPr>
            <p:spPr>
              <a:xfrm>
                <a:off x="9105975" y="4040746"/>
                <a:ext cx="742875" cy="523220"/>
              </a:xfrm>
              <a:prstGeom prst="rect">
                <a:avLst/>
              </a:prstGeom>
              <a:noFill/>
            </p:spPr>
            <p:txBody>
              <a:bodyPr wrap="square" rtlCol="0">
                <a:spAutoFit/>
              </a:bodyPr>
              <a:lstStyle/>
              <a:p>
                <a:r>
                  <a:rPr lang="en-US" sz="2800" dirty="0">
                    <a:solidFill>
                      <a:schemeClr val="bg1"/>
                    </a:solidFill>
                  </a:rPr>
                  <a:t>15</a:t>
                </a:r>
                <a:r>
                  <a:rPr lang="en-US" sz="2000" dirty="0">
                    <a:solidFill>
                      <a:schemeClr val="bg1"/>
                    </a:solidFill>
                  </a:rPr>
                  <a:t>%</a:t>
                </a:r>
                <a:endParaRPr lang="en-KE" sz="2800" dirty="0">
                  <a:solidFill>
                    <a:schemeClr val="bg1"/>
                  </a:solidFill>
                </a:endParaRPr>
              </a:p>
            </p:txBody>
          </p:sp>
          <p:sp>
            <p:nvSpPr>
              <p:cNvPr id="318" name="TextBox 317">
                <a:extLst>
                  <a:ext uri="{FF2B5EF4-FFF2-40B4-BE49-F238E27FC236}">
                    <a16:creationId xmlns:a16="http://schemas.microsoft.com/office/drawing/2014/main" id="{67408BA0-08C3-492E-A7A8-B4CFBAAA3FDC}"/>
                  </a:ext>
                </a:extLst>
              </p:cNvPr>
              <p:cNvSpPr txBox="1"/>
              <p:nvPr/>
            </p:nvSpPr>
            <p:spPr>
              <a:xfrm>
                <a:off x="9734625" y="4225412"/>
                <a:ext cx="962025" cy="338554"/>
              </a:xfrm>
              <a:prstGeom prst="rect">
                <a:avLst/>
              </a:prstGeom>
              <a:noFill/>
            </p:spPr>
            <p:txBody>
              <a:bodyPr wrap="square" rtlCol="0">
                <a:spAutoFit/>
              </a:bodyPr>
              <a:lstStyle/>
              <a:p>
                <a:r>
                  <a:rPr lang="en-US" sz="1600" b="1" dirty="0">
                    <a:solidFill>
                      <a:schemeClr val="bg1"/>
                    </a:solidFill>
                    <a:latin typeface="Kristen ITC" panose="03050502040202030202" pitchFamily="66" charset="0"/>
                  </a:rPr>
                  <a:t>Growth</a:t>
                </a:r>
                <a:endParaRPr lang="en-KE" sz="1600" b="1" dirty="0">
                  <a:solidFill>
                    <a:schemeClr val="bg1"/>
                  </a:solidFill>
                  <a:latin typeface="Kristen ITC" panose="03050502040202030202" pitchFamily="66" charset="0"/>
                </a:endParaRPr>
              </a:p>
            </p:txBody>
          </p:sp>
          <p:sp>
            <p:nvSpPr>
              <p:cNvPr id="319" name="TextBox 318">
                <a:extLst>
                  <a:ext uri="{FF2B5EF4-FFF2-40B4-BE49-F238E27FC236}">
                    <a16:creationId xmlns:a16="http://schemas.microsoft.com/office/drawing/2014/main" id="{4466E8A4-6AE0-4E27-AD75-D0F06C35C958}"/>
                  </a:ext>
                </a:extLst>
              </p:cNvPr>
              <p:cNvSpPr txBox="1"/>
              <p:nvPr/>
            </p:nvSpPr>
            <p:spPr>
              <a:xfrm>
                <a:off x="9115500" y="4497946"/>
                <a:ext cx="742875" cy="523220"/>
              </a:xfrm>
              <a:prstGeom prst="rect">
                <a:avLst/>
              </a:prstGeom>
              <a:noFill/>
            </p:spPr>
            <p:txBody>
              <a:bodyPr wrap="square" rtlCol="0">
                <a:spAutoFit/>
              </a:bodyPr>
              <a:lstStyle/>
              <a:p>
                <a:r>
                  <a:rPr lang="en-US" sz="2800" dirty="0">
                    <a:solidFill>
                      <a:schemeClr val="bg1"/>
                    </a:solidFill>
                  </a:rPr>
                  <a:t>15</a:t>
                </a:r>
                <a:endParaRPr lang="en-KE" sz="2800" dirty="0">
                  <a:solidFill>
                    <a:schemeClr val="bg1"/>
                  </a:solidFill>
                </a:endParaRPr>
              </a:p>
            </p:txBody>
          </p:sp>
          <p:sp>
            <p:nvSpPr>
              <p:cNvPr id="320" name="TextBox 319">
                <a:extLst>
                  <a:ext uri="{FF2B5EF4-FFF2-40B4-BE49-F238E27FC236}">
                    <a16:creationId xmlns:a16="http://schemas.microsoft.com/office/drawing/2014/main" id="{5B530606-EB8B-4FB1-9E88-92B798EAFA36}"/>
                  </a:ext>
                </a:extLst>
              </p:cNvPr>
              <p:cNvSpPr txBox="1"/>
              <p:nvPr/>
            </p:nvSpPr>
            <p:spPr>
              <a:xfrm>
                <a:off x="9796500" y="4682612"/>
                <a:ext cx="962025" cy="338554"/>
              </a:xfrm>
              <a:prstGeom prst="rect">
                <a:avLst/>
              </a:prstGeom>
              <a:noFill/>
            </p:spPr>
            <p:txBody>
              <a:bodyPr wrap="square" rtlCol="0">
                <a:spAutoFit/>
              </a:bodyPr>
              <a:lstStyle/>
              <a:p>
                <a:r>
                  <a:rPr lang="en-US" sz="1600" b="1" dirty="0">
                    <a:solidFill>
                      <a:schemeClr val="bg1"/>
                    </a:solidFill>
                    <a:latin typeface="Kristen ITC" panose="03050502040202030202" pitchFamily="66" charset="0"/>
                  </a:rPr>
                  <a:t>Points</a:t>
                </a:r>
                <a:endParaRPr lang="en-KE" sz="1600" b="1" dirty="0">
                  <a:solidFill>
                    <a:schemeClr val="bg1"/>
                  </a:solidFill>
                  <a:latin typeface="Kristen ITC" panose="03050502040202030202" pitchFamily="66" charset="0"/>
                </a:endParaRPr>
              </a:p>
            </p:txBody>
          </p:sp>
          <p:pic>
            <p:nvPicPr>
              <p:cNvPr id="321" name="Graphic 320" descr="Bar chart with solid fill">
                <a:extLst>
                  <a:ext uri="{FF2B5EF4-FFF2-40B4-BE49-F238E27FC236}">
                    <a16:creationId xmlns:a16="http://schemas.microsoft.com/office/drawing/2014/main" id="{005B3046-370A-4CA0-8D93-BD62DB418C5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654782" y="4525556"/>
                <a:ext cx="468000" cy="468000"/>
              </a:xfrm>
              <a:prstGeom prst="rect">
                <a:avLst/>
              </a:prstGeom>
            </p:spPr>
          </p:pic>
          <p:pic>
            <p:nvPicPr>
              <p:cNvPr id="322" name="Graphic 321" descr="Bar graph with upward trend with solid fill">
                <a:extLst>
                  <a:ext uri="{FF2B5EF4-FFF2-40B4-BE49-F238E27FC236}">
                    <a16:creationId xmlns:a16="http://schemas.microsoft.com/office/drawing/2014/main" id="{E1B19D42-34DE-4D09-BA50-4B82F1CC730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654782" y="4059255"/>
                <a:ext cx="468000" cy="468000"/>
              </a:xfrm>
              <a:prstGeom prst="rect">
                <a:avLst/>
              </a:prstGeom>
            </p:spPr>
          </p:pic>
          <p:sp>
            <p:nvSpPr>
              <p:cNvPr id="323" name="TextBox 322">
                <a:extLst>
                  <a:ext uri="{FF2B5EF4-FFF2-40B4-BE49-F238E27FC236}">
                    <a16:creationId xmlns:a16="http://schemas.microsoft.com/office/drawing/2014/main" id="{CC37D295-9195-43E0-A4FD-8AF962A2BA17}"/>
                  </a:ext>
                </a:extLst>
              </p:cNvPr>
              <p:cNvSpPr txBox="1"/>
              <p:nvPr/>
            </p:nvSpPr>
            <p:spPr>
              <a:xfrm>
                <a:off x="8480067" y="2568652"/>
                <a:ext cx="2619375" cy="923330"/>
              </a:xfrm>
              <a:prstGeom prst="rect">
                <a:avLst/>
              </a:prstGeom>
              <a:noFill/>
            </p:spPr>
            <p:txBody>
              <a:bodyPr wrap="square" rtlCol="0">
                <a:spAutoFit/>
              </a:bodyPr>
              <a:lstStyle/>
              <a:p>
                <a:r>
                  <a:rPr lang="en-US" dirty="0">
                    <a:latin typeface="Kristen ITC" panose="03050502040202030202" pitchFamily="66" charset="0"/>
                  </a:rPr>
                  <a:t>The Challenge in Livestock Health Management</a:t>
                </a:r>
              </a:p>
            </p:txBody>
          </p:sp>
        </p:grpSp>
        <p:grpSp>
          <p:nvGrpSpPr>
            <p:cNvPr id="199" name="Group 198">
              <a:extLst>
                <a:ext uri="{FF2B5EF4-FFF2-40B4-BE49-F238E27FC236}">
                  <a16:creationId xmlns:a16="http://schemas.microsoft.com/office/drawing/2014/main" id="{D35DC147-ED93-4FF7-8123-3A174862AD5F}"/>
                </a:ext>
              </a:extLst>
            </p:cNvPr>
            <p:cNvGrpSpPr/>
            <p:nvPr/>
          </p:nvGrpSpPr>
          <p:grpSpPr>
            <a:xfrm>
              <a:off x="8364752" y="5512539"/>
              <a:ext cx="2847974" cy="3959225"/>
              <a:chOff x="8377238" y="1449388"/>
              <a:chExt cx="2847974" cy="3959225"/>
            </a:xfrm>
          </p:grpSpPr>
          <p:sp>
            <p:nvSpPr>
              <p:cNvPr id="298" name="Rectangle: Rounded Corners 297">
                <a:extLst>
                  <a:ext uri="{FF2B5EF4-FFF2-40B4-BE49-F238E27FC236}">
                    <a16:creationId xmlns:a16="http://schemas.microsoft.com/office/drawing/2014/main" id="{39B52002-93B9-4DCC-A222-2E1DA8DC7EAF}"/>
                  </a:ext>
                </a:extLst>
              </p:cNvPr>
              <p:cNvSpPr/>
              <p:nvPr/>
            </p:nvSpPr>
            <p:spPr>
              <a:xfrm>
                <a:off x="8377238" y="1449388"/>
                <a:ext cx="2771775" cy="3959225"/>
              </a:xfrm>
              <a:prstGeom prst="roundRect">
                <a:avLst>
                  <a:gd name="adj" fmla="val 12199"/>
                </a:avLst>
              </a:prstGeom>
              <a:gradFill>
                <a:gsLst>
                  <a:gs pos="0">
                    <a:srgbClr val="00B0F0"/>
                  </a:gs>
                  <a:gs pos="51000">
                    <a:schemeClr val="accent1">
                      <a:lumMod val="75000"/>
                    </a:schemeClr>
                  </a:gs>
                  <a:gs pos="99000">
                    <a:schemeClr val="accent1">
                      <a:lumMod val="50000"/>
                    </a:schemeClr>
                  </a:gs>
                  <a:gs pos="100000">
                    <a:schemeClr val="accent1">
                      <a:lumMod val="5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299" name="Freeform: Shape 298">
                <a:extLst>
                  <a:ext uri="{FF2B5EF4-FFF2-40B4-BE49-F238E27FC236}">
                    <a16:creationId xmlns:a16="http://schemas.microsoft.com/office/drawing/2014/main" id="{4117A165-261A-4639-8416-8D0D732BCE2D}"/>
                  </a:ext>
                </a:extLst>
              </p:cNvPr>
              <p:cNvSpPr/>
              <p:nvPr/>
            </p:nvSpPr>
            <p:spPr>
              <a:xfrm flipH="1">
                <a:off x="8377238" y="1545902"/>
                <a:ext cx="2771775" cy="3862711"/>
              </a:xfrm>
              <a:custGeom>
                <a:avLst/>
                <a:gdLst>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86359 w 2771775"/>
                  <a:gd name="connsiteY9" fmla="*/ 180514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86359 w 2771775"/>
                  <a:gd name="connsiteY9" fmla="*/ 180514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71775" h="3862711">
                    <a:moveTo>
                      <a:pt x="102092" y="0"/>
                    </a:moveTo>
                    <a:lnTo>
                      <a:pt x="99036" y="2522"/>
                    </a:lnTo>
                    <a:cubicBezTo>
                      <a:pt x="37846" y="63711"/>
                      <a:pt x="0" y="148244"/>
                      <a:pt x="0" y="241615"/>
                    </a:cubicBezTo>
                    <a:lnTo>
                      <a:pt x="0" y="3524582"/>
                    </a:lnTo>
                    <a:cubicBezTo>
                      <a:pt x="0" y="3711325"/>
                      <a:pt x="151386" y="3862711"/>
                      <a:pt x="338129" y="3862711"/>
                    </a:cubicBezTo>
                    <a:lnTo>
                      <a:pt x="2433646" y="3862711"/>
                    </a:lnTo>
                    <a:cubicBezTo>
                      <a:pt x="2620389" y="3862711"/>
                      <a:pt x="2771775" y="3711325"/>
                      <a:pt x="2771775" y="3524582"/>
                    </a:cubicBezTo>
                    <a:lnTo>
                      <a:pt x="2771775" y="3443237"/>
                    </a:lnTo>
                    <a:lnTo>
                      <a:pt x="2730892" y="3419419"/>
                    </a:lnTo>
                    <a:cubicBezTo>
                      <a:pt x="1180917" y="2806879"/>
                      <a:pt x="1064514" y="2536857"/>
                      <a:pt x="176834" y="228139"/>
                    </a:cubicBezTo>
                    <a:cubicBezTo>
                      <a:pt x="148745" y="167968"/>
                      <a:pt x="130181" y="50646"/>
                      <a:pt x="102092" y="0"/>
                    </a:cubicBezTo>
                    <a:close/>
                  </a:path>
                </a:pathLst>
              </a:custGeom>
              <a:gradFill>
                <a:gsLst>
                  <a:gs pos="0">
                    <a:srgbClr val="00B0F0"/>
                  </a:gs>
                  <a:gs pos="31000">
                    <a:schemeClr val="bg1"/>
                  </a:gs>
                  <a:gs pos="92000">
                    <a:schemeClr val="accent1">
                      <a:lumMod val="50000"/>
                    </a:schemeClr>
                  </a:gs>
                  <a:gs pos="30000">
                    <a:schemeClr val="bg1"/>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KE"/>
              </a:p>
            </p:txBody>
          </p:sp>
          <p:sp>
            <p:nvSpPr>
              <p:cNvPr id="300" name="Rectangle: Rounded Corners 299">
                <a:extLst>
                  <a:ext uri="{FF2B5EF4-FFF2-40B4-BE49-F238E27FC236}">
                    <a16:creationId xmlns:a16="http://schemas.microsoft.com/office/drawing/2014/main" id="{24BD5589-1539-4741-A65F-7CE9A484A580}"/>
                  </a:ext>
                </a:extLst>
              </p:cNvPr>
              <p:cNvSpPr/>
              <p:nvPr/>
            </p:nvSpPr>
            <p:spPr>
              <a:xfrm>
                <a:off x="8453437" y="1893371"/>
                <a:ext cx="2619375" cy="2035497"/>
              </a:xfrm>
              <a:prstGeom prst="roundRect">
                <a:avLst>
                  <a:gd name="adj" fmla="val 16161"/>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301" name="Rectangle: Rounded Corners 300">
                <a:extLst>
                  <a:ext uri="{FF2B5EF4-FFF2-40B4-BE49-F238E27FC236}">
                    <a16:creationId xmlns:a16="http://schemas.microsoft.com/office/drawing/2014/main" id="{F734F098-64A1-4D5C-B441-5AE44AB0F0E8}"/>
                  </a:ext>
                </a:extLst>
              </p:cNvPr>
              <p:cNvSpPr/>
              <p:nvPr/>
            </p:nvSpPr>
            <p:spPr>
              <a:xfrm>
                <a:off x="8453437" y="1498277"/>
                <a:ext cx="2619375" cy="2168848"/>
              </a:xfrm>
              <a:prstGeom prst="roundRect">
                <a:avLst>
                  <a:gd name="adj" fmla="val 1288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dirty="0"/>
              </a:p>
            </p:txBody>
          </p:sp>
          <p:sp>
            <p:nvSpPr>
              <p:cNvPr id="302" name="TextBox 301">
                <a:extLst>
                  <a:ext uri="{FF2B5EF4-FFF2-40B4-BE49-F238E27FC236}">
                    <a16:creationId xmlns:a16="http://schemas.microsoft.com/office/drawing/2014/main" id="{5333EFEA-DBF1-4A65-A685-9AB2D7084401}"/>
                  </a:ext>
                </a:extLst>
              </p:cNvPr>
              <p:cNvSpPr txBox="1"/>
              <p:nvPr/>
            </p:nvSpPr>
            <p:spPr>
              <a:xfrm>
                <a:off x="8453437" y="1624012"/>
                <a:ext cx="2395539" cy="400110"/>
              </a:xfrm>
              <a:prstGeom prst="rect">
                <a:avLst/>
              </a:prstGeom>
              <a:noFill/>
            </p:spPr>
            <p:txBody>
              <a:bodyPr wrap="square" rtlCol="0">
                <a:spAutoFit/>
              </a:bodyPr>
              <a:lstStyle/>
              <a:p>
                <a:r>
                  <a:rPr lang="en-US" sz="2000" dirty="0">
                    <a:latin typeface="Kristen ITC" panose="03050502040202030202" pitchFamily="66" charset="0"/>
                  </a:rPr>
                  <a:t>Our Solution </a:t>
                </a:r>
                <a:endParaRPr lang="en-KE" sz="2000" dirty="0">
                  <a:solidFill>
                    <a:schemeClr val="tx1">
                      <a:lumMod val="75000"/>
                      <a:lumOff val="25000"/>
                    </a:schemeClr>
                  </a:solidFill>
                  <a:latin typeface="Kristen ITC" panose="03050502040202030202" pitchFamily="66" charset="0"/>
                </a:endParaRPr>
              </a:p>
            </p:txBody>
          </p:sp>
          <p:sp>
            <p:nvSpPr>
              <p:cNvPr id="303" name="Rectangle: Rounded Corners 302">
                <a:extLst>
                  <a:ext uri="{FF2B5EF4-FFF2-40B4-BE49-F238E27FC236}">
                    <a16:creationId xmlns:a16="http://schemas.microsoft.com/office/drawing/2014/main" id="{A50AB438-C71E-49CC-8D2C-7F2A624989AB}"/>
                  </a:ext>
                </a:extLst>
              </p:cNvPr>
              <p:cNvSpPr/>
              <p:nvPr/>
            </p:nvSpPr>
            <p:spPr>
              <a:xfrm>
                <a:off x="8572500" y="2072377"/>
                <a:ext cx="324000" cy="72000"/>
              </a:xfrm>
              <a:prstGeom prst="roundRect">
                <a:avLst>
                  <a:gd name="adj" fmla="val 41983"/>
                </a:avLst>
              </a:prstGeom>
              <a:gradFill>
                <a:gsLst>
                  <a:gs pos="0">
                    <a:srgbClr val="00B0F0"/>
                  </a:gs>
                  <a:gs pos="51000">
                    <a:schemeClr val="accent1">
                      <a:lumMod val="75000"/>
                    </a:schemeClr>
                  </a:gs>
                  <a:gs pos="99000">
                    <a:schemeClr val="accent1">
                      <a:lumMod val="50000"/>
                    </a:schemeClr>
                  </a:gs>
                  <a:gs pos="100000">
                    <a:schemeClr val="accent1">
                      <a:lumMod val="5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304" name="TextBox 303">
                <a:extLst>
                  <a:ext uri="{FF2B5EF4-FFF2-40B4-BE49-F238E27FC236}">
                    <a16:creationId xmlns:a16="http://schemas.microsoft.com/office/drawing/2014/main" id="{0BB1D72F-E107-4F67-9A1B-C19C0371D1E9}"/>
                  </a:ext>
                </a:extLst>
              </p:cNvPr>
              <p:cNvSpPr txBox="1"/>
              <p:nvPr/>
            </p:nvSpPr>
            <p:spPr>
              <a:xfrm>
                <a:off x="9105975" y="4040746"/>
                <a:ext cx="742875" cy="523220"/>
              </a:xfrm>
              <a:prstGeom prst="rect">
                <a:avLst/>
              </a:prstGeom>
              <a:noFill/>
            </p:spPr>
            <p:txBody>
              <a:bodyPr wrap="square" rtlCol="0">
                <a:spAutoFit/>
              </a:bodyPr>
              <a:lstStyle/>
              <a:p>
                <a:r>
                  <a:rPr lang="en-US" sz="2800" dirty="0">
                    <a:solidFill>
                      <a:schemeClr val="bg1"/>
                    </a:solidFill>
                  </a:rPr>
                  <a:t>20</a:t>
                </a:r>
                <a:r>
                  <a:rPr lang="en-US" sz="2000" dirty="0">
                    <a:solidFill>
                      <a:schemeClr val="bg1"/>
                    </a:solidFill>
                  </a:rPr>
                  <a:t>%</a:t>
                </a:r>
                <a:endParaRPr lang="en-KE" sz="2800" dirty="0">
                  <a:solidFill>
                    <a:schemeClr val="bg1"/>
                  </a:solidFill>
                </a:endParaRPr>
              </a:p>
            </p:txBody>
          </p:sp>
          <p:sp>
            <p:nvSpPr>
              <p:cNvPr id="305" name="TextBox 304">
                <a:extLst>
                  <a:ext uri="{FF2B5EF4-FFF2-40B4-BE49-F238E27FC236}">
                    <a16:creationId xmlns:a16="http://schemas.microsoft.com/office/drawing/2014/main" id="{1F1D4EAE-96AF-4C65-B4D4-98F01528B975}"/>
                  </a:ext>
                </a:extLst>
              </p:cNvPr>
              <p:cNvSpPr txBox="1"/>
              <p:nvPr/>
            </p:nvSpPr>
            <p:spPr>
              <a:xfrm>
                <a:off x="9734625" y="4225412"/>
                <a:ext cx="962025" cy="338554"/>
              </a:xfrm>
              <a:prstGeom prst="rect">
                <a:avLst/>
              </a:prstGeom>
              <a:noFill/>
            </p:spPr>
            <p:txBody>
              <a:bodyPr wrap="square" rtlCol="0">
                <a:spAutoFit/>
              </a:bodyPr>
              <a:lstStyle/>
              <a:p>
                <a:r>
                  <a:rPr lang="en-US" sz="1600" b="1" dirty="0">
                    <a:solidFill>
                      <a:schemeClr val="bg1"/>
                    </a:solidFill>
                    <a:latin typeface="Kristen ITC" panose="03050502040202030202" pitchFamily="66" charset="0"/>
                  </a:rPr>
                  <a:t>Growth</a:t>
                </a:r>
                <a:endParaRPr lang="en-KE" sz="1600" b="1" dirty="0">
                  <a:solidFill>
                    <a:schemeClr val="bg1"/>
                  </a:solidFill>
                  <a:latin typeface="Kristen ITC" panose="03050502040202030202" pitchFamily="66" charset="0"/>
                </a:endParaRPr>
              </a:p>
            </p:txBody>
          </p:sp>
          <p:sp>
            <p:nvSpPr>
              <p:cNvPr id="306" name="TextBox 305">
                <a:extLst>
                  <a:ext uri="{FF2B5EF4-FFF2-40B4-BE49-F238E27FC236}">
                    <a16:creationId xmlns:a16="http://schemas.microsoft.com/office/drawing/2014/main" id="{FB847478-E511-4F26-BF45-A589938321CD}"/>
                  </a:ext>
                </a:extLst>
              </p:cNvPr>
              <p:cNvSpPr txBox="1"/>
              <p:nvPr/>
            </p:nvSpPr>
            <p:spPr>
              <a:xfrm>
                <a:off x="9115500" y="4497946"/>
                <a:ext cx="742875" cy="523220"/>
              </a:xfrm>
              <a:prstGeom prst="rect">
                <a:avLst/>
              </a:prstGeom>
              <a:noFill/>
            </p:spPr>
            <p:txBody>
              <a:bodyPr wrap="square" rtlCol="0">
                <a:spAutoFit/>
              </a:bodyPr>
              <a:lstStyle/>
              <a:p>
                <a:r>
                  <a:rPr lang="en-US" sz="2800" dirty="0">
                    <a:solidFill>
                      <a:schemeClr val="bg1"/>
                    </a:solidFill>
                  </a:rPr>
                  <a:t>20</a:t>
                </a:r>
                <a:endParaRPr lang="en-KE" sz="2800" dirty="0">
                  <a:solidFill>
                    <a:schemeClr val="bg1"/>
                  </a:solidFill>
                </a:endParaRPr>
              </a:p>
            </p:txBody>
          </p:sp>
          <p:sp>
            <p:nvSpPr>
              <p:cNvPr id="307" name="TextBox 306">
                <a:extLst>
                  <a:ext uri="{FF2B5EF4-FFF2-40B4-BE49-F238E27FC236}">
                    <a16:creationId xmlns:a16="http://schemas.microsoft.com/office/drawing/2014/main" id="{3C0760B6-6FE1-4CD3-B857-330F86C5D930}"/>
                  </a:ext>
                </a:extLst>
              </p:cNvPr>
              <p:cNvSpPr txBox="1"/>
              <p:nvPr/>
            </p:nvSpPr>
            <p:spPr>
              <a:xfrm>
                <a:off x="9796500" y="4682612"/>
                <a:ext cx="962025" cy="338554"/>
              </a:xfrm>
              <a:prstGeom prst="rect">
                <a:avLst/>
              </a:prstGeom>
              <a:noFill/>
            </p:spPr>
            <p:txBody>
              <a:bodyPr wrap="square" rtlCol="0">
                <a:spAutoFit/>
              </a:bodyPr>
              <a:lstStyle/>
              <a:p>
                <a:r>
                  <a:rPr lang="en-US" sz="1600" b="1" dirty="0">
                    <a:solidFill>
                      <a:schemeClr val="bg1"/>
                    </a:solidFill>
                    <a:latin typeface="Kristen ITC" panose="03050502040202030202" pitchFamily="66" charset="0"/>
                  </a:rPr>
                  <a:t>Points</a:t>
                </a:r>
                <a:endParaRPr lang="en-KE" sz="1600" b="1" dirty="0">
                  <a:solidFill>
                    <a:schemeClr val="bg1"/>
                  </a:solidFill>
                  <a:latin typeface="Kristen ITC" panose="03050502040202030202" pitchFamily="66" charset="0"/>
                </a:endParaRPr>
              </a:p>
            </p:txBody>
          </p:sp>
          <p:pic>
            <p:nvPicPr>
              <p:cNvPr id="308" name="Graphic 307" descr="Bar chart with solid fill">
                <a:extLst>
                  <a:ext uri="{FF2B5EF4-FFF2-40B4-BE49-F238E27FC236}">
                    <a16:creationId xmlns:a16="http://schemas.microsoft.com/office/drawing/2014/main" id="{7D4BA5F9-D76E-411C-A953-1B930111553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654782" y="4525556"/>
                <a:ext cx="468000" cy="468000"/>
              </a:xfrm>
              <a:prstGeom prst="rect">
                <a:avLst/>
              </a:prstGeom>
            </p:spPr>
          </p:pic>
          <p:pic>
            <p:nvPicPr>
              <p:cNvPr id="309" name="Graphic 308" descr="Bar graph with upward trend with solid fill">
                <a:extLst>
                  <a:ext uri="{FF2B5EF4-FFF2-40B4-BE49-F238E27FC236}">
                    <a16:creationId xmlns:a16="http://schemas.microsoft.com/office/drawing/2014/main" id="{2B12424B-0A46-4A53-A441-BDEDB214E57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654782" y="4059255"/>
                <a:ext cx="468000" cy="468000"/>
              </a:xfrm>
              <a:prstGeom prst="rect">
                <a:avLst/>
              </a:prstGeom>
            </p:spPr>
          </p:pic>
          <p:sp>
            <p:nvSpPr>
              <p:cNvPr id="310" name="TextBox 309">
                <a:extLst>
                  <a:ext uri="{FF2B5EF4-FFF2-40B4-BE49-F238E27FC236}">
                    <a16:creationId xmlns:a16="http://schemas.microsoft.com/office/drawing/2014/main" id="{154FD0B2-8DB3-4637-A237-CA087C5B6CEA}"/>
                  </a:ext>
                </a:extLst>
              </p:cNvPr>
              <p:cNvSpPr txBox="1"/>
              <p:nvPr/>
            </p:nvSpPr>
            <p:spPr>
              <a:xfrm>
                <a:off x="8605837" y="2568652"/>
                <a:ext cx="2619375" cy="1107996"/>
              </a:xfrm>
              <a:prstGeom prst="rect">
                <a:avLst/>
              </a:prstGeom>
              <a:noFill/>
            </p:spPr>
            <p:txBody>
              <a:bodyPr wrap="square" rtlCol="0">
                <a:spAutoFit/>
              </a:bodyPr>
              <a:lstStyle/>
              <a:p>
                <a:r>
                  <a:rPr lang="en-US" sz="1600" dirty="0" err="1">
                    <a:latin typeface="Kristen ITC" panose="03050502040202030202" pitchFamily="66" charset="0"/>
                  </a:rPr>
                  <a:t>SmartLivestock</a:t>
                </a:r>
                <a:r>
                  <a:rPr lang="en-US" sz="1600" dirty="0">
                    <a:latin typeface="Kristen ITC" panose="03050502040202030202" pitchFamily="66" charset="0"/>
                  </a:rPr>
                  <a:t>: AI &amp; IoT-Powered </a:t>
                </a:r>
                <a:r>
                  <a:rPr lang="en-US" dirty="0">
                    <a:latin typeface="Kristen ITC" panose="03050502040202030202" pitchFamily="66" charset="0"/>
                  </a:rPr>
                  <a:t>Livestock</a:t>
                </a:r>
                <a:r>
                  <a:rPr lang="en-US" sz="1600" dirty="0">
                    <a:latin typeface="Kristen ITC" panose="03050502040202030202" pitchFamily="66" charset="0"/>
                  </a:rPr>
                  <a:t> Health Monitoring</a:t>
                </a:r>
                <a:endParaRPr lang="en-KE" sz="1600" dirty="0">
                  <a:latin typeface="Kristen ITC" panose="03050502040202030202" pitchFamily="66" charset="0"/>
                </a:endParaRPr>
              </a:p>
            </p:txBody>
          </p:sp>
        </p:grpSp>
        <p:grpSp>
          <p:nvGrpSpPr>
            <p:cNvPr id="200" name="Group 199">
              <a:extLst>
                <a:ext uri="{FF2B5EF4-FFF2-40B4-BE49-F238E27FC236}">
                  <a16:creationId xmlns:a16="http://schemas.microsoft.com/office/drawing/2014/main" id="{93F732D8-82BF-49A5-AD2C-1EFE37EE117D}"/>
                </a:ext>
              </a:extLst>
            </p:cNvPr>
            <p:cNvGrpSpPr/>
            <p:nvPr/>
          </p:nvGrpSpPr>
          <p:grpSpPr>
            <a:xfrm>
              <a:off x="8364752" y="9575690"/>
              <a:ext cx="2847974" cy="3959225"/>
              <a:chOff x="8377238" y="1449388"/>
              <a:chExt cx="2847974" cy="3959225"/>
            </a:xfrm>
          </p:grpSpPr>
          <p:sp>
            <p:nvSpPr>
              <p:cNvPr id="285" name="Rectangle: Rounded Corners 284">
                <a:extLst>
                  <a:ext uri="{FF2B5EF4-FFF2-40B4-BE49-F238E27FC236}">
                    <a16:creationId xmlns:a16="http://schemas.microsoft.com/office/drawing/2014/main" id="{3E9E7E28-7BA4-4ED1-B885-188335D702F9}"/>
                  </a:ext>
                </a:extLst>
              </p:cNvPr>
              <p:cNvSpPr/>
              <p:nvPr/>
            </p:nvSpPr>
            <p:spPr>
              <a:xfrm>
                <a:off x="8377238" y="1449388"/>
                <a:ext cx="2771775" cy="3959225"/>
              </a:xfrm>
              <a:prstGeom prst="roundRect">
                <a:avLst>
                  <a:gd name="adj" fmla="val 12199"/>
                </a:avLst>
              </a:prstGeom>
              <a:gradFill>
                <a:gsLst>
                  <a:gs pos="0">
                    <a:srgbClr val="00B0F0"/>
                  </a:gs>
                  <a:gs pos="51000">
                    <a:schemeClr val="accent1">
                      <a:lumMod val="75000"/>
                    </a:schemeClr>
                  </a:gs>
                  <a:gs pos="99000">
                    <a:schemeClr val="accent1">
                      <a:lumMod val="50000"/>
                    </a:schemeClr>
                  </a:gs>
                  <a:gs pos="100000">
                    <a:schemeClr val="accent1">
                      <a:lumMod val="5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286" name="Freeform: Shape 285">
                <a:extLst>
                  <a:ext uri="{FF2B5EF4-FFF2-40B4-BE49-F238E27FC236}">
                    <a16:creationId xmlns:a16="http://schemas.microsoft.com/office/drawing/2014/main" id="{C080114A-CE9E-46F5-9D25-16B68D3E990E}"/>
                  </a:ext>
                </a:extLst>
              </p:cNvPr>
              <p:cNvSpPr/>
              <p:nvPr/>
            </p:nvSpPr>
            <p:spPr>
              <a:xfrm flipH="1">
                <a:off x="8377238" y="1545902"/>
                <a:ext cx="2771775" cy="3862711"/>
              </a:xfrm>
              <a:custGeom>
                <a:avLst/>
                <a:gdLst>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86359 w 2771775"/>
                  <a:gd name="connsiteY9" fmla="*/ 180514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86359 w 2771775"/>
                  <a:gd name="connsiteY9" fmla="*/ 180514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71775" h="3862711">
                    <a:moveTo>
                      <a:pt x="102092" y="0"/>
                    </a:moveTo>
                    <a:lnTo>
                      <a:pt x="99036" y="2522"/>
                    </a:lnTo>
                    <a:cubicBezTo>
                      <a:pt x="37846" y="63711"/>
                      <a:pt x="0" y="148244"/>
                      <a:pt x="0" y="241615"/>
                    </a:cubicBezTo>
                    <a:lnTo>
                      <a:pt x="0" y="3524582"/>
                    </a:lnTo>
                    <a:cubicBezTo>
                      <a:pt x="0" y="3711325"/>
                      <a:pt x="151386" y="3862711"/>
                      <a:pt x="338129" y="3862711"/>
                    </a:cubicBezTo>
                    <a:lnTo>
                      <a:pt x="2433646" y="3862711"/>
                    </a:lnTo>
                    <a:cubicBezTo>
                      <a:pt x="2620389" y="3862711"/>
                      <a:pt x="2771775" y="3711325"/>
                      <a:pt x="2771775" y="3524582"/>
                    </a:cubicBezTo>
                    <a:lnTo>
                      <a:pt x="2771775" y="3443237"/>
                    </a:lnTo>
                    <a:lnTo>
                      <a:pt x="2730892" y="3419419"/>
                    </a:lnTo>
                    <a:cubicBezTo>
                      <a:pt x="1180917" y="2806879"/>
                      <a:pt x="1064514" y="2536857"/>
                      <a:pt x="176834" y="228139"/>
                    </a:cubicBezTo>
                    <a:cubicBezTo>
                      <a:pt x="148745" y="167968"/>
                      <a:pt x="130181" y="50646"/>
                      <a:pt x="102092" y="0"/>
                    </a:cubicBezTo>
                    <a:close/>
                  </a:path>
                </a:pathLst>
              </a:custGeom>
              <a:gradFill>
                <a:gsLst>
                  <a:gs pos="0">
                    <a:srgbClr val="00B0F0"/>
                  </a:gs>
                  <a:gs pos="31000">
                    <a:schemeClr val="bg1"/>
                  </a:gs>
                  <a:gs pos="92000">
                    <a:schemeClr val="accent1">
                      <a:lumMod val="50000"/>
                    </a:schemeClr>
                  </a:gs>
                  <a:gs pos="30000">
                    <a:schemeClr val="bg1"/>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KE"/>
              </a:p>
            </p:txBody>
          </p:sp>
          <p:sp>
            <p:nvSpPr>
              <p:cNvPr id="287" name="Rectangle: Rounded Corners 286">
                <a:extLst>
                  <a:ext uri="{FF2B5EF4-FFF2-40B4-BE49-F238E27FC236}">
                    <a16:creationId xmlns:a16="http://schemas.microsoft.com/office/drawing/2014/main" id="{99E720E8-548C-47B9-95B3-9CE6A54420D9}"/>
                  </a:ext>
                </a:extLst>
              </p:cNvPr>
              <p:cNvSpPr/>
              <p:nvPr/>
            </p:nvSpPr>
            <p:spPr>
              <a:xfrm>
                <a:off x="8453437" y="1893371"/>
                <a:ext cx="2619375" cy="2035497"/>
              </a:xfrm>
              <a:prstGeom prst="roundRect">
                <a:avLst>
                  <a:gd name="adj" fmla="val 16161"/>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288" name="Rectangle: Rounded Corners 287">
                <a:extLst>
                  <a:ext uri="{FF2B5EF4-FFF2-40B4-BE49-F238E27FC236}">
                    <a16:creationId xmlns:a16="http://schemas.microsoft.com/office/drawing/2014/main" id="{DDF9077D-1B46-49EE-8383-0955F8579560}"/>
                  </a:ext>
                </a:extLst>
              </p:cNvPr>
              <p:cNvSpPr/>
              <p:nvPr/>
            </p:nvSpPr>
            <p:spPr>
              <a:xfrm>
                <a:off x="8453437" y="1498277"/>
                <a:ext cx="2619375" cy="2168848"/>
              </a:xfrm>
              <a:prstGeom prst="roundRect">
                <a:avLst>
                  <a:gd name="adj" fmla="val 1288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dirty="0"/>
              </a:p>
            </p:txBody>
          </p:sp>
          <p:sp>
            <p:nvSpPr>
              <p:cNvPr id="289" name="TextBox 288">
                <a:extLst>
                  <a:ext uri="{FF2B5EF4-FFF2-40B4-BE49-F238E27FC236}">
                    <a16:creationId xmlns:a16="http://schemas.microsoft.com/office/drawing/2014/main" id="{F6E40463-3AFB-4B98-8A39-E78658550558}"/>
                  </a:ext>
                </a:extLst>
              </p:cNvPr>
              <p:cNvSpPr txBox="1"/>
              <p:nvPr/>
            </p:nvSpPr>
            <p:spPr>
              <a:xfrm>
                <a:off x="8453437" y="1624012"/>
                <a:ext cx="2395539" cy="400110"/>
              </a:xfrm>
              <a:prstGeom prst="rect">
                <a:avLst/>
              </a:prstGeom>
              <a:noFill/>
            </p:spPr>
            <p:txBody>
              <a:bodyPr wrap="square" rtlCol="0">
                <a:spAutoFit/>
              </a:bodyPr>
              <a:lstStyle/>
              <a:p>
                <a:r>
                  <a:rPr lang="en-US" sz="2000" dirty="0">
                    <a:latin typeface="Kristen ITC" panose="03050502040202030202" pitchFamily="66" charset="0"/>
                  </a:rPr>
                  <a:t>How It Works</a:t>
                </a:r>
                <a:endParaRPr lang="en-KE" sz="2000" b="1" dirty="0">
                  <a:solidFill>
                    <a:schemeClr val="tx1">
                      <a:lumMod val="75000"/>
                      <a:lumOff val="25000"/>
                    </a:schemeClr>
                  </a:solidFill>
                  <a:latin typeface="Kristen ITC" panose="03050502040202030202" pitchFamily="66" charset="0"/>
                </a:endParaRPr>
              </a:p>
            </p:txBody>
          </p:sp>
          <p:sp>
            <p:nvSpPr>
              <p:cNvPr id="290" name="Rectangle: Rounded Corners 289">
                <a:extLst>
                  <a:ext uri="{FF2B5EF4-FFF2-40B4-BE49-F238E27FC236}">
                    <a16:creationId xmlns:a16="http://schemas.microsoft.com/office/drawing/2014/main" id="{15E24118-4FDF-4361-BA85-BC0F48554A59}"/>
                  </a:ext>
                </a:extLst>
              </p:cNvPr>
              <p:cNvSpPr/>
              <p:nvPr/>
            </p:nvSpPr>
            <p:spPr>
              <a:xfrm>
                <a:off x="8572500" y="2072377"/>
                <a:ext cx="324000" cy="72000"/>
              </a:xfrm>
              <a:prstGeom prst="roundRect">
                <a:avLst>
                  <a:gd name="adj" fmla="val 41983"/>
                </a:avLst>
              </a:prstGeom>
              <a:gradFill>
                <a:gsLst>
                  <a:gs pos="0">
                    <a:srgbClr val="00B0F0"/>
                  </a:gs>
                  <a:gs pos="51000">
                    <a:schemeClr val="accent1">
                      <a:lumMod val="75000"/>
                    </a:schemeClr>
                  </a:gs>
                  <a:gs pos="99000">
                    <a:schemeClr val="accent1">
                      <a:lumMod val="50000"/>
                    </a:schemeClr>
                  </a:gs>
                  <a:gs pos="100000">
                    <a:schemeClr val="accent1">
                      <a:lumMod val="5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291" name="TextBox 290">
                <a:extLst>
                  <a:ext uri="{FF2B5EF4-FFF2-40B4-BE49-F238E27FC236}">
                    <a16:creationId xmlns:a16="http://schemas.microsoft.com/office/drawing/2014/main" id="{13363B57-C5DA-4145-A6B9-C27B0D85AF01}"/>
                  </a:ext>
                </a:extLst>
              </p:cNvPr>
              <p:cNvSpPr txBox="1"/>
              <p:nvPr/>
            </p:nvSpPr>
            <p:spPr>
              <a:xfrm>
                <a:off x="9105975" y="4040746"/>
                <a:ext cx="742875" cy="523220"/>
              </a:xfrm>
              <a:prstGeom prst="rect">
                <a:avLst/>
              </a:prstGeom>
              <a:noFill/>
            </p:spPr>
            <p:txBody>
              <a:bodyPr wrap="square" rtlCol="0">
                <a:spAutoFit/>
              </a:bodyPr>
              <a:lstStyle/>
              <a:p>
                <a:r>
                  <a:rPr lang="en-US" sz="2800" dirty="0">
                    <a:solidFill>
                      <a:schemeClr val="bg1"/>
                    </a:solidFill>
                  </a:rPr>
                  <a:t>15</a:t>
                </a:r>
                <a:r>
                  <a:rPr lang="en-US" sz="2000" dirty="0">
                    <a:solidFill>
                      <a:schemeClr val="bg1"/>
                    </a:solidFill>
                  </a:rPr>
                  <a:t>%</a:t>
                </a:r>
                <a:endParaRPr lang="en-KE" sz="2800" dirty="0">
                  <a:solidFill>
                    <a:schemeClr val="bg1"/>
                  </a:solidFill>
                </a:endParaRPr>
              </a:p>
            </p:txBody>
          </p:sp>
          <p:sp>
            <p:nvSpPr>
              <p:cNvPr id="292" name="TextBox 291">
                <a:extLst>
                  <a:ext uri="{FF2B5EF4-FFF2-40B4-BE49-F238E27FC236}">
                    <a16:creationId xmlns:a16="http://schemas.microsoft.com/office/drawing/2014/main" id="{AE5EA36C-CD8F-4684-B50B-B0EBCFBDA0D3}"/>
                  </a:ext>
                </a:extLst>
              </p:cNvPr>
              <p:cNvSpPr txBox="1"/>
              <p:nvPr/>
            </p:nvSpPr>
            <p:spPr>
              <a:xfrm>
                <a:off x="9734625" y="4225412"/>
                <a:ext cx="962025" cy="338554"/>
              </a:xfrm>
              <a:prstGeom prst="rect">
                <a:avLst/>
              </a:prstGeom>
              <a:noFill/>
            </p:spPr>
            <p:txBody>
              <a:bodyPr wrap="square" rtlCol="0">
                <a:spAutoFit/>
              </a:bodyPr>
              <a:lstStyle/>
              <a:p>
                <a:r>
                  <a:rPr lang="en-US" sz="1600" b="1" dirty="0">
                    <a:solidFill>
                      <a:schemeClr val="bg1"/>
                    </a:solidFill>
                    <a:latin typeface="Kristen ITC" panose="03050502040202030202" pitchFamily="66" charset="0"/>
                  </a:rPr>
                  <a:t>Growth</a:t>
                </a:r>
                <a:endParaRPr lang="en-KE" sz="1600" b="1" dirty="0">
                  <a:solidFill>
                    <a:schemeClr val="bg1"/>
                  </a:solidFill>
                  <a:latin typeface="Kristen ITC" panose="03050502040202030202" pitchFamily="66" charset="0"/>
                </a:endParaRPr>
              </a:p>
            </p:txBody>
          </p:sp>
          <p:sp>
            <p:nvSpPr>
              <p:cNvPr id="293" name="TextBox 292">
                <a:extLst>
                  <a:ext uri="{FF2B5EF4-FFF2-40B4-BE49-F238E27FC236}">
                    <a16:creationId xmlns:a16="http://schemas.microsoft.com/office/drawing/2014/main" id="{2D0A1A8E-47E3-471B-BCDA-68A9434795D8}"/>
                  </a:ext>
                </a:extLst>
              </p:cNvPr>
              <p:cNvSpPr txBox="1"/>
              <p:nvPr/>
            </p:nvSpPr>
            <p:spPr>
              <a:xfrm>
                <a:off x="9115500" y="4497946"/>
                <a:ext cx="742875" cy="523220"/>
              </a:xfrm>
              <a:prstGeom prst="rect">
                <a:avLst/>
              </a:prstGeom>
              <a:noFill/>
            </p:spPr>
            <p:txBody>
              <a:bodyPr wrap="square" rtlCol="0">
                <a:spAutoFit/>
              </a:bodyPr>
              <a:lstStyle/>
              <a:p>
                <a:r>
                  <a:rPr lang="en-US" sz="2800" dirty="0">
                    <a:solidFill>
                      <a:schemeClr val="bg1"/>
                    </a:solidFill>
                  </a:rPr>
                  <a:t>15</a:t>
                </a:r>
                <a:endParaRPr lang="en-KE" sz="2800" dirty="0">
                  <a:solidFill>
                    <a:schemeClr val="bg1"/>
                  </a:solidFill>
                </a:endParaRPr>
              </a:p>
            </p:txBody>
          </p:sp>
          <p:sp>
            <p:nvSpPr>
              <p:cNvPr id="294" name="TextBox 293">
                <a:extLst>
                  <a:ext uri="{FF2B5EF4-FFF2-40B4-BE49-F238E27FC236}">
                    <a16:creationId xmlns:a16="http://schemas.microsoft.com/office/drawing/2014/main" id="{7303889F-E580-4D7A-8AD5-726E04D5B36E}"/>
                  </a:ext>
                </a:extLst>
              </p:cNvPr>
              <p:cNvSpPr txBox="1"/>
              <p:nvPr/>
            </p:nvSpPr>
            <p:spPr>
              <a:xfrm>
                <a:off x="9796500" y="4682612"/>
                <a:ext cx="962025" cy="338554"/>
              </a:xfrm>
              <a:prstGeom prst="rect">
                <a:avLst/>
              </a:prstGeom>
              <a:noFill/>
            </p:spPr>
            <p:txBody>
              <a:bodyPr wrap="square" rtlCol="0">
                <a:spAutoFit/>
              </a:bodyPr>
              <a:lstStyle/>
              <a:p>
                <a:r>
                  <a:rPr lang="en-US" sz="1600" b="1" dirty="0">
                    <a:solidFill>
                      <a:schemeClr val="bg1"/>
                    </a:solidFill>
                    <a:latin typeface="Kristen ITC" panose="03050502040202030202" pitchFamily="66" charset="0"/>
                  </a:rPr>
                  <a:t>Points</a:t>
                </a:r>
                <a:endParaRPr lang="en-KE" sz="1600" b="1" dirty="0">
                  <a:solidFill>
                    <a:schemeClr val="bg1"/>
                  </a:solidFill>
                  <a:latin typeface="Kristen ITC" panose="03050502040202030202" pitchFamily="66" charset="0"/>
                </a:endParaRPr>
              </a:p>
            </p:txBody>
          </p:sp>
          <p:pic>
            <p:nvPicPr>
              <p:cNvPr id="295" name="Graphic 294" descr="Bar chart with solid fill">
                <a:extLst>
                  <a:ext uri="{FF2B5EF4-FFF2-40B4-BE49-F238E27FC236}">
                    <a16:creationId xmlns:a16="http://schemas.microsoft.com/office/drawing/2014/main" id="{EFF59EE7-B52F-48D7-BB67-3E1F81B8BC5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654782" y="4525556"/>
                <a:ext cx="468000" cy="468000"/>
              </a:xfrm>
              <a:prstGeom prst="rect">
                <a:avLst/>
              </a:prstGeom>
            </p:spPr>
          </p:pic>
          <p:pic>
            <p:nvPicPr>
              <p:cNvPr id="296" name="Graphic 295" descr="Bar graph with upward trend with solid fill">
                <a:extLst>
                  <a:ext uri="{FF2B5EF4-FFF2-40B4-BE49-F238E27FC236}">
                    <a16:creationId xmlns:a16="http://schemas.microsoft.com/office/drawing/2014/main" id="{F72B1FA1-9498-42B2-B9D3-92C87C902C9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654782" y="4059255"/>
                <a:ext cx="468000" cy="468000"/>
              </a:xfrm>
              <a:prstGeom prst="rect">
                <a:avLst/>
              </a:prstGeom>
            </p:spPr>
          </p:pic>
          <p:sp>
            <p:nvSpPr>
              <p:cNvPr id="297" name="TextBox 296">
                <a:extLst>
                  <a:ext uri="{FF2B5EF4-FFF2-40B4-BE49-F238E27FC236}">
                    <a16:creationId xmlns:a16="http://schemas.microsoft.com/office/drawing/2014/main" id="{04C941A8-16A5-4393-9FFD-89942C04F20A}"/>
                  </a:ext>
                </a:extLst>
              </p:cNvPr>
              <p:cNvSpPr txBox="1"/>
              <p:nvPr/>
            </p:nvSpPr>
            <p:spPr>
              <a:xfrm>
                <a:off x="8605837" y="2568652"/>
                <a:ext cx="2619375" cy="830997"/>
              </a:xfrm>
              <a:prstGeom prst="rect">
                <a:avLst/>
              </a:prstGeom>
              <a:noFill/>
            </p:spPr>
            <p:txBody>
              <a:bodyPr wrap="square" rtlCol="0">
                <a:spAutoFit/>
              </a:bodyPr>
              <a:lstStyle/>
              <a:p>
                <a:r>
                  <a:rPr lang="en-US" sz="1600" dirty="0">
                    <a:latin typeface="Kristen ITC" panose="03050502040202030202" pitchFamily="66" charset="0"/>
                  </a:rPr>
                  <a:t>AI and IoT for Real-Time Livestock Health Monitoring</a:t>
                </a:r>
                <a:endParaRPr lang="en-KE" sz="1600" dirty="0">
                  <a:latin typeface="Kristen ITC" panose="03050502040202030202" pitchFamily="66" charset="0"/>
                </a:endParaRPr>
              </a:p>
            </p:txBody>
          </p:sp>
        </p:grpSp>
        <p:grpSp>
          <p:nvGrpSpPr>
            <p:cNvPr id="201" name="Group 200">
              <a:extLst>
                <a:ext uri="{FF2B5EF4-FFF2-40B4-BE49-F238E27FC236}">
                  <a16:creationId xmlns:a16="http://schemas.microsoft.com/office/drawing/2014/main" id="{55DD6E09-A101-4270-944E-66B5E8740E8A}"/>
                </a:ext>
              </a:extLst>
            </p:cNvPr>
            <p:cNvGrpSpPr/>
            <p:nvPr/>
          </p:nvGrpSpPr>
          <p:grpSpPr>
            <a:xfrm>
              <a:off x="8364752" y="13638841"/>
              <a:ext cx="2847974" cy="3959225"/>
              <a:chOff x="8377238" y="1449388"/>
              <a:chExt cx="2847974" cy="3959225"/>
            </a:xfrm>
          </p:grpSpPr>
          <p:sp>
            <p:nvSpPr>
              <p:cNvPr id="272" name="Rectangle: Rounded Corners 271">
                <a:extLst>
                  <a:ext uri="{FF2B5EF4-FFF2-40B4-BE49-F238E27FC236}">
                    <a16:creationId xmlns:a16="http://schemas.microsoft.com/office/drawing/2014/main" id="{92F78DCC-FB1F-4066-89E5-B8C98C685C4E}"/>
                  </a:ext>
                </a:extLst>
              </p:cNvPr>
              <p:cNvSpPr/>
              <p:nvPr/>
            </p:nvSpPr>
            <p:spPr>
              <a:xfrm>
                <a:off x="8377238" y="1449388"/>
                <a:ext cx="2771775" cy="3959225"/>
              </a:xfrm>
              <a:prstGeom prst="roundRect">
                <a:avLst>
                  <a:gd name="adj" fmla="val 12199"/>
                </a:avLst>
              </a:prstGeom>
              <a:gradFill>
                <a:gsLst>
                  <a:gs pos="0">
                    <a:srgbClr val="00B0F0"/>
                  </a:gs>
                  <a:gs pos="51000">
                    <a:schemeClr val="accent1">
                      <a:lumMod val="75000"/>
                    </a:schemeClr>
                  </a:gs>
                  <a:gs pos="99000">
                    <a:schemeClr val="accent1">
                      <a:lumMod val="50000"/>
                    </a:schemeClr>
                  </a:gs>
                  <a:gs pos="100000">
                    <a:schemeClr val="accent1">
                      <a:lumMod val="5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273" name="Freeform: Shape 272">
                <a:extLst>
                  <a:ext uri="{FF2B5EF4-FFF2-40B4-BE49-F238E27FC236}">
                    <a16:creationId xmlns:a16="http://schemas.microsoft.com/office/drawing/2014/main" id="{2AC10490-EE4B-45C6-B761-4977FD818E0C}"/>
                  </a:ext>
                </a:extLst>
              </p:cNvPr>
              <p:cNvSpPr/>
              <p:nvPr/>
            </p:nvSpPr>
            <p:spPr>
              <a:xfrm flipH="1">
                <a:off x="8377238" y="1545902"/>
                <a:ext cx="2771775" cy="3862711"/>
              </a:xfrm>
              <a:custGeom>
                <a:avLst/>
                <a:gdLst>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86359 w 2771775"/>
                  <a:gd name="connsiteY9" fmla="*/ 180514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86359 w 2771775"/>
                  <a:gd name="connsiteY9" fmla="*/ 180514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71775" h="3862711">
                    <a:moveTo>
                      <a:pt x="102092" y="0"/>
                    </a:moveTo>
                    <a:lnTo>
                      <a:pt x="99036" y="2522"/>
                    </a:lnTo>
                    <a:cubicBezTo>
                      <a:pt x="37846" y="63711"/>
                      <a:pt x="0" y="148244"/>
                      <a:pt x="0" y="241615"/>
                    </a:cubicBezTo>
                    <a:lnTo>
                      <a:pt x="0" y="3524582"/>
                    </a:lnTo>
                    <a:cubicBezTo>
                      <a:pt x="0" y="3711325"/>
                      <a:pt x="151386" y="3862711"/>
                      <a:pt x="338129" y="3862711"/>
                    </a:cubicBezTo>
                    <a:lnTo>
                      <a:pt x="2433646" y="3862711"/>
                    </a:lnTo>
                    <a:cubicBezTo>
                      <a:pt x="2620389" y="3862711"/>
                      <a:pt x="2771775" y="3711325"/>
                      <a:pt x="2771775" y="3524582"/>
                    </a:cubicBezTo>
                    <a:lnTo>
                      <a:pt x="2771775" y="3443237"/>
                    </a:lnTo>
                    <a:lnTo>
                      <a:pt x="2730892" y="3419419"/>
                    </a:lnTo>
                    <a:cubicBezTo>
                      <a:pt x="1180917" y="2806879"/>
                      <a:pt x="1064514" y="2536857"/>
                      <a:pt x="176834" y="228139"/>
                    </a:cubicBezTo>
                    <a:cubicBezTo>
                      <a:pt x="148745" y="167968"/>
                      <a:pt x="130181" y="50646"/>
                      <a:pt x="102092" y="0"/>
                    </a:cubicBezTo>
                    <a:close/>
                  </a:path>
                </a:pathLst>
              </a:custGeom>
              <a:gradFill>
                <a:gsLst>
                  <a:gs pos="0">
                    <a:srgbClr val="00B0F0"/>
                  </a:gs>
                  <a:gs pos="31000">
                    <a:schemeClr val="bg1"/>
                  </a:gs>
                  <a:gs pos="92000">
                    <a:schemeClr val="accent1">
                      <a:lumMod val="50000"/>
                    </a:schemeClr>
                  </a:gs>
                  <a:gs pos="30000">
                    <a:schemeClr val="bg1"/>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KE"/>
              </a:p>
            </p:txBody>
          </p:sp>
          <p:sp>
            <p:nvSpPr>
              <p:cNvPr id="274" name="Rectangle: Rounded Corners 273">
                <a:extLst>
                  <a:ext uri="{FF2B5EF4-FFF2-40B4-BE49-F238E27FC236}">
                    <a16:creationId xmlns:a16="http://schemas.microsoft.com/office/drawing/2014/main" id="{A073964E-35C6-474C-A977-3DFA04950CC1}"/>
                  </a:ext>
                </a:extLst>
              </p:cNvPr>
              <p:cNvSpPr/>
              <p:nvPr/>
            </p:nvSpPr>
            <p:spPr>
              <a:xfrm>
                <a:off x="8453437" y="1893371"/>
                <a:ext cx="2619375" cy="2035497"/>
              </a:xfrm>
              <a:prstGeom prst="roundRect">
                <a:avLst>
                  <a:gd name="adj" fmla="val 16161"/>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275" name="Rectangle: Rounded Corners 274">
                <a:extLst>
                  <a:ext uri="{FF2B5EF4-FFF2-40B4-BE49-F238E27FC236}">
                    <a16:creationId xmlns:a16="http://schemas.microsoft.com/office/drawing/2014/main" id="{3526BCFC-4696-44A6-8700-9D1C6A427C1B}"/>
                  </a:ext>
                </a:extLst>
              </p:cNvPr>
              <p:cNvSpPr/>
              <p:nvPr/>
            </p:nvSpPr>
            <p:spPr>
              <a:xfrm>
                <a:off x="8453437" y="1498277"/>
                <a:ext cx="2619375" cy="2168848"/>
              </a:xfrm>
              <a:prstGeom prst="roundRect">
                <a:avLst>
                  <a:gd name="adj" fmla="val 1288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dirty="0"/>
              </a:p>
            </p:txBody>
          </p:sp>
          <p:sp>
            <p:nvSpPr>
              <p:cNvPr id="276" name="TextBox 275">
                <a:extLst>
                  <a:ext uri="{FF2B5EF4-FFF2-40B4-BE49-F238E27FC236}">
                    <a16:creationId xmlns:a16="http://schemas.microsoft.com/office/drawing/2014/main" id="{F7515070-CD21-4016-856F-B22907C32B96}"/>
                  </a:ext>
                </a:extLst>
              </p:cNvPr>
              <p:cNvSpPr txBox="1"/>
              <p:nvPr/>
            </p:nvSpPr>
            <p:spPr>
              <a:xfrm>
                <a:off x="8453437" y="1624012"/>
                <a:ext cx="2395539" cy="400110"/>
              </a:xfrm>
              <a:prstGeom prst="rect">
                <a:avLst/>
              </a:prstGeom>
              <a:noFill/>
            </p:spPr>
            <p:txBody>
              <a:bodyPr wrap="square" rtlCol="0">
                <a:spAutoFit/>
              </a:bodyPr>
              <a:lstStyle/>
              <a:p>
                <a:r>
                  <a:rPr lang="en-US" sz="2000" dirty="0">
                    <a:latin typeface="Kristen ITC" panose="03050502040202030202" pitchFamily="66" charset="0"/>
                  </a:rPr>
                  <a:t>Key Features </a:t>
                </a:r>
                <a:endParaRPr lang="en-KE" sz="2000" dirty="0">
                  <a:solidFill>
                    <a:schemeClr val="tx1">
                      <a:lumMod val="75000"/>
                      <a:lumOff val="25000"/>
                    </a:schemeClr>
                  </a:solidFill>
                  <a:latin typeface="Kristen ITC" panose="03050502040202030202" pitchFamily="66" charset="0"/>
                </a:endParaRPr>
              </a:p>
            </p:txBody>
          </p:sp>
          <p:sp>
            <p:nvSpPr>
              <p:cNvPr id="277" name="Rectangle: Rounded Corners 276">
                <a:extLst>
                  <a:ext uri="{FF2B5EF4-FFF2-40B4-BE49-F238E27FC236}">
                    <a16:creationId xmlns:a16="http://schemas.microsoft.com/office/drawing/2014/main" id="{5DFC67DD-7F9F-4CE4-87ED-23B296F8BAC0}"/>
                  </a:ext>
                </a:extLst>
              </p:cNvPr>
              <p:cNvSpPr/>
              <p:nvPr/>
            </p:nvSpPr>
            <p:spPr>
              <a:xfrm>
                <a:off x="8572500" y="2072377"/>
                <a:ext cx="324000" cy="72000"/>
              </a:xfrm>
              <a:prstGeom prst="roundRect">
                <a:avLst>
                  <a:gd name="adj" fmla="val 41983"/>
                </a:avLst>
              </a:prstGeom>
              <a:gradFill>
                <a:gsLst>
                  <a:gs pos="0">
                    <a:srgbClr val="00B0F0"/>
                  </a:gs>
                  <a:gs pos="51000">
                    <a:schemeClr val="accent1">
                      <a:lumMod val="75000"/>
                    </a:schemeClr>
                  </a:gs>
                  <a:gs pos="99000">
                    <a:schemeClr val="accent1">
                      <a:lumMod val="50000"/>
                    </a:schemeClr>
                  </a:gs>
                  <a:gs pos="100000">
                    <a:schemeClr val="accent1">
                      <a:lumMod val="5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278" name="TextBox 277">
                <a:extLst>
                  <a:ext uri="{FF2B5EF4-FFF2-40B4-BE49-F238E27FC236}">
                    <a16:creationId xmlns:a16="http://schemas.microsoft.com/office/drawing/2014/main" id="{91941F06-5DA6-4B6C-AF6E-8410ED13CA0D}"/>
                  </a:ext>
                </a:extLst>
              </p:cNvPr>
              <p:cNvSpPr txBox="1"/>
              <p:nvPr/>
            </p:nvSpPr>
            <p:spPr>
              <a:xfrm>
                <a:off x="9105975" y="4040746"/>
                <a:ext cx="742875" cy="523220"/>
              </a:xfrm>
              <a:prstGeom prst="rect">
                <a:avLst/>
              </a:prstGeom>
              <a:noFill/>
            </p:spPr>
            <p:txBody>
              <a:bodyPr wrap="square" rtlCol="0">
                <a:spAutoFit/>
              </a:bodyPr>
              <a:lstStyle/>
              <a:p>
                <a:r>
                  <a:rPr lang="en-US" sz="2800" dirty="0">
                    <a:solidFill>
                      <a:schemeClr val="bg1"/>
                    </a:solidFill>
                  </a:rPr>
                  <a:t>10</a:t>
                </a:r>
                <a:r>
                  <a:rPr lang="en-US" sz="2000" dirty="0">
                    <a:solidFill>
                      <a:schemeClr val="bg1"/>
                    </a:solidFill>
                  </a:rPr>
                  <a:t>%</a:t>
                </a:r>
                <a:endParaRPr lang="en-KE" sz="2800" dirty="0">
                  <a:solidFill>
                    <a:schemeClr val="bg1"/>
                  </a:solidFill>
                </a:endParaRPr>
              </a:p>
            </p:txBody>
          </p:sp>
          <p:sp>
            <p:nvSpPr>
              <p:cNvPr id="279" name="TextBox 278">
                <a:extLst>
                  <a:ext uri="{FF2B5EF4-FFF2-40B4-BE49-F238E27FC236}">
                    <a16:creationId xmlns:a16="http://schemas.microsoft.com/office/drawing/2014/main" id="{A5CE9218-C310-424B-8752-DE239545FC34}"/>
                  </a:ext>
                </a:extLst>
              </p:cNvPr>
              <p:cNvSpPr txBox="1"/>
              <p:nvPr/>
            </p:nvSpPr>
            <p:spPr>
              <a:xfrm>
                <a:off x="9734625" y="4225412"/>
                <a:ext cx="962025" cy="338554"/>
              </a:xfrm>
              <a:prstGeom prst="rect">
                <a:avLst/>
              </a:prstGeom>
              <a:noFill/>
            </p:spPr>
            <p:txBody>
              <a:bodyPr wrap="square" rtlCol="0">
                <a:spAutoFit/>
              </a:bodyPr>
              <a:lstStyle/>
              <a:p>
                <a:r>
                  <a:rPr lang="en-US" sz="1600" b="1" dirty="0">
                    <a:solidFill>
                      <a:schemeClr val="bg1"/>
                    </a:solidFill>
                    <a:latin typeface="Kristen ITC" panose="03050502040202030202" pitchFamily="66" charset="0"/>
                  </a:rPr>
                  <a:t>Growth</a:t>
                </a:r>
                <a:endParaRPr lang="en-KE" sz="1600" b="1" dirty="0">
                  <a:solidFill>
                    <a:schemeClr val="bg1"/>
                  </a:solidFill>
                  <a:latin typeface="Kristen ITC" panose="03050502040202030202" pitchFamily="66" charset="0"/>
                </a:endParaRPr>
              </a:p>
            </p:txBody>
          </p:sp>
          <p:sp>
            <p:nvSpPr>
              <p:cNvPr id="280" name="TextBox 279">
                <a:extLst>
                  <a:ext uri="{FF2B5EF4-FFF2-40B4-BE49-F238E27FC236}">
                    <a16:creationId xmlns:a16="http://schemas.microsoft.com/office/drawing/2014/main" id="{17F7CC73-FD25-4FE1-9FA9-A4E55FEBDAF8}"/>
                  </a:ext>
                </a:extLst>
              </p:cNvPr>
              <p:cNvSpPr txBox="1"/>
              <p:nvPr/>
            </p:nvSpPr>
            <p:spPr>
              <a:xfrm>
                <a:off x="9115500" y="4497946"/>
                <a:ext cx="742875" cy="523220"/>
              </a:xfrm>
              <a:prstGeom prst="rect">
                <a:avLst/>
              </a:prstGeom>
              <a:noFill/>
            </p:spPr>
            <p:txBody>
              <a:bodyPr wrap="square" rtlCol="0">
                <a:spAutoFit/>
              </a:bodyPr>
              <a:lstStyle/>
              <a:p>
                <a:r>
                  <a:rPr lang="en-US" sz="2800" dirty="0">
                    <a:solidFill>
                      <a:schemeClr val="bg1"/>
                    </a:solidFill>
                  </a:rPr>
                  <a:t>10</a:t>
                </a:r>
                <a:endParaRPr lang="en-KE" sz="2800" dirty="0">
                  <a:solidFill>
                    <a:schemeClr val="bg1"/>
                  </a:solidFill>
                </a:endParaRPr>
              </a:p>
            </p:txBody>
          </p:sp>
          <p:sp>
            <p:nvSpPr>
              <p:cNvPr id="281" name="TextBox 280">
                <a:extLst>
                  <a:ext uri="{FF2B5EF4-FFF2-40B4-BE49-F238E27FC236}">
                    <a16:creationId xmlns:a16="http://schemas.microsoft.com/office/drawing/2014/main" id="{0527245A-C139-487A-AB0A-E2E1806E5D5E}"/>
                  </a:ext>
                </a:extLst>
              </p:cNvPr>
              <p:cNvSpPr txBox="1"/>
              <p:nvPr/>
            </p:nvSpPr>
            <p:spPr>
              <a:xfrm>
                <a:off x="9796500" y="4682612"/>
                <a:ext cx="962025" cy="338554"/>
              </a:xfrm>
              <a:prstGeom prst="rect">
                <a:avLst/>
              </a:prstGeom>
              <a:noFill/>
            </p:spPr>
            <p:txBody>
              <a:bodyPr wrap="square" rtlCol="0">
                <a:spAutoFit/>
              </a:bodyPr>
              <a:lstStyle/>
              <a:p>
                <a:r>
                  <a:rPr lang="en-US" sz="1600" b="1" dirty="0">
                    <a:solidFill>
                      <a:schemeClr val="bg1"/>
                    </a:solidFill>
                    <a:latin typeface="Kristen ITC" panose="03050502040202030202" pitchFamily="66" charset="0"/>
                  </a:rPr>
                  <a:t>Points</a:t>
                </a:r>
                <a:endParaRPr lang="en-KE" sz="1600" b="1" dirty="0">
                  <a:solidFill>
                    <a:schemeClr val="bg1"/>
                  </a:solidFill>
                  <a:latin typeface="Kristen ITC" panose="03050502040202030202" pitchFamily="66" charset="0"/>
                </a:endParaRPr>
              </a:p>
            </p:txBody>
          </p:sp>
          <p:pic>
            <p:nvPicPr>
              <p:cNvPr id="282" name="Graphic 281" descr="Bar chart with solid fill">
                <a:extLst>
                  <a:ext uri="{FF2B5EF4-FFF2-40B4-BE49-F238E27FC236}">
                    <a16:creationId xmlns:a16="http://schemas.microsoft.com/office/drawing/2014/main" id="{9087D839-789B-4FCF-B395-583C5F5B9C2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654782" y="4525556"/>
                <a:ext cx="468000" cy="468000"/>
              </a:xfrm>
              <a:prstGeom prst="rect">
                <a:avLst/>
              </a:prstGeom>
            </p:spPr>
          </p:pic>
          <p:pic>
            <p:nvPicPr>
              <p:cNvPr id="283" name="Graphic 282" descr="Bar graph with upward trend with solid fill">
                <a:extLst>
                  <a:ext uri="{FF2B5EF4-FFF2-40B4-BE49-F238E27FC236}">
                    <a16:creationId xmlns:a16="http://schemas.microsoft.com/office/drawing/2014/main" id="{B1965E7F-2622-47D4-A359-53C68944A6E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654782" y="4059255"/>
                <a:ext cx="468000" cy="468000"/>
              </a:xfrm>
              <a:prstGeom prst="rect">
                <a:avLst/>
              </a:prstGeom>
            </p:spPr>
          </p:pic>
          <p:sp>
            <p:nvSpPr>
              <p:cNvPr id="284" name="TextBox 283">
                <a:extLst>
                  <a:ext uri="{FF2B5EF4-FFF2-40B4-BE49-F238E27FC236}">
                    <a16:creationId xmlns:a16="http://schemas.microsoft.com/office/drawing/2014/main" id="{8BCF10EA-D7C4-485C-8050-DE2387AE7BA2}"/>
                  </a:ext>
                </a:extLst>
              </p:cNvPr>
              <p:cNvSpPr txBox="1"/>
              <p:nvPr/>
            </p:nvSpPr>
            <p:spPr>
              <a:xfrm>
                <a:off x="8605837" y="2568652"/>
                <a:ext cx="2619375" cy="830997"/>
              </a:xfrm>
              <a:prstGeom prst="rect">
                <a:avLst/>
              </a:prstGeom>
              <a:noFill/>
            </p:spPr>
            <p:txBody>
              <a:bodyPr wrap="square" rtlCol="0">
                <a:spAutoFit/>
              </a:bodyPr>
              <a:lstStyle/>
              <a:p>
                <a:r>
                  <a:rPr lang="en-US" sz="1600" dirty="0">
                    <a:latin typeface="Kristen ITC" panose="03050502040202030202" pitchFamily="66" charset="0"/>
                  </a:rPr>
                  <a:t>Revolutionizing Livestock Health with Smart Technology</a:t>
                </a:r>
                <a:endParaRPr lang="en-KE" sz="1600" dirty="0">
                  <a:latin typeface="Kristen ITC" panose="03050502040202030202" pitchFamily="66" charset="0"/>
                </a:endParaRPr>
              </a:p>
            </p:txBody>
          </p:sp>
        </p:grpSp>
        <p:grpSp>
          <p:nvGrpSpPr>
            <p:cNvPr id="202" name="Group 201">
              <a:extLst>
                <a:ext uri="{FF2B5EF4-FFF2-40B4-BE49-F238E27FC236}">
                  <a16:creationId xmlns:a16="http://schemas.microsoft.com/office/drawing/2014/main" id="{0EE4698E-C137-4DCC-8836-B022727D24C7}"/>
                </a:ext>
              </a:extLst>
            </p:cNvPr>
            <p:cNvGrpSpPr/>
            <p:nvPr/>
          </p:nvGrpSpPr>
          <p:grpSpPr>
            <a:xfrm>
              <a:off x="8364752" y="17701992"/>
              <a:ext cx="2847974" cy="3959225"/>
              <a:chOff x="8377238" y="1449388"/>
              <a:chExt cx="2847974" cy="3959225"/>
            </a:xfrm>
          </p:grpSpPr>
          <p:sp>
            <p:nvSpPr>
              <p:cNvPr id="259" name="Rectangle: Rounded Corners 258">
                <a:extLst>
                  <a:ext uri="{FF2B5EF4-FFF2-40B4-BE49-F238E27FC236}">
                    <a16:creationId xmlns:a16="http://schemas.microsoft.com/office/drawing/2014/main" id="{3A252D91-8D1C-44CB-AD84-A07299B739FF}"/>
                  </a:ext>
                </a:extLst>
              </p:cNvPr>
              <p:cNvSpPr/>
              <p:nvPr/>
            </p:nvSpPr>
            <p:spPr>
              <a:xfrm>
                <a:off x="8377238" y="1449388"/>
                <a:ext cx="2771775" cy="3959225"/>
              </a:xfrm>
              <a:prstGeom prst="roundRect">
                <a:avLst>
                  <a:gd name="adj" fmla="val 12199"/>
                </a:avLst>
              </a:prstGeom>
              <a:gradFill>
                <a:gsLst>
                  <a:gs pos="0">
                    <a:srgbClr val="00B0F0"/>
                  </a:gs>
                  <a:gs pos="51000">
                    <a:schemeClr val="accent1">
                      <a:lumMod val="75000"/>
                    </a:schemeClr>
                  </a:gs>
                  <a:gs pos="99000">
                    <a:schemeClr val="accent1">
                      <a:lumMod val="50000"/>
                    </a:schemeClr>
                  </a:gs>
                  <a:gs pos="100000">
                    <a:schemeClr val="accent1">
                      <a:lumMod val="5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260" name="Freeform: Shape 259">
                <a:extLst>
                  <a:ext uri="{FF2B5EF4-FFF2-40B4-BE49-F238E27FC236}">
                    <a16:creationId xmlns:a16="http://schemas.microsoft.com/office/drawing/2014/main" id="{69445FD4-D8C2-463C-A0D6-176F0D881EC4}"/>
                  </a:ext>
                </a:extLst>
              </p:cNvPr>
              <p:cNvSpPr/>
              <p:nvPr/>
            </p:nvSpPr>
            <p:spPr>
              <a:xfrm flipH="1">
                <a:off x="8377238" y="1545902"/>
                <a:ext cx="2771775" cy="3862711"/>
              </a:xfrm>
              <a:custGeom>
                <a:avLst/>
                <a:gdLst>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86359 w 2771775"/>
                  <a:gd name="connsiteY9" fmla="*/ 180514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86359 w 2771775"/>
                  <a:gd name="connsiteY9" fmla="*/ 180514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71775" h="3862711">
                    <a:moveTo>
                      <a:pt x="102092" y="0"/>
                    </a:moveTo>
                    <a:lnTo>
                      <a:pt x="99036" y="2522"/>
                    </a:lnTo>
                    <a:cubicBezTo>
                      <a:pt x="37846" y="63711"/>
                      <a:pt x="0" y="148244"/>
                      <a:pt x="0" y="241615"/>
                    </a:cubicBezTo>
                    <a:lnTo>
                      <a:pt x="0" y="3524582"/>
                    </a:lnTo>
                    <a:cubicBezTo>
                      <a:pt x="0" y="3711325"/>
                      <a:pt x="151386" y="3862711"/>
                      <a:pt x="338129" y="3862711"/>
                    </a:cubicBezTo>
                    <a:lnTo>
                      <a:pt x="2433646" y="3862711"/>
                    </a:lnTo>
                    <a:cubicBezTo>
                      <a:pt x="2620389" y="3862711"/>
                      <a:pt x="2771775" y="3711325"/>
                      <a:pt x="2771775" y="3524582"/>
                    </a:cubicBezTo>
                    <a:lnTo>
                      <a:pt x="2771775" y="3443237"/>
                    </a:lnTo>
                    <a:lnTo>
                      <a:pt x="2730892" y="3419419"/>
                    </a:lnTo>
                    <a:cubicBezTo>
                      <a:pt x="1180917" y="2806879"/>
                      <a:pt x="1064514" y="2536857"/>
                      <a:pt x="176834" y="228139"/>
                    </a:cubicBezTo>
                    <a:cubicBezTo>
                      <a:pt x="148745" y="167968"/>
                      <a:pt x="130181" y="50646"/>
                      <a:pt x="102092" y="0"/>
                    </a:cubicBezTo>
                    <a:close/>
                  </a:path>
                </a:pathLst>
              </a:custGeom>
              <a:gradFill>
                <a:gsLst>
                  <a:gs pos="0">
                    <a:srgbClr val="00B0F0"/>
                  </a:gs>
                  <a:gs pos="31000">
                    <a:schemeClr val="bg1"/>
                  </a:gs>
                  <a:gs pos="92000">
                    <a:schemeClr val="accent1">
                      <a:lumMod val="50000"/>
                    </a:schemeClr>
                  </a:gs>
                  <a:gs pos="30000">
                    <a:schemeClr val="bg1"/>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KE"/>
              </a:p>
            </p:txBody>
          </p:sp>
          <p:sp>
            <p:nvSpPr>
              <p:cNvPr id="261" name="Rectangle: Rounded Corners 260">
                <a:extLst>
                  <a:ext uri="{FF2B5EF4-FFF2-40B4-BE49-F238E27FC236}">
                    <a16:creationId xmlns:a16="http://schemas.microsoft.com/office/drawing/2014/main" id="{62857029-7CB5-482C-B7D2-5BDF11D76F60}"/>
                  </a:ext>
                </a:extLst>
              </p:cNvPr>
              <p:cNvSpPr/>
              <p:nvPr/>
            </p:nvSpPr>
            <p:spPr>
              <a:xfrm>
                <a:off x="8453437" y="1893371"/>
                <a:ext cx="2619375" cy="2035497"/>
              </a:xfrm>
              <a:prstGeom prst="roundRect">
                <a:avLst>
                  <a:gd name="adj" fmla="val 16161"/>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262" name="Rectangle: Rounded Corners 261">
                <a:extLst>
                  <a:ext uri="{FF2B5EF4-FFF2-40B4-BE49-F238E27FC236}">
                    <a16:creationId xmlns:a16="http://schemas.microsoft.com/office/drawing/2014/main" id="{3291DA1A-1920-4273-AC22-5FF9304020CF}"/>
                  </a:ext>
                </a:extLst>
              </p:cNvPr>
              <p:cNvSpPr/>
              <p:nvPr/>
            </p:nvSpPr>
            <p:spPr>
              <a:xfrm>
                <a:off x="8453437" y="1498277"/>
                <a:ext cx="2619375" cy="2168848"/>
              </a:xfrm>
              <a:prstGeom prst="roundRect">
                <a:avLst>
                  <a:gd name="adj" fmla="val 1288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dirty="0"/>
              </a:p>
            </p:txBody>
          </p:sp>
          <p:sp>
            <p:nvSpPr>
              <p:cNvPr id="263" name="TextBox 262">
                <a:extLst>
                  <a:ext uri="{FF2B5EF4-FFF2-40B4-BE49-F238E27FC236}">
                    <a16:creationId xmlns:a16="http://schemas.microsoft.com/office/drawing/2014/main" id="{163C1984-581E-4A66-A31B-4A7B4B000D10}"/>
                  </a:ext>
                </a:extLst>
              </p:cNvPr>
              <p:cNvSpPr txBox="1"/>
              <p:nvPr/>
            </p:nvSpPr>
            <p:spPr>
              <a:xfrm>
                <a:off x="8453437" y="1624012"/>
                <a:ext cx="2395539" cy="461665"/>
              </a:xfrm>
              <a:prstGeom prst="rect">
                <a:avLst/>
              </a:prstGeom>
              <a:noFill/>
            </p:spPr>
            <p:txBody>
              <a:bodyPr wrap="square" rtlCol="0">
                <a:spAutoFit/>
              </a:bodyPr>
              <a:lstStyle/>
              <a:p>
                <a:r>
                  <a:rPr lang="en-US" sz="1200" dirty="0">
                    <a:latin typeface="Kristen ITC" panose="03050502040202030202" pitchFamily="66" charset="0"/>
                  </a:rPr>
                  <a:t>Expected Outcomes &amp; Impact</a:t>
                </a:r>
                <a:endParaRPr lang="en-KE" sz="1200" b="1" dirty="0">
                  <a:solidFill>
                    <a:schemeClr val="tx1">
                      <a:lumMod val="75000"/>
                      <a:lumOff val="25000"/>
                    </a:schemeClr>
                  </a:solidFill>
                  <a:latin typeface="Kristen ITC" panose="03050502040202030202" pitchFamily="66" charset="0"/>
                </a:endParaRPr>
              </a:p>
            </p:txBody>
          </p:sp>
          <p:sp>
            <p:nvSpPr>
              <p:cNvPr id="264" name="Rectangle: Rounded Corners 263">
                <a:extLst>
                  <a:ext uri="{FF2B5EF4-FFF2-40B4-BE49-F238E27FC236}">
                    <a16:creationId xmlns:a16="http://schemas.microsoft.com/office/drawing/2014/main" id="{1244951A-7842-44CE-83CA-BD59C0C7D65A}"/>
                  </a:ext>
                </a:extLst>
              </p:cNvPr>
              <p:cNvSpPr/>
              <p:nvPr/>
            </p:nvSpPr>
            <p:spPr>
              <a:xfrm>
                <a:off x="8572500" y="2072377"/>
                <a:ext cx="324000" cy="72000"/>
              </a:xfrm>
              <a:prstGeom prst="roundRect">
                <a:avLst>
                  <a:gd name="adj" fmla="val 41983"/>
                </a:avLst>
              </a:prstGeom>
              <a:gradFill>
                <a:gsLst>
                  <a:gs pos="0">
                    <a:srgbClr val="00B0F0"/>
                  </a:gs>
                  <a:gs pos="51000">
                    <a:schemeClr val="accent1">
                      <a:lumMod val="75000"/>
                    </a:schemeClr>
                  </a:gs>
                  <a:gs pos="99000">
                    <a:schemeClr val="accent1">
                      <a:lumMod val="50000"/>
                    </a:schemeClr>
                  </a:gs>
                  <a:gs pos="100000">
                    <a:schemeClr val="accent1">
                      <a:lumMod val="5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265" name="TextBox 264">
                <a:extLst>
                  <a:ext uri="{FF2B5EF4-FFF2-40B4-BE49-F238E27FC236}">
                    <a16:creationId xmlns:a16="http://schemas.microsoft.com/office/drawing/2014/main" id="{60827A7A-40AE-4AE1-B06C-BA71345F668F}"/>
                  </a:ext>
                </a:extLst>
              </p:cNvPr>
              <p:cNvSpPr txBox="1"/>
              <p:nvPr/>
            </p:nvSpPr>
            <p:spPr>
              <a:xfrm>
                <a:off x="9105975" y="4040746"/>
                <a:ext cx="742875" cy="523220"/>
              </a:xfrm>
              <a:prstGeom prst="rect">
                <a:avLst/>
              </a:prstGeom>
              <a:noFill/>
            </p:spPr>
            <p:txBody>
              <a:bodyPr wrap="square" rtlCol="0">
                <a:spAutoFit/>
              </a:bodyPr>
              <a:lstStyle/>
              <a:p>
                <a:r>
                  <a:rPr lang="en-US" sz="2800" dirty="0">
                    <a:solidFill>
                      <a:schemeClr val="bg1"/>
                    </a:solidFill>
                  </a:rPr>
                  <a:t>10</a:t>
                </a:r>
                <a:r>
                  <a:rPr lang="en-US" sz="2000" dirty="0">
                    <a:solidFill>
                      <a:schemeClr val="bg1"/>
                    </a:solidFill>
                  </a:rPr>
                  <a:t>%</a:t>
                </a:r>
                <a:endParaRPr lang="en-KE" sz="2800" dirty="0">
                  <a:solidFill>
                    <a:schemeClr val="bg1"/>
                  </a:solidFill>
                </a:endParaRPr>
              </a:p>
            </p:txBody>
          </p:sp>
          <p:sp>
            <p:nvSpPr>
              <p:cNvPr id="266" name="TextBox 265">
                <a:extLst>
                  <a:ext uri="{FF2B5EF4-FFF2-40B4-BE49-F238E27FC236}">
                    <a16:creationId xmlns:a16="http://schemas.microsoft.com/office/drawing/2014/main" id="{5DFE47D4-2175-4043-9119-867F4B4514E4}"/>
                  </a:ext>
                </a:extLst>
              </p:cNvPr>
              <p:cNvSpPr txBox="1"/>
              <p:nvPr/>
            </p:nvSpPr>
            <p:spPr>
              <a:xfrm>
                <a:off x="9734625" y="4225412"/>
                <a:ext cx="962025" cy="338554"/>
              </a:xfrm>
              <a:prstGeom prst="rect">
                <a:avLst/>
              </a:prstGeom>
              <a:noFill/>
            </p:spPr>
            <p:txBody>
              <a:bodyPr wrap="square" rtlCol="0">
                <a:spAutoFit/>
              </a:bodyPr>
              <a:lstStyle/>
              <a:p>
                <a:r>
                  <a:rPr lang="en-US" sz="1600" b="1" dirty="0">
                    <a:solidFill>
                      <a:schemeClr val="bg1"/>
                    </a:solidFill>
                    <a:latin typeface="Kristen ITC" panose="03050502040202030202" pitchFamily="66" charset="0"/>
                  </a:rPr>
                  <a:t>Growth</a:t>
                </a:r>
                <a:endParaRPr lang="en-KE" sz="1600" b="1" dirty="0">
                  <a:solidFill>
                    <a:schemeClr val="bg1"/>
                  </a:solidFill>
                  <a:latin typeface="Kristen ITC" panose="03050502040202030202" pitchFamily="66" charset="0"/>
                </a:endParaRPr>
              </a:p>
            </p:txBody>
          </p:sp>
          <p:sp>
            <p:nvSpPr>
              <p:cNvPr id="267" name="TextBox 266">
                <a:extLst>
                  <a:ext uri="{FF2B5EF4-FFF2-40B4-BE49-F238E27FC236}">
                    <a16:creationId xmlns:a16="http://schemas.microsoft.com/office/drawing/2014/main" id="{F22C151F-3684-41F8-A088-33A4567C3C33}"/>
                  </a:ext>
                </a:extLst>
              </p:cNvPr>
              <p:cNvSpPr txBox="1"/>
              <p:nvPr/>
            </p:nvSpPr>
            <p:spPr>
              <a:xfrm>
                <a:off x="9115500" y="4497946"/>
                <a:ext cx="742875" cy="523220"/>
              </a:xfrm>
              <a:prstGeom prst="rect">
                <a:avLst/>
              </a:prstGeom>
              <a:noFill/>
            </p:spPr>
            <p:txBody>
              <a:bodyPr wrap="square" rtlCol="0">
                <a:spAutoFit/>
              </a:bodyPr>
              <a:lstStyle/>
              <a:p>
                <a:r>
                  <a:rPr lang="en-US" sz="2800" dirty="0">
                    <a:solidFill>
                      <a:schemeClr val="bg1"/>
                    </a:solidFill>
                  </a:rPr>
                  <a:t>10</a:t>
                </a:r>
                <a:endParaRPr lang="en-KE" sz="2800" dirty="0">
                  <a:solidFill>
                    <a:schemeClr val="bg1"/>
                  </a:solidFill>
                </a:endParaRPr>
              </a:p>
            </p:txBody>
          </p:sp>
          <p:sp>
            <p:nvSpPr>
              <p:cNvPr id="268" name="TextBox 267">
                <a:extLst>
                  <a:ext uri="{FF2B5EF4-FFF2-40B4-BE49-F238E27FC236}">
                    <a16:creationId xmlns:a16="http://schemas.microsoft.com/office/drawing/2014/main" id="{EFDC45E6-A220-4E60-ACBC-733F9F391B1F}"/>
                  </a:ext>
                </a:extLst>
              </p:cNvPr>
              <p:cNvSpPr txBox="1"/>
              <p:nvPr/>
            </p:nvSpPr>
            <p:spPr>
              <a:xfrm>
                <a:off x="9796500" y="4682612"/>
                <a:ext cx="962025" cy="338554"/>
              </a:xfrm>
              <a:prstGeom prst="rect">
                <a:avLst/>
              </a:prstGeom>
              <a:noFill/>
            </p:spPr>
            <p:txBody>
              <a:bodyPr wrap="square" rtlCol="0">
                <a:spAutoFit/>
              </a:bodyPr>
              <a:lstStyle/>
              <a:p>
                <a:r>
                  <a:rPr lang="en-US" sz="1600" b="1" dirty="0">
                    <a:solidFill>
                      <a:schemeClr val="bg1"/>
                    </a:solidFill>
                    <a:latin typeface="Kristen ITC" panose="03050502040202030202" pitchFamily="66" charset="0"/>
                  </a:rPr>
                  <a:t>Points</a:t>
                </a:r>
                <a:endParaRPr lang="en-KE" sz="1600" b="1" dirty="0">
                  <a:solidFill>
                    <a:schemeClr val="bg1"/>
                  </a:solidFill>
                  <a:latin typeface="Kristen ITC" panose="03050502040202030202" pitchFamily="66" charset="0"/>
                </a:endParaRPr>
              </a:p>
            </p:txBody>
          </p:sp>
          <p:pic>
            <p:nvPicPr>
              <p:cNvPr id="269" name="Graphic 268" descr="Bar chart with solid fill">
                <a:extLst>
                  <a:ext uri="{FF2B5EF4-FFF2-40B4-BE49-F238E27FC236}">
                    <a16:creationId xmlns:a16="http://schemas.microsoft.com/office/drawing/2014/main" id="{D13EB26F-9C97-4B72-91A2-1B76EF852B8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654782" y="4525556"/>
                <a:ext cx="468000" cy="468000"/>
              </a:xfrm>
              <a:prstGeom prst="rect">
                <a:avLst/>
              </a:prstGeom>
            </p:spPr>
          </p:pic>
          <p:pic>
            <p:nvPicPr>
              <p:cNvPr id="270" name="Graphic 269" descr="Bar graph with upward trend with solid fill">
                <a:extLst>
                  <a:ext uri="{FF2B5EF4-FFF2-40B4-BE49-F238E27FC236}">
                    <a16:creationId xmlns:a16="http://schemas.microsoft.com/office/drawing/2014/main" id="{5B91AC14-0517-4802-8499-28138F00883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654782" y="4059255"/>
                <a:ext cx="468000" cy="468000"/>
              </a:xfrm>
              <a:prstGeom prst="rect">
                <a:avLst/>
              </a:prstGeom>
            </p:spPr>
          </p:pic>
          <p:sp>
            <p:nvSpPr>
              <p:cNvPr id="271" name="TextBox 270">
                <a:extLst>
                  <a:ext uri="{FF2B5EF4-FFF2-40B4-BE49-F238E27FC236}">
                    <a16:creationId xmlns:a16="http://schemas.microsoft.com/office/drawing/2014/main" id="{558DF40D-AF23-416E-B64E-751E410CF41D}"/>
                  </a:ext>
                </a:extLst>
              </p:cNvPr>
              <p:cNvSpPr txBox="1"/>
              <p:nvPr/>
            </p:nvSpPr>
            <p:spPr>
              <a:xfrm>
                <a:off x="8605837" y="2568652"/>
                <a:ext cx="2619375" cy="923330"/>
              </a:xfrm>
              <a:prstGeom prst="rect">
                <a:avLst/>
              </a:prstGeom>
              <a:noFill/>
            </p:spPr>
            <p:txBody>
              <a:bodyPr wrap="square" rtlCol="0">
                <a:spAutoFit/>
              </a:bodyPr>
              <a:lstStyle/>
              <a:p>
                <a:r>
                  <a:rPr lang="en-US" dirty="0">
                    <a:latin typeface="Kristen ITC" panose="03050502040202030202" pitchFamily="66" charset="0"/>
                  </a:rPr>
                  <a:t>Transforming Livestock Farming for a Better Future</a:t>
                </a:r>
                <a:endParaRPr lang="en-KE" dirty="0">
                  <a:latin typeface="Kristen ITC" panose="03050502040202030202" pitchFamily="66" charset="0"/>
                </a:endParaRPr>
              </a:p>
            </p:txBody>
          </p:sp>
        </p:grpSp>
        <p:grpSp>
          <p:nvGrpSpPr>
            <p:cNvPr id="203" name="Group 202">
              <a:extLst>
                <a:ext uri="{FF2B5EF4-FFF2-40B4-BE49-F238E27FC236}">
                  <a16:creationId xmlns:a16="http://schemas.microsoft.com/office/drawing/2014/main" id="{071414C6-0869-46F0-BD2C-2C1B7ACFFA02}"/>
                </a:ext>
              </a:extLst>
            </p:cNvPr>
            <p:cNvGrpSpPr/>
            <p:nvPr/>
          </p:nvGrpSpPr>
          <p:grpSpPr>
            <a:xfrm>
              <a:off x="8364752" y="21765143"/>
              <a:ext cx="2847974" cy="3959225"/>
              <a:chOff x="8377238" y="1449388"/>
              <a:chExt cx="2847974" cy="3959225"/>
            </a:xfrm>
          </p:grpSpPr>
          <p:sp>
            <p:nvSpPr>
              <p:cNvPr id="246" name="Rectangle: Rounded Corners 245">
                <a:extLst>
                  <a:ext uri="{FF2B5EF4-FFF2-40B4-BE49-F238E27FC236}">
                    <a16:creationId xmlns:a16="http://schemas.microsoft.com/office/drawing/2014/main" id="{08933AEF-ADDA-43EF-9BED-983EDC9B0B0F}"/>
                  </a:ext>
                </a:extLst>
              </p:cNvPr>
              <p:cNvSpPr/>
              <p:nvPr/>
            </p:nvSpPr>
            <p:spPr>
              <a:xfrm>
                <a:off x="8377238" y="1449388"/>
                <a:ext cx="2771775" cy="3959225"/>
              </a:xfrm>
              <a:prstGeom prst="roundRect">
                <a:avLst>
                  <a:gd name="adj" fmla="val 12199"/>
                </a:avLst>
              </a:prstGeom>
              <a:gradFill>
                <a:gsLst>
                  <a:gs pos="0">
                    <a:srgbClr val="00B0F0"/>
                  </a:gs>
                  <a:gs pos="51000">
                    <a:schemeClr val="accent1">
                      <a:lumMod val="75000"/>
                    </a:schemeClr>
                  </a:gs>
                  <a:gs pos="99000">
                    <a:schemeClr val="accent1">
                      <a:lumMod val="50000"/>
                    </a:schemeClr>
                  </a:gs>
                  <a:gs pos="100000">
                    <a:schemeClr val="accent1">
                      <a:lumMod val="5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247" name="Freeform: Shape 246">
                <a:extLst>
                  <a:ext uri="{FF2B5EF4-FFF2-40B4-BE49-F238E27FC236}">
                    <a16:creationId xmlns:a16="http://schemas.microsoft.com/office/drawing/2014/main" id="{935B2ED0-5AD1-420A-963D-96B464593388}"/>
                  </a:ext>
                </a:extLst>
              </p:cNvPr>
              <p:cNvSpPr/>
              <p:nvPr/>
            </p:nvSpPr>
            <p:spPr>
              <a:xfrm flipH="1">
                <a:off x="8377238" y="1545902"/>
                <a:ext cx="2771775" cy="3862711"/>
              </a:xfrm>
              <a:custGeom>
                <a:avLst/>
                <a:gdLst>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86359 w 2771775"/>
                  <a:gd name="connsiteY9" fmla="*/ 180514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86359 w 2771775"/>
                  <a:gd name="connsiteY9" fmla="*/ 180514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71775" h="3862711">
                    <a:moveTo>
                      <a:pt x="102092" y="0"/>
                    </a:moveTo>
                    <a:lnTo>
                      <a:pt x="99036" y="2522"/>
                    </a:lnTo>
                    <a:cubicBezTo>
                      <a:pt x="37846" y="63711"/>
                      <a:pt x="0" y="148244"/>
                      <a:pt x="0" y="241615"/>
                    </a:cubicBezTo>
                    <a:lnTo>
                      <a:pt x="0" y="3524582"/>
                    </a:lnTo>
                    <a:cubicBezTo>
                      <a:pt x="0" y="3711325"/>
                      <a:pt x="151386" y="3862711"/>
                      <a:pt x="338129" y="3862711"/>
                    </a:cubicBezTo>
                    <a:lnTo>
                      <a:pt x="2433646" y="3862711"/>
                    </a:lnTo>
                    <a:cubicBezTo>
                      <a:pt x="2620389" y="3862711"/>
                      <a:pt x="2771775" y="3711325"/>
                      <a:pt x="2771775" y="3524582"/>
                    </a:cubicBezTo>
                    <a:lnTo>
                      <a:pt x="2771775" y="3443237"/>
                    </a:lnTo>
                    <a:lnTo>
                      <a:pt x="2730892" y="3419419"/>
                    </a:lnTo>
                    <a:cubicBezTo>
                      <a:pt x="1180917" y="2806879"/>
                      <a:pt x="1064514" y="2536857"/>
                      <a:pt x="176834" y="228139"/>
                    </a:cubicBezTo>
                    <a:cubicBezTo>
                      <a:pt x="148745" y="167968"/>
                      <a:pt x="130181" y="50646"/>
                      <a:pt x="102092" y="0"/>
                    </a:cubicBezTo>
                    <a:close/>
                  </a:path>
                </a:pathLst>
              </a:custGeom>
              <a:gradFill>
                <a:gsLst>
                  <a:gs pos="0">
                    <a:srgbClr val="00B0F0"/>
                  </a:gs>
                  <a:gs pos="31000">
                    <a:schemeClr val="bg1"/>
                  </a:gs>
                  <a:gs pos="92000">
                    <a:schemeClr val="accent1">
                      <a:lumMod val="50000"/>
                    </a:schemeClr>
                  </a:gs>
                  <a:gs pos="30000">
                    <a:schemeClr val="bg1"/>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KE"/>
              </a:p>
            </p:txBody>
          </p:sp>
          <p:sp>
            <p:nvSpPr>
              <p:cNvPr id="248" name="Rectangle: Rounded Corners 247">
                <a:extLst>
                  <a:ext uri="{FF2B5EF4-FFF2-40B4-BE49-F238E27FC236}">
                    <a16:creationId xmlns:a16="http://schemas.microsoft.com/office/drawing/2014/main" id="{625CE108-6EAD-42F7-937C-0BDBF5F4A898}"/>
                  </a:ext>
                </a:extLst>
              </p:cNvPr>
              <p:cNvSpPr/>
              <p:nvPr/>
            </p:nvSpPr>
            <p:spPr>
              <a:xfrm>
                <a:off x="8453437" y="1893371"/>
                <a:ext cx="2619375" cy="2035497"/>
              </a:xfrm>
              <a:prstGeom prst="roundRect">
                <a:avLst>
                  <a:gd name="adj" fmla="val 16161"/>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249" name="Rectangle: Rounded Corners 248">
                <a:extLst>
                  <a:ext uri="{FF2B5EF4-FFF2-40B4-BE49-F238E27FC236}">
                    <a16:creationId xmlns:a16="http://schemas.microsoft.com/office/drawing/2014/main" id="{425B60F4-65D4-4FC9-879D-70F543DA0004}"/>
                  </a:ext>
                </a:extLst>
              </p:cNvPr>
              <p:cNvSpPr/>
              <p:nvPr/>
            </p:nvSpPr>
            <p:spPr>
              <a:xfrm>
                <a:off x="8453437" y="1498277"/>
                <a:ext cx="2619375" cy="2168848"/>
              </a:xfrm>
              <a:prstGeom prst="roundRect">
                <a:avLst>
                  <a:gd name="adj" fmla="val 1288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dirty="0"/>
              </a:p>
            </p:txBody>
          </p:sp>
          <p:sp>
            <p:nvSpPr>
              <p:cNvPr id="250" name="TextBox 249">
                <a:extLst>
                  <a:ext uri="{FF2B5EF4-FFF2-40B4-BE49-F238E27FC236}">
                    <a16:creationId xmlns:a16="http://schemas.microsoft.com/office/drawing/2014/main" id="{EF382850-F395-4771-9170-E519E6D7D83B}"/>
                  </a:ext>
                </a:extLst>
              </p:cNvPr>
              <p:cNvSpPr txBox="1"/>
              <p:nvPr/>
            </p:nvSpPr>
            <p:spPr>
              <a:xfrm>
                <a:off x="8453437" y="1624012"/>
                <a:ext cx="2395539" cy="400110"/>
              </a:xfrm>
              <a:prstGeom prst="rect">
                <a:avLst/>
              </a:prstGeom>
              <a:noFill/>
            </p:spPr>
            <p:txBody>
              <a:bodyPr wrap="square" rtlCol="0">
                <a:spAutoFit/>
              </a:bodyPr>
              <a:lstStyle/>
              <a:p>
                <a:r>
                  <a:rPr lang="en-US" sz="2000" dirty="0">
                    <a:latin typeface="Kristen ITC" panose="03050502040202030202" pitchFamily="66" charset="0"/>
                  </a:rPr>
                  <a:t>Technology Stack </a:t>
                </a:r>
                <a:endParaRPr lang="en-KE" sz="2000" dirty="0">
                  <a:solidFill>
                    <a:schemeClr val="tx1">
                      <a:lumMod val="75000"/>
                      <a:lumOff val="25000"/>
                    </a:schemeClr>
                  </a:solidFill>
                  <a:latin typeface="Kristen ITC" panose="03050502040202030202" pitchFamily="66" charset="0"/>
                </a:endParaRPr>
              </a:p>
            </p:txBody>
          </p:sp>
          <p:sp>
            <p:nvSpPr>
              <p:cNvPr id="251" name="Rectangle: Rounded Corners 250">
                <a:extLst>
                  <a:ext uri="{FF2B5EF4-FFF2-40B4-BE49-F238E27FC236}">
                    <a16:creationId xmlns:a16="http://schemas.microsoft.com/office/drawing/2014/main" id="{C826BAD5-CAAA-4C0B-ADD2-E8D52DB5DD89}"/>
                  </a:ext>
                </a:extLst>
              </p:cNvPr>
              <p:cNvSpPr/>
              <p:nvPr/>
            </p:nvSpPr>
            <p:spPr>
              <a:xfrm>
                <a:off x="8572500" y="2072377"/>
                <a:ext cx="324000" cy="72000"/>
              </a:xfrm>
              <a:prstGeom prst="roundRect">
                <a:avLst>
                  <a:gd name="adj" fmla="val 41983"/>
                </a:avLst>
              </a:prstGeom>
              <a:gradFill>
                <a:gsLst>
                  <a:gs pos="0">
                    <a:srgbClr val="00B0F0"/>
                  </a:gs>
                  <a:gs pos="51000">
                    <a:schemeClr val="accent1">
                      <a:lumMod val="75000"/>
                    </a:schemeClr>
                  </a:gs>
                  <a:gs pos="99000">
                    <a:schemeClr val="accent1">
                      <a:lumMod val="50000"/>
                    </a:schemeClr>
                  </a:gs>
                  <a:gs pos="100000">
                    <a:schemeClr val="accent1">
                      <a:lumMod val="5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252" name="TextBox 251">
                <a:extLst>
                  <a:ext uri="{FF2B5EF4-FFF2-40B4-BE49-F238E27FC236}">
                    <a16:creationId xmlns:a16="http://schemas.microsoft.com/office/drawing/2014/main" id="{F981BC92-8E24-487A-8CF9-84D69B536112}"/>
                  </a:ext>
                </a:extLst>
              </p:cNvPr>
              <p:cNvSpPr txBox="1"/>
              <p:nvPr/>
            </p:nvSpPr>
            <p:spPr>
              <a:xfrm>
                <a:off x="9105975" y="4040746"/>
                <a:ext cx="742875" cy="523220"/>
              </a:xfrm>
              <a:prstGeom prst="rect">
                <a:avLst/>
              </a:prstGeom>
              <a:noFill/>
            </p:spPr>
            <p:txBody>
              <a:bodyPr wrap="square" rtlCol="0">
                <a:spAutoFit/>
              </a:bodyPr>
              <a:lstStyle/>
              <a:p>
                <a:r>
                  <a:rPr lang="en-US" sz="2800" dirty="0">
                    <a:solidFill>
                      <a:schemeClr val="bg1"/>
                    </a:solidFill>
                  </a:rPr>
                  <a:t>8</a:t>
                </a:r>
                <a:r>
                  <a:rPr lang="en-US" sz="2000" dirty="0">
                    <a:solidFill>
                      <a:schemeClr val="bg1"/>
                    </a:solidFill>
                  </a:rPr>
                  <a:t>%</a:t>
                </a:r>
                <a:endParaRPr lang="en-KE" sz="2800" dirty="0">
                  <a:solidFill>
                    <a:schemeClr val="bg1"/>
                  </a:solidFill>
                </a:endParaRPr>
              </a:p>
            </p:txBody>
          </p:sp>
          <p:sp>
            <p:nvSpPr>
              <p:cNvPr id="253" name="TextBox 252">
                <a:extLst>
                  <a:ext uri="{FF2B5EF4-FFF2-40B4-BE49-F238E27FC236}">
                    <a16:creationId xmlns:a16="http://schemas.microsoft.com/office/drawing/2014/main" id="{B0BC2383-DAFC-46DB-B3B1-84D6F7E9291C}"/>
                  </a:ext>
                </a:extLst>
              </p:cNvPr>
              <p:cNvSpPr txBox="1"/>
              <p:nvPr/>
            </p:nvSpPr>
            <p:spPr>
              <a:xfrm>
                <a:off x="9734625" y="4225412"/>
                <a:ext cx="962025" cy="338554"/>
              </a:xfrm>
              <a:prstGeom prst="rect">
                <a:avLst/>
              </a:prstGeom>
              <a:noFill/>
            </p:spPr>
            <p:txBody>
              <a:bodyPr wrap="square" rtlCol="0">
                <a:spAutoFit/>
              </a:bodyPr>
              <a:lstStyle/>
              <a:p>
                <a:r>
                  <a:rPr lang="en-US" sz="1600" b="1" dirty="0">
                    <a:solidFill>
                      <a:schemeClr val="bg1"/>
                    </a:solidFill>
                    <a:latin typeface="Kristen ITC" panose="03050502040202030202" pitchFamily="66" charset="0"/>
                  </a:rPr>
                  <a:t>Growth</a:t>
                </a:r>
                <a:endParaRPr lang="en-KE" sz="1600" b="1" dirty="0">
                  <a:solidFill>
                    <a:schemeClr val="bg1"/>
                  </a:solidFill>
                  <a:latin typeface="Kristen ITC" panose="03050502040202030202" pitchFamily="66" charset="0"/>
                </a:endParaRPr>
              </a:p>
            </p:txBody>
          </p:sp>
          <p:sp>
            <p:nvSpPr>
              <p:cNvPr id="254" name="TextBox 253">
                <a:extLst>
                  <a:ext uri="{FF2B5EF4-FFF2-40B4-BE49-F238E27FC236}">
                    <a16:creationId xmlns:a16="http://schemas.microsoft.com/office/drawing/2014/main" id="{993B6EE8-15D6-4919-B283-8058AD96F2D6}"/>
                  </a:ext>
                </a:extLst>
              </p:cNvPr>
              <p:cNvSpPr txBox="1"/>
              <p:nvPr/>
            </p:nvSpPr>
            <p:spPr>
              <a:xfrm>
                <a:off x="9115500" y="4497946"/>
                <a:ext cx="742875" cy="523220"/>
              </a:xfrm>
              <a:prstGeom prst="rect">
                <a:avLst/>
              </a:prstGeom>
              <a:noFill/>
            </p:spPr>
            <p:txBody>
              <a:bodyPr wrap="square" rtlCol="0">
                <a:spAutoFit/>
              </a:bodyPr>
              <a:lstStyle/>
              <a:p>
                <a:r>
                  <a:rPr lang="en-US" sz="2800" dirty="0">
                    <a:solidFill>
                      <a:schemeClr val="bg1"/>
                    </a:solidFill>
                  </a:rPr>
                  <a:t>8</a:t>
                </a:r>
                <a:endParaRPr lang="en-KE" sz="2800" dirty="0">
                  <a:solidFill>
                    <a:schemeClr val="bg1"/>
                  </a:solidFill>
                </a:endParaRPr>
              </a:p>
            </p:txBody>
          </p:sp>
          <p:sp>
            <p:nvSpPr>
              <p:cNvPr id="255" name="TextBox 254">
                <a:extLst>
                  <a:ext uri="{FF2B5EF4-FFF2-40B4-BE49-F238E27FC236}">
                    <a16:creationId xmlns:a16="http://schemas.microsoft.com/office/drawing/2014/main" id="{2BD4A0A7-9E02-447B-8653-CEC8FAEC97F7}"/>
                  </a:ext>
                </a:extLst>
              </p:cNvPr>
              <p:cNvSpPr txBox="1"/>
              <p:nvPr/>
            </p:nvSpPr>
            <p:spPr>
              <a:xfrm>
                <a:off x="9796500" y="4682612"/>
                <a:ext cx="962025" cy="338554"/>
              </a:xfrm>
              <a:prstGeom prst="rect">
                <a:avLst/>
              </a:prstGeom>
              <a:noFill/>
            </p:spPr>
            <p:txBody>
              <a:bodyPr wrap="square" rtlCol="0">
                <a:spAutoFit/>
              </a:bodyPr>
              <a:lstStyle/>
              <a:p>
                <a:r>
                  <a:rPr lang="en-US" sz="1600" b="1" dirty="0">
                    <a:solidFill>
                      <a:schemeClr val="bg1"/>
                    </a:solidFill>
                    <a:latin typeface="Kristen ITC" panose="03050502040202030202" pitchFamily="66" charset="0"/>
                  </a:rPr>
                  <a:t>Points</a:t>
                </a:r>
                <a:endParaRPr lang="en-KE" sz="1600" b="1" dirty="0">
                  <a:solidFill>
                    <a:schemeClr val="bg1"/>
                  </a:solidFill>
                  <a:latin typeface="Kristen ITC" panose="03050502040202030202" pitchFamily="66" charset="0"/>
                </a:endParaRPr>
              </a:p>
            </p:txBody>
          </p:sp>
          <p:pic>
            <p:nvPicPr>
              <p:cNvPr id="256" name="Graphic 255" descr="Bar chart with solid fill">
                <a:extLst>
                  <a:ext uri="{FF2B5EF4-FFF2-40B4-BE49-F238E27FC236}">
                    <a16:creationId xmlns:a16="http://schemas.microsoft.com/office/drawing/2014/main" id="{74DAEBD7-91FE-489E-AD4C-F682355F014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654782" y="4525556"/>
                <a:ext cx="468000" cy="468000"/>
              </a:xfrm>
              <a:prstGeom prst="rect">
                <a:avLst/>
              </a:prstGeom>
            </p:spPr>
          </p:pic>
          <p:pic>
            <p:nvPicPr>
              <p:cNvPr id="257" name="Graphic 256" descr="Bar graph with upward trend with solid fill">
                <a:extLst>
                  <a:ext uri="{FF2B5EF4-FFF2-40B4-BE49-F238E27FC236}">
                    <a16:creationId xmlns:a16="http://schemas.microsoft.com/office/drawing/2014/main" id="{B14813DD-BE60-4C7E-AAA7-C7250E998A3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654782" y="4059255"/>
                <a:ext cx="468000" cy="468000"/>
              </a:xfrm>
              <a:prstGeom prst="rect">
                <a:avLst/>
              </a:prstGeom>
            </p:spPr>
          </p:pic>
          <p:sp>
            <p:nvSpPr>
              <p:cNvPr id="258" name="TextBox 257">
                <a:extLst>
                  <a:ext uri="{FF2B5EF4-FFF2-40B4-BE49-F238E27FC236}">
                    <a16:creationId xmlns:a16="http://schemas.microsoft.com/office/drawing/2014/main" id="{02A799BD-FCE4-4F01-B23C-41594956B83C}"/>
                  </a:ext>
                </a:extLst>
              </p:cNvPr>
              <p:cNvSpPr txBox="1"/>
              <p:nvPr/>
            </p:nvSpPr>
            <p:spPr>
              <a:xfrm>
                <a:off x="8605837" y="2568652"/>
                <a:ext cx="2619375" cy="707886"/>
              </a:xfrm>
              <a:prstGeom prst="rect">
                <a:avLst/>
              </a:prstGeom>
              <a:noFill/>
            </p:spPr>
            <p:txBody>
              <a:bodyPr wrap="square" rtlCol="0">
                <a:spAutoFit/>
              </a:bodyPr>
              <a:lstStyle/>
              <a:p>
                <a:r>
                  <a:rPr lang="en-US" sz="2000" dirty="0">
                    <a:latin typeface="Kristen ITC" panose="03050502040202030202" pitchFamily="66" charset="0"/>
                  </a:rPr>
                  <a:t>The Power Behind </a:t>
                </a:r>
                <a:r>
                  <a:rPr lang="en-US" sz="2000" dirty="0" err="1">
                    <a:latin typeface="Kristen ITC" panose="03050502040202030202" pitchFamily="66" charset="0"/>
                  </a:rPr>
                  <a:t>SmartLivestock</a:t>
                </a:r>
                <a:endParaRPr lang="en-KE" sz="2000" dirty="0">
                  <a:latin typeface="Kristen ITC" panose="03050502040202030202" pitchFamily="66" charset="0"/>
                </a:endParaRPr>
              </a:p>
            </p:txBody>
          </p:sp>
        </p:grpSp>
        <p:grpSp>
          <p:nvGrpSpPr>
            <p:cNvPr id="204" name="Group 203">
              <a:extLst>
                <a:ext uri="{FF2B5EF4-FFF2-40B4-BE49-F238E27FC236}">
                  <a16:creationId xmlns:a16="http://schemas.microsoft.com/office/drawing/2014/main" id="{B8B5A93F-03F9-474E-BD41-1063908EE516}"/>
                </a:ext>
              </a:extLst>
            </p:cNvPr>
            <p:cNvGrpSpPr/>
            <p:nvPr/>
          </p:nvGrpSpPr>
          <p:grpSpPr>
            <a:xfrm>
              <a:off x="8364752" y="25828294"/>
              <a:ext cx="2847974" cy="3959225"/>
              <a:chOff x="8377238" y="1449388"/>
              <a:chExt cx="2847974" cy="3959225"/>
            </a:xfrm>
          </p:grpSpPr>
          <p:sp>
            <p:nvSpPr>
              <p:cNvPr id="233" name="Rectangle: Rounded Corners 232">
                <a:extLst>
                  <a:ext uri="{FF2B5EF4-FFF2-40B4-BE49-F238E27FC236}">
                    <a16:creationId xmlns:a16="http://schemas.microsoft.com/office/drawing/2014/main" id="{365A6576-2A78-4F4B-9819-448D6229E576}"/>
                  </a:ext>
                </a:extLst>
              </p:cNvPr>
              <p:cNvSpPr/>
              <p:nvPr/>
            </p:nvSpPr>
            <p:spPr>
              <a:xfrm>
                <a:off x="8377238" y="1449388"/>
                <a:ext cx="2771775" cy="3959225"/>
              </a:xfrm>
              <a:prstGeom prst="roundRect">
                <a:avLst>
                  <a:gd name="adj" fmla="val 12199"/>
                </a:avLst>
              </a:prstGeom>
              <a:gradFill>
                <a:gsLst>
                  <a:gs pos="0">
                    <a:srgbClr val="00B0F0"/>
                  </a:gs>
                  <a:gs pos="51000">
                    <a:schemeClr val="accent1">
                      <a:lumMod val="75000"/>
                    </a:schemeClr>
                  </a:gs>
                  <a:gs pos="99000">
                    <a:schemeClr val="accent1">
                      <a:lumMod val="50000"/>
                    </a:schemeClr>
                  </a:gs>
                  <a:gs pos="100000">
                    <a:schemeClr val="accent1">
                      <a:lumMod val="5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234" name="Freeform: Shape 233">
                <a:extLst>
                  <a:ext uri="{FF2B5EF4-FFF2-40B4-BE49-F238E27FC236}">
                    <a16:creationId xmlns:a16="http://schemas.microsoft.com/office/drawing/2014/main" id="{79AB6BE9-103F-4C3C-B50B-189A745AB663}"/>
                  </a:ext>
                </a:extLst>
              </p:cNvPr>
              <p:cNvSpPr/>
              <p:nvPr/>
            </p:nvSpPr>
            <p:spPr>
              <a:xfrm flipH="1">
                <a:off x="8377238" y="1545902"/>
                <a:ext cx="2771775" cy="3862711"/>
              </a:xfrm>
              <a:custGeom>
                <a:avLst/>
                <a:gdLst>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86359 w 2771775"/>
                  <a:gd name="connsiteY9" fmla="*/ 180514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86359 w 2771775"/>
                  <a:gd name="connsiteY9" fmla="*/ 180514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71775" h="3862711">
                    <a:moveTo>
                      <a:pt x="102092" y="0"/>
                    </a:moveTo>
                    <a:lnTo>
                      <a:pt x="99036" y="2522"/>
                    </a:lnTo>
                    <a:cubicBezTo>
                      <a:pt x="37846" y="63711"/>
                      <a:pt x="0" y="148244"/>
                      <a:pt x="0" y="241615"/>
                    </a:cubicBezTo>
                    <a:lnTo>
                      <a:pt x="0" y="3524582"/>
                    </a:lnTo>
                    <a:cubicBezTo>
                      <a:pt x="0" y="3711325"/>
                      <a:pt x="151386" y="3862711"/>
                      <a:pt x="338129" y="3862711"/>
                    </a:cubicBezTo>
                    <a:lnTo>
                      <a:pt x="2433646" y="3862711"/>
                    </a:lnTo>
                    <a:cubicBezTo>
                      <a:pt x="2620389" y="3862711"/>
                      <a:pt x="2771775" y="3711325"/>
                      <a:pt x="2771775" y="3524582"/>
                    </a:cubicBezTo>
                    <a:lnTo>
                      <a:pt x="2771775" y="3443237"/>
                    </a:lnTo>
                    <a:lnTo>
                      <a:pt x="2730892" y="3419419"/>
                    </a:lnTo>
                    <a:cubicBezTo>
                      <a:pt x="1180917" y="2806879"/>
                      <a:pt x="1064514" y="2536857"/>
                      <a:pt x="176834" y="228139"/>
                    </a:cubicBezTo>
                    <a:cubicBezTo>
                      <a:pt x="148745" y="167968"/>
                      <a:pt x="130181" y="50646"/>
                      <a:pt x="102092" y="0"/>
                    </a:cubicBezTo>
                    <a:close/>
                  </a:path>
                </a:pathLst>
              </a:custGeom>
              <a:gradFill>
                <a:gsLst>
                  <a:gs pos="0">
                    <a:srgbClr val="00B0F0"/>
                  </a:gs>
                  <a:gs pos="31000">
                    <a:schemeClr val="bg1"/>
                  </a:gs>
                  <a:gs pos="92000">
                    <a:schemeClr val="accent1">
                      <a:lumMod val="50000"/>
                    </a:schemeClr>
                  </a:gs>
                  <a:gs pos="30000">
                    <a:schemeClr val="bg1"/>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KE" dirty="0"/>
              </a:p>
            </p:txBody>
          </p:sp>
          <p:sp>
            <p:nvSpPr>
              <p:cNvPr id="235" name="Rectangle: Rounded Corners 234">
                <a:extLst>
                  <a:ext uri="{FF2B5EF4-FFF2-40B4-BE49-F238E27FC236}">
                    <a16:creationId xmlns:a16="http://schemas.microsoft.com/office/drawing/2014/main" id="{5A181FA3-3C3D-41D3-AFDD-AD65E53749E8}"/>
                  </a:ext>
                </a:extLst>
              </p:cNvPr>
              <p:cNvSpPr/>
              <p:nvPr/>
            </p:nvSpPr>
            <p:spPr>
              <a:xfrm>
                <a:off x="8453437" y="1893371"/>
                <a:ext cx="2619375" cy="2035497"/>
              </a:xfrm>
              <a:prstGeom prst="roundRect">
                <a:avLst>
                  <a:gd name="adj" fmla="val 16161"/>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236" name="Rectangle: Rounded Corners 235">
                <a:extLst>
                  <a:ext uri="{FF2B5EF4-FFF2-40B4-BE49-F238E27FC236}">
                    <a16:creationId xmlns:a16="http://schemas.microsoft.com/office/drawing/2014/main" id="{FB89EF7E-0F4B-4C51-ABD9-75B097FA7E92}"/>
                  </a:ext>
                </a:extLst>
              </p:cNvPr>
              <p:cNvSpPr/>
              <p:nvPr/>
            </p:nvSpPr>
            <p:spPr>
              <a:xfrm>
                <a:off x="8453437" y="1498277"/>
                <a:ext cx="2619375" cy="2168848"/>
              </a:xfrm>
              <a:prstGeom prst="roundRect">
                <a:avLst>
                  <a:gd name="adj" fmla="val 1288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dirty="0"/>
              </a:p>
            </p:txBody>
          </p:sp>
          <p:sp>
            <p:nvSpPr>
              <p:cNvPr id="237" name="TextBox 236">
                <a:extLst>
                  <a:ext uri="{FF2B5EF4-FFF2-40B4-BE49-F238E27FC236}">
                    <a16:creationId xmlns:a16="http://schemas.microsoft.com/office/drawing/2014/main" id="{524B37D3-7E5A-4201-879A-2920D863CEF0}"/>
                  </a:ext>
                </a:extLst>
              </p:cNvPr>
              <p:cNvSpPr txBox="1"/>
              <p:nvPr/>
            </p:nvSpPr>
            <p:spPr>
              <a:xfrm>
                <a:off x="8453437" y="1624012"/>
                <a:ext cx="2395539" cy="461665"/>
              </a:xfrm>
              <a:prstGeom prst="rect">
                <a:avLst/>
              </a:prstGeom>
              <a:noFill/>
            </p:spPr>
            <p:txBody>
              <a:bodyPr wrap="square" rtlCol="0">
                <a:spAutoFit/>
              </a:bodyPr>
              <a:lstStyle/>
              <a:p>
                <a:r>
                  <a:rPr lang="en-US" sz="1200" dirty="0">
                    <a:latin typeface="Kristen ITC" panose="03050502040202030202" pitchFamily="66" charset="0"/>
                  </a:rPr>
                  <a:t>Market Potential &amp; Scalability</a:t>
                </a:r>
                <a:endParaRPr lang="en-KE" sz="1200" dirty="0">
                  <a:solidFill>
                    <a:schemeClr val="tx1">
                      <a:lumMod val="75000"/>
                      <a:lumOff val="25000"/>
                    </a:schemeClr>
                  </a:solidFill>
                  <a:latin typeface="Kristen ITC" panose="03050502040202030202" pitchFamily="66" charset="0"/>
                </a:endParaRPr>
              </a:p>
            </p:txBody>
          </p:sp>
          <p:sp>
            <p:nvSpPr>
              <p:cNvPr id="238" name="Rectangle: Rounded Corners 237">
                <a:extLst>
                  <a:ext uri="{FF2B5EF4-FFF2-40B4-BE49-F238E27FC236}">
                    <a16:creationId xmlns:a16="http://schemas.microsoft.com/office/drawing/2014/main" id="{A40D9F33-9B17-4554-A046-FAF5401AEAFF}"/>
                  </a:ext>
                </a:extLst>
              </p:cNvPr>
              <p:cNvSpPr/>
              <p:nvPr/>
            </p:nvSpPr>
            <p:spPr>
              <a:xfrm>
                <a:off x="8572500" y="2072377"/>
                <a:ext cx="324000" cy="72000"/>
              </a:xfrm>
              <a:prstGeom prst="roundRect">
                <a:avLst>
                  <a:gd name="adj" fmla="val 41983"/>
                </a:avLst>
              </a:prstGeom>
              <a:gradFill>
                <a:gsLst>
                  <a:gs pos="0">
                    <a:srgbClr val="00B0F0"/>
                  </a:gs>
                  <a:gs pos="51000">
                    <a:schemeClr val="accent1">
                      <a:lumMod val="75000"/>
                    </a:schemeClr>
                  </a:gs>
                  <a:gs pos="99000">
                    <a:schemeClr val="accent1">
                      <a:lumMod val="50000"/>
                    </a:schemeClr>
                  </a:gs>
                  <a:gs pos="100000">
                    <a:schemeClr val="accent1">
                      <a:lumMod val="5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239" name="TextBox 238">
                <a:extLst>
                  <a:ext uri="{FF2B5EF4-FFF2-40B4-BE49-F238E27FC236}">
                    <a16:creationId xmlns:a16="http://schemas.microsoft.com/office/drawing/2014/main" id="{84B9E246-B3F1-4BCD-9B79-1D7437118A47}"/>
                  </a:ext>
                </a:extLst>
              </p:cNvPr>
              <p:cNvSpPr txBox="1"/>
              <p:nvPr/>
            </p:nvSpPr>
            <p:spPr>
              <a:xfrm>
                <a:off x="9105975" y="4040746"/>
                <a:ext cx="742875" cy="523220"/>
              </a:xfrm>
              <a:prstGeom prst="rect">
                <a:avLst/>
              </a:prstGeom>
              <a:noFill/>
            </p:spPr>
            <p:txBody>
              <a:bodyPr wrap="square" rtlCol="0">
                <a:spAutoFit/>
              </a:bodyPr>
              <a:lstStyle/>
              <a:p>
                <a:r>
                  <a:rPr lang="en-US" sz="2800" dirty="0">
                    <a:solidFill>
                      <a:schemeClr val="bg1"/>
                    </a:solidFill>
                  </a:rPr>
                  <a:t>10</a:t>
                </a:r>
                <a:r>
                  <a:rPr lang="en-US" sz="2000" dirty="0">
                    <a:solidFill>
                      <a:schemeClr val="bg1"/>
                    </a:solidFill>
                  </a:rPr>
                  <a:t>%</a:t>
                </a:r>
                <a:endParaRPr lang="en-KE" sz="2800" dirty="0">
                  <a:solidFill>
                    <a:schemeClr val="bg1"/>
                  </a:solidFill>
                </a:endParaRPr>
              </a:p>
            </p:txBody>
          </p:sp>
          <p:sp>
            <p:nvSpPr>
              <p:cNvPr id="240" name="TextBox 239">
                <a:extLst>
                  <a:ext uri="{FF2B5EF4-FFF2-40B4-BE49-F238E27FC236}">
                    <a16:creationId xmlns:a16="http://schemas.microsoft.com/office/drawing/2014/main" id="{05D20A6A-D28B-462A-B9A9-C54C48DC2C10}"/>
                  </a:ext>
                </a:extLst>
              </p:cNvPr>
              <p:cNvSpPr txBox="1"/>
              <p:nvPr/>
            </p:nvSpPr>
            <p:spPr>
              <a:xfrm>
                <a:off x="9734625" y="4225412"/>
                <a:ext cx="962025" cy="338554"/>
              </a:xfrm>
              <a:prstGeom prst="rect">
                <a:avLst/>
              </a:prstGeom>
              <a:noFill/>
            </p:spPr>
            <p:txBody>
              <a:bodyPr wrap="square" rtlCol="0">
                <a:spAutoFit/>
              </a:bodyPr>
              <a:lstStyle/>
              <a:p>
                <a:r>
                  <a:rPr lang="en-US" sz="1600" b="1" dirty="0">
                    <a:solidFill>
                      <a:schemeClr val="bg1"/>
                    </a:solidFill>
                    <a:latin typeface="Kristen ITC" panose="03050502040202030202" pitchFamily="66" charset="0"/>
                  </a:rPr>
                  <a:t>Growth</a:t>
                </a:r>
                <a:endParaRPr lang="en-KE" sz="1600" b="1" dirty="0">
                  <a:solidFill>
                    <a:schemeClr val="bg1"/>
                  </a:solidFill>
                  <a:latin typeface="Kristen ITC" panose="03050502040202030202" pitchFamily="66" charset="0"/>
                </a:endParaRPr>
              </a:p>
            </p:txBody>
          </p:sp>
          <p:sp>
            <p:nvSpPr>
              <p:cNvPr id="241" name="TextBox 240">
                <a:extLst>
                  <a:ext uri="{FF2B5EF4-FFF2-40B4-BE49-F238E27FC236}">
                    <a16:creationId xmlns:a16="http://schemas.microsoft.com/office/drawing/2014/main" id="{F3679BC5-4029-4352-A879-AC7E99098A4B}"/>
                  </a:ext>
                </a:extLst>
              </p:cNvPr>
              <p:cNvSpPr txBox="1"/>
              <p:nvPr/>
            </p:nvSpPr>
            <p:spPr>
              <a:xfrm>
                <a:off x="9115500" y="4497946"/>
                <a:ext cx="742875" cy="523220"/>
              </a:xfrm>
              <a:prstGeom prst="rect">
                <a:avLst/>
              </a:prstGeom>
              <a:noFill/>
            </p:spPr>
            <p:txBody>
              <a:bodyPr wrap="square" rtlCol="0">
                <a:spAutoFit/>
              </a:bodyPr>
              <a:lstStyle/>
              <a:p>
                <a:r>
                  <a:rPr lang="en-US" sz="2800" dirty="0">
                    <a:solidFill>
                      <a:schemeClr val="bg1"/>
                    </a:solidFill>
                  </a:rPr>
                  <a:t>10</a:t>
                </a:r>
                <a:endParaRPr lang="en-KE" sz="2800" dirty="0">
                  <a:solidFill>
                    <a:schemeClr val="bg1"/>
                  </a:solidFill>
                </a:endParaRPr>
              </a:p>
            </p:txBody>
          </p:sp>
          <p:sp>
            <p:nvSpPr>
              <p:cNvPr id="242" name="TextBox 241">
                <a:extLst>
                  <a:ext uri="{FF2B5EF4-FFF2-40B4-BE49-F238E27FC236}">
                    <a16:creationId xmlns:a16="http://schemas.microsoft.com/office/drawing/2014/main" id="{4E38A6BA-035E-43B5-91D3-3EFDCEE4E377}"/>
                  </a:ext>
                </a:extLst>
              </p:cNvPr>
              <p:cNvSpPr txBox="1"/>
              <p:nvPr/>
            </p:nvSpPr>
            <p:spPr>
              <a:xfrm>
                <a:off x="9796500" y="4682612"/>
                <a:ext cx="962025" cy="338554"/>
              </a:xfrm>
              <a:prstGeom prst="rect">
                <a:avLst/>
              </a:prstGeom>
              <a:noFill/>
            </p:spPr>
            <p:txBody>
              <a:bodyPr wrap="square" rtlCol="0">
                <a:spAutoFit/>
              </a:bodyPr>
              <a:lstStyle/>
              <a:p>
                <a:r>
                  <a:rPr lang="en-US" sz="1600" b="1" dirty="0">
                    <a:solidFill>
                      <a:schemeClr val="bg1"/>
                    </a:solidFill>
                    <a:latin typeface="Kristen ITC" panose="03050502040202030202" pitchFamily="66" charset="0"/>
                  </a:rPr>
                  <a:t>Points</a:t>
                </a:r>
                <a:endParaRPr lang="en-KE" sz="1600" b="1" dirty="0">
                  <a:solidFill>
                    <a:schemeClr val="bg1"/>
                  </a:solidFill>
                  <a:latin typeface="Kristen ITC" panose="03050502040202030202" pitchFamily="66" charset="0"/>
                </a:endParaRPr>
              </a:p>
            </p:txBody>
          </p:sp>
          <p:pic>
            <p:nvPicPr>
              <p:cNvPr id="243" name="Graphic 242" descr="Bar chart with solid fill">
                <a:extLst>
                  <a:ext uri="{FF2B5EF4-FFF2-40B4-BE49-F238E27FC236}">
                    <a16:creationId xmlns:a16="http://schemas.microsoft.com/office/drawing/2014/main" id="{EB8DE65C-FD0C-4123-B1AE-3920F20C7BA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654782" y="4525556"/>
                <a:ext cx="468000" cy="468000"/>
              </a:xfrm>
              <a:prstGeom prst="rect">
                <a:avLst/>
              </a:prstGeom>
            </p:spPr>
          </p:pic>
          <p:pic>
            <p:nvPicPr>
              <p:cNvPr id="244" name="Graphic 243" descr="Bar graph with upward trend with solid fill">
                <a:extLst>
                  <a:ext uri="{FF2B5EF4-FFF2-40B4-BE49-F238E27FC236}">
                    <a16:creationId xmlns:a16="http://schemas.microsoft.com/office/drawing/2014/main" id="{6B820E55-9AFA-4AEE-BD54-98C7E3C7D57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654782" y="4059255"/>
                <a:ext cx="468000" cy="468000"/>
              </a:xfrm>
              <a:prstGeom prst="rect">
                <a:avLst/>
              </a:prstGeom>
            </p:spPr>
          </p:pic>
          <p:sp>
            <p:nvSpPr>
              <p:cNvPr id="245" name="TextBox 244">
                <a:extLst>
                  <a:ext uri="{FF2B5EF4-FFF2-40B4-BE49-F238E27FC236}">
                    <a16:creationId xmlns:a16="http://schemas.microsoft.com/office/drawing/2014/main" id="{577291F4-0233-4C0F-9BA3-0AC29155E434}"/>
                  </a:ext>
                </a:extLst>
              </p:cNvPr>
              <p:cNvSpPr txBox="1"/>
              <p:nvPr/>
            </p:nvSpPr>
            <p:spPr>
              <a:xfrm>
                <a:off x="8605837" y="2568652"/>
                <a:ext cx="2619375" cy="923330"/>
              </a:xfrm>
              <a:prstGeom prst="rect">
                <a:avLst/>
              </a:prstGeom>
              <a:noFill/>
            </p:spPr>
            <p:txBody>
              <a:bodyPr wrap="square" rtlCol="0">
                <a:spAutoFit/>
              </a:bodyPr>
              <a:lstStyle/>
              <a:p>
                <a:r>
                  <a:rPr lang="en-US" dirty="0">
                    <a:latin typeface="Kristen ITC" panose="03050502040202030202" pitchFamily="66" charset="0"/>
                  </a:rPr>
                  <a:t>The Future of AI-Driven Livestock Management</a:t>
                </a:r>
                <a:endParaRPr lang="en-KE" dirty="0">
                  <a:latin typeface="Kristen ITC" panose="03050502040202030202" pitchFamily="66" charset="0"/>
                </a:endParaRPr>
              </a:p>
            </p:txBody>
          </p:sp>
        </p:grpSp>
        <p:grpSp>
          <p:nvGrpSpPr>
            <p:cNvPr id="205" name="Group 204">
              <a:extLst>
                <a:ext uri="{FF2B5EF4-FFF2-40B4-BE49-F238E27FC236}">
                  <a16:creationId xmlns:a16="http://schemas.microsoft.com/office/drawing/2014/main" id="{209A6C01-EF89-4431-B4E5-E167B5E09BC6}"/>
                </a:ext>
              </a:extLst>
            </p:cNvPr>
            <p:cNvGrpSpPr/>
            <p:nvPr/>
          </p:nvGrpSpPr>
          <p:grpSpPr>
            <a:xfrm>
              <a:off x="8402852" y="29891445"/>
              <a:ext cx="2771775" cy="3959225"/>
              <a:chOff x="8377238" y="1449388"/>
              <a:chExt cx="2771775" cy="3959225"/>
            </a:xfrm>
          </p:grpSpPr>
          <p:sp>
            <p:nvSpPr>
              <p:cNvPr id="220" name="Rectangle: Rounded Corners 219">
                <a:extLst>
                  <a:ext uri="{FF2B5EF4-FFF2-40B4-BE49-F238E27FC236}">
                    <a16:creationId xmlns:a16="http://schemas.microsoft.com/office/drawing/2014/main" id="{C62B6C2B-1DB3-445D-B126-BFC3E3700783}"/>
                  </a:ext>
                </a:extLst>
              </p:cNvPr>
              <p:cNvSpPr/>
              <p:nvPr/>
            </p:nvSpPr>
            <p:spPr>
              <a:xfrm>
                <a:off x="8377238" y="1449388"/>
                <a:ext cx="2771775" cy="3959225"/>
              </a:xfrm>
              <a:prstGeom prst="roundRect">
                <a:avLst>
                  <a:gd name="adj" fmla="val 12199"/>
                </a:avLst>
              </a:prstGeom>
              <a:gradFill>
                <a:gsLst>
                  <a:gs pos="0">
                    <a:srgbClr val="00B0F0"/>
                  </a:gs>
                  <a:gs pos="51000">
                    <a:schemeClr val="accent1">
                      <a:lumMod val="75000"/>
                    </a:schemeClr>
                  </a:gs>
                  <a:gs pos="99000">
                    <a:schemeClr val="accent1">
                      <a:lumMod val="50000"/>
                    </a:schemeClr>
                  </a:gs>
                  <a:gs pos="100000">
                    <a:schemeClr val="accent1">
                      <a:lumMod val="5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221" name="Freeform: Shape 220">
                <a:extLst>
                  <a:ext uri="{FF2B5EF4-FFF2-40B4-BE49-F238E27FC236}">
                    <a16:creationId xmlns:a16="http://schemas.microsoft.com/office/drawing/2014/main" id="{D359F84E-E2FF-451D-B333-64E763361C5C}"/>
                  </a:ext>
                </a:extLst>
              </p:cNvPr>
              <p:cNvSpPr/>
              <p:nvPr/>
            </p:nvSpPr>
            <p:spPr>
              <a:xfrm flipH="1">
                <a:off x="8377238" y="1545902"/>
                <a:ext cx="2771775" cy="3862711"/>
              </a:xfrm>
              <a:custGeom>
                <a:avLst/>
                <a:gdLst>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86359 w 2771775"/>
                  <a:gd name="connsiteY9" fmla="*/ 180514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86359 w 2771775"/>
                  <a:gd name="connsiteY9" fmla="*/ 180514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71775" h="3862711">
                    <a:moveTo>
                      <a:pt x="102092" y="0"/>
                    </a:moveTo>
                    <a:lnTo>
                      <a:pt x="99036" y="2522"/>
                    </a:lnTo>
                    <a:cubicBezTo>
                      <a:pt x="37846" y="63711"/>
                      <a:pt x="0" y="148244"/>
                      <a:pt x="0" y="241615"/>
                    </a:cubicBezTo>
                    <a:lnTo>
                      <a:pt x="0" y="3524582"/>
                    </a:lnTo>
                    <a:cubicBezTo>
                      <a:pt x="0" y="3711325"/>
                      <a:pt x="151386" y="3862711"/>
                      <a:pt x="338129" y="3862711"/>
                    </a:cubicBezTo>
                    <a:lnTo>
                      <a:pt x="2433646" y="3862711"/>
                    </a:lnTo>
                    <a:cubicBezTo>
                      <a:pt x="2620389" y="3862711"/>
                      <a:pt x="2771775" y="3711325"/>
                      <a:pt x="2771775" y="3524582"/>
                    </a:cubicBezTo>
                    <a:lnTo>
                      <a:pt x="2771775" y="3443237"/>
                    </a:lnTo>
                    <a:lnTo>
                      <a:pt x="2730892" y="3419419"/>
                    </a:lnTo>
                    <a:cubicBezTo>
                      <a:pt x="1180917" y="2806879"/>
                      <a:pt x="1064514" y="2536857"/>
                      <a:pt x="176834" y="228139"/>
                    </a:cubicBezTo>
                    <a:cubicBezTo>
                      <a:pt x="148745" y="167968"/>
                      <a:pt x="130181" y="50646"/>
                      <a:pt x="102092" y="0"/>
                    </a:cubicBezTo>
                    <a:close/>
                  </a:path>
                </a:pathLst>
              </a:custGeom>
              <a:gradFill>
                <a:gsLst>
                  <a:gs pos="0">
                    <a:srgbClr val="00B0F0"/>
                  </a:gs>
                  <a:gs pos="31000">
                    <a:schemeClr val="bg1"/>
                  </a:gs>
                  <a:gs pos="92000">
                    <a:schemeClr val="accent1">
                      <a:lumMod val="50000"/>
                    </a:schemeClr>
                  </a:gs>
                  <a:gs pos="30000">
                    <a:schemeClr val="bg1"/>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KE" dirty="0"/>
              </a:p>
            </p:txBody>
          </p:sp>
          <p:sp>
            <p:nvSpPr>
              <p:cNvPr id="222" name="Rectangle: Rounded Corners 221">
                <a:extLst>
                  <a:ext uri="{FF2B5EF4-FFF2-40B4-BE49-F238E27FC236}">
                    <a16:creationId xmlns:a16="http://schemas.microsoft.com/office/drawing/2014/main" id="{C80C83F7-A48B-4F3E-92F8-68B8F77D09FC}"/>
                  </a:ext>
                </a:extLst>
              </p:cNvPr>
              <p:cNvSpPr/>
              <p:nvPr/>
            </p:nvSpPr>
            <p:spPr>
              <a:xfrm>
                <a:off x="8453437" y="1893371"/>
                <a:ext cx="2619375" cy="2035497"/>
              </a:xfrm>
              <a:prstGeom prst="roundRect">
                <a:avLst>
                  <a:gd name="adj" fmla="val 16161"/>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223" name="Rectangle: Rounded Corners 222">
                <a:extLst>
                  <a:ext uri="{FF2B5EF4-FFF2-40B4-BE49-F238E27FC236}">
                    <a16:creationId xmlns:a16="http://schemas.microsoft.com/office/drawing/2014/main" id="{29E19FE8-0D53-4DAC-B6C1-B8B343BD8607}"/>
                  </a:ext>
                </a:extLst>
              </p:cNvPr>
              <p:cNvSpPr/>
              <p:nvPr/>
            </p:nvSpPr>
            <p:spPr>
              <a:xfrm>
                <a:off x="8453437" y="1498277"/>
                <a:ext cx="2619375" cy="2168848"/>
              </a:xfrm>
              <a:prstGeom prst="roundRect">
                <a:avLst>
                  <a:gd name="adj" fmla="val 1288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dirty="0"/>
              </a:p>
            </p:txBody>
          </p:sp>
          <p:sp>
            <p:nvSpPr>
              <p:cNvPr id="224" name="TextBox 223">
                <a:extLst>
                  <a:ext uri="{FF2B5EF4-FFF2-40B4-BE49-F238E27FC236}">
                    <a16:creationId xmlns:a16="http://schemas.microsoft.com/office/drawing/2014/main" id="{EBD2E7BE-70A9-4D32-AE7B-A3FA4900FECC}"/>
                  </a:ext>
                </a:extLst>
              </p:cNvPr>
              <p:cNvSpPr txBox="1"/>
              <p:nvPr/>
            </p:nvSpPr>
            <p:spPr>
              <a:xfrm>
                <a:off x="8453437" y="1624012"/>
                <a:ext cx="2395539" cy="523220"/>
              </a:xfrm>
              <a:prstGeom prst="rect">
                <a:avLst/>
              </a:prstGeom>
              <a:noFill/>
            </p:spPr>
            <p:txBody>
              <a:bodyPr wrap="square" rtlCol="0">
                <a:spAutoFit/>
              </a:bodyPr>
              <a:lstStyle/>
              <a:p>
                <a:r>
                  <a:rPr lang="en-US" sz="1400" dirty="0">
                    <a:latin typeface="Kristen ITC" panose="03050502040202030202" pitchFamily="66" charset="0"/>
                  </a:rPr>
                  <a:t>Conclusion &amp; Call to Action </a:t>
                </a:r>
                <a:endParaRPr lang="en-KE" sz="1400" dirty="0">
                  <a:solidFill>
                    <a:schemeClr val="tx1">
                      <a:lumMod val="75000"/>
                      <a:lumOff val="25000"/>
                    </a:schemeClr>
                  </a:solidFill>
                  <a:latin typeface="Kristen ITC" panose="03050502040202030202" pitchFamily="66" charset="0"/>
                </a:endParaRPr>
              </a:p>
            </p:txBody>
          </p:sp>
          <p:sp>
            <p:nvSpPr>
              <p:cNvPr id="225" name="Rectangle: Rounded Corners 224">
                <a:extLst>
                  <a:ext uri="{FF2B5EF4-FFF2-40B4-BE49-F238E27FC236}">
                    <a16:creationId xmlns:a16="http://schemas.microsoft.com/office/drawing/2014/main" id="{208E5CAA-C811-479F-B2B2-31B9EB9419BE}"/>
                  </a:ext>
                </a:extLst>
              </p:cNvPr>
              <p:cNvSpPr/>
              <p:nvPr/>
            </p:nvSpPr>
            <p:spPr>
              <a:xfrm>
                <a:off x="8572500" y="2072377"/>
                <a:ext cx="324000" cy="72000"/>
              </a:xfrm>
              <a:prstGeom prst="roundRect">
                <a:avLst>
                  <a:gd name="adj" fmla="val 41983"/>
                </a:avLst>
              </a:prstGeom>
              <a:gradFill>
                <a:gsLst>
                  <a:gs pos="0">
                    <a:srgbClr val="00B0F0"/>
                  </a:gs>
                  <a:gs pos="51000">
                    <a:schemeClr val="accent1">
                      <a:lumMod val="75000"/>
                    </a:schemeClr>
                  </a:gs>
                  <a:gs pos="99000">
                    <a:schemeClr val="accent1">
                      <a:lumMod val="50000"/>
                    </a:schemeClr>
                  </a:gs>
                  <a:gs pos="100000">
                    <a:schemeClr val="accent1">
                      <a:lumMod val="5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226" name="TextBox 225">
                <a:extLst>
                  <a:ext uri="{FF2B5EF4-FFF2-40B4-BE49-F238E27FC236}">
                    <a16:creationId xmlns:a16="http://schemas.microsoft.com/office/drawing/2014/main" id="{2F16E862-31E6-4BA3-9F1F-256A990F66B7}"/>
                  </a:ext>
                </a:extLst>
              </p:cNvPr>
              <p:cNvSpPr txBox="1"/>
              <p:nvPr/>
            </p:nvSpPr>
            <p:spPr>
              <a:xfrm>
                <a:off x="9105975" y="4040746"/>
                <a:ext cx="742875" cy="523220"/>
              </a:xfrm>
              <a:prstGeom prst="rect">
                <a:avLst/>
              </a:prstGeom>
              <a:noFill/>
            </p:spPr>
            <p:txBody>
              <a:bodyPr wrap="square" rtlCol="0">
                <a:spAutoFit/>
              </a:bodyPr>
              <a:lstStyle/>
              <a:p>
                <a:r>
                  <a:rPr lang="en-US" sz="2800" dirty="0">
                    <a:solidFill>
                      <a:schemeClr val="bg1"/>
                    </a:solidFill>
                  </a:rPr>
                  <a:t>5</a:t>
                </a:r>
                <a:r>
                  <a:rPr lang="en-US" sz="2000" dirty="0">
                    <a:solidFill>
                      <a:schemeClr val="bg1"/>
                    </a:solidFill>
                  </a:rPr>
                  <a:t>%</a:t>
                </a:r>
                <a:endParaRPr lang="en-KE" sz="2800" dirty="0">
                  <a:solidFill>
                    <a:schemeClr val="bg1"/>
                  </a:solidFill>
                </a:endParaRPr>
              </a:p>
            </p:txBody>
          </p:sp>
          <p:sp>
            <p:nvSpPr>
              <p:cNvPr id="227" name="TextBox 226">
                <a:extLst>
                  <a:ext uri="{FF2B5EF4-FFF2-40B4-BE49-F238E27FC236}">
                    <a16:creationId xmlns:a16="http://schemas.microsoft.com/office/drawing/2014/main" id="{007D5959-4EA1-4424-AE43-49C704E76FA6}"/>
                  </a:ext>
                </a:extLst>
              </p:cNvPr>
              <p:cNvSpPr txBox="1"/>
              <p:nvPr/>
            </p:nvSpPr>
            <p:spPr>
              <a:xfrm>
                <a:off x="9734625" y="4225412"/>
                <a:ext cx="962025" cy="338554"/>
              </a:xfrm>
              <a:prstGeom prst="rect">
                <a:avLst/>
              </a:prstGeom>
              <a:noFill/>
            </p:spPr>
            <p:txBody>
              <a:bodyPr wrap="square" rtlCol="0">
                <a:spAutoFit/>
              </a:bodyPr>
              <a:lstStyle/>
              <a:p>
                <a:r>
                  <a:rPr lang="en-US" sz="1600" b="1" dirty="0">
                    <a:solidFill>
                      <a:schemeClr val="bg1"/>
                    </a:solidFill>
                    <a:latin typeface="Kristen ITC" panose="03050502040202030202" pitchFamily="66" charset="0"/>
                  </a:rPr>
                  <a:t>Growth</a:t>
                </a:r>
                <a:endParaRPr lang="en-KE" sz="1600" b="1" dirty="0">
                  <a:solidFill>
                    <a:schemeClr val="bg1"/>
                  </a:solidFill>
                  <a:latin typeface="Kristen ITC" panose="03050502040202030202" pitchFamily="66" charset="0"/>
                </a:endParaRPr>
              </a:p>
            </p:txBody>
          </p:sp>
          <p:sp>
            <p:nvSpPr>
              <p:cNvPr id="228" name="TextBox 227">
                <a:extLst>
                  <a:ext uri="{FF2B5EF4-FFF2-40B4-BE49-F238E27FC236}">
                    <a16:creationId xmlns:a16="http://schemas.microsoft.com/office/drawing/2014/main" id="{A061884C-3B8B-413C-A948-DCEBF0668363}"/>
                  </a:ext>
                </a:extLst>
              </p:cNvPr>
              <p:cNvSpPr txBox="1"/>
              <p:nvPr/>
            </p:nvSpPr>
            <p:spPr>
              <a:xfrm>
                <a:off x="9115500" y="4497946"/>
                <a:ext cx="742875" cy="523220"/>
              </a:xfrm>
              <a:prstGeom prst="rect">
                <a:avLst/>
              </a:prstGeom>
              <a:noFill/>
            </p:spPr>
            <p:txBody>
              <a:bodyPr wrap="square" rtlCol="0">
                <a:spAutoFit/>
              </a:bodyPr>
              <a:lstStyle/>
              <a:p>
                <a:r>
                  <a:rPr lang="en-US" sz="2800" dirty="0">
                    <a:solidFill>
                      <a:schemeClr val="bg1"/>
                    </a:solidFill>
                  </a:rPr>
                  <a:t>5</a:t>
                </a:r>
                <a:endParaRPr lang="en-KE" sz="2800" dirty="0">
                  <a:solidFill>
                    <a:schemeClr val="bg1"/>
                  </a:solidFill>
                </a:endParaRPr>
              </a:p>
            </p:txBody>
          </p:sp>
          <p:sp>
            <p:nvSpPr>
              <p:cNvPr id="229" name="TextBox 228">
                <a:extLst>
                  <a:ext uri="{FF2B5EF4-FFF2-40B4-BE49-F238E27FC236}">
                    <a16:creationId xmlns:a16="http://schemas.microsoft.com/office/drawing/2014/main" id="{9C08A155-18C3-4661-A3C1-7E8D290380A2}"/>
                  </a:ext>
                </a:extLst>
              </p:cNvPr>
              <p:cNvSpPr txBox="1"/>
              <p:nvPr/>
            </p:nvSpPr>
            <p:spPr>
              <a:xfrm>
                <a:off x="9796500" y="4682612"/>
                <a:ext cx="962025" cy="338554"/>
              </a:xfrm>
              <a:prstGeom prst="rect">
                <a:avLst/>
              </a:prstGeom>
              <a:noFill/>
            </p:spPr>
            <p:txBody>
              <a:bodyPr wrap="square" rtlCol="0">
                <a:spAutoFit/>
              </a:bodyPr>
              <a:lstStyle/>
              <a:p>
                <a:r>
                  <a:rPr lang="en-US" sz="1600" b="1" dirty="0">
                    <a:solidFill>
                      <a:schemeClr val="bg1"/>
                    </a:solidFill>
                    <a:latin typeface="Kristen ITC" panose="03050502040202030202" pitchFamily="66" charset="0"/>
                  </a:rPr>
                  <a:t>Points</a:t>
                </a:r>
                <a:endParaRPr lang="en-KE" sz="1600" b="1" dirty="0">
                  <a:solidFill>
                    <a:schemeClr val="bg1"/>
                  </a:solidFill>
                  <a:latin typeface="Kristen ITC" panose="03050502040202030202" pitchFamily="66" charset="0"/>
                </a:endParaRPr>
              </a:p>
            </p:txBody>
          </p:sp>
          <p:pic>
            <p:nvPicPr>
              <p:cNvPr id="230" name="Graphic 229" descr="Bar chart with solid fill">
                <a:extLst>
                  <a:ext uri="{FF2B5EF4-FFF2-40B4-BE49-F238E27FC236}">
                    <a16:creationId xmlns:a16="http://schemas.microsoft.com/office/drawing/2014/main" id="{0C9E6AA7-BBF7-46D0-ABD3-E8B2319DBB4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654782" y="4525556"/>
                <a:ext cx="468000" cy="468000"/>
              </a:xfrm>
              <a:prstGeom prst="rect">
                <a:avLst/>
              </a:prstGeom>
            </p:spPr>
          </p:pic>
          <p:pic>
            <p:nvPicPr>
              <p:cNvPr id="231" name="Graphic 230" descr="Bar graph with upward trend with solid fill">
                <a:extLst>
                  <a:ext uri="{FF2B5EF4-FFF2-40B4-BE49-F238E27FC236}">
                    <a16:creationId xmlns:a16="http://schemas.microsoft.com/office/drawing/2014/main" id="{387E3DBA-34D5-4ADC-8157-B492A061C72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654782" y="4059255"/>
                <a:ext cx="468000" cy="468000"/>
              </a:xfrm>
              <a:prstGeom prst="rect">
                <a:avLst/>
              </a:prstGeom>
            </p:spPr>
          </p:pic>
          <p:sp>
            <p:nvSpPr>
              <p:cNvPr id="232" name="TextBox 231">
                <a:extLst>
                  <a:ext uri="{FF2B5EF4-FFF2-40B4-BE49-F238E27FC236}">
                    <a16:creationId xmlns:a16="http://schemas.microsoft.com/office/drawing/2014/main" id="{2BCFD5EA-D176-4D8E-A8C8-759268646202}"/>
                  </a:ext>
                </a:extLst>
              </p:cNvPr>
              <p:cNvSpPr txBox="1"/>
              <p:nvPr/>
            </p:nvSpPr>
            <p:spPr>
              <a:xfrm>
                <a:off x="8499918" y="2568652"/>
                <a:ext cx="2619375" cy="584775"/>
              </a:xfrm>
              <a:prstGeom prst="rect">
                <a:avLst/>
              </a:prstGeom>
              <a:noFill/>
            </p:spPr>
            <p:txBody>
              <a:bodyPr wrap="square" rtlCol="0">
                <a:spAutoFit/>
              </a:bodyPr>
              <a:lstStyle/>
              <a:p>
                <a:r>
                  <a:rPr lang="en-US" sz="1600" dirty="0">
                    <a:latin typeface="Kristen ITC" panose="03050502040202030202" pitchFamily="66" charset="0"/>
                  </a:rPr>
                  <a:t>Shaping the Future of Livestock Farming</a:t>
                </a:r>
                <a:endParaRPr lang="en-KE" sz="1600" dirty="0">
                  <a:latin typeface="Kristen ITC" panose="03050502040202030202" pitchFamily="66" charset="0"/>
                </a:endParaRPr>
              </a:p>
            </p:txBody>
          </p:sp>
        </p:grpSp>
        <p:grpSp>
          <p:nvGrpSpPr>
            <p:cNvPr id="206" name="Group 205">
              <a:extLst>
                <a:ext uri="{FF2B5EF4-FFF2-40B4-BE49-F238E27FC236}">
                  <a16:creationId xmlns:a16="http://schemas.microsoft.com/office/drawing/2014/main" id="{71ABD034-FCB2-4268-A99D-72054209F1B6}"/>
                </a:ext>
              </a:extLst>
            </p:cNvPr>
            <p:cNvGrpSpPr/>
            <p:nvPr/>
          </p:nvGrpSpPr>
          <p:grpSpPr>
            <a:xfrm>
              <a:off x="8402852" y="33954592"/>
              <a:ext cx="2771775" cy="3959225"/>
              <a:chOff x="8377238" y="1449388"/>
              <a:chExt cx="2771775" cy="3959225"/>
            </a:xfrm>
          </p:grpSpPr>
          <p:sp>
            <p:nvSpPr>
              <p:cNvPr id="207" name="Rectangle: Rounded Corners 206">
                <a:extLst>
                  <a:ext uri="{FF2B5EF4-FFF2-40B4-BE49-F238E27FC236}">
                    <a16:creationId xmlns:a16="http://schemas.microsoft.com/office/drawing/2014/main" id="{B95D0994-841F-4EED-BC60-39D44F149004}"/>
                  </a:ext>
                </a:extLst>
              </p:cNvPr>
              <p:cNvSpPr/>
              <p:nvPr/>
            </p:nvSpPr>
            <p:spPr>
              <a:xfrm>
                <a:off x="8377238" y="1449388"/>
                <a:ext cx="2771775" cy="3959225"/>
              </a:xfrm>
              <a:prstGeom prst="roundRect">
                <a:avLst>
                  <a:gd name="adj" fmla="val 12199"/>
                </a:avLst>
              </a:prstGeom>
              <a:gradFill>
                <a:gsLst>
                  <a:gs pos="0">
                    <a:srgbClr val="00B0F0"/>
                  </a:gs>
                  <a:gs pos="51000">
                    <a:schemeClr val="accent1">
                      <a:lumMod val="75000"/>
                    </a:schemeClr>
                  </a:gs>
                  <a:gs pos="99000">
                    <a:schemeClr val="accent1">
                      <a:lumMod val="50000"/>
                    </a:schemeClr>
                  </a:gs>
                  <a:gs pos="100000">
                    <a:schemeClr val="accent1">
                      <a:lumMod val="5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208" name="Freeform: Shape 207">
                <a:extLst>
                  <a:ext uri="{FF2B5EF4-FFF2-40B4-BE49-F238E27FC236}">
                    <a16:creationId xmlns:a16="http://schemas.microsoft.com/office/drawing/2014/main" id="{D8AAE08B-6A2B-4C1D-BF72-3CA846B0F402}"/>
                  </a:ext>
                </a:extLst>
              </p:cNvPr>
              <p:cNvSpPr/>
              <p:nvPr/>
            </p:nvSpPr>
            <p:spPr>
              <a:xfrm flipH="1">
                <a:off x="8377238" y="1545902"/>
                <a:ext cx="2771775" cy="3862711"/>
              </a:xfrm>
              <a:custGeom>
                <a:avLst/>
                <a:gdLst>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86359 w 2771775"/>
                  <a:gd name="connsiteY9" fmla="*/ 180514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86359 w 2771775"/>
                  <a:gd name="connsiteY9" fmla="*/ 180514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71775" h="3862711">
                    <a:moveTo>
                      <a:pt x="102092" y="0"/>
                    </a:moveTo>
                    <a:lnTo>
                      <a:pt x="99036" y="2522"/>
                    </a:lnTo>
                    <a:cubicBezTo>
                      <a:pt x="37846" y="63711"/>
                      <a:pt x="0" y="148244"/>
                      <a:pt x="0" y="241615"/>
                    </a:cubicBezTo>
                    <a:lnTo>
                      <a:pt x="0" y="3524582"/>
                    </a:lnTo>
                    <a:cubicBezTo>
                      <a:pt x="0" y="3711325"/>
                      <a:pt x="151386" y="3862711"/>
                      <a:pt x="338129" y="3862711"/>
                    </a:cubicBezTo>
                    <a:lnTo>
                      <a:pt x="2433646" y="3862711"/>
                    </a:lnTo>
                    <a:cubicBezTo>
                      <a:pt x="2620389" y="3862711"/>
                      <a:pt x="2771775" y="3711325"/>
                      <a:pt x="2771775" y="3524582"/>
                    </a:cubicBezTo>
                    <a:lnTo>
                      <a:pt x="2771775" y="3443237"/>
                    </a:lnTo>
                    <a:lnTo>
                      <a:pt x="2730892" y="3419419"/>
                    </a:lnTo>
                    <a:cubicBezTo>
                      <a:pt x="1180917" y="2806879"/>
                      <a:pt x="1064514" y="2536857"/>
                      <a:pt x="176834" y="228139"/>
                    </a:cubicBezTo>
                    <a:cubicBezTo>
                      <a:pt x="148745" y="167968"/>
                      <a:pt x="130181" y="50646"/>
                      <a:pt x="102092" y="0"/>
                    </a:cubicBezTo>
                    <a:close/>
                  </a:path>
                </a:pathLst>
              </a:custGeom>
              <a:gradFill>
                <a:gsLst>
                  <a:gs pos="0">
                    <a:srgbClr val="00B0F0"/>
                  </a:gs>
                  <a:gs pos="31000">
                    <a:schemeClr val="bg1"/>
                  </a:gs>
                  <a:gs pos="92000">
                    <a:schemeClr val="accent1">
                      <a:lumMod val="50000"/>
                    </a:schemeClr>
                  </a:gs>
                  <a:gs pos="30000">
                    <a:schemeClr val="bg1"/>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KE" dirty="0"/>
              </a:p>
            </p:txBody>
          </p:sp>
          <p:sp>
            <p:nvSpPr>
              <p:cNvPr id="209" name="Rectangle: Rounded Corners 208">
                <a:extLst>
                  <a:ext uri="{FF2B5EF4-FFF2-40B4-BE49-F238E27FC236}">
                    <a16:creationId xmlns:a16="http://schemas.microsoft.com/office/drawing/2014/main" id="{62131A5C-1354-4568-878B-7237F4751143}"/>
                  </a:ext>
                </a:extLst>
              </p:cNvPr>
              <p:cNvSpPr/>
              <p:nvPr/>
            </p:nvSpPr>
            <p:spPr>
              <a:xfrm>
                <a:off x="8453437" y="1893371"/>
                <a:ext cx="2619375" cy="2035497"/>
              </a:xfrm>
              <a:prstGeom prst="roundRect">
                <a:avLst>
                  <a:gd name="adj" fmla="val 16161"/>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210" name="Rectangle: Rounded Corners 209">
                <a:extLst>
                  <a:ext uri="{FF2B5EF4-FFF2-40B4-BE49-F238E27FC236}">
                    <a16:creationId xmlns:a16="http://schemas.microsoft.com/office/drawing/2014/main" id="{8D53D764-BA0B-47E2-9EE0-008D5A2C81F9}"/>
                  </a:ext>
                </a:extLst>
              </p:cNvPr>
              <p:cNvSpPr/>
              <p:nvPr/>
            </p:nvSpPr>
            <p:spPr>
              <a:xfrm>
                <a:off x="8453437" y="1498277"/>
                <a:ext cx="2619375" cy="2168848"/>
              </a:xfrm>
              <a:prstGeom prst="roundRect">
                <a:avLst>
                  <a:gd name="adj" fmla="val 1288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dirty="0"/>
              </a:p>
            </p:txBody>
          </p:sp>
          <p:sp>
            <p:nvSpPr>
              <p:cNvPr id="211" name="TextBox 210">
                <a:extLst>
                  <a:ext uri="{FF2B5EF4-FFF2-40B4-BE49-F238E27FC236}">
                    <a16:creationId xmlns:a16="http://schemas.microsoft.com/office/drawing/2014/main" id="{BFE24D19-B90C-4645-B666-D842458A44C3}"/>
                  </a:ext>
                </a:extLst>
              </p:cNvPr>
              <p:cNvSpPr txBox="1"/>
              <p:nvPr/>
            </p:nvSpPr>
            <p:spPr>
              <a:xfrm>
                <a:off x="8453437" y="1624012"/>
                <a:ext cx="2395539" cy="523220"/>
              </a:xfrm>
              <a:prstGeom prst="rect">
                <a:avLst/>
              </a:prstGeom>
              <a:noFill/>
            </p:spPr>
            <p:txBody>
              <a:bodyPr wrap="square" rtlCol="0">
                <a:spAutoFit/>
              </a:bodyPr>
              <a:lstStyle/>
              <a:p>
                <a:r>
                  <a:rPr lang="en-US" sz="1400" dirty="0">
                    <a:latin typeface="Kristen ITC" panose="03050502040202030202" pitchFamily="66" charset="0"/>
                  </a:rPr>
                  <a:t>Final Remark &amp; Closing Statement</a:t>
                </a:r>
                <a:endParaRPr lang="en-KE" sz="1400" dirty="0">
                  <a:solidFill>
                    <a:schemeClr val="tx1">
                      <a:lumMod val="75000"/>
                      <a:lumOff val="25000"/>
                    </a:schemeClr>
                  </a:solidFill>
                  <a:latin typeface="Kristen ITC" panose="03050502040202030202" pitchFamily="66" charset="0"/>
                </a:endParaRPr>
              </a:p>
            </p:txBody>
          </p:sp>
          <p:sp>
            <p:nvSpPr>
              <p:cNvPr id="212" name="Rectangle: Rounded Corners 211">
                <a:extLst>
                  <a:ext uri="{FF2B5EF4-FFF2-40B4-BE49-F238E27FC236}">
                    <a16:creationId xmlns:a16="http://schemas.microsoft.com/office/drawing/2014/main" id="{2B0B166A-5BCF-4CF8-80AD-7FE94B0ACDF5}"/>
                  </a:ext>
                </a:extLst>
              </p:cNvPr>
              <p:cNvSpPr/>
              <p:nvPr/>
            </p:nvSpPr>
            <p:spPr>
              <a:xfrm>
                <a:off x="8572500" y="2072377"/>
                <a:ext cx="324000" cy="72000"/>
              </a:xfrm>
              <a:prstGeom prst="roundRect">
                <a:avLst>
                  <a:gd name="adj" fmla="val 41983"/>
                </a:avLst>
              </a:prstGeom>
              <a:gradFill>
                <a:gsLst>
                  <a:gs pos="0">
                    <a:srgbClr val="00B0F0"/>
                  </a:gs>
                  <a:gs pos="51000">
                    <a:schemeClr val="accent1">
                      <a:lumMod val="75000"/>
                    </a:schemeClr>
                  </a:gs>
                  <a:gs pos="99000">
                    <a:schemeClr val="accent1">
                      <a:lumMod val="50000"/>
                    </a:schemeClr>
                  </a:gs>
                  <a:gs pos="100000">
                    <a:schemeClr val="accent1">
                      <a:lumMod val="5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213" name="TextBox 212">
                <a:extLst>
                  <a:ext uri="{FF2B5EF4-FFF2-40B4-BE49-F238E27FC236}">
                    <a16:creationId xmlns:a16="http://schemas.microsoft.com/office/drawing/2014/main" id="{74E5959A-FD26-49F4-8419-B342D9694813}"/>
                  </a:ext>
                </a:extLst>
              </p:cNvPr>
              <p:cNvSpPr txBox="1"/>
              <p:nvPr/>
            </p:nvSpPr>
            <p:spPr>
              <a:xfrm>
                <a:off x="9105975" y="4040746"/>
                <a:ext cx="742875" cy="523220"/>
              </a:xfrm>
              <a:prstGeom prst="rect">
                <a:avLst/>
              </a:prstGeom>
              <a:noFill/>
            </p:spPr>
            <p:txBody>
              <a:bodyPr wrap="square" rtlCol="0">
                <a:spAutoFit/>
              </a:bodyPr>
              <a:lstStyle/>
              <a:p>
                <a:r>
                  <a:rPr lang="en-US" sz="2800" dirty="0">
                    <a:solidFill>
                      <a:schemeClr val="bg1"/>
                    </a:solidFill>
                  </a:rPr>
                  <a:t>2</a:t>
                </a:r>
                <a:r>
                  <a:rPr lang="en-US" sz="2000" dirty="0">
                    <a:solidFill>
                      <a:schemeClr val="bg1"/>
                    </a:solidFill>
                  </a:rPr>
                  <a:t>%</a:t>
                </a:r>
                <a:endParaRPr lang="en-KE" sz="2800" dirty="0">
                  <a:solidFill>
                    <a:schemeClr val="bg1"/>
                  </a:solidFill>
                </a:endParaRPr>
              </a:p>
            </p:txBody>
          </p:sp>
          <p:sp>
            <p:nvSpPr>
              <p:cNvPr id="214" name="TextBox 213">
                <a:extLst>
                  <a:ext uri="{FF2B5EF4-FFF2-40B4-BE49-F238E27FC236}">
                    <a16:creationId xmlns:a16="http://schemas.microsoft.com/office/drawing/2014/main" id="{4A2344F9-B07B-49AB-99B5-329091FC0ACB}"/>
                  </a:ext>
                </a:extLst>
              </p:cNvPr>
              <p:cNvSpPr txBox="1"/>
              <p:nvPr/>
            </p:nvSpPr>
            <p:spPr>
              <a:xfrm>
                <a:off x="9734625" y="4225412"/>
                <a:ext cx="962025" cy="338554"/>
              </a:xfrm>
              <a:prstGeom prst="rect">
                <a:avLst/>
              </a:prstGeom>
              <a:noFill/>
            </p:spPr>
            <p:txBody>
              <a:bodyPr wrap="square" rtlCol="0">
                <a:spAutoFit/>
              </a:bodyPr>
              <a:lstStyle/>
              <a:p>
                <a:r>
                  <a:rPr lang="en-US" sz="1600" b="1" dirty="0">
                    <a:solidFill>
                      <a:schemeClr val="bg1"/>
                    </a:solidFill>
                    <a:latin typeface="Kristen ITC" panose="03050502040202030202" pitchFamily="66" charset="0"/>
                  </a:rPr>
                  <a:t>Growth</a:t>
                </a:r>
                <a:endParaRPr lang="en-KE" sz="1600" b="1" dirty="0">
                  <a:solidFill>
                    <a:schemeClr val="bg1"/>
                  </a:solidFill>
                  <a:latin typeface="Kristen ITC" panose="03050502040202030202" pitchFamily="66" charset="0"/>
                </a:endParaRPr>
              </a:p>
            </p:txBody>
          </p:sp>
          <p:sp>
            <p:nvSpPr>
              <p:cNvPr id="215" name="TextBox 214">
                <a:extLst>
                  <a:ext uri="{FF2B5EF4-FFF2-40B4-BE49-F238E27FC236}">
                    <a16:creationId xmlns:a16="http://schemas.microsoft.com/office/drawing/2014/main" id="{1CC19B75-C6F9-482F-BE6E-144051ABAED5}"/>
                  </a:ext>
                </a:extLst>
              </p:cNvPr>
              <p:cNvSpPr txBox="1"/>
              <p:nvPr/>
            </p:nvSpPr>
            <p:spPr>
              <a:xfrm>
                <a:off x="9115500" y="4497946"/>
                <a:ext cx="742875" cy="523220"/>
              </a:xfrm>
              <a:prstGeom prst="rect">
                <a:avLst/>
              </a:prstGeom>
              <a:noFill/>
            </p:spPr>
            <p:txBody>
              <a:bodyPr wrap="square" rtlCol="0">
                <a:spAutoFit/>
              </a:bodyPr>
              <a:lstStyle/>
              <a:p>
                <a:r>
                  <a:rPr lang="en-US" sz="2800" dirty="0">
                    <a:solidFill>
                      <a:schemeClr val="bg1"/>
                    </a:solidFill>
                  </a:rPr>
                  <a:t>2</a:t>
                </a:r>
                <a:endParaRPr lang="en-KE" sz="2800" dirty="0">
                  <a:solidFill>
                    <a:schemeClr val="bg1"/>
                  </a:solidFill>
                </a:endParaRPr>
              </a:p>
            </p:txBody>
          </p:sp>
          <p:sp>
            <p:nvSpPr>
              <p:cNvPr id="216" name="TextBox 215">
                <a:extLst>
                  <a:ext uri="{FF2B5EF4-FFF2-40B4-BE49-F238E27FC236}">
                    <a16:creationId xmlns:a16="http://schemas.microsoft.com/office/drawing/2014/main" id="{8086D44A-781E-4DE8-B135-0D7B48D2D84C}"/>
                  </a:ext>
                </a:extLst>
              </p:cNvPr>
              <p:cNvSpPr txBox="1"/>
              <p:nvPr/>
            </p:nvSpPr>
            <p:spPr>
              <a:xfrm>
                <a:off x="9796500" y="4682612"/>
                <a:ext cx="962025" cy="338554"/>
              </a:xfrm>
              <a:prstGeom prst="rect">
                <a:avLst/>
              </a:prstGeom>
              <a:noFill/>
            </p:spPr>
            <p:txBody>
              <a:bodyPr wrap="square" rtlCol="0">
                <a:spAutoFit/>
              </a:bodyPr>
              <a:lstStyle/>
              <a:p>
                <a:r>
                  <a:rPr lang="en-US" sz="1600" b="1" dirty="0">
                    <a:solidFill>
                      <a:schemeClr val="bg1"/>
                    </a:solidFill>
                    <a:latin typeface="Kristen ITC" panose="03050502040202030202" pitchFamily="66" charset="0"/>
                  </a:rPr>
                  <a:t>Points</a:t>
                </a:r>
                <a:endParaRPr lang="en-KE" sz="1600" b="1" dirty="0">
                  <a:solidFill>
                    <a:schemeClr val="bg1"/>
                  </a:solidFill>
                  <a:latin typeface="Kristen ITC" panose="03050502040202030202" pitchFamily="66" charset="0"/>
                </a:endParaRPr>
              </a:p>
            </p:txBody>
          </p:sp>
          <p:pic>
            <p:nvPicPr>
              <p:cNvPr id="217" name="Graphic 216" descr="Bar chart with solid fill">
                <a:extLst>
                  <a:ext uri="{FF2B5EF4-FFF2-40B4-BE49-F238E27FC236}">
                    <a16:creationId xmlns:a16="http://schemas.microsoft.com/office/drawing/2014/main" id="{1D4CBBA5-9AE5-4FDA-8241-79405F7AAE8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654782" y="4525556"/>
                <a:ext cx="468000" cy="468000"/>
              </a:xfrm>
              <a:prstGeom prst="rect">
                <a:avLst/>
              </a:prstGeom>
            </p:spPr>
          </p:pic>
          <p:pic>
            <p:nvPicPr>
              <p:cNvPr id="218" name="Graphic 217" descr="Bar graph with upward trend with solid fill">
                <a:extLst>
                  <a:ext uri="{FF2B5EF4-FFF2-40B4-BE49-F238E27FC236}">
                    <a16:creationId xmlns:a16="http://schemas.microsoft.com/office/drawing/2014/main" id="{0C6873E5-F5E6-4D2C-9996-CD7CA9218D5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654782" y="4059255"/>
                <a:ext cx="468000" cy="468000"/>
              </a:xfrm>
              <a:prstGeom prst="rect">
                <a:avLst/>
              </a:prstGeom>
            </p:spPr>
          </p:pic>
          <p:sp>
            <p:nvSpPr>
              <p:cNvPr id="219" name="TextBox 218">
                <a:extLst>
                  <a:ext uri="{FF2B5EF4-FFF2-40B4-BE49-F238E27FC236}">
                    <a16:creationId xmlns:a16="http://schemas.microsoft.com/office/drawing/2014/main" id="{3D86BFC2-16EE-4141-96A1-53CD57383985}"/>
                  </a:ext>
                </a:extLst>
              </p:cNvPr>
              <p:cNvSpPr txBox="1"/>
              <p:nvPr/>
            </p:nvSpPr>
            <p:spPr>
              <a:xfrm>
                <a:off x="8469057" y="2582701"/>
                <a:ext cx="2619375" cy="1077218"/>
              </a:xfrm>
              <a:prstGeom prst="rect">
                <a:avLst/>
              </a:prstGeom>
              <a:noFill/>
            </p:spPr>
            <p:txBody>
              <a:bodyPr wrap="square" rtlCol="0">
                <a:spAutoFit/>
              </a:bodyPr>
              <a:lstStyle/>
              <a:p>
                <a:r>
                  <a:rPr lang="en-US" sz="1600" dirty="0" err="1">
                    <a:latin typeface="Kristen ITC" panose="03050502040202030202" pitchFamily="66" charset="0"/>
                  </a:rPr>
                  <a:t>SmartLivestock</a:t>
                </a:r>
                <a:r>
                  <a:rPr lang="en-US" sz="1600" dirty="0">
                    <a:latin typeface="Kristen ITC" panose="03050502040202030202" pitchFamily="66" charset="0"/>
                  </a:rPr>
                  <a:t>: Transforming Agriculture with Innovation</a:t>
                </a:r>
                <a:endParaRPr lang="en-KE" sz="1600" dirty="0">
                  <a:latin typeface="Kristen ITC" panose="03050502040202030202" pitchFamily="66" charset="0"/>
                </a:endParaRPr>
              </a:p>
            </p:txBody>
          </p:sp>
        </p:grpSp>
      </p:grpSp>
      <p:grpSp>
        <p:nvGrpSpPr>
          <p:cNvPr id="5" name="Group 4">
            <a:extLst>
              <a:ext uri="{FF2B5EF4-FFF2-40B4-BE49-F238E27FC236}">
                <a16:creationId xmlns:a16="http://schemas.microsoft.com/office/drawing/2014/main" id="{C27B0BB5-B604-41D6-B8C5-67E25C6C224F}"/>
              </a:ext>
            </a:extLst>
          </p:cNvPr>
          <p:cNvGrpSpPr/>
          <p:nvPr/>
        </p:nvGrpSpPr>
        <p:grpSpPr>
          <a:xfrm>
            <a:off x="5256548" y="1449388"/>
            <a:ext cx="2771775" cy="28846394"/>
            <a:chOff x="5195888" y="-23437781"/>
            <a:chExt cx="2771775" cy="28846394"/>
          </a:xfrm>
        </p:grpSpPr>
        <p:sp>
          <p:nvSpPr>
            <p:cNvPr id="7" name="Rectangle: Rounded Corners 6">
              <a:extLst>
                <a:ext uri="{FF2B5EF4-FFF2-40B4-BE49-F238E27FC236}">
                  <a16:creationId xmlns:a16="http://schemas.microsoft.com/office/drawing/2014/main" id="{E82A23C7-C20F-4AF3-B11C-97EDD07E1435}"/>
                </a:ext>
              </a:extLst>
            </p:cNvPr>
            <p:cNvSpPr/>
            <p:nvPr/>
          </p:nvSpPr>
          <p:spPr>
            <a:xfrm>
              <a:off x="5195888" y="1449388"/>
              <a:ext cx="2771775" cy="3959225"/>
            </a:xfrm>
            <a:prstGeom prst="roundRect">
              <a:avLst>
                <a:gd name="adj" fmla="val 12199"/>
              </a:avLst>
            </a:prstGeom>
            <a:blipFill>
              <a:blip r:embed="rId6"/>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23" name="Rectangle: Rounded Corners 22">
              <a:extLst>
                <a:ext uri="{FF2B5EF4-FFF2-40B4-BE49-F238E27FC236}">
                  <a16:creationId xmlns:a16="http://schemas.microsoft.com/office/drawing/2014/main" id="{2D730B28-AA6E-44C2-9506-7367CA4E30BA}"/>
                </a:ext>
              </a:extLst>
            </p:cNvPr>
            <p:cNvSpPr/>
            <p:nvPr/>
          </p:nvSpPr>
          <p:spPr>
            <a:xfrm>
              <a:off x="5195888" y="-2698476"/>
              <a:ext cx="2771775" cy="3959225"/>
            </a:xfrm>
            <a:prstGeom prst="roundRect">
              <a:avLst>
                <a:gd name="adj" fmla="val 12199"/>
              </a:avLst>
            </a:prstGeom>
            <a:blipFill>
              <a:blip r:embed="rId7"/>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26" name="Rectangle: Rounded Corners 25">
              <a:extLst>
                <a:ext uri="{FF2B5EF4-FFF2-40B4-BE49-F238E27FC236}">
                  <a16:creationId xmlns:a16="http://schemas.microsoft.com/office/drawing/2014/main" id="{61DFDC2A-2D50-4318-B4EC-5A22516BCE36}"/>
                </a:ext>
              </a:extLst>
            </p:cNvPr>
            <p:cNvSpPr/>
            <p:nvPr/>
          </p:nvSpPr>
          <p:spPr>
            <a:xfrm>
              <a:off x="5195888" y="-6846337"/>
              <a:ext cx="2771775" cy="3959225"/>
            </a:xfrm>
            <a:prstGeom prst="roundRect">
              <a:avLst>
                <a:gd name="adj" fmla="val 12199"/>
              </a:avLst>
            </a:prstGeom>
            <a:blipFill>
              <a:blip r:embed="rId8"/>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27" name="Rectangle: Rounded Corners 26">
              <a:extLst>
                <a:ext uri="{FF2B5EF4-FFF2-40B4-BE49-F238E27FC236}">
                  <a16:creationId xmlns:a16="http://schemas.microsoft.com/office/drawing/2014/main" id="{73FC05CC-DCA2-43B8-AECF-05DFFA7B9751}"/>
                </a:ext>
              </a:extLst>
            </p:cNvPr>
            <p:cNvSpPr/>
            <p:nvPr/>
          </p:nvSpPr>
          <p:spPr>
            <a:xfrm>
              <a:off x="5195888" y="-10994198"/>
              <a:ext cx="2771775" cy="3959225"/>
            </a:xfrm>
            <a:prstGeom prst="roundRect">
              <a:avLst>
                <a:gd name="adj" fmla="val 12199"/>
              </a:avLst>
            </a:prstGeom>
            <a:blipFill>
              <a:blip r:embed="rId9"/>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28" name="Rectangle: Rounded Corners 27">
              <a:extLst>
                <a:ext uri="{FF2B5EF4-FFF2-40B4-BE49-F238E27FC236}">
                  <a16:creationId xmlns:a16="http://schemas.microsoft.com/office/drawing/2014/main" id="{7DC05F8D-F6D3-4449-A402-79AEDCCBE0C0}"/>
                </a:ext>
              </a:extLst>
            </p:cNvPr>
            <p:cNvSpPr/>
            <p:nvPr/>
          </p:nvSpPr>
          <p:spPr>
            <a:xfrm>
              <a:off x="5195888" y="-15142059"/>
              <a:ext cx="2771775" cy="3959225"/>
            </a:xfrm>
            <a:prstGeom prst="roundRect">
              <a:avLst>
                <a:gd name="adj" fmla="val 12199"/>
              </a:avLst>
            </a:prstGeom>
            <a:blipFill>
              <a:blip r:embed="rId10"/>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30" name="Rectangle: Rounded Corners 29">
              <a:extLst>
                <a:ext uri="{FF2B5EF4-FFF2-40B4-BE49-F238E27FC236}">
                  <a16:creationId xmlns:a16="http://schemas.microsoft.com/office/drawing/2014/main" id="{56BBF203-5214-4907-9846-DB57427EFC82}"/>
                </a:ext>
              </a:extLst>
            </p:cNvPr>
            <p:cNvSpPr/>
            <p:nvPr/>
          </p:nvSpPr>
          <p:spPr>
            <a:xfrm>
              <a:off x="5195888" y="-19289920"/>
              <a:ext cx="2771775" cy="3959225"/>
            </a:xfrm>
            <a:prstGeom prst="roundRect">
              <a:avLst>
                <a:gd name="adj" fmla="val 12199"/>
              </a:avLst>
            </a:prstGeom>
            <a:blipFill>
              <a:blip r:embed="rId11"/>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35" name="Rectangle: Rounded Corners 34">
              <a:extLst>
                <a:ext uri="{FF2B5EF4-FFF2-40B4-BE49-F238E27FC236}">
                  <a16:creationId xmlns:a16="http://schemas.microsoft.com/office/drawing/2014/main" id="{0503D9AF-4E47-4902-B9B4-393D03615DB2}"/>
                </a:ext>
              </a:extLst>
            </p:cNvPr>
            <p:cNvSpPr/>
            <p:nvPr/>
          </p:nvSpPr>
          <p:spPr>
            <a:xfrm>
              <a:off x="5195888" y="-23437781"/>
              <a:ext cx="2771775" cy="3959225"/>
            </a:xfrm>
            <a:prstGeom prst="roundRect">
              <a:avLst>
                <a:gd name="adj" fmla="val 12199"/>
              </a:avLst>
            </a:prstGeom>
            <a:blipFill>
              <a:blip r:embed="rId12"/>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grpSp>
      <p:sp>
        <p:nvSpPr>
          <p:cNvPr id="22" name="Freeform: Shape 21">
            <a:extLst>
              <a:ext uri="{FF2B5EF4-FFF2-40B4-BE49-F238E27FC236}">
                <a16:creationId xmlns:a16="http://schemas.microsoft.com/office/drawing/2014/main" id="{D8AB65AA-F3C4-468B-9306-8888AC5DC56A}"/>
              </a:ext>
            </a:extLst>
          </p:cNvPr>
          <p:cNvSpPr/>
          <p:nvPr/>
        </p:nvSpPr>
        <p:spPr>
          <a:xfrm>
            <a:off x="0" y="0"/>
            <a:ext cx="12192000" cy="6858000"/>
          </a:xfrm>
          <a:custGeom>
            <a:avLst/>
            <a:gdLst>
              <a:gd name="connsiteX0" fmla="*/ 5534017 w 12192000"/>
              <a:gd name="connsiteY0" fmla="*/ 1449388 h 6858000"/>
              <a:gd name="connsiteX1" fmla="*/ 5195889 w 12192000"/>
              <a:gd name="connsiteY1" fmla="*/ 1787517 h 6858000"/>
              <a:gd name="connsiteX2" fmla="*/ 5195889 w 12192000"/>
              <a:gd name="connsiteY2" fmla="*/ 5070484 h 6858000"/>
              <a:gd name="connsiteX3" fmla="*/ 5534017 w 12192000"/>
              <a:gd name="connsiteY3" fmla="*/ 5408613 h 6858000"/>
              <a:gd name="connsiteX4" fmla="*/ 7629534 w 12192000"/>
              <a:gd name="connsiteY4" fmla="*/ 5408613 h 6858000"/>
              <a:gd name="connsiteX5" fmla="*/ 7967663 w 12192000"/>
              <a:gd name="connsiteY5" fmla="*/ 5070484 h 6858000"/>
              <a:gd name="connsiteX6" fmla="*/ 7967663 w 12192000"/>
              <a:gd name="connsiteY6" fmla="*/ 1787517 h 6858000"/>
              <a:gd name="connsiteX7" fmla="*/ 7629534 w 12192000"/>
              <a:gd name="connsiteY7" fmla="*/ 1449388 h 6858000"/>
              <a:gd name="connsiteX8" fmla="*/ 8715367 w 12192000"/>
              <a:gd name="connsiteY8" fmla="*/ 1449388 h 6858000"/>
              <a:gd name="connsiteX9" fmla="*/ 8377238 w 12192000"/>
              <a:gd name="connsiteY9" fmla="*/ 1787517 h 6858000"/>
              <a:gd name="connsiteX10" fmla="*/ 8377238 w 12192000"/>
              <a:gd name="connsiteY10" fmla="*/ 5070484 h 6858000"/>
              <a:gd name="connsiteX11" fmla="*/ 8715367 w 12192000"/>
              <a:gd name="connsiteY11" fmla="*/ 5408613 h 6858000"/>
              <a:gd name="connsiteX12" fmla="*/ 10810884 w 12192000"/>
              <a:gd name="connsiteY12" fmla="*/ 5408613 h 6858000"/>
              <a:gd name="connsiteX13" fmla="*/ 11149013 w 12192000"/>
              <a:gd name="connsiteY13" fmla="*/ 5070484 h 6858000"/>
              <a:gd name="connsiteX14" fmla="*/ 11149013 w 12192000"/>
              <a:gd name="connsiteY14" fmla="*/ 1787517 h 6858000"/>
              <a:gd name="connsiteX15" fmla="*/ 10810884 w 12192000"/>
              <a:gd name="connsiteY15" fmla="*/ 1449388 h 6858000"/>
              <a:gd name="connsiteX16" fmla="*/ 0 w 12192000"/>
              <a:gd name="connsiteY16" fmla="*/ 0 h 6858000"/>
              <a:gd name="connsiteX17" fmla="*/ 12192000 w 12192000"/>
              <a:gd name="connsiteY17" fmla="*/ 0 h 6858000"/>
              <a:gd name="connsiteX18" fmla="*/ 12192000 w 12192000"/>
              <a:gd name="connsiteY18" fmla="*/ 6858000 h 6858000"/>
              <a:gd name="connsiteX19" fmla="*/ 0 w 12192000"/>
              <a:gd name="connsiteY19"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2192000" h="6858000">
                <a:moveTo>
                  <a:pt x="5534017" y="1449388"/>
                </a:moveTo>
                <a:cubicBezTo>
                  <a:pt x="5347275" y="1449388"/>
                  <a:pt x="5195889" y="1600774"/>
                  <a:pt x="5195889" y="1787517"/>
                </a:cubicBezTo>
                <a:lnTo>
                  <a:pt x="5195889" y="5070484"/>
                </a:lnTo>
                <a:cubicBezTo>
                  <a:pt x="5195889" y="5257227"/>
                  <a:pt x="5347275" y="5408613"/>
                  <a:pt x="5534017" y="5408613"/>
                </a:cubicBezTo>
                <a:lnTo>
                  <a:pt x="7629534" y="5408613"/>
                </a:lnTo>
                <a:cubicBezTo>
                  <a:pt x="7816277" y="5408613"/>
                  <a:pt x="7967663" y="5257227"/>
                  <a:pt x="7967663" y="5070484"/>
                </a:cubicBezTo>
                <a:lnTo>
                  <a:pt x="7967663" y="1787517"/>
                </a:lnTo>
                <a:cubicBezTo>
                  <a:pt x="7967663" y="1600774"/>
                  <a:pt x="7816277" y="1449388"/>
                  <a:pt x="7629534" y="1449388"/>
                </a:cubicBezTo>
                <a:close/>
                <a:moveTo>
                  <a:pt x="8715367" y="1449388"/>
                </a:moveTo>
                <a:cubicBezTo>
                  <a:pt x="8528624" y="1449388"/>
                  <a:pt x="8377238" y="1600774"/>
                  <a:pt x="8377238" y="1787517"/>
                </a:cubicBezTo>
                <a:lnTo>
                  <a:pt x="8377238" y="5070484"/>
                </a:lnTo>
                <a:cubicBezTo>
                  <a:pt x="8377238" y="5257227"/>
                  <a:pt x="8528624" y="5408613"/>
                  <a:pt x="8715367" y="5408613"/>
                </a:cubicBezTo>
                <a:lnTo>
                  <a:pt x="10810884" y="5408613"/>
                </a:lnTo>
                <a:cubicBezTo>
                  <a:pt x="10997627" y="5408613"/>
                  <a:pt x="11149013" y="5257227"/>
                  <a:pt x="11149013" y="5070484"/>
                </a:cubicBezTo>
                <a:lnTo>
                  <a:pt x="11149013" y="1787517"/>
                </a:lnTo>
                <a:cubicBezTo>
                  <a:pt x="11149013" y="1600774"/>
                  <a:pt x="10997627" y="1449388"/>
                  <a:pt x="10810884" y="1449388"/>
                </a:cubicBezTo>
                <a:close/>
                <a:moveTo>
                  <a:pt x="0" y="0"/>
                </a:moveTo>
                <a:lnTo>
                  <a:pt x="12192000" y="0"/>
                </a:lnTo>
                <a:lnTo>
                  <a:pt x="12192000" y="6858000"/>
                </a:lnTo>
                <a:lnTo>
                  <a:pt x="0" y="6858000"/>
                </a:lnTo>
                <a:close/>
              </a:path>
            </a:pathLst>
          </a:custGeom>
          <a:solidFill>
            <a:schemeClr val="bg1"/>
          </a:solidFill>
          <a:ln>
            <a:noFill/>
          </a:ln>
        </p:spPr>
        <p:style>
          <a:lnRef idx="2">
            <a:schemeClr val="accent6">
              <a:shade val="50000"/>
            </a:schemeClr>
          </a:lnRef>
          <a:fillRef idx="1">
            <a:schemeClr val="accent6"/>
          </a:fillRef>
          <a:effectRef idx="0">
            <a:schemeClr val="accent6"/>
          </a:effectRef>
          <a:fontRef idx="minor">
            <a:schemeClr val="lt1"/>
          </a:fontRef>
        </p:style>
        <p:txBody>
          <a:bodyPr wrap="square" rtlCol="0" anchor="ctr">
            <a:noAutofit/>
          </a:bodyPr>
          <a:lstStyle/>
          <a:p>
            <a:pPr algn="ctr"/>
            <a:endParaRPr lang="en-KE"/>
          </a:p>
        </p:txBody>
      </p:sp>
      <p:sp>
        <p:nvSpPr>
          <p:cNvPr id="2" name="TextBox 1">
            <a:extLst>
              <a:ext uri="{FF2B5EF4-FFF2-40B4-BE49-F238E27FC236}">
                <a16:creationId xmlns:a16="http://schemas.microsoft.com/office/drawing/2014/main" id="{F6B46ECB-2F15-4BFB-87B0-0030F28A168E}"/>
              </a:ext>
            </a:extLst>
          </p:cNvPr>
          <p:cNvSpPr txBox="1"/>
          <p:nvPr/>
        </p:nvSpPr>
        <p:spPr>
          <a:xfrm>
            <a:off x="10089261" y="5934670"/>
            <a:ext cx="1010436" cy="923330"/>
          </a:xfrm>
          <a:prstGeom prst="rect">
            <a:avLst/>
          </a:prstGeom>
          <a:noFill/>
        </p:spPr>
        <p:txBody>
          <a:bodyPr wrap="square" rtlCol="0">
            <a:spAutoFit/>
          </a:bodyPr>
          <a:lstStyle/>
          <a:p>
            <a:r>
              <a:rPr lang="en-US" sz="5400" dirty="0">
                <a:latin typeface="Consolas" panose="020B0609020204030204" pitchFamily="49" charset="0"/>
              </a:rPr>
              <a:t>09</a:t>
            </a:r>
            <a:endParaRPr lang="en-KE" sz="5400" dirty="0">
              <a:latin typeface="Consolas" panose="020B0609020204030204" pitchFamily="49" charset="0"/>
            </a:endParaRPr>
          </a:p>
        </p:txBody>
      </p:sp>
      <p:sp>
        <p:nvSpPr>
          <p:cNvPr id="89" name="TextBox 88">
            <a:extLst>
              <a:ext uri="{FF2B5EF4-FFF2-40B4-BE49-F238E27FC236}">
                <a16:creationId xmlns:a16="http://schemas.microsoft.com/office/drawing/2014/main" id="{9793A2AA-0A25-4818-A645-F1FD70BE2BD8}"/>
              </a:ext>
            </a:extLst>
          </p:cNvPr>
          <p:cNvSpPr txBox="1"/>
          <p:nvPr/>
        </p:nvSpPr>
        <p:spPr>
          <a:xfrm>
            <a:off x="10013062" y="14389273"/>
            <a:ext cx="1010436" cy="923330"/>
          </a:xfrm>
          <a:prstGeom prst="rect">
            <a:avLst/>
          </a:prstGeom>
          <a:noFill/>
        </p:spPr>
        <p:txBody>
          <a:bodyPr wrap="square" rtlCol="0">
            <a:spAutoFit/>
          </a:bodyPr>
          <a:lstStyle/>
          <a:p>
            <a:r>
              <a:rPr lang="en-US" sz="5400" dirty="0">
                <a:latin typeface="Consolas" panose="020B0609020204030204" pitchFamily="49" charset="0"/>
              </a:rPr>
              <a:t>01</a:t>
            </a:r>
            <a:endParaRPr lang="en-KE" sz="5400" dirty="0">
              <a:latin typeface="Consolas" panose="020B0609020204030204" pitchFamily="49" charset="0"/>
            </a:endParaRPr>
          </a:p>
        </p:txBody>
      </p:sp>
      <p:sp>
        <p:nvSpPr>
          <p:cNvPr id="118" name="TextBox 117">
            <a:extLst>
              <a:ext uri="{FF2B5EF4-FFF2-40B4-BE49-F238E27FC236}">
                <a16:creationId xmlns:a16="http://schemas.microsoft.com/office/drawing/2014/main" id="{628359B3-DE0E-45E2-A055-AC5EE63FD092}"/>
              </a:ext>
            </a:extLst>
          </p:cNvPr>
          <p:cNvSpPr txBox="1"/>
          <p:nvPr/>
        </p:nvSpPr>
        <p:spPr>
          <a:xfrm>
            <a:off x="9936863" y="22843876"/>
            <a:ext cx="1010436" cy="923330"/>
          </a:xfrm>
          <a:prstGeom prst="rect">
            <a:avLst/>
          </a:prstGeom>
          <a:noFill/>
        </p:spPr>
        <p:txBody>
          <a:bodyPr wrap="square" rtlCol="0">
            <a:spAutoFit/>
          </a:bodyPr>
          <a:lstStyle/>
          <a:p>
            <a:r>
              <a:rPr lang="en-US" sz="5400" dirty="0">
                <a:latin typeface="Consolas" panose="020B0609020204030204" pitchFamily="49" charset="0"/>
              </a:rPr>
              <a:t>01</a:t>
            </a:r>
            <a:endParaRPr lang="en-KE" sz="5400" dirty="0">
              <a:latin typeface="Consolas" panose="020B0609020204030204" pitchFamily="49" charset="0"/>
            </a:endParaRPr>
          </a:p>
        </p:txBody>
      </p:sp>
      <p:grpSp>
        <p:nvGrpSpPr>
          <p:cNvPr id="36" name="Group 35">
            <a:extLst>
              <a:ext uri="{FF2B5EF4-FFF2-40B4-BE49-F238E27FC236}">
                <a16:creationId xmlns:a16="http://schemas.microsoft.com/office/drawing/2014/main" id="{F691320E-E5C3-4942-8398-156CE38F8C79}"/>
              </a:ext>
            </a:extLst>
          </p:cNvPr>
          <p:cNvGrpSpPr/>
          <p:nvPr/>
        </p:nvGrpSpPr>
        <p:grpSpPr>
          <a:xfrm>
            <a:off x="828675" y="1545902"/>
            <a:ext cx="7400926" cy="4213927"/>
            <a:chOff x="828675" y="1545902"/>
            <a:chExt cx="7400926" cy="4213927"/>
          </a:xfrm>
        </p:grpSpPr>
        <p:sp>
          <p:nvSpPr>
            <p:cNvPr id="17" name="TextBox 16">
              <a:extLst>
                <a:ext uri="{FF2B5EF4-FFF2-40B4-BE49-F238E27FC236}">
                  <a16:creationId xmlns:a16="http://schemas.microsoft.com/office/drawing/2014/main" id="{FCE35264-4D9C-484C-85C0-D7B7D4A268B9}"/>
                </a:ext>
              </a:extLst>
            </p:cNvPr>
            <p:cNvSpPr txBox="1"/>
            <p:nvPr/>
          </p:nvSpPr>
          <p:spPr>
            <a:xfrm>
              <a:off x="833363" y="4005503"/>
              <a:ext cx="3524250" cy="1754326"/>
            </a:xfrm>
            <a:prstGeom prst="rect">
              <a:avLst/>
            </a:prstGeom>
            <a:noFill/>
          </p:spPr>
          <p:txBody>
            <a:bodyPr wrap="square" rtlCol="0">
              <a:spAutoFit/>
            </a:bodyPr>
            <a:lstStyle/>
            <a:p>
              <a:r>
                <a:rPr lang="en-US" sz="1200" dirty="0">
                  <a:latin typeface="Kristen ITC" panose="03050502040202030202" pitchFamily="66" charset="0"/>
                </a:rPr>
                <a:t>The future of livestock farming depends on innovation, data-driven insights, and real-time action. With </a:t>
              </a:r>
              <a:r>
                <a:rPr lang="en-US" sz="1200" dirty="0" err="1">
                  <a:latin typeface="Kristen ITC" panose="03050502040202030202" pitchFamily="66" charset="0"/>
                </a:rPr>
                <a:t>Bio_Afya</a:t>
              </a:r>
              <a:r>
                <a:rPr lang="en-US" sz="1200" dirty="0">
                  <a:latin typeface="Kristen ITC" panose="03050502040202030202" pitchFamily="66" charset="0"/>
                </a:rPr>
                <a:t>, we are not just solving a problem—we are empowering farmers, protecting livelihoods, and securing food supply chains. By leveraging cutting-edge technology, we can reduce livestock losses, improve productivity, and create a smarter, healthier agricultural ecosystem.</a:t>
              </a:r>
              <a:endParaRPr lang="en-KE" sz="1200" dirty="0">
                <a:latin typeface="Kristen ITC" panose="03050502040202030202" pitchFamily="66" charset="0"/>
              </a:endParaRPr>
            </a:p>
          </p:txBody>
        </p:sp>
        <p:sp>
          <p:nvSpPr>
            <p:cNvPr id="32" name="Rectangle: Rounded Corners 31">
              <a:extLst>
                <a:ext uri="{FF2B5EF4-FFF2-40B4-BE49-F238E27FC236}">
                  <a16:creationId xmlns:a16="http://schemas.microsoft.com/office/drawing/2014/main" id="{CE3334C2-DD5F-4EB2-AB4A-6856149FC63C}"/>
                </a:ext>
              </a:extLst>
            </p:cNvPr>
            <p:cNvSpPr/>
            <p:nvPr/>
          </p:nvSpPr>
          <p:spPr>
            <a:xfrm>
              <a:off x="966788" y="2965855"/>
              <a:ext cx="720000" cy="72000"/>
            </a:xfrm>
            <a:prstGeom prst="roundRect">
              <a:avLst>
                <a:gd name="adj" fmla="val 41983"/>
              </a:avLst>
            </a:prstGeom>
            <a:gradFill>
              <a:gsLst>
                <a:gs pos="0">
                  <a:srgbClr val="00B0F0"/>
                </a:gs>
                <a:gs pos="51000">
                  <a:schemeClr val="accent1">
                    <a:lumMod val="75000"/>
                  </a:schemeClr>
                </a:gs>
                <a:gs pos="99000">
                  <a:schemeClr val="accent1">
                    <a:lumMod val="50000"/>
                  </a:schemeClr>
                </a:gs>
                <a:gs pos="100000">
                  <a:schemeClr val="accent1">
                    <a:lumMod val="5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34" name="TextBox 33">
              <a:extLst>
                <a:ext uri="{FF2B5EF4-FFF2-40B4-BE49-F238E27FC236}">
                  <a16:creationId xmlns:a16="http://schemas.microsoft.com/office/drawing/2014/main" id="{4ED5666C-26A2-48D7-9638-D10DA5877409}"/>
                </a:ext>
              </a:extLst>
            </p:cNvPr>
            <p:cNvSpPr txBox="1"/>
            <p:nvPr/>
          </p:nvSpPr>
          <p:spPr>
            <a:xfrm>
              <a:off x="828675" y="1545902"/>
              <a:ext cx="7400926" cy="1569660"/>
            </a:xfrm>
            <a:prstGeom prst="rect">
              <a:avLst/>
            </a:prstGeom>
            <a:noFill/>
          </p:spPr>
          <p:txBody>
            <a:bodyPr wrap="square" rtlCol="0">
              <a:spAutoFit/>
            </a:bodyPr>
            <a:lstStyle/>
            <a:p>
              <a:r>
                <a:rPr lang="en-US" sz="4800" dirty="0">
                  <a:latin typeface="Anurati" pitchFamily="50" charset="0"/>
                </a:rPr>
                <a:t>FINAL REMARK &amp; CLOSING STATEMENT</a:t>
              </a:r>
              <a:endParaRPr lang="en-KE" sz="4800" b="1" dirty="0">
                <a:latin typeface="Anurati" pitchFamily="50" charset="0"/>
              </a:endParaRPr>
            </a:p>
          </p:txBody>
        </p:sp>
      </p:grpSp>
      <p:sp>
        <p:nvSpPr>
          <p:cNvPr id="21" name="TextBox 20">
            <a:extLst>
              <a:ext uri="{FF2B5EF4-FFF2-40B4-BE49-F238E27FC236}">
                <a16:creationId xmlns:a16="http://schemas.microsoft.com/office/drawing/2014/main" id="{CF0E4A05-7915-4D94-B063-2AE54D3D11C4}"/>
              </a:ext>
            </a:extLst>
          </p:cNvPr>
          <p:cNvSpPr txBox="1"/>
          <p:nvPr/>
        </p:nvSpPr>
        <p:spPr>
          <a:xfrm>
            <a:off x="966788" y="0"/>
            <a:ext cx="5195887" cy="707886"/>
          </a:xfrm>
          <a:prstGeom prst="rect">
            <a:avLst/>
          </a:prstGeom>
          <a:noFill/>
        </p:spPr>
        <p:txBody>
          <a:bodyPr wrap="square" rtlCol="0">
            <a:spAutoFit/>
          </a:bodyPr>
          <a:lstStyle/>
          <a:p>
            <a:r>
              <a:rPr lang="en-US" sz="2000" b="1" dirty="0">
                <a:latin typeface="Anurati" pitchFamily="50" charset="0"/>
              </a:rPr>
              <a:t>BIO_AFYA</a:t>
            </a:r>
            <a:endParaRPr lang="en-KE" sz="2000" b="1" dirty="0">
              <a:latin typeface="Anurati" pitchFamily="50" charset="0"/>
            </a:endParaRPr>
          </a:p>
          <a:p>
            <a:endParaRPr lang="en-KE" sz="2000" dirty="0"/>
          </a:p>
        </p:txBody>
      </p:sp>
      <p:grpSp>
        <p:nvGrpSpPr>
          <p:cNvPr id="324" name="Group 323">
            <a:extLst>
              <a:ext uri="{FF2B5EF4-FFF2-40B4-BE49-F238E27FC236}">
                <a16:creationId xmlns:a16="http://schemas.microsoft.com/office/drawing/2014/main" id="{3F73DFCE-DC1F-49ED-81A5-02B19E1E4691}"/>
              </a:ext>
            </a:extLst>
          </p:cNvPr>
          <p:cNvGrpSpPr/>
          <p:nvPr/>
        </p:nvGrpSpPr>
        <p:grpSpPr>
          <a:xfrm>
            <a:off x="-10093325" y="1698302"/>
            <a:ext cx="7400926" cy="4095355"/>
            <a:chOff x="828675" y="1545902"/>
            <a:chExt cx="7400926" cy="4095355"/>
          </a:xfrm>
        </p:grpSpPr>
        <p:sp>
          <p:nvSpPr>
            <p:cNvPr id="325" name="TextBox 324">
              <a:extLst>
                <a:ext uri="{FF2B5EF4-FFF2-40B4-BE49-F238E27FC236}">
                  <a16:creationId xmlns:a16="http://schemas.microsoft.com/office/drawing/2014/main" id="{E307E5B9-5DC8-4393-AD85-75C4C41C58DF}"/>
                </a:ext>
              </a:extLst>
            </p:cNvPr>
            <p:cNvSpPr txBox="1"/>
            <p:nvPr/>
          </p:nvSpPr>
          <p:spPr>
            <a:xfrm>
              <a:off x="853762" y="3702265"/>
              <a:ext cx="3524250" cy="1938992"/>
            </a:xfrm>
            <a:prstGeom prst="rect">
              <a:avLst/>
            </a:prstGeom>
            <a:noFill/>
          </p:spPr>
          <p:txBody>
            <a:bodyPr wrap="square" rtlCol="0">
              <a:spAutoFit/>
            </a:bodyPr>
            <a:lstStyle/>
            <a:p>
              <a:r>
                <a:rPr lang="en-US" sz="1200" dirty="0" err="1">
                  <a:latin typeface="Kristen ITC" panose="03050502040202030202" pitchFamily="66" charset="0"/>
                </a:rPr>
                <a:t>Bio_Afya</a:t>
              </a:r>
              <a:r>
                <a:rPr lang="en-US" sz="1200" dirty="0">
                  <a:latin typeface="Kristen ITC" panose="03050502040202030202" pitchFamily="66" charset="0"/>
                </a:rPr>
                <a:t> is a game-changing innovation that combines AI, IoT, and real-time analytics to revolutionize livestock health management. By enabling early disease detection, automated diagnosis, and real-time monitoring, our system helps reduce losses, improve productivity, and enhance food security. With a scalable and data-driven approach, </a:t>
              </a:r>
              <a:r>
                <a:rPr lang="en-US" sz="1200" dirty="0" err="1">
                  <a:latin typeface="Kristen ITC" panose="03050502040202030202" pitchFamily="66" charset="0"/>
                </a:rPr>
                <a:t>Bio_Afya</a:t>
              </a:r>
              <a:r>
                <a:rPr lang="en-US" sz="1200" dirty="0">
                  <a:latin typeface="Kristen ITC" panose="03050502040202030202" pitchFamily="66" charset="0"/>
                </a:rPr>
                <a:t> is poised to transform the future of livestock farming.</a:t>
              </a:r>
              <a:endParaRPr lang="en-KE" sz="1200" dirty="0">
                <a:latin typeface="Kristen ITC" panose="03050502040202030202" pitchFamily="66" charset="0"/>
              </a:endParaRPr>
            </a:p>
          </p:txBody>
        </p:sp>
        <p:sp>
          <p:nvSpPr>
            <p:cNvPr id="326" name="Rectangle: Rounded Corners 325">
              <a:extLst>
                <a:ext uri="{FF2B5EF4-FFF2-40B4-BE49-F238E27FC236}">
                  <a16:creationId xmlns:a16="http://schemas.microsoft.com/office/drawing/2014/main" id="{0CA181E3-259A-47DC-8C95-CA65E5859E55}"/>
                </a:ext>
              </a:extLst>
            </p:cNvPr>
            <p:cNvSpPr/>
            <p:nvPr/>
          </p:nvSpPr>
          <p:spPr>
            <a:xfrm>
              <a:off x="966788" y="2965855"/>
              <a:ext cx="720000" cy="72000"/>
            </a:xfrm>
            <a:prstGeom prst="roundRect">
              <a:avLst>
                <a:gd name="adj" fmla="val 41983"/>
              </a:avLst>
            </a:prstGeom>
            <a:gradFill>
              <a:gsLst>
                <a:gs pos="0">
                  <a:srgbClr val="00B0F0"/>
                </a:gs>
                <a:gs pos="51000">
                  <a:schemeClr val="accent1">
                    <a:lumMod val="75000"/>
                  </a:schemeClr>
                </a:gs>
                <a:gs pos="99000">
                  <a:schemeClr val="accent1">
                    <a:lumMod val="50000"/>
                  </a:schemeClr>
                </a:gs>
                <a:gs pos="100000">
                  <a:schemeClr val="accent1">
                    <a:lumMod val="5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327" name="TextBox 326">
              <a:extLst>
                <a:ext uri="{FF2B5EF4-FFF2-40B4-BE49-F238E27FC236}">
                  <a16:creationId xmlns:a16="http://schemas.microsoft.com/office/drawing/2014/main" id="{0E9DE7AC-958B-4823-A46F-8BDAE658E1A2}"/>
                </a:ext>
              </a:extLst>
            </p:cNvPr>
            <p:cNvSpPr txBox="1"/>
            <p:nvPr/>
          </p:nvSpPr>
          <p:spPr>
            <a:xfrm>
              <a:off x="828675" y="1545902"/>
              <a:ext cx="7400926" cy="1446550"/>
            </a:xfrm>
            <a:prstGeom prst="rect">
              <a:avLst/>
            </a:prstGeom>
            <a:noFill/>
          </p:spPr>
          <p:txBody>
            <a:bodyPr wrap="square" rtlCol="0">
              <a:spAutoFit/>
            </a:bodyPr>
            <a:lstStyle/>
            <a:p>
              <a:r>
                <a:rPr lang="en-US" sz="4400" dirty="0">
                  <a:latin typeface="Anurati" pitchFamily="50" charset="0"/>
                </a:rPr>
                <a:t>CONCLUSION &amp; CALL TO ACTION</a:t>
              </a:r>
              <a:endParaRPr lang="en-KE" sz="4400" b="1" dirty="0">
                <a:latin typeface="Anurati" pitchFamily="50" charset="0"/>
              </a:endParaRPr>
            </a:p>
          </p:txBody>
        </p:sp>
      </p:grpSp>
      <p:grpSp>
        <p:nvGrpSpPr>
          <p:cNvPr id="328" name="Group 327">
            <a:extLst>
              <a:ext uri="{FF2B5EF4-FFF2-40B4-BE49-F238E27FC236}">
                <a16:creationId xmlns:a16="http://schemas.microsoft.com/office/drawing/2014/main" id="{2F68793C-2BE6-4C9E-9960-7C85B0C0EAE9}"/>
              </a:ext>
            </a:extLst>
          </p:cNvPr>
          <p:cNvGrpSpPr/>
          <p:nvPr/>
        </p:nvGrpSpPr>
        <p:grpSpPr>
          <a:xfrm>
            <a:off x="-2549525" y="-4804098"/>
            <a:ext cx="7400926" cy="4095355"/>
            <a:chOff x="828675" y="1545902"/>
            <a:chExt cx="7400926" cy="4095355"/>
          </a:xfrm>
        </p:grpSpPr>
        <p:sp>
          <p:nvSpPr>
            <p:cNvPr id="329" name="TextBox 328">
              <a:extLst>
                <a:ext uri="{FF2B5EF4-FFF2-40B4-BE49-F238E27FC236}">
                  <a16:creationId xmlns:a16="http://schemas.microsoft.com/office/drawing/2014/main" id="{9339A42B-A114-48AF-B599-D4B9DC3DD687}"/>
                </a:ext>
              </a:extLst>
            </p:cNvPr>
            <p:cNvSpPr txBox="1"/>
            <p:nvPr/>
          </p:nvSpPr>
          <p:spPr>
            <a:xfrm>
              <a:off x="853762" y="3702265"/>
              <a:ext cx="3524250" cy="1938992"/>
            </a:xfrm>
            <a:prstGeom prst="rect">
              <a:avLst/>
            </a:prstGeom>
            <a:noFill/>
          </p:spPr>
          <p:txBody>
            <a:bodyPr wrap="square" rtlCol="0">
              <a:spAutoFit/>
            </a:bodyPr>
            <a:lstStyle/>
            <a:p>
              <a:r>
                <a:rPr lang="en-US" sz="1200" dirty="0" err="1">
                  <a:latin typeface="Kristen ITC" panose="03050502040202030202" pitchFamily="66" charset="0"/>
                </a:rPr>
                <a:t>Bio_Afya</a:t>
              </a:r>
              <a:r>
                <a:rPr lang="en-US" sz="1200" dirty="0">
                  <a:latin typeface="Kristen ITC" panose="03050502040202030202" pitchFamily="66" charset="0"/>
                </a:rPr>
                <a:t> is a game-changing innovation that combines AI, IoT, and real-time analytics to revolutionize livestock health management. By enabling early disease detection, automated diagnosis, and real-time monitoring, our system helps reduce losses, improve productivity, and enhance food security. With a scalable and data-driven approach, </a:t>
              </a:r>
              <a:r>
                <a:rPr lang="en-US" sz="1200" dirty="0" err="1">
                  <a:latin typeface="Kristen ITC" panose="03050502040202030202" pitchFamily="66" charset="0"/>
                </a:rPr>
                <a:t>Bio_Afya</a:t>
              </a:r>
              <a:r>
                <a:rPr lang="en-US" sz="1200" dirty="0">
                  <a:latin typeface="Kristen ITC" panose="03050502040202030202" pitchFamily="66" charset="0"/>
                </a:rPr>
                <a:t> is poised to transform the future of livestock farming.</a:t>
              </a:r>
              <a:endParaRPr lang="en-KE" sz="1200" dirty="0">
                <a:latin typeface="Kristen ITC" panose="03050502040202030202" pitchFamily="66" charset="0"/>
              </a:endParaRPr>
            </a:p>
          </p:txBody>
        </p:sp>
        <p:sp>
          <p:nvSpPr>
            <p:cNvPr id="330" name="Rectangle: Rounded Corners 329">
              <a:extLst>
                <a:ext uri="{FF2B5EF4-FFF2-40B4-BE49-F238E27FC236}">
                  <a16:creationId xmlns:a16="http://schemas.microsoft.com/office/drawing/2014/main" id="{7EBC3272-045C-40CA-86E8-83362684D3F6}"/>
                </a:ext>
              </a:extLst>
            </p:cNvPr>
            <p:cNvSpPr/>
            <p:nvPr/>
          </p:nvSpPr>
          <p:spPr>
            <a:xfrm>
              <a:off x="966788" y="2965855"/>
              <a:ext cx="720000" cy="72000"/>
            </a:xfrm>
            <a:prstGeom prst="roundRect">
              <a:avLst>
                <a:gd name="adj" fmla="val 41983"/>
              </a:avLst>
            </a:prstGeom>
            <a:gradFill>
              <a:gsLst>
                <a:gs pos="0">
                  <a:srgbClr val="00B0F0"/>
                </a:gs>
                <a:gs pos="51000">
                  <a:schemeClr val="accent1">
                    <a:lumMod val="75000"/>
                  </a:schemeClr>
                </a:gs>
                <a:gs pos="99000">
                  <a:schemeClr val="accent1">
                    <a:lumMod val="50000"/>
                  </a:schemeClr>
                </a:gs>
                <a:gs pos="100000">
                  <a:schemeClr val="accent1">
                    <a:lumMod val="5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331" name="TextBox 330">
              <a:extLst>
                <a:ext uri="{FF2B5EF4-FFF2-40B4-BE49-F238E27FC236}">
                  <a16:creationId xmlns:a16="http://schemas.microsoft.com/office/drawing/2014/main" id="{C4900E57-4259-47B4-9309-F926696AF76B}"/>
                </a:ext>
              </a:extLst>
            </p:cNvPr>
            <p:cNvSpPr txBox="1"/>
            <p:nvPr/>
          </p:nvSpPr>
          <p:spPr>
            <a:xfrm>
              <a:off x="828675" y="1545902"/>
              <a:ext cx="7400926" cy="1446550"/>
            </a:xfrm>
            <a:prstGeom prst="rect">
              <a:avLst/>
            </a:prstGeom>
            <a:noFill/>
          </p:spPr>
          <p:txBody>
            <a:bodyPr wrap="square" rtlCol="0">
              <a:spAutoFit/>
            </a:bodyPr>
            <a:lstStyle/>
            <a:p>
              <a:r>
                <a:rPr lang="en-US" sz="4400" dirty="0">
                  <a:latin typeface="Anurati" pitchFamily="50" charset="0"/>
                </a:rPr>
                <a:t>CONCLUSION &amp; CALL TO ACTION</a:t>
              </a:r>
              <a:endParaRPr lang="en-KE" sz="4400" b="1" dirty="0">
                <a:latin typeface="Anurati" pitchFamily="50" charset="0"/>
              </a:endParaRPr>
            </a:p>
          </p:txBody>
        </p:sp>
      </p:grpSp>
      <p:grpSp>
        <p:nvGrpSpPr>
          <p:cNvPr id="336" name="Group 335">
            <a:extLst>
              <a:ext uri="{FF2B5EF4-FFF2-40B4-BE49-F238E27FC236}">
                <a16:creationId xmlns:a16="http://schemas.microsoft.com/office/drawing/2014/main" id="{68F87B24-11CF-4152-BCA4-4BAAEE2C0BA3}"/>
              </a:ext>
            </a:extLst>
          </p:cNvPr>
          <p:cNvGrpSpPr/>
          <p:nvPr/>
        </p:nvGrpSpPr>
        <p:grpSpPr>
          <a:xfrm>
            <a:off x="193673" y="7210102"/>
            <a:ext cx="4367215" cy="5272628"/>
            <a:chOff x="828673" y="1545902"/>
            <a:chExt cx="4367215" cy="5272628"/>
          </a:xfrm>
        </p:grpSpPr>
        <p:sp>
          <p:nvSpPr>
            <p:cNvPr id="337" name="Rectangle: Rounded Corners 336">
              <a:extLst>
                <a:ext uri="{FF2B5EF4-FFF2-40B4-BE49-F238E27FC236}">
                  <a16:creationId xmlns:a16="http://schemas.microsoft.com/office/drawing/2014/main" id="{5E763F98-1E5A-4B37-A988-FE5CFF8C76A7}"/>
                </a:ext>
              </a:extLst>
            </p:cNvPr>
            <p:cNvSpPr/>
            <p:nvPr/>
          </p:nvSpPr>
          <p:spPr>
            <a:xfrm>
              <a:off x="828673" y="3030249"/>
              <a:ext cx="4137775" cy="3788281"/>
            </a:xfrm>
            <a:prstGeom prst="roundRect">
              <a:avLst>
                <a:gd name="adj" fmla="val 14077"/>
              </a:avLst>
            </a:prstGeom>
            <a:gradFill>
              <a:gsLst>
                <a:gs pos="0">
                  <a:srgbClr val="00B0F0"/>
                </a:gs>
                <a:gs pos="0">
                  <a:srgbClr val="00B0F0"/>
                </a:gs>
                <a:gs pos="99000">
                  <a:schemeClr val="accent1">
                    <a:lumMod val="75000"/>
                  </a:schemeClr>
                </a:gs>
                <a:gs pos="100000">
                  <a:srgbClr val="00B0F0"/>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338" name="TextBox 337">
              <a:extLst>
                <a:ext uri="{FF2B5EF4-FFF2-40B4-BE49-F238E27FC236}">
                  <a16:creationId xmlns:a16="http://schemas.microsoft.com/office/drawing/2014/main" id="{0EA36536-1903-44E1-8BC9-E2B395EABC30}"/>
                </a:ext>
              </a:extLst>
            </p:cNvPr>
            <p:cNvSpPr txBox="1"/>
            <p:nvPr/>
          </p:nvSpPr>
          <p:spPr>
            <a:xfrm>
              <a:off x="828675" y="1545902"/>
              <a:ext cx="4367213" cy="646331"/>
            </a:xfrm>
            <a:prstGeom prst="rect">
              <a:avLst/>
            </a:prstGeom>
            <a:noFill/>
          </p:spPr>
          <p:txBody>
            <a:bodyPr wrap="square" rtlCol="0">
              <a:spAutoFit/>
            </a:bodyPr>
            <a:lstStyle/>
            <a:p>
              <a:r>
                <a:rPr lang="en-US" sz="3600" b="1" dirty="0">
                  <a:latin typeface="Anurati" pitchFamily="50" charset="0"/>
                </a:rPr>
                <a:t>BIO_AFYA</a:t>
              </a:r>
              <a:endParaRPr lang="en-KE" sz="3600" b="1" dirty="0">
                <a:latin typeface="Anurati" pitchFamily="50" charset="0"/>
              </a:endParaRPr>
            </a:p>
          </p:txBody>
        </p:sp>
        <p:sp>
          <p:nvSpPr>
            <p:cNvPr id="339" name="TextBox 338">
              <a:extLst>
                <a:ext uri="{FF2B5EF4-FFF2-40B4-BE49-F238E27FC236}">
                  <a16:creationId xmlns:a16="http://schemas.microsoft.com/office/drawing/2014/main" id="{A7982012-8753-4FEC-8A84-C58B19DD35BE}"/>
                </a:ext>
              </a:extLst>
            </p:cNvPr>
            <p:cNvSpPr txBox="1"/>
            <p:nvPr/>
          </p:nvSpPr>
          <p:spPr>
            <a:xfrm>
              <a:off x="828675" y="2193652"/>
              <a:ext cx="4275888" cy="369332"/>
            </a:xfrm>
            <a:prstGeom prst="rect">
              <a:avLst/>
            </a:prstGeom>
            <a:noFill/>
          </p:spPr>
          <p:txBody>
            <a:bodyPr wrap="square">
              <a:spAutoFit/>
            </a:bodyPr>
            <a:lstStyle/>
            <a:p>
              <a:r>
                <a:rPr lang="en-US" sz="1800" b="1" dirty="0">
                  <a:latin typeface="Anurati" pitchFamily="50" charset="0"/>
                </a:rPr>
                <a:t>THANKYOU</a:t>
              </a:r>
              <a:endParaRPr lang="en-KE" dirty="0"/>
            </a:p>
          </p:txBody>
        </p:sp>
      </p:grpSp>
      <p:sp>
        <p:nvSpPr>
          <p:cNvPr id="340" name="TextBox 339">
            <a:extLst>
              <a:ext uri="{FF2B5EF4-FFF2-40B4-BE49-F238E27FC236}">
                <a16:creationId xmlns:a16="http://schemas.microsoft.com/office/drawing/2014/main" id="{AF239532-F584-4D21-84BC-D1EE2CB6B53B}"/>
              </a:ext>
            </a:extLst>
          </p:cNvPr>
          <p:cNvSpPr txBox="1"/>
          <p:nvPr/>
        </p:nvSpPr>
        <p:spPr>
          <a:xfrm>
            <a:off x="492455" y="8880429"/>
            <a:ext cx="3505200" cy="3416320"/>
          </a:xfrm>
          <a:prstGeom prst="rect">
            <a:avLst/>
          </a:prstGeom>
          <a:noFill/>
        </p:spPr>
        <p:txBody>
          <a:bodyPr wrap="square" rtlCol="0">
            <a:spAutoFit/>
          </a:bodyPr>
          <a:lstStyle/>
          <a:p>
            <a:r>
              <a:rPr lang="en-US" dirty="0">
                <a:latin typeface="Kristen ITC" panose="03050502040202030202" pitchFamily="66" charset="0"/>
              </a:rPr>
              <a:t>🌱 </a:t>
            </a:r>
            <a:r>
              <a:rPr lang="en-US" dirty="0" err="1">
                <a:latin typeface="Kristen ITC" panose="03050502040202030202" pitchFamily="66" charset="0"/>
              </a:rPr>
              <a:t>Bio_Afya</a:t>
            </a:r>
            <a:r>
              <a:rPr lang="en-US" dirty="0">
                <a:latin typeface="Kristen ITC" panose="03050502040202030202" pitchFamily="66" charset="0"/>
              </a:rPr>
              <a:t> – Smarter Farming, Healthier Livestock! 🌱</a:t>
            </a:r>
          </a:p>
          <a:p>
            <a:r>
              <a:rPr lang="en-US" dirty="0">
                <a:latin typeface="Kristen ITC" panose="03050502040202030202" pitchFamily="66" charset="0"/>
              </a:rPr>
              <a:t>📌 Presented by: </a:t>
            </a:r>
            <a:r>
              <a:rPr lang="en-US" i="1" dirty="0">
                <a:latin typeface="Kristen ITC" panose="03050502040202030202" pitchFamily="66" charset="0"/>
              </a:rPr>
              <a:t>[Your Team Name]</a:t>
            </a:r>
          </a:p>
          <a:p>
            <a:r>
              <a:rPr lang="en-US" dirty="0">
                <a:latin typeface="Kristen ITC" panose="03050502040202030202" pitchFamily="66" charset="0"/>
              </a:rPr>
              <a:t>📧 Contact Us: </a:t>
            </a:r>
            <a:r>
              <a:rPr lang="en-US" i="1" dirty="0">
                <a:latin typeface="Kristen ITC" panose="03050502040202030202" pitchFamily="66" charset="0"/>
              </a:rPr>
              <a:t>[Email Address]</a:t>
            </a:r>
          </a:p>
          <a:p>
            <a:r>
              <a:rPr lang="en-US" dirty="0">
                <a:latin typeface="Kristen ITC" panose="03050502040202030202" pitchFamily="66" charset="0"/>
              </a:rPr>
              <a:t>🔹 Let’s work together to revolutionize livestock farming!</a:t>
            </a:r>
            <a:endParaRPr lang="en-US" i="1" dirty="0">
              <a:latin typeface="Kristen ITC" panose="03050502040202030202" pitchFamily="66" charset="0"/>
            </a:endParaRPr>
          </a:p>
          <a:p>
            <a:r>
              <a:rPr lang="en-US" dirty="0">
                <a:latin typeface="Kristen ITC" panose="03050502040202030202" pitchFamily="66" charset="0"/>
              </a:rPr>
              <a:t>🚀 Thank you for your time and attention! 🚀</a:t>
            </a:r>
            <a:endParaRPr lang="en-KE" dirty="0">
              <a:latin typeface="Kristen ITC" panose="03050502040202030202" pitchFamily="66" charset="0"/>
            </a:endParaRPr>
          </a:p>
        </p:txBody>
      </p:sp>
    </p:spTree>
    <p:extLst>
      <p:ext uri="{BB962C8B-B14F-4D97-AF65-F5344CB8AC3E}">
        <p14:creationId xmlns:p14="http://schemas.microsoft.com/office/powerpoint/2010/main" val="31892787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a:extLst>
              <a:ext uri="{FF2B5EF4-FFF2-40B4-BE49-F238E27FC236}">
                <a16:creationId xmlns:a16="http://schemas.microsoft.com/office/drawing/2014/main" id="{BBF4C820-1890-4034-BABE-0588836424AC}"/>
              </a:ext>
            </a:extLst>
          </p:cNvPr>
          <p:cNvSpPr txBox="1"/>
          <p:nvPr/>
        </p:nvSpPr>
        <p:spPr>
          <a:xfrm>
            <a:off x="828673" y="3877334"/>
            <a:ext cx="5559428" cy="338554"/>
          </a:xfrm>
          <a:prstGeom prst="rect">
            <a:avLst/>
          </a:prstGeom>
          <a:noFill/>
        </p:spPr>
        <p:txBody>
          <a:bodyPr wrap="square" rtlCol="0">
            <a:spAutoFit/>
          </a:bodyPr>
          <a:lstStyle/>
          <a:p>
            <a:r>
              <a:rPr lang="en-US" sz="1600" b="1" dirty="0">
                <a:solidFill>
                  <a:schemeClr val="bg1"/>
                </a:solidFill>
                <a:latin typeface="Anurati" pitchFamily="50" charset="0"/>
              </a:rPr>
              <a:t>WE ARE  THANKFUL</a:t>
            </a:r>
            <a:endParaRPr lang="en-KE" sz="1600" b="1" dirty="0">
              <a:solidFill>
                <a:schemeClr val="bg1"/>
              </a:solidFill>
              <a:latin typeface="Anurati" pitchFamily="50" charset="0"/>
            </a:endParaRPr>
          </a:p>
        </p:txBody>
      </p:sp>
      <p:sp>
        <p:nvSpPr>
          <p:cNvPr id="7" name="Rectangle: Rounded Corners 6">
            <a:extLst>
              <a:ext uri="{FF2B5EF4-FFF2-40B4-BE49-F238E27FC236}">
                <a16:creationId xmlns:a16="http://schemas.microsoft.com/office/drawing/2014/main" id="{E82A23C7-C20F-4AF3-B11C-97EDD07E1435}"/>
              </a:ext>
            </a:extLst>
          </p:cNvPr>
          <p:cNvSpPr/>
          <p:nvPr/>
        </p:nvSpPr>
        <p:spPr>
          <a:xfrm>
            <a:off x="5195888" y="1449388"/>
            <a:ext cx="5953125" cy="3959225"/>
          </a:xfrm>
          <a:prstGeom prst="roundRect">
            <a:avLst>
              <a:gd name="adj" fmla="val 12199"/>
            </a:avLst>
          </a:prstGeom>
          <a:blipFill dpi="0" rotWithShape="1">
            <a:blip r:embed="rId2"/>
            <a:srcRect/>
            <a:stretch>
              <a:fillRect/>
            </a:stretch>
          </a:blipFill>
          <a:ln>
            <a:noFill/>
          </a:ln>
          <a:effectLst>
            <a:outerShdw blurRad="63500" sx="102000" sy="102000" algn="ctr" rotWithShape="0">
              <a:schemeClr val="accent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21" name="TextBox 20">
            <a:extLst>
              <a:ext uri="{FF2B5EF4-FFF2-40B4-BE49-F238E27FC236}">
                <a16:creationId xmlns:a16="http://schemas.microsoft.com/office/drawing/2014/main" id="{CF0E4A05-7915-4D94-B063-2AE54D3D11C4}"/>
              </a:ext>
            </a:extLst>
          </p:cNvPr>
          <p:cNvSpPr txBox="1"/>
          <p:nvPr/>
        </p:nvSpPr>
        <p:spPr>
          <a:xfrm>
            <a:off x="966788" y="0"/>
            <a:ext cx="5195887" cy="707886"/>
          </a:xfrm>
          <a:prstGeom prst="rect">
            <a:avLst/>
          </a:prstGeom>
          <a:noFill/>
        </p:spPr>
        <p:txBody>
          <a:bodyPr wrap="square" rtlCol="0">
            <a:spAutoFit/>
          </a:bodyPr>
          <a:lstStyle/>
          <a:p>
            <a:r>
              <a:rPr lang="en-US" sz="2000" b="1" spc="600" dirty="0">
                <a:latin typeface="Anurati" pitchFamily="50" charset="0"/>
              </a:rPr>
              <a:t>BIO_AFYA</a:t>
            </a:r>
            <a:endParaRPr lang="en-KE" sz="2000" b="1" spc="600" dirty="0">
              <a:latin typeface="Anurati" pitchFamily="50" charset="0"/>
            </a:endParaRPr>
          </a:p>
          <a:p>
            <a:endParaRPr lang="en-KE" sz="2000" spc="600" dirty="0"/>
          </a:p>
        </p:txBody>
      </p:sp>
      <p:sp>
        <p:nvSpPr>
          <p:cNvPr id="3" name="TextBox 2">
            <a:extLst>
              <a:ext uri="{FF2B5EF4-FFF2-40B4-BE49-F238E27FC236}">
                <a16:creationId xmlns:a16="http://schemas.microsoft.com/office/drawing/2014/main" id="{3B8A3417-FE37-4CDD-8A83-A146DBC49F2F}"/>
              </a:ext>
            </a:extLst>
          </p:cNvPr>
          <p:cNvSpPr txBox="1"/>
          <p:nvPr/>
        </p:nvSpPr>
        <p:spPr>
          <a:xfrm>
            <a:off x="9702050" y="6150115"/>
            <a:ext cx="1446963" cy="369332"/>
          </a:xfrm>
          <a:prstGeom prst="rect">
            <a:avLst/>
          </a:prstGeom>
          <a:noFill/>
        </p:spPr>
        <p:txBody>
          <a:bodyPr wrap="square" rtlCol="0">
            <a:spAutoFit/>
          </a:bodyPr>
          <a:lstStyle/>
          <a:p>
            <a:r>
              <a:rPr lang="en-US" spc="600" dirty="0">
                <a:latin typeface="Anurati" pitchFamily="50" charset="0"/>
              </a:rPr>
              <a:t>END</a:t>
            </a:r>
            <a:endParaRPr lang="en-KE" spc="600" dirty="0">
              <a:latin typeface="Anurati" pitchFamily="50" charset="0"/>
            </a:endParaRPr>
          </a:p>
        </p:txBody>
      </p:sp>
      <p:grpSp>
        <p:nvGrpSpPr>
          <p:cNvPr id="2" name="Group 1">
            <a:extLst>
              <a:ext uri="{FF2B5EF4-FFF2-40B4-BE49-F238E27FC236}">
                <a16:creationId xmlns:a16="http://schemas.microsoft.com/office/drawing/2014/main" id="{28AD6992-AC54-4027-9B8B-9A28EF0569C4}"/>
              </a:ext>
            </a:extLst>
          </p:cNvPr>
          <p:cNvGrpSpPr/>
          <p:nvPr/>
        </p:nvGrpSpPr>
        <p:grpSpPr>
          <a:xfrm>
            <a:off x="828673" y="1545902"/>
            <a:ext cx="4367215" cy="5272628"/>
            <a:chOff x="828673" y="1545902"/>
            <a:chExt cx="4367215" cy="5272628"/>
          </a:xfrm>
        </p:grpSpPr>
        <p:sp>
          <p:nvSpPr>
            <p:cNvPr id="27" name="Rectangle: Rounded Corners 26">
              <a:extLst>
                <a:ext uri="{FF2B5EF4-FFF2-40B4-BE49-F238E27FC236}">
                  <a16:creationId xmlns:a16="http://schemas.microsoft.com/office/drawing/2014/main" id="{BC7228AD-75BA-4BB0-93E8-EC39BD1DC850}"/>
                </a:ext>
              </a:extLst>
            </p:cNvPr>
            <p:cNvSpPr/>
            <p:nvPr/>
          </p:nvSpPr>
          <p:spPr>
            <a:xfrm>
              <a:off x="828673" y="2735691"/>
              <a:ext cx="4137775" cy="4082839"/>
            </a:xfrm>
            <a:prstGeom prst="roundRect">
              <a:avLst>
                <a:gd name="adj" fmla="val 14077"/>
              </a:avLst>
            </a:prstGeom>
            <a:gradFill>
              <a:gsLst>
                <a:gs pos="0">
                  <a:srgbClr val="00B0F0"/>
                </a:gs>
                <a:gs pos="0">
                  <a:srgbClr val="00B0F0"/>
                </a:gs>
                <a:gs pos="99000">
                  <a:schemeClr val="accent1">
                    <a:lumMod val="75000"/>
                  </a:schemeClr>
                </a:gs>
                <a:gs pos="100000">
                  <a:srgbClr val="00B0F0"/>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34" name="TextBox 33">
              <a:extLst>
                <a:ext uri="{FF2B5EF4-FFF2-40B4-BE49-F238E27FC236}">
                  <a16:creationId xmlns:a16="http://schemas.microsoft.com/office/drawing/2014/main" id="{4ED5666C-26A2-48D7-9638-D10DA5877409}"/>
                </a:ext>
              </a:extLst>
            </p:cNvPr>
            <p:cNvSpPr txBox="1"/>
            <p:nvPr/>
          </p:nvSpPr>
          <p:spPr>
            <a:xfrm>
              <a:off x="828675" y="1545902"/>
              <a:ext cx="4367213" cy="646331"/>
            </a:xfrm>
            <a:prstGeom prst="rect">
              <a:avLst/>
            </a:prstGeom>
            <a:noFill/>
          </p:spPr>
          <p:txBody>
            <a:bodyPr wrap="square" rtlCol="0">
              <a:spAutoFit/>
            </a:bodyPr>
            <a:lstStyle/>
            <a:p>
              <a:r>
                <a:rPr lang="en-US" sz="3600" b="1" dirty="0">
                  <a:latin typeface="Anurati" pitchFamily="50" charset="0"/>
                </a:rPr>
                <a:t>BIO_AFYA</a:t>
              </a:r>
              <a:endParaRPr lang="en-KE" sz="3600" b="1" dirty="0">
                <a:latin typeface="Anurati" pitchFamily="50" charset="0"/>
              </a:endParaRPr>
            </a:p>
          </p:txBody>
        </p:sp>
        <p:sp>
          <p:nvSpPr>
            <p:cNvPr id="26" name="TextBox 25">
              <a:extLst>
                <a:ext uri="{FF2B5EF4-FFF2-40B4-BE49-F238E27FC236}">
                  <a16:creationId xmlns:a16="http://schemas.microsoft.com/office/drawing/2014/main" id="{B64E00B1-79D0-4AC8-9825-79D05A4691C9}"/>
                </a:ext>
              </a:extLst>
            </p:cNvPr>
            <p:cNvSpPr txBox="1"/>
            <p:nvPr/>
          </p:nvSpPr>
          <p:spPr>
            <a:xfrm>
              <a:off x="828675" y="2193652"/>
              <a:ext cx="4275888" cy="369332"/>
            </a:xfrm>
            <a:prstGeom prst="rect">
              <a:avLst/>
            </a:prstGeom>
            <a:noFill/>
          </p:spPr>
          <p:txBody>
            <a:bodyPr wrap="square">
              <a:spAutoFit/>
            </a:bodyPr>
            <a:lstStyle/>
            <a:p>
              <a:r>
                <a:rPr lang="en-US" sz="1800" b="1" dirty="0">
                  <a:latin typeface="Anurati" pitchFamily="50" charset="0"/>
                </a:rPr>
                <a:t>THANKYOU</a:t>
              </a:r>
              <a:endParaRPr lang="en-KE" dirty="0"/>
            </a:p>
          </p:txBody>
        </p:sp>
      </p:grpSp>
      <p:sp>
        <p:nvSpPr>
          <p:cNvPr id="4" name="TextBox 3">
            <a:extLst>
              <a:ext uri="{FF2B5EF4-FFF2-40B4-BE49-F238E27FC236}">
                <a16:creationId xmlns:a16="http://schemas.microsoft.com/office/drawing/2014/main" id="{ADE11F75-F0EC-4A1F-80A2-D6B7E37C9A6D}"/>
              </a:ext>
            </a:extLst>
          </p:cNvPr>
          <p:cNvSpPr txBox="1"/>
          <p:nvPr/>
        </p:nvSpPr>
        <p:spPr>
          <a:xfrm>
            <a:off x="1144960" y="2848212"/>
            <a:ext cx="3505200" cy="3970318"/>
          </a:xfrm>
          <a:prstGeom prst="rect">
            <a:avLst/>
          </a:prstGeom>
          <a:noFill/>
        </p:spPr>
        <p:txBody>
          <a:bodyPr wrap="square" rtlCol="0">
            <a:spAutoFit/>
          </a:bodyPr>
          <a:lstStyle/>
          <a:p>
            <a:r>
              <a:rPr lang="en-US" dirty="0">
                <a:latin typeface="Kristen ITC" panose="03050502040202030202" pitchFamily="66" charset="0"/>
              </a:rPr>
              <a:t>🌱 </a:t>
            </a:r>
            <a:r>
              <a:rPr lang="en-US" dirty="0" err="1">
                <a:latin typeface="Kristen ITC" panose="03050502040202030202" pitchFamily="66" charset="0"/>
              </a:rPr>
              <a:t>Bio_Afya</a:t>
            </a:r>
            <a:r>
              <a:rPr lang="en-US" dirty="0">
                <a:latin typeface="Kristen ITC" panose="03050502040202030202" pitchFamily="66" charset="0"/>
              </a:rPr>
              <a:t> – Smarter Farming, Healthier Livestock! 🌱</a:t>
            </a:r>
          </a:p>
          <a:p>
            <a:r>
              <a:rPr lang="en-US" dirty="0">
                <a:latin typeface="Kristen ITC" panose="03050502040202030202" pitchFamily="66" charset="0"/>
              </a:rPr>
              <a:t>📌 Presented by: </a:t>
            </a:r>
            <a:r>
              <a:rPr lang="en-US" i="1" dirty="0">
                <a:latin typeface="Kristen ITC" panose="03050502040202030202" pitchFamily="66" charset="0"/>
              </a:rPr>
              <a:t>[</a:t>
            </a:r>
            <a:r>
              <a:rPr lang="en-US" i="1" dirty="0" err="1">
                <a:latin typeface="Kristen ITC" panose="03050502040202030202" pitchFamily="66" charset="0"/>
              </a:rPr>
              <a:t>BIO_Afya.team</a:t>
            </a:r>
            <a:r>
              <a:rPr lang="en-US" i="1" dirty="0">
                <a:latin typeface="Kristen ITC" panose="03050502040202030202" pitchFamily="66" charset="0"/>
              </a:rPr>
              <a:t>]</a:t>
            </a:r>
          </a:p>
          <a:p>
            <a:r>
              <a:rPr lang="en-US" dirty="0">
                <a:latin typeface="Kristen ITC" panose="03050502040202030202" pitchFamily="66" charset="0"/>
              </a:rPr>
              <a:t>📧 Contact Us: </a:t>
            </a:r>
            <a:r>
              <a:rPr lang="en-US" i="1" dirty="0">
                <a:latin typeface="Kristen ITC" panose="03050502040202030202" pitchFamily="66" charset="0"/>
              </a:rPr>
              <a:t>[bioafya@gmail.com]</a:t>
            </a:r>
          </a:p>
          <a:p>
            <a:endParaRPr lang="en-US" i="1" dirty="0">
              <a:latin typeface="Kristen ITC" panose="03050502040202030202" pitchFamily="66" charset="0"/>
            </a:endParaRPr>
          </a:p>
          <a:p>
            <a:r>
              <a:rPr lang="en-US" dirty="0">
                <a:latin typeface="Kristen ITC" panose="03050502040202030202" pitchFamily="66" charset="0"/>
              </a:rPr>
              <a:t>Let’s work together to revolutionize livestock farming!</a:t>
            </a:r>
          </a:p>
          <a:p>
            <a:endParaRPr lang="en-US" i="1" dirty="0">
              <a:latin typeface="Kristen ITC" panose="03050502040202030202" pitchFamily="66" charset="0"/>
            </a:endParaRPr>
          </a:p>
          <a:p>
            <a:r>
              <a:rPr lang="en-US" dirty="0">
                <a:latin typeface="Kristen ITC" panose="03050502040202030202" pitchFamily="66" charset="0"/>
              </a:rPr>
              <a:t>🚀 Thank you for your time and attention! 🚀</a:t>
            </a:r>
            <a:endParaRPr lang="en-KE" dirty="0">
              <a:latin typeface="Kristen ITC" panose="03050502040202030202" pitchFamily="66" charset="0"/>
            </a:endParaRPr>
          </a:p>
        </p:txBody>
      </p:sp>
      <p:grpSp>
        <p:nvGrpSpPr>
          <p:cNvPr id="45" name="Group 44">
            <a:extLst>
              <a:ext uri="{FF2B5EF4-FFF2-40B4-BE49-F238E27FC236}">
                <a16:creationId xmlns:a16="http://schemas.microsoft.com/office/drawing/2014/main" id="{6F0BC74A-D7A0-4301-BF95-3F996233A25F}"/>
              </a:ext>
            </a:extLst>
          </p:cNvPr>
          <p:cNvGrpSpPr/>
          <p:nvPr/>
        </p:nvGrpSpPr>
        <p:grpSpPr>
          <a:xfrm>
            <a:off x="-9077325" y="1672902"/>
            <a:ext cx="7400926" cy="4213927"/>
            <a:chOff x="828675" y="1545902"/>
            <a:chExt cx="7400926" cy="4213927"/>
          </a:xfrm>
        </p:grpSpPr>
        <p:sp>
          <p:nvSpPr>
            <p:cNvPr id="46" name="TextBox 45">
              <a:extLst>
                <a:ext uri="{FF2B5EF4-FFF2-40B4-BE49-F238E27FC236}">
                  <a16:creationId xmlns:a16="http://schemas.microsoft.com/office/drawing/2014/main" id="{0179C0A4-9540-4459-A5CB-4ADAFBDD4C66}"/>
                </a:ext>
              </a:extLst>
            </p:cNvPr>
            <p:cNvSpPr txBox="1"/>
            <p:nvPr/>
          </p:nvSpPr>
          <p:spPr>
            <a:xfrm>
              <a:off x="833363" y="4005503"/>
              <a:ext cx="3524250" cy="1754326"/>
            </a:xfrm>
            <a:prstGeom prst="rect">
              <a:avLst/>
            </a:prstGeom>
            <a:noFill/>
          </p:spPr>
          <p:txBody>
            <a:bodyPr wrap="square" rtlCol="0">
              <a:spAutoFit/>
            </a:bodyPr>
            <a:lstStyle/>
            <a:p>
              <a:r>
                <a:rPr lang="en-US" sz="1200" dirty="0">
                  <a:latin typeface="Kristen ITC" panose="03050502040202030202" pitchFamily="66" charset="0"/>
                </a:rPr>
                <a:t>The future of livestock farming depends on innovation, data-driven insights, and real-time action. With </a:t>
              </a:r>
              <a:r>
                <a:rPr lang="en-US" sz="1200" dirty="0" err="1">
                  <a:latin typeface="Kristen ITC" panose="03050502040202030202" pitchFamily="66" charset="0"/>
                </a:rPr>
                <a:t>Bio_Afya</a:t>
              </a:r>
              <a:r>
                <a:rPr lang="en-US" sz="1200" dirty="0">
                  <a:latin typeface="Kristen ITC" panose="03050502040202030202" pitchFamily="66" charset="0"/>
                </a:rPr>
                <a:t>, we are not just solving a problem—we are empowering farmers, protecting livelihoods, and securing food supply chains. By leveraging cutting-edge technology, we can reduce livestock losses, improve productivity, and create a smarter, healthier agricultural ecosystem.</a:t>
              </a:r>
              <a:endParaRPr lang="en-KE" sz="1200" dirty="0">
                <a:latin typeface="Kristen ITC" panose="03050502040202030202" pitchFamily="66" charset="0"/>
              </a:endParaRPr>
            </a:p>
          </p:txBody>
        </p:sp>
        <p:sp>
          <p:nvSpPr>
            <p:cNvPr id="47" name="Rectangle: Rounded Corners 46">
              <a:extLst>
                <a:ext uri="{FF2B5EF4-FFF2-40B4-BE49-F238E27FC236}">
                  <a16:creationId xmlns:a16="http://schemas.microsoft.com/office/drawing/2014/main" id="{CE33AE33-8F2E-4A01-B2E9-B3C387FA6A92}"/>
                </a:ext>
              </a:extLst>
            </p:cNvPr>
            <p:cNvSpPr/>
            <p:nvPr/>
          </p:nvSpPr>
          <p:spPr>
            <a:xfrm>
              <a:off x="966788" y="2965855"/>
              <a:ext cx="720000" cy="72000"/>
            </a:xfrm>
            <a:prstGeom prst="roundRect">
              <a:avLst>
                <a:gd name="adj" fmla="val 41983"/>
              </a:avLst>
            </a:prstGeom>
            <a:gradFill>
              <a:gsLst>
                <a:gs pos="0">
                  <a:srgbClr val="00B0F0"/>
                </a:gs>
                <a:gs pos="51000">
                  <a:schemeClr val="accent1">
                    <a:lumMod val="75000"/>
                  </a:schemeClr>
                </a:gs>
                <a:gs pos="99000">
                  <a:schemeClr val="accent1">
                    <a:lumMod val="50000"/>
                  </a:schemeClr>
                </a:gs>
                <a:gs pos="100000">
                  <a:schemeClr val="accent1">
                    <a:lumMod val="5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48" name="TextBox 47">
              <a:extLst>
                <a:ext uri="{FF2B5EF4-FFF2-40B4-BE49-F238E27FC236}">
                  <a16:creationId xmlns:a16="http://schemas.microsoft.com/office/drawing/2014/main" id="{B5EF9D42-523A-4ED7-BC4B-66F62BC36D49}"/>
                </a:ext>
              </a:extLst>
            </p:cNvPr>
            <p:cNvSpPr txBox="1"/>
            <p:nvPr/>
          </p:nvSpPr>
          <p:spPr>
            <a:xfrm>
              <a:off x="828675" y="1545902"/>
              <a:ext cx="7400926" cy="1569660"/>
            </a:xfrm>
            <a:prstGeom prst="rect">
              <a:avLst/>
            </a:prstGeom>
            <a:noFill/>
          </p:spPr>
          <p:txBody>
            <a:bodyPr wrap="square" rtlCol="0">
              <a:spAutoFit/>
            </a:bodyPr>
            <a:lstStyle/>
            <a:p>
              <a:r>
                <a:rPr lang="en-US" sz="4800" dirty="0">
                  <a:latin typeface="Anurati" pitchFamily="50" charset="0"/>
                </a:rPr>
                <a:t>FINAL REMARK &amp; CLOSING STATEMENT</a:t>
              </a:r>
              <a:endParaRPr lang="en-KE" sz="4800" b="1" dirty="0">
                <a:latin typeface="Anurati" pitchFamily="50" charset="0"/>
              </a:endParaRPr>
            </a:p>
          </p:txBody>
        </p:sp>
      </p:grpSp>
      <p:grpSp>
        <p:nvGrpSpPr>
          <p:cNvPr id="49" name="Group 48">
            <a:extLst>
              <a:ext uri="{FF2B5EF4-FFF2-40B4-BE49-F238E27FC236}">
                <a16:creationId xmlns:a16="http://schemas.microsoft.com/office/drawing/2014/main" id="{1598A9E9-FBAB-4ADC-9785-A7E6296C8678}"/>
              </a:ext>
            </a:extLst>
          </p:cNvPr>
          <p:cNvGrpSpPr/>
          <p:nvPr/>
        </p:nvGrpSpPr>
        <p:grpSpPr>
          <a:xfrm>
            <a:off x="-2803525" y="-5058098"/>
            <a:ext cx="7400926" cy="4213927"/>
            <a:chOff x="828675" y="1545902"/>
            <a:chExt cx="7400926" cy="4213927"/>
          </a:xfrm>
        </p:grpSpPr>
        <p:sp>
          <p:nvSpPr>
            <p:cNvPr id="50" name="TextBox 49">
              <a:extLst>
                <a:ext uri="{FF2B5EF4-FFF2-40B4-BE49-F238E27FC236}">
                  <a16:creationId xmlns:a16="http://schemas.microsoft.com/office/drawing/2014/main" id="{4FD0BA9E-A627-48E9-AB1A-44F310F0D38C}"/>
                </a:ext>
              </a:extLst>
            </p:cNvPr>
            <p:cNvSpPr txBox="1"/>
            <p:nvPr/>
          </p:nvSpPr>
          <p:spPr>
            <a:xfrm>
              <a:off x="833363" y="4005503"/>
              <a:ext cx="3524250" cy="1754326"/>
            </a:xfrm>
            <a:prstGeom prst="rect">
              <a:avLst/>
            </a:prstGeom>
            <a:noFill/>
          </p:spPr>
          <p:txBody>
            <a:bodyPr wrap="square" rtlCol="0">
              <a:spAutoFit/>
            </a:bodyPr>
            <a:lstStyle/>
            <a:p>
              <a:r>
                <a:rPr lang="en-US" sz="1200" dirty="0">
                  <a:latin typeface="Kristen ITC" panose="03050502040202030202" pitchFamily="66" charset="0"/>
                </a:rPr>
                <a:t>The future of livestock farming depends on innovation, data-driven insights, and real-time action. With </a:t>
              </a:r>
              <a:r>
                <a:rPr lang="en-US" sz="1200" dirty="0" err="1">
                  <a:latin typeface="Kristen ITC" panose="03050502040202030202" pitchFamily="66" charset="0"/>
                </a:rPr>
                <a:t>Bio_Afya</a:t>
              </a:r>
              <a:r>
                <a:rPr lang="en-US" sz="1200" dirty="0">
                  <a:latin typeface="Kristen ITC" panose="03050502040202030202" pitchFamily="66" charset="0"/>
                </a:rPr>
                <a:t>, we are not just solving a problem—we are empowering farmers, protecting livelihoods, and securing food supply chains. By leveraging cutting-edge technology, we can reduce livestock losses, improve productivity, and create a smarter, healthier agricultural ecosystem.</a:t>
              </a:r>
              <a:endParaRPr lang="en-KE" sz="1200" dirty="0">
                <a:latin typeface="Kristen ITC" panose="03050502040202030202" pitchFamily="66" charset="0"/>
              </a:endParaRPr>
            </a:p>
          </p:txBody>
        </p:sp>
        <p:sp>
          <p:nvSpPr>
            <p:cNvPr id="51" name="Rectangle: Rounded Corners 50">
              <a:extLst>
                <a:ext uri="{FF2B5EF4-FFF2-40B4-BE49-F238E27FC236}">
                  <a16:creationId xmlns:a16="http://schemas.microsoft.com/office/drawing/2014/main" id="{FECFB720-D7BF-465A-BED2-B2F47EB38794}"/>
                </a:ext>
              </a:extLst>
            </p:cNvPr>
            <p:cNvSpPr/>
            <p:nvPr/>
          </p:nvSpPr>
          <p:spPr>
            <a:xfrm>
              <a:off x="966788" y="2965855"/>
              <a:ext cx="720000" cy="72000"/>
            </a:xfrm>
            <a:prstGeom prst="roundRect">
              <a:avLst>
                <a:gd name="adj" fmla="val 41983"/>
              </a:avLst>
            </a:prstGeom>
            <a:gradFill>
              <a:gsLst>
                <a:gs pos="0">
                  <a:srgbClr val="00B0F0"/>
                </a:gs>
                <a:gs pos="51000">
                  <a:schemeClr val="accent1">
                    <a:lumMod val="75000"/>
                  </a:schemeClr>
                </a:gs>
                <a:gs pos="99000">
                  <a:schemeClr val="accent1">
                    <a:lumMod val="50000"/>
                  </a:schemeClr>
                </a:gs>
                <a:gs pos="100000">
                  <a:schemeClr val="accent1">
                    <a:lumMod val="5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52" name="TextBox 51">
              <a:extLst>
                <a:ext uri="{FF2B5EF4-FFF2-40B4-BE49-F238E27FC236}">
                  <a16:creationId xmlns:a16="http://schemas.microsoft.com/office/drawing/2014/main" id="{1506B419-BB0C-4E7D-B5DD-A7912ADDDA15}"/>
                </a:ext>
              </a:extLst>
            </p:cNvPr>
            <p:cNvSpPr txBox="1"/>
            <p:nvPr/>
          </p:nvSpPr>
          <p:spPr>
            <a:xfrm>
              <a:off x="828675" y="1545902"/>
              <a:ext cx="7400926" cy="1569660"/>
            </a:xfrm>
            <a:prstGeom prst="rect">
              <a:avLst/>
            </a:prstGeom>
            <a:noFill/>
          </p:spPr>
          <p:txBody>
            <a:bodyPr wrap="square" rtlCol="0">
              <a:spAutoFit/>
            </a:bodyPr>
            <a:lstStyle/>
            <a:p>
              <a:r>
                <a:rPr lang="en-US" sz="4800" dirty="0">
                  <a:latin typeface="Anurati" pitchFamily="50" charset="0"/>
                </a:rPr>
                <a:t>FINAL REMARK &amp; CLOSING STATEMENT</a:t>
              </a:r>
              <a:endParaRPr lang="en-KE" sz="4800" b="1" dirty="0">
                <a:latin typeface="Anurati" pitchFamily="50" charset="0"/>
              </a:endParaRPr>
            </a:p>
          </p:txBody>
        </p:sp>
      </p:grpSp>
    </p:spTree>
    <p:extLst>
      <p:ext uri="{BB962C8B-B14F-4D97-AF65-F5344CB8AC3E}">
        <p14:creationId xmlns:p14="http://schemas.microsoft.com/office/powerpoint/2010/main" val="26333150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E82A23C7-C20F-4AF3-B11C-97EDD07E1435}"/>
              </a:ext>
            </a:extLst>
          </p:cNvPr>
          <p:cNvSpPr/>
          <p:nvPr/>
        </p:nvSpPr>
        <p:spPr>
          <a:xfrm>
            <a:off x="5195888" y="1449388"/>
            <a:ext cx="5953125" cy="3959225"/>
          </a:xfrm>
          <a:prstGeom prst="roundRect">
            <a:avLst>
              <a:gd name="adj" fmla="val 12199"/>
            </a:avLst>
          </a:prstGeom>
          <a:blipFill dpi="0" rotWithShape="1">
            <a:blip r:embed="rId2"/>
            <a:srcRect/>
            <a:stretch>
              <a:fillRect/>
            </a:stretch>
          </a:blipFill>
          <a:ln>
            <a:noFill/>
          </a:ln>
          <a:effectLst>
            <a:outerShdw blurRad="63500" sx="102000" sy="102000" algn="ctr" rotWithShape="0">
              <a:schemeClr val="accent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21" name="TextBox 20">
            <a:extLst>
              <a:ext uri="{FF2B5EF4-FFF2-40B4-BE49-F238E27FC236}">
                <a16:creationId xmlns:a16="http://schemas.microsoft.com/office/drawing/2014/main" id="{CF0E4A05-7915-4D94-B063-2AE54D3D11C4}"/>
              </a:ext>
            </a:extLst>
          </p:cNvPr>
          <p:cNvSpPr txBox="1"/>
          <p:nvPr/>
        </p:nvSpPr>
        <p:spPr>
          <a:xfrm>
            <a:off x="966788" y="0"/>
            <a:ext cx="5195887" cy="707886"/>
          </a:xfrm>
          <a:prstGeom prst="rect">
            <a:avLst/>
          </a:prstGeom>
          <a:noFill/>
        </p:spPr>
        <p:txBody>
          <a:bodyPr wrap="square" rtlCol="0">
            <a:spAutoFit/>
          </a:bodyPr>
          <a:lstStyle/>
          <a:p>
            <a:r>
              <a:rPr lang="en-US" sz="2000" b="1" spc="600" dirty="0">
                <a:latin typeface="Anurati" pitchFamily="50" charset="0"/>
              </a:rPr>
              <a:t>BIO_AFYA</a:t>
            </a:r>
            <a:endParaRPr lang="en-KE" sz="2000" b="1" spc="600" dirty="0">
              <a:latin typeface="Anurati" pitchFamily="50" charset="0"/>
            </a:endParaRPr>
          </a:p>
          <a:p>
            <a:endParaRPr lang="en-KE" sz="2000" spc="600" dirty="0"/>
          </a:p>
        </p:txBody>
      </p:sp>
      <p:sp>
        <p:nvSpPr>
          <p:cNvPr id="3" name="TextBox 2">
            <a:extLst>
              <a:ext uri="{FF2B5EF4-FFF2-40B4-BE49-F238E27FC236}">
                <a16:creationId xmlns:a16="http://schemas.microsoft.com/office/drawing/2014/main" id="{3B8A3417-FE37-4CDD-8A83-A146DBC49F2F}"/>
              </a:ext>
            </a:extLst>
          </p:cNvPr>
          <p:cNvSpPr txBox="1"/>
          <p:nvPr/>
        </p:nvSpPr>
        <p:spPr>
          <a:xfrm>
            <a:off x="9702050" y="6150115"/>
            <a:ext cx="1446963" cy="369332"/>
          </a:xfrm>
          <a:prstGeom prst="rect">
            <a:avLst/>
          </a:prstGeom>
          <a:noFill/>
        </p:spPr>
        <p:txBody>
          <a:bodyPr wrap="square" rtlCol="0">
            <a:spAutoFit/>
          </a:bodyPr>
          <a:lstStyle/>
          <a:p>
            <a:r>
              <a:rPr lang="en-US" spc="600" dirty="0">
                <a:latin typeface="Anurati" pitchFamily="50" charset="0"/>
              </a:rPr>
              <a:t>COVER</a:t>
            </a:r>
            <a:endParaRPr lang="en-KE" spc="600" dirty="0">
              <a:latin typeface="Anurati" pitchFamily="50" charset="0"/>
            </a:endParaRPr>
          </a:p>
        </p:txBody>
      </p:sp>
      <p:grpSp>
        <p:nvGrpSpPr>
          <p:cNvPr id="5" name="Group 4">
            <a:extLst>
              <a:ext uri="{FF2B5EF4-FFF2-40B4-BE49-F238E27FC236}">
                <a16:creationId xmlns:a16="http://schemas.microsoft.com/office/drawing/2014/main" id="{1201907E-C09B-4002-9B3E-FBB8D6926950}"/>
              </a:ext>
            </a:extLst>
          </p:cNvPr>
          <p:cNvGrpSpPr/>
          <p:nvPr/>
        </p:nvGrpSpPr>
        <p:grpSpPr>
          <a:xfrm>
            <a:off x="828673" y="1545902"/>
            <a:ext cx="4367215" cy="2749116"/>
            <a:chOff x="828673" y="1545902"/>
            <a:chExt cx="4367215" cy="2749116"/>
          </a:xfrm>
        </p:grpSpPr>
        <p:sp>
          <p:nvSpPr>
            <p:cNvPr id="27" name="Rectangle: Rounded Corners 26">
              <a:extLst>
                <a:ext uri="{FF2B5EF4-FFF2-40B4-BE49-F238E27FC236}">
                  <a16:creationId xmlns:a16="http://schemas.microsoft.com/office/drawing/2014/main" id="{BC7228AD-75BA-4BB0-93E8-EC39BD1DC850}"/>
                </a:ext>
              </a:extLst>
            </p:cNvPr>
            <p:cNvSpPr/>
            <p:nvPr/>
          </p:nvSpPr>
          <p:spPr>
            <a:xfrm>
              <a:off x="828673" y="3771799"/>
              <a:ext cx="2356652" cy="518848"/>
            </a:xfrm>
            <a:prstGeom prst="roundRect">
              <a:avLst>
                <a:gd name="adj" fmla="val 41983"/>
              </a:avLst>
            </a:prstGeom>
            <a:gradFill>
              <a:gsLst>
                <a:gs pos="0">
                  <a:srgbClr val="00B0F0"/>
                </a:gs>
                <a:gs pos="0">
                  <a:srgbClr val="00B0F0"/>
                </a:gs>
                <a:gs pos="99000">
                  <a:schemeClr val="accent1">
                    <a:lumMod val="75000"/>
                  </a:schemeClr>
                </a:gs>
                <a:gs pos="100000">
                  <a:srgbClr val="00B0F0"/>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22" name="TextBox 21">
              <a:extLst>
                <a:ext uri="{FF2B5EF4-FFF2-40B4-BE49-F238E27FC236}">
                  <a16:creationId xmlns:a16="http://schemas.microsoft.com/office/drawing/2014/main" id="{BBF4C820-1890-4034-BABE-0588836424AC}"/>
                </a:ext>
              </a:extLst>
            </p:cNvPr>
            <p:cNvSpPr txBox="1"/>
            <p:nvPr/>
          </p:nvSpPr>
          <p:spPr>
            <a:xfrm>
              <a:off x="828673" y="3771798"/>
              <a:ext cx="2929410" cy="523220"/>
            </a:xfrm>
            <a:prstGeom prst="rect">
              <a:avLst/>
            </a:prstGeom>
            <a:noFill/>
          </p:spPr>
          <p:txBody>
            <a:bodyPr wrap="square" rtlCol="0">
              <a:spAutoFit/>
            </a:bodyPr>
            <a:lstStyle/>
            <a:p>
              <a:r>
                <a:rPr lang="en-US" sz="2800" b="1" dirty="0">
                  <a:solidFill>
                    <a:schemeClr val="bg1"/>
                  </a:solidFill>
                  <a:latin typeface="Anurati" pitchFamily="50" charset="0"/>
                </a:rPr>
                <a:t>VOL…01</a:t>
              </a:r>
              <a:endParaRPr lang="en-KE" sz="2800" b="1" dirty="0">
                <a:solidFill>
                  <a:schemeClr val="bg1"/>
                </a:solidFill>
                <a:latin typeface="Anurati" pitchFamily="50" charset="0"/>
              </a:endParaRPr>
            </a:p>
          </p:txBody>
        </p:sp>
        <p:sp>
          <p:nvSpPr>
            <p:cNvPr id="34" name="TextBox 33">
              <a:extLst>
                <a:ext uri="{FF2B5EF4-FFF2-40B4-BE49-F238E27FC236}">
                  <a16:creationId xmlns:a16="http://schemas.microsoft.com/office/drawing/2014/main" id="{4ED5666C-26A2-48D7-9638-D10DA5877409}"/>
                </a:ext>
              </a:extLst>
            </p:cNvPr>
            <p:cNvSpPr txBox="1"/>
            <p:nvPr/>
          </p:nvSpPr>
          <p:spPr>
            <a:xfrm>
              <a:off x="828675" y="1545902"/>
              <a:ext cx="4367213" cy="646331"/>
            </a:xfrm>
            <a:prstGeom prst="rect">
              <a:avLst/>
            </a:prstGeom>
            <a:noFill/>
          </p:spPr>
          <p:txBody>
            <a:bodyPr wrap="square" rtlCol="0">
              <a:spAutoFit/>
            </a:bodyPr>
            <a:lstStyle/>
            <a:p>
              <a:r>
                <a:rPr lang="en-US" sz="3600" b="1" dirty="0">
                  <a:latin typeface="Anurati" pitchFamily="50" charset="0"/>
                </a:rPr>
                <a:t>BIO_AFYA</a:t>
              </a:r>
              <a:endParaRPr lang="en-KE" sz="3600" b="1" dirty="0">
                <a:latin typeface="Anurati" pitchFamily="50" charset="0"/>
              </a:endParaRPr>
            </a:p>
          </p:txBody>
        </p:sp>
        <p:sp>
          <p:nvSpPr>
            <p:cNvPr id="26" name="TextBox 25">
              <a:extLst>
                <a:ext uri="{FF2B5EF4-FFF2-40B4-BE49-F238E27FC236}">
                  <a16:creationId xmlns:a16="http://schemas.microsoft.com/office/drawing/2014/main" id="{B64E00B1-79D0-4AC8-9825-79D05A4691C9}"/>
                </a:ext>
              </a:extLst>
            </p:cNvPr>
            <p:cNvSpPr txBox="1"/>
            <p:nvPr/>
          </p:nvSpPr>
          <p:spPr>
            <a:xfrm>
              <a:off x="828675" y="2193652"/>
              <a:ext cx="4275888" cy="369332"/>
            </a:xfrm>
            <a:prstGeom prst="rect">
              <a:avLst/>
            </a:prstGeom>
            <a:noFill/>
          </p:spPr>
          <p:txBody>
            <a:bodyPr wrap="square">
              <a:spAutoFit/>
            </a:bodyPr>
            <a:lstStyle/>
            <a:p>
              <a:r>
                <a:rPr lang="en-US" sz="1800" b="1" dirty="0">
                  <a:latin typeface="Anurati" pitchFamily="50" charset="0"/>
                </a:rPr>
                <a:t>PRESENTATION</a:t>
              </a:r>
              <a:endParaRPr lang="en-KE" dirty="0"/>
            </a:p>
          </p:txBody>
        </p:sp>
      </p:grpSp>
      <p:grpSp>
        <p:nvGrpSpPr>
          <p:cNvPr id="49" name="Group 48">
            <a:extLst>
              <a:ext uri="{FF2B5EF4-FFF2-40B4-BE49-F238E27FC236}">
                <a16:creationId xmlns:a16="http://schemas.microsoft.com/office/drawing/2014/main" id="{19E620BC-EC92-45A3-8689-D75ED98001B9}"/>
              </a:ext>
            </a:extLst>
          </p:cNvPr>
          <p:cNvGrpSpPr/>
          <p:nvPr/>
        </p:nvGrpSpPr>
        <p:grpSpPr>
          <a:xfrm>
            <a:off x="503163" y="8708630"/>
            <a:ext cx="4362525" cy="4188599"/>
            <a:chOff x="833363" y="1571230"/>
            <a:chExt cx="4362525" cy="4188599"/>
          </a:xfrm>
        </p:grpSpPr>
        <p:sp>
          <p:nvSpPr>
            <p:cNvPr id="50" name="Rectangle: Rounded Corners 49">
              <a:extLst>
                <a:ext uri="{FF2B5EF4-FFF2-40B4-BE49-F238E27FC236}">
                  <a16:creationId xmlns:a16="http://schemas.microsoft.com/office/drawing/2014/main" id="{A889F281-DF42-4956-9F1E-4D126CF605C2}"/>
                </a:ext>
              </a:extLst>
            </p:cNvPr>
            <p:cNvSpPr/>
            <p:nvPr/>
          </p:nvSpPr>
          <p:spPr>
            <a:xfrm>
              <a:off x="966788" y="2965855"/>
              <a:ext cx="720000" cy="72000"/>
            </a:xfrm>
            <a:prstGeom prst="roundRect">
              <a:avLst>
                <a:gd name="adj" fmla="val 41983"/>
              </a:avLst>
            </a:prstGeom>
            <a:gradFill>
              <a:gsLst>
                <a:gs pos="0">
                  <a:srgbClr val="00B0F0"/>
                </a:gs>
                <a:gs pos="51000">
                  <a:schemeClr val="accent1">
                    <a:lumMod val="75000"/>
                  </a:schemeClr>
                </a:gs>
                <a:gs pos="99000">
                  <a:schemeClr val="accent1">
                    <a:lumMod val="50000"/>
                  </a:schemeClr>
                </a:gs>
                <a:gs pos="100000">
                  <a:schemeClr val="accent1">
                    <a:lumMod val="5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51" name="TextBox 50">
              <a:extLst>
                <a:ext uri="{FF2B5EF4-FFF2-40B4-BE49-F238E27FC236}">
                  <a16:creationId xmlns:a16="http://schemas.microsoft.com/office/drawing/2014/main" id="{F919190F-F652-4F11-B438-E1608BA10DD8}"/>
                </a:ext>
              </a:extLst>
            </p:cNvPr>
            <p:cNvSpPr txBox="1"/>
            <p:nvPr/>
          </p:nvSpPr>
          <p:spPr>
            <a:xfrm>
              <a:off x="833363" y="1571230"/>
              <a:ext cx="4362525" cy="830997"/>
            </a:xfrm>
            <a:prstGeom prst="rect">
              <a:avLst/>
            </a:prstGeom>
            <a:noFill/>
          </p:spPr>
          <p:txBody>
            <a:bodyPr wrap="square" rtlCol="0">
              <a:spAutoFit/>
            </a:bodyPr>
            <a:lstStyle/>
            <a:p>
              <a:r>
                <a:rPr lang="en-US" sz="4800" b="1" dirty="0">
                  <a:latin typeface="Anurati" pitchFamily="50" charset="0"/>
                </a:rPr>
                <a:t>WELCOME</a:t>
              </a:r>
              <a:endParaRPr lang="en-KE" sz="4800" b="1" dirty="0">
                <a:latin typeface="Anurati" pitchFamily="50" charset="0"/>
              </a:endParaRPr>
            </a:p>
          </p:txBody>
        </p:sp>
        <p:sp>
          <p:nvSpPr>
            <p:cNvPr id="52" name="TextBox 51">
              <a:extLst>
                <a:ext uri="{FF2B5EF4-FFF2-40B4-BE49-F238E27FC236}">
                  <a16:creationId xmlns:a16="http://schemas.microsoft.com/office/drawing/2014/main" id="{E3E14EE6-A153-4542-BB7D-170EFF8F01B2}"/>
                </a:ext>
              </a:extLst>
            </p:cNvPr>
            <p:cNvSpPr txBox="1"/>
            <p:nvPr/>
          </p:nvSpPr>
          <p:spPr>
            <a:xfrm>
              <a:off x="833363" y="4005503"/>
              <a:ext cx="3524250" cy="1754326"/>
            </a:xfrm>
            <a:prstGeom prst="rect">
              <a:avLst/>
            </a:prstGeom>
            <a:noFill/>
          </p:spPr>
          <p:txBody>
            <a:bodyPr wrap="square" rtlCol="0">
              <a:spAutoFit/>
            </a:bodyPr>
            <a:lstStyle/>
            <a:p>
              <a:r>
                <a:rPr lang="en-US" sz="1200" dirty="0" err="1">
                  <a:latin typeface="Kristen ITC" panose="03050502040202030202" pitchFamily="66" charset="0"/>
                </a:rPr>
                <a:t>Bio_Afya</a:t>
              </a:r>
              <a:r>
                <a:rPr lang="en-US" sz="1200" dirty="0">
                  <a:latin typeface="Kristen ITC" panose="03050502040202030202" pitchFamily="66" charset="0"/>
                </a:rPr>
                <a:t> is an innovative system that combines AI and IoT to provide real-time health monitoring, early disease detection, and automated diagnosis for livestock. By analyzing symptoms, sensor data, and images, it delivers instant feedback, treatment recommendations, and outbreak alerts, ensuring healthier animals, reduced losses, and smarter farming.</a:t>
              </a:r>
              <a:endParaRPr lang="en-KE" sz="1200" dirty="0">
                <a:latin typeface="Kristen ITC" panose="03050502040202030202" pitchFamily="66" charset="0"/>
              </a:endParaRPr>
            </a:p>
          </p:txBody>
        </p:sp>
      </p:grpSp>
    </p:spTree>
    <p:extLst>
      <p:ext uri="{BB962C8B-B14F-4D97-AF65-F5344CB8AC3E}">
        <p14:creationId xmlns:p14="http://schemas.microsoft.com/office/powerpoint/2010/main" val="13885668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p:cNvGrpSpPr/>
        <p:nvPr/>
      </p:nvGrpSpPr>
      <p:grpSpPr>
        <a:xfrm>
          <a:off x="0" y="0"/>
          <a:ext cx="0" cy="0"/>
          <a:chOff x="0" y="0"/>
          <a:chExt cx="0" cy="0"/>
        </a:xfrm>
      </p:grpSpPr>
      <p:grpSp>
        <p:nvGrpSpPr>
          <p:cNvPr id="218" name="Group 217">
            <a:extLst>
              <a:ext uri="{FF2B5EF4-FFF2-40B4-BE49-F238E27FC236}">
                <a16:creationId xmlns:a16="http://schemas.microsoft.com/office/drawing/2014/main" id="{F047A3C0-5BDC-4C6D-978D-3F9223D55632}"/>
              </a:ext>
            </a:extLst>
          </p:cNvPr>
          <p:cNvGrpSpPr/>
          <p:nvPr/>
        </p:nvGrpSpPr>
        <p:grpSpPr>
          <a:xfrm>
            <a:off x="8258175" y="5455782"/>
            <a:ext cx="2847974" cy="36464429"/>
            <a:chOff x="8364752" y="1449388"/>
            <a:chExt cx="2847974" cy="36464429"/>
          </a:xfrm>
        </p:grpSpPr>
        <p:grpSp>
          <p:nvGrpSpPr>
            <p:cNvPr id="219" name="Group 218">
              <a:extLst>
                <a:ext uri="{FF2B5EF4-FFF2-40B4-BE49-F238E27FC236}">
                  <a16:creationId xmlns:a16="http://schemas.microsoft.com/office/drawing/2014/main" id="{92D37929-312C-4674-918D-25549EE2A909}"/>
                </a:ext>
              </a:extLst>
            </p:cNvPr>
            <p:cNvGrpSpPr/>
            <p:nvPr/>
          </p:nvGrpSpPr>
          <p:grpSpPr>
            <a:xfrm>
              <a:off x="8402852" y="1449388"/>
              <a:ext cx="2771775" cy="3959225"/>
              <a:chOff x="8377238" y="1449388"/>
              <a:chExt cx="2771775" cy="3959225"/>
            </a:xfrm>
          </p:grpSpPr>
          <p:sp>
            <p:nvSpPr>
              <p:cNvPr id="332" name="Rectangle: Rounded Corners 331">
                <a:extLst>
                  <a:ext uri="{FF2B5EF4-FFF2-40B4-BE49-F238E27FC236}">
                    <a16:creationId xmlns:a16="http://schemas.microsoft.com/office/drawing/2014/main" id="{3DCAEABF-C568-42EC-923F-B668DCAAF2B7}"/>
                  </a:ext>
                </a:extLst>
              </p:cNvPr>
              <p:cNvSpPr/>
              <p:nvPr/>
            </p:nvSpPr>
            <p:spPr>
              <a:xfrm>
                <a:off x="8377238" y="1449388"/>
                <a:ext cx="2771775" cy="3959225"/>
              </a:xfrm>
              <a:prstGeom prst="roundRect">
                <a:avLst>
                  <a:gd name="adj" fmla="val 12199"/>
                </a:avLst>
              </a:prstGeom>
              <a:gradFill>
                <a:gsLst>
                  <a:gs pos="0">
                    <a:srgbClr val="00B0F0"/>
                  </a:gs>
                  <a:gs pos="51000">
                    <a:schemeClr val="accent1">
                      <a:lumMod val="75000"/>
                    </a:schemeClr>
                  </a:gs>
                  <a:gs pos="99000">
                    <a:schemeClr val="accent1">
                      <a:lumMod val="50000"/>
                    </a:schemeClr>
                  </a:gs>
                  <a:gs pos="100000">
                    <a:schemeClr val="accent1">
                      <a:lumMod val="5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333" name="Freeform: Shape 332">
                <a:extLst>
                  <a:ext uri="{FF2B5EF4-FFF2-40B4-BE49-F238E27FC236}">
                    <a16:creationId xmlns:a16="http://schemas.microsoft.com/office/drawing/2014/main" id="{45E3B5D3-F95A-4B4F-9E8D-804B5A76312F}"/>
                  </a:ext>
                </a:extLst>
              </p:cNvPr>
              <p:cNvSpPr/>
              <p:nvPr/>
            </p:nvSpPr>
            <p:spPr>
              <a:xfrm flipH="1">
                <a:off x="8377238" y="1545902"/>
                <a:ext cx="2771775" cy="3862711"/>
              </a:xfrm>
              <a:custGeom>
                <a:avLst/>
                <a:gdLst>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86359 w 2771775"/>
                  <a:gd name="connsiteY9" fmla="*/ 180514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86359 w 2771775"/>
                  <a:gd name="connsiteY9" fmla="*/ 180514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71775" h="3862711">
                    <a:moveTo>
                      <a:pt x="102092" y="0"/>
                    </a:moveTo>
                    <a:lnTo>
                      <a:pt x="99036" y="2522"/>
                    </a:lnTo>
                    <a:cubicBezTo>
                      <a:pt x="37846" y="63711"/>
                      <a:pt x="0" y="148244"/>
                      <a:pt x="0" y="241615"/>
                    </a:cubicBezTo>
                    <a:lnTo>
                      <a:pt x="0" y="3524582"/>
                    </a:lnTo>
                    <a:cubicBezTo>
                      <a:pt x="0" y="3711325"/>
                      <a:pt x="151386" y="3862711"/>
                      <a:pt x="338129" y="3862711"/>
                    </a:cubicBezTo>
                    <a:lnTo>
                      <a:pt x="2433646" y="3862711"/>
                    </a:lnTo>
                    <a:cubicBezTo>
                      <a:pt x="2620389" y="3862711"/>
                      <a:pt x="2771775" y="3711325"/>
                      <a:pt x="2771775" y="3524582"/>
                    </a:cubicBezTo>
                    <a:lnTo>
                      <a:pt x="2771775" y="3443237"/>
                    </a:lnTo>
                    <a:lnTo>
                      <a:pt x="2730892" y="3419419"/>
                    </a:lnTo>
                    <a:cubicBezTo>
                      <a:pt x="1180917" y="2806879"/>
                      <a:pt x="1064514" y="2536857"/>
                      <a:pt x="176834" y="228139"/>
                    </a:cubicBezTo>
                    <a:cubicBezTo>
                      <a:pt x="148745" y="167968"/>
                      <a:pt x="130181" y="50646"/>
                      <a:pt x="102092" y="0"/>
                    </a:cubicBezTo>
                    <a:close/>
                  </a:path>
                </a:pathLst>
              </a:custGeom>
              <a:gradFill>
                <a:gsLst>
                  <a:gs pos="0">
                    <a:srgbClr val="00B0F0"/>
                  </a:gs>
                  <a:gs pos="31000">
                    <a:schemeClr val="bg1"/>
                  </a:gs>
                  <a:gs pos="92000">
                    <a:schemeClr val="accent1">
                      <a:lumMod val="50000"/>
                    </a:schemeClr>
                  </a:gs>
                  <a:gs pos="30000">
                    <a:schemeClr val="bg1"/>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KE"/>
              </a:p>
            </p:txBody>
          </p:sp>
          <p:sp>
            <p:nvSpPr>
              <p:cNvPr id="334" name="Rectangle: Rounded Corners 333">
                <a:extLst>
                  <a:ext uri="{FF2B5EF4-FFF2-40B4-BE49-F238E27FC236}">
                    <a16:creationId xmlns:a16="http://schemas.microsoft.com/office/drawing/2014/main" id="{D64B69FB-BFC6-4765-BE9C-12401AFFCE4B}"/>
                  </a:ext>
                </a:extLst>
              </p:cNvPr>
              <p:cNvSpPr/>
              <p:nvPr/>
            </p:nvSpPr>
            <p:spPr>
              <a:xfrm>
                <a:off x="8453437" y="1893371"/>
                <a:ext cx="2619375" cy="2035497"/>
              </a:xfrm>
              <a:prstGeom prst="roundRect">
                <a:avLst>
                  <a:gd name="adj" fmla="val 16161"/>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335" name="Rectangle: Rounded Corners 334">
                <a:extLst>
                  <a:ext uri="{FF2B5EF4-FFF2-40B4-BE49-F238E27FC236}">
                    <a16:creationId xmlns:a16="http://schemas.microsoft.com/office/drawing/2014/main" id="{9A9ED774-7289-42D2-91CB-82BB5A1AF696}"/>
                  </a:ext>
                </a:extLst>
              </p:cNvPr>
              <p:cNvSpPr/>
              <p:nvPr/>
            </p:nvSpPr>
            <p:spPr>
              <a:xfrm>
                <a:off x="8453437" y="1498277"/>
                <a:ext cx="2619375" cy="2168848"/>
              </a:xfrm>
              <a:prstGeom prst="roundRect">
                <a:avLst>
                  <a:gd name="adj" fmla="val 1288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dirty="0"/>
              </a:p>
            </p:txBody>
          </p:sp>
          <p:sp>
            <p:nvSpPr>
              <p:cNvPr id="336" name="TextBox 335">
                <a:extLst>
                  <a:ext uri="{FF2B5EF4-FFF2-40B4-BE49-F238E27FC236}">
                    <a16:creationId xmlns:a16="http://schemas.microsoft.com/office/drawing/2014/main" id="{D4F0DCF8-8D9F-48F0-90BC-19E7A5A03F13}"/>
                  </a:ext>
                </a:extLst>
              </p:cNvPr>
              <p:cNvSpPr txBox="1"/>
              <p:nvPr/>
            </p:nvSpPr>
            <p:spPr>
              <a:xfrm>
                <a:off x="8453437" y="1624012"/>
                <a:ext cx="2395539" cy="261610"/>
              </a:xfrm>
              <a:prstGeom prst="rect">
                <a:avLst/>
              </a:prstGeom>
              <a:noFill/>
            </p:spPr>
            <p:txBody>
              <a:bodyPr wrap="square" rtlCol="0">
                <a:spAutoFit/>
              </a:bodyPr>
              <a:lstStyle/>
              <a:p>
                <a:r>
                  <a:rPr lang="en-US" sz="1100" dirty="0">
                    <a:latin typeface="Kristen ITC" panose="03050502040202030202" pitchFamily="66" charset="0"/>
                  </a:rPr>
                  <a:t>THE PROBLEM STATEMENT</a:t>
                </a:r>
                <a:endParaRPr lang="en-KE" sz="1100" b="1" dirty="0">
                  <a:solidFill>
                    <a:schemeClr val="tx1">
                      <a:lumMod val="75000"/>
                      <a:lumOff val="25000"/>
                    </a:schemeClr>
                  </a:solidFill>
                  <a:latin typeface="Kristen ITC" panose="03050502040202030202" pitchFamily="66" charset="0"/>
                </a:endParaRPr>
              </a:p>
            </p:txBody>
          </p:sp>
          <p:sp>
            <p:nvSpPr>
              <p:cNvPr id="337" name="Rectangle: Rounded Corners 336">
                <a:extLst>
                  <a:ext uri="{FF2B5EF4-FFF2-40B4-BE49-F238E27FC236}">
                    <a16:creationId xmlns:a16="http://schemas.microsoft.com/office/drawing/2014/main" id="{F2D392FD-150B-4AE1-82B8-3A98918D4F88}"/>
                  </a:ext>
                </a:extLst>
              </p:cNvPr>
              <p:cNvSpPr/>
              <p:nvPr/>
            </p:nvSpPr>
            <p:spPr>
              <a:xfrm>
                <a:off x="8572500" y="2072377"/>
                <a:ext cx="324000" cy="72000"/>
              </a:xfrm>
              <a:prstGeom prst="roundRect">
                <a:avLst>
                  <a:gd name="adj" fmla="val 41983"/>
                </a:avLst>
              </a:prstGeom>
              <a:gradFill>
                <a:gsLst>
                  <a:gs pos="0">
                    <a:srgbClr val="00B0F0"/>
                  </a:gs>
                  <a:gs pos="51000">
                    <a:schemeClr val="accent1">
                      <a:lumMod val="75000"/>
                    </a:schemeClr>
                  </a:gs>
                  <a:gs pos="99000">
                    <a:schemeClr val="accent1">
                      <a:lumMod val="50000"/>
                    </a:schemeClr>
                  </a:gs>
                  <a:gs pos="100000">
                    <a:schemeClr val="accent1">
                      <a:lumMod val="5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338" name="TextBox 337">
                <a:extLst>
                  <a:ext uri="{FF2B5EF4-FFF2-40B4-BE49-F238E27FC236}">
                    <a16:creationId xmlns:a16="http://schemas.microsoft.com/office/drawing/2014/main" id="{44B4DC96-BC20-4BC8-AFF6-D40DD98CDCF7}"/>
                  </a:ext>
                </a:extLst>
              </p:cNvPr>
              <p:cNvSpPr txBox="1"/>
              <p:nvPr/>
            </p:nvSpPr>
            <p:spPr>
              <a:xfrm>
                <a:off x="9105975" y="4040746"/>
                <a:ext cx="742875" cy="523220"/>
              </a:xfrm>
              <a:prstGeom prst="rect">
                <a:avLst/>
              </a:prstGeom>
              <a:noFill/>
            </p:spPr>
            <p:txBody>
              <a:bodyPr wrap="square" rtlCol="0">
                <a:spAutoFit/>
              </a:bodyPr>
              <a:lstStyle/>
              <a:p>
                <a:r>
                  <a:rPr lang="en-US" sz="2800" dirty="0">
                    <a:solidFill>
                      <a:schemeClr val="bg1"/>
                    </a:solidFill>
                  </a:rPr>
                  <a:t>15</a:t>
                </a:r>
                <a:r>
                  <a:rPr lang="en-US" sz="2000" dirty="0">
                    <a:solidFill>
                      <a:schemeClr val="bg1"/>
                    </a:solidFill>
                  </a:rPr>
                  <a:t>%</a:t>
                </a:r>
                <a:endParaRPr lang="en-KE" sz="2800" dirty="0">
                  <a:solidFill>
                    <a:schemeClr val="bg1"/>
                  </a:solidFill>
                </a:endParaRPr>
              </a:p>
            </p:txBody>
          </p:sp>
          <p:sp>
            <p:nvSpPr>
              <p:cNvPr id="339" name="TextBox 338">
                <a:extLst>
                  <a:ext uri="{FF2B5EF4-FFF2-40B4-BE49-F238E27FC236}">
                    <a16:creationId xmlns:a16="http://schemas.microsoft.com/office/drawing/2014/main" id="{B4AF065B-2261-4939-82CC-74B1BF271D3C}"/>
                  </a:ext>
                </a:extLst>
              </p:cNvPr>
              <p:cNvSpPr txBox="1"/>
              <p:nvPr/>
            </p:nvSpPr>
            <p:spPr>
              <a:xfrm>
                <a:off x="9734625" y="4225412"/>
                <a:ext cx="962025" cy="338554"/>
              </a:xfrm>
              <a:prstGeom prst="rect">
                <a:avLst/>
              </a:prstGeom>
              <a:noFill/>
            </p:spPr>
            <p:txBody>
              <a:bodyPr wrap="square" rtlCol="0">
                <a:spAutoFit/>
              </a:bodyPr>
              <a:lstStyle/>
              <a:p>
                <a:r>
                  <a:rPr lang="en-US" sz="1600" b="1" dirty="0">
                    <a:solidFill>
                      <a:schemeClr val="bg1"/>
                    </a:solidFill>
                    <a:latin typeface="Kristen ITC" panose="03050502040202030202" pitchFamily="66" charset="0"/>
                  </a:rPr>
                  <a:t>Growth</a:t>
                </a:r>
                <a:endParaRPr lang="en-KE" sz="1600" b="1" dirty="0">
                  <a:solidFill>
                    <a:schemeClr val="bg1"/>
                  </a:solidFill>
                  <a:latin typeface="Kristen ITC" panose="03050502040202030202" pitchFamily="66" charset="0"/>
                </a:endParaRPr>
              </a:p>
            </p:txBody>
          </p:sp>
          <p:sp>
            <p:nvSpPr>
              <p:cNvPr id="340" name="TextBox 339">
                <a:extLst>
                  <a:ext uri="{FF2B5EF4-FFF2-40B4-BE49-F238E27FC236}">
                    <a16:creationId xmlns:a16="http://schemas.microsoft.com/office/drawing/2014/main" id="{1C52CF00-CEE2-4F59-9054-0EE05A3C4950}"/>
                  </a:ext>
                </a:extLst>
              </p:cNvPr>
              <p:cNvSpPr txBox="1"/>
              <p:nvPr/>
            </p:nvSpPr>
            <p:spPr>
              <a:xfrm>
                <a:off x="9115500" y="4497946"/>
                <a:ext cx="742875" cy="523220"/>
              </a:xfrm>
              <a:prstGeom prst="rect">
                <a:avLst/>
              </a:prstGeom>
              <a:noFill/>
            </p:spPr>
            <p:txBody>
              <a:bodyPr wrap="square" rtlCol="0">
                <a:spAutoFit/>
              </a:bodyPr>
              <a:lstStyle/>
              <a:p>
                <a:r>
                  <a:rPr lang="en-US" sz="2800" dirty="0">
                    <a:solidFill>
                      <a:schemeClr val="bg1"/>
                    </a:solidFill>
                  </a:rPr>
                  <a:t>15</a:t>
                </a:r>
                <a:endParaRPr lang="en-KE" sz="2800" dirty="0">
                  <a:solidFill>
                    <a:schemeClr val="bg1"/>
                  </a:solidFill>
                </a:endParaRPr>
              </a:p>
            </p:txBody>
          </p:sp>
          <p:sp>
            <p:nvSpPr>
              <p:cNvPr id="341" name="TextBox 340">
                <a:extLst>
                  <a:ext uri="{FF2B5EF4-FFF2-40B4-BE49-F238E27FC236}">
                    <a16:creationId xmlns:a16="http://schemas.microsoft.com/office/drawing/2014/main" id="{9F613EE7-1282-40ED-9E6C-340AA0C9723A}"/>
                  </a:ext>
                </a:extLst>
              </p:cNvPr>
              <p:cNvSpPr txBox="1"/>
              <p:nvPr/>
            </p:nvSpPr>
            <p:spPr>
              <a:xfrm>
                <a:off x="9796500" y="4682612"/>
                <a:ext cx="962025" cy="338554"/>
              </a:xfrm>
              <a:prstGeom prst="rect">
                <a:avLst/>
              </a:prstGeom>
              <a:noFill/>
            </p:spPr>
            <p:txBody>
              <a:bodyPr wrap="square" rtlCol="0">
                <a:spAutoFit/>
              </a:bodyPr>
              <a:lstStyle/>
              <a:p>
                <a:r>
                  <a:rPr lang="en-US" sz="1600" b="1" dirty="0">
                    <a:solidFill>
                      <a:schemeClr val="bg1"/>
                    </a:solidFill>
                    <a:latin typeface="Kristen ITC" panose="03050502040202030202" pitchFamily="66" charset="0"/>
                  </a:rPr>
                  <a:t>Points</a:t>
                </a:r>
                <a:endParaRPr lang="en-KE" sz="1600" b="1" dirty="0">
                  <a:solidFill>
                    <a:schemeClr val="bg1"/>
                  </a:solidFill>
                  <a:latin typeface="Kristen ITC" panose="03050502040202030202" pitchFamily="66" charset="0"/>
                </a:endParaRPr>
              </a:p>
            </p:txBody>
          </p:sp>
          <p:pic>
            <p:nvPicPr>
              <p:cNvPr id="342" name="Graphic 341" descr="Bar chart with solid fill">
                <a:extLst>
                  <a:ext uri="{FF2B5EF4-FFF2-40B4-BE49-F238E27FC236}">
                    <a16:creationId xmlns:a16="http://schemas.microsoft.com/office/drawing/2014/main" id="{E9C5D48E-18ED-4893-8A9B-307570B88F8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654782" y="4525556"/>
                <a:ext cx="468000" cy="468000"/>
              </a:xfrm>
              <a:prstGeom prst="rect">
                <a:avLst/>
              </a:prstGeom>
            </p:spPr>
          </p:pic>
          <p:pic>
            <p:nvPicPr>
              <p:cNvPr id="343" name="Graphic 342" descr="Bar graph with upward trend with solid fill">
                <a:extLst>
                  <a:ext uri="{FF2B5EF4-FFF2-40B4-BE49-F238E27FC236}">
                    <a16:creationId xmlns:a16="http://schemas.microsoft.com/office/drawing/2014/main" id="{640A72C0-D4A8-495A-9299-AEC81A4B40B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654782" y="4059255"/>
                <a:ext cx="468000" cy="468000"/>
              </a:xfrm>
              <a:prstGeom prst="rect">
                <a:avLst/>
              </a:prstGeom>
            </p:spPr>
          </p:pic>
          <p:sp>
            <p:nvSpPr>
              <p:cNvPr id="344" name="TextBox 343">
                <a:extLst>
                  <a:ext uri="{FF2B5EF4-FFF2-40B4-BE49-F238E27FC236}">
                    <a16:creationId xmlns:a16="http://schemas.microsoft.com/office/drawing/2014/main" id="{1EE6074F-1172-498E-A7E3-3202C46181DF}"/>
                  </a:ext>
                </a:extLst>
              </p:cNvPr>
              <p:cNvSpPr txBox="1"/>
              <p:nvPr/>
            </p:nvSpPr>
            <p:spPr>
              <a:xfrm>
                <a:off x="8480067" y="2568652"/>
                <a:ext cx="2619375" cy="923330"/>
              </a:xfrm>
              <a:prstGeom prst="rect">
                <a:avLst/>
              </a:prstGeom>
              <a:noFill/>
            </p:spPr>
            <p:txBody>
              <a:bodyPr wrap="square" rtlCol="0">
                <a:spAutoFit/>
              </a:bodyPr>
              <a:lstStyle/>
              <a:p>
                <a:r>
                  <a:rPr lang="en-US" dirty="0">
                    <a:latin typeface="Kristen ITC" panose="03050502040202030202" pitchFamily="66" charset="0"/>
                  </a:rPr>
                  <a:t>The Challenge in Livestock Health Management</a:t>
                </a:r>
              </a:p>
            </p:txBody>
          </p:sp>
        </p:grpSp>
        <p:grpSp>
          <p:nvGrpSpPr>
            <p:cNvPr id="220" name="Group 219">
              <a:extLst>
                <a:ext uri="{FF2B5EF4-FFF2-40B4-BE49-F238E27FC236}">
                  <a16:creationId xmlns:a16="http://schemas.microsoft.com/office/drawing/2014/main" id="{9860981E-BA5D-47B2-A09C-5B26A3F76090}"/>
                </a:ext>
              </a:extLst>
            </p:cNvPr>
            <p:cNvGrpSpPr/>
            <p:nvPr/>
          </p:nvGrpSpPr>
          <p:grpSpPr>
            <a:xfrm>
              <a:off x="8364752" y="5512539"/>
              <a:ext cx="2847974" cy="3959225"/>
              <a:chOff x="8377238" y="1449388"/>
              <a:chExt cx="2847974" cy="3959225"/>
            </a:xfrm>
          </p:grpSpPr>
          <p:sp>
            <p:nvSpPr>
              <p:cNvPr id="319" name="Rectangle: Rounded Corners 318">
                <a:extLst>
                  <a:ext uri="{FF2B5EF4-FFF2-40B4-BE49-F238E27FC236}">
                    <a16:creationId xmlns:a16="http://schemas.microsoft.com/office/drawing/2014/main" id="{42DC3808-E034-4428-801B-ACCD6779237C}"/>
                  </a:ext>
                </a:extLst>
              </p:cNvPr>
              <p:cNvSpPr/>
              <p:nvPr/>
            </p:nvSpPr>
            <p:spPr>
              <a:xfrm>
                <a:off x="8377238" y="1449388"/>
                <a:ext cx="2771775" cy="3959225"/>
              </a:xfrm>
              <a:prstGeom prst="roundRect">
                <a:avLst>
                  <a:gd name="adj" fmla="val 12199"/>
                </a:avLst>
              </a:prstGeom>
              <a:gradFill>
                <a:gsLst>
                  <a:gs pos="0">
                    <a:srgbClr val="00B0F0"/>
                  </a:gs>
                  <a:gs pos="51000">
                    <a:schemeClr val="accent1">
                      <a:lumMod val="75000"/>
                    </a:schemeClr>
                  </a:gs>
                  <a:gs pos="99000">
                    <a:schemeClr val="accent1">
                      <a:lumMod val="50000"/>
                    </a:schemeClr>
                  </a:gs>
                  <a:gs pos="100000">
                    <a:schemeClr val="accent1">
                      <a:lumMod val="5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320" name="Freeform: Shape 319">
                <a:extLst>
                  <a:ext uri="{FF2B5EF4-FFF2-40B4-BE49-F238E27FC236}">
                    <a16:creationId xmlns:a16="http://schemas.microsoft.com/office/drawing/2014/main" id="{1F857497-D8AB-4E84-8FD0-ABFB8B630187}"/>
                  </a:ext>
                </a:extLst>
              </p:cNvPr>
              <p:cNvSpPr/>
              <p:nvPr/>
            </p:nvSpPr>
            <p:spPr>
              <a:xfrm flipH="1">
                <a:off x="8377238" y="1545902"/>
                <a:ext cx="2771775" cy="3862711"/>
              </a:xfrm>
              <a:custGeom>
                <a:avLst/>
                <a:gdLst>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86359 w 2771775"/>
                  <a:gd name="connsiteY9" fmla="*/ 180514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86359 w 2771775"/>
                  <a:gd name="connsiteY9" fmla="*/ 180514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71775" h="3862711">
                    <a:moveTo>
                      <a:pt x="102092" y="0"/>
                    </a:moveTo>
                    <a:lnTo>
                      <a:pt x="99036" y="2522"/>
                    </a:lnTo>
                    <a:cubicBezTo>
                      <a:pt x="37846" y="63711"/>
                      <a:pt x="0" y="148244"/>
                      <a:pt x="0" y="241615"/>
                    </a:cubicBezTo>
                    <a:lnTo>
                      <a:pt x="0" y="3524582"/>
                    </a:lnTo>
                    <a:cubicBezTo>
                      <a:pt x="0" y="3711325"/>
                      <a:pt x="151386" y="3862711"/>
                      <a:pt x="338129" y="3862711"/>
                    </a:cubicBezTo>
                    <a:lnTo>
                      <a:pt x="2433646" y="3862711"/>
                    </a:lnTo>
                    <a:cubicBezTo>
                      <a:pt x="2620389" y="3862711"/>
                      <a:pt x="2771775" y="3711325"/>
                      <a:pt x="2771775" y="3524582"/>
                    </a:cubicBezTo>
                    <a:lnTo>
                      <a:pt x="2771775" y="3443237"/>
                    </a:lnTo>
                    <a:lnTo>
                      <a:pt x="2730892" y="3419419"/>
                    </a:lnTo>
                    <a:cubicBezTo>
                      <a:pt x="1180917" y="2806879"/>
                      <a:pt x="1064514" y="2536857"/>
                      <a:pt x="176834" y="228139"/>
                    </a:cubicBezTo>
                    <a:cubicBezTo>
                      <a:pt x="148745" y="167968"/>
                      <a:pt x="130181" y="50646"/>
                      <a:pt x="102092" y="0"/>
                    </a:cubicBezTo>
                    <a:close/>
                  </a:path>
                </a:pathLst>
              </a:custGeom>
              <a:gradFill>
                <a:gsLst>
                  <a:gs pos="0">
                    <a:srgbClr val="00B0F0"/>
                  </a:gs>
                  <a:gs pos="31000">
                    <a:schemeClr val="bg1"/>
                  </a:gs>
                  <a:gs pos="92000">
                    <a:schemeClr val="accent1">
                      <a:lumMod val="50000"/>
                    </a:schemeClr>
                  </a:gs>
                  <a:gs pos="30000">
                    <a:schemeClr val="bg1"/>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KE"/>
              </a:p>
            </p:txBody>
          </p:sp>
          <p:sp>
            <p:nvSpPr>
              <p:cNvPr id="321" name="Rectangle: Rounded Corners 320">
                <a:extLst>
                  <a:ext uri="{FF2B5EF4-FFF2-40B4-BE49-F238E27FC236}">
                    <a16:creationId xmlns:a16="http://schemas.microsoft.com/office/drawing/2014/main" id="{CBA2C830-E575-4C91-98BF-ACE8E826707B}"/>
                  </a:ext>
                </a:extLst>
              </p:cNvPr>
              <p:cNvSpPr/>
              <p:nvPr/>
            </p:nvSpPr>
            <p:spPr>
              <a:xfrm>
                <a:off x="8453437" y="1893371"/>
                <a:ext cx="2619375" cy="2035497"/>
              </a:xfrm>
              <a:prstGeom prst="roundRect">
                <a:avLst>
                  <a:gd name="adj" fmla="val 16161"/>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322" name="Rectangle: Rounded Corners 321">
                <a:extLst>
                  <a:ext uri="{FF2B5EF4-FFF2-40B4-BE49-F238E27FC236}">
                    <a16:creationId xmlns:a16="http://schemas.microsoft.com/office/drawing/2014/main" id="{7A1A5530-FF87-4758-8C05-D0D34EA79534}"/>
                  </a:ext>
                </a:extLst>
              </p:cNvPr>
              <p:cNvSpPr/>
              <p:nvPr/>
            </p:nvSpPr>
            <p:spPr>
              <a:xfrm>
                <a:off x="8453437" y="1498277"/>
                <a:ext cx="2619375" cy="2168848"/>
              </a:xfrm>
              <a:prstGeom prst="roundRect">
                <a:avLst>
                  <a:gd name="adj" fmla="val 1288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dirty="0"/>
              </a:p>
            </p:txBody>
          </p:sp>
          <p:sp>
            <p:nvSpPr>
              <p:cNvPr id="323" name="TextBox 322">
                <a:extLst>
                  <a:ext uri="{FF2B5EF4-FFF2-40B4-BE49-F238E27FC236}">
                    <a16:creationId xmlns:a16="http://schemas.microsoft.com/office/drawing/2014/main" id="{32FF3923-2393-4CC2-ADA1-7D11A63AD55D}"/>
                  </a:ext>
                </a:extLst>
              </p:cNvPr>
              <p:cNvSpPr txBox="1"/>
              <p:nvPr/>
            </p:nvSpPr>
            <p:spPr>
              <a:xfrm>
                <a:off x="8453437" y="1624012"/>
                <a:ext cx="2395539" cy="400110"/>
              </a:xfrm>
              <a:prstGeom prst="rect">
                <a:avLst/>
              </a:prstGeom>
              <a:noFill/>
            </p:spPr>
            <p:txBody>
              <a:bodyPr wrap="square" rtlCol="0">
                <a:spAutoFit/>
              </a:bodyPr>
              <a:lstStyle/>
              <a:p>
                <a:r>
                  <a:rPr lang="en-US" sz="2000" dirty="0">
                    <a:latin typeface="Kristen ITC" panose="03050502040202030202" pitchFamily="66" charset="0"/>
                  </a:rPr>
                  <a:t>Our Solution </a:t>
                </a:r>
                <a:endParaRPr lang="en-KE" sz="2000" dirty="0">
                  <a:solidFill>
                    <a:schemeClr val="tx1">
                      <a:lumMod val="75000"/>
                      <a:lumOff val="25000"/>
                    </a:schemeClr>
                  </a:solidFill>
                  <a:latin typeface="Kristen ITC" panose="03050502040202030202" pitchFamily="66" charset="0"/>
                </a:endParaRPr>
              </a:p>
            </p:txBody>
          </p:sp>
          <p:sp>
            <p:nvSpPr>
              <p:cNvPr id="324" name="Rectangle: Rounded Corners 323">
                <a:extLst>
                  <a:ext uri="{FF2B5EF4-FFF2-40B4-BE49-F238E27FC236}">
                    <a16:creationId xmlns:a16="http://schemas.microsoft.com/office/drawing/2014/main" id="{ABB50BE0-216C-4760-8453-9299FE18C08B}"/>
                  </a:ext>
                </a:extLst>
              </p:cNvPr>
              <p:cNvSpPr/>
              <p:nvPr/>
            </p:nvSpPr>
            <p:spPr>
              <a:xfrm>
                <a:off x="8572500" y="2072377"/>
                <a:ext cx="324000" cy="72000"/>
              </a:xfrm>
              <a:prstGeom prst="roundRect">
                <a:avLst>
                  <a:gd name="adj" fmla="val 41983"/>
                </a:avLst>
              </a:prstGeom>
              <a:gradFill>
                <a:gsLst>
                  <a:gs pos="0">
                    <a:srgbClr val="00B0F0"/>
                  </a:gs>
                  <a:gs pos="51000">
                    <a:schemeClr val="accent1">
                      <a:lumMod val="75000"/>
                    </a:schemeClr>
                  </a:gs>
                  <a:gs pos="99000">
                    <a:schemeClr val="accent1">
                      <a:lumMod val="50000"/>
                    </a:schemeClr>
                  </a:gs>
                  <a:gs pos="100000">
                    <a:schemeClr val="accent1">
                      <a:lumMod val="5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325" name="TextBox 324">
                <a:extLst>
                  <a:ext uri="{FF2B5EF4-FFF2-40B4-BE49-F238E27FC236}">
                    <a16:creationId xmlns:a16="http://schemas.microsoft.com/office/drawing/2014/main" id="{E1B3DC11-CD10-4D17-A154-AF0A2D2AB7D3}"/>
                  </a:ext>
                </a:extLst>
              </p:cNvPr>
              <p:cNvSpPr txBox="1"/>
              <p:nvPr/>
            </p:nvSpPr>
            <p:spPr>
              <a:xfrm>
                <a:off x="9105975" y="4040746"/>
                <a:ext cx="742875" cy="523220"/>
              </a:xfrm>
              <a:prstGeom prst="rect">
                <a:avLst/>
              </a:prstGeom>
              <a:noFill/>
            </p:spPr>
            <p:txBody>
              <a:bodyPr wrap="square" rtlCol="0">
                <a:spAutoFit/>
              </a:bodyPr>
              <a:lstStyle/>
              <a:p>
                <a:r>
                  <a:rPr lang="en-US" sz="2800" dirty="0">
                    <a:solidFill>
                      <a:schemeClr val="bg1"/>
                    </a:solidFill>
                  </a:rPr>
                  <a:t>20</a:t>
                </a:r>
                <a:r>
                  <a:rPr lang="en-US" sz="2000" dirty="0">
                    <a:solidFill>
                      <a:schemeClr val="bg1"/>
                    </a:solidFill>
                  </a:rPr>
                  <a:t>%</a:t>
                </a:r>
                <a:endParaRPr lang="en-KE" sz="2800" dirty="0">
                  <a:solidFill>
                    <a:schemeClr val="bg1"/>
                  </a:solidFill>
                </a:endParaRPr>
              </a:p>
            </p:txBody>
          </p:sp>
          <p:sp>
            <p:nvSpPr>
              <p:cNvPr id="326" name="TextBox 325">
                <a:extLst>
                  <a:ext uri="{FF2B5EF4-FFF2-40B4-BE49-F238E27FC236}">
                    <a16:creationId xmlns:a16="http://schemas.microsoft.com/office/drawing/2014/main" id="{61067AC5-8947-4AE7-B0CB-601918C588D5}"/>
                  </a:ext>
                </a:extLst>
              </p:cNvPr>
              <p:cNvSpPr txBox="1"/>
              <p:nvPr/>
            </p:nvSpPr>
            <p:spPr>
              <a:xfrm>
                <a:off x="9734625" y="4225412"/>
                <a:ext cx="962025" cy="338554"/>
              </a:xfrm>
              <a:prstGeom prst="rect">
                <a:avLst/>
              </a:prstGeom>
              <a:noFill/>
            </p:spPr>
            <p:txBody>
              <a:bodyPr wrap="square" rtlCol="0">
                <a:spAutoFit/>
              </a:bodyPr>
              <a:lstStyle/>
              <a:p>
                <a:r>
                  <a:rPr lang="en-US" sz="1600" b="1" dirty="0">
                    <a:solidFill>
                      <a:schemeClr val="bg1"/>
                    </a:solidFill>
                    <a:latin typeface="Kristen ITC" panose="03050502040202030202" pitchFamily="66" charset="0"/>
                  </a:rPr>
                  <a:t>Growth</a:t>
                </a:r>
                <a:endParaRPr lang="en-KE" sz="1600" b="1" dirty="0">
                  <a:solidFill>
                    <a:schemeClr val="bg1"/>
                  </a:solidFill>
                  <a:latin typeface="Kristen ITC" panose="03050502040202030202" pitchFamily="66" charset="0"/>
                </a:endParaRPr>
              </a:p>
            </p:txBody>
          </p:sp>
          <p:sp>
            <p:nvSpPr>
              <p:cNvPr id="327" name="TextBox 326">
                <a:extLst>
                  <a:ext uri="{FF2B5EF4-FFF2-40B4-BE49-F238E27FC236}">
                    <a16:creationId xmlns:a16="http://schemas.microsoft.com/office/drawing/2014/main" id="{9552C2A6-0065-4410-96B1-88C1AAB86C2E}"/>
                  </a:ext>
                </a:extLst>
              </p:cNvPr>
              <p:cNvSpPr txBox="1"/>
              <p:nvPr/>
            </p:nvSpPr>
            <p:spPr>
              <a:xfrm>
                <a:off x="9115500" y="4497946"/>
                <a:ext cx="742875" cy="523220"/>
              </a:xfrm>
              <a:prstGeom prst="rect">
                <a:avLst/>
              </a:prstGeom>
              <a:noFill/>
            </p:spPr>
            <p:txBody>
              <a:bodyPr wrap="square" rtlCol="0">
                <a:spAutoFit/>
              </a:bodyPr>
              <a:lstStyle/>
              <a:p>
                <a:r>
                  <a:rPr lang="en-US" sz="2800" dirty="0">
                    <a:solidFill>
                      <a:schemeClr val="bg1"/>
                    </a:solidFill>
                  </a:rPr>
                  <a:t>20</a:t>
                </a:r>
                <a:endParaRPr lang="en-KE" sz="2800" dirty="0">
                  <a:solidFill>
                    <a:schemeClr val="bg1"/>
                  </a:solidFill>
                </a:endParaRPr>
              </a:p>
            </p:txBody>
          </p:sp>
          <p:sp>
            <p:nvSpPr>
              <p:cNvPr id="328" name="TextBox 327">
                <a:extLst>
                  <a:ext uri="{FF2B5EF4-FFF2-40B4-BE49-F238E27FC236}">
                    <a16:creationId xmlns:a16="http://schemas.microsoft.com/office/drawing/2014/main" id="{A7F47953-BB73-4535-9346-DC57E538F4C8}"/>
                  </a:ext>
                </a:extLst>
              </p:cNvPr>
              <p:cNvSpPr txBox="1"/>
              <p:nvPr/>
            </p:nvSpPr>
            <p:spPr>
              <a:xfrm>
                <a:off x="9796500" y="4682612"/>
                <a:ext cx="962025" cy="338554"/>
              </a:xfrm>
              <a:prstGeom prst="rect">
                <a:avLst/>
              </a:prstGeom>
              <a:noFill/>
            </p:spPr>
            <p:txBody>
              <a:bodyPr wrap="square" rtlCol="0">
                <a:spAutoFit/>
              </a:bodyPr>
              <a:lstStyle/>
              <a:p>
                <a:r>
                  <a:rPr lang="en-US" sz="1600" b="1" dirty="0">
                    <a:solidFill>
                      <a:schemeClr val="bg1"/>
                    </a:solidFill>
                    <a:latin typeface="Kristen ITC" panose="03050502040202030202" pitchFamily="66" charset="0"/>
                  </a:rPr>
                  <a:t>Points</a:t>
                </a:r>
                <a:endParaRPr lang="en-KE" sz="1600" b="1" dirty="0">
                  <a:solidFill>
                    <a:schemeClr val="bg1"/>
                  </a:solidFill>
                  <a:latin typeface="Kristen ITC" panose="03050502040202030202" pitchFamily="66" charset="0"/>
                </a:endParaRPr>
              </a:p>
            </p:txBody>
          </p:sp>
          <p:pic>
            <p:nvPicPr>
              <p:cNvPr id="329" name="Graphic 328" descr="Bar chart with solid fill">
                <a:extLst>
                  <a:ext uri="{FF2B5EF4-FFF2-40B4-BE49-F238E27FC236}">
                    <a16:creationId xmlns:a16="http://schemas.microsoft.com/office/drawing/2014/main" id="{E426C2AC-D3BA-4900-8CEA-69816EF6377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654782" y="4525556"/>
                <a:ext cx="468000" cy="468000"/>
              </a:xfrm>
              <a:prstGeom prst="rect">
                <a:avLst/>
              </a:prstGeom>
            </p:spPr>
          </p:pic>
          <p:pic>
            <p:nvPicPr>
              <p:cNvPr id="330" name="Graphic 329" descr="Bar graph with upward trend with solid fill">
                <a:extLst>
                  <a:ext uri="{FF2B5EF4-FFF2-40B4-BE49-F238E27FC236}">
                    <a16:creationId xmlns:a16="http://schemas.microsoft.com/office/drawing/2014/main" id="{66C4898B-273D-4C55-AF64-BFEED945148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654782" y="4059255"/>
                <a:ext cx="468000" cy="468000"/>
              </a:xfrm>
              <a:prstGeom prst="rect">
                <a:avLst/>
              </a:prstGeom>
            </p:spPr>
          </p:pic>
          <p:sp>
            <p:nvSpPr>
              <p:cNvPr id="331" name="TextBox 330">
                <a:extLst>
                  <a:ext uri="{FF2B5EF4-FFF2-40B4-BE49-F238E27FC236}">
                    <a16:creationId xmlns:a16="http://schemas.microsoft.com/office/drawing/2014/main" id="{70202BD9-9E71-4830-804B-8BB3680411DC}"/>
                  </a:ext>
                </a:extLst>
              </p:cNvPr>
              <p:cNvSpPr txBox="1"/>
              <p:nvPr/>
            </p:nvSpPr>
            <p:spPr>
              <a:xfrm>
                <a:off x="8605837" y="2568652"/>
                <a:ext cx="2619375" cy="1107996"/>
              </a:xfrm>
              <a:prstGeom prst="rect">
                <a:avLst/>
              </a:prstGeom>
              <a:noFill/>
            </p:spPr>
            <p:txBody>
              <a:bodyPr wrap="square" rtlCol="0">
                <a:spAutoFit/>
              </a:bodyPr>
              <a:lstStyle/>
              <a:p>
                <a:r>
                  <a:rPr lang="en-US" sz="1600" dirty="0" err="1">
                    <a:latin typeface="Kristen ITC" panose="03050502040202030202" pitchFamily="66" charset="0"/>
                  </a:rPr>
                  <a:t>SmartLivestock</a:t>
                </a:r>
                <a:r>
                  <a:rPr lang="en-US" sz="1600" dirty="0">
                    <a:latin typeface="Kristen ITC" panose="03050502040202030202" pitchFamily="66" charset="0"/>
                  </a:rPr>
                  <a:t>: AI &amp; IoT-Powered </a:t>
                </a:r>
                <a:r>
                  <a:rPr lang="en-US" dirty="0">
                    <a:latin typeface="Kristen ITC" panose="03050502040202030202" pitchFamily="66" charset="0"/>
                  </a:rPr>
                  <a:t>Livestock</a:t>
                </a:r>
                <a:r>
                  <a:rPr lang="en-US" sz="1600" dirty="0">
                    <a:latin typeface="Kristen ITC" panose="03050502040202030202" pitchFamily="66" charset="0"/>
                  </a:rPr>
                  <a:t> Health Monitoring</a:t>
                </a:r>
                <a:endParaRPr lang="en-KE" sz="1600" dirty="0">
                  <a:latin typeface="Kristen ITC" panose="03050502040202030202" pitchFamily="66" charset="0"/>
                </a:endParaRPr>
              </a:p>
            </p:txBody>
          </p:sp>
        </p:grpSp>
        <p:grpSp>
          <p:nvGrpSpPr>
            <p:cNvPr id="221" name="Group 220">
              <a:extLst>
                <a:ext uri="{FF2B5EF4-FFF2-40B4-BE49-F238E27FC236}">
                  <a16:creationId xmlns:a16="http://schemas.microsoft.com/office/drawing/2014/main" id="{EFCC89AE-40E5-4A64-90DA-62EB84D65E0E}"/>
                </a:ext>
              </a:extLst>
            </p:cNvPr>
            <p:cNvGrpSpPr/>
            <p:nvPr/>
          </p:nvGrpSpPr>
          <p:grpSpPr>
            <a:xfrm>
              <a:off x="8364752" y="9575690"/>
              <a:ext cx="2847974" cy="3959225"/>
              <a:chOff x="8377238" y="1449388"/>
              <a:chExt cx="2847974" cy="3959225"/>
            </a:xfrm>
          </p:grpSpPr>
          <p:sp>
            <p:nvSpPr>
              <p:cNvPr id="306" name="Rectangle: Rounded Corners 305">
                <a:extLst>
                  <a:ext uri="{FF2B5EF4-FFF2-40B4-BE49-F238E27FC236}">
                    <a16:creationId xmlns:a16="http://schemas.microsoft.com/office/drawing/2014/main" id="{7CEF518F-4F27-4ECC-A1D4-AF794EF37330}"/>
                  </a:ext>
                </a:extLst>
              </p:cNvPr>
              <p:cNvSpPr/>
              <p:nvPr/>
            </p:nvSpPr>
            <p:spPr>
              <a:xfrm>
                <a:off x="8377238" y="1449388"/>
                <a:ext cx="2771775" cy="3959225"/>
              </a:xfrm>
              <a:prstGeom prst="roundRect">
                <a:avLst>
                  <a:gd name="adj" fmla="val 12199"/>
                </a:avLst>
              </a:prstGeom>
              <a:gradFill>
                <a:gsLst>
                  <a:gs pos="0">
                    <a:srgbClr val="00B0F0"/>
                  </a:gs>
                  <a:gs pos="51000">
                    <a:schemeClr val="accent1">
                      <a:lumMod val="75000"/>
                    </a:schemeClr>
                  </a:gs>
                  <a:gs pos="99000">
                    <a:schemeClr val="accent1">
                      <a:lumMod val="50000"/>
                    </a:schemeClr>
                  </a:gs>
                  <a:gs pos="100000">
                    <a:schemeClr val="accent1">
                      <a:lumMod val="5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307" name="Freeform: Shape 306">
                <a:extLst>
                  <a:ext uri="{FF2B5EF4-FFF2-40B4-BE49-F238E27FC236}">
                    <a16:creationId xmlns:a16="http://schemas.microsoft.com/office/drawing/2014/main" id="{0BC67A55-A9EE-4C0A-9062-ACBD47239B18}"/>
                  </a:ext>
                </a:extLst>
              </p:cNvPr>
              <p:cNvSpPr/>
              <p:nvPr/>
            </p:nvSpPr>
            <p:spPr>
              <a:xfrm flipH="1">
                <a:off x="8377238" y="1545902"/>
                <a:ext cx="2771775" cy="3862711"/>
              </a:xfrm>
              <a:custGeom>
                <a:avLst/>
                <a:gdLst>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86359 w 2771775"/>
                  <a:gd name="connsiteY9" fmla="*/ 180514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86359 w 2771775"/>
                  <a:gd name="connsiteY9" fmla="*/ 180514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71775" h="3862711">
                    <a:moveTo>
                      <a:pt x="102092" y="0"/>
                    </a:moveTo>
                    <a:lnTo>
                      <a:pt x="99036" y="2522"/>
                    </a:lnTo>
                    <a:cubicBezTo>
                      <a:pt x="37846" y="63711"/>
                      <a:pt x="0" y="148244"/>
                      <a:pt x="0" y="241615"/>
                    </a:cubicBezTo>
                    <a:lnTo>
                      <a:pt x="0" y="3524582"/>
                    </a:lnTo>
                    <a:cubicBezTo>
                      <a:pt x="0" y="3711325"/>
                      <a:pt x="151386" y="3862711"/>
                      <a:pt x="338129" y="3862711"/>
                    </a:cubicBezTo>
                    <a:lnTo>
                      <a:pt x="2433646" y="3862711"/>
                    </a:lnTo>
                    <a:cubicBezTo>
                      <a:pt x="2620389" y="3862711"/>
                      <a:pt x="2771775" y="3711325"/>
                      <a:pt x="2771775" y="3524582"/>
                    </a:cubicBezTo>
                    <a:lnTo>
                      <a:pt x="2771775" y="3443237"/>
                    </a:lnTo>
                    <a:lnTo>
                      <a:pt x="2730892" y="3419419"/>
                    </a:lnTo>
                    <a:cubicBezTo>
                      <a:pt x="1180917" y="2806879"/>
                      <a:pt x="1064514" y="2536857"/>
                      <a:pt x="176834" y="228139"/>
                    </a:cubicBezTo>
                    <a:cubicBezTo>
                      <a:pt x="148745" y="167968"/>
                      <a:pt x="130181" y="50646"/>
                      <a:pt x="102092" y="0"/>
                    </a:cubicBezTo>
                    <a:close/>
                  </a:path>
                </a:pathLst>
              </a:custGeom>
              <a:gradFill>
                <a:gsLst>
                  <a:gs pos="0">
                    <a:srgbClr val="00B0F0"/>
                  </a:gs>
                  <a:gs pos="31000">
                    <a:schemeClr val="bg1"/>
                  </a:gs>
                  <a:gs pos="92000">
                    <a:schemeClr val="accent1">
                      <a:lumMod val="50000"/>
                    </a:schemeClr>
                  </a:gs>
                  <a:gs pos="30000">
                    <a:schemeClr val="bg1"/>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KE"/>
              </a:p>
            </p:txBody>
          </p:sp>
          <p:sp>
            <p:nvSpPr>
              <p:cNvPr id="308" name="Rectangle: Rounded Corners 307">
                <a:extLst>
                  <a:ext uri="{FF2B5EF4-FFF2-40B4-BE49-F238E27FC236}">
                    <a16:creationId xmlns:a16="http://schemas.microsoft.com/office/drawing/2014/main" id="{C88A7C6F-8335-431B-AD8C-4A340186120C}"/>
                  </a:ext>
                </a:extLst>
              </p:cNvPr>
              <p:cNvSpPr/>
              <p:nvPr/>
            </p:nvSpPr>
            <p:spPr>
              <a:xfrm>
                <a:off x="8453437" y="1893371"/>
                <a:ext cx="2619375" cy="2035497"/>
              </a:xfrm>
              <a:prstGeom prst="roundRect">
                <a:avLst>
                  <a:gd name="adj" fmla="val 16161"/>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309" name="Rectangle: Rounded Corners 308">
                <a:extLst>
                  <a:ext uri="{FF2B5EF4-FFF2-40B4-BE49-F238E27FC236}">
                    <a16:creationId xmlns:a16="http://schemas.microsoft.com/office/drawing/2014/main" id="{519D7BE8-5AE8-4322-9A12-DB59DD592CEE}"/>
                  </a:ext>
                </a:extLst>
              </p:cNvPr>
              <p:cNvSpPr/>
              <p:nvPr/>
            </p:nvSpPr>
            <p:spPr>
              <a:xfrm>
                <a:off x="8453437" y="1498277"/>
                <a:ext cx="2619375" cy="2168848"/>
              </a:xfrm>
              <a:prstGeom prst="roundRect">
                <a:avLst>
                  <a:gd name="adj" fmla="val 1288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dirty="0"/>
              </a:p>
            </p:txBody>
          </p:sp>
          <p:sp>
            <p:nvSpPr>
              <p:cNvPr id="310" name="TextBox 309">
                <a:extLst>
                  <a:ext uri="{FF2B5EF4-FFF2-40B4-BE49-F238E27FC236}">
                    <a16:creationId xmlns:a16="http://schemas.microsoft.com/office/drawing/2014/main" id="{86A46397-B205-4D68-A897-231E4864DD41}"/>
                  </a:ext>
                </a:extLst>
              </p:cNvPr>
              <p:cNvSpPr txBox="1"/>
              <p:nvPr/>
            </p:nvSpPr>
            <p:spPr>
              <a:xfrm>
                <a:off x="8453437" y="1624012"/>
                <a:ext cx="2395539" cy="400110"/>
              </a:xfrm>
              <a:prstGeom prst="rect">
                <a:avLst/>
              </a:prstGeom>
              <a:noFill/>
            </p:spPr>
            <p:txBody>
              <a:bodyPr wrap="square" rtlCol="0">
                <a:spAutoFit/>
              </a:bodyPr>
              <a:lstStyle/>
              <a:p>
                <a:r>
                  <a:rPr lang="en-US" sz="2000" dirty="0">
                    <a:latin typeface="Kristen ITC" panose="03050502040202030202" pitchFamily="66" charset="0"/>
                  </a:rPr>
                  <a:t>How It Works</a:t>
                </a:r>
                <a:endParaRPr lang="en-KE" sz="2000" b="1" dirty="0">
                  <a:solidFill>
                    <a:schemeClr val="tx1">
                      <a:lumMod val="75000"/>
                      <a:lumOff val="25000"/>
                    </a:schemeClr>
                  </a:solidFill>
                  <a:latin typeface="Kristen ITC" panose="03050502040202030202" pitchFamily="66" charset="0"/>
                </a:endParaRPr>
              </a:p>
            </p:txBody>
          </p:sp>
          <p:sp>
            <p:nvSpPr>
              <p:cNvPr id="311" name="Rectangle: Rounded Corners 310">
                <a:extLst>
                  <a:ext uri="{FF2B5EF4-FFF2-40B4-BE49-F238E27FC236}">
                    <a16:creationId xmlns:a16="http://schemas.microsoft.com/office/drawing/2014/main" id="{0D155A4D-9334-4D29-B0C5-4D8E49DB1C38}"/>
                  </a:ext>
                </a:extLst>
              </p:cNvPr>
              <p:cNvSpPr/>
              <p:nvPr/>
            </p:nvSpPr>
            <p:spPr>
              <a:xfrm>
                <a:off x="8572500" y="2072377"/>
                <a:ext cx="324000" cy="72000"/>
              </a:xfrm>
              <a:prstGeom prst="roundRect">
                <a:avLst>
                  <a:gd name="adj" fmla="val 41983"/>
                </a:avLst>
              </a:prstGeom>
              <a:gradFill>
                <a:gsLst>
                  <a:gs pos="0">
                    <a:srgbClr val="00B0F0"/>
                  </a:gs>
                  <a:gs pos="51000">
                    <a:schemeClr val="accent1">
                      <a:lumMod val="75000"/>
                    </a:schemeClr>
                  </a:gs>
                  <a:gs pos="99000">
                    <a:schemeClr val="accent1">
                      <a:lumMod val="50000"/>
                    </a:schemeClr>
                  </a:gs>
                  <a:gs pos="100000">
                    <a:schemeClr val="accent1">
                      <a:lumMod val="5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312" name="TextBox 311">
                <a:extLst>
                  <a:ext uri="{FF2B5EF4-FFF2-40B4-BE49-F238E27FC236}">
                    <a16:creationId xmlns:a16="http://schemas.microsoft.com/office/drawing/2014/main" id="{C8D92D81-0C2D-4A95-8CE2-5C0ACD13C791}"/>
                  </a:ext>
                </a:extLst>
              </p:cNvPr>
              <p:cNvSpPr txBox="1"/>
              <p:nvPr/>
            </p:nvSpPr>
            <p:spPr>
              <a:xfrm>
                <a:off x="9105975" y="4040746"/>
                <a:ext cx="742875" cy="523220"/>
              </a:xfrm>
              <a:prstGeom prst="rect">
                <a:avLst/>
              </a:prstGeom>
              <a:noFill/>
            </p:spPr>
            <p:txBody>
              <a:bodyPr wrap="square" rtlCol="0">
                <a:spAutoFit/>
              </a:bodyPr>
              <a:lstStyle/>
              <a:p>
                <a:r>
                  <a:rPr lang="en-US" sz="2800" dirty="0">
                    <a:solidFill>
                      <a:schemeClr val="bg1"/>
                    </a:solidFill>
                  </a:rPr>
                  <a:t>15</a:t>
                </a:r>
                <a:r>
                  <a:rPr lang="en-US" sz="2000" dirty="0">
                    <a:solidFill>
                      <a:schemeClr val="bg1"/>
                    </a:solidFill>
                  </a:rPr>
                  <a:t>%</a:t>
                </a:r>
                <a:endParaRPr lang="en-KE" sz="2800" dirty="0">
                  <a:solidFill>
                    <a:schemeClr val="bg1"/>
                  </a:solidFill>
                </a:endParaRPr>
              </a:p>
            </p:txBody>
          </p:sp>
          <p:sp>
            <p:nvSpPr>
              <p:cNvPr id="313" name="TextBox 312">
                <a:extLst>
                  <a:ext uri="{FF2B5EF4-FFF2-40B4-BE49-F238E27FC236}">
                    <a16:creationId xmlns:a16="http://schemas.microsoft.com/office/drawing/2014/main" id="{3F3C3378-C88A-4ED1-BAF1-08DDBC343B27}"/>
                  </a:ext>
                </a:extLst>
              </p:cNvPr>
              <p:cNvSpPr txBox="1"/>
              <p:nvPr/>
            </p:nvSpPr>
            <p:spPr>
              <a:xfrm>
                <a:off x="9734625" y="4225412"/>
                <a:ext cx="962025" cy="338554"/>
              </a:xfrm>
              <a:prstGeom prst="rect">
                <a:avLst/>
              </a:prstGeom>
              <a:noFill/>
            </p:spPr>
            <p:txBody>
              <a:bodyPr wrap="square" rtlCol="0">
                <a:spAutoFit/>
              </a:bodyPr>
              <a:lstStyle/>
              <a:p>
                <a:r>
                  <a:rPr lang="en-US" sz="1600" b="1" dirty="0">
                    <a:solidFill>
                      <a:schemeClr val="bg1"/>
                    </a:solidFill>
                    <a:latin typeface="Kristen ITC" panose="03050502040202030202" pitchFamily="66" charset="0"/>
                  </a:rPr>
                  <a:t>Growth</a:t>
                </a:r>
                <a:endParaRPr lang="en-KE" sz="1600" b="1" dirty="0">
                  <a:solidFill>
                    <a:schemeClr val="bg1"/>
                  </a:solidFill>
                  <a:latin typeface="Kristen ITC" panose="03050502040202030202" pitchFamily="66" charset="0"/>
                </a:endParaRPr>
              </a:p>
            </p:txBody>
          </p:sp>
          <p:sp>
            <p:nvSpPr>
              <p:cNvPr id="314" name="TextBox 313">
                <a:extLst>
                  <a:ext uri="{FF2B5EF4-FFF2-40B4-BE49-F238E27FC236}">
                    <a16:creationId xmlns:a16="http://schemas.microsoft.com/office/drawing/2014/main" id="{36BA9114-89E9-44AA-B190-A25C652E9E6A}"/>
                  </a:ext>
                </a:extLst>
              </p:cNvPr>
              <p:cNvSpPr txBox="1"/>
              <p:nvPr/>
            </p:nvSpPr>
            <p:spPr>
              <a:xfrm>
                <a:off x="9115500" y="4497946"/>
                <a:ext cx="742875" cy="523220"/>
              </a:xfrm>
              <a:prstGeom prst="rect">
                <a:avLst/>
              </a:prstGeom>
              <a:noFill/>
            </p:spPr>
            <p:txBody>
              <a:bodyPr wrap="square" rtlCol="0">
                <a:spAutoFit/>
              </a:bodyPr>
              <a:lstStyle/>
              <a:p>
                <a:r>
                  <a:rPr lang="en-US" sz="2800" dirty="0">
                    <a:solidFill>
                      <a:schemeClr val="bg1"/>
                    </a:solidFill>
                  </a:rPr>
                  <a:t>15</a:t>
                </a:r>
                <a:endParaRPr lang="en-KE" sz="2800" dirty="0">
                  <a:solidFill>
                    <a:schemeClr val="bg1"/>
                  </a:solidFill>
                </a:endParaRPr>
              </a:p>
            </p:txBody>
          </p:sp>
          <p:sp>
            <p:nvSpPr>
              <p:cNvPr id="315" name="TextBox 314">
                <a:extLst>
                  <a:ext uri="{FF2B5EF4-FFF2-40B4-BE49-F238E27FC236}">
                    <a16:creationId xmlns:a16="http://schemas.microsoft.com/office/drawing/2014/main" id="{92050EF1-3090-45F7-B8B9-369CED438D40}"/>
                  </a:ext>
                </a:extLst>
              </p:cNvPr>
              <p:cNvSpPr txBox="1"/>
              <p:nvPr/>
            </p:nvSpPr>
            <p:spPr>
              <a:xfrm>
                <a:off x="9796500" y="4682612"/>
                <a:ext cx="962025" cy="338554"/>
              </a:xfrm>
              <a:prstGeom prst="rect">
                <a:avLst/>
              </a:prstGeom>
              <a:noFill/>
            </p:spPr>
            <p:txBody>
              <a:bodyPr wrap="square" rtlCol="0">
                <a:spAutoFit/>
              </a:bodyPr>
              <a:lstStyle/>
              <a:p>
                <a:r>
                  <a:rPr lang="en-US" sz="1600" b="1" dirty="0">
                    <a:solidFill>
                      <a:schemeClr val="bg1"/>
                    </a:solidFill>
                    <a:latin typeface="Kristen ITC" panose="03050502040202030202" pitchFamily="66" charset="0"/>
                  </a:rPr>
                  <a:t>Points</a:t>
                </a:r>
                <a:endParaRPr lang="en-KE" sz="1600" b="1" dirty="0">
                  <a:solidFill>
                    <a:schemeClr val="bg1"/>
                  </a:solidFill>
                  <a:latin typeface="Kristen ITC" panose="03050502040202030202" pitchFamily="66" charset="0"/>
                </a:endParaRPr>
              </a:p>
            </p:txBody>
          </p:sp>
          <p:pic>
            <p:nvPicPr>
              <p:cNvPr id="316" name="Graphic 315" descr="Bar chart with solid fill">
                <a:extLst>
                  <a:ext uri="{FF2B5EF4-FFF2-40B4-BE49-F238E27FC236}">
                    <a16:creationId xmlns:a16="http://schemas.microsoft.com/office/drawing/2014/main" id="{BBD9DA92-4490-460C-BBFD-BD7E0D3BC7C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654782" y="4525556"/>
                <a:ext cx="468000" cy="468000"/>
              </a:xfrm>
              <a:prstGeom prst="rect">
                <a:avLst/>
              </a:prstGeom>
            </p:spPr>
          </p:pic>
          <p:pic>
            <p:nvPicPr>
              <p:cNvPr id="317" name="Graphic 316" descr="Bar graph with upward trend with solid fill">
                <a:extLst>
                  <a:ext uri="{FF2B5EF4-FFF2-40B4-BE49-F238E27FC236}">
                    <a16:creationId xmlns:a16="http://schemas.microsoft.com/office/drawing/2014/main" id="{F262E9E6-34B5-41E4-851D-7FA057D06B2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654782" y="4059255"/>
                <a:ext cx="468000" cy="468000"/>
              </a:xfrm>
              <a:prstGeom prst="rect">
                <a:avLst/>
              </a:prstGeom>
            </p:spPr>
          </p:pic>
          <p:sp>
            <p:nvSpPr>
              <p:cNvPr id="318" name="TextBox 317">
                <a:extLst>
                  <a:ext uri="{FF2B5EF4-FFF2-40B4-BE49-F238E27FC236}">
                    <a16:creationId xmlns:a16="http://schemas.microsoft.com/office/drawing/2014/main" id="{DE0DAC66-1D36-4FA0-9C4D-CD1506659749}"/>
                  </a:ext>
                </a:extLst>
              </p:cNvPr>
              <p:cNvSpPr txBox="1"/>
              <p:nvPr/>
            </p:nvSpPr>
            <p:spPr>
              <a:xfrm>
                <a:off x="8605837" y="2568652"/>
                <a:ext cx="2619375" cy="830997"/>
              </a:xfrm>
              <a:prstGeom prst="rect">
                <a:avLst/>
              </a:prstGeom>
              <a:noFill/>
            </p:spPr>
            <p:txBody>
              <a:bodyPr wrap="square" rtlCol="0">
                <a:spAutoFit/>
              </a:bodyPr>
              <a:lstStyle/>
              <a:p>
                <a:r>
                  <a:rPr lang="en-US" sz="1600" dirty="0">
                    <a:latin typeface="Kristen ITC" panose="03050502040202030202" pitchFamily="66" charset="0"/>
                  </a:rPr>
                  <a:t>AI and IoT for Real-Time Livestock Health Monitoring</a:t>
                </a:r>
                <a:endParaRPr lang="en-KE" sz="1600" dirty="0">
                  <a:latin typeface="Kristen ITC" panose="03050502040202030202" pitchFamily="66" charset="0"/>
                </a:endParaRPr>
              </a:p>
            </p:txBody>
          </p:sp>
        </p:grpSp>
        <p:grpSp>
          <p:nvGrpSpPr>
            <p:cNvPr id="222" name="Group 221">
              <a:extLst>
                <a:ext uri="{FF2B5EF4-FFF2-40B4-BE49-F238E27FC236}">
                  <a16:creationId xmlns:a16="http://schemas.microsoft.com/office/drawing/2014/main" id="{2E8BD36E-8A0A-4936-9A73-332178E5C967}"/>
                </a:ext>
              </a:extLst>
            </p:cNvPr>
            <p:cNvGrpSpPr/>
            <p:nvPr/>
          </p:nvGrpSpPr>
          <p:grpSpPr>
            <a:xfrm>
              <a:off x="8364752" y="13638841"/>
              <a:ext cx="2847974" cy="3959225"/>
              <a:chOff x="8377238" y="1449388"/>
              <a:chExt cx="2847974" cy="3959225"/>
            </a:xfrm>
          </p:grpSpPr>
          <p:sp>
            <p:nvSpPr>
              <p:cNvPr id="293" name="Rectangle: Rounded Corners 292">
                <a:extLst>
                  <a:ext uri="{FF2B5EF4-FFF2-40B4-BE49-F238E27FC236}">
                    <a16:creationId xmlns:a16="http://schemas.microsoft.com/office/drawing/2014/main" id="{A7792EFA-5B83-46EB-B60B-03B5589A9B0A}"/>
                  </a:ext>
                </a:extLst>
              </p:cNvPr>
              <p:cNvSpPr/>
              <p:nvPr/>
            </p:nvSpPr>
            <p:spPr>
              <a:xfrm>
                <a:off x="8377238" y="1449388"/>
                <a:ext cx="2771775" cy="3959225"/>
              </a:xfrm>
              <a:prstGeom prst="roundRect">
                <a:avLst>
                  <a:gd name="adj" fmla="val 12199"/>
                </a:avLst>
              </a:prstGeom>
              <a:gradFill>
                <a:gsLst>
                  <a:gs pos="0">
                    <a:srgbClr val="00B0F0"/>
                  </a:gs>
                  <a:gs pos="51000">
                    <a:schemeClr val="accent1">
                      <a:lumMod val="75000"/>
                    </a:schemeClr>
                  </a:gs>
                  <a:gs pos="99000">
                    <a:schemeClr val="accent1">
                      <a:lumMod val="50000"/>
                    </a:schemeClr>
                  </a:gs>
                  <a:gs pos="100000">
                    <a:schemeClr val="accent1">
                      <a:lumMod val="5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294" name="Freeform: Shape 293">
                <a:extLst>
                  <a:ext uri="{FF2B5EF4-FFF2-40B4-BE49-F238E27FC236}">
                    <a16:creationId xmlns:a16="http://schemas.microsoft.com/office/drawing/2014/main" id="{FCB89BE1-88B9-4733-8CF2-AF15BCE90BF8}"/>
                  </a:ext>
                </a:extLst>
              </p:cNvPr>
              <p:cNvSpPr/>
              <p:nvPr/>
            </p:nvSpPr>
            <p:spPr>
              <a:xfrm flipH="1">
                <a:off x="8377238" y="1545902"/>
                <a:ext cx="2771775" cy="3862711"/>
              </a:xfrm>
              <a:custGeom>
                <a:avLst/>
                <a:gdLst>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86359 w 2771775"/>
                  <a:gd name="connsiteY9" fmla="*/ 180514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86359 w 2771775"/>
                  <a:gd name="connsiteY9" fmla="*/ 180514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71775" h="3862711">
                    <a:moveTo>
                      <a:pt x="102092" y="0"/>
                    </a:moveTo>
                    <a:lnTo>
                      <a:pt x="99036" y="2522"/>
                    </a:lnTo>
                    <a:cubicBezTo>
                      <a:pt x="37846" y="63711"/>
                      <a:pt x="0" y="148244"/>
                      <a:pt x="0" y="241615"/>
                    </a:cubicBezTo>
                    <a:lnTo>
                      <a:pt x="0" y="3524582"/>
                    </a:lnTo>
                    <a:cubicBezTo>
                      <a:pt x="0" y="3711325"/>
                      <a:pt x="151386" y="3862711"/>
                      <a:pt x="338129" y="3862711"/>
                    </a:cubicBezTo>
                    <a:lnTo>
                      <a:pt x="2433646" y="3862711"/>
                    </a:lnTo>
                    <a:cubicBezTo>
                      <a:pt x="2620389" y="3862711"/>
                      <a:pt x="2771775" y="3711325"/>
                      <a:pt x="2771775" y="3524582"/>
                    </a:cubicBezTo>
                    <a:lnTo>
                      <a:pt x="2771775" y="3443237"/>
                    </a:lnTo>
                    <a:lnTo>
                      <a:pt x="2730892" y="3419419"/>
                    </a:lnTo>
                    <a:cubicBezTo>
                      <a:pt x="1180917" y="2806879"/>
                      <a:pt x="1064514" y="2536857"/>
                      <a:pt x="176834" y="228139"/>
                    </a:cubicBezTo>
                    <a:cubicBezTo>
                      <a:pt x="148745" y="167968"/>
                      <a:pt x="130181" y="50646"/>
                      <a:pt x="102092" y="0"/>
                    </a:cubicBezTo>
                    <a:close/>
                  </a:path>
                </a:pathLst>
              </a:custGeom>
              <a:gradFill>
                <a:gsLst>
                  <a:gs pos="0">
                    <a:srgbClr val="00B0F0"/>
                  </a:gs>
                  <a:gs pos="31000">
                    <a:schemeClr val="bg1"/>
                  </a:gs>
                  <a:gs pos="92000">
                    <a:schemeClr val="accent1">
                      <a:lumMod val="50000"/>
                    </a:schemeClr>
                  </a:gs>
                  <a:gs pos="30000">
                    <a:schemeClr val="bg1"/>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KE"/>
              </a:p>
            </p:txBody>
          </p:sp>
          <p:sp>
            <p:nvSpPr>
              <p:cNvPr id="295" name="Rectangle: Rounded Corners 294">
                <a:extLst>
                  <a:ext uri="{FF2B5EF4-FFF2-40B4-BE49-F238E27FC236}">
                    <a16:creationId xmlns:a16="http://schemas.microsoft.com/office/drawing/2014/main" id="{078E1E86-7F01-4650-8F81-662434EDE6FF}"/>
                  </a:ext>
                </a:extLst>
              </p:cNvPr>
              <p:cNvSpPr/>
              <p:nvPr/>
            </p:nvSpPr>
            <p:spPr>
              <a:xfrm>
                <a:off x="8453437" y="1893371"/>
                <a:ext cx="2619375" cy="2035497"/>
              </a:xfrm>
              <a:prstGeom prst="roundRect">
                <a:avLst>
                  <a:gd name="adj" fmla="val 16161"/>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296" name="Rectangle: Rounded Corners 295">
                <a:extLst>
                  <a:ext uri="{FF2B5EF4-FFF2-40B4-BE49-F238E27FC236}">
                    <a16:creationId xmlns:a16="http://schemas.microsoft.com/office/drawing/2014/main" id="{46E78C9C-1B16-48A0-8082-2B4A8188DB03}"/>
                  </a:ext>
                </a:extLst>
              </p:cNvPr>
              <p:cNvSpPr/>
              <p:nvPr/>
            </p:nvSpPr>
            <p:spPr>
              <a:xfrm>
                <a:off x="8453437" y="1498277"/>
                <a:ext cx="2619375" cy="2168848"/>
              </a:xfrm>
              <a:prstGeom prst="roundRect">
                <a:avLst>
                  <a:gd name="adj" fmla="val 1288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dirty="0"/>
              </a:p>
            </p:txBody>
          </p:sp>
          <p:sp>
            <p:nvSpPr>
              <p:cNvPr id="297" name="TextBox 296">
                <a:extLst>
                  <a:ext uri="{FF2B5EF4-FFF2-40B4-BE49-F238E27FC236}">
                    <a16:creationId xmlns:a16="http://schemas.microsoft.com/office/drawing/2014/main" id="{74C7ACF3-9B79-4897-BC5B-B4F57A9FD1EA}"/>
                  </a:ext>
                </a:extLst>
              </p:cNvPr>
              <p:cNvSpPr txBox="1"/>
              <p:nvPr/>
            </p:nvSpPr>
            <p:spPr>
              <a:xfrm>
                <a:off x="8453437" y="1624012"/>
                <a:ext cx="2395539" cy="400110"/>
              </a:xfrm>
              <a:prstGeom prst="rect">
                <a:avLst/>
              </a:prstGeom>
              <a:noFill/>
            </p:spPr>
            <p:txBody>
              <a:bodyPr wrap="square" rtlCol="0">
                <a:spAutoFit/>
              </a:bodyPr>
              <a:lstStyle/>
              <a:p>
                <a:r>
                  <a:rPr lang="en-US" sz="2000" dirty="0">
                    <a:latin typeface="Kristen ITC" panose="03050502040202030202" pitchFamily="66" charset="0"/>
                  </a:rPr>
                  <a:t>Key Features </a:t>
                </a:r>
                <a:endParaRPr lang="en-KE" sz="2000" dirty="0">
                  <a:solidFill>
                    <a:schemeClr val="tx1">
                      <a:lumMod val="75000"/>
                      <a:lumOff val="25000"/>
                    </a:schemeClr>
                  </a:solidFill>
                  <a:latin typeface="Kristen ITC" panose="03050502040202030202" pitchFamily="66" charset="0"/>
                </a:endParaRPr>
              </a:p>
            </p:txBody>
          </p:sp>
          <p:sp>
            <p:nvSpPr>
              <p:cNvPr id="298" name="Rectangle: Rounded Corners 297">
                <a:extLst>
                  <a:ext uri="{FF2B5EF4-FFF2-40B4-BE49-F238E27FC236}">
                    <a16:creationId xmlns:a16="http://schemas.microsoft.com/office/drawing/2014/main" id="{1ACD3698-00B4-4077-AE8B-35AA6C3793AC}"/>
                  </a:ext>
                </a:extLst>
              </p:cNvPr>
              <p:cNvSpPr/>
              <p:nvPr/>
            </p:nvSpPr>
            <p:spPr>
              <a:xfrm>
                <a:off x="8572500" y="2072377"/>
                <a:ext cx="324000" cy="72000"/>
              </a:xfrm>
              <a:prstGeom prst="roundRect">
                <a:avLst>
                  <a:gd name="adj" fmla="val 41983"/>
                </a:avLst>
              </a:prstGeom>
              <a:gradFill>
                <a:gsLst>
                  <a:gs pos="0">
                    <a:srgbClr val="00B0F0"/>
                  </a:gs>
                  <a:gs pos="51000">
                    <a:schemeClr val="accent1">
                      <a:lumMod val="75000"/>
                    </a:schemeClr>
                  </a:gs>
                  <a:gs pos="99000">
                    <a:schemeClr val="accent1">
                      <a:lumMod val="50000"/>
                    </a:schemeClr>
                  </a:gs>
                  <a:gs pos="100000">
                    <a:schemeClr val="accent1">
                      <a:lumMod val="5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299" name="TextBox 298">
                <a:extLst>
                  <a:ext uri="{FF2B5EF4-FFF2-40B4-BE49-F238E27FC236}">
                    <a16:creationId xmlns:a16="http://schemas.microsoft.com/office/drawing/2014/main" id="{6B95E380-D67B-45D1-9C3C-D7ADC164F1CA}"/>
                  </a:ext>
                </a:extLst>
              </p:cNvPr>
              <p:cNvSpPr txBox="1"/>
              <p:nvPr/>
            </p:nvSpPr>
            <p:spPr>
              <a:xfrm>
                <a:off x="9105975" y="4040746"/>
                <a:ext cx="742875" cy="523220"/>
              </a:xfrm>
              <a:prstGeom prst="rect">
                <a:avLst/>
              </a:prstGeom>
              <a:noFill/>
            </p:spPr>
            <p:txBody>
              <a:bodyPr wrap="square" rtlCol="0">
                <a:spAutoFit/>
              </a:bodyPr>
              <a:lstStyle/>
              <a:p>
                <a:r>
                  <a:rPr lang="en-US" sz="2800" dirty="0">
                    <a:solidFill>
                      <a:schemeClr val="bg1"/>
                    </a:solidFill>
                  </a:rPr>
                  <a:t>10</a:t>
                </a:r>
                <a:r>
                  <a:rPr lang="en-US" sz="2000" dirty="0">
                    <a:solidFill>
                      <a:schemeClr val="bg1"/>
                    </a:solidFill>
                  </a:rPr>
                  <a:t>%</a:t>
                </a:r>
                <a:endParaRPr lang="en-KE" sz="2800" dirty="0">
                  <a:solidFill>
                    <a:schemeClr val="bg1"/>
                  </a:solidFill>
                </a:endParaRPr>
              </a:p>
            </p:txBody>
          </p:sp>
          <p:sp>
            <p:nvSpPr>
              <p:cNvPr id="300" name="TextBox 299">
                <a:extLst>
                  <a:ext uri="{FF2B5EF4-FFF2-40B4-BE49-F238E27FC236}">
                    <a16:creationId xmlns:a16="http://schemas.microsoft.com/office/drawing/2014/main" id="{DB71811F-59A4-4E5F-9E81-F7B82257F260}"/>
                  </a:ext>
                </a:extLst>
              </p:cNvPr>
              <p:cNvSpPr txBox="1"/>
              <p:nvPr/>
            </p:nvSpPr>
            <p:spPr>
              <a:xfrm>
                <a:off x="9734625" y="4225412"/>
                <a:ext cx="962025" cy="338554"/>
              </a:xfrm>
              <a:prstGeom prst="rect">
                <a:avLst/>
              </a:prstGeom>
              <a:noFill/>
            </p:spPr>
            <p:txBody>
              <a:bodyPr wrap="square" rtlCol="0">
                <a:spAutoFit/>
              </a:bodyPr>
              <a:lstStyle/>
              <a:p>
                <a:r>
                  <a:rPr lang="en-US" sz="1600" b="1" dirty="0">
                    <a:solidFill>
                      <a:schemeClr val="bg1"/>
                    </a:solidFill>
                    <a:latin typeface="Kristen ITC" panose="03050502040202030202" pitchFamily="66" charset="0"/>
                  </a:rPr>
                  <a:t>Growth</a:t>
                </a:r>
                <a:endParaRPr lang="en-KE" sz="1600" b="1" dirty="0">
                  <a:solidFill>
                    <a:schemeClr val="bg1"/>
                  </a:solidFill>
                  <a:latin typeface="Kristen ITC" panose="03050502040202030202" pitchFamily="66" charset="0"/>
                </a:endParaRPr>
              </a:p>
            </p:txBody>
          </p:sp>
          <p:sp>
            <p:nvSpPr>
              <p:cNvPr id="301" name="TextBox 300">
                <a:extLst>
                  <a:ext uri="{FF2B5EF4-FFF2-40B4-BE49-F238E27FC236}">
                    <a16:creationId xmlns:a16="http://schemas.microsoft.com/office/drawing/2014/main" id="{A865F4BA-08E0-4234-9FE5-A94E3CE1D409}"/>
                  </a:ext>
                </a:extLst>
              </p:cNvPr>
              <p:cNvSpPr txBox="1"/>
              <p:nvPr/>
            </p:nvSpPr>
            <p:spPr>
              <a:xfrm>
                <a:off x="9115500" y="4497946"/>
                <a:ext cx="742875" cy="523220"/>
              </a:xfrm>
              <a:prstGeom prst="rect">
                <a:avLst/>
              </a:prstGeom>
              <a:noFill/>
            </p:spPr>
            <p:txBody>
              <a:bodyPr wrap="square" rtlCol="0">
                <a:spAutoFit/>
              </a:bodyPr>
              <a:lstStyle/>
              <a:p>
                <a:r>
                  <a:rPr lang="en-US" sz="2800" dirty="0">
                    <a:solidFill>
                      <a:schemeClr val="bg1"/>
                    </a:solidFill>
                  </a:rPr>
                  <a:t>10</a:t>
                </a:r>
                <a:endParaRPr lang="en-KE" sz="2800" dirty="0">
                  <a:solidFill>
                    <a:schemeClr val="bg1"/>
                  </a:solidFill>
                </a:endParaRPr>
              </a:p>
            </p:txBody>
          </p:sp>
          <p:sp>
            <p:nvSpPr>
              <p:cNvPr id="302" name="TextBox 301">
                <a:extLst>
                  <a:ext uri="{FF2B5EF4-FFF2-40B4-BE49-F238E27FC236}">
                    <a16:creationId xmlns:a16="http://schemas.microsoft.com/office/drawing/2014/main" id="{C9BFB430-1B1C-41F1-B291-2EFF410AF31C}"/>
                  </a:ext>
                </a:extLst>
              </p:cNvPr>
              <p:cNvSpPr txBox="1"/>
              <p:nvPr/>
            </p:nvSpPr>
            <p:spPr>
              <a:xfrm>
                <a:off x="9796500" y="4682612"/>
                <a:ext cx="962025" cy="338554"/>
              </a:xfrm>
              <a:prstGeom prst="rect">
                <a:avLst/>
              </a:prstGeom>
              <a:noFill/>
            </p:spPr>
            <p:txBody>
              <a:bodyPr wrap="square" rtlCol="0">
                <a:spAutoFit/>
              </a:bodyPr>
              <a:lstStyle/>
              <a:p>
                <a:r>
                  <a:rPr lang="en-US" sz="1600" b="1" dirty="0">
                    <a:solidFill>
                      <a:schemeClr val="bg1"/>
                    </a:solidFill>
                    <a:latin typeface="Kristen ITC" panose="03050502040202030202" pitchFamily="66" charset="0"/>
                  </a:rPr>
                  <a:t>Points</a:t>
                </a:r>
                <a:endParaRPr lang="en-KE" sz="1600" b="1" dirty="0">
                  <a:solidFill>
                    <a:schemeClr val="bg1"/>
                  </a:solidFill>
                  <a:latin typeface="Kristen ITC" panose="03050502040202030202" pitchFamily="66" charset="0"/>
                </a:endParaRPr>
              </a:p>
            </p:txBody>
          </p:sp>
          <p:pic>
            <p:nvPicPr>
              <p:cNvPr id="303" name="Graphic 302" descr="Bar chart with solid fill">
                <a:extLst>
                  <a:ext uri="{FF2B5EF4-FFF2-40B4-BE49-F238E27FC236}">
                    <a16:creationId xmlns:a16="http://schemas.microsoft.com/office/drawing/2014/main" id="{E672C96F-90CE-4940-B987-B2E8F9ECAD4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654782" y="4525556"/>
                <a:ext cx="468000" cy="468000"/>
              </a:xfrm>
              <a:prstGeom prst="rect">
                <a:avLst/>
              </a:prstGeom>
            </p:spPr>
          </p:pic>
          <p:pic>
            <p:nvPicPr>
              <p:cNvPr id="304" name="Graphic 303" descr="Bar graph with upward trend with solid fill">
                <a:extLst>
                  <a:ext uri="{FF2B5EF4-FFF2-40B4-BE49-F238E27FC236}">
                    <a16:creationId xmlns:a16="http://schemas.microsoft.com/office/drawing/2014/main" id="{3A1E3198-3982-4493-B1EE-20BC7A1512D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654782" y="4059255"/>
                <a:ext cx="468000" cy="468000"/>
              </a:xfrm>
              <a:prstGeom prst="rect">
                <a:avLst/>
              </a:prstGeom>
            </p:spPr>
          </p:pic>
          <p:sp>
            <p:nvSpPr>
              <p:cNvPr id="305" name="TextBox 304">
                <a:extLst>
                  <a:ext uri="{FF2B5EF4-FFF2-40B4-BE49-F238E27FC236}">
                    <a16:creationId xmlns:a16="http://schemas.microsoft.com/office/drawing/2014/main" id="{63FAA223-D2C6-4F82-8625-DA7E2339BA85}"/>
                  </a:ext>
                </a:extLst>
              </p:cNvPr>
              <p:cNvSpPr txBox="1"/>
              <p:nvPr/>
            </p:nvSpPr>
            <p:spPr>
              <a:xfrm>
                <a:off x="8605837" y="2568652"/>
                <a:ext cx="2619375" cy="830997"/>
              </a:xfrm>
              <a:prstGeom prst="rect">
                <a:avLst/>
              </a:prstGeom>
              <a:noFill/>
            </p:spPr>
            <p:txBody>
              <a:bodyPr wrap="square" rtlCol="0">
                <a:spAutoFit/>
              </a:bodyPr>
              <a:lstStyle/>
              <a:p>
                <a:r>
                  <a:rPr lang="en-US" sz="1600" dirty="0">
                    <a:latin typeface="Kristen ITC" panose="03050502040202030202" pitchFamily="66" charset="0"/>
                  </a:rPr>
                  <a:t>Revolutionizing Livestock Health with Smart Technology</a:t>
                </a:r>
                <a:endParaRPr lang="en-KE" sz="1600" dirty="0">
                  <a:latin typeface="Kristen ITC" panose="03050502040202030202" pitchFamily="66" charset="0"/>
                </a:endParaRPr>
              </a:p>
            </p:txBody>
          </p:sp>
        </p:grpSp>
        <p:grpSp>
          <p:nvGrpSpPr>
            <p:cNvPr id="223" name="Group 222">
              <a:extLst>
                <a:ext uri="{FF2B5EF4-FFF2-40B4-BE49-F238E27FC236}">
                  <a16:creationId xmlns:a16="http://schemas.microsoft.com/office/drawing/2014/main" id="{5345D37D-3C00-4DA6-B95C-52004A19C7E4}"/>
                </a:ext>
              </a:extLst>
            </p:cNvPr>
            <p:cNvGrpSpPr/>
            <p:nvPr/>
          </p:nvGrpSpPr>
          <p:grpSpPr>
            <a:xfrm>
              <a:off x="8364752" y="17701992"/>
              <a:ext cx="2847974" cy="3959225"/>
              <a:chOff x="8377238" y="1449388"/>
              <a:chExt cx="2847974" cy="3959225"/>
            </a:xfrm>
          </p:grpSpPr>
          <p:sp>
            <p:nvSpPr>
              <p:cNvPr id="280" name="Rectangle: Rounded Corners 279">
                <a:extLst>
                  <a:ext uri="{FF2B5EF4-FFF2-40B4-BE49-F238E27FC236}">
                    <a16:creationId xmlns:a16="http://schemas.microsoft.com/office/drawing/2014/main" id="{5573FEBE-630D-42DC-A328-A4C18D567FCF}"/>
                  </a:ext>
                </a:extLst>
              </p:cNvPr>
              <p:cNvSpPr/>
              <p:nvPr/>
            </p:nvSpPr>
            <p:spPr>
              <a:xfrm>
                <a:off x="8377238" y="1449388"/>
                <a:ext cx="2771775" cy="3959225"/>
              </a:xfrm>
              <a:prstGeom prst="roundRect">
                <a:avLst>
                  <a:gd name="adj" fmla="val 12199"/>
                </a:avLst>
              </a:prstGeom>
              <a:gradFill>
                <a:gsLst>
                  <a:gs pos="0">
                    <a:srgbClr val="00B0F0"/>
                  </a:gs>
                  <a:gs pos="51000">
                    <a:schemeClr val="accent1">
                      <a:lumMod val="75000"/>
                    </a:schemeClr>
                  </a:gs>
                  <a:gs pos="99000">
                    <a:schemeClr val="accent1">
                      <a:lumMod val="50000"/>
                    </a:schemeClr>
                  </a:gs>
                  <a:gs pos="100000">
                    <a:schemeClr val="accent1">
                      <a:lumMod val="5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281" name="Freeform: Shape 280">
                <a:extLst>
                  <a:ext uri="{FF2B5EF4-FFF2-40B4-BE49-F238E27FC236}">
                    <a16:creationId xmlns:a16="http://schemas.microsoft.com/office/drawing/2014/main" id="{D0128CD7-78D5-4350-9817-322AE3B687E0}"/>
                  </a:ext>
                </a:extLst>
              </p:cNvPr>
              <p:cNvSpPr/>
              <p:nvPr/>
            </p:nvSpPr>
            <p:spPr>
              <a:xfrm flipH="1">
                <a:off x="8377238" y="1545902"/>
                <a:ext cx="2771775" cy="3862711"/>
              </a:xfrm>
              <a:custGeom>
                <a:avLst/>
                <a:gdLst>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86359 w 2771775"/>
                  <a:gd name="connsiteY9" fmla="*/ 180514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86359 w 2771775"/>
                  <a:gd name="connsiteY9" fmla="*/ 180514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71775" h="3862711">
                    <a:moveTo>
                      <a:pt x="102092" y="0"/>
                    </a:moveTo>
                    <a:lnTo>
                      <a:pt x="99036" y="2522"/>
                    </a:lnTo>
                    <a:cubicBezTo>
                      <a:pt x="37846" y="63711"/>
                      <a:pt x="0" y="148244"/>
                      <a:pt x="0" y="241615"/>
                    </a:cubicBezTo>
                    <a:lnTo>
                      <a:pt x="0" y="3524582"/>
                    </a:lnTo>
                    <a:cubicBezTo>
                      <a:pt x="0" y="3711325"/>
                      <a:pt x="151386" y="3862711"/>
                      <a:pt x="338129" y="3862711"/>
                    </a:cubicBezTo>
                    <a:lnTo>
                      <a:pt x="2433646" y="3862711"/>
                    </a:lnTo>
                    <a:cubicBezTo>
                      <a:pt x="2620389" y="3862711"/>
                      <a:pt x="2771775" y="3711325"/>
                      <a:pt x="2771775" y="3524582"/>
                    </a:cubicBezTo>
                    <a:lnTo>
                      <a:pt x="2771775" y="3443237"/>
                    </a:lnTo>
                    <a:lnTo>
                      <a:pt x="2730892" y="3419419"/>
                    </a:lnTo>
                    <a:cubicBezTo>
                      <a:pt x="1180917" y="2806879"/>
                      <a:pt x="1064514" y="2536857"/>
                      <a:pt x="176834" y="228139"/>
                    </a:cubicBezTo>
                    <a:cubicBezTo>
                      <a:pt x="148745" y="167968"/>
                      <a:pt x="130181" y="50646"/>
                      <a:pt x="102092" y="0"/>
                    </a:cubicBezTo>
                    <a:close/>
                  </a:path>
                </a:pathLst>
              </a:custGeom>
              <a:gradFill>
                <a:gsLst>
                  <a:gs pos="0">
                    <a:srgbClr val="00B0F0"/>
                  </a:gs>
                  <a:gs pos="31000">
                    <a:schemeClr val="bg1"/>
                  </a:gs>
                  <a:gs pos="92000">
                    <a:schemeClr val="accent1">
                      <a:lumMod val="50000"/>
                    </a:schemeClr>
                  </a:gs>
                  <a:gs pos="30000">
                    <a:schemeClr val="bg1"/>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KE"/>
              </a:p>
            </p:txBody>
          </p:sp>
          <p:sp>
            <p:nvSpPr>
              <p:cNvPr id="282" name="Rectangle: Rounded Corners 281">
                <a:extLst>
                  <a:ext uri="{FF2B5EF4-FFF2-40B4-BE49-F238E27FC236}">
                    <a16:creationId xmlns:a16="http://schemas.microsoft.com/office/drawing/2014/main" id="{5485028B-10D6-4D4C-882F-547603916B61}"/>
                  </a:ext>
                </a:extLst>
              </p:cNvPr>
              <p:cNvSpPr/>
              <p:nvPr/>
            </p:nvSpPr>
            <p:spPr>
              <a:xfrm>
                <a:off x="8453437" y="1893371"/>
                <a:ext cx="2619375" cy="2035497"/>
              </a:xfrm>
              <a:prstGeom prst="roundRect">
                <a:avLst>
                  <a:gd name="adj" fmla="val 16161"/>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283" name="Rectangle: Rounded Corners 282">
                <a:extLst>
                  <a:ext uri="{FF2B5EF4-FFF2-40B4-BE49-F238E27FC236}">
                    <a16:creationId xmlns:a16="http://schemas.microsoft.com/office/drawing/2014/main" id="{0D51EF53-64AA-46F6-8B08-D7F7DB793A1D}"/>
                  </a:ext>
                </a:extLst>
              </p:cNvPr>
              <p:cNvSpPr/>
              <p:nvPr/>
            </p:nvSpPr>
            <p:spPr>
              <a:xfrm>
                <a:off x="8453437" y="1498277"/>
                <a:ext cx="2619375" cy="2168848"/>
              </a:xfrm>
              <a:prstGeom prst="roundRect">
                <a:avLst>
                  <a:gd name="adj" fmla="val 1288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dirty="0"/>
              </a:p>
            </p:txBody>
          </p:sp>
          <p:sp>
            <p:nvSpPr>
              <p:cNvPr id="284" name="TextBox 283">
                <a:extLst>
                  <a:ext uri="{FF2B5EF4-FFF2-40B4-BE49-F238E27FC236}">
                    <a16:creationId xmlns:a16="http://schemas.microsoft.com/office/drawing/2014/main" id="{B70DCFEC-174A-4A51-BDAF-F80C2A512528}"/>
                  </a:ext>
                </a:extLst>
              </p:cNvPr>
              <p:cNvSpPr txBox="1"/>
              <p:nvPr/>
            </p:nvSpPr>
            <p:spPr>
              <a:xfrm>
                <a:off x="8453437" y="1624012"/>
                <a:ext cx="2395539" cy="461665"/>
              </a:xfrm>
              <a:prstGeom prst="rect">
                <a:avLst/>
              </a:prstGeom>
              <a:noFill/>
            </p:spPr>
            <p:txBody>
              <a:bodyPr wrap="square" rtlCol="0">
                <a:spAutoFit/>
              </a:bodyPr>
              <a:lstStyle/>
              <a:p>
                <a:r>
                  <a:rPr lang="en-US" sz="1200" dirty="0">
                    <a:latin typeface="Kristen ITC" panose="03050502040202030202" pitchFamily="66" charset="0"/>
                  </a:rPr>
                  <a:t>Expected Outcomes &amp; Impact</a:t>
                </a:r>
                <a:endParaRPr lang="en-KE" sz="1200" b="1" dirty="0">
                  <a:solidFill>
                    <a:schemeClr val="tx1">
                      <a:lumMod val="75000"/>
                      <a:lumOff val="25000"/>
                    </a:schemeClr>
                  </a:solidFill>
                  <a:latin typeface="Kristen ITC" panose="03050502040202030202" pitchFamily="66" charset="0"/>
                </a:endParaRPr>
              </a:p>
            </p:txBody>
          </p:sp>
          <p:sp>
            <p:nvSpPr>
              <p:cNvPr id="285" name="Rectangle: Rounded Corners 284">
                <a:extLst>
                  <a:ext uri="{FF2B5EF4-FFF2-40B4-BE49-F238E27FC236}">
                    <a16:creationId xmlns:a16="http://schemas.microsoft.com/office/drawing/2014/main" id="{CCB679A8-CD1B-40A2-9DF7-6E751869661F}"/>
                  </a:ext>
                </a:extLst>
              </p:cNvPr>
              <p:cNvSpPr/>
              <p:nvPr/>
            </p:nvSpPr>
            <p:spPr>
              <a:xfrm>
                <a:off x="8572500" y="2072377"/>
                <a:ext cx="324000" cy="72000"/>
              </a:xfrm>
              <a:prstGeom prst="roundRect">
                <a:avLst>
                  <a:gd name="adj" fmla="val 41983"/>
                </a:avLst>
              </a:prstGeom>
              <a:gradFill>
                <a:gsLst>
                  <a:gs pos="0">
                    <a:srgbClr val="00B0F0"/>
                  </a:gs>
                  <a:gs pos="51000">
                    <a:schemeClr val="accent1">
                      <a:lumMod val="75000"/>
                    </a:schemeClr>
                  </a:gs>
                  <a:gs pos="99000">
                    <a:schemeClr val="accent1">
                      <a:lumMod val="50000"/>
                    </a:schemeClr>
                  </a:gs>
                  <a:gs pos="100000">
                    <a:schemeClr val="accent1">
                      <a:lumMod val="5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286" name="TextBox 285">
                <a:extLst>
                  <a:ext uri="{FF2B5EF4-FFF2-40B4-BE49-F238E27FC236}">
                    <a16:creationId xmlns:a16="http://schemas.microsoft.com/office/drawing/2014/main" id="{FD583921-7DAA-4460-A3F5-86CD7E1DE90F}"/>
                  </a:ext>
                </a:extLst>
              </p:cNvPr>
              <p:cNvSpPr txBox="1"/>
              <p:nvPr/>
            </p:nvSpPr>
            <p:spPr>
              <a:xfrm>
                <a:off x="9105975" y="4040746"/>
                <a:ext cx="742875" cy="523220"/>
              </a:xfrm>
              <a:prstGeom prst="rect">
                <a:avLst/>
              </a:prstGeom>
              <a:noFill/>
            </p:spPr>
            <p:txBody>
              <a:bodyPr wrap="square" rtlCol="0">
                <a:spAutoFit/>
              </a:bodyPr>
              <a:lstStyle/>
              <a:p>
                <a:r>
                  <a:rPr lang="en-US" sz="2800" dirty="0">
                    <a:solidFill>
                      <a:schemeClr val="bg1"/>
                    </a:solidFill>
                  </a:rPr>
                  <a:t>10</a:t>
                </a:r>
                <a:r>
                  <a:rPr lang="en-US" sz="2000" dirty="0">
                    <a:solidFill>
                      <a:schemeClr val="bg1"/>
                    </a:solidFill>
                  </a:rPr>
                  <a:t>%</a:t>
                </a:r>
                <a:endParaRPr lang="en-KE" sz="2800" dirty="0">
                  <a:solidFill>
                    <a:schemeClr val="bg1"/>
                  </a:solidFill>
                </a:endParaRPr>
              </a:p>
            </p:txBody>
          </p:sp>
          <p:sp>
            <p:nvSpPr>
              <p:cNvPr id="287" name="TextBox 286">
                <a:extLst>
                  <a:ext uri="{FF2B5EF4-FFF2-40B4-BE49-F238E27FC236}">
                    <a16:creationId xmlns:a16="http://schemas.microsoft.com/office/drawing/2014/main" id="{FC83D4A6-1792-411C-8550-4A2E79A09C0E}"/>
                  </a:ext>
                </a:extLst>
              </p:cNvPr>
              <p:cNvSpPr txBox="1"/>
              <p:nvPr/>
            </p:nvSpPr>
            <p:spPr>
              <a:xfrm>
                <a:off x="9734625" y="4225412"/>
                <a:ext cx="962025" cy="338554"/>
              </a:xfrm>
              <a:prstGeom prst="rect">
                <a:avLst/>
              </a:prstGeom>
              <a:noFill/>
            </p:spPr>
            <p:txBody>
              <a:bodyPr wrap="square" rtlCol="0">
                <a:spAutoFit/>
              </a:bodyPr>
              <a:lstStyle/>
              <a:p>
                <a:r>
                  <a:rPr lang="en-US" sz="1600" b="1" dirty="0">
                    <a:solidFill>
                      <a:schemeClr val="bg1"/>
                    </a:solidFill>
                    <a:latin typeface="Kristen ITC" panose="03050502040202030202" pitchFamily="66" charset="0"/>
                  </a:rPr>
                  <a:t>Growth</a:t>
                </a:r>
                <a:endParaRPr lang="en-KE" sz="1600" b="1" dirty="0">
                  <a:solidFill>
                    <a:schemeClr val="bg1"/>
                  </a:solidFill>
                  <a:latin typeface="Kristen ITC" panose="03050502040202030202" pitchFamily="66" charset="0"/>
                </a:endParaRPr>
              </a:p>
            </p:txBody>
          </p:sp>
          <p:sp>
            <p:nvSpPr>
              <p:cNvPr id="288" name="TextBox 287">
                <a:extLst>
                  <a:ext uri="{FF2B5EF4-FFF2-40B4-BE49-F238E27FC236}">
                    <a16:creationId xmlns:a16="http://schemas.microsoft.com/office/drawing/2014/main" id="{1B1479EB-48BA-4CC3-A761-2A32538299AE}"/>
                  </a:ext>
                </a:extLst>
              </p:cNvPr>
              <p:cNvSpPr txBox="1"/>
              <p:nvPr/>
            </p:nvSpPr>
            <p:spPr>
              <a:xfrm>
                <a:off x="9115500" y="4497946"/>
                <a:ext cx="742875" cy="523220"/>
              </a:xfrm>
              <a:prstGeom prst="rect">
                <a:avLst/>
              </a:prstGeom>
              <a:noFill/>
            </p:spPr>
            <p:txBody>
              <a:bodyPr wrap="square" rtlCol="0">
                <a:spAutoFit/>
              </a:bodyPr>
              <a:lstStyle/>
              <a:p>
                <a:r>
                  <a:rPr lang="en-US" sz="2800" dirty="0">
                    <a:solidFill>
                      <a:schemeClr val="bg1"/>
                    </a:solidFill>
                  </a:rPr>
                  <a:t>10</a:t>
                </a:r>
                <a:endParaRPr lang="en-KE" sz="2800" dirty="0">
                  <a:solidFill>
                    <a:schemeClr val="bg1"/>
                  </a:solidFill>
                </a:endParaRPr>
              </a:p>
            </p:txBody>
          </p:sp>
          <p:sp>
            <p:nvSpPr>
              <p:cNvPr id="289" name="TextBox 288">
                <a:extLst>
                  <a:ext uri="{FF2B5EF4-FFF2-40B4-BE49-F238E27FC236}">
                    <a16:creationId xmlns:a16="http://schemas.microsoft.com/office/drawing/2014/main" id="{F06773A8-A028-4D03-A1E7-44FB493F97D4}"/>
                  </a:ext>
                </a:extLst>
              </p:cNvPr>
              <p:cNvSpPr txBox="1"/>
              <p:nvPr/>
            </p:nvSpPr>
            <p:spPr>
              <a:xfrm>
                <a:off x="9796500" y="4682612"/>
                <a:ext cx="962025" cy="338554"/>
              </a:xfrm>
              <a:prstGeom prst="rect">
                <a:avLst/>
              </a:prstGeom>
              <a:noFill/>
            </p:spPr>
            <p:txBody>
              <a:bodyPr wrap="square" rtlCol="0">
                <a:spAutoFit/>
              </a:bodyPr>
              <a:lstStyle/>
              <a:p>
                <a:r>
                  <a:rPr lang="en-US" sz="1600" b="1" dirty="0">
                    <a:solidFill>
                      <a:schemeClr val="bg1"/>
                    </a:solidFill>
                    <a:latin typeface="Kristen ITC" panose="03050502040202030202" pitchFamily="66" charset="0"/>
                  </a:rPr>
                  <a:t>Points</a:t>
                </a:r>
                <a:endParaRPr lang="en-KE" sz="1600" b="1" dirty="0">
                  <a:solidFill>
                    <a:schemeClr val="bg1"/>
                  </a:solidFill>
                  <a:latin typeface="Kristen ITC" panose="03050502040202030202" pitchFamily="66" charset="0"/>
                </a:endParaRPr>
              </a:p>
            </p:txBody>
          </p:sp>
          <p:pic>
            <p:nvPicPr>
              <p:cNvPr id="290" name="Graphic 289" descr="Bar chart with solid fill">
                <a:extLst>
                  <a:ext uri="{FF2B5EF4-FFF2-40B4-BE49-F238E27FC236}">
                    <a16:creationId xmlns:a16="http://schemas.microsoft.com/office/drawing/2014/main" id="{D34B7409-D6E2-41F4-89F1-9F81BBA90CD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654782" y="4525556"/>
                <a:ext cx="468000" cy="468000"/>
              </a:xfrm>
              <a:prstGeom prst="rect">
                <a:avLst/>
              </a:prstGeom>
            </p:spPr>
          </p:pic>
          <p:pic>
            <p:nvPicPr>
              <p:cNvPr id="291" name="Graphic 290" descr="Bar graph with upward trend with solid fill">
                <a:extLst>
                  <a:ext uri="{FF2B5EF4-FFF2-40B4-BE49-F238E27FC236}">
                    <a16:creationId xmlns:a16="http://schemas.microsoft.com/office/drawing/2014/main" id="{BD5A55D0-69C5-4B40-8933-FF0AFCFB417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654782" y="4059255"/>
                <a:ext cx="468000" cy="468000"/>
              </a:xfrm>
              <a:prstGeom prst="rect">
                <a:avLst/>
              </a:prstGeom>
            </p:spPr>
          </p:pic>
          <p:sp>
            <p:nvSpPr>
              <p:cNvPr id="292" name="TextBox 291">
                <a:extLst>
                  <a:ext uri="{FF2B5EF4-FFF2-40B4-BE49-F238E27FC236}">
                    <a16:creationId xmlns:a16="http://schemas.microsoft.com/office/drawing/2014/main" id="{AE42CAFB-7F73-41ED-B3E4-1A4B42C35A76}"/>
                  </a:ext>
                </a:extLst>
              </p:cNvPr>
              <p:cNvSpPr txBox="1"/>
              <p:nvPr/>
            </p:nvSpPr>
            <p:spPr>
              <a:xfrm>
                <a:off x="8605837" y="2568652"/>
                <a:ext cx="2619375" cy="923330"/>
              </a:xfrm>
              <a:prstGeom prst="rect">
                <a:avLst/>
              </a:prstGeom>
              <a:noFill/>
            </p:spPr>
            <p:txBody>
              <a:bodyPr wrap="square" rtlCol="0">
                <a:spAutoFit/>
              </a:bodyPr>
              <a:lstStyle/>
              <a:p>
                <a:r>
                  <a:rPr lang="en-US" dirty="0">
                    <a:latin typeface="Kristen ITC" panose="03050502040202030202" pitchFamily="66" charset="0"/>
                  </a:rPr>
                  <a:t>Transforming Livestock Farming for a Better Future</a:t>
                </a:r>
                <a:endParaRPr lang="en-KE" dirty="0">
                  <a:latin typeface="Kristen ITC" panose="03050502040202030202" pitchFamily="66" charset="0"/>
                </a:endParaRPr>
              </a:p>
            </p:txBody>
          </p:sp>
        </p:grpSp>
        <p:grpSp>
          <p:nvGrpSpPr>
            <p:cNvPr id="224" name="Group 223">
              <a:extLst>
                <a:ext uri="{FF2B5EF4-FFF2-40B4-BE49-F238E27FC236}">
                  <a16:creationId xmlns:a16="http://schemas.microsoft.com/office/drawing/2014/main" id="{03E6D299-C51E-4143-9D67-0D7D0C3C4E18}"/>
                </a:ext>
              </a:extLst>
            </p:cNvPr>
            <p:cNvGrpSpPr/>
            <p:nvPr/>
          </p:nvGrpSpPr>
          <p:grpSpPr>
            <a:xfrm>
              <a:off x="8364752" y="21765143"/>
              <a:ext cx="2847974" cy="3959225"/>
              <a:chOff x="8377238" y="1449388"/>
              <a:chExt cx="2847974" cy="3959225"/>
            </a:xfrm>
          </p:grpSpPr>
          <p:sp>
            <p:nvSpPr>
              <p:cNvPr id="267" name="Rectangle: Rounded Corners 266">
                <a:extLst>
                  <a:ext uri="{FF2B5EF4-FFF2-40B4-BE49-F238E27FC236}">
                    <a16:creationId xmlns:a16="http://schemas.microsoft.com/office/drawing/2014/main" id="{4FC6AB75-392F-45FE-B4A8-0931F3348D6C}"/>
                  </a:ext>
                </a:extLst>
              </p:cNvPr>
              <p:cNvSpPr/>
              <p:nvPr/>
            </p:nvSpPr>
            <p:spPr>
              <a:xfrm>
                <a:off x="8377238" y="1449388"/>
                <a:ext cx="2771775" cy="3959225"/>
              </a:xfrm>
              <a:prstGeom prst="roundRect">
                <a:avLst>
                  <a:gd name="adj" fmla="val 12199"/>
                </a:avLst>
              </a:prstGeom>
              <a:gradFill>
                <a:gsLst>
                  <a:gs pos="0">
                    <a:srgbClr val="00B0F0"/>
                  </a:gs>
                  <a:gs pos="51000">
                    <a:schemeClr val="accent1">
                      <a:lumMod val="75000"/>
                    </a:schemeClr>
                  </a:gs>
                  <a:gs pos="99000">
                    <a:schemeClr val="accent1">
                      <a:lumMod val="50000"/>
                    </a:schemeClr>
                  </a:gs>
                  <a:gs pos="100000">
                    <a:schemeClr val="accent1">
                      <a:lumMod val="5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268" name="Freeform: Shape 267">
                <a:extLst>
                  <a:ext uri="{FF2B5EF4-FFF2-40B4-BE49-F238E27FC236}">
                    <a16:creationId xmlns:a16="http://schemas.microsoft.com/office/drawing/2014/main" id="{9C3B71FE-8833-43B2-B5BD-25D720EE9C42}"/>
                  </a:ext>
                </a:extLst>
              </p:cNvPr>
              <p:cNvSpPr/>
              <p:nvPr/>
            </p:nvSpPr>
            <p:spPr>
              <a:xfrm flipH="1">
                <a:off x="8377238" y="1545902"/>
                <a:ext cx="2771775" cy="3862711"/>
              </a:xfrm>
              <a:custGeom>
                <a:avLst/>
                <a:gdLst>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86359 w 2771775"/>
                  <a:gd name="connsiteY9" fmla="*/ 180514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86359 w 2771775"/>
                  <a:gd name="connsiteY9" fmla="*/ 180514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71775" h="3862711">
                    <a:moveTo>
                      <a:pt x="102092" y="0"/>
                    </a:moveTo>
                    <a:lnTo>
                      <a:pt x="99036" y="2522"/>
                    </a:lnTo>
                    <a:cubicBezTo>
                      <a:pt x="37846" y="63711"/>
                      <a:pt x="0" y="148244"/>
                      <a:pt x="0" y="241615"/>
                    </a:cubicBezTo>
                    <a:lnTo>
                      <a:pt x="0" y="3524582"/>
                    </a:lnTo>
                    <a:cubicBezTo>
                      <a:pt x="0" y="3711325"/>
                      <a:pt x="151386" y="3862711"/>
                      <a:pt x="338129" y="3862711"/>
                    </a:cubicBezTo>
                    <a:lnTo>
                      <a:pt x="2433646" y="3862711"/>
                    </a:lnTo>
                    <a:cubicBezTo>
                      <a:pt x="2620389" y="3862711"/>
                      <a:pt x="2771775" y="3711325"/>
                      <a:pt x="2771775" y="3524582"/>
                    </a:cubicBezTo>
                    <a:lnTo>
                      <a:pt x="2771775" y="3443237"/>
                    </a:lnTo>
                    <a:lnTo>
                      <a:pt x="2730892" y="3419419"/>
                    </a:lnTo>
                    <a:cubicBezTo>
                      <a:pt x="1180917" y="2806879"/>
                      <a:pt x="1064514" y="2536857"/>
                      <a:pt x="176834" y="228139"/>
                    </a:cubicBezTo>
                    <a:cubicBezTo>
                      <a:pt x="148745" y="167968"/>
                      <a:pt x="130181" y="50646"/>
                      <a:pt x="102092" y="0"/>
                    </a:cubicBezTo>
                    <a:close/>
                  </a:path>
                </a:pathLst>
              </a:custGeom>
              <a:gradFill>
                <a:gsLst>
                  <a:gs pos="0">
                    <a:srgbClr val="00B0F0"/>
                  </a:gs>
                  <a:gs pos="31000">
                    <a:schemeClr val="bg1"/>
                  </a:gs>
                  <a:gs pos="92000">
                    <a:schemeClr val="accent1">
                      <a:lumMod val="50000"/>
                    </a:schemeClr>
                  </a:gs>
                  <a:gs pos="30000">
                    <a:schemeClr val="bg1"/>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KE"/>
              </a:p>
            </p:txBody>
          </p:sp>
          <p:sp>
            <p:nvSpPr>
              <p:cNvPr id="269" name="Rectangle: Rounded Corners 268">
                <a:extLst>
                  <a:ext uri="{FF2B5EF4-FFF2-40B4-BE49-F238E27FC236}">
                    <a16:creationId xmlns:a16="http://schemas.microsoft.com/office/drawing/2014/main" id="{296FFCFC-2744-47BD-BB2C-5B3FCFF2F4FD}"/>
                  </a:ext>
                </a:extLst>
              </p:cNvPr>
              <p:cNvSpPr/>
              <p:nvPr/>
            </p:nvSpPr>
            <p:spPr>
              <a:xfrm>
                <a:off x="8453437" y="1893371"/>
                <a:ext cx="2619375" cy="2035497"/>
              </a:xfrm>
              <a:prstGeom prst="roundRect">
                <a:avLst>
                  <a:gd name="adj" fmla="val 16161"/>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270" name="Rectangle: Rounded Corners 269">
                <a:extLst>
                  <a:ext uri="{FF2B5EF4-FFF2-40B4-BE49-F238E27FC236}">
                    <a16:creationId xmlns:a16="http://schemas.microsoft.com/office/drawing/2014/main" id="{ADD3EE9B-2871-4EB4-A85B-53B81BACC694}"/>
                  </a:ext>
                </a:extLst>
              </p:cNvPr>
              <p:cNvSpPr/>
              <p:nvPr/>
            </p:nvSpPr>
            <p:spPr>
              <a:xfrm>
                <a:off x="8453437" y="1498277"/>
                <a:ext cx="2619375" cy="2168848"/>
              </a:xfrm>
              <a:prstGeom prst="roundRect">
                <a:avLst>
                  <a:gd name="adj" fmla="val 1288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dirty="0"/>
              </a:p>
            </p:txBody>
          </p:sp>
          <p:sp>
            <p:nvSpPr>
              <p:cNvPr id="271" name="TextBox 270">
                <a:extLst>
                  <a:ext uri="{FF2B5EF4-FFF2-40B4-BE49-F238E27FC236}">
                    <a16:creationId xmlns:a16="http://schemas.microsoft.com/office/drawing/2014/main" id="{13237B35-8E70-411B-B837-E685BF9E73FF}"/>
                  </a:ext>
                </a:extLst>
              </p:cNvPr>
              <p:cNvSpPr txBox="1"/>
              <p:nvPr/>
            </p:nvSpPr>
            <p:spPr>
              <a:xfrm>
                <a:off x="8453437" y="1624012"/>
                <a:ext cx="2395539" cy="400110"/>
              </a:xfrm>
              <a:prstGeom prst="rect">
                <a:avLst/>
              </a:prstGeom>
              <a:noFill/>
            </p:spPr>
            <p:txBody>
              <a:bodyPr wrap="square" rtlCol="0">
                <a:spAutoFit/>
              </a:bodyPr>
              <a:lstStyle/>
              <a:p>
                <a:r>
                  <a:rPr lang="en-US" sz="2000" dirty="0">
                    <a:latin typeface="Kristen ITC" panose="03050502040202030202" pitchFamily="66" charset="0"/>
                  </a:rPr>
                  <a:t>Technology Stack </a:t>
                </a:r>
                <a:endParaRPr lang="en-KE" sz="2000" dirty="0">
                  <a:solidFill>
                    <a:schemeClr val="tx1">
                      <a:lumMod val="75000"/>
                      <a:lumOff val="25000"/>
                    </a:schemeClr>
                  </a:solidFill>
                  <a:latin typeface="Kristen ITC" panose="03050502040202030202" pitchFamily="66" charset="0"/>
                </a:endParaRPr>
              </a:p>
            </p:txBody>
          </p:sp>
          <p:sp>
            <p:nvSpPr>
              <p:cNvPr id="272" name="Rectangle: Rounded Corners 271">
                <a:extLst>
                  <a:ext uri="{FF2B5EF4-FFF2-40B4-BE49-F238E27FC236}">
                    <a16:creationId xmlns:a16="http://schemas.microsoft.com/office/drawing/2014/main" id="{E7209230-87FE-4C2D-B027-2A90F3875079}"/>
                  </a:ext>
                </a:extLst>
              </p:cNvPr>
              <p:cNvSpPr/>
              <p:nvPr/>
            </p:nvSpPr>
            <p:spPr>
              <a:xfrm>
                <a:off x="8572500" y="2072377"/>
                <a:ext cx="324000" cy="72000"/>
              </a:xfrm>
              <a:prstGeom prst="roundRect">
                <a:avLst>
                  <a:gd name="adj" fmla="val 41983"/>
                </a:avLst>
              </a:prstGeom>
              <a:gradFill>
                <a:gsLst>
                  <a:gs pos="0">
                    <a:srgbClr val="00B0F0"/>
                  </a:gs>
                  <a:gs pos="51000">
                    <a:schemeClr val="accent1">
                      <a:lumMod val="75000"/>
                    </a:schemeClr>
                  </a:gs>
                  <a:gs pos="99000">
                    <a:schemeClr val="accent1">
                      <a:lumMod val="50000"/>
                    </a:schemeClr>
                  </a:gs>
                  <a:gs pos="100000">
                    <a:schemeClr val="accent1">
                      <a:lumMod val="5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273" name="TextBox 272">
                <a:extLst>
                  <a:ext uri="{FF2B5EF4-FFF2-40B4-BE49-F238E27FC236}">
                    <a16:creationId xmlns:a16="http://schemas.microsoft.com/office/drawing/2014/main" id="{51F31957-3CFA-40A4-82FF-112770D7E643}"/>
                  </a:ext>
                </a:extLst>
              </p:cNvPr>
              <p:cNvSpPr txBox="1"/>
              <p:nvPr/>
            </p:nvSpPr>
            <p:spPr>
              <a:xfrm>
                <a:off x="9105975" y="4040746"/>
                <a:ext cx="742875" cy="523220"/>
              </a:xfrm>
              <a:prstGeom prst="rect">
                <a:avLst/>
              </a:prstGeom>
              <a:noFill/>
            </p:spPr>
            <p:txBody>
              <a:bodyPr wrap="square" rtlCol="0">
                <a:spAutoFit/>
              </a:bodyPr>
              <a:lstStyle/>
              <a:p>
                <a:r>
                  <a:rPr lang="en-US" sz="2800" dirty="0">
                    <a:solidFill>
                      <a:schemeClr val="bg1"/>
                    </a:solidFill>
                  </a:rPr>
                  <a:t>8</a:t>
                </a:r>
                <a:r>
                  <a:rPr lang="en-US" sz="2000" dirty="0">
                    <a:solidFill>
                      <a:schemeClr val="bg1"/>
                    </a:solidFill>
                  </a:rPr>
                  <a:t>%</a:t>
                </a:r>
                <a:endParaRPr lang="en-KE" sz="2800" dirty="0">
                  <a:solidFill>
                    <a:schemeClr val="bg1"/>
                  </a:solidFill>
                </a:endParaRPr>
              </a:p>
            </p:txBody>
          </p:sp>
          <p:sp>
            <p:nvSpPr>
              <p:cNvPr id="274" name="TextBox 273">
                <a:extLst>
                  <a:ext uri="{FF2B5EF4-FFF2-40B4-BE49-F238E27FC236}">
                    <a16:creationId xmlns:a16="http://schemas.microsoft.com/office/drawing/2014/main" id="{DDD85492-A0CD-4771-8524-533FF09A341C}"/>
                  </a:ext>
                </a:extLst>
              </p:cNvPr>
              <p:cNvSpPr txBox="1"/>
              <p:nvPr/>
            </p:nvSpPr>
            <p:spPr>
              <a:xfrm>
                <a:off x="9734625" y="4225412"/>
                <a:ext cx="962025" cy="338554"/>
              </a:xfrm>
              <a:prstGeom prst="rect">
                <a:avLst/>
              </a:prstGeom>
              <a:noFill/>
            </p:spPr>
            <p:txBody>
              <a:bodyPr wrap="square" rtlCol="0">
                <a:spAutoFit/>
              </a:bodyPr>
              <a:lstStyle/>
              <a:p>
                <a:r>
                  <a:rPr lang="en-US" sz="1600" b="1" dirty="0">
                    <a:solidFill>
                      <a:schemeClr val="bg1"/>
                    </a:solidFill>
                    <a:latin typeface="Kristen ITC" panose="03050502040202030202" pitchFamily="66" charset="0"/>
                  </a:rPr>
                  <a:t>Growth</a:t>
                </a:r>
                <a:endParaRPr lang="en-KE" sz="1600" b="1" dirty="0">
                  <a:solidFill>
                    <a:schemeClr val="bg1"/>
                  </a:solidFill>
                  <a:latin typeface="Kristen ITC" panose="03050502040202030202" pitchFamily="66" charset="0"/>
                </a:endParaRPr>
              </a:p>
            </p:txBody>
          </p:sp>
          <p:sp>
            <p:nvSpPr>
              <p:cNvPr id="275" name="TextBox 274">
                <a:extLst>
                  <a:ext uri="{FF2B5EF4-FFF2-40B4-BE49-F238E27FC236}">
                    <a16:creationId xmlns:a16="http://schemas.microsoft.com/office/drawing/2014/main" id="{46F9FEEE-11ED-4FC5-A1EF-FCF421954B33}"/>
                  </a:ext>
                </a:extLst>
              </p:cNvPr>
              <p:cNvSpPr txBox="1"/>
              <p:nvPr/>
            </p:nvSpPr>
            <p:spPr>
              <a:xfrm>
                <a:off x="9115500" y="4497946"/>
                <a:ext cx="742875" cy="523220"/>
              </a:xfrm>
              <a:prstGeom prst="rect">
                <a:avLst/>
              </a:prstGeom>
              <a:noFill/>
            </p:spPr>
            <p:txBody>
              <a:bodyPr wrap="square" rtlCol="0">
                <a:spAutoFit/>
              </a:bodyPr>
              <a:lstStyle/>
              <a:p>
                <a:r>
                  <a:rPr lang="en-US" sz="2800" dirty="0">
                    <a:solidFill>
                      <a:schemeClr val="bg1"/>
                    </a:solidFill>
                  </a:rPr>
                  <a:t>8</a:t>
                </a:r>
                <a:endParaRPr lang="en-KE" sz="2800" dirty="0">
                  <a:solidFill>
                    <a:schemeClr val="bg1"/>
                  </a:solidFill>
                </a:endParaRPr>
              </a:p>
            </p:txBody>
          </p:sp>
          <p:sp>
            <p:nvSpPr>
              <p:cNvPr id="276" name="TextBox 275">
                <a:extLst>
                  <a:ext uri="{FF2B5EF4-FFF2-40B4-BE49-F238E27FC236}">
                    <a16:creationId xmlns:a16="http://schemas.microsoft.com/office/drawing/2014/main" id="{31EC5B41-9EC8-4D95-8F9E-28BB329DDE89}"/>
                  </a:ext>
                </a:extLst>
              </p:cNvPr>
              <p:cNvSpPr txBox="1"/>
              <p:nvPr/>
            </p:nvSpPr>
            <p:spPr>
              <a:xfrm>
                <a:off x="9796500" y="4682612"/>
                <a:ext cx="962025" cy="338554"/>
              </a:xfrm>
              <a:prstGeom prst="rect">
                <a:avLst/>
              </a:prstGeom>
              <a:noFill/>
            </p:spPr>
            <p:txBody>
              <a:bodyPr wrap="square" rtlCol="0">
                <a:spAutoFit/>
              </a:bodyPr>
              <a:lstStyle/>
              <a:p>
                <a:r>
                  <a:rPr lang="en-US" sz="1600" b="1" dirty="0">
                    <a:solidFill>
                      <a:schemeClr val="bg1"/>
                    </a:solidFill>
                    <a:latin typeface="Kristen ITC" panose="03050502040202030202" pitchFamily="66" charset="0"/>
                  </a:rPr>
                  <a:t>Points</a:t>
                </a:r>
                <a:endParaRPr lang="en-KE" sz="1600" b="1" dirty="0">
                  <a:solidFill>
                    <a:schemeClr val="bg1"/>
                  </a:solidFill>
                  <a:latin typeface="Kristen ITC" panose="03050502040202030202" pitchFamily="66" charset="0"/>
                </a:endParaRPr>
              </a:p>
            </p:txBody>
          </p:sp>
          <p:pic>
            <p:nvPicPr>
              <p:cNvPr id="277" name="Graphic 276" descr="Bar chart with solid fill">
                <a:extLst>
                  <a:ext uri="{FF2B5EF4-FFF2-40B4-BE49-F238E27FC236}">
                    <a16:creationId xmlns:a16="http://schemas.microsoft.com/office/drawing/2014/main" id="{80811E08-EF87-4960-B8ED-FDDFE14617B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654782" y="4525556"/>
                <a:ext cx="468000" cy="468000"/>
              </a:xfrm>
              <a:prstGeom prst="rect">
                <a:avLst/>
              </a:prstGeom>
            </p:spPr>
          </p:pic>
          <p:pic>
            <p:nvPicPr>
              <p:cNvPr id="278" name="Graphic 277" descr="Bar graph with upward trend with solid fill">
                <a:extLst>
                  <a:ext uri="{FF2B5EF4-FFF2-40B4-BE49-F238E27FC236}">
                    <a16:creationId xmlns:a16="http://schemas.microsoft.com/office/drawing/2014/main" id="{E93406BC-837F-46BF-BCD5-F7BA902D155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654782" y="4059255"/>
                <a:ext cx="468000" cy="468000"/>
              </a:xfrm>
              <a:prstGeom prst="rect">
                <a:avLst/>
              </a:prstGeom>
            </p:spPr>
          </p:pic>
          <p:sp>
            <p:nvSpPr>
              <p:cNvPr id="279" name="TextBox 278">
                <a:extLst>
                  <a:ext uri="{FF2B5EF4-FFF2-40B4-BE49-F238E27FC236}">
                    <a16:creationId xmlns:a16="http://schemas.microsoft.com/office/drawing/2014/main" id="{8E45CFAA-7D8E-40B5-A5C0-065FAED5EB51}"/>
                  </a:ext>
                </a:extLst>
              </p:cNvPr>
              <p:cNvSpPr txBox="1"/>
              <p:nvPr/>
            </p:nvSpPr>
            <p:spPr>
              <a:xfrm>
                <a:off x="8605837" y="2568652"/>
                <a:ext cx="2619375" cy="707886"/>
              </a:xfrm>
              <a:prstGeom prst="rect">
                <a:avLst/>
              </a:prstGeom>
              <a:noFill/>
            </p:spPr>
            <p:txBody>
              <a:bodyPr wrap="square" rtlCol="0">
                <a:spAutoFit/>
              </a:bodyPr>
              <a:lstStyle/>
              <a:p>
                <a:r>
                  <a:rPr lang="en-US" sz="2000" dirty="0">
                    <a:latin typeface="Kristen ITC" panose="03050502040202030202" pitchFamily="66" charset="0"/>
                  </a:rPr>
                  <a:t>The Power Behind </a:t>
                </a:r>
                <a:r>
                  <a:rPr lang="en-US" sz="2000" dirty="0" err="1">
                    <a:latin typeface="Kristen ITC" panose="03050502040202030202" pitchFamily="66" charset="0"/>
                  </a:rPr>
                  <a:t>SmartLivestock</a:t>
                </a:r>
                <a:endParaRPr lang="en-KE" sz="2000" dirty="0">
                  <a:latin typeface="Kristen ITC" panose="03050502040202030202" pitchFamily="66" charset="0"/>
                </a:endParaRPr>
              </a:p>
            </p:txBody>
          </p:sp>
        </p:grpSp>
        <p:grpSp>
          <p:nvGrpSpPr>
            <p:cNvPr id="225" name="Group 224">
              <a:extLst>
                <a:ext uri="{FF2B5EF4-FFF2-40B4-BE49-F238E27FC236}">
                  <a16:creationId xmlns:a16="http://schemas.microsoft.com/office/drawing/2014/main" id="{494898C0-1CC3-4C5C-A1A3-262856486E78}"/>
                </a:ext>
              </a:extLst>
            </p:cNvPr>
            <p:cNvGrpSpPr/>
            <p:nvPr/>
          </p:nvGrpSpPr>
          <p:grpSpPr>
            <a:xfrm>
              <a:off x="8364752" y="25828294"/>
              <a:ext cx="2847974" cy="3959225"/>
              <a:chOff x="8377238" y="1449388"/>
              <a:chExt cx="2847974" cy="3959225"/>
            </a:xfrm>
          </p:grpSpPr>
          <p:sp>
            <p:nvSpPr>
              <p:cNvPr id="254" name="Rectangle: Rounded Corners 253">
                <a:extLst>
                  <a:ext uri="{FF2B5EF4-FFF2-40B4-BE49-F238E27FC236}">
                    <a16:creationId xmlns:a16="http://schemas.microsoft.com/office/drawing/2014/main" id="{BED14915-E633-4A0B-98CF-1A57F72B3B97}"/>
                  </a:ext>
                </a:extLst>
              </p:cNvPr>
              <p:cNvSpPr/>
              <p:nvPr/>
            </p:nvSpPr>
            <p:spPr>
              <a:xfrm>
                <a:off x="8377238" y="1449388"/>
                <a:ext cx="2771775" cy="3959225"/>
              </a:xfrm>
              <a:prstGeom prst="roundRect">
                <a:avLst>
                  <a:gd name="adj" fmla="val 12199"/>
                </a:avLst>
              </a:prstGeom>
              <a:gradFill>
                <a:gsLst>
                  <a:gs pos="0">
                    <a:srgbClr val="00B0F0"/>
                  </a:gs>
                  <a:gs pos="51000">
                    <a:schemeClr val="accent1">
                      <a:lumMod val="75000"/>
                    </a:schemeClr>
                  </a:gs>
                  <a:gs pos="99000">
                    <a:schemeClr val="accent1">
                      <a:lumMod val="50000"/>
                    </a:schemeClr>
                  </a:gs>
                  <a:gs pos="100000">
                    <a:schemeClr val="accent1">
                      <a:lumMod val="5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255" name="Freeform: Shape 254">
                <a:extLst>
                  <a:ext uri="{FF2B5EF4-FFF2-40B4-BE49-F238E27FC236}">
                    <a16:creationId xmlns:a16="http://schemas.microsoft.com/office/drawing/2014/main" id="{ECCCCC9A-4EDE-42F9-B9CC-B8896114ED40}"/>
                  </a:ext>
                </a:extLst>
              </p:cNvPr>
              <p:cNvSpPr/>
              <p:nvPr/>
            </p:nvSpPr>
            <p:spPr>
              <a:xfrm flipH="1">
                <a:off x="8377238" y="1545902"/>
                <a:ext cx="2771775" cy="3862711"/>
              </a:xfrm>
              <a:custGeom>
                <a:avLst/>
                <a:gdLst>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86359 w 2771775"/>
                  <a:gd name="connsiteY9" fmla="*/ 180514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86359 w 2771775"/>
                  <a:gd name="connsiteY9" fmla="*/ 180514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71775" h="3862711">
                    <a:moveTo>
                      <a:pt x="102092" y="0"/>
                    </a:moveTo>
                    <a:lnTo>
                      <a:pt x="99036" y="2522"/>
                    </a:lnTo>
                    <a:cubicBezTo>
                      <a:pt x="37846" y="63711"/>
                      <a:pt x="0" y="148244"/>
                      <a:pt x="0" y="241615"/>
                    </a:cubicBezTo>
                    <a:lnTo>
                      <a:pt x="0" y="3524582"/>
                    </a:lnTo>
                    <a:cubicBezTo>
                      <a:pt x="0" y="3711325"/>
                      <a:pt x="151386" y="3862711"/>
                      <a:pt x="338129" y="3862711"/>
                    </a:cubicBezTo>
                    <a:lnTo>
                      <a:pt x="2433646" y="3862711"/>
                    </a:lnTo>
                    <a:cubicBezTo>
                      <a:pt x="2620389" y="3862711"/>
                      <a:pt x="2771775" y="3711325"/>
                      <a:pt x="2771775" y="3524582"/>
                    </a:cubicBezTo>
                    <a:lnTo>
                      <a:pt x="2771775" y="3443237"/>
                    </a:lnTo>
                    <a:lnTo>
                      <a:pt x="2730892" y="3419419"/>
                    </a:lnTo>
                    <a:cubicBezTo>
                      <a:pt x="1180917" y="2806879"/>
                      <a:pt x="1064514" y="2536857"/>
                      <a:pt x="176834" y="228139"/>
                    </a:cubicBezTo>
                    <a:cubicBezTo>
                      <a:pt x="148745" y="167968"/>
                      <a:pt x="130181" y="50646"/>
                      <a:pt x="102092" y="0"/>
                    </a:cubicBezTo>
                    <a:close/>
                  </a:path>
                </a:pathLst>
              </a:custGeom>
              <a:gradFill>
                <a:gsLst>
                  <a:gs pos="0">
                    <a:srgbClr val="00B0F0"/>
                  </a:gs>
                  <a:gs pos="31000">
                    <a:schemeClr val="bg1"/>
                  </a:gs>
                  <a:gs pos="92000">
                    <a:schemeClr val="accent1">
                      <a:lumMod val="50000"/>
                    </a:schemeClr>
                  </a:gs>
                  <a:gs pos="30000">
                    <a:schemeClr val="bg1"/>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KE" dirty="0"/>
              </a:p>
            </p:txBody>
          </p:sp>
          <p:sp>
            <p:nvSpPr>
              <p:cNvPr id="256" name="Rectangle: Rounded Corners 255">
                <a:extLst>
                  <a:ext uri="{FF2B5EF4-FFF2-40B4-BE49-F238E27FC236}">
                    <a16:creationId xmlns:a16="http://schemas.microsoft.com/office/drawing/2014/main" id="{EA673E6C-50B8-46B0-BEAE-670F3E576FAC}"/>
                  </a:ext>
                </a:extLst>
              </p:cNvPr>
              <p:cNvSpPr/>
              <p:nvPr/>
            </p:nvSpPr>
            <p:spPr>
              <a:xfrm>
                <a:off x="8453437" y="1893371"/>
                <a:ext cx="2619375" cy="2035497"/>
              </a:xfrm>
              <a:prstGeom prst="roundRect">
                <a:avLst>
                  <a:gd name="adj" fmla="val 16161"/>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257" name="Rectangle: Rounded Corners 256">
                <a:extLst>
                  <a:ext uri="{FF2B5EF4-FFF2-40B4-BE49-F238E27FC236}">
                    <a16:creationId xmlns:a16="http://schemas.microsoft.com/office/drawing/2014/main" id="{D46FA0F2-EDB2-4B8E-84F5-C1B80B837334}"/>
                  </a:ext>
                </a:extLst>
              </p:cNvPr>
              <p:cNvSpPr/>
              <p:nvPr/>
            </p:nvSpPr>
            <p:spPr>
              <a:xfrm>
                <a:off x="8453437" y="1498277"/>
                <a:ext cx="2619375" cy="2168848"/>
              </a:xfrm>
              <a:prstGeom prst="roundRect">
                <a:avLst>
                  <a:gd name="adj" fmla="val 1288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dirty="0"/>
              </a:p>
            </p:txBody>
          </p:sp>
          <p:sp>
            <p:nvSpPr>
              <p:cNvPr id="258" name="TextBox 257">
                <a:extLst>
                  <a:ext uri="{FF2B5EF4-FFF2-40B4-BE49-F238E27FC236}">
                    <a16:creationId xmlns:a16="http://schemas.microsoft.com/office/drawing/2014/main" id="{01A0C410-FF58-42AE-AA82-C1C1561EFCB4}"/>
                  </a:ext>
                </a:extLst>
              </p:cNvPr>
              <p:cNvSpPr txBox="1"/>
              <p:nvPr/>
            </p:nvSpPr>
            <p:spPr>
              <a:xfrm>
                <a:off x="8453437" y="1624012"/>
                <a:ext cx="2395539" cy="461665"/>
              </a:xfrm>
              <a:prstGeom prst="rect">
                <a:avLst/>
              </a:prstGeom>
              <a:noFill/>
            </p:spPr>
            <p:txBody>
              <a:bodyPr wrap="square" rtlCol="0">
                <a:spAutoFit/>
              </a:bodyPr>
              <a:lstStyle/>
              <a:p>
                <a:r>
                  <a:rPr lang="en-US" sz="1200" dirty="0">
                    <a:latin typeface="Kristen ITC" panose="03050502040202030202" pitchFamily="66" charset="0"/>
                  </a:rPr>
                  <a:t>Market Potential &amp; Scalability</a:t>
                </a:r>
                <a:endParaRPr lang="en-KE" sz="1200" dirty="0">
                  <a:solidFill>
                    <a:schemeClr val="tx1">
                      <a:lumMod val="75000"/>
                      <a:lumOff val="25000"/>
                    </a:schemeClr>
                  </a:solidFill>
                  <a:latin typeface="Kristen ITC" panose="03050502040202030202" pitchFamily="66" charset="0"/>
                </a:endParaRPr>
              </a:p>
            </p:txBody>
          </p:sp>
          <p:sp>
            <p:nvSpPr>
              <p:cNvPr id="259" name="Rectangle: Rounded Corners 258">
                <a:extLst>
                  <a:ext uri="{FF2B5EF4-FFF2-40B4-BE49-F238E27FC236}">
                    <a16:creationId xmlns:a16="http://schemas.microsoft.com/office/drawing/2014/main" id="{D943F643-8F73-4142-9EC0-7B60E3180BBF}"/>
                  </a:ext>
                </a:extLst>
              </p:cNvPr>
              <p:cNvSpPr/>
              <p:nvPr/>
            </p:nvSpPr>
            <p:spPr>
              <a:xfrm>
                <a:off x="8572500" y="2072377"/>
                <a:ext cx="324000" cy="72000"/>
              </a:xfrm>
              <a:prstGeom prst="roundRect">
                <a:avLst>
                  <a:gd name="adj" fmla="val 41983"/>
                </a:avLst>
              </a:prstGeom>
              <a:gradFill>
                <a:gsLst>
                  <a:gs pos="0">
                    <a:srgbClr val="00B0F0"/>
                  </a:gs>
                  <a:gs pos="51000">
                    <a:schemeClr val="accent1">
                      <a:lumMod val="75000"/>
                    </a:schemeClr>
                  </a:gs>
                  <a:gs pos="99000">
                    <a:schemeClr val="accent1">
                      <a:lumMod val="50000"/>
                    </a:schemeClr>
                  </a:gs>
                  <a:gs pos="100000">
                    <a:schemeClr val="accent1">
                      <a:lumMod val="5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260" name="TextBox 259">
                <a:extLst>
                  <a:ext uri="{FF2B5EF4-FFF2-40B4-BE49-F238E27FC236}">
                    <a16:creationId xmlns:a16="http://schemas.microsoft.com/office/drawing/2014/main" id="{7C1160B8-3380-4723-B15B-A8A66A20BC97}"/>
                  </a:ext>
                </a:extLst>
              </p:cNvPr>
              <p:cNvSpPr txBox="1"/>
              <p:nvPr/>
            </p:nvSpPr>
            <p:spPr>
              <a:xfrm>
                <a:off x="9105975" y="4040746"/>
                <a:ext cx="742875" cy="523220"/>
              </a:xfrm>
              <a:prstGeom prst="rect">
                <a:avLst/>
              </a:prstGeom>
              <a:noFill/>
            </p:spPr>
            <p:txBody>
              <a:bodyPr wrap="square" rtlCol="0">
                <a:spAutoFit/>
              </a:bodyPr>
              <a:lstStyle/>
              <a:p>
                <a:r>
                  <a:rPr lang="en-US" sz="2800" dirty="0">
                    <a:solidFill>
                      <a:schemeClr val="bg1"/>
                    </a:solidFill>
                  </a:rPr>
                  <a:t>10</a:t>
                </a:r>
                <a:r>
                  <a:rPr lang="en-US" sz="2000" dirty="0">
                    <a:solidFill>
                      <a:schemeClr val="bg1"/>
                    </a:solidFill>
                  </a:rPr>
                  <a:t>%</a:t>
                </a:r>
                <a:endParaRPr lang="en-KE" sz="2800" dirty="0">
                  <a:solidFill>
                    <a:schemeClr val="bg1"/>
                  </a:solidFill>
                </a:endParaRPr>
              </a:p>
            </p:txBody>
          </p:sp>
          <p:sp>
            <p:nvSpPr>
              <p:cNvPr id="261" name="TextBox 260">
                <a:extLst>
                  <a:ext uri="{FF2B5EF4-FFF2-40B4-BE49-F238E27FC236}">
                    <a16:creationId xmlns:a16="http://schemas.microsoft.com/office/drawing/2014/main" id="{6350810D-50CC-4E18-BC4F-B3DBAE1E6961}"/>
                  </a:ext>
                </a:extLst>
              </p:cNvPr>
              <p:cNvSpPr txBox="1"/>
              <p:nvPr/>
            </p:nvSpPr>
            <p:spPr>
              <a:xfrm>
                <a:off x="9734625" y="4225412"/>
                <a:ext cx="962025" cy="338554"/>
              </a:xfrm>
              <a:prstGeom prst="rect">
                <a:avLst/>
              </a:prstGeom>
              <a:noFill/>
            </p:spPr>
            <p:txBody>
              <a:bodyPr wrap="square" rtlCol="0">
                <a:spAutoFit/>
              </a:bodyPr>
              <a:lstStyle/>
              <a:p>
                <a:r>
                  <a:rPr lang="en-US" sz="1600" b="1" dirty="0">
                    <a:solidFill>
                      <a:schemeClr val="bg1"/>
                    </a:solidFill>
                    <a:latin typeface="Kristen ITC" panose="03050502040202030202" pitchFamily="66" charset="0"/>
                  </a:rPr>
                  <a:t>Growth</a:t>
                </a:r>
                <a:endParaRPr lang="en-KE" sz="1600" b="1" dirty="0">
                  <a:solidFill>
                    <a:schemeClr val="bg1"/>
                  </a:solidFill>
                  <a:latin typeface="Kristen ITC" panose="03050502040202030202" pitchFamily="66" charset="0"/>
                </a:endParaRPr>
              </a:p>
            </p:txBody>
          </p:sp>
          <p:sp>
            <p:nvSpPr>
              <p:cNvPr id="262" name="TextBox 261">
                <a:extLst>
                  <a:ext uri="{FF2B5EF4-FFF2-40B4-BE49-F238E27FC236}">
                    <a16:creationId xmlns:a16="http://schemas.microsoft.com/office/drawing/2014/main" id="{71113C77-3ABB-41E7-BB48-528CED3F80BD}"/>
                  </a:ext>
                </a:extLst>
              </p:cNvPr>
              <p:cNvSpPr txBox="1"/>
              <p:nvPr/>
            </p:nvSpPr>
            <p:spPr>
              <a:xfrm>
                <a:off x="9115500" y="4497946"/>
                <a:ext cx="742875" cy="523220"/>
              </a:xfrm>
              <a:prstGeom prst="rect">
                <a:avLst/>
              </a:prstGeom>
              <a:noFill/>
            </p:spPr>
            <p:txBody>
              <a:bodyPr wrap="square" rtlCol="0">
                <a:spAutoFit/>
              </a:bodyPr>
              <a:lstStyle/>
              <a:p>
                <a:r>
                  <a:rPr lang="en-US" sz="2800" dirty="0">
                    <a:solidFill>
                      <a:schemeClr val="bg1"/>
                    </a:solidFill>
                  </a:rPr>
                  <a:t>10</a:t>
                </a:r>
                <a:endParaRPr lang="en-KE" sz="2800" dirty="0">
                  <a:solidFill>
                    <a:schemeClr val="bg1"/>
                  </a:solidFill>
                </a:endParaRPr>
              </a:p>
            </p:txBody>
          </p:sp>
          <p:sp>
            <p:nvSpPr>
              <p:cNvPr id="263" name="TextBox 262">
                <a:extLst>
                  <a:ext uri="{FF2B5EF4-FFF2-40B4-BE49-F238E27FC236}">
                    <a16:creationId xmlns:a16="http://schemas.microsoft.com/office/drawing/2014/main" id="{52060357-0273-42C3-99A3-424C125A7E00}"/>
                  </a:ext>
                </a:extLst>
              </p:cNvPr>
              <p:cNvSpPr txBox="1"/>
              <p:nvPr/>
            </p:nvSpPr>
            <p:spPr>
              <a:xfrm>
                <a:off x="9796500" y="4682612"/>
                <a:ext cx="962025" cy="338554"/>
              </a:xfrm>
              <a:prstGeom prst="rect">
                <a:avLst/>
              </a:prstGeom>
              <a:noFill/>
            </p:spPr>
            <p:txBody>
              <a:bodyPr wrap="square" rtlCol="0">
                <a:spAutoFit/>
              </a:bodyPr>
              <a:lstStyle/>
              <a:p>
                <a:r>
                  <a:rPr lang="en-US" sz="1600" b="1" dirty="0">
                    <a:solidFill>
                      <a:schemeClr val="bg1"/>
                    </a:solidFill>
                    <a:latin typeface="Kristen ITC" panose="03050502040202030202" pitchFamily="66" charset="0"/>
                  </a:rPr>
                  <a:t>Points</a:t>
                </a:r>
                <a:endParaRPr lang="en-KE" sz="1600" b="1" dirty="0">
                  <a:solidFill>
                    <a:schemeClr val="bg1"/>
                  </a:solidFill>
                  <a:latin typeface="Kristen ITC" panose="03050502040202030202" pitchFamily="66" charset="0"/>
                </a:endParaRPr>
              </a:p>
            </p:txBody>
          </p:sp>
          <p:pic>
            <p:nvPicPr>
              <p:cNvPr id="264" name="Graphic 263" descr="Bar chart with solid fill">
                <a:extLst>
                  <a:ext uri="{FF2B5EF4-FFF2-40B4-BE49-F238E27FC236}">
                    <a16:creationId xmlns:a16="http://schemas.microsoft.com/office/drawing/2014/main" id="{C6E4321D-5987-44AC-BDCE-8195944D85A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654782" y="4525556"/>
                <a:ext cx="468000" cy="468000"/>
              </a:xfrm>
              <a:prstGeom prst="rect">
                <a:avLst/>
              </a:prstGeom>
            </p:spPr>
          </p:pic>
          <p:pic>
            <p:nvPicPr>
              <p:cNvPr id="265" name="Graphic 264" descr="Bar graph with upward trend with solid fill">
                <a:extLst>
                  <a:ext uri="{FF2B5EF4-FFF2-40B4-BE49-F238E27FC236}">
                    <a16:creationId xmlns:a16="http://schemas.microsoft.com/office/drawing/2014/main" id="{32321842-59A5-4778-BD46-A192226F466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654782" y="4059255"/>
                <a:ext cx="468000" cy="468000"/>
              </a:xfrm>
              <a:prstGeom prst="rect">
                <a:avLst/>
              </a:prstGeom>
            </p:spPr>
          </p:pic>
          <p:sp>
            <p:nvSpPr>
              <p:cNvPr id="266" name="TextBox 265">
                <a:extLst>
                  <a:ext uri="{FF2B5EF4-FFF2-40B4-BE49-F238E27FC236}">
                    <a16:creationId xmlns:a16="http://schemas.microsoft.com/office/drawing/2014/main" id="{1101A8EE-52C9-4A43-9171-427374AF976B}"/>
                  </a:ext>
                </a:extLst>
              </p:cNvPr>
              <p:cNvSpPr txBox="1"/>
              <p:nvPr/>
            </p:nvSpPr>
            <p:spPr>
              <a:xfrm>
                <a:off x="8605837" y="2568652"/>
                <a:ext cx="2619375" cy="923330"/>
              </a:xfrm>
              <a:prstGeom prst="rect">
                <a:avLst/>
              </a:prstGeom>
              <a:noFill/>
            </p:spPr>
            <p:txBody>
              <a:bodyPr wrap="square" rtlCol="0">
                <a:spAutoFit/>
              </a:bodyPr>
              <a:lstStyle/>
              <a:p>
                <a:r>
                  <a:rPr lang="en-US" dirty="0">
                    <a:latin typeface="Kristen ITC" panose="03050502040202030202" pitchFamily="66" charset="0"/>
                  </a:rPr>
                  <a:t>The Future of AI-Driven Livestock Management</a:t>
                </a:r>
                <a:endParaRPr lang="en-KE" dirty="0">
                  <a:latin typeface="Kristen ITC" panose="03050502040202030202" pitchFamily="66" charset="0"/>
                </a:endParaRPr>
              </a:p>
            </p:txBody>
          </p:sp>
        </p:grpSp>
        <p:grpSp>
          <p:nvGrpSpPr>
            <p:cNvPr id="226" name="Group 225">
              <a:extLst>
                <a:ext uri="{FF2B5EF4-FFF2-40B4-BE49-F238E27FC236}">
                  <a16:creationId xmlns:a16="http://schemas.microsoft.com/office/drawing/2014/main" id="{C5142D70-096C-4A83-9743-1CA865C6F17E}"/>
                </a:ext>
              </a:extLst>
            </p:cNvPr>
            <p:cNvGrpSpPr/>
            <p:nvPr/>
          </p:nvGrpSpPr>
          <p:grpSpPr>
            <a:xfrm>
              <a:off x="8402852" y="29891445"/>
              <a:ext cx="2771775" cy="3959225"/>
              <a:chOff x="8377238" y="1449388"/>
              <a:chExt cx="2771775" cy="3959225"/>
            </a:xfrm>
          </p:grpSpPr>
          <p:sp>
            <p:nvSpPr>
              <p:cNvPr id="241" name="Rectangle: Rounded Corners 240">
                <a:extLst>
                  <a:ext uri="{FF2B5EF4-FFF2-40B4-BE49-F238E27FC236}">
                    <a16:creationId xmlns:a16="http://schemas.microsoft.com/office/drawing/2014/main" id="{B7F5F403-6896-43C7-8FE4-DA37B4CB9A3E}"/>
                  </a:ext>
                </a:extLst>
              </p:cNvPr>
              <p:cNvSpPr/>
              <p:nvPr/>
            </p:nvSpPr>
            <p:spPr>
              <a:xfrm>
                <a:off x="8377238" y="1449388"/>
                <a:ext cx="2771775" cy="3959225"/>
              </a:xfrm>
              <a:prstGeom prst="roundRect">
                <a:avLst>
                  <a:gd name="adj" fmla="val 12199"/>
                </a:avLst>
              </a:prstGeom>
              <a:gradFill>
                <a:gsLst>
                  <a:gs pos="0">
                    <a:srgbClr val="00B0F0"/>
                  </a:gs>
                  <a:gs pos="51000">
                    <a:schemeClr val="accent1">
                      <a:lumMod val="75000"/>
                    </a:schemeClr>
                  </a:gs>
                  <a:gs pos="99000">
                    <a:schemeClr val="accent1">
                      <a:lumMod val="50000"/>
                    </a:schemeClr>
                  </a:gs>
                  <a:gs pos="100000">
                    <a:schemeClr val="accent1">
                      <a:lumMod val="5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242" name="Freeform: Shape 241">
                <a:extLst>
                  <a:ext uri="{FF2B5EF4-FFF2-40B4-BE49-F238E27FC236}">
                    <a16:creationId xmlns:a16="http://schemas.microsoft.com/office/drawing/2014/main" id="{D90A9BAF-2983-44A8-BB9E-7122F8905BBB}"/>
                  </a:ext>
                </a:extLst>
              </p:cNvPr>
              <p:cNvSpPr/>
              <p:nvPr/>
            </p:nvSpPr>
            <p:spPr>
              <a:xfrm flipH="1">
                <a:off x="8377238" y="1545902"/>
                <a:ext cx="2771775" cy="3862711"/>
              </a:xfrm>
              <a:custGeom>
                <a:avLst/>
                <a:gdLst>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86359 w 2771775"/>
                  <a:gd name="connsiteY9" fmla="*/ 180514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86359 w 2771775"/>
                  <a:gd name="connsiteY9" fmla="*/ 180514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71775" h="3862711">
                    <a:moveTo>
                      <a:pt x="102092" y="0"/>
                    </a:moveTo>
                    <a:lnTo>
                      <a:pt x="99036" y="2522"/>
                    </a:lnTo>
                    <a:cubicBezTo>
                      <a:pt x="37846" y="63711"/>
                      <a:pt x="0" y="148244"/>
                      <a:pt x="0" y="241615"/>
                    </a:cubicBezTo>
                    <a:lnTo>
                      <a:pt x="0" y="3524582"/>
                    </a:lnTo>
                    <a:cubicBezTo>
                      <a:pt x="0" y="3711325"/>
                      <a:pt x="151386" y="3862711"/>
                      <a:pt x="338129" y="3862711"/>
                    </a:cubicBezTo>
                    <a:lnTo>
                      <a:pt x="2433646" y="3862711"/>
                    </a:lnTo>
                    <a:cubicBezTo>
                      <a:pt x="2620389" y="3862711"/>
                      <a:pt x="2771775" y="3711325"/>
                      <a:pt x="2771775" y="3524582"/>
                    </a:cubicBezTo>
                    <a:lnTo>
                      <a:pt x="2771775" y="3443237"/>
                    </a:lnTo>
                    <a:lnTo>
                      <a:pt x="2730892" y="3419419"/>
                    </a:lnTo>
                    <a:cubicBezTo>
                      <a:pt x="1180917" y="2806879"/>
                      <a:pt x="1064514" y="2536857"/>
                      <a:pt x="176834" y="228139"/>
                    </a:cubicBezTo>
                    <a:cubicBezTo>
                      <a:pt x="148745" y="167968"/>
                      <a:pt x="130181" y="50646"/>
                      <a:pt x="102092" y="0"/>
                    </a:cubicBezTo>
                    <a:close/>
                  </a:path>
                </a:pathLst>
              </a:custGeom>
              <a:gradFill>
                <a:gsLst>
                  <a:gs pos="0">
                    <a:srgbClr val="00B0F0"/>
                  </a:gs>
                  <a:gs pos="31000">
                    <a:schemeClr val="bg1"/>
                  </a:gs>
                  <a:gs pos="92000">
                    <a:schemeClr val="accent1">
                      <a:lumMod val="50000"/>
                    </a:schemeClr>
                  </a:gs>
                  <a:gs pos="30000">
                    <a:schemeClr val="bg1"/>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KE" dirty="0"/>
              </a:p>
            </p:txBody>
          </p:sp>
          <p:sp>
            <p:nvSpPr>
              <p:cNvPr id="243" name="Rectangle: Rounded Corners 242">
                <a:extLst>
                  <a:ext uri="{FF2B5EF4-FFF2-40B4-BE49-F238E27FC236}">
                    <a16:creationId xmlns:a16="http://schemas.microsoft.com/office/drawing/2014/main" id="{1CC9F351-AC5D-4057-ADAF-CE839E9FF957}"/>
                  </a:ext>
                </a:extLst>
              </p:cNvPr>
              <p:cNvSpPr/>
              <p:nvPr/>
            </p:nvSpPr>
            <p:spPr>
              <a:xfrm>
                <a:off x="8453437" y="1893371"/>
                <a:ext cx="2619375" cy="2035497"/>
              </a:xfrm>
              <a:prstGeom prst="roundRect">
                <a:avLst>
                  <a:gd name="adj" fmla="val 16161"/>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244" name="Rectangle: Rounded Corners 243">
                <a:extLst>
                  <a:ext uri="{FF2B5EF4-FFF2-40B4-BE49-F238E27FC236}">
                    <a16:creationId xmlns:a16="http://schemas.microsoft.com/office/drawing/2014/main" id="{105656FF-2940-4473-89C1-A71B6D79276A}"/>
                  </a:ext>
                </a:extLst>
              </p:cNvPr>
              <p:cNvSpPr/>
              <p:nvPr/>
            </p:nvSpPr>
            <p:spPr>
              <a:xfrm>
                <a:off x="8453437" y="1498277"/>
                <a:ext cx="2619375" cy="2168848"/>
              </a:xfrm>
              <a:prstGeom prst="roundRect">
                <a:avLst>
                  <a:gd name="adj" fmla="val 1288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dirty="0"/>
              </a:p>
            </p:txBody>
          </p:sp>
          <p:sp>
            <p:nvSpPr>
              <p:cNvPr id="245" name="TextBox 244">
                <a:extLst>
                  <a:ext uri="{FF2B5EF4-FFF2-40B4-BE49-F238E27FC236}">
                    <a16:creationId xmlns:a16="http://schemas.microsoft.com/office/drawing/2014/main" id="{A9169FB1-D972-4C9C-AAA4-B6E7549C3676}"/>
                  </a:ext>
                </a:extLst>
              </p:cNvPr>
              <p:cNvSpPr txBox="1"/>
              <p:nvPr/>
            </p:nvSpPr>
            <p:spPr>
              <a:xfrm>
                <a:off x="8453437" y="1624012"/>
                <a:ext cx="2395539" cy="523220"/>
              </a:xfrm>
              <a:prstGeom prst="rect">
                <a:avLst/>
              </a:prstGeom>
              <a:noFill/>
            </p:spPr>
            <p:txBody>
              <a:bodyPr wrap="square" rtlCol="0">
                <a:spAutoFit/>
              </a:bodyPr>
              <a:lstStyle/>
              <a:p>
                <a:r>
                  <a:rPr lang="en-US" sz="1400" dirty="0">
                    <a:latin typeface="Kristen ITC" panose="03050502040202030202" pitchFamily="66" charset="0"/>
                  </a:rPr>
                  <a:t>Conclusion &amp; Call to Action </a:t>
                </a:r>
                <a:endParaRPr lang="en-KE" sz="1400" dirty="0">
                  <a:solidFill>
                    <a:schemeClr val="tx1">
                      <a:lumMod val="75000"/>
                      <a:lumOff val="25000"/>
                    </a:schemeClr>
                  </a:solidFill>
                  <a:latin typeface="Kristen ITC" panose="03050502040202030202" pitchFamily="66" charset="0"/>
                </a:endParaRPr>
              </a:p>
            </p:txBody>
          </p:sp>
          <p:sp>
            <p:nvSpPr>
              <p:cNvPr id="246" name="Rectangle: Rounded Corners 245">
                <a:extLst>
                  <a:ext uri="{FF2B5EF4-FFF2-40B4-BE49-F238E27FC236}">
                    <a16:creationId xmlns:a16="http://schemas.microsoft.com/office/drawing/2014/main" id="{C42C2D6F-43F1-4725-B8B9-A1D0C200FABB}"/>
                  </a:ext>
                </a:extLst>
              </p:cNvPr>
              <p:cNvSpPr/>
              <p:nvPr/>
            </p:nvSpPr>
            <p:spPr>
              <a:xfrm>
                <a:off x="8572500" y="2072377"/>
                <a:ext cx="324000" cy="72000"/>
              </a:xfrm>
              <a:prstGeom prst="roundRect">
                <a:avLst>
                  <a:gd name="adj" fmla="val 41983"/>
                </a:avLst>
              </a:prstGeom>
              <a:gradFill>
                <a:gsLst>
                  <a:gs pos="0">
                    <a:srgbClr val="00B0F0"/>
                  </a:gs>
                  <a:gs pos="51000">
                    <a:schemeClr val="accent1">
                      <a:lumMod val="75000"/>
                    </a:schemeClr>
                  </a:gs>
                  <a:gs pos="99000">
                    <a:schemeClr val="accent1">
                      <a:lumMod val="50000"/>
                    </a:schemeClr>
                  </a:gs>
                  <a:gs pos="100000">
                    <a:schemeClr val="accent1">
                      <a:lumMod val="5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247" name="TextBox 246">
                <a:extLst>
                  <a:ext uri="{FF2B5EF4-FFF2-40B4-BE49-F238E27FC236}">
                    <a16:creationId xmlns:a16="http://schemas.microsoft.com/office/drawing/2014/main" id="{215B5AF9-AEE3-43F5-99F6-6548E25C409F}"/>
                  </a:ext>
                </a:extLst>
              </p:cNvPr>
              <p:cNvSpPr txBox="1"/>
              <p:nvPr/>
            </p:nvSpPr>
            <p:spPr>
              <a:xfrm>
                <a:off x="9105975" y="4040746"/>
                <a:ext cx="742875" cy="523220"/>
              </a:xfrm>
              <a:prstGeom prst="rect">
                <a:avLst/>
              </a:prstGeom>
              <a:noFill/>
            </p:spPr>
            <p:txBody>
              <a:bodyPr wrap="square" rtlCol="0">
                <a:spAutoFit/>
              </a:bodyPr>
              <a:lstStyle/>
              <a:p>
                <a:r>
                  <a:rPr lang="en-US" sz="2800" dirty="0">
                    <a:solidFill>
                      <a:schemeClr val="bg1"/>
                    </a:solidFill>
                  </a:rPr>
                  <a:t>5</a:t>
                </a:r>
                <a:r>
                  <a:rPr lang="en-US" sz="2000" dirty="0">
                    <a:solidFill>
                      <a:schemeClr val="bg1"/>
                    </a:solidFill>
                  </a:rPr>
                  <a:t>%</a:t>
                </a:r>
                <a:endParaRPr lang="en-KE" sz="2800" dirty="0">
                  <a:solidFill>
                    <a:schemeClr val="bg1"/>
                  </a:solidFill>
                </a:endParaRPr>
              </a:p>
            </p:txBody>
          </p:sp>
          <p:sp>
            <p:nvSpPr>
              <p:cNvPr id="248" name="TextBox 247">
                <a:extLst>
                  <a:ext uri="{FF2B5EF4-FFF2-40B4-BE49-F238E27FC236}">
                    <a16:creationId xmlns:a16="http://schemas.microsoft.com/office/drawing/2014/main" id="{A691095A-8512-4BD6-A8AD-0B4166E07D76}"/>
                  </a:ext>
                </a:extLst>
              </p:cNvPr>
              <p:cNvSpPr txBox="1"/>
              <p:nvPr/>
            </p:nvSpPr>
            <p:spPr>
              <a:xfrm>
                <a:off x="9734625" y="4225412"/>
                <a:ext cx="962025" cy="338554"/>
              </a:xfrm>
              <a:prstGeom prst="rect">
                <a:avLst/>
              </a:prstGeom>
              <a:noFill/>
            </p:spPr>
            <p:txBody>
              <a:bodyPr wrap="square" rtlCol="0">
                <a:spAutoFit/>
              </a:bodyPr>
              <a:lstStyle/>
              <a:p>
                <a:r>
                  <a:rPr lang="en-US" sz="1600" b="1" dirty="0">
                    <a:solidFill>
                      <a:schemeClr val="bg1"/>
                    </a:solidFill>
                    <a:latin typeface="Kristen ITC" panose="03050502040202030202" pitchFamily="66" charset="0"/>
                  </a:rPr>
                  <a:t>Growth</a:t>
                </a:r>
                <a:endParaRPr lang="en-KE" sz="1600" b="1" dirty="0">
                  <a:solidFill>
                    <a:schemeClr val="bg1"/>
                  </a:solidFill>
                  <a:latin typeface="Kristen ITC" panose="03050502040202030202" pitchFamily="66" charset="0"/>
                </a:endParaRPr>
              </a:p>
            </p:txBody>
          </p:sp>
          <p:sp>
            <p:nvSpPr>
              <p:cNvPr id="249" name="TextBox 248">
                <a:extLst>
                  <a:ext uri="{FF2B5EF4-FFF2-40B4-BE49-F238E27FC236}">
                    <a16:creationId xmlns:a16="http://schemas.microsoft.com/office/drawing/2014/main" id="{23E90FF8-2056-428D-A79A-7BDA3B5A3C2C}"/>
                  </a:ext>
                </a:extLst>
              </p:cNvPr>
              <p:cNvSpPr txBox="1"/>
              <p:nvPr/>
            </p:nvSpPr>
            <p:spPr>
              <a:xfrm>
                <a:off x="9115500" y="4497946"/>
                <a:ext cx="742875" cy="523220"/>
              </a:xfrm>
              <a:prstGeom prst="rect">
                <a:avLst/>
              </a:prstGeom>
              <a:noFill/>
            </p:spPr>
            <p:txBody>
              <a:bodyPr wrap="square" rtlCol="0">
                <a:spAutoFit/>
              </a:bodyPr>
              <a:lstStyle/>
              <a:p>
                <a:r>
                  <a:rPr lang="en-US" sz="2800" dirty="0">
                    <a:solidFill>
                      <a:schemeClr val="bg1"/>
                    </a:solidFill>
                  </a:rPr>
                  <a:t>5</a:t>
                </a:r>
                <a:endParaRPr lang="en-KE" sz="2800" dirty="0">
                  <a:solidFill>
                    <a:schemeClr val="bg1"/>
                  </a:solidFill>
                </a:endParaRPr>
              </a:p>
            </p:txBody>
          </p:sp>
          <p:sp>
            <p:nvSpPr>
              <p:cNvPr id="250" name="TextBox 249">
                <a:extLst>
                  <a:ext uri="{FF2B5EF4-FFF2-40B4-BE49-F238E27FC236}">
                    <a16:creationId xmlns:a16="http://schemas.microsoft.com/office/drawing/2014/main" id="{083D29CE-E34D-49F5-B510-4789A1307E3A}"/>
                  </a:ext>
                </a:extLst>
              </p:cNvPr>
              <p:cNvSpPr txBox="1"/>
              <p:nvPr/>
            </p:nvSpPr>
            <p:spPr>
              <a:xfrm>
                <a:off x="9796500" y="4682612"/>
                <a:ext cx="962025" cy="338554"/>
              </a:xfrm>
              <a:prstGeom prst="rect">
                <a:avLst/>
              </a:prstGeom>
              <a:noFill/>
            </p:spPr>
            <p:txBody>
              <a:bodyPr wrap="square" rtlCol="0">
                <a:spAutoFit/>
              </a:bodyPr>
              <a:lstStyle/>
              <a:p>
                <a:r>
                  <a:rPr lang="en-US" sz="1600" b="1" dirty="0">
                    <a:solidFill>
                      <a:schemeClr val="bg1"/>
                    </a:solidFill>
                    <a:latin typeface="Kristen ITC" panose="03050502040202030202" pitchFamily="66" charset="0"/>
                  </a:rPr>
                  <a:t>Points</a:t>
                </a:r>
                <a:endParaRPr lang="en-KE" sz="1600" b="1" dirty="0">
                  <a:solidFill>
                    <a:schemeClr val="bg1"/>
                  </a:solidFill>
                  <a:latin typeface="Kristen ITC" panose="03050502040202030202" pitchFamily="66" charset="0"/>
                </a:endParaRPr>
              </a:p>
            </p:txBody>
          </p:sp>
          <p:pic>
            <p:nvPicPr>
              <p:cNvPr id="251" name="Graphic 250" descr="Bar chart with solid fill">
                <a:extLst>
                  <a:ext uri="{FF2B5EF4-FFF2-40B4-BE49-F238E27FC236}">
                    <a16:creationId xmlns:a16="http://schemas.microsoft.com/office/drawing/2014/main" id="{13BDC5AA-78F1-4CBB-8E42-F689683090B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654782" y="4525556"/>
                <a:ext cx="468000" cy="468000"/>
              </a:xfrm>
              <a:prstGeom prst="rect">
                <a:avLst/>
              </a:prstGeom>
            </p:spPr>
          </p:pic>
          <p:pic>
            <p:nvPicPr>
              <p:cNvPr id="252" name="Graphic 251" descr="Bar graph with upward trend with solid fill">
                <a:extLst>
                  <a:ext uri="{FF2B5EF4-FFF2-40B4-BE49-F238E27FC236}">
                    <a16:creationId xmlns:a16="http://schemas.microsoft.com/office/drawing/2014/main" id="{74A38938-D569-48DD-983A-D312F01FADA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654782" y="4059255"/>
                <a:ext cx="468000" cy="468000"/>
              </a:xfrm>
              <a:prstGeom prst="rect">
                <a:avLst/>
              </a:prstGeom>
            </p:spPr>
          </p:pic>
          <p:sp>
            <p:nvSpPr>
              <p:cNvPr id="253" name="TextBox 252">
                <a:extLst>
                  <a:ext uri="{FF2B5EF4-FFF2-40B4-BE49-F238E27FC236}">
                    <a16:creationId xmlns:a16="http://schemas.microsoft.com/office/drawing/2014/main" id="{EF93FC3C-3E4C-4EF3-81F7-F14BB2CC21AF}"/>
                  </a:ext>
                </a:extLst>
              </p:cNvPr>
              <p:cNvSpPr txBox="1"/>
              <p:nvPr/>
            </p:nvSpPr>
            <p:spPr>
              <a:xfrm>
                <a:off x="8499918" y="2568652"/>
                <a:ext cx="2619375" cy="584775"/>
              </a:xfrm>
              <a:prstGeom prst="rect">
                <a:avLst/>
              </a:prstGeom>
              <a:noFill/>
            </p:spPr>
            <p:txBody>
              <a:bodyPr wrap="square" rtlCol="0">
                <a:spAutoFit/>
              </a:bodyPr>
              <a:lstStyle/>
              <a:p>
                <a:r>
                  <a:rPr lang="en-US" sz="1600" dirty="0">
                    <a:latin typeface="Kristen ITC" panose="03050502040202030202" pitchFamily="66" charset="0"/>
                  </a:rPr>
                  <a:t>Shaping the Future of Livestock Farming</a:t>
                </a:r>
                <a:endParaRPr lang="en-KE" sz="1600" dirty="0">
                  <a:latin typeface="Kristen ITC" panose="03050502040202030202" pitchFamily="66" charset="0"/>
                </a:endParaRPr>
              </a:p>
            </p:txBody>
          </p:sp>
        </p:grpSp>
        <p:grpSp>
          <p:nvGrpSpPr>
            <p:cNvPr id="227" name="Group 226">
              <a:extLst>
                <a:ext uri="{FF2B5EF4-FFF2-40B4-BE49-F238E27FC236}">
                  <a16:creationId xmlns:a16="http://schemas.microsoft.com/office/drawing/2014/main" id="{0EA59160-9CAF-447D-B641-6319174B11AC}"/>
                </a:ext>
              </a:extLst>
            </p:cNvPr>
            <p:cNvGrpSpPr/>
            <p:nvPr/>
          </p:nvGrpSpPr>
          <p:grpSpPr>
            <a:xfrm>
              <a:off x="8402852" y="33954592"/>
              <a:ext cx="2771775" cy="3959225"/>
              <a:chOff x="8377238" y="1449388"/>
              <a:chExt cx="2771775" cy="3959225"/>
            </a:xfrm>
          </p:grpSpPr>
          <p:sp>
            <p:nvSpPr>
              <p:cNvPr id="228" name="Rectangle: Rounded Corners 227">
                <a:extLst>
                  <a:ext uri="{FF2B5EF4-FFF2-40B4-BE49-F238E27FC236}">
                    <a16:creationId xmlns:a16="http://schemas.microsoft.com/office/drawing/2014/main" id="{4C20C62F-DCA9-470A-903B-84F381210A5B}"/>
                  </a:ext>
                </a:extLst>
              </p:cNvPr>
              <p:cNvSpPr/>
              <p:nvPr/>
            </p:nvSpPr>
            <p:spPr>
              <a:xfrm>
                <a:off x="8377238" y="1449388"/>
                <a:ext cx="2771775" cy="3959225"/>
              </a:xfrm>
              <a:prstGeom prst="roundRect">
                <a:avLst>
                  <a:gd name="adj" fmla="val 12199"/>
                </a:avLst>
              </a:prstGeom>
              <a:gradFill>
                <a:gsLst>
                  <a:gs pos="0">
                    <a:srgbClr val="00B0F0"/>
                  </a:gs>
                  <a:gs pos="51000">
                    <a:schemeClr val="accent1">
                      <a:lumMod val="75000"/>
                    </a:schemeClr>
                  </a:gs>
                  <a:gs pos="99000">
                    <a:schemeClr val="accent1">
                      <a:lumMod val="50000"/>
                    </a:schemeClr>
                  </a:gs>
                  <a:gs pos="100000">
                    <a:schemeClr val="accent1">
                      <a:lumMod val="5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229" name="Freeform: Shape 228">
                <a:extLst>
                  <a:ext uri="{FF2B5EF4-FFF2-40B4-BE49-F238E27FC236}">
                    <a16:creationId xmlns:a16="http://schemas.microsoft.com/office/drawing/2014/main" id="{23D40A96-2B26-431C-9145-1494E2608872}"/>
                  </a:ext>
                </a:extLst>
              </p:cNvPr>
              <p:cNvSpPr/>
              <p:nvPr/>
            </p:nvSpPr>
            <p:spPr>
              <a:xfrm flipH="1">
                <a:off x="8377238" y="1545902"/>
                <a:ext cx="2771775" cy="3862711"/>
              </a:xfrm>
              <a:custGeom>
                <a:avLst/>
                <a:gdLst>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86359 w 2771775"/>
                  <a:gd name="connsiteY9" fmla="*/ 180514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86359 w 2771775"/>
                  <a:gd name="connsiteY9" fmla="*/ 180514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71775" h="3862711">
                    <a:moveTo>
                      <a:pt x="102092" y="0"/>
                    </a:moveTo>
                    <a:lnTo>
                      <a:pt x="99036" y="2522"/>
                    </a:lnTo>
                    <a:cubicBezTo>
                      <a:pt x="37846" y="63711"/>
                      <a:pt x="0" y="148244"/>
                      <a:pt x="0" y="241615"/>
                    </a:cubicBezTo>
                    <a:lnTo>
                      <a:pt x="0" y="3524582"/>
                    </a:lnTo>
                    <a:cubicBezTo>
                      <a:pt x="0" y="3711325"/>
                      <a:pt x="151386" y="3862711"/>
                      <a:pt x="338129" y="3862711"/>
                    </a:cubicBezTo>
                    <a:lnTo>
                      <a:pt x="2433646" y="3862711"/>
                    </a:lnTo>
                    <a:cubicBezTo>
                      <a:pt x="2620389" y="3862711"/>
                      <a:pt x="2771775" y="3711325"/>
                      <a:pt x="2771775" y="3524582"/>
                    </a:cubicBezTo>
                    <a:lnTo>
                      <a:pt x="2771775" y="3443237"/>
                    </a:lnTo>
                    <a:lnTo>
                      <a:pt x="2730892" y="3419419"/>
                    </a:lnTo>
                    <a:cubicBezTo>
                      <a:pt x="1180917" y="2806879"/>
                      <a:pt x="1064514" y="2536857"/>
                      <a:pt x="176834" y="228139"/>
                    </a:cubicBezTo>
                    <a:cubicBezTo>
                      <a:pt x="148745" y="167968"/>
                      <a:pt x="130181" y="50646"/>
                      <a:pt x="102092" y="0"/>
                    </a:cubicBezTo>
                    <a:close/>
                  </a:path>
                </a:pathLst>
              </a:custGeom>
              <a:gradFill>
                <a:gsLst>
                  <a:gs pos="0">
                    <a:srgbClr val="00B0F0"/>
                  </a:gs>
                  <a:gs pos="31000">
                    <a:schemeClr val="bg1"/>
                  </a:gs>
                  <a:gs pos="92000">
                    <a:schemeClr val="accent1">
                      <a:lumMod val="50000"/>
                    </a:schemeClr>
                  </a:gs>
                  <a:gs pos="30000">
                    <a:schemeClr val="bg1"/>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KE" dirty="0"/>
              </a:p>
            </p:txBody>
          </p:sp>
          <p:sp>
            <p:nvSpPr>
              <p:cNvPr id="230" name="Rectangle: Rounded Corners 229">
                <a:extLst>
                  <a:ext uri="{FF2B5EF4-FFF2-40B4-BE49-F238E27FC236}">
                    <a16:creationId xmlns:a16="http://schemas.microsoft.com/office/drawing/2014/main" id="{B5244540-145F-4EBA-A549-028EF03963D4}"/>
                  </a:ext>
                </a:extLst>
              </p:cNvPr>
              <p:cNvSpPr/>
              <p:nvPr/>
            </p:nvSpPr>
            <p:spPr>
              <a:xfrm>
                <a:off x="8453437" y="1893371"/>
                <a:ext cx="2619375" cy="2035497"/>
              </a:xfrm>
              <a:prstGeom prst="roundRect">
                <a:avLst>
                  <a:gd name="adj" fmla="val 16161"/>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231" name="Rectangle: Rounded Corners 230">
                <a:extLst>
                  <a:ext uri="{FF2B5EF4-FFF2-40B4-BE49-F238E27FC236}">
                    <a16:creationId xmlns:a16="http://schemas.microsoft.com/office/drawing/2014/main" id="{DC064352-0512-4E07-B0C9-3BC0EBA7FC86}"/>
                  </a:ext>
                </a:extLst>
              </p:cNvPr>
              <p:cNvSpPr/>
              <p:nvPr/>
            </p:nvSpPr>
            <p:spPr>
              <a:xfrm>
                <a:off x="8453437" y="1498277"/>
                <a:ext cx="2619375" cy="2168848"/>
              </a:xfrm>
              <a:prstGeom prst="roundRect">
                <a:avLst>
                  <a:gd name="adj" fmla="val 1288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dirty="0"/>
              </a:p>
            </p:txBody>
          </p:sp>
          <p:sp>
            <p:nvSpPr>
              <p:cNvPr id="232" name="TextBox 231">
                <a:extLst>
                  <a:ext uri="{FF2B5EF4-FFF2-40B4-BE49-F238E27FC236}">
                    <a16:creationId xmlns:a16="http://schemas.microsoft.com/office/drawing/2014/main" id="{4CEF84F5-B4B1-4B98-90F1-91F9B142C7E5}"/>
                  </a:ext>
                </a:extLst>
              </p:cNvPr>
              <p:cNvSpPr txBox="1"/>
              <p:nvPr/>
            </p:nvSpPr>
            <p:spPr>
              <a:xfrm>
                <a:off x="8453437" y="1624012"/>
                <a:ext cx="2395539" cy="523220"/>
              </a:xfrm>
              <a:prstGeom prst="rect">
                <a:avLst/>
              </a:prstGeom>
              <a:noFill/>
            </p:spPr>
            <p:txBody>
              <a:bodyPr wrap="square" rtlCol="0">
                <a:spAutoFit/>
              </a:bodyPr>
              <a:lstStyle/>
              <a:p>
                <a:r>
                  <a:rPr lang="en-US" sz="1400" dirty="0">
                    <a:latin typeface="Kristen ITC" panose="03050502040202030202" pitchFamily="66" charset="0"/>
                  </a:rPr>
                  <a:t>Final Remark &amp; Closing Statement</a:t>
                </a:r>
                <a:endParaRPr lang="en-KE" sz="1400" dirty="0">
                  <a:solidFill>
                    <a:schemeClr val="tx1">
                      <a:lumMod val="75000"/>
                      <a:lumOff val="25000"/>
                    </a:schemeClr>
                  </a:solidFill>
                  <a:latin typeface="Kristen ITC" panose="03050502040202030202" pitchFamily="66" charset="0"/>
                </a:endParaRPr>
              </a:p>
            </p:txBody>
          </p:sp>
          <p:sp>
            <p:nvSpPr>
              <p:cNvPr id="233" name="Rectangle: Rounded Corners 232">
                <a:extLst>
                  <a:ext uri="{FF2B5EF4-FFF2-40B4-BE49-F238E27FC236}">
                    <a16:creationId xmlns:a16="http://schemas.microsoft.com/office/drawing/2014/main" id="{537986DA-9616-4A23-AD51-E9E259275BE4}"/>
                  </a:ext>
                </a:extLst>
              </p:cNvPr>
              <p:cNvSpPr/>
              <p:nvPr/>
            </p:nvSpPr>
            <p:spPr>
              <a:xfrm>
                <a:off x="8572500" y="2072377"/>
                <a:ext cx="324000" cy="72000"/>
              </a:xfrm>
              <a:prstGeom prst="roundRect">
                <a:avLst>
                  <a:gd name="adj" fmla="val 41983"/>
                </a:avLst>
              </a:prstGeom>
              <a:gradFill>
                <a:gsLst>
                  <a:gs pos="0">
                    <a:srgbClr val="00B0F0"/>
                  </a:gs>
                  <a:gs pos="51000">
                    <a:schemeClr val="accent1">
                      <a:lumMod val="75000"/>
                    </a:schemeClr>
                  </a:gs>
                  <a:gs pos="99000">
                    <a:schemeClr val="accent1">
                      <a:lumMod val="50000"/>
                    </a:schemeClr>
                  </a:gs>
                  <a:gs pos="100000">
                    <a:schemeClr val="accent1">
                      <a:lumMod val="5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234" name="TextBox 233">
                <a:extLst>
                  <a:ext uri="{FF2B5EF4-FFF2-40B4-BE49-F238E27FC236}">
                    <a16:creationId xmlns:a16="http://schemas.microsoft.com/office/drawing/2014/main" id="{78FE7D13-16E6-4765-91CA-34900A714A3B}"/>
                  </a:ext>
                </a:extLst>
              </p:cNvPr>
              <p:cNvSpPr txBox="1"/>
              <p:nvPr/>
            </p:nvSpPr>
            <p:spPr>
              <a:xfrm>
                <a:off x="9105975" y="4040746"/>
                <a:ext cx="742875" cy="523220"/>
              </a:xfrm>
              <a:prstGeom prst="rect">
                <a:avLst/>
              </a:prstGeom>
              <a:noFill/>
            </p:spPr>
            <p:txBody>
              <a:bodyPr wrap="square" rtlCol="0">
                <a:spAutoFit/>
              </a:bodyPr>
              <a:lstStyle/>
              <a:p>
                <a:r>
                  <a:rPr lang="en-US" sz="2800" dirty="0">
                    <a:solidFill>
                      <a:schemeClr val="bg1"/>
                    </a:solidFill>
                  </a:rPr>
                  <a:t>2</a:t>
                </a:r>
                <a:r>
                  <a:rPr lang="en-US" sz="2000" dirty="0">
                    <a:solidFill>
                      <a:schemeClr val="bg1"/>
                    </a:solidFill>
                  </a:rPr>
                  <a:t>%</a:t>
                </a:r>
                <a:endParaRPr lang="en-KE" sz="2800" dirty="0">
                  <a:solidFill>
                    <a:schemeClr val="bg1"/>
                  </a:solidFill>
                </a:endParaRPr>
              </a:p>
            </p:txBody>
          </p:sp>
          <p:sp>
            <p:nvSpPr>
              <p:cNvPr id="235" name="TextBox 234">
                <a:extLst>
                  <a:ext uri="{FF2B5EF4-FFF2-40B4-BE49-F238E27FC236}">
                    <a16:creationId xmlns:a16="http://schemas.microsoft.com/office/drawing/2014/main" id="{2ABD8FB5-C3D4-4842-8E8A-6BDBEDB806BA}"/>
                  </a:ext>
                </a:extLst>
              </p:cNvPr>
              <p:cNvSpPr txBox="1"/>
              <p:nvPr/>
            </p:nvSpPr>
            <p:spPr>
              <a:xfrm>
                <a:off x="9734625" y="4225412"/>
                <a:ext cx="962025" cy="338554"/>
              </a:xfrm>
              <a:prstGeom prst="rect">
                <a:avLst/>
              </a:prstGeom>
              <a:noFill/>
            </p:spPr>
            <p:txBody>
              <a:bodyPr wrap="square" rtlCol="0">
                <a:spAutoFit/>
              </a:bodyPr>
              <a:lstStyle/>
              <a:p>
                <a:r>
                  <a:rPr lang="en-US" sz="1600" b="1" dirty="0">
                    <a:solidFill>
                      <a:schemeClr val="bg1"/>
                    </a:solidFill>
                    <a:latin typeface="Kristen ITC" panose="03050502040202030202" pitchFamily="66" charset="0"/>
                  </a:rPr>
                  <a:t>Growth</a:t>
                </a:r>
                <a:endParaRPr lang="en-KE" sz="1600" b="1" dirty="0">
                  <a:solidFill>
                    <a:schemeClr val="bg1"/>
                  </a:solidFill>
                  <a:latin typeface="Kristen ITC" panose="03050502040202030202" pitchFamily="66" charset="0"/>
                </a:endParaRPr>
              </a:p>
            </p:txBody>
          </p:sp>
          <p:sp>
            <p:nvSpPr>
              <p:cNvPr id="236" name="TextBox 235">
                <a:extLst>
                  <a:ext uri="{FF2B5EF4-FFF2-40B4-BE49-F238E27FC236}">
                    <a16:creationId xmlns:a16="http://schemas.microsoft.com/office/drawing/2014/main" id="{FD5474BA-E698-4694-A05F-45EF1C471CAB}"/>
                  </a:ext>
                </a:extLst>
              </p:cNvPr>
              <p:cNvSpPr txBox="1"/>
              <p:nvPr/>
            </p:nvSpPr>
            <p:spPr>
              <a:xfrm>
                <a:off x="9115500" y="4497946"/>
                <a:ext cx="742875" cy="523220"/>
              </a:xfrm>
              <a:prstGeom prst="rect">
                <a:avLst/>
              </a:prstGeom>
              <a:noFill/>
            </p:spPr>
            <p:txBody>
              <a:bodyPr wrap="square" rtlCol="0">
                <a:spAutoFit/>
              </a:bodyPr>
              <a:lstStyle/>
              <a:p>
                <a:r>
                  <a:rPr lang="en-US" sz="2800" dirty="0">
                    <a:solidFill>
                      <a:schemeClr val="bg1"/>
                    </a:solidFill>
                  </a:rPr>
                  <a:t>2</a:t>
                </a:r>
                <a:endParaRPr lang="en-KE" sz="2800" dirty="0">
                  <a:solidFill>
                    <a:schemeClr val="bg1"/>
                  </a:solidFill>
                </a:endParaRPr>
              </a:p>
            </p:txBody>
          </p:sp>
          <p:sp>
            <p:nvSpPr>
              <p:cNvPr id="237" name="TextBox 236">
                <a:extLst>
                  <a:ext uri="{FF2B5EF4-FFF2-40B4-BE49-F238E27FC236}">
                    <a16:creationId xmlns:a16="http://schemas.microsoft.com/office/drawing/2014/main" id="{8C796CE8-50BA-43A0-AD43-6F222008CC54}"/>
                  </a:ext>
                </a:extLst>
              </p:cNvPr>
              <p:cNvSpPr txBox="1"/>
              <p:nvPr/>
            </p:nvSpPr>
            <p:spPr>
              <a:xfrm>
                <a:off x="9796500" y="4682612"/>
                <a:ext cx="962025" cy="338554"/>
              </a:xfrm>
              <a:prstGeom prst="rect">
                <a:avLst/>
              </a:prstGeom>
              <a:noFill/>
            </p:spPr>
            <p:txBody>
              <a:bodyPr wrap="square" rtlCol="0">
                <a:spAutoFit/>
              </a:bodyPr>
              <a:lstStyle/>
              <a:p>
                <a:r>
                  <a:rPr lang="en-US" sz="1600" b="1" dirty="0">
                    <a:solidFill>
                      <a:schemeClr val="bg1"/>
                    </a:solidFill>
                    <a:latin typeface="Kristen ITC" panose="03050502040202030202" pitchFamily="66" charset="0"/>
                  </a:rPr>
                  <a:t>Points</a:t>
                </a:r>
                <a:endParaRPr lang="en-KE" sz="1600" b="1" dirty="0">
                  <a:solidFill>
                    <a:schemeClr val="bg1"/>
                  </a:solidFill>
                  <a:latin typeface="Kristen ITC" panose="03050502040202030202" pitchFamily="66" charset="0"/>
                </a:endParaRPr>
              </a:p>
            </p:txBody>
          </p:sp>
          <p:pic>
            <p:nvPicPr>
              <p:cNvPr id="238" name="Graphic 237" descr="Bar chart with solid fill">
                <a:extLst>
                  <a:ext uri="{FF2B5EF4-FFF2-40B4-BE49-F238E27FC236}">
                    <a16:creationId xmlns:a16="http://schemas.microsoft.com/office/drawing/2014/main" id="{0812CC6A-6637-4578-9110-EC3EF207816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654782" y="4525556"/>
                <a:ext cx="468000" cy="468000"/>
              </a:xfrm>
              <a:prstGeom prst="rect">
                <a:avLst/>
              </a:prstGeom>
            </p:spPr>
          </p:pic>
          <p:pic>
            <p:nvPicPr>
              <p:cNvPr id="239" name="Graphic 238" descr="Bar graph with upward trend with solid fill">
                <a:extLst>
                  <a:ext uri="{FF2B5EF4-FFF2-40B4-BE49-F238E27FC236}">
                    <a16:creationId xmlns:a16="http://schemas.microsoft.com/office/drawing/2014/main" id="{9546CA6C-0B48-4A7A-960D-644F0BB5671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654782" y="4059255"/>
                <a:ext cx="468000" cy="468000"/>
              </a:xfrm>
              <a:prstGeom prst="rect">
                <a:avLst/>
              </a:prstGeom>
            </p:spPr>
          </p:pic>
          <p:sp>
            <p:nvSpPr>
              <p:cNvPr id="240" name="TextBox 239">
                <a:extLst>
                  <a:ext uri="{FF2B5EF4-FFF2-40B4-BE49-F238E27FC236}">
                    <a16:creationId xmlns:a16="http://schemas.microsoft.com/office/drawing/2014/main" id="{9B1467D6-9BFC-4784-823C-425B6F4A32AB}"/>
                  </a:ext>
                </a:extLst>
              </p:cNvPr>
              <p:cNvSpPr txBox="1"/>
              <p:nvPr/>
            </p:nvSpPr>
            <p:spPr>
              <a:xfrm>
                <a:off x="8469057" y="2582701"/>
                <a:ext cx="2619375" cy="1077218"/>
              </a:xfrm>
              <a:prstGeom prst="rect">
                <a:avLst/>
              </a:prstGeom>
              <a:noFill/>
            </p:spPr>
            <p:txBody>
              <a:bodyPr wrap="square" rtlCol="0">
                <a:spAutoFit/>
              </a:bodyPr>
              <a:lstStyle/>
              <a:p>
                <a:r>
                  <a:rPr lang="en-US" sz="1600" dirty="0" err="1">
                    <a:latin typeface="Kristen ITC" panose="03050502040202030202" pitchFamily="66" charset="0"/>
                  </a:rPr>
                  <a:t>SmartLivestock</a:t>
                </a:r>
                <a:r>
                  <a:rPr lang="en-US" sz="1600" dirty="0">
                    <a:latin typeface="Kristen ITC" panose="03050502040202030202" pitchFamily="66" charset="0"/>
                  </a:rPr>
                  <a:t>: Transforming Agriculture with Innovation</a:t>
                </a:r>
                <a:endParaRPr lang="en-KE" sz="1600" dirty="0">
                  <a:latin typeface="Kristen ITC" panose="03050502040202030202" pitchFamily="66" charset="0"/>
                </a:endParaRPr>
              </a:p>
            </p:txBody>
          </p:sp>
        </p:grpSp>
      </p:grpSp>
      <p:grpSp>
        <p:nvGrpSpPr>
          <p:cNvPr id="5" name="Group 4">
            <a:extLst>
              <a:ext uri="{FF2B5EF4-FFF2-40B4-BE49-F238E27FC236}">
                <a16:creationId xmlns:a16="http://schemas.microsoft.com/office/drawing/2014/main" id="{C27B0BB5-B604-41D6-B8C5-67E25C6C224F}"/>
              </a:ext>
            </a:extLst>
          </p:cNvPr>
          <p:cNvGrpSpPr/>
          <p:nvPr/>
        </p:nvGrpSpPr>
        <p:grpSpPr>
          <a:xfrm>
            <a:off x="5195888" y="-27397006"/>
            <a:ext cx="2771775" cy="28846394"/>
            <a:chOff x="5195888" y="-23437781"/>
            <a:chExt cx="2771775" cy="28846394"/>
          </a:xfrm>
        </p:grpSpPr>
        <p:sp>
          <p:nvSpPr>
            <p:cNvPr id="7" name="Rectangle: Rounded Corners 6">
              <a:extLst>
                <a:ext uri="{FF2B5EF4-FFF2-40B4-BE49-F238E27FC236}">
                  <a16:creationId xmlns:a16="http://schemas.microsoft.com/office/drawing/2014/main" id="{E82A23C7-C20F-4AF3-B11C-97EDD07E1435}"/>
                </a:ext>
              </a:extLst>
            </p:cNvPr>
            <p:cNvSpPr/>
            <p:nvPr/>
          </p:nvSpPr>
          <p:spPr>
            <a:xfrm>
              <a:off x="5195888" y="1449388"/>
              <a:ext cx="2771775" cy="3959225"/>
            </a:xfrm>
            <a:prstGeom prst="roundRect">
              <a:avLst>
                <a:gd name="adj" fmla="val 12199"/>
              </a:avLst>
            </a:prstGeom>
            <a:blipFill>
              <a:blip r:embed="rId6"/>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23" name="Rectangle: Rounded Corners 22">
              <a:extLst>
                <a:ext uri="{FF2B5EF4-FFF2-40B4-BE49-F238E27FC236}">
                  <a16:creationId xmlns:a16="http://schemas.microsoft.com/office/drawing/2014/main" id="{2D730B28-AA6E-44C2-9506-7367CA4E30BA}"/>
                </a:ext>
              </a:extLst>
            </p:cNvPr>
            <p:cNvSpPr/>
            <p:nvPr/>
          </p:nvSpPr>
          <p:spPr>
            <a:xfrm>
              <a:off x="5195888" y="-2698476"/>
              <a:ext cx="2771775" cy="3959225"/>
            </a:xfrm>
            <a:prstGeom prst="roundRect">
              <a:avLst>
                <a:gd name="adj" fmla="val 12199"/>
              </a:avLst>
            </a:prstGeom>
            <a:blipFill>
              <a:blip r:embed="rId7"/>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26" name="Rectangle: Rounded Corners 25">
              <a:extLst>
                <a:ext uri="{FF2B5EF4-FFF2-40B4-BE49-F238E27FC236}">
                  <a16:creationId xmlns:a16="http://schemas.microsoft.com/office/drawing/2014/main" id="{61DFDC2A-2D50-4318-B4EC-5A22516BCE36}"/>
                </a:ext>
              </a:extLst>
            </p:cNvPr>
            <p:cNvSpPr/>
            <p:nvPr/>
          </p:nvSpPr>
          <p:spPr>
            <a:xfrm>
              <a:off x="5195888" y="-6846337"/>
              <a:ext cx="2771775" cy="3959225"/>
            </a:xfrm>
            <a:prstGeom prst="roundRect">
              <a:avLst>
                <a:gd name="adj" fmla="val 12199"/>
              </a:avLst>
            </a:prstGeom>
            <a:blipFill>
              <a:blip r:embed="rId8"/>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27" name="Rectangle: Rounded Corners 26">
              <a:extLst>
                <a:ext uri="{FF2B5EF4-FFF2-40B4-BE49-F238E27FC236}">
                  <a16:creationId xmlns:a16="http://schemas.microsoft.com/office/drawing/2014/main" id="{73FC05CC-DCA2-43B8-AECF-05DFFA7B9751}"/>
                </a:ext>
              </a:extLst>
            </p:cNvPr>
            <p:cNvSpPr/>
            <p:nvPr/>
          </p:nvSpPr>
          <p:spPr>
            <a:xfrm>
              <a:off x="5195888" y="-10994198"/>
              <a:ext cx="2771775" cy="3959225"/>
            </a:xfrm>
            <a:prstGeom prst="roundRect">
              <a:avLst>
                <a:gd name="adj" fmla="val 12199"/>
              </a:avLst>
            </a:prstGeom>
            <a:blipFill>
              <a:blip r:embed="rId9"/>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28" name="Rectangle: Rounded Corners 27">
              <a:extLst>
                <a:ext uri="{FF2B5EF4-FFF2-40B4-BE49-F238E27FC236}">
                  <a16:creationId xmlns:a16="http://schemas.microsoft.com/office/drawing/2014/main" id="{7DC05F8D-F6D3-4449-A402-79AEDCCBE0C0}"/>
                </a:ext>
              </a:extLst>
            </p:cNvPr>
            <p:cNvSpPr/>
            <p:nvPr/>
          </p:nvSpPr>
          <p:spPr>
            <a:xfrm>
              <a:off x="5195888" y="-15142059"/>
              <a:ext cx="2771775" cy="3959225"/>
            </a:xfrm>
            <a:prstGeom prst="roundRect">
              <a:avLst>
                <a:gd name="adj" fmla="val 12199"/>
              </a:avLst>
            </a:prstGeom>
            <a:blipFill>
              <a:blip r:embed="rId10"/>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30" name="Rectangle: Rounded Corners 29">
              <a:extLst>
                <a:ext uri="{FF2B5EF4-FFF2-40B4-BE49-F238E27FC236}">
                  <a16:creationId xmlns:a16="http://schemas.microsoft.com/office/drawing/2014/main" id="{56BBF203-5214-4907-9846-DB57427EFC82}"/>
                </a:ext>
              </a:extLst>
            </p:cNvPr>
            <p:cNvSpPr/>
            <p:nvPr/>
          </p:nvSpPr>
          <p:spPr>
            <a:xfrm>
              <a:off x="5195888" y="-19289920"/>
              <a:ext cx="2771775" cy="3959225"/>
            </a:xfrm>
            <a:prstGeom prst="roundRect">
              <a:avLst>
                <a:gd name="adj" fmla="val 12199"/>
              </a:avLst>
            </a:prstGeom>
            <a:blipFill>
              <a:blip r:embed="rId11"/>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35" name="Rectangle: Rounded Corners 34">
              <a:extLst>
                <a:ext uri="{FF2B5EF4-FFF2-40B4-BE49-F238E27FC236}">
                  <a16:creationId xmlns:a16="http://schemas.microsoft.com/office/drawing/2014/main" id="{0503D9AF-4E47-4902-B9B4-393D03615DB2}"/>
                </a:ext>
              </a:extLst>
            </p:cNvPr>
            <p:cNvSpPr/>
            <p:nvPr/>
          </p:nvSpPr>
          <p:spPr>
            <a:xfrm>
              <a:off x="5195888" y="-23437781"/>
              <a:ext cx="2771775" cy="3959225"/>
            </a:xfrm>
            <a:prstGeom prst="roundRect">
              <a:avLst>
                <a:gd name="adj" fmla="val 12199"/>
              </a:avLst>
            </a:prstGeom>
            <a:blipFill>
              <a:blip r:embed="rId12"/>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grpSp>
      <p:sp>
        <p:nvSpPr>
          <p:cNvPr id="22" name="Freeform: Shape 21">
            <a:extLst>
              <a:ext uri="{FF2B5EF4-FFF2-40B4-BE49-F238E27FC236}">
                <a16:creationId xmlns:a16="http://schemas.microsoft.com/office/drawing/2014/main" id="{D8AB65AA-F3C4-468B-9306-8888AC5DC56A}"/>
              </a:ext>
            </a:extLst>
          </p:cNvPr>
          <p:cNvSpPr/>
          <p:nvPr/>
        </p:nvSpPr>
        <p:spPr>
          <a:xfrm>
            <a:off x="0" y="0"/>
            <a:ext cx="12192000" cy="6858000"/>
          </a:xfrm>
          <a:custGeom>
            <a:avLst/>
            <a:gdLst>
              <a:gd name="connsiteX0" fmla="*/ 5534017 w 12192000"/>
              <a:gd name="connsiteY0" fmla="*/ 1449388 h 6858000"/>
              <a:gd name="connsiteX1" fmla="*/ 5195889 w 12192000"/>
              <a:gd name="connsiteY1" fmla="*/ 1787517 h 6858000"/>
              <a:gd name="connsiteX2" fmla="*/ 5195889 w 12192000"/>
              <a:gd name="connsiteY2" fmla="*/ 5070484 h 6858000"/>
              <a:gd name="connsiteX3" fmla="*/ 5534017 w 12192000"/>
              <a:gd name="connsiteY3" fmla="*/ 5408613 h 6858000"/>
              <a:gd name="connsiteX4" fmla="*/ 7629534 w 12192000"/>
              <a:gd name="connsiteY4" fmla="*/ 5408613 h 6858000"/>
              <a:gd name="connsiteX5" fmla="*/ 7967663 w 12192000"/>
              <a:gd name="connsiteY5" fmla="*/ 5070484 h 6858000"/>
              <a:gd name="connsiteX6" fmla="*/ 7967663 w 12192000"/>
              <a:gd name="connsiteY6" fmla="*/ 1787517 h 6858000"/>
              <a:gd name="connsiteX7" fmla="*/ 7629534 w 12192000"/>
              <a:gd name="connsiteY7" fmla="*/ 1449388 h 6858000"/>
              <a:gd name="connsiteX8" fmla="*/ 8715367 w 12192000"/>
              <a:gd name="connsiteY8" fmla="*/ 1449388 h 6858000"/>
              <a:gd name="connsiteX9" fmla="*/ 8377238 w 12192000"/>
              <a:gd name="connsiteY9" fmla="*/ 1787517 h 6858000"/>
              <a:gd name="connsiteX10" fmla="*/ 8377238 w 12192000"/>
              <a:gd name="connsiteY10" fmla="*/ 5070484 h 6858000"/>
              <a:gd name="connsiteX11" fmla="*/ 8715367 w 12192000"/>
              <a:gd name="connsiteY11" fmla="*/ 5408613 h 6858000"/>
              <a:gd name="connsiteX12" fmla="*/ 10810884 w 12192000"/>
              <a:gd name="connsiteY12" fmla="*/ 5408613 h 6858000"/>
              <a:gd name="connsiteX13" fmla="*/ 11149013 w 12192000"/>
              <a:gd name="connsiteY13" fmla="*/ 5070484 h 6858000"/>
              <a:gd name="connsiteX14" fmla="*/ 11149013 w 12192000"/>
              <a:gd name="connsiteY14" fmla="*/ 1787517 h 6858000"/>
              <a:gd name="connsiteX15" fmla="*/ 10810884 w 12192000"/>
              <a:gd name="connsiteY15" fmla="*/ 1449388 h 6858000"/>
              <a:gd name="connsiteX16" fmla="*/ 0 w 12192000"/>
              <a:gd name="connsiteY16" fmla="*/ 0 h 6858000"/>
              <a:gd name="connsiteX17" fmla="*/ 12192000 w 12192000"/>
              <a:gd name="connsiteY17" fmla="*/ 0 h 6858000"/>
              <a:gd name="connsiteX18" fmla="*/ 12192000 w 12192000"/>
              <a:gd name="connsiteY18" fmla="*/ 6858000 h 6858000"/>
              <a:gd name="connsiteX19" fmla="*/ 0 w 12192000"/>
              <a:gd name="connsiteY19"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2192000" h="6858000">
                <a:moveTo>
                  <a:pt x="5534017" y="1449388"/>
                </a:moveTo>
                <a:cubicBezTo>
                  <a:pt x="5347275" y="1449388"/>
                  <a:pt x="5195889" y="1600774"/>
                  <a:pt x="5195889" y="1787517"/>
                </a:cubicBezTo>
                <a:lnTo>
                  <a:pt x="5195889" y="5070484"/>
                </a:lnTo>
                <a:cubicBezTo>
                  <a:pt x="5195889" y="5257227"/>
                  <a:pt x="5347275" y="5408613"/>
                  <a:pt x="5534017" y="5408613"/>
                </a:cubicBezTo>
                <a:lnTo>
                  <a:pt x="7629534" y="5408613"/>
                </a:lnTo>
                <a:cubicBezTo>
                  <a:pt x="7816277" y="5408613"/>
                  <a:pt x="7967663" y="5257227"/>
                  <a:pt x="7967663" y="5070484"/>
                </a:cubicBezTo>
                <a:lnTo>
                  <a:pt x="7967663" y="1787517"/>
                </a:lnTo>
                <a:cubicBezTo>
                  <a:pt x="7967663" y="1600774"/>
                  <a:pt x="7816277" y="1449388"/>
                  <a:pt x="7629534" y="1449388"/>
                </a:cubicBezTo>
                <a:close/>
                <a:moveTo>
                  <a:pt x="8715367" y="1449388"/>
                </a:moveTo>
                <a:cubicBezTo>
                  <a:pt x="8528624" y="1449388"/>
                  <a:pt x="8377238" y="1600774"/>
                  <a:pt x="8377238" y="1787517"/>
                </a:cubicBezTo>
                <a:lnTo>
                  <a:pt x="8377238" y="5070484"/>
                </a:lnTo>
                <a:cubicBezTo>
                  <a:pt x="8377238" y="5257227"/>
                  <a:pt x="8528624" y="5408613"/>
                  <a:pt x="8715367" y="5408613"/>
                </a:cubicBezTo>
                <a:lnTo>
                  <a:pt x="10810884" y="5408613"/>
                </a:lnTo>
                <a:cubicBezTo>
                  <a:pt x="10997627" y="5408613"/>
                  <a:pt x="11149013" y="5257227"/>
                  <a:pt x="11149013" y="5070484"/>
                </a:cubicBezTo>
                <a:lnTo>
                  <a:pt x="11149013" y="1787517"/>
                </a:lnTo>
                <a:cubicBezTo>
                  <a:pt x="11149013" y="1600774"/>
                  <a:pt x="10997627" y="1449388"/>
                  <a:pt x="10810884" y="1449388"/>
                </a:cubicBezTo>
                <a:close/>
                <a:moveTo>
                  <a:pt x="0" y="0"/>
                </a:moveTo>
                <a:lnTo>
                  <a:pt x="12192000" y="0"/>
                </a:lnTo>
                <a:lnTo>
                  <a:pt x="12192000" y="6858000"/>
                </a:lnTo>
                <a:lnTo>
                  <a:pt x="0" y="6858000"/>
                </a:lnTo>
                <a:close/>
              </a:path>
            </a:pathLst>
          </a:custGeom>
          <a:solidFill>
            <a:schemeClr val="bg1"/>
          </a:solidFill>
          <a:ln>
            <a:noFill/>
          </a:ln>
        </p:spPr>
        <p:style>
          <a:lnRef idx="2">
            <a:schemeClr val="accent6">
              <a:shade val="50000"/>
            </a:schemeClr>
          </a:lnRef>
          <a:fillRef idx="1">
            <a:schemeClr val="accent6"/>
          </a:fillRef>
          <a:effectRef idx="0">
            <a:schemeClr val="accent6"/>
          </a:effectRef>
          <a:fontRef idx="minor">
            <a:schemeClr val="lt1"/>
          </a:fontRef>
        </p:style>
        <p:txBody>
          <a:bodyPr wrap="square" rtlCol="0" anchor="ctr">
            <a:noAutofit/>
          </a:bodyPr>
          <a:lstStyle/>
          <a:p>
            <a:pPr algn="ctr"/>
            <a:endParaRPr lang="en-KE"/>
          </a:p>
        </p:txBody>
      </p:sp>
      <p:sp>
        <p:nvSpPr>
          <p:cNvPr id="2" name="TextBox 1">
            <a:extLst>
              <a:ext uri="{FF2B5EF4-FFF2-40B4-BE49-F238E27FC236}">
                <a16:creationId xmlns:a16="http://schemas.microsoft.com/office/drawing/2014/main" id="{F6B46ECB-2F15-4BFB-87B0-0030F28A168E}"/>
              </a:ext>
            </a:extLst>
          </p:cNvPr>
          <p:cNvSpPr txBox="1"/>
          <p:nvPr/>
        </p:nvSpPr>
        <p:spPr>
          <a:xfrm>
            <a:off x="9732860" y="5934670"/>
            <a:ext cx="2459139" cy="523220"/>
          </a:xfrm>
          <a:prstGeom prst="rect">
            <a:avLst/>
          </a:prstGeom>
          <a:noFill/>
        </p:spPr>
        <p:txBody>
          <a:bodyPr wrap="square" rtlCol="0">
            <a:spAutoFit/>
          </a:bodyPr>
          <a:lstStyle/>
          <a:p>
            <a:r>
              <a:rPr lang="en-US" sz="2800" dirty="0">
                <a:latin typeface="Bookman Old Style" panose="02050604050505020204" pitchFamily="18" charset="0"/>
              </a:rPr>
              <a:t>INTRO</a:t>
            </a:r>
            <a:endParaRPr lang="en-KE" sz="2800" dirty="0">
              <a:latin typeface="Bookman Old Style" panose="02050604050505020204" pitchFamily="18" charset="0"/>
            </a:endParaRPr>
          </a:p>
        </p:txBody>
      </p:sp>
      <p:sp>
        <p:nvSpPr>
          <p:cNvPr id="89" name="TextBox 88">
            <a:extLst>
              <a:ext uri="{FF2B5EF4-FFF2-40B4-BE49-F238E27FC236}">
                <a16:creationId xmlns:a16="http://schemas.microsoft.com/office/drawing/2014/main" id="{9793A2AA-0A25-4818-A645-F1FD70BE2BD8}"/>
              </a:ext>
            </a:extLst>
          </p:cNvPr>
          <p:cNvSpPr txBox="1"/>
          <p:nvPr/>
        </p:nvSpPr>
        <p:spPr>
          <a:xfrm>
            <a:off x="10013062" y="14389273"/>
            <a:ext cx="1010436" cy="923330"/>
          </a:xfrm>
          <a:prstGeom prst="rect">
            <a:avLst/>
          </a:prstGeom>
          <a:noFill/>
        </p:spPr>
        <p:txBody>
          <a:bodyPr wrap="square" rtlCol="0">
            <a:spAutoFit/>
          </a:bodyPr>
          <a:lstStyle/>
          <a:p>
            <a:r>
              <a:rPr lang="en-US" sz="5400" dirty="0">
                <a:latin typeface="Consolas" panose="020B0609020204030204" pitchFamily="49" charset="0"/>
              </a:rPr>
              <a:t>01</a:t>
            </a:r>
            <a:endParaRPr lang="en-KE" sz="5400" dirty="0">
              <a:latin typeface="Consolas" panose="020B0609020204030204" pitchFamily="49" charset="0"/>
            </a:endParaRPr>
          </a:p>
        </p:txBody>
      </p:sp>
      <p:sp>
        <p:nvSpPr>
          <p:cNvPr id="118" name="TextBox 117">
            <a:extLst>
              <a:ext uri="{FF2B5EF4-FFF2-40B4-BE49-F238E27FC236}">
                <a16:creationId xmlns:a16="http://schemas.microsoft.com/office/drawing/2014/main" id="{628359B3-DE0E-45E2-A055-AC5EE63FD092}"/>
              </a:ext>
            </a:extLst>
          </p:cNvPr>
          <p:cNvSpPr txBox="1"/>
          <p:nvPr/>
        </p:nvSpPr>
        <p:spPr>
          <a:xfrm>
            <a:off x="9936863" y="22843876"/>
            <a:ext cx="1010436" cy="923330"/>
          </a:xfrm>
          <a:prstGeom prst="rect">
            <a:avLst/>
          </a:prstGeom>
          <a:noFill/>
        </p:spPr>
        <p:txBody>
          <a:bodyPr wrap="square" rtlCol="0">
            <a:spAutoFit/>
          </a:bodyPr>
          <a:lstStyle/>
          <a:p>
            <a:r>
              <a:rPr lang="en-US" sz="5400" dirty="0">
                <a:latin typeface="Consolas" panose="020B0609020204030204" pitchFamily="49" charset="0"/>
              </a:rPr>
              <a:t>01</a:t>
            </a:r>
            <a:endParaRPr lang="en-KE" sz="5400" dirty="0">
              <a:latin typeface="Consolas" panose="020B0609020204030204" pitchFamily="49" charset="0"/>
            </a:endParaRPr>
          </a:p>
        </p:txBody>
      </p:sp>
      <p:grpSp>
        <p:nvGrpSpPr>
          <p:cNvPr id="209" name="Group 208">
            <a:extLst>
              <a:ext uri="{FF2B5EF4-FFF2-40B4-BE49-F238E27FC236}">
                <a16:creationId xmlns:a16="http://schemas.microsoft.com/office/drawing/2014/main" id="{301CFFC8-C7D7-43D2-9356-FD85E33C718F}"/>
              </a:ext>
            </a:extLst>
          </p:cNvPr>
          <p:cNvGrpSpPr/>
          <p:nvPr/>
        </p:nvGrpSpPr>
        <p:grpSpPr>
          <a:xfrm>
            <a:off x="833363" y="1571230"/>
            <a:ext cx="4362525" cy="4188599"/>
            <a:chOff x="833363" y="1571230"/>
            <a:chExt cx="4362525" cy="4188599"/>
          </a:xfrm>
        </p:grpSpPr>
        <p:sp>
          <p:nvSpPr>
            <p:cNvPr id="32" name="Rectangle: Rounded Corners 31">
              <a:extLst>
                <a:ext uri="{FF2B5EF4-FFF2-40B4-BE49-F238E27FC236}">
                  <a16:creationId xmlns:a16="http://schemas.microsoft.com/office/drawing/2014/main" id="{CE3334C2-DD5F-4EB2-AB4A-6856149FC63C}"/>
                </a:ext>
              </a:extLst>
            </p:cNvPr>
            <p:cNvSpPr/>
            <p:nvPr/>
          </p:nvSpPr>
          <p:spPr>
            <a:xfrm>
              <a:off x="966788" y="2965855"/>
              <a:ext cx="720000" cy="72000"/>
            </a:xfrm>
            <a:prstGeom prst="roundRect">
              <a:avLst>
                <a:gd name="adj" fmla="val 41983"/>
              </a:avLst>
            </a:prstGeom>
            <a:gradFill>
              <a:gsLst>
                <a:gs pos="0">
                  <a:srgbClr val="00B0F0"/>
                </a:gs>
                <a:gs pos="51000">
                  <a:schemeClr val="accent1">
                    <a:lumMod val="75000"/>
                  </a:schemeClr>
                </a:gs>
                <a:gs pos="99000">
                  <a:schemeClr val="accent1">
                    <a:lumMod val="50000"/>
                  </a:schemeClr>
                </a:gs>
                <a:gs pos="100000">
                  <a:schemeClr val="accent1">
                    <a:lumMod val="5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34" name="TextBox 33">
              <a:extLst>
                <a:ext uri="{FF2B5EF4-FFF2-40B4-BE49-F238E27FC236}">
                  <a16:creationId xmlns:a16="http://schemas.microsoft.com/office/drawing/2014/main" id="{4ED5666C-26A2-48D7-9638-D10DA5877409}"/>
                </a:ext>
              </a:extLst>
            </p:cNvPr>
            <p:cNvSpPr txBox="1"/>
            <p:nvPr/>
          </p:nvSpPr>
          <p:spPr>
            <a:xfrm>
              <a:off x="833363" y="1571230"/>
              <a:ext cx="4362525" cy="830997"/>
            </a:xfrm>
            <a:prstGeom prst="rect">
              <a:avLst/>
            </a:prstGeom>
            <a:noFill/>
          </p:spPr>
          <p:txBody>
            <a:bodyPr wrap="square" rtlCol="0">
              <a:spAutoFit/>
            </a:bodyPr>
            <a:lstStyle/>
            <a:p>
              <a:r>
                <a:rPr lang="en-US" sz="4800" b="1" dirty="0">
                  <a:latin typeface="Anurati" pitchFamily="50" charset="0"/>
                </a:rPr>
                <a:t>WELCOME</a:t>
              </a:r>
              <a:endParaRPr lang="en-KE" sz="4800" b="1" dirty="0">
                <a:latin typeface="Anurati" pitchFamily="50" charset="0"/>
              </a:endParaRPr>
            </a:p>
          </p:txBody>
        </p:sp>
        <p:sp>
          <p:nvSpPr>
            <p:cNvPr id="17" name="TextBox 16">
              <a:extLst>
                <a:ext uri="{FF2B5EF4-FFF2-40B4-BE49-F238E27FC236}">
                  <a16:creationId xmlns:a16="http://schemas.microsoft.com/office/drawing/2014/main" id="{FCE35264-4D9C-484C-85C0-D7B7D4A268B9}"/>
                </a:ext>
              </a:extLst>
            </p:cNvPr>
            <p:cNvSpPr txBox="1"/>
            <p:nvPr/>
          </p:nvSpPr>
          <p:spPr>
            <a:xfrm>
              <a:off x="833363" y="4005503"/>
              <a:ext cx="3524250" cy="1754326"/>
            </a:xfrm>
            <a:prstGeom prst="rect">
              <a:avLst/>
            </a:prstGeom>
            <a:noFill/>
          </p:spPr>
          <p:txBody>
            <a:bodyPr wrap="square" rtlCol="0">
              <a:spAutoFit/>
            </a:bodyPr>
            <a:lstStyle/>
            <a:p>
              <a:r>
                <a:rPr lang="en-US" sz="1200" dirty="0" err="1">
                  <a:latin typeface="Kristen ITC" panose="03050502040202030202" pitchFamily="66" charset="0"/>
                </a:rPr>
                <a:t>Bio_Afya</a:t>
              </a:r>
              <a:r>
                <a:rPr lang="en-US" sz="1200" dirty="0">
                  <a:latin typeface="Kristen ITC" panose="03050502040202030202" pitchFamily="66" charset="0"/>
                </a:rPr>
                <a:t> is an innovative system that combines AI and IoT to provide real-time health monitoring, early disease detection, and automated diagnosis for livestock. By analyzing symptoms, sensor data, and images, it delivers instant feedback, treatment recommendations, and outbreak alerts, ensuring healthier animals, reduced losses, and smarter farming.</a:t>
              </a:r>
              <a:endParaRPr lang="en-KE" sz="1200" dirty="0">
                <a:latin typeface="Kristen ITC" panose="03050502040202030202" pitchFamily="66" charset="0"/>
              </a:endParaRPr>
            </a:p>
          </p:txBody>
        </p:sp>
      </p:grpSp>
      <p:sp>
        <p:nvSpPr>
          <p:cNvPr id="21" name="TextBox 20">
            <a:extLst>
              <a:ext uri="{FF2B5EF4-FFF2-40B4-BE49-F238E27FC236}">
                <a16:creationId xmlns:a16="http://schemas.microsoft.com/office/drawing/2014/main" id="{CF0E4A05-7915-4D94-B063-2AE54D3D11C4}"/>
              </a:ext>
            </a:extLst>
          </p:cNvPr>
          <p:cNvSpPr txBox="1"/>
          <p:nvPr/>
        </p:nvSpPr>
        <p:spPr>
          <a:xfrm>
            <a:off x="966788" y="0"/>
            <a:ext cx="5195887" cy="707886"/>
          </a:xfrm>
          <a:prstGeom prst="rect">
            <a:avLst/>
          </a:prstGeom>
          <a:noFill/>
        </p:spPr>
        <p:txBody>
          <a:bodyPr wrap="square" rtlCol="0">
            <a:spAutoFit/>
          </a:bodyPr>
          <a:lstStyle/>
          <a:p>
            <a:r>
              <a:rPr lang="en-US" sz="2000" b="1" dirty="0">
                <a:latin typeface="Anurati" pitchFamily="50" charset="0"/>
              </a:rPr>
              <a:t>BIO_AFYA</a:t>
            </a:r>
            <a:endParaRPr lang="en-KE" sz="2000" b="1" dirty="0">
              <a:latin typeface="Anurati" pitchFamily="50" charset="0"/>
            </a:endParaRPr>
          </a:p>
          <a:p>
            <a:endParaRPr lang="en-KE" sz="2000" dirty="0"/>
          </a:p>
        </p:txBody>
      </p:sp>
      <p:sp>
        <p:nvSpPr>
          <p:cNvPr id="11" name="TextBox 10">
            <a:extLst>
              <a:ext uri="{FF2B5EF4-FFF2-40B4-BE49-F238E27FC236}">
                <a16:creationId xmlns:a16="http://schemas.microsoft.com/office/drawing/2014/main" id="{02660637-FE5A-4C33-80A2-8E2915EF5E6C}"/>
              </a:ext>
            </a:extLst>
          </p:cNvPr>
          <p:cNvSpPr txBox="1"/>
          <p:nvPr/>
        </p:nvSpPr>
        <p:spPr>
          <a:xfrm>
            <a:off x="8549453" y="4650303"/>
            <a:ext cx="1952476" cy="369332"/>
          </a:xfrm>
          <a:prstGeom prst="rect">
            <a:avLst/>
          </a:prstGeom>
          <a:noFill/>
        </p:spPr>
        <p:txBody>
          <a:bodyPr wrap="square" rtlCol="0">
            <a:spAutoFit/>
          </a:bodyPr>
          <a:lstStyle/>
          <a:p>
            <a:r>
              <a:rPr lang="en-US" dirty="0">
                <a:latin typeface="Anurati" pitchFamily="50" charset="0"/>
              </a:rPr>
              <a:t>HELLO</a:t>
            </a:r>
            <a:endParaRPr lang="en-KE" dirty="0">
              <a:latin typeface="Anurati" pitchFamily="50" charset="0"/>
            </a:endParaRPr>
          </a:p>
        </p:txBody>
      </p:sp>
      <p:sp>
        <p:nvSpPr>
          <p:cNvPr id="12" name="TextBox 11">
            <a:extLst>
              <a:ext uri="{FF2B5EF4-FFF2-40B4-BE49-F238E27FC236}">
                <a16:creationId xmlns:a16="http://schemas.microsoft.com/office/drawing/2014/main" id="{9D49BD30-B5F0-49C0-8C7B-43E9D54E5403}"/>
              </a:ext>
            </a:extLst>
          </p:cNvPr>
          <p:cNvSpPr txBox="1"/>
          <p:nvPr/>
        </p:nvSpPr>
        <p:spPr>
          <a:xfrm>
            <a:off x="6400800" y="3636171"/>
            <a:ext cx="1701800" cy="369332"/>
          </a:xfrm>
          <a:prstGeom prst="rect">
            <a:avLst/>
          </a:prstGeom>
          <a:noFill/>
        </p:spPr>
        <p:txBody>
          <a:bodyPr wrap="square" rtlCol="0">
            <a:spAutoFit/>
          </a:bodyPr>
          <a:lstStyle/>
          <a:p>
            <a:r>
              <a:rPr lang="en-US" dirty="0">
                <a:latin typeface="Anurati" pitchFamily="50" charset="0"/>
              </a:rPr>
              <a:t>LOADING</a:t>
            </a:r>
            <a:endParaRPr lang="en-KE" dirty="0">
              <a:latin typeface="Anurati" pitchFamily="50" charset="0"/>
            </a:endParaRPr>
          </a:p>
        </p:txBody>
      </p:sp>
      <p:sp>
        <p:nvSpPr>
          <p:cNvPr id="149" name="Rectangle: Rounded Corners 148">
            <a:extLst>
              <a:ext uri="{FF2B5EF4-FFF2-40B4-BE49-F238E27FC236}">
                <a16:creationId xmlns:a16="http://schemas.microsoft.com/office/drawing/2014/main" id="{EF6801AD-3404-42C2-91CA-24DF2FA1D00D}"/>
              </a:ext>
            </a:extLst>
          </p:cNvPr>
          <p:cNvSpPr/>
          <p:nvPr/>
        </p:nvSpPr>
        <p:spPr>
          <a:xfrm>
            <a:off x="5319615" y="-4001465"/>
            <a:ext cx="5953125" cy="3959225"/>
          </a:xfrm>
          <a:prstGeom prst="roundRect">
            <a:avLst>
              <a:gd name="adj" fmla="val 12199"/>
            </a:avLst>
          </a:prstGeom>
          <a:blipFill dpi="0" rotWithShape="1">
            <a:blip r:embed="rId13"/>
            <a:srcRect/>
            <a:stretch>
              <a:fillRect/>
            </a:stretch>
          </a:blipFill>
          <a:ln>
            <a:noFill/>
          </a:ln>
          <a:effectLst>
            <a:outerShdw blurRad="63500" sx="102000" sy="102000" algn="ctr" rotWithShape="0">
              <a:schemeClr val="accent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155" name="Rectangle: Rounded Corners 154">
            <a:extLst>
              <a:ext uri="{FF2B5EF4-FFF2-40B4-BE49-F238E27FC236}">
                <a16:creationId xmlns:a16="http://schemas.microsoft.com/office/drawing/2014/main" id="{B15E889A-5F62-4AAB-B658-B05C92032C32}"/>
              </a:ext>
            </a:extLst>
          </p:cNvPr>
          <p:cNvSpPr/>
          <p:nvPr/>
        </p:nvSpPr>
        <p:spPr>
          <a:xfrm>
            <a:off x="5286473" y="-4029075"/>
            <a:ext cx="5953125" cy="3959225"/>
          </a:xfrm>
          <a:prstGeom prst="roundRect">
            <a:avLst>
              <a:gd name="adj" fmla="val 12199"/>
            </a:avLst>
          </a:prstGeom>
          <a:blipFill dpi="0" rotWithShape="1">
            <a:blip r:embed="rId13"/>
            <a:srcRect/>
            <a:stretch>
              <a:fillRect/>
            </a:stretch>
          </a:blipFill>
          <a:ln>
            <a:noFill/>
          </a:ln>
          <a:effectLst>
            <a:outerShdw blurRad="63500" sx="102000" sy="102000" algn="ctr" rotWithShape="0">
              <a:schemeClr val="accent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grpSp>
        <p:nvGrpSpPr>
          <p:cNvPr id="199" name="Group 198">
            <a:extLst>
              <a:ext uri="{FF2B5EF4-FFF2-40B4-BE49-F238E27FC236}">
                <a16:creationId xmlns:a16="http://schemas.microsoft.com/office/drawing/2014/main" id="{7907AB44-6745-4F57-86A1-897A8DE1FCF1}"/>
              </a:ext>
            </a:extLst>
          </p:cNvPr>
          <p:cNvGrpSpPr/>
          <p:nvPr/>
        </p:nvGrpSpPr>
        <p:grpSpPr>
          <a:xfrm>
            <a:off x="-16468727" y="1698302"/>
            <a:ext cx="4367215" cy="2749116"/>
            <a:chOff x="828673" y="1545902"/>
            <a:chExt cx="4367215" cy="2749116"/>
          </a:xfrm>
        </p:grpSpPr>
        <p:sp>
          <p:nvSpPr>
            <p:cNvPr id="200" name="Rectangle: Rounded Corners 199">
              <a:extLst>
                <a:ext uri="{FF2B5EF4-FFF2-40B4-BE49-F238E27FC236}">
                  <a16:creationId xmlns:a16="http://schemas.microsoft.com/office/drawing/2014/main" id="{8A5330CC-2E48-4E6F-A71E-3C6245BC58CC}"/>
                </a:ext>
              </a:extLst>
            </p:cNvPr>
            <p:cNvSpPr/>
            <p:nvPr/>
          </p:nvSpPr>
          <p:spPr>
            <a:xfrm>
              <a:off x="828673" y="3771799"/>
              <a:ext cx="2356652" cy="518848"/>
            </a:xfrm>
            <a:prstGeom prst="roundRect">
              <a:avLst>
                <a:gd name="adj" fmla="val 41983"/>
              </a:avLst>
            </a:prstGeom>
            <a:gradFill>
              <a:gsLst>
                <a:gs pos="0">
                  <a:srgbClr val="00B0F0"/>
                </a:gs>
                <a:gs pos="0">
                  <a:srgbClr val="00B0F0"/>
                </a:gs>
                <a:gs pos="99000">
                  <a:schemeClr val="accent1">
                    <a:lumMod val="75000"/>
                  </a:schemeClr>
                </a:gs>
                <a:gs pos="100000">
                  <a:srgbClr val="00B0F0"/>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201" name="TextBox 200">
              <a:extLst>
                <a:ext uri="{FF2B5EF4-FFF2-40B4-BE49-F238E27FC236}">
                  <a16:creationId xmlns:a16="http://schemas.microsoft.com/office/drawing/2014/main" id="{D70EFA81-A7D1-46C9-B74F-CAD6C106884E}"/>
                </a:ext>
              </a:extLst>
            </p:cNvPr>
            <p:cNvSpPr txBox="1"/>
            <p:nvPr/>
          </p:nvSpPr>
          <p:spPr>
            <a:xfrm>
              <a:off x="828673" y="3771798"/>
              <a:ext cx="2929410" cy="523220"/>
            </a:xfrm>
            <a:prstGeom prst="rect">
              <a:avLst/>
            </a:prstGeom>
            <a:noFill/>
          </p:spPr>
          <p:txBody>
            <a:bodyPr wrap="square" rtlCol="0">
              <a:spAutoFit/>
            </a:bodyPr>
            <a:lstStyle/>
            <a:p>
              <a:r>
                <a:rPr lang="en-US" sz="2800" b="1" dirty="0">
                  <a:solidFill>
                    <a:schemeClr val="bg1"/>
                  </a:solidFill>
                  <a:latin typeface="Anurati" pitchFamily="50" charset="0"/>
                </a:rPr>
                <a:t>VOL…01</a:t>
              </a:r>
              <a:endParaRPr lang="en-KE" sz="2800" b="1" dirty="0">
                <a:solidFill>
                  <a:schemeClr val="bg1"/>
                </a:solidFill>
                <a:latin typeface="Anurati" pitchFamily="50" charset="0"/>
              </a:endParaRPr>
            </a:p>
          </p:txBody>
        </p:sp>
        <p:sp>
          <p:nvSpPr>
            <p:cNvPr id="202" name="TextBox 201">
              <a:extLst>
                <a:ext uri="{FF2B5EF4-FFF2-40B4-BE49-F238E27FC236}">
                  <a16:creationId xmlns:a16="http://schemas.microsoft.com/office/drawing/2014/main" id="{88B8986F-3B9C-48D8-9316-F1BF6607BA3D}"/>
                </a:ext>
              </a:extLst>
            </p:cNvPr>
            <p:cNvSpPr txBox="1"/>
            <p:nvPr/>
          </p:nvSpPr>
          <p:spPr>
            <a:xfrm>
              <a:off x="828675" y="1545902"/>
              <a:ext cx="4367213" cy="646331"/>
            </a:xfrm>
            <a:prstGeom prst="rect">
              <a:avLst/>
            </a:prstGeom>
            <a:noFill/>
          </p:spPr>
          <p:txBody>
            <a:bodyPr wrap="square" rtlCol="0">
              <a:spAutoFit/>
            </a:bodyPr>
            <a:lstStyle/>
            <a:p>
              <a:r>
                <a:rPr lang="en-US" sz="3600" b="1" dirty="0">
                  <a:latin typeface="Anurati" pitchFamily="50" charset="0"/>
                </a:rPr>
                <a:t>BIO_AFYA</a:t>
              </a:r>
              <a:endParaRPr lang="en-KE" sz="3600" b="1" dirty="0">
                <a:latin typeface="Anurati" pitchFamily="50" charset="0"/>
              </a:endParaRPr>
            </a:p>
          </p:txBody>
        </p:sp>
        <p:sp>
          <p:nvSpPr>
            <p:cNvPr id="203" name="TextBox 202">
              <a:extLst>
                <a:ext uri="{FF2B5EF4-FFF2-40B4-BE49-F238E27FC236}">
                  <a16:creationId xmlns:a16="http://schemas.microsoft.com/office/drawing/2014/main" id="{62445C20-5F9D-4DEE-A5E2-2B0FA89A3D01}"/>
                </a:ext>
              </a:extLst>
            </p:cNvPr>
            <p:cNvSpPr txBox="1"/>
            <p:nvPr/>
          </p:nvSpPr>
          <p:spPr>
            <a:xfrm>
              <a:off x="828675" y="2193652"/>
              <a:ext cx="4275888" cy="369332"/>
            </a:xfrm>
            <a:prstGeom prst="rect">
              <a:avLst/>
            </a:prstGeom>
            <a:noFill/>
          </p:spPr>
          <p:txBody>
            <a:bodyPr wrap="square">
              <a:spAutoFit/>
            </a:bodyPr>
            <a:lstStyle/>
            <a:p>
              <a:r>
                <a:rPr lang="en-US" sz="1800" b="1" dirty="0">
                  <a:latin typeface="Anurati" pitchFamily="50" charset="0"/>
                </a:rPr>
                <a:t>PRESENTATION</a:t>
              </a:r>
              <a:endParaRPr lang="en-KE" dirty="0"/>
            </a:p>
          </p:txBody>
        </p:sp>
      </p:grpSp>
      <p:grpSp>
        <p:nvGrpSpPr>
          <p:cNvPr id="204" name="Group 203">
            <a:extLst>
              <a:ext uri="{FF2B5EF4-FFF2-40B4-BE49-F238E27FC236}">
                <a16:creationId xmlns:a16="http://schemas.microsoft.com/office/drawing/2014/main" id="{A24EDCB2-A103-407C-863B-D3C061750614}"/>
              </a:ext>
            </a:extLst>
          </p:cNvPr>
          <p:cNvGrpSpPr/>
          <p:nvPr/>
        </p:nvGrpSpPr>
        <p:grpSpPr>
          <a:xfrm>
            <a:off x="561973" y="-6023298"/>
            <a:ext cx="4367215" cy="2749116"/>
            <a:chOff x="828673" y="1545902"/>
            <a:chExt cx="4367215" cy="2749116"/>
          </a:xfrm>
        </p:grpSpPr>
        <p:sp>
          <p:nvSpPr>
            <p:cNvPr id="205" name="Rectangle: Rounded Corners 204">
              <a:extLst>
                <a:ext uri="{FF2B5EF4-FFF2-40B4-BE49-F238E27FC236}">
                  <a16:creationId xmlns:a16="http://schemas.microsoft.com/office/drawing/2014/main" id="{60EA3FAA-32B3-41F0-9681-9356385EABD1}"/>
                </a:ext>
              </a:extLst>
            </p:cNvPr>
            <p:cNvSpPr/>
            <p:nvPr/>
          </p:nvSpPr>
          <p:spPr>
            <a:xfrm>
              <a:off x="828673" y="3771799"/>
              <a:ext cx="2356652" cy="518848"/>
            </a:xfrm>
            <a:prstGeom prst="roundRect">
              <a:avLst>
                <a:gd name="adj" fmla="val 41983"/>
              </a:avLst>
            </a:prstGeom>
            <a:gradFill>
              <a:gsLst>
                <a:gs pos="0">
                  <a:srgbClr val="00B0F0"/>
                </a:gs>
                <a:gs pos="0">
                  <a:srgbClr val="00B0F0"/>
                </a:gs>
                <a:gs pos="99000">
                  <a:schemeClr val="accent1">
                    <a:lumMod val="75000"/>
                  </a:schemeClr>
                </a:gs>
                <a:gs pos="100000">
                  <a:srgbClr val="00B0F0"/>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206" name="TextBox 205">
              <a:extLst>
                <a:ext uri="{FF2B5EF4-FFF2-40B4-BE49-F238E27FC236}">
                  <a16:creationId xmlns:a16="http://schemas.microsoft.com/office/drawing/2014/main" id="{6EFA2B61-8015-41B9-A3AB-35B6464CBE72}"/>
                </a:ext>
              </a:extLst>
            </p:cNvPr>
            <p:cNvSpPr txBox="1"/>
            <p:nvPr/>
          </p:nvSpPr>
          <p:spPr>
            <a:xfrm>
              <a:off x="828673" y="3771798"/>
              <a:ext cx="2929410" cy="523220"/>
            </a:xfrm>
            <a:prstGeom prst="rect">
              <a:avLst/>
            </a:prstGeom>
            <a:noFill/>
          </p:spPr>
          <p:txBody>
            <a:bodyPr wrap="square" rtlCol="0">
              <a:spAutoFit/>
            </a:bodyPr>
            <a:lstStyle/>
            <a:p>
              <a:r>
                <a:rPr lang="en-US" sz="2800" b="1" dirty="0">
                  <a:solidFill>
                    <a:schemeClr val="bg1"/>
                  </a:solidFill>
                  <a:latin typeface="Anurati" pitchFamily="50" charset="0"/>
                </a:rPr>
                <a:t>VOL…01</a:t>
              </a:r>
              <a:endParaRPr lang="en-KE" sz="2800" b="1" dirty="0">
                <a:solidFill>
                  <a:schemeClr val="bg1"/>
                </a:solidFill>
                <a:latin typeface="Anurati" pitchFamily="50" charset="0"/>
              </a:endParaRPr>
            </a:p>
          </p:txBody>
        </p:sp>
        <p:sp>
          <p:nvSpPr>
            <p:cNvPr id="207" name="TextBox 206">
              <a:extLst>
                <a:ext uri="{FF2B5EF4-FFF2-40B4-BE49-F238E27FC236}">
                  <a16:creationId xmlns:a16="http://schemas.microsoft.com/office/drawing/2014/main" id="{19B34E6B-E734-40CE-8C25-49912DAE2425}"/>
                </a:ext>
              </a:extLst>
            </p:cNvPr>
            <p:cNvSpPr txBox="1"/>
            <p:nvPr/>
          </p:nvSpPr>
          <p:spPr>
            <a:xfrm>
              <a:off x="828675" y="1545902"/>
              <a:ext cx="4367213" cy="646331"/>
            </a:xfrm>
            <a:prstGeom prst="rect">
              <a:avLst/>
            </a:prstGeom>
            <a:noFill/>
          </p:spPr>
          <p:txBody>
            <a:bodyPr wrap="square" rtlCol="0">
              <a:spAutoFit/>
            </a:bodyPr>
            <a:lstStyle/>
            <a:p>
              <a:r>
                <a:rPr lang="en-US" sz="3600" b="1" dirty="0">
                  <a:latin typeface="Anurati" pitchFamily="50" charset="0"/>
                </a:rPr>
                <a:t>BIO_AFYA</a:t>
              </a:r>
              <a:endParaRPr lang="en-KE" sz="3600" b="1" dirty="0">
                <a:latin typeface="Anurati" pitchFamily="50" charset="0"/>
              </a:endParaRPr>
            </a:p>
          </p:txBody>
        </p:sp>
        <p:sp>
          <p:nvSpPr>
            <p:cNvPr id="208" name="TextBox 207">
              <a:extLst>
                <a:ext uri="{FF2B5EF4-FFF2-40B4-BE49-F238E27FC236}">
                  <a16:creationId xmlns:a16="http://schemas.microsoft.com/office/drawing/2014/main" id="{F82EBE1F-107F-49E8-A3BC-A02B54705453}"/>
                </a:ext>
              </a:extLst>
            </p:cNvPr>
            <p:cNvSpPr txBox="1"/>
            <p:nvPr/>
          </p:nvSpPr>
          <p:spPr>
            <a:xfrm>
              <a:off x="828675" y="2193652"/>
              <a:ext cx="4275888" cy="369332"/>
            </a:xfrm>
            <a:prstGeom prst="rect">
              <a:avLst/>
            </a:prstGeom>
            <a:noFill/>
          </p:spPr>
          <p:txBody>
            <a:bodyPr wrap="square">
              <a:spAutoFit/>
            </a:bodyPr>
            <a:lstStyle/>
            <a:p>
              <a:r>
                <a:rPr lang="en-US" sz="1800" b="1" dirty="0">
                  <a:latin typeface="Anurati" pitchFamily="50" charset="0"/>
                </a:rPr>
                <a:t>PRESENTATION</a:t>
              </a:r>
              <a:endParaRPr lang="en-KE" dirty="0"/>
            </a:p>
          </p:txBody>
        </p:sp>
      </p:grpSp>
      <p:grpSp>
        <p:nvGrpSpPr>
          <p:cNvPr id="214" name="Group 213">
            <a:extLst>
              <a:ext uri="{FF2B5EF4-FFF2-40B4-BE49-F238E27FC236}">
                <a16:creationId xmlns:a16="http://schemas.microsoft.com/office/drawing/2014/main" id="{E9D336FC-5757-4745-86E6-0130D1E3F5A1}"/>
              </a:ext>
            </a:extLst>
          </p:cNvPr>
          <p:cNvGrpSpPr/>
          <p:nvPr/>
        </p:nvGrpSpPr>
        <p:grpSpPr>
          <a:xfrm>
            <a:off x="-2676525" y="7540302"/>
            <a:ext cx="7400926" cy="4583259"/>
            <a:chOff x="828675" y="1545902"/>
            <a:chExt cx="7400926" cy="4583259"/>
          </a:xfrm>
        </p:grpSpPr>
        <p:sp>
          <p:nvSpPr>
            <p:cNvPr id="215" name="TextBox 214">
              <a:extLst>
                <a:ext uri="{FF2B5EF4-FFF2-40B4-BE49-F238E27FC236}">
                  <a16:creationId xmlns:a16="http://schemas.microsoft.com/office/drawing/2014/main" id="{35345C1D-499B-4A9F-B8E5-3067FA3EA1DB}"/>
                </a:ext>
              </a:extLst>
            </p:cNvPr>
            <p:cNvSpPr txBox="1"/>
            <p:nvPr/>
          </p:nvSpPr>
          <p:spPr>
            <a:xfrm>
              <a:off x="833363" y="4005503"/>
              <a:ext cx="3524250" cy="2123658"/>
            </a:xfrm>
            <a:prstGeom prst="rect">
              <a:avLst/>
            </a:prstGeom>
            <a:noFill/>
          </p:spPr>
          <p:txBody>
            <a:bodyPr wrap="square" rtlCol="0">
              <a:spAutoFit/>
            </a:bodyPr>
            <a:lstStyle/>
            <a:p>
              <a:r>
                <a:rPr lang="en-US" sz="1200" dirty="0">
                  <a:latin typeface="Kristen ITC" panose="03050502040202030202" pitchFamily="66" charset="0"/>
                </a:rPr>
                <a:t>Livestock diseases cause significant losses due to late detection, slow diagnosis, and limited veterinary access, especially in rural areas. Farmers rely on manual observation, which is often inaccurate and inefficient, leading to misdiagnosis, delayed treatment, and outbreaks that threaten food security and the economy. Without real-time monitoring and automated diagnosis, preventing and controlling diseases remains a major challenge.</a:t>
              </a:r>
            </a:p>
          </p:txBody>
        </p:sp>
        <p:sp>
          <p:nvSpPr>
            <p:cNvPr id="216" name="Rectangle: Rounded Corners 215">
              <a:extLst>
                <a:ext uri="{FF2B5EF4-FFF2-40B4-BE49-F238E27FC236}">
                  <a16:creationId xmlns:a16="http://schemas.microsoft.com/office/drawing/2014/main" id="{4FFAA54F-1A37-46ED-B63F-6B00A46849FD}"/>
                </a:ext>
              </a:extLst>
            </p:cNvPr>
            <p:cNvSpPr/>
            <p:nvPr/>
          </p:nvSpPr>
          <p:spPr>
            <a:xfrm>
              <a:off x="966788" y="2965855"/>
              <a:ext cx="720000" cy="72000"/>
            </a:xfrm>
            <a:prstGeom prst="roundRect">
              <a:avLst>
                <a:gd name="adj" fmla="val 41983"/>
              </a:avLst>
            </a:prstGeom>
            <a:gradFill>
              <a:gsLst>
                <a:gs pos="0">
                  <a:srgbClr val="00B0F0"/>
                </a:gs>
                <a:gs pos="51000">
                  <a:schemeClr val="accent1">
                    <a:lumMod val="75000"/>
                  </a:schemeClr>
                </a:gs>
                <a:gs pos="99000">
                  <a:schemeClr val="accent1">
                    <a:lumMod val="50000"/>
                  </a:schemeClr>
                </a:gs>
                <a:gs pos="100000">
                  <a:schemeClr val="accent1">
                    <a:lumMod val="5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217" name="TextBox 216">
              <a:extLst>
                <a:ext uri="{FF2B5EF4-FFF2-40B4-BE49-F238E27FC236}">
                  <a16:creationId xmlns:a16="http://schemas.microsoft.com/office/drawing/2014/main" id="{E8DBEC36-6883-482C-900A-F7C285374B34}"/>
                </a:ext>
              </a:extLst>
            </p:cNvPr>
            <p:cNvSpPr txBox="1"/>
            <p:nvPr/>
          </p:nvSpPr>
          <p:spPr>
            <a:xfrm>
              <a:off x="828675" y="1545902"/>
              <a:ext cx="7400926" cy="646331"/>
            </a:xfrm>
            <a:prstGeom prst="rect">
              <a:avLst/>
            </a:prstGeom>
            <a:noFill/>
          </p:spPr>
          <p:txBody>
            <a:bodyPr wrap="square" rtlCol="0">
              <a:spAutoFit/>
            </a:bodyPr>
            <a:lstStyle/>
            <a:p>
              <a:r>
                <a:rPr lang="en-US" sz="3600" dirty="0">
                  <a:latin typeface="Anurati" pitchFamily="50" charset="0"/>
                </a:rPr>
                <a:t>THE PROBLEM STATEMENT</a:t>
              </a:r>
              <a:endParaRPr lang="en-KE" sz="3600" b="1" dirty="0">
                <a:latin typeface="Anurati" pitchFamily="50" charset="0"/>
              </a:endParaRPr>
            </a:p>
          </p:txBody>
        </p:sp>
      </p:grpSp>
    </p:spTree>
    <p:extLst>
      <p:ext uri="{BB962C8B-B14F-4D97-AF65-F5344CB8AC3E}">
        <p14:creationId xmlns:p14="http://schemas.microsoft.com/office/powerpoint/2010/main" val="37413897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Group 38">
            <a:extLst>
              <a:ext uri="{FF2B5EF4-FFF2-40B4-BE49-F238E27FC236}">
                <a16:creationId xmlns:a16="http://schemas.microsoft.com/office/drawing/2014/main" id="{588D795C-D16E-4BB4-B65D-55910DA56FD6}"/>
              </a:ext>
            </a:extLst>
          </p:cNvPr>
          <p:cNvGrpSpPr/>
          <p:nvPr/>
        </p:nvGrpSpPr>
        <p:grpSpPr>
          <a:xfrm>
            <a:off x="8364752" y="1449388"/>
            <a:ext cx="2847974" cy="36464429"/>
            <a:chOff x="8364752" y="1449388"/>
            <a:chExt cx="2847974" cy="36464429"/>
          </a:xfrm>
        </p:grpSpPr>
        <p:grpSp>
          <p:nvGrpSpPr>
            <p:cNvPr id="3" name="Group 2">
              <a:extLst>
                <a:ext uri="{FF2B5EF4-FFF2-40B4-BE49-F238E27FC236}">
                  <a16:creationId xmlns:a16="http://schemas.microsoft.com/office/drawing/2014/main" id="{A1012A50-ABB4-42A2-96DE-AB8F6E3EF052}"/>
                </a:ext>
              </a:extLst>
            </p:cNvPr>
            <p:cNvGrpSpPr/>
            <p:nvPr/>
          </p:nvGrpSpPr>
          <p:grpSpPr>
            <a:xfrm>
              <a:off x="8402852" y="1449388"/>
              <a:ext cx="2771775" cy="3959225"/>
              <a:chOff x="8377238" y="1449388"/>
              <a:chExt cx="2771775" cy="3959225"/>
            </a:xfrm>
          </p:grpSpPr>
          <p:sp>
            <p:nvSpPr>
              <p:cNvPr id="9" name="Rectangle: Rounded Corners 8">
                <a:extLst>
                  <a:ext uri="{FF2B5EF4-FFF2-40B4-BE49-F238E27FC236}">
                    <a16:creationId xmlns:a16="http://schemas.microsoft.com/office/drawing/2014/main" id="{3954DC46-D6F8-4FCA-A70C-5A5FBD4D00D4}"/>
                  </a:ext>
                </a:extLst>
              </p:cNvPr>
              <p:cNvSpPr/>
              <p:nvPr/>
            </p:nvSpPr>
            <p:spPr>
              <a:xfrm>
                <a:off x="8377238" y="1449388"/>
                <a:ext cx="2771775" cy="3959225"/>
              </a:xfrm>
              <a:prstGeom prst="roundRect">
                <a:avLst>
                  <a:gd name="adj" fmla="val 12199"/>
                </a:avLst>
              </a:prstGeom>
              <a:gradFill>
                <a:gsLst>
                  <a:gs pos="0">
                    <a:srgbClr val="00B0F0"/>
                  </a:gs>
                  <a:gs pos="51000">
                    <a:schemeClr val="accent1">
                      <a:lumMod val="75000"/>
                    </a:schemeClr>
                  </a:gs>
                  <a:gs pos="99000">
                    <a:schemeClr val="accent1">
                      <a:lumMod val="50000"/>
                    </a:schemeClr>
                  </a:gs>
                  <a:gs pos="100000">
                    <a:schemeClr val="accent1">
                      <a:lumMod val="5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13" name="Freeform: Shape 12">
                <a:extLst>
                  <a:ext uri="{FF2B5EF4-FFF2-40B4-BE49-F238E27FC236}">
                    <a16:creationId xmlns:a16="http://schemas.microsoft.com/office/drawing/2014/main" id="{9C2A86C4-245F-44F6-8671-5E279ADADB90}"/>
                  </a:ext>
                </a:extLst>
              </p:cNvPr>
              <p:cNvSpPr/>
              <p:nvPr/>
            </p:nvSpPr>
            <p:spPr>
              <a:xfrm flipH="1">
                <a:off x="8377238" y="1545902"/>
                <a:ext cx="2771775" cy="3862711"/>
              </a:xfrm>
              <a:custGeom>
                <a:avLst/>
                <a:gdLst>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86359 w 2771775"/>
                  <a:gd name="connsiteY9" fmla="*/ 180514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86359 w 2771775"/>
                  <a:gd name="connsiteY9" fmla="*/ 180514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71775" h="3862711">
                    <a:moveTo>
                      <a:pt x="102092" y="0"/>
                    </a:moveTo>
                    <a:lnTo>
                      <a:pt x="99036" y="2522"/>
                    </a:lnTo>
                    <a:cubicBezTo>
                      <a:pt x="37846" y="63711"/>
                      <a:pt x="0" y="148244"/>
                      <a:pt x="0" y="241615"/>
                    </a:cubicBezTo>
                    <a:lnTo>
                      <a:pt x="0" y="3524582"/>
                    </a:lnTo>
                    <a:cubicBezTo>
                      <a:pt x="0" y="3711325"/>
                      <a:pt x="151386" y="3862711"/>
                      <a:pt x="338129" y="3862711"/>
                    </a:cubicBezTo>
                    <a:lnTo>
                      <a:pt x="2433646" y="3862711"/>
                    </a:lnTo>
                    <a:cubicBezTo>
                      <a:pt x="2620389" y="3862711"/>
                      <a:pt x="2771775" y="3711325"/>
                      <a:pt x="2771775" y="3524582"/>
                    </a:cubicBezTo>
                    <a:lnTo>
                      <a:pt x="2771775" y="3443237"/>
                    </a:lnTo>
                    <a:lnTo>
                      <a:pt x="2730892" y="3419419"/>
                    </a:lnTo>
                    <a:cubicBezTo>
                      <a:pt x="1180917" y="2806879"/>
                      <a:pt x="1064514" y="2536857"/>
                      <a:pt x="176834" y="228139"/>
                    </a:cubicBezTo>
                    <a:cubicBezTo>
                      <a:pt x="148745" y="167968"/>
                      <a:pt x="130181" y="50646"/>
                      <a:pt x="102092" y="0"/>
                    </a:cubicBezTo>
                    <a:close/>
                  </a:path>
                </a:pathLst>
              </a:custGeom>
              <a:gradFill>
                <a:gsLst>
                  <a:gs pos="0">
                    <a:srgbClr val="00B0F0"/>
                  </a:gs>
                  <a:gs pos="31000">
                    <a:schemeClr val="bg1"/>
                  </a:gs>
                  <a:gs pos="92000">
                    <a:schemeClr val="accent1">
                      <a:lumMod val="50000"/>
                    </a:schemeClr>
                  </a:gs>
                  <a:gs pos="30000">
                    <a:schemeClr val="bg1"/>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KE"/>
              </a:p>
            </p:txBody>
          </p:sp>
          <p:sp>
            <p:nvSpPr>
              <p:cNvPr id="15" name="Rectangle: Rounded Corners 14">
                <a:extLst>
                  <a:ext uri="{FF2B5EF4-FFF2-40B4-BE49-F238E27FC236}">
                    <a16:creationId xmlns:a16="http://schemas.microsoft.com/office/drawing/2014/main" id="{07D761D1-7C3F-4D79-9C22-42D74189AFAD}"/>
                  </a:ext>
                </a:extLst>
              </p:cNvPr>
              <p:cNvSpPr/>
              <p:nvPr/>
            </p:nvSpPr>
            <p:spPr>
              <a:xfrm>
                <a:off x="8453437" y="1893371"/>
                <a:ext cx="2619375" cy="2035497"/>
              </a:xfrm>
              <a:prstGeom prst="roundRect">
                <a:avLst>
                  <a:gd name="adj" fmla="val 16161"/>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14" name="Rectangle: Rounded Corners 13">
                <a:extLst>
                  <a:ext uri="{FF2B5EF4-FFF2-40B4-BE49-F238E27FC236}">
                    <a16:creationId xmlns:a16="http://schemas.microsoft.com/office/drawing/2014/main" id="{50119D8A-7437-4F1C-965B-3E1256A679BA}"/>
                  </a:ext>
                </a:extLst>
              </p:cNvPr>
              <p:cNvSpPr/>
              <p:nvPr/>
            </p:nvSpPr>
            <p:spPr>
              <a:xfrm>
                <a:off x="8453437" y="1498277"/>
                <a:ext cx="2619375" cy="2168848"/>
              </a:xfrm>
              <a:prstGeom prst="roundRect">
                <a:avLst>
                  <a:gd name="adj" fmla="val 1288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dirty="0"/>
              </a:p>
            </p:txBody>
          </p:sp>
          <p:sp>
            <p:nvSpPr>
              <p:cNvPr id="16" name="TextBox 15">
                <a:extLst>
                  <a:ext uri="{FF2B5EF4-FFF2-40B4-BE49-F238E27FC236}">
                    <a16:creationId xmlns:a16="http://schemas.microsoft.com/office/drawing/2014/main" id="{2E9F6462-EF40-41FE-B948-570D5B572624}"/>
                  </a:ext>
                </a:extLst>
              </p:cNvPr>
              <p:cNvSpPr txBox="1"/>
              <p:nvPr/>
            </p:nvSpPr>
            <p:spPr>
              <a:xfrm>
                <a:off x="8453437" y="1624012"/>
                <a:ext cx="2395539" cy="261610"/>
              </a:xfrm>
              <a:prstGeom prst="rect">
                <a:avLst/>
              </a:prstGeom>
              <a:noFill/>
            </p:spPr>
            <p:txBody>
              <a:bodyPr wrap="square" rtlCol="0">
                <a:spAutoFit/>
              </a:bodyPr>
              <a:lstStyle/>
              <a:p>
                <a:r>
                  <a:rPr lang="en-US" sz="1100" dirty="0">
                    <a:latin typeface="Kristen ITC" panose="03050502040202030202" pitchFamily="66" charset="0"/>
                  </a:rPr>
                  <a:t>THE PROBLEM STATEMENT</a:t>
                </a:r>
                <a:endParaRPr lang="en-KE" sz="1100" b="1" dirty="0">
                  <a:solidFill>
                    <a:schemeClr val="tx1">
                      <a:lumMod val="75000"/>
                      <a:lumOff val="25000"/>
                    </a:schemeClr>
                  </a:solidFill>
                  <a:latin typeface="Kristen ITC" panose="03050502040202030202" pitchFamily="66" charset="0"/>
                </a:endParaRPr>
              </a:p>
            </p:txBody>
          </p:sp>
          <p:sp>
            <p:nvSpPr>
              <p:cNvPr id="18" name="Rectangle: Rounded Corners 17">
                <a:extLst>
                  <a:ext uri="{FF2B5EF4-FFF2-40B4-BE49-F238E27FC236}">
                    <a16:creationId xmlns:a16="http://schemas.microsoft.com/office/drawing/2014/main" id="{B2011F19-033C-41CF-9072-97D592B4A93A}"/>
                  </a:ext>
                </a:extLst>
              </p:cNvPr>
              <p:cNvSpPr/>
              <p:nvPr/>
            </p:nvSpPr>
            <p:spPr>
              <a:xfrm>
                <a:off x="8572500" y="2072377"/>
                <a:ext cx="324000" cy="72000"/>
              </a:xfrm>
              <a:prstGeom prst="roundRect">
                <a:avLst>
                  <a:gd name="adj" fmla="val 41983"/>
                </a:avLst>
              </a:prstGeom>
              <a:gradFill>
                <a:gsLst>
                  <a:gs pos="0">
                    <a:srgbClr val="00B0F0"/>
                  </a:gs>
                  <a:gs pos="51000">
                    <a:schemeClr val="accent1">
                      <a:lumMod val="75000"/>
                    </a:schemeClr>
                  </a:gs>
                  <a:gs pos="99000">
                    <a:schemeClr val="accent1">
                      <a:lumMod val="50000"/>
                    </a:schemeClr>
                  </a:gs>
                  <a:gs pos="100000">
                    <a:schemeClr val="accent1">
                      <a:lumMod val="5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19" name="TextBox 18">
                <a:extLst>
                  <a:ext uri="{FF2B5EF4-FFF2-40B4-BE49-F238E27FC236}">
                    <a16:creationId xmlns:a16="http://schemas.microsoft.com/office/drawing/2014/main" id="{509595D8-9BDE-4FD3-83F1-B5EEA59D87F1}"/>
                  </a:ext>
                </a:extLst>
              </p:cNvPr>
              <p:cNvSpPr txBox="1"/>
              <p:nvPr/>
            </p:nvSpPr>
            <p:spPr>
              <a:xfrm>
                <a:off x="9105975" y="4040746"/>
                <a:ext cx="742875" cy="523220"/>
              </a:xfrm>
              <a:prstGeom prst="rect">
                <a:avLst/>
              </a:prstGeom>
              <a:noFill/>
            </p:spPr>
            <p:txBody>
              <a:bodyPr wrap="square" rtlCol="0">
                <a:spAutoFit/>
              </a:bodyPr>
              <a:lstStyle/>
              <a:p>
                <a:r>
                  <a:rPr lang="en-US" sz="2800" dirty="0">
                    <a:solidFill>
                      <a:schemeClr val="bg1"/>
                    </a:solidFill>
                  </a:rPr>
                  <a:t>15</a:t>
                </a:r>
                <a:r>
                  <a:rPr lang="en-US" sz="2000" dirty="0">
                    <a:solidFill>
                      <a:schemeClr val="bg1"/>
                    </a:solidFill>
                  </a:rPr>
                  <a:t>%</a:t>
                </a:r>
                <a:endParaRPr lang="en-KE" sz="2800" dirty="0">
                  <a:solidFill>
                    <a:schemeClr val="bg1"/>
                  </a:solidFill>
                </a:endParaRPr>
              </a:p>
            </p:txBody>
          </p:sp>
          <p:sp>
            <p:nvSpPr>
              <p:cNvPr id="20" name="TextBox 19">
                <a:extLst>
                  <a:ext uri="{FF2B5EF4-FFF2-40B4-BE49-F238E27FC236}">
                    <a16:creationId xmlns:a16="http://schemas.microsoft.com/office/drawing/2014/main" id="{BCC15B9F-000C-436D-9983-2337B3862C48}"/>
                  </a:ext>
                </a:extLst>
              </p:cNvPr>
              <p:cNvSpPr txBox="1"/>
              <p:nvPr/>
            </p:nvSpPr>
            <p:spPr>
              <a:xfrm>
                <a:off x="9734625" y="4225412"/>
                <a:ext cx="962025" cy="338554"/>
              </a:xfrm>
              <a:prstGeom prst="rect">
                <a:avLst/>
              </a:prstGeom>
              <a:noFill/>
            </p:spPr>
            <p:txBody>
              <a:bodyPr wrap="square" rtlCol="0">
                <a:spAutoFit/>
              </a:bodyPr>
              <a:lstStyle/>
              <a:p>
                <a:r>
                  <a:rPr lang="en-US" sz="1600" b="1" dirty="0">
                    <a:solidFill>
                      <a:schemeClr val="bg1"/>
                    </a:solidFill>
                    <a:latin typeface="Kristen ITC" panose="03050502040202030202" pitchFamily="66" charset="0"/>
                  </a:rPr>
                  <a:t>Growth</a:t>
                </a:r>
                <a:endParaRPr lang="en-KE" sz="1600" b="1" dirty="0">
                  <a:solidFill>
                    <a:schemeClr val="bg1"/>
                  </a:solidFill>
                  <a:latin typeface="Kristen ITC" panose="03050502040202030202" pitchFamily="66" charset="0"/>
                </a:endParaRPr>
              </a:p>
            </p:txBody>
          </p:sp>
          <p:sp>
            <p:nvSpPr>
              <p:cNvPr id="24" name="TextBox 23">
                <a:extLst>
                  <a:ext uri="{FF2B5EF4-FFF2-40B4-BE49-F238E27FC236}">
                    <a16:creationId xmlns:a16="http://schemas.microsoft.com/office/drawing/2014/main" id="{2B60022E-B56D-4DB8-BEB7-8BF363C351F8}"/>
                  </a:ext>
                </a:extLst>
              </p:cNvPr>
              <p:cNvSpPr txBox="1"/>
              <p:nvPr/>
            </p:nvSpPr>
            <p:spPr>
              <a:xfrm>
                <a:off x="9115500" y="4497946"/>
                <a:ext cx="742875" cy="523220"/>
              </a:xfrm>
              <a:prstGeom prst="rect">
                <a:avLst/>
              </a:prstGeom>
              <a:noFill/>
            </p:spPr>
            <p:txBody>
              <a:bodyPr wrap="square" rtlCol="0">
                <a:spAutoFit/>
              </a:bodyPr>
              <a:lstStyle/>
              <a:p>
                <a:r>
                  <a:rPr lang="en-US" sz="2800" dirty="0">
                    <a:solidFill>
                      <a:schemeClr val="bg1"/>
                    </a:solidFill>
                  </a:rPr>
                  <a:t>15</a:t>
                </a:r>
                <a:endParaRPr lang="en-KE" sz="2800" dirty="0">
                  <a:solidFill>
                    <a:schemeClr val="bg1"/>
                  </a:solidFill>
                </a:endParaRPr>
              </a:p>
            </p:txBody>
          </p:sp>
          <p:sp>
            <p:nvSpPr>
              <p:cNvPr id="25" name="TextBox 24">
                <a:extLst>
                  <a:ext uri="{FF2B5EF4-FFF2-40B4-BE49-F238E27FC236}">
                    <a16:creationId xmlns:a16="http://schemas.microsoft.com/office/drawing/2014/main" id="{A6B5430D-D0AD-4B70-91A1-899AFC4B68D9}"/>
                  </a:ext>
                </a:extLst>
              </p:cNvPr>
              <p:cNvSpPr txBox="1"/>
              <p:nvPr/>
            </p:nvSpPr>
            <p:spPr>
              <a:xfrm>
                <a:off x="9796500" y="4682612"/>
                <a:ext cx="962025" cy="338554"/>
              </a:xfrm>
              <a:prstGeom prst="rect">
                <a:avLst/>
              </a:prstGeom>
              <a:noFill/>
            </p:spPr>
            <p:txBody>
              <a:bodyPr wrap="square" rtlCol="0">
                <a:spAutoFit/>
              </a:bodyPr>
              <a:lstStyle/>
              <a:p>
                <a:r>
                  <a:rPr lang="en-US" sz="1600" b="1" dirty="0">
                    <a:solidFill>
                      <a:schemeClr val="bg1"/>
                    </a:solidFill>
                    <a:latin typeface="Kristen ITC" panose="03050502040202030202" pitchFamily="66" charset="0"/>
                  </a:rPr>
                  <a:t>Points</a:t>
                </a:r>
                <a:endParaRPr lang="en-KE" sz="1600" b="1" dirty="0">
                  <a:solidFill>
                    <a:schemeClr val="bg1"/>
                  </a:solidFill>
                  <a:latin typeface="Kristen ITC" panose="03050502040202030202" pitchFamily="66" charset="0"/>
                </a:endParaRPr>
              </a:p>
            </p:txBody>
          </p:sp>
          <p:pic>
            <p:nvPicPr>
              <p:cNvPr id="29" name="Graphic 28" descr="Bar chart with solid fill">
                <a:extLst>
                  <a:ext uri="{FF2B5EF4-FFF2-40B4-BE49-F238E27FC236}">
                    <a16:creationId xmlns:a16="http://schemas.microsoft.com/office/drawing/2014/main" id="{E3CB2F13-7013-4071-8153-819B54B7D79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654782" y="4525556"/>
                <a:ext cx="468000" cy="468000"/>
              </a:xfrm>
              <a:prstGeom prst="rect">
                <a:avLst/>
              </a:prstGeom>
            </p:spPr>
          </p:pic>
          <p:pic>
            <p:nvPicPr>
              <p:cNvPr id="31" name="Graphic 30" descr="Bar graph with upward trend with solid fill">
                <a:extLst>
                  <a:ext uri="{FF2B5EF4-FFF2-40B4-BE49-F238E27FC236}">
                    <a16:creationId xmlns:a16="http://schemas.microsoft.com/office/drawing/2014/main" id="{A6DA9059-2308-4BCF-8185-5F889F2DEC8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654782" y="4059255"/>
                <a:ext cx="468000" cy="468000"/>
              </a:xfrm>
              <a:prstGeom prst="rect">
                <a:avLst/>
              </a:prstGeom>
            </p:spPr>
          </p:pic>
          <p:sp>
            <p:nvSpPr>
              <p:cNvPr id="33" name="TextBox 32">
                <a:extLst>
                  <a:ext uri="{FF2B5EF4-FFF2-40B4-BE49-F238E27FC236}">
                    <a16:creationId xmlns:a16="http://schemas.microsoft.com/office/drawing/2014/main" id="{CE91A7B3-8CC0-4311-8CE7-D43DDD2B1C05}"/>
                  </a:ext>
                </a:extLst>
              </p:cNvPr>
              <p:cNvSpPr txBox="1"/>
              <p:nvPr/>
            </p:nvSpPr>
            <p:spPr>
              <a:xfrm>
                <a:off x="8480067" y="2568652"/>
                <a:ext cx="2619375" cy="923330"/>
              </a:xfrm>
              <a:prstGeom prst="rect">
                <a:avLst/>
              </a:prstGeom>
              <a:noFill/>
            </p:spPr>
            <p:txBody>
              <a:bodyPr wrap="square" rtlCol="0">
                <a:spAutoFit/>
              </a:bodyPr>
              <a:lstStyle/>
              <a:p>
                <a:r>
                  <a:rPr lang="en-US" dirty="0">
                    <a:latin typeface="Kristen ITC" panose="03050502040202030202" pitchFamily="66" charset="0"/>
                  </a:rPr>
                  <a:t>The Challenge in Livestock Health Management</a:t>
                </a:r>
              </a:p>
            </p:txBody>
          </p:sp>
        </p:grpSp>
        <p:grpSp>
          <p:nvGrpSpPr>
            <p:cNvPr id="61" name="Group 60">
              <a:extLst>
                <a:ext uri="{FF2B5EF4-FFF2-40B4-BE49-F238E27FC236}">
                  <a16:creationId xmlns:a16="http://schemas.microsoft.com/office/drawing/2014/main" id="{FC4B0E37-9CE2-4FF4-9019-D2FAEDEFC28B}"/>
                </a:ext>
              </a:extLst>
            </p:cNvPr>
            <p:cNvGrpSpPr/>
            <p:nvPr/>
          </p:nvGrpSpPr>
          <p:grpSpPr>
            <a:xfrm>
              <a:off x="8364752" y="5512539"/>
              <a:ext cx="2847974" cy="3959225"/>
              <a:chOff x="8377238" y="1449388"/>
              <a:chExt cx="2847974" cy="3959225"/>
            </a:xfrm>
          </p:grpSpPr>
          <p:sp>
            <p:nvSpPr>
              <p:cNvPr id="62" name="Rectangle: Rounded Corners 61">
                <a:extLst>
                  <a:ext uri="{FF2B5EF4-FFF2-40B4-BE49-F238E27FC236}">
                    <a16:creationId xmlns:a16="http://schemas.microsoft.com/office/drawing/2014/main" id="{A9D79C1A-FA00-4E25-B0F0-7B2B0730D704}"/>
                  </a:ext>
                </a:extLst>
              </p:cNvPr>
              <p:cNvSpPr/>
              <p:nvPr/>
            </p:nvSpPr>
            <p:spPr>
              <a:xfrm>
                <a:off x="8377238" y="1449388"/>
                <a:ext cx="2771775" cy="3959225"/>
              </a:xfrm>
              <a:prstGeom prst="roundRect">
                <a:avLst>
                  <a:gd name="adj" fmla="val 12199"/>
                </a:avLst>
              </a:prstGeom>
              <a:gradFill>
                <a:gsLst>
                  <a:gs pos="0">
                    <a:srgbClr val="00B0F0"/>
                  </a:gs>
                  <a:gs pos="51000">
                    <a:schemeClr val="accent1">
                      <a:lumMod val="75000"/>
                    </a:schemeClr>
                  </a:gs>
                  <a:gs pos="99000">
                    <a:schemeClr val="accent1">
                      <a:lumMod val="50000"/>
                    </a:schemeClr>
                  </a:gs>
                  <a:gs pos="100000">
                    <a:schemeClr val="accent1">
                      <a:lumMod val="5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63" name="Freeform: Shape 62">
                <a:extLst>
                  <a:ext uri="{FF2B5EF4-FFF2-40B4-BE49-F238E27FC236}">
                    <a16:creationId xmlns:a16="http://schemas.microsoft.com/office/drawing/2014/main" id="{6D0FD86E-C1CF-4204-9596-E5F5E6AF5D24}"/>
                  </a:ext>
                </a:extLst>
              </p:cNvPr>
              <p:cNvSpPr/>
              <p:nvPr/>
            </p:nvSpPr>
            <p:spPr>
              <a:xfrm flipH="1">
                <a:off x="8377238" y="1545902"/>
                <a:ext cx="2771775" cy="3862711"/>
              </a:xfrm>
              <a:custGeom>
                <a:avLst/>
                <a:gdLst>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86359 w 2771775"/>
                  <a:gd name="connsiteY9" fmla="*/ 180514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86359 w 2771775"/>
                  <a:gd name="connsiteY9" fmla="*/ 180514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71775" h="3862711">
                    <a:moveTo>
                      <a:pt x="102092" y="0"/>
                    </a:moveTo>
                    <a:lnTo>
                      <a:pt x="99036" y="2522"/>
                    </a:lnTo>
                    <a:cubicBezTo>
                      <a:pt x="37846" y="63711"/>
                      <a:pt x="0" y="148244"/>
                      <a:pt x="0" y="241615"/>
                    </a:cubicBezTo>
                    <a:lnTo>
                      <a:pt x="0" y="3524582"/>
                    </a:lnTo>
                    <a:cubicBezTo>
                      <a:pt x="0" y="3711325"/>
                      <a:pt x="151386" y="3862711"/>
                      <a:pt x="338129" y="3862711"/>
                    </a:cubicBezTo>
                    <a:lnTo>
                      <a:pt x="2433646" y="3862711"/>
                    </a:lnTo>
                    <a:cubicBezTo>
                      <a:pt x="2620389" y="3862711"/>
                      <a:pt x="2771775" y="3711325"/>
                      <a:pt x="2771775" y="3524582"/>
                    </a:cubicBezTo>
                    <a:lnTo>
                      <a:pt x="2771775" y="3443237"/>
                    </a:lnTo>
                    <a:lnTo>
                      <a:pt x="2730892" y="3419419"/>
                    </a:lnTo>
                    <a:cubicBezTo>
                      <a:pt x="1180917" y="2806879"/>
                      <a:pt x="1064514" y="2536857"/>
                      <a:pt x="176834" y="228139"/>
                    </a:cubicBezTo>
                    <a:cubicBezTo>
                      <a:pt x="148745" y="167968"/>
                      <a:pt x="130181" y="50646"/>
                      <a:pt x="102092" y="0"/>
                    </a:cubicBezTo>
                    <a:close/>
                  </a:path>
                </a:pathLst>
              </a:custGeom>
              <a:gradFill>
                <a:gsLst>
                  <a:gs pos="0">
                    <a:srgbClr val="00B0F0"/>
                  </a:gs>
                  <a:gs pos="31000">
                    <a:schemeClr val="bg1"/>
                  </a:gs>
                  <a:gs pos="92000">
                    <a:schemeClr val="accent1">
                      <a:lumMod val="50000"/>
                    </a:schemeClr>
                  </a:gs>
                  <a:gs pos="30000">
                    <a:schemeClr val="bg1"/>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KE"/>
              </a:p>
            </p:txBody>
          </p:sp>
          <p:sp>
            <p:nvSpPr>
              <p:cNvPr id="64" name="Rectangle: Rounded Corners 63">
                <a:extLst>
                  <a:ext uri="{FF2B5EF4-FFF2-40B4-BE49-F238E27FC236}">
                    <a16:creationId xmlns:a16="http://schemas.microsoft.com/office/drawing/2014/main" id="{31940D09-4841-4FBF-BC9D-2723B93E4D59}"/>
                  </a:ext>
                </a:extLst>
              </p:cNvPr>
              <p:cNvSpPr/>
              <p:nvPr/>
            </p:nvSpPr>
            <p:spPr>
              <a:xfrm>
                <a:off x="8453437" y="1893371"/>
                <a:ext cx="2619375" cy="2035497"/>
              </a:xfrm>
              <a:prstGeom prst="roundRect">
                <a:avLst>
                  <a:gd name="adj" fmla="val 16161"/>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65" name="Rectangle: Rounded Corners 64">
                <a:extLst>
                  <a:ext uri="{FF2B5EF4-FFF2-40B4-BE49-F238E27FC236}">
                    <a16:creationId xmlns:a16="http://schemas.microsoft.com/office/drawing/2014/main" id="{4ACE7406-A16D-453B-A677-0C3AF74BEB09}"/>
                  </a:ext>
                </a:extLst>
              </p:cNvPr>
              <p:cNvSpPr/>
              <p:nvPr/>
            </p:nvSpPr>
            <p:spPr>
              <a:xfrm>
                <a:off x="8453437" y="1498277"/>
                <a:ext cx="2619375" cy="2168848"/>
              </a:xfrm>
              <a:prstGeom prst="roundRect">
                <a:avLst>
                  <a:gd name="adj" fmla="val 1288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dirty="0"/>
              </a:p>
            </p:txBody>
          </p:sp>
          <p:sp>
            <p:nvSpPr>
              <p:cNvPr id="66" name="TextBox 65">
                <a:extLst>
                  <a:ext uri="{FF2B5EF4-FFF2-40B4-BE49-F238E27FC236}">
                    <a16:creationId xmlns:a16="http://schemas.microsoft.com/office/drawing/2014/main" id="{83513B21-682A-4590-99AD-466CE68C4466}"/>
                  </a:ext>
                </a:extLst>
              </p:cNvPr>
              <p:cNvSpPr txBox="1"/>
              <p:nvPr/>
            </p:nvSpPr>
            <p:spPr>
              <a:xfrm>
                <a:off x="8453437" y="1624012"/>
                <a:ext cx="2395539" cy="400110"/>
              </a:xfrm>
              <a:prstGeom prst="rect">
                <a:avLst/>
              </a:prstGeom>
              <a:noFill/>
            </p:spPr>
            <p:txBody>
              <a:bodyPr wrap="square" rtlCol="0">
                <a:spAutoFit/>
              </a:bodyPr>
              <a:lstStyle/>
              <a:p>
                <a:r>
                  <a:rPr lang="en-US" sz="2000" dirty="0">
                    <a:latin typeface="Kristen ITC" panose="03050502040202030202" pitchFamily="66" charset="0"/>
                  </a:rPr>
                  <a:t>Our Solution </a:t>
                </a:r>
                <a:endParaRPr lang="en-KE" sz="2000" dirty="0">
                  <a:solidFill>
                    <a:schemeClr val="tx1">
                      <a:lumMod val="75000"/>
                      <a:lumOff val="25000"/>
                    </a:schemeClr>
                  </a:solidFill>
                  <a:latin typeface="Kristen ITC" panose="03050502040202030202" pitchFamily="66" charset="0"/>
                </a:endParaRPr>
              </a:p>
            </p:txBody>
          </p:sp>
          <p:sp>
            <p:nvSpPr>
              <p:cNvPr id="67" name="Rectangle: Rounded Corners 66">
                <a:extLst>
                  <a:ext uri="{FF2B5EF4-FFF2-40B4-BE49-F238E27FC236}">
                    <a16:creationId xmlns:a16="http://schemas.microsoft.com/office/drawing/2014/main" id="{ED398D1F-FDE8-46AD-B3DA-B8780947DE70}"/>
                  </a:ext>
                </a:extLst>
              </p:cNvPr>
              <p:cNvSpPr/>
              <p:nvPr/>
            </p:nvSpPr>
            <p:spPr>
              <a:xfrm>
                <a:off x="8572500" y="2072377"/>
                <a:ext cx="324000" cy="72000"/>
              </a:xfrm>
              <a:prstGeom prst="roundRect">
                <a:avLst>
                  <a:gd name="adj" fmla="val 41983"/>
                </a:avLst>
              </a:prstGeom>
              <a:gradFill>
                <a:gsLst>
                  <a:gs pos="0">
                    <a:srgbClr val="00B0F0"/>
                  </a:gs>
                  <a:gs pos="51000">
                    <a:schemeClr val="accent1">
                      <a:lumMod val="75000"/>
                    </a:schemeClr>
                  </a:gs>
                  <a:gs pos="99000">
                    <a:schemeClr val="accent1">
                      <a:lumMod val="50000"/>
                    </a:schemeClr>
                  </a:gs>
                  <a:gs pos="100000">
                    <a:schemeClr val="accent1">
                      <a:lumMod val="5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68" name="TextBox 67">
                <a:extLst>
                  <a:ext uri="{FF2B5EF4-FFF2-40B4-BE49-F238E27FC236}">
                    <a16:creationId xmlns:a16="http://schemas.microsoft.com/office/drawing/2014/main" id="{F5713EC0-CA29-44C5-A1B4-E00F4AC4AAA4}"/>
                  </a:ext>
                </a:extLst>
              </p:cNvPr>
              <p:cNvSpPr txBox="1"/>
              <p:nvPr/>
            </p:nvSpPr>
            <p:spPr>
              <a:xfrm>
                <a:off x="9105975" y="4040746"/>
                <a:ext cx="742875" cy="523220"/>
              </a:xfrm>
              <a:prstGeom prst="rect">
                <a:avLst/>
              </a:prstGeom>
              <a:noFill/>
            </p:spPr>
            <p:txBody>
              <a:bodyPr wrap="square" rtlCol="0">
                <a:spAutoFit/>
              </a:bodyPr>
              <a:lstStyle/>
              <a:p>
                <a:r>
                  <a:rPr lang="en-US" sz="2800" dirty="0">
                    <a:solidFill>
                      <a:schemeClr val="bg1"/>
                    </a:solidFill>
                  </a:rPr>
                  <a:t>20</a:t>
                </a:r>
                <a:r>
                  <a:rPr lang="en-US" sz="2000" dirty="0">
                    <a:solidFill>
                      <a:schemeClr val="bg1"/>
                    </a:solidFill>
                  </a:rPr>
                  <a:t>%</a:t>
                </a:r>
                <a:endParaRPr lang="en-KE" sz="2800" dirty="0">
                  <a:solidFill>
                    <a:schemeClr val="bg1"/>
                  </a:solidFill>
                </a:endParaRPr>
              </a:p>
            </p:txBody>
          </p:sp>
          <p:sp>
            <p:nvSpPr>
              <p:cNvPr id="69" name="TextBox 68">
                <a:extLst>
                  <a:ext uri="{FF2B5EF4-FFF2-40B4-BE49-F238E27FC236}">
                    <a16:creationId xmlns:a16="http://schemas.microsoft.com/office/drawing/2014/main" id="{EC922BC1-F53B-420E-8B7C-24579969F099}"/>
                  </a:ext>
                </a:extLst>
              </p:cNvPr>
              <p:cNvSpPr txBox="1"/>
              <p:nvPr/>
            </p:nvSpPr>
            <p:spPr>
              <a:xfrm>
                <a:off x="9734625" y="4225412"/>
                <a:ext cx="962025" cy="338554"/>
              </a:xfrm>
              <a:prstGeom prst="rect">
                <a:avLst/>
              </a:prstGeom>
              <a:noFill/>
            </p:spPr>
            <p:txBody>
              <a:bodyPr wrap="square" rtlCol="0">
                <a:spAutoFit/>
              </a:bodyPr>
              <a:lstStyle/>
              <a:p>
                <a:r>
                  <a:rPr lang="en-US" sz="1600" b="1" dirty="0">
                    <a:solidFill>
                      <a:schemeClr val="bg1"/>
                    </a:solidFill>
                    <a:latin typeface="Kristen ITC" panose="03050502040202030202" pitchFamily="66" charset="0"/>
                  </a:rPr>
                  <a:t>Growth</a:t>
                </a:r>
                <a:endParaRPr lang="en-KE" sz="1600" b="1" dirty="0">
                  <a:solidFill>
                    <a:schemeClr val="bg1"/>
                  </a:solidFill>
                  <a:latin typeface="Kristen ITC" panose="03050502040202030202" pitchFamily="66" charset="0"/>
                </a:endParaRPr>
              </a:p>
            </p:txBody>
          </p:sp>
          <p:sp>
            <p:nvSpPr>
              <p:cNvPr id="70" name="TextBox 69">
                <a:extLst>
                  <a:ext uri="{FF2B5EF4-FFF2-40B4-BE49-F238E27FC236}">
                    <a16:creationId xmlns:a16="http://schemas.microsoft.com/office/drawing/2014/main" id="{9586983D-DFD0-4970-A2D6-4BFA51E8FDA0}"/>
                  </a:ext>
                </a:extLst>
              </p:cNvPr>
              <p:cNvSpPr txBox="1"/>
              <p:nvPr/>
            </p:nvSpPr>
            <p:spPr>
              <a:xfrm>
                <a:off x="9115500" y="4497946"/>
                <a:ext cx="742875" cy="523220"/>
              </a:xfrm>
              <a:prstGeom prst="rect">
                <a:avLst/>
              </a:prstGeom>
              <a:noFill/>
            </p:spPr>
            <p:txBody>
              <a:bodyPr wrap="square" rtlCol="0">
                <a:spAutoFit/>
              </a:bodyPr>
              <a:lstStyle/>
              <a:p>
                <a:r>
                  <a:rPr lang="en-US" sz="2800" dirty="0">
                    <a:solidFill>
                      <a:schemeClr val="bg1"/>
                    </a:solidFill>
                  </a:rPr>
                  <a:t>20</a:t>
                </a:r>
                <a:endParaRPr lang="en-KE" sz="2800" dirty="0">
                  <a:solidFill>
                    <a:schemeClr val="bg1"/>
                  </a:solidFill>
                </a:endParaRPr>
              </a:p>
            </p:txBody>
          </p:sp>
          <p:sp>
            <p:nvSpPr>
              <p:cNvPr id="71" name="TextBox 70">
                <a:extLst>
                  <a:ext uri="{FF2B5EF4-FFF2-40B4-BE49-F238E27FC236}">
                    <a16:creationId xmlns:a16="http://schemas.microsoft.com/office/drawing/2014/main" id="{984C69D0-AE16-4F71-AF20-52A34AC17D85}"/>
                  </a:ext>
                </a:extLst>
              </p:cNvPr>
              <p:cNvSpPr txBox="1"/>
              <p:nvPr/>
            </p:nvSpPr>
            <p:spPr>
              <a:xfrm>
                <a:off x="9796500" y="4682612"/>
                <a:ext cx="962025" cy="338554"/>
              </a:xfrm>
              <a:prstGeom prst="rect">
                <a:avLst/>
              </a:prstGeom>
              <a:noFill/>
            </p:spPr>
            <p:txBody>
              <a:bodyPr wrap="square" rtlCol="0">
                <a:spAutoFit/>
              </a:bodyPr>
              <a:lstStyle/>
              <a:p>
                <a:r>
                  <a:rPr lang="en-US" sz="1600" b="1" dirty="0">
                    <a:solidFill>
                      <a:schemeClr val="bg1"/>
                    </a:solidFill>
                    <a:latin typeface="Kristen ITC" panose="03050502040202030202" pitchFamily="66" charset="0"/>
                  </a:rPr>
                  <a:t>Points</a:t>
                </a:r>
                <a:endParaRPr lang="en-KE" sz="1600" b="1" dirty="0">
                  <a:solidFill>
                    <a:schemeClr val="bg1"/>
                  </a:solidFill>
                  <a:latin typeface="Kristen ITC" panose="03050502040202030202" pitchFamily="66" charset="0"/>
                </a:endParaRPr>
              </a:p>
            </p:txBody>
          </p:sp>
          <p:pic>
            <p:nvPicPr>
              <p:cNvPr id="72" name="Graphic 71" descr="Bar chart with solid fill">
                <a:extLst>
                  <a:ext uri="{FF2B5EF4-FFF2-40B4-BE49-F238E27FC236}">
                    <a16:creationId xmlns:a16="http://schemas.microsoft.com/office/drawing/2014/main" id="{CC91406A-7851-4A31-B1E7-1B70198BD3F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654782" y="4525556"/>
                <a:ext cx="468000" cy="468000"/>
              </a:xfrm>
              <a:prstGeom prst="rect">
                <a:avLst/>
              </a:prstGeom>
            </p:spPr>
          </p:pic>
          <p:pic>
            <p:nvPicPr>
              <p:cNvPr id="73" name="Graphic 72" descr="Bar graph with upward trend with solid fill">
                <a:extLst>
                  <a:ext uri="{FF2B5EF4-FFF2-40B4-BE49-F238E27FC236}">
                    <a16:creationId xmlns:a16="http://schemas.microsoft.com/office/drawing/2014/main" id="{076ABA60-563D-40FA-85DA-A99FC11EFAC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654782" y="4059255"/>
                <a:ext cx="468000" cy="468000"/>
              </a:xfrm>
              <a:prstGeom prst="rect">
                <a:avLst/>
              </a:prstGeom>
            </p:spPr>
          </p:pic>
          <p:sp>
            <p:nvSpPr>
              <p:cNvPr id="74" name="TextBox 73">
                <a:extLst>
                  <a:ext uri="{FF2B5EF4-FFF2-40B4-BE49-F238E27FC236}">
                    <a16:creationId xmlns:a16="http://schemas.microsoft.com/office/drawing/2014/main" id="{FAEFE4F1-6B5B-4BCA-9A52-B5F4A7FC0DE0}"/>
                  </a:ext>
                </a:extLst>
              </p:cNvPr>
              <p:cNvSpPr txBox="1"/>
              <p:nvPr/>
            </p:nvSpPr>
            <p:spPr>
              <a:xfrm>
                <a:off x="8605837" y="2568652"/>
                <a:ext cx="2619375" cy="1107996"/>
              </a:xfrm>
              <a:prstGeom prst="rect">
                <a:avLst/>
              </a:prstGeom>
              <a:noFill/>
            </p:spPr>
            <p:txBody>
              <a:bodyPr wrap="square" rtlCol="0">
                <a:spAutoFit/>
              </a:bodyPr>
              <a:lstStyle/>
              <a:p>
                <a:r>
                  <a:rPr lang="en-US" sz="1600" dirty="0" err="1">
                    <a:latin typeface="Kristen ITC" panose="03050502040202030202" pitchFamily="66" charset="0"/>
                  </a:rPr>
                  <a:t>SmartLivestock</a:t>
                </a:r>
                <a:r>
                  <a:rPr lang="en-US" sz="1600" dirty="0">
                    <a:latin typeface="Kristen ITC" panose="03050502040202030202" pitchFamily="66" charset="0"/>
                  </a:rPr>
                  <a:t>: AI &amp; IoT-Powered </a:t>
                </a:r>
                <a:r>
                  <a:rPr lang="en-US" dirty="0">
                    <a:latin typeface="Kristen ITC" panose="03050502040202030202" pitchFamily="66" charset="0"/>
                  </a:rPr>
                  <a:t>Livestock</a:t>
                </a:r>
                <a:r>
                  <a:rPr lang="en-US" sz="1600" dirty="0">
                    <a:latin typeface="Kristen ITC" panose="03050502040202030202" pitchFamily="66" charset="0"/>
                  </a:rPr>
                  <a:t> Health Monitoring</a:t>
                </a:r>
                <a:endParaRPr lang="en-KE" sz="1600" dirty="0">
                  <a:latin typeface="Kristen ITC" panose="03050502040202030202" pitchFamily="66" charset="0"/>
                </a:endParaRPr>
              </a:p>
            </p:txBody>
          </p:sp>
        </p:grpSp>
        <p:grpSp>
          <p:nvGrpSpPr>
            <p:cNvPr id="75" name="Group 74">
              <a:extLst>
                <a:ext uri="{FF2B5EF4-FFF2-40B4-BE49-F238E27FC236}">
                  <a16:creationId xmlns:a16="http://schemas.microsoft.com/office/drawing/2014/main" id="{BA6885F8-EA4E-4795-A27B-D869A152A888}"/>
                </a:ext>
              </a:extLst>
            </p:cNvPr>
            <p:cNvGrpSpPr/>
            <p:nvPr/>
          </p:nvGrpSpPr>
          <p:grpSpPr>
            <a:xfrm>
              <a:off x="8364752" y="9575690"/>
              <a:ext cx="2847974" cy="3959225"/>
              <a:chOff x="8377238" y="1449388"/>
              <a:chExt cx="2847974" cy="3959225"/>
            </a:xfrm>
          </p:grpSpPr>
          <p:sp>
            <p:nvSpPr>
              <p:cNvPr id="76" name="Rectangle: Rounded Corners 75">
                <a:extLst>
                  <a:ext uri="{FF2B5EF4-FFF2-40B4-BE49-F238E27FC236}">
                    <a16:creationId xmlns:a16="http://schemas.microsoft.com/office/drawing/2014/main" id="{D7D08E02-4D32-4A6E-A66A-B20761EAD6CA}"/>
                  </a:ext>
                </a:extLst>
              </p:cNvPr>
              <p:cNvSpPr/>
              <p:nvPr/>
            </p:nvSpPr>
            <p:spPr>
              <a:xfrm>
                <a:off x="8377238" y="1449388"/>
                <a:ext cx="2771775" cy="3959225"/>
              </a:xfrm>
              <a:prstGeom prst="roundRect">
                <a:avLst>
                  <a:gd name="adj" fmla="val 12199"/>
                </a:avLst>
              </a:prstGeom>
              <a:gradFill>
                <a:gsLst>
                  <a:gs pos="0">
                    <a:srgbClr val="00B0F0"/>
                  </a:gs>
                  <a:gs pos="51000">
                    <a:schemeClr val="accent1">
                      <a:lumMod val="75000"/>
                    </a:schemeClr>
                  </a:gs>
                  <a:gs pos="99000">
                    <a:schemeClr val="accent1">
                      <a:lumMod val="50000"/>
                    </a:schemeClr>
                  </a:gs>
                  <a:gs pos="100000">
                    <a:schemeClr val="accent1">
                      <a:lumMod val="5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77" name="Freeform: Shape 76">
                <a:extLst>
                  <a:ext uri="{FF2B5EF4-FFF2-40B4-BE49-F238E27FC236}">
                    <a16:creationId xmlns:a16="http://schemas.microsoft.com/office/drawing/2014/main" id="{08EE177B-1116-43C2-832F-DD1C1B0FA96B}"/>
                  </a:ext>
                </a:extLst>
              </p:cNvPr>
              <p:cNvSpPr/>
              <p:nvPr/>
            </p:nvSpPr>
            <p:spPr>
              <a:xfrm flipH="1">
                <a:off x="8377238" y="1545902"/>
                <a:ext cx="2771775" cy="3862711"/>
              </a:xfrm>
              <a:custGeom>
                <a:avLst/>
                <a:gdLst>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86359 w 2771775"/>
                  <a:gd name="connsiteY9" fmla="*/ 180514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86359 w 2771775"/>
                  <a:gd name="connsiteY9" fmla="*/ 180514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71775" h="3862711">
                    <a:moveTo>
                      <a:pt x="102092" y="0"/>
                    </a:moveTo>
                    <a:lnTo>
                      <a:pt x="99036" y="2522"/>
                    </a:lnTo>
                    <a:cubicBezTo>
                      <a:pt x="37846" y="63711"/>
                      <a:pt x="0" y="148244"/>
                      <a:pt x="0" y="241615"/>
                    </a:cubicBezTo>
                    <a:lnTo>
                      <a:pt x="0" y="3524582"/>
                    </a:lnTo>
                    <a:cubicBezTo>
                      <a:pt x="0" y="3711325"/>
                      <a:pt x="151386" y="3862711"/>
                      <a:pt x="338129" y="3862711"/>
                    </a:cubicBezTo>
                    <a:lnTo>
                      <a:pt x="2433646" y="3862711"/>
                    </a:lnTo>
                    <a:cubicBezTo>
                      <a:pt x="2620389" y="3862711"/>
                      <a:pt x="2771775" y="3711325"/>
                      <a:pt x="2771775" y="3524582"/>
                    </a:cubicBezTo>
                    <a:lnTo>
                      <a:pt x="2771775" y="3443237"/>
                    </a:lnTo>
                    <a:lnTo>
                      <a:pt x="2730892" y="3419419"/>
                    </a:lnTo>
                    <a:cubicBezTo>
                      <a:pt x="1180917" y="2806879"/>
                      <a:pt x="1064514" y="2536857"/>
                      <a:pt x="176834" y="228139"/>
                    </a:cubicBezTo>
                    <a:cubicBezTo>
                      <a:pt x="148745" y="167968"/>
                      <a:pt x="130181" y="50646"/>
                      <a:pt x="102092" y="0"/>
                    </a:cubicBezTo>
                    <a:close/>
                  </a:path>
                </a:pathLst>
              </a:custGeom>
              <a:gradFill>
                <a:gsLst>
                  <a:gs pos="0">
                    <a:srgbClr val="00B0F0"/>
                  </a:gs>
                  <a:gs pos="31000">
                    <a:schemeClr val="bg1"/>
                  </a:gs>
                  <a:gs pos="92000">
                    <a:schemeClr val="accent1">
                      <a:lumMod val="50000"/>
                    </a:schemeClr>
                  </a:gs>
                  <a:gs pos="30000">
                    <a:schemeClr val="bg1"/>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KE"/>
              </a:p>
            </p:txBody>
          </p:sp>
          <p:sp>
            <p:nvSpPr>
              <p:cNvPr id="78" name="Rectangle: Rounded Corners 77">
                <a:extLst>
                  <a:ext uri="{FF2B5EF4-FFF2-40B4-BE49-F238E27FC236}">
                    <a16:creationId xmlns:a16="http://schemas.microsoft.com/office/drawing/2014/main" id="{EA6C0412-D23E-41E5-A92E-D4ED574EFCB3}"/>
                  </a:ext>
                </a:extLst>
              </p:cNvPr>
              <p:cNvSpPr/>
              <p:nvPr/>
            </p:nvSpPr>
            <p:spPr>
              <a:xfrm>
                <a:off x="8453437" y="1893371"/>
                <a:ext cx="2619375" cy="2035497"/>
              </a:xfrm>
              <a:prstGeom prst="roundRect">
                <a:avLst>
                  <a:gd name="adj" fmla="val 16161"/>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79" name="Rectangle: Rounded Corners 78">
                <a:extLst>
                  <a:ext uri="{FF2B5EF4-FFF2-40B4-BE49-F238E27FC236}">
                    <a16:creationId xmlns:a16="http://schemas.microsoft.com/office/drawing/2014/main" id="{E045DF6E-0777-4C2F-B750-EDDAE0868C50}"/>
                  </a:ext>
                </a:extLst>
              </p:cNvPr>
              <p:cNvSpPr/>
              <p:nvPr/>
            </p:nvSpPr>
            <p:spPr>
              <a:xfrm>
                <a:off x="8453437" y="1498277"/>
                <a:ext cx="2619375" cy="2168848"/>
              </a:xfrm>
              <a:prstGeom prst="roundRect">
                <a:avLst>
                  <a:gd name="adj" fmla="val 1288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dirty="0"/>
              </a:p>
            </p:txBody>
          </p:sp>
          <p:sp>
            <p:nvSpPr>
              <p:cNvPr id="80" name="TextBox 79">
                <a:extLst>
                  <a:ext uri="{FF2B5EF4-FFF2-40B4-BE49-F238E27FC236}">
                    <a16:creationId xmlns:a16="http://schemas.microsoft.com/office/drawing/2014/main" id="{220B0CDE-2133-4D57-9424-51F165C82C5D}"/>
                  </a:ext>
                </a:extLst>
              </p:cNvPr>
              <p:cNvSpPr txBox="1"/>
              <p:nvPr/>
            </p:nvSpPr>
            <p:spPr>
              <a:xfrm>
                <a:off x="8453437" y="1624012"/>
                <a:ext cx="2395539" cy="400110"/>
              </a:xfrm>
              <a:prstGeom prst="rect">
                <a:avLst/>
              </a:prstGeom>
              <a:noFill/>
            </p:spPr>
            <p:txBody>
              <a:bodyPr wrap="square" rtlCol="0">
                <a:spAutoFit/>
              </a:bodyPr>
              <a:lstStyle/>
              <a:p>
                <a:r>
                  <a:rPr lang="en-US" sz="2000" dirty="0">
                    <a:latin typeface="Kristen ITC" panose="03050502040202030202" pitchFamily="66" charset="0"/>
                  </a:rPr>
                  <a:t>How It Works</a:t>
                </a:r>
                <a:endParaRPr lang="en-KE" sz="2000" b="1" dirty="0">
                  <a:solidFill>
                    <a:schemeClr val="tx1">
                      <a:lumMod val="75000"/>
                      <a:lumOff val="25000"/>
                    </a:schemeClr>
                  </a:solidFill>
                  <a:latin typeface="Kristen ITC" panose="03050502040202030202" pitchFamily="66" charset="0"/>
                </a:endParaRPr>
              </a:p>
            </p:txBody>
          </p:sp>
          <p:sp>
            <p:nvSpPr>
              <p:cNvPr id="81" name="Rectangle: Rounded Corners 80">
                <a:extLst>
                  <a:ext uri="{FF2B5EF4-FFF2-40B4-BE49-F238E27FC236}">
                    <a16:creationId xmlns:a16="http://schemas.microsoft.com/office/drawing/2014/main" id="{039C86E3-B927-4534-A366-5482E3D36269}"/>
                  </a:ext>
                </a:extLst>
              </p:cNvPr>
              <p:cNvSpPr/>
              <p:nvPr/>
            </p:nvSpPr>
            <p:spPr>
              <a:xfrm>
                <a:off x="8572500" y="2072377"/>
                <a:ext cx="324000" cy="72000"/>
              </a:xfrm>
              <a:prstGeom prst="roundRect">
                <a:avLst>
                  <a:gd name="adj" fmla="val 41983"/>
                </a:avLst>
              </a:prstGeom>
              <a:gradFill>
                <a:gsLst>
                  <a:gs pos="0">
                    <a:srgbClr val="00B0F0"/>
                  </a:gs>
                  <a:gs pos="51000">
                    <a:schemeClr val="accent1">
                      <a:lumMod val="75000"/>
                    </a:schemeClr>
                  </a:gs>
                  <a:gs pos="99000">
                    <a:schemeClr val="accent1">
                      <a:lumMod val="50000"/>
                    </a:schemeClr>
                  </a:gs>
                  <a:gs pos="100000">
                    <a:schemeClr val="accent1">
                      <a:lumMod val="5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82" name="TextBox 81">
                <a:extLst>
                  <a:ext uri="{FF2B5EF4-FFF2-40B4-BE49-F238E27FC236}">
                    <a16:creationId xmlns:a16="http://schemas.microsoft.com/office/drawing/2014/main" id="{9D605C8D-305A-4E92-8C88-537E5FA3ADA9}"/>
                  </a:ext>
                </a:extLst>
              </p:cNvPr>
              <p:cNvSpPr txBox="1"/>
              <p:nvPr/>
            </p:nvSpPr>
            <p:spPr>
              <a:xfrm>
                <a:off x="9105975" y="4040746"/>
                <a:ext cx="742875" cy="523220"/>
              </a:xfrm>
              <a:prstGeom prst="rect">
                <a:avLst/>
              </a:prstGeom>
              <a:noFill/>
            </p:spPr>
            <p:txBody>
              <a:bodyPr wrap="square" rtlCol="0">
                <a:spAutoFit/>
              </a:bodyPr>
              <a:lstStyle/>
              <a:p>
                <a:r>
                  <a:rPr lang="en-US" sz="2800" dirty="0">
                    <a:solidFill>
                      <a:schemeClr val="bg1"/>
                    </a:solidFill>
                  </a:rPr>
                  <a:t>15</a:t>
                </a:r>
                <a:r>
                  <a:rPr lang="en-US" sz="2000" dirty="0">
                    <a:solidFill>
                      <a:schemeClr val="bg1"/>
                    </a:solidFill>
                  </a:rPr>
                  <a:t>%</a:t>
                </a:r>
                <a:endParaRPr lang="en-KE" sz="2800" dirty="0">
                  <a:solidFill>
                    <a:schemeClr val="bg1"/>
                  </a:solidFill>
                </a:endParaRPr>
              </a:p>
            </p:txBody>
          </p:sp>
          <p:sp>
            <p:nvSpPr>
              <p:cNvPr id="83" name="TextBox 82">
                <a:extLst>
                  <a:ext uri="{FF2B5EF4-FFF2-40B4-BE49-F238E27FC236}">
                    <a16:creationId xmlns:a16="http://schemas.microsoft.com/office/drawing/2014/main" id="{AD26B03E-5442-4FE4-80A7-B28DF62D7333}"/>
                  </a:ext>
                </a:extLst>
              </p:cNvPr>
              <p:cNvSpPr txBox="1"/>
              <p:nvPr/>
            </p:nvSpPr>
            <p:spPr>
              <a:xfrm>
                <a:off x="9734625" y="4225412"/>
                <a:ext cx="962025" cy="338554"/>
              </a:xfrm>
              <a:prstGeom prst="rect">
                <a:avLst/>
              </a:prstGeom>
              <a:noFill/>
            </p:spPr>
            <p:txBody>
              <a:bodyPr wrap="square" rtlCol="0">
                <a:spAutoFit/>
              </a:bodyPr>
              <a:lstStyle/>
              <a:p>
                <a:r>
                  <a:rPr lang="en-US" sz="1600" b="1" dirty="0">
                    <a:solidFill>
                      <a:schemeClr val="bg1"/>
                    </a:solidFill>
                    <a:latin typeface="Kristen ITC" panose="03050502040202030202" pitchFamily="66" charset="0"/>
                  </a:rPr>
                  <a:t>Growth</a:t>
                </a:r>
                <a:endParaRPr lang="en-KE" sz="1600" b="1" dirty="0">
                  <a:solidFill>
                    <a:schemeClr val="bg1"/>
                  </a:solidFill>
                  <a:latin typeface="Kristen ITC" panose="03050502040202030202" pitchFamily="66" charset="0"/>
                </a:endParaRPr>
              </a:p>
            </p:txBody>
          </p:sp>
          <p:sp>
            <p:nvSpPr>
              <p:cNvPr id="84" name="TextBox 83">
                <a:extLst>
                  <a:ext uri="{FF2B5EF4-FFF2-40B4-BE49-F238E27FC236}">
                    <a16:creationId xmlns:a16="http://schemas.microsoft.com/office/drawing/2014/main" id="{B6D2A9B9-6A4F-421E-8183-2CF89AD93724}"/>
                  </a:ext>
                </a:extLst>
              </p:cNvPr>
              <p:cNvSpPr txBox="1"/>
              <p:nvPr/>
            </p:nvSpPr>
            <p:spPr>
              <a:xfrm>
                <a:off x="9115500" y="4497946"/>
                <a:ext cx="742875" cy="523220"/>
              </a:xfrm>
              <a:prstGeom prst="rect">
                <a:avLst/>
              </a:prstGeom>
              <a:noFill/>
            </p:spPr>
            <p:txBody>
              <a:bodyPr wrap="square" rtlCol="0">
                <a:spAutoFit/>
              </a:bodyPr>
              <a:lstStyle/>
              <a:p>
                <a:r>
                  <a:rPr lang="en-US" sz="2800" dirty="0">
                    <a:solidFill>
                      <a:schemeClr val="bg1"/>
                    </a:solidFill>
                  </a:rPr>
                  <a:t>15</a:t>
                </a:r>
                <a:endParaRPr lang="en-KE" sz="2800" dirty="0">
                  <a:solidFill>
                    <a:schemeClr val="bg1"/>
                  </a:solidFill>
                </a:endParaRPr>
              </a:p>
            </p:txBody>
          </p:sp>
          <p:sp>
            <p:nvSpPr>
              <p:cNvPr id="85" name="TextBox 84">
                <a:extLst>
                  <a:ext uri="{FF2B5EF4-FFF2-40B4-BE49-F238E27FC236}">
                    <a16:creationId xmlns:a16="http://schemas.microsoft.com/office/drawing/2014/main" id="{5A211684-B3ED-4461-A08B-AAFAE1358758}"/>
                  </a:ext>
                </a:extLst>
              </p:cNvPr>
              <p:cNvSpPr txBox="1"/>
              <p:nvPr/>
            </p:nvSpPr>
            <p:spPr>
              <a:xfrm>
                <a:off x="9796500" y="4682612"/>
                <a:ext cx="962025" cy="338554"/>
              </a:xfrm>
              <a:prstGeom prst="rect">
                <a:avLst/>
              </a:prstGeom>
              <a:noFill/>
            </p:spPr>
            <p:txBody>
              <a:bodyPr wrap="square" rtlCol="0">
                <a:spAutoFit/>
              </a:bodyPr>
              <a:lstStyle/>
              <a:p>
                <a:r>
                  <a:rPr lang="en-US" sz="1600" b="1" dirty="0">
                    <a:solidFill>
                      <a:schemeClr val="bg1"/>
                    </a:solidFill>
                    <a:latin typeface="Kristen ITC" panose="03050502040202030202" pitchFamily="66" charset="0"/>
                  </a:rPr>
                  <a:t>Points</a:t>
                </a:r>
                <a:endParaRPr lang="en-KE" sz="1600" b="1" dirty="0">
                  <a:solidFill>
                    <a:schemeClr val="bg1"/>
                  </a:solidFill>
                  <a:latin typeface="Kristen ITC" panose="03050502040202030202" pitchFamily="66" charset="0"/>
                </a:endParaRPr>
              </a:p>
            </p:txBody>
          </p:sp>
          <p:pic>
            <p:nvPicPr>
              <p:cNvPr id="86" name="Graphic 85" descr="Bar chart with solid fill">
                <a:extLst>
                  <a:ext uri="{FF2B5EF4-FFF2-40B4-BE49-F238E27FC236}">
                    <a16:creationId xmlns:a16="http://schemas.microsoft.com/office/drawing/2014/main" id="{9847FB0C-488D-4613-9F7A-7B1792158A3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654782" y="4525556"/>
                <a:ext cx="468000" cy="468000"/>
              </a:xfrm>
              <a:prstGeom prst="rect">
                <a:avLst/>
              </a:prstGeom>
            </p:spPr>
          </p:pic>
          <p:pic>
            <p:nvPicPr>
              <p:cNvPr id="87" name="Graphic 86" descr="Bar graph with upward trend with solid fill">
                <a:extLst>
                  <a:ext uri="{FF2B5EF4-FFF2-40B4-BE49-F238E27FC236}">
                    <a16:creationId xmlns:a16="http://schemas.microsoft.com/office/drawing/2014/main" id="{AAC8A278-EA62-4C54-B7E5-4F648E42695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654782" y="4059255"/>
                <a:ext cx="468000" cy="468000"/>
              </a:xfrm>
              <a:prstGeom prst="rect">
                <a:avLst/>
              </a:prstGeom>
            </p:spPr>
          </p:pic>
          <p:sp>
            <p:nvSpPr>
              <p:cNvPr id="88" name="TextBox 87">
                <a:extLst>
                  <a:ext uri="{FF2B5EF4-FFF2-40B4-BE49-F238E27FC236}">
                    <a16:creationId xmlns:a16="http://schemas.microsoft.com/office/drawing/2014/main" id="{97AFE4CB-9474-4567-A298-BB93633CA936}"/>
                  </a:ext>
                </a:extLst>
              </p:cNvPr>
              <p:cNvSpPr txBox="1"/>
              <p:nvPr/>
            </p:nvSpPr>
            <p:spPr>
              <a:xfrm>
                <a:off x="8605837" y="2568652"/>
                <a:ext cx="2619375" cy="830997"/>
              </a:xfrm>
              <a:prstGeom prst="rect">
                <a:avLst/>
              </a:prstGeom>
              <a:noFill/>
            </p:spPr>
            <p:txBody>
              <a:bodyPr wrap="square" rtlCol="0">
                <a:spAutoFit/>
              </a:bodyPr>
              <a:lstStyle/>
              <a:p>
                <a:r>
                  <a:rPr lang="en-US" sz="1600" dirty="0">
                    <a:latin typeface="Kristen ITC" panose="03050502040202030202" pitchFamily="66" charset="0"/>
                  </a:rPr>
                  <a:t>AI and IoT for Real-Time Livestock Health Monitoring</a:t>
                </a:r>
                <a:endParaRPr lang="en-KE" sz="1600" dirty="0">
                  <a:latin typeface="Kristen ITC" panose="03050502040202030202" pitchFamily="66" charset="0"/>
                </a:endParaRPr>
              </a:p>
            </p:txBody>
          </p:sp>
        </p:grpSp>
        <p:grpSp>
          <p:nvGrpSpPr>
            <p:cNvPr id="90" name="Group 89">
              <a:extLst>
                <a:ext uri="{FF2B5EF4-FFF2-40B4-BE49-F238E27FC236}">
                  <a16:creationId xmlns:a16="http://schemas.microsoft.com/office/drawing/2014/main" id="{A419CBEE-35FF-4B77-A23C-829B892930C5}"/>
                </a:ext>
              </a:extLst>
            </p:cNvPr>
            <p:cNvGrpSpPr/>
            <p:nvPr/>
          </p:nvGrpSpPr>
          <p:grpSpPr>
            <a:xfrm>
              <a:off x="8364752" y="13638841"/>
              <a:ext cx="2847974" cy="3959225"/>
              <a:chOff x="8377238" y="1449388"/>
              <a:chExt cx="2847974" cy="3959225"/>
            </a:xfrm>
          </p:grpSpPr>
          <p:sp>
            <p:nvSpPr>
              <p:cNvPr id="91" name="Rectangle: Rounded Corners 90">
                <a:extLst>
                  <a:ext uri="{FF2B5EF4-FFF2-40B4-BE49-F238E27FC236}">
                    <a16:creationId xmlns:a16="http://schemas.microsoft.com/office/drawing/2014/main" id="{272DEE55-AEBD-4027-8056-8B32729B6C96}"/>
                  </a:ext>
                </a:extLst>
              </p:cNvPr>
              <p:cNvSpPr/>
              <p:nvPr/>
            </p:nvSpPr>
            <p:spPr>
              <a:xfrm>
                <a:off x="8377238" y="1449388"/>
                <a:ext cx="2771775" cy="3959225"/>
              </a:xfrm>
              <a:prstGeom prst="roundRect">
                <a:avLst>
                  <a:gd name="adj" fmla="val 12199"/>
                </a:avLst>
              </a:prstGeom>
              <a:gradFill>
                <a:gsLst>
                  <a:gs pos="0">
                    <a:srgbClr val="00B0F0"/>
                  </a:gs>
                  <a:gs pos="51000">
                    <a:schemeClr val="accent1">
                      <a:lumMod val="75000"/>
                    </a:schemeClr>
                  </a:gs>
                  <a:gs pos="99000">
                    <a:schemeClr val="accent1">
                      <a:lumMod val="50000"/>
                    </a:schemeClr>
                  </a:gs>
                  <a:gs pos="100000">
                    <a:schemeClr val="accent1">
                      <a:lumMod val="5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92" name="Freeform: Shape 91">
                <a:extLst>
                  <a:ext uri="{FF2B5EF4-FFF2-40B4-BE49-F238E27FC236}">
                    <a16:creationId xmlns:a16="http://schemas.microsoft.com/office/drawing/2014/main" id="{7C741E28-6447-4824-8F54-66C933B1F1E6}"/>
                  </a:ext>
                </a:extLst>
              </p:cNvPr>
              <p:cNvSpPr/>
              <p:nvPr/>
            </p:nvSpPr>
            <p:spPr>
              <a:xfrm flipH="1">
                <a:off x="8377238" y="1545902"/>
                <a:ext cx="2771775" cy="3862711"/>
              </a:xfrm>
              <a:custGeom>
                <a:avLst/>
                <a:gdLst>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86359 w 2771775"/>
                  <a:gd name="connsiteY9" fmla="*/ 180514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86359 w 2771775"/>
                  <a:gd name="connsiteY9" fmla="*/ 180514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71775" h="3862711">
                    <a:moveTo>
                      <a:pt x="102092" y="0"/>
                    </a:moveTo>
                    <a:lnTo>
                      <a:pt x="99036" y="2522"/>
                    </a:lnTo>
                    <a:cubicBezTo>
                      <a:pt x="37846" y="63711"/>
                      <a:pt x="0" y="148244"/>
                      <a:pt x="0" y="241615"/>
                    </a:cubicBezTo>
                    <a:lnTo>
                      <a:pt x="0" y="3524582"/>
                    </a:lnTo>
                    <a:cubicBezTo>
                      <a:pt x="0" y="3711325"/>
                      <a:pt x="151386" y="3862711"/>
                      <a:pt x="338129" y="3862711"/>
                    </a:cubicBezTo>
                    <a:lnTo>
                      <a:pt x="2433646" y="3862711"/>
                    </a:lnTo>
                    <a:cubicBezTo>
                      <a:pt x="2620389" y="3862711"/>
                      <a:pt x="2771775" y="3711325"/>
                      <a:pt x="2771775" y="3524582"/>
                    </a:cubicBezTo>
                    <a:lnTo>
                      <a:pt x="2771775" y="3443237"/>
                    </a:lnTo>
                    <a:lnTo>
                      <a:pt x="2730892" y="3419419"/>
                    </a:lnTo>
                    <a:cubicBezTo>
                      <a:pt x="1180917" y="2806879"/>
                      <a:pt x="1064514" y="2536857"/>
                      <a:pt x="176834" y="228139"/>
                    </a:cubicBezTo>
                    <a:cubicBezTo>
                      <a:pt x="148745" y="167968"/>
                      <a:pt x="130181" y="50646"/>
                      <a:pt x="102092" y="0"/>
                    </a:cubicBezTo>
                    <a:close/>
                  </a:path>
                </a:pathLst>
              </a:custGeom>
              <a:gradFill>
                <a:gsLst>
                  <a:gs pos="0">
                    <a:srgbClr val="00B0F0"/>
                  </a:gs>
                  <a:gs pos="31000">
                    <a:schemeClr val="bg1"/>
                  </a:gs>
                  <a:gs pos="92000">
                    <a:schemeClr val="accent1">
                      <a:lumMod val="50000"/>
                    </a:schemeClr>
                  </a:gs>
                  <a:gs pos="30000">
                    <a:schemeClr val="bg1"/>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KE"/>
              </a:p>
            </p:txBody>
          </p:sp>
          <p:sp>
            <p:nvSpPr>
              <p:cNvPr id="93" name="Rectangle: Rounded Corners 92">
                <a:extLst>
                  <a:ext uri="{FF2B5EF4-FFF2-40B4-BE49-F238E27FC236}">
                    <a16:creationId xmlns:a16="http://schemas.microsoft.com/office/drawing/2014/main" id="{218EB39B-9041-45A3-B43B-5FCE921DF41F}"/>
                  </a:ext>
                </a:extLst>
              </p:cNvPr>
              <p:cNvSpPr/>
              <p:nvPr/>
            </p:nvSpPr>
            <p:spPr>
              <a:xfrm>
                <a:off x="8453437" y="1893371"/>
                <a:ext cx="2619375" cy="2035497"/>
              </a:xfrm>
              <a:prstGeom prst="roundRect">
                <a:avLst>
                  <a:gd name="adj" fmla="val 16161"/>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94" name="Rectangle: Rounded Corners 93">
                <a:extLst>
                  <a:ext uri="{FF2B5EF4-FFF2-40B4-BE49-F238E27FC236}">
                    <a16:creationId xmlns:a16="http://schemas.microsoft.com/office/drawing/2014/main" id="{CBD75E80-CD46-4686-B38D-A76DF3A821F7}"/>
                  </a:ext>
                </a:extLst>
              </p:cNvPr>
              <p:cNvSpPr/>
              <p:nvPr/>
            </p:nvSpPr>
            <p:spPr>
              <a:xfrm>
                <a:off x="8453437" y="1498277"/>
                <a:ext cx="2619375" cy="2168848"/>
              </a:xfrm>
              <a:prstGeom prst="roundRect">
                <a:avLst>
                  <a:gd name="adj" fmla="val 1288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dirty="0"/>
              </a:p>
            </p:txBody>
          </p:sp>
          <p:sp>
            <p:nvSpPr>
              <p:cNvPr id="95" name="TextBox 94">
                <a:extLst>
                  <a:ext uri="{FF2B5EF4-FFF2-40B4-BE49-F238E27FC236}">
                    <a16:creationId xmlns:a16="http://schemas.microsoft.com/office/drawing/2014/main" id="{15A16629-55A0-42A5-8B6C-FEB50695BD03}"/>
                  </a:ext>
                </a:extLst>
              </p:cNvPr>
              <p:cNvSpPr txBox="1"/>
              <p:nvPr/>
            </p:nvSpPr>
            <p:spPr>
              <a:xfrm>
                <a:off x="8453437" y="1624012"/>
                <a:ext cx="2395539" cy="400110"/>
              </a:xfrm>
              <a:prstGeom prst="rect">
                <a:avLst/>
              </a:prstGeom>
              <a:noFill/>
            </p:spPr>
            <p:txBody>
              <a:bodyPr wrap="square" rtlCol="0">
                <a:spAutoFit/>
              </a:bodyPr>
              <a:lstStyle/>
              <a:p>
                <a:r>
                  <a:rPr lang="en-US" sz="2000" dirty="0">
                    <a:latin typeface="Kristen ITC" panose="03050502040202030202" pitchFamily="66" charset="0"/>
                  </a:rPr>
                  <a:t>Key Features </a:t>
                </a:r>
                <a:endParaRPr lang="en-KE" sz="2000" dirty="0">
                  <a:solidFill>
                    <a:schemeClr val="tx1">
                      <a:lumMod val="75000"/>
                      <a:lumOff val="25000"/>
                    </a:schemeClr>
                  </a:solidFill>
                  <a:latin typeface="Kristen ITC" panose="03050502040202030202" pitchFamily="66" charset="0"/>
                </a:endParaRPr>
              </a:p>
            </p:txBody>
          </p:sp>
          <p:sp>
            <p:nvSpPr>
              <p:cNvPr id="96" name="Rectangle: Rounded Corners 95">
                <a:extLst>
                  <a:ext uri="{FF2B5EF4-FFF2-40B4-BE49-F238E27FC236}">
                    <a16:creationId xmlns:a16="http://schemas.microsoft.com/office/drawing/2014/main" id="{5D2D77D3-7729-4664-A8D3-0D3799A8ABFD}"/>
                  </a:ext>
                </a:extLst>
              </p:cNvPr>
              <p:cNvSpPr/>
              <p:nvPr/>
            </p:nvSpPr>
            <p:spPr>
              <a:xfrm>
                <a:off x="8572500" y="2072377"/>
                <a:ext cx="324000" cy="72000"/>
              </a:xfrm>
              <a:prstGeom prst="roundRect">
                <a:avLst>
                  <a:gd name="adj" fmla="val 41983"/>
                </a:avLst>
              </a:prstGeom>
              <a:gradFill>
                <a:gsLst>
                  <a:gs pos="0">
                    <a:srgbClr val="00B0F0"/>
                  </a:gs>
                  <a:gs pos="51000">
                    <a:schemeClr val="accent1">
                      <a:lumMod val="75000"/>
                    </a:schemeClr>
                  </a:gs>
                  <a:gs pos="99000">
                    <a:schemeClr val="accent1">
                      <a:lumMod val="50000"/>
                    </a:schemeClr>
                  </a:gs>
                  <a:gs pos="100000">
                    <a:schemeClr val="accent1">
                      <a:lumMod val="5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97" name="TextBox 96">
                <a:extLst>
                  <a:ext uri="{FF2B5EF4-FFF2-40B4-BE49-F238E27FC236}">
                    <a16:creationId xmlns:a16="http://schemas.microsoft.com/office/drawing/2014/main" id="{EB1DCECF-A407-4893-81C9-5B014A01BCF9}"/>
                  </a:ext>
                </a:extLst>
              </p:cNvPr>
              <p:cNvSpPr txBox="1"/>
              <p:nvPr/>
            </p:nvSpPr>
            <p:spPr>
              <a:xfrm>
                <a:off x="9105975" y="4040746"/>
                <a:ext cx="742875" cy="523220"/>
              </a:xfrm>
              <a:prstGeom prst="rect">
                <a:avLst/>
              </a:prstGeom>
              <a:noFill/>
            </p:spPr>
            <p:txBody>
              <a:bodyPr wrap="square" rtlCol="0">
                <a:spAutoFit/>
              </a:bodyPr>
              <a:lstStyle/>
              <a:p>
                <a:r>
                  <a:rPr lang="en-US" sz="2800" dirty="0">
                    <a:solidFill>
                      <a:schemeClr val="bg1"/>
                    </a:solidFill>
                  </a:rPr>
                  <a:t>10</a:t>
                </a:r>
                <a:r>
                  <a:rPr lang="en-US" sz="2000" dirty="0">
                    <a:solidFill>
                      <a:schemeClr val="bg1"/>
                    </a:solidFill>
                  </a:rPr>
                  <a:t>%</a:t>
                </a:r>
                <a:endParaRPr lang="en-KE" sz="2800" dirty="0">
                  <a:solidFill>
                    <a:schemeClr val="bg1"/>
                  </a:solidFill>
                </a:endParaRPr>
              </a:p>
            </p:txBody>
          </p:sp>
          <p:sp>
            <p:nvSpPr>
              <p:cNvPr id="98" name="TextBox 97">
                <a:extLst>
                  <a:ext uri="{FF2B5EF4-FFF2-40B4-BE49-F238E27FC236}">
                    <a16:creationId xmlns:a16="http://schemas.microsoft.com/office/drawing/2014/main" id="{B8A26A2F-0D45-4835-A07B-4409F68CAE7F}"/>
                  </a:ext>
                </a:extLst>
              </p:cNvPr>
              <p:cNvSpPr txBox="1"/>
              <p:nvPr/>
            </p:nvSpPr>
            <p:spPr>
              <a:xfrm>
                <a:off x="9734625" y="4225412"/>
                <a:ext cx="962025" cy="338554"/>
              </a:xfrm>
              <a:prstGeom prst="rect">
                <a:avLst/>
              </a:prstGeom>
              <a:noFill/>
            </p:spPr>
            <p:txBody>
              <a:bodyPr wrap="square" rtlCol="0">
                <a:spAutoFit/>
              </a:bodyPr>
              <a:lstStyle/>
              <a:p>
                <a:r>
                  <a:rPr lang="en-US" sz="1600" b="1" dirty="0">
                    <a:solidFill>
                      <a:schemeClr val="bg1"/>
                    </a:solidFill>
                    <a:latin typeface="Kristen ITC" panose="03050502040202030202" pitchFamily="66" charset="0"/>
                  </a:rPr>
                  <a:t>Growth</a:t>
                </a:r>
                <a:endParaRPr lang="en-KE" sz="1600" b="1" dirty="0">
                  <a:solidFill>
                    <a:schemeClr val="bg1"/>
                  </a:solidFill>
                  <a:latin typeface="Kristen ITC" panose="03050502040202030202" pitchFamily="66" charset="0"/>
                </a:endParaRPr>
              </a:p>
            </p:txBody>
          </p:sp>
          <p:sp>
            <p:nvSpPr>
              <p:cNvPr id="99" name="TextBox 98">
                <a:extLst>
                  <a:ext uri="{FF2B5EF4-FFF2-40B4-BE49-F238E27FC236}">
                    <a16:creationId xmlns:a16="http://schemas.microsoft.com/office/drawing/2014/main" id="{4BF9F70B-9683-4D5C-93E8-9968A36BFDE0}"/>
                  </a:ext>
                </a:extLst>
              </p:cNvPr>
              <p:cNvSpPr txBox="1"/>
              <p:nvPr/>
            </p:nvSpPr>
            <p:spPr>
              <a:xfrm>
                <a:off x="9115500" y="4497946"/>
                <a:ext cx="742875" cy="523220"/>
              </a:xfrm>
              <a:prstGeom prst="rect">
                <a:avLst/>
              </a:prstGeom>
              <a:noFill/>
            </p:spPr>
            <p:txBody>
              <a:bodyPr wrap="square" rtlCol="0">
                <a:spAutoFit/>
              </a:bodyPr>
              <a:lstStyle/>
              <a:p>
                <a:r>
                  <a:rPr lang="en-US" sz="2800" dirty="0">
                    <a:solidFill>
                      <a:schemeClr val="bg1"/>
                    </a:solidFill>
                  </a:rPr>
                  <a:t>10</a:t>
                </a:r>
                <a:endParaRPr lang="en-KE" sz="2800" dirty="0">
                  <a:solidFill>
                    <a:schemeClr val="bg1"/>
                  </a:solidFill>
                </a:endParaRPr>
              </a:p>
            </p:txBody>
          </p:sp>
          <p:sp>
            <p:nvSpPr>
              <p:cNvPr id="100" name="TextBox 99">
                <a:extLst>
                  <a:ext uri="{FF2B5EF4-FFF2-40B4-BE49-F238E27FC236}">
                    <a16:creationId xmlns:a16="http://schemas.microsoft.com/office/drawing/2014/main" id="{1CFAFCED-29D1-4B22-B57F-494F31B78B30}"/>
                  </a:ext>
                </a:extLst>
              </p:cNvPr>
              <p:cNvSpPr txBox="1"/>
              <p:nvPr/>
            </p:nvSpPr>
            <p:spPr>
              <a:xfrm>
                <a:off x="9796500" y="4682612"/>
                <a:ext cx="962025" cy="338554"/>
              </a:xfrm>
              <a:prstGeom prst="rect">
                <a:avLst/>
              </a:prstGeom>
              <a:noFill/>
            </p:spPr>
            <p:txBody>
              <a:bodyPr wrap="square" rtlCol="0">
                <a:spAutoFit/>
              </a:bodyPr>
              <a:lstStyle/>
              <a:p>
                <a:r>
                  <a:rPr lang="en-US" sz="1600" b="1" dirty="0">
                    <a:solidFill>
                      <a:schemeClr val="bg1"/>
                    </a:solidFill>
                    <a:latin typeface="Kristen ITC" panose="03050502040202030202" pitchFamily="66" charset="0"/>
                  </a:rPr>
                  <a:t>Points</a:t>
                </a:r>
                <a:endParaRPr lang="en-KE" sz="1600" b="1" dirty="0">
                  <a:solidFill>
                    <a:schemeClr val="bg1"/>
                  </a:solidFill>
                  <a:latin typeface="Kristen ITC" panose="03050502040202030202" pitchFamily="66" charset="0"/>
                </a:endParaRPr>
              </a:p>
            </p:txBody>
          </p:sp>
          <p:pic>
            <p:nvPicPr>
              <p:cNvPr id="101" name="Graphic 100" descr="Bar chart with solid fill">
                <a:extLst>
                  <a:ext uri="{FF2B5EF4-FFF2-40B4-BE49-F238E27FC236}">
                    <a16:creationId xmlns:a16="http://schemas.microsoft.com/office/drawing/2014/main" id="{CB978292-2713-4A2F-A08D-DB6FBA245A8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654782" y="4525556"/>
                <a:ext cx="468000" cy="468000"/>
              </a:xfrm>
              <a:prstGeom prst="rect">
                <a:avLst/>
              </a:prstGeom>
            </p:spPr>
          </p:pic>
          <p:pic>
            <p:nvPicPr>
              <p:cNvPr id="102" name="Graphic 101" descr="Bar graph with upward trend with solid fill">
                <a:extLst>
                  <a:ext uri="{FF2B5EF4-FFF2-40B4-BE49-F238E27FC236}">
                    <a16:creationId xmlns:a16="http://schemas.microsoft.com/office/drawing/2014/main" id="{DA357623-24C9-43F6-9AFC-EB07C368BBD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654782" y="4059255"/>
                <a:ext cx="468000" cy="468000"/>
              </a:xfrm>
              <a:prstGeom prst="rect">
                <a:avLst/>
              </a:prstGeom>
            </p:spPr>
          </p:pic>
          <p:sp>
            <p:nvSpPr>
              <p:cNvPr id="103" name="TextBox 102">
                <a:extLst>
                  <a:ext uri="{FF2B5EF4-FFF2-40B4-BE49-F238E27FC236}">
                    <a16:creationId xmlns:a16="http://schemas.microsoft.com/office/drawing/2014/main" id="{0D018D95-9298-4800-B677-1BA283B6BAD6}"/>
                  </a:ext>
                </a:extLst>
              </p:cNvPr>
              <p:cNvSpPr txBox="1"/>
              <p:nvPr/>
            </p:nvSpPr>
            <p:spPr>
              <a:xfrm>
                <a:off x="8605837" y="2568652"/>
                <a:ext cx="2619375" cy="830997"/>
              </a:xfrm>
              <a:prstGeom prst="rect">
                <a:avLst/>
              </a:prstGeom>
              <a:noFill/>
            </p:spPr>
            <p:txBody>
              <a:bodyPr wrap="square" rtlCol="0">
                <a:spAutoFit/>
              </a:bodyPr>
              <a:lstStyle/>
              <a:p>
                <a:r>
                  <a:rPr lang="en-US" sz="1600" dirty="0">
                    <a:latin typeface="Kristen ITC" panose="03050502040202030202" pitchFamily="66" charset="0"/>
                  </a:rPr>
                  <a:t>Revolutionizing Livestock Health with Smart Technology</a:t>
                </a:r>
                <a:endParaRPr lang="en-KE" sz="1600" dirty="0">
                  <a:latin typeface="Kristen ITC" panose="03050502040202030202" pitchFamily="66" charset="0"/>
                </a:endParaRPr>
              </a:p>
            </p:txBody>
          </p:sp>
        </p:grpSp>
        <p:grpSp>
          <p:nvGrpSpPr>
            <p:cNvPr id="104" name="Group 103">
              <a:extLst>
                <a:ext uri="{FF2B5EF4-FFF2-40B4-BE49-F238E27FC236}">
                  <a16:creationId xmlns:a16="http://schemas.microsoft.com/office/drawing/2014/main" id="{31EFCF9B-44BD-4711-84B8-3F6773DBEFBC}"/>
                </a:ext>
              </a:extLst>
            </p:cNvPr>
            <p:cNvGrpSpPr/>
            <p:nvPr/>
          </p:nvGrpSpPr>
          <p:grpSpPr>
            <a:xfrm>
              <a:off x="8364752" y="17701992"/>
              <a:ext cx="2847974" cy="3959225"/>
              <a:chOff x="8377238" y="1449388"/>
              <a:chExt cx="2847974" cy="3959225"/>
            </a:xfrm>
          </p:grpSpPr>
          <p:sp>
            <p:nvSpPr>
              <p:cNvPr id="105" name="Rectangle: Rounded Corners 104">
                <a:extLst>
                  <a:ext uri="{FF2B5EF4-FFF2-40B4-BE49-F238E27FC236}">
                    <a16:creationId xmlns:a16="http://schemas.microsoft.com/office/drawing/2014/main" id="{9D727B7C-068E-4728-9002-E2D236704B0E}"/>
                  </a:ext>
                </a:extLst>
              </p:cNvPr>
              <p:cNvSpPr/>
              <p:nvPr/>
            </p:nvSpPr>
            <p:spPr>
              <a:xfrm>
                <a:off x="8377238" y="1449388"/>
                <a:ext cx="2771775" cy="3959225"/>
              </a:xfrm>
              <a:prstGeom prst="roundRect">
                <a:avLst>
                  <a:gd name="adj" fmla="val 12199"/>
                </a:avLst>
              </a:prstGeom>
              <a:gradFill>
                <a:gsLst>
                  <a:gs pos="0">
                    <a:srgbClr val="00B0F0"/>
                  </a:gs>
                  <a:gs pos="51000">
                    <a:schemeClr val="accent1">
                      <a:lumMod val="75000"/>
                    </a:schemeClr>
                  </a:gs>
                  <a:gs pos="99000">
                    <a:schemeClr val="accent1">
                      <a:lumMod val="50000"/>
                    </a:schemeClr>
                  </a:gs>
                  <a:gs pos="100000">
                    <a:schemeClr val="accent1">
                      <a:lumMod val="5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106" name="Freeform: Shape 105">
                <a:extLst>
                  <a:ext uri="{FF2B5EF4-FFF2-40B4-BE49-F238E27FC236}">
                    <a16:creationId xmlns:a16="http://schemas.microsoft.com/office/drawing/2014/main" id="{887B4495-359B-4B73-85A7-D547583B6CC7}"/>
                  </a:ext>
                </a:extLst>
              </p:cNvPr>
              <p:cNvSpPr/>
              <p:nvPr/>
            </p:nvSpPr>
            <p:spPr>
              <a:xfrm flipH="1">
                <a:off x="8377238" y="1545902"/>
                <a:ext cx="2771775" cy="3862711"/>
              </a:xfrm>
              <a:custGeom>
                <a:avLst/>
                <a:gdLst>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86359 w 2771775"/>
                  <a:gd name="connsiteY9" fmla="*/ 180514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86359 w 2771775"/>
                  <a:gd name="connsiteY9" fmla="*/ 180514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71775" h="3862711">
                    <a:moveTo>
                      <a:pt x="102092" y="0"/>
                    </a:moveTo>
                    <a:lnTo>
                      <a:pt x="99036" y="2522"/>
                    </a:lnTo>
                    <a:cubicBezTo>
                      <a:pt x="37846" y="63711"/>
                      <a:pt x="0" y="148244"/>
                      <a:pt x="0" y="241615"/>
                    </a:cubicBezTo>
                    <a:lnTo>
                      <a:pt x="0" y="3524582"/>
                    </a:lnTo>
                    <a:cubicBezTo>
                      <a:pt x="0" y="3711325"/>
                      <a:pt x="151386" y="3862711"/>
                      <a:pt x="338129" y="3862711"/>
                    </a:cubicBezTo>
                    <a:lnTo>
                      <a:pt x="2433646" y="3862711"/>
                    </a:lnTo>
                    <a:cubicBezTo>
                      <a:pt x="2620389" y="3862711"/>
                      <a:pt x="2771775" y="3711325"/>
                      <a:pt x="2771775" y="3524582"/>
                    </a:cubicBezTo>
                    <a:lnTo>
                      <a:pt x="2771775" y="3443237"/>
                    </a:lnTo>
                    <a:lnTo>
                      <a:pt x="2730892" y="3419419"/>
                    </a:lnTo>
                    <a:cubicBezTo>
                      <a:pt x="1180917" y="2806879"/>
                      <a:pt x="1064514" y="2536857"/>
                      <a:pt x="176834" y="228139"/>
                    </a:cubicBezTo>
                    <a:cubicBezTo>
                      <a:pt x="148745" y="167968"/>
                      <a:pt x="130181" y="50646"/>
                      <a:pt x="102092" y="0"/>
                    </a:cubicBezTo>
                    <a:close/>
                  </a:path>
                </a:pathLst>
              </a:custGeom>
              <a:gradFill>
                <a:gsLst>
                  <a:gs pos="0">
                    <a:srgbClr val="00B0F0"/>
                  </a:gs>
                  <a:gs pos="31000">
                    <a:schemeClr val="bg1"/>
                  </a:gs>
                  <a:gs pos="92000">
                    <a:schemeClr val="accent1">
                      <a:lumMod val="50000"/>
                    </a:schemeClr>
                  </a:gs>
                  <a:gs pos="30000">
                    <a:schemeClr val="bg1"/>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KE"/>
              </a:p>
            </p:txBody>
          </p:sp>
          <p:sp>
            <p:nvSpPr>
              <p:cNvPr id="107" name="Rectangle: Rounded Corners 106">
                <a:extLst>
                  <a:ext uri="{FF2B5EF4-FFF2-40B4-BE49-F238E27FC236}">
                    <a16:creationId xmlns:a16="http://schemas.microsoft.com/office/drawing/2014/main" id="{3E8E53BF-F1FB-4C02-97DC-93C9D6C0053B}"/>
                  </a:ext>
                </a:extLst>
              </p:cNvPr>
              <p:cNvSpPr/>
              <p:nvPr/>
            </p:nvSpPr>
            <p:spPr>
              <a:xfrm>
                <a:off x="8453437" y="1893371"/>
                <a:ext cx="2619375" cy="2035497"/>
              </a:xfrm>
              <a:prstGeom prst="roundRect">
                <a:avLst>
                  <a:gd name="adj" fmla="val 16161"/>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108" name="Rectangle: Rounded Corners 107">
                <a:extLst>
                  <a:ext uri="{FF2B5EF4-FFF2-40B4-BE49-F238E27FC236}">
                    <a16:creationId xmlns:a16="http://schemas.microsoft.com/office/drawing/2014/main" id="{599E3635-F953-4266-90A6-262652D6418F}"/>
                  </a:ext>
                </a:extLst>
              </p:cNvPr>
              <p:cNvSpPr/>
              <p:nvPr/>
            </p:nvSpPr>
            <p:spPr>
              <a:xfrm>
                <a:off x="8453437" y="1498277"/>
                <a:ext cx="2619375" cy="2168848"/>
              </a:xfrm>
              <a:prstGeom prst="roundRect">
                <a:avLst>
                  <a:gd name="adj" fmla="val 1288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dirty="0"/>
              </a:p>
            </p:txBody>
          </p:sp>
          <p:sp>
            <p:nvSpPr>
              <p:cNvPr id="109" name="TextBox 108">
                <a:extLst>
                  <a:ext uri="{FF2B5EF4-FFF2-40B4-BE49-F238E27FC236}">
                    <a16:creationId xmlns:a16="http://schemas.microsoft.com/office/drawing/2014/main" id="{49010A47-E627-49B2-A4E4-EC4540CAF6A7}"/>
                  </a:ext>
                </a:extLst>
              </p:cNvPr>
              <p:cNvSpPr txBox="1"/>
              <p:nvPr/>
            </p:nvSpPr>
            <p:spPr>
              <a:xfrm>
                <a:off x="8453437" y="1624012"/>
                <a:ext cx="2395539" cy="461665"/>
              </a:xfrm>
              <a:prstGeom prst="rect">
                <a:avLst/>
              </a:prstGeom>
              <a:noFill/>
            </p:spPr>
            <p:txBody>
              <a:bodyPr wrap="square" rtlCol="0">
                <a:spAutoFit/>
              </a:bodyPr>
              <a:lstStyle/>
              <a:p>
                <a:r>
                  <a:rPr lang="en-US" sz="1200" dirty="0">
                    <a:latin typeface="Kristen ITC" panose="03050502040202030202" pitchFamily="66" charset="0"/>
                  </a:rPr>
                  <a:t>Expected Outcomes &amp; Impact</a:t>
                </a:r>
                <a:endParaRPr lang="en-KE" sz="1200" b="1" dirty="0">
                  <a:solidFill>
                    <a:schemeClr val="tx1">
                      <a:lumMod val="75000"/>
                      <a:lumOff val="25000"/>
                    </a:schemeClr>
                  </a:solidFill>
                  <a:latin typeface="Kristen ITC" panose="03050502040202030202" pitchFamily="66" charset="0"/>
                </a:endParaRPr>
              </a:p>
            </p:txBody>
          </p:sp>
          <p:sp>
            <p:nvSpPr>
              <p:cNvPr id="110" name="Rectangle: Rounded Corners 109">
                <a:extLst>
                  <a:ext uri="{FF2B5EF4-FFF2-40B4-BE49-F238E27FC236}">
                    <a16:creationId xmlns:a16="http://schemas.microsoft.com/office/drawing/2014/main" id="{A343A6DB-7D68-4859-AE6D-6DF181E3773F}"/>
                  </a:ext>
                </a:extLst>
              </p:cNvPr>
              <p:cNvSpPr/>
              <p:nvPr/>
            </p:nvSpPr>
            <p:spPr>
              <a:xfrm>
                <a:off x="8572500" y="2072377"/>
                <a:ext cx="324000" cy="72000"/>
              </a:xfrm>
              <a:prstGeom prst="roundRect">
                <a:avLst>
                  <a:gd name="adj" fmla="val 41983"/>
                </a:avLst>
              </a:prstGeom>
              <a:gradFill>
                <a:gsLst>
                  <a:gs pos="0">
                    <a:srgbClr val="00B0F0"/>
                  </a:gs>
                  <a:gs pos="51000">
                    <a:schemeClr val="accent1">
                      <a:lumMod val="75000"/>
                    </a:schemeClr>
                  </a:gs>
                  <a:gs pos="99000">
                    <a:schemeClr val="accent1">
                      <a:lumMod val="50000"/>
                    </a:schemeClr>
                  </a:gs>
                  <a:gs pos="100000">
                    <a:schemeClr val="accent1">
                      <a:lumMod val="5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111" name="TextBox 110">
                <a:extLst>
                  <a:ext uri="{FF2B5EF4-FFF2-40B4-BE49-F238E27FC236}">
                    <a16:creationId xmlns:a16="http://schemas.microsoft.com/office/drawing/2014/main" id="{005488BB-93FD-4384-AD9F-14B7D0FE4005}"/>
                  </a:ext>
                </a:extLst>
              </p:cNvPr>
              <p:cNvSpPr txBox="1"/>
              <p:nvPr/>
            </p:nvSpPr>
            <p:spPr>
              <a:xfrm>
                <a:off x="9105975" y="4040746"/>
                <a:ext cx="742875" cy="523220"/>
              </a:xfrm>
              <a:prstGeom prst="rect">
                <a:avLst/>
              </a:prstGeom>
              <a:noFill/>
            </p:spPr>
            <p:txBody>
              <a:bodyPr wrap="square" rtlCol="0">
                <a:spAutoFit/>
              </a:bodyPr>
              <a:lstStyle/>
              <a:p>
                <a:r>
                  <a:rPr lang="en-US" sz="2800" dirty="0">
                    <a:solidFill>
                      <a:schemeClr val="bg1"/>
                    </a:solidFill>
                  </a:rPr>
                  <a:t>10</a:t>
                </a:r>
                <a:r>
                  <a:rPr lang="en-US" sz="2000" dirty="0">
                    <a:solidFill>
                      <a:schemeClr val="bg1"/>
                    </a:solidFill>
                  </a:rPr>
                  <a:t>%</a:t>
                </a:r>
                <a:endParaRPr lang="en-KE" sz="2800" dirty="0">
                  <a:solidFill>
                    <a:schemeClr val="bg1"/>
                  </a:solidFill>
                </a:endParaRPr>
              </a:p>
            </p:txBody>
          </p:sp>
          <p:sp>
            <p:nvSpPr>
              <p:cNvPr id="112" name="TextBox 111">
                <a:extLst>
                  <a:ext uri="{FF2B5EF4-FFF2-40B4-BE49-F238E27FC236}">
                    <a16:creationId xmlns:a16="http://schemas.microsoft.com/office/drawing/2014/main" id="{147359CF-67E2-4F52-A7B3-AE97503D5DF3}"/>
                  </a:ext>
                </a:extLst>
              </p:cNvPr>
              <p:cNvSpPr txBox="1"/>
              <p:nvPr/>
            </p:nvSpPr>
            <p:spPr>
              <a:xfrm>
                <a:off x="9734625" y="4225412"/>
                <a:ext cx="962025" cy="338554"/>
              </a:xfrm>
              <a:prstGeom prst="rect">
                <a:avLst/>
              </a:prstGeom>
              <a:noFill/>
            </p:spPr>
            <p:txBody>
              <a:bodyPr wrap="square" rtlCol="0">
                <a:spAutoFit/>
              </a:bodyPr>
              <a:lstStyle/>
              <a:p>
                <a:r>
                  <a:rPr lang="en-US" sz="1600" b="1" dirty="0">
                    <a:solidFill>
                      <a:schemeClr val="bg1"/>
                    </a:solidFill>
                    <a:latin typeface="Kristen ITC" panose="03050502040202030202" pitchFamily="66" charset="0"/>
                  </a:rPr>
                  <a:t>Growth</a:t>
                </a:r>
                <a:endParaRPr lang="en-KE" sz="1600" b="1" dirty="0">
                  <a:solidFill>
                    <a:schemeClr val="bg1"/>
                  </a:solidFill>
                  <a:latin typeface="Kristen ITC" panose="03050502040202030202" pitchFamily="66" charset="0"/>
                </a:endParaRPr>
              </a:p>
            </p:txBody>
          </p:sp>
          <p:sp>
            <p:nvSpPr>
              <p:cNvPr id="113" name="TextBox 112">
                <a:extLst>
                  <a:ext uri="{FF2B5EF4-FFF2-40B4-BE49-F238E27FC236}">
                    <a16:creationId xmlns:a16="http://schemas.microsoft.com/office/drawing/2014/main" id="{E1B26F29-74C0-4453-8C39-7FCE8B59016B}"/>
                  </a:ext>
                </a:extLst>
              </p:cNvPr>
              <p:cNvSpPr txBox="1"/>
              <p:nvPr/>
            </p:nvSpPr>
            <p:spPr>
              <a:xfrm>
                <a:off x="9115500" y="4497946"/>
                <a:ext cx="742875" cy="523220"/>
              </a:xfrm>
              <a:prstGeom prst="rect">
                <a:avLst/>
              </a:prstGeom>
              <a:noFill/>
            </p:spPr>
            <p:txBody>
              <a:bodyPr wrap="square" rtlCol="0">
                <a:spAutoFit/>
              </a:bodyPr>
              <a:lstStyle/>
              <a:p>
                <a:r>
                  <a:rPr lang="en-US" sz="2800" dirty="0">
                    <a:solidFill>
                      <a:schemeClr val="bg1"/>
                    </a:solidFill>
                  </a:rPr>
                  <a:t>10</a:t>
                </a:r>
                <a:endParaRPr lang="en-KE" sz="2800" dirty="0">
                  <a:solidFill>
                    <a:schemeClr val="bg1"/>
                  </a:solidFill>
                </a:endParaRPr>
              </a:p>
            </p:txBody>
          </p:sp>
          <p:sp>
            <p:nvSpPr>
              <p:cNvPr id="114" name="TextBox 113">
                <a:extLst>
                  <a:ext uri="{FF2B5EF4-FFF2-40B4-BE49-F238E27FC236}">
                    <a16:creationId xmlns:a16="http://schemas.microsoft.com/office/drawing/2014/main" id="{AA6E05F2-4445-4857-8CD7-557E36358003}"/>
                  </a:ext>
                </a:extLst>
              </p:cNvPr>
              <p:cNvSpPr txBox="1"/>
              <p:nvPr/>
            </p:nvSpPr>
            <p:spPr>
              <a:xfrm>
                <a:off x="9796500" y="4682612"/>
                <a:ext cx="962025" cy="338554"/>
              </a:xfrm>
              <a:prstGeom prst="rect">
                <a:avLst/>
              </a:prstGeom>
              <a:noFill/>
            </p:spPr>
            <p:txBody>
              <a:bodyPr wrap="square" rtlCol="0">
                <a:spAutoFit/>
              </a:bodyPr>
              <a:lstStyle/>
              <a:p>
                <a:r>
                  <a:rPr lang="en-US" sz="1600" b="1" dirty="0">
                    <a:solidFill>
                      <a:schemeClr val="bg1"/>
                    </a:solidFill>
                    <a:latin typeface="Kristen ITC" panose="03050502040202030202" pitchFamily="66" charset="0"/>
                  </a:rPr>
                  <a:t>Points</a:t>
                </a:r>
                <a:endParaRPr lang="en-KE" sz="1600" b="1" dirty="0">
                  <a:solidFill>
                    <a:schemeClr val="bg1"/>
                  </a:solidFill>
                  <a:latin typeface="Kristen ITC" panose="03050502040202030202" pitchFamily="66" charset="0"/>
                </a:endParaRPr>
              </a:p>
            </p:txBody>
          </p:sp>
          <p:pic>
            <p:nvPicPr>
              <p:cNvPr id="115" name="Graphic 114" descr="Bar chart with solid fill">
                <a:extLst>
                  <a:ext uri="{FF2B5EF4-FFF2-40B4-BE49-F238E27FC236}">
                    <a16:creationId xmlns:a16="http://schemas.microsoft.com/office/drawing/2014/main" id="{84BC4C60-EA5F-4A7F-85D4-3A4AF099D88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654782" y="4525556"/>
                <a:ext cx="468000" cy="468000"/>
              </a:xfrm>
              <a:prstGeom prst="rect">
                <a:avLst/>
              </a:prstGeom>
            </p:spPr>
          </p:pic>
          <p:pic>
            <p:nvPicPr>
              <p:cNvPr id="116" name="Graphic 115" descr="Bar graph with upward trend with solid fill">
                <a:extLst>
                  <a:ext uri="{FF2B5EF4-FFF2-40B4-BE49-F238E27FC236}">
                    <a16:creationId xmlns:a16="http://schemas.microsoft.com/office/drawing/2014/main" id="{6DAD55F4-E841-44E2-A416-38A4B21B53F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654782" y="4059255"/>
                <a:ext cx="468000" cy="468000"/>
              </a:xfrm>
              <a:prstGeom prst="rect">
                <a:avLst/>
              </a:prstGeom>
            </p:spPr>
          </p:pic>
          <p:sp>
            <p:nvSpPr>
              <p:cNvPr id="117" name="TextBox 116">
                <a:extLst>
                  <a:ext uri="{FF2B5EF4-FFF2-40B4-BE49-F238E27FC236}">
                    <a16:creationId xmlns:a16="http://schemas.microsoft.com/office/drawing/2014/main" id="{C3F2780B-CAF6-4240-BB5B-929D09AB7274}"/>
                  </a:ext>
                </a:extLst>
              </p:cNvPr>
              <p:cNvSpPr txBox="1"/>
              <p:nvPr/>
            </p:nvSpPr>
            <p:spPr>
              <a:xfrm>
                <a:off x="8605837" y="2568652"/>
                <a:ext cx="2619375" cy="923330"/>
              </a:xfrm>
              <a:prstGeom prst="rect">
                <a:avLst/>
              </a:prstGeom>
              <a:noFill/>
            </p:spPr>
            <p:txBody>
              <a:bodyPr wrap="square" rtlCol="0">
                <a:spAutoFit/>
              </a:bodyPr>
              <a:lstStyle/>
              <a:p>
                <a:r>
                  <a:rPr lang="en-US" dirty="0">
                    <a:latin typeface="Kristen ITC" panose="03050502040202030202" pitchFamily="66" charset="0"/>
                  </a:rPr>
                  <a:t>Transforming Livestock Farming for a Better Future</a:t>
                </a:r>
                <a:endParaRPr lang="en-KE" dirty="0">
                  <a:latin typeface="Kristen ITC" panose="03050502040202030202" pitchFamily="66" charset="0"/>
                </a:endParaRPr>
              </a:p>
            </p:txBody>
          </p:sp>
        </p:grpSp>
        <p:grpSp>
          <p:nvGrpSpPr>
            <p:cNvPr id="119" name="Group 118">
              <a:extLst>
                <a:ext uri="{FF2B5EF4-FFF2-40B4-BE49-F238E27FC236}">
                  <a16:creationId xmlns:a16="http://schemas.microsoft.com/office/drawing/2014/main" id="{C6008F47-C67C-499F-AC83-091A7F80EBB2}"/>
                </a:ext>
              </a:extLst>
            </p:cNvPr>
            <p:cNvGrpSpPr/>
            <p:nvPr/>
          </p:nvGrpSpPr>
          <p:grpSpPr>
            <a:xfrm>
              <a:off x="8364752" y="21765143"/>
              <a:ext cx="2847974" cy="3959225"/>
              <a:chOff x="8377238" y="1449388"/>
              <a:chExt cx="2847974" cy="3959225"/>
            </a:xfrm>
          </p:grpSpPr>
          <p:sp>
            <p:nvSpPr>
              <p:cNvPr id="120" name="Rectangle: Rounded Corners 119">
                <a:extLst>
                  <a:ext uri="{FF2B5EF4-FFF2-40B4-BE49-F238E27FC236}">
                    <a16:creationId xmlns:a16="http://schemas.microsoft.com/office/drawing/2014/main" id="{4B2C30A7-1D36-43EC-9E2E-EF307869F588}"/>
                  </a:ext>
                </a:extLst>
              </p:cNvPr>
              <p:cNvSpPr/>
              <p:nvPr/>
            </p:nvSpPr>
            <p:spPr>
              <a:xfrm>
                <a:off x="8377238" y="1449388"/>
                <a:ext cx="2771775" cy="3959225"/>
              </a:xfrm>
              <a:prstGeom prst="roundRect">
                <a:avLst>
                  <a:gd name="adj" fmla="val 12199"/>
                </a:avLst>
              </a:prstGeom>
              <a:gradFill>
                <a:gsLst>
                  <a:gs pos="0">
                    <a:srgbClr val="00B0F0"/>
                  </a:gs>
                  <a:gs pos="51000">
                    <a:schemeClr val="accent1">
                      <a:lumMod val="75000"/>
                    </a:schemeClr>
                  </a:gs>
                  <a:gs pos="99000">
                    <a:schemeClr val="accent1">
                      <a:lumMod val="50000"/>
                    </a:schemeClr>
                  </a:gs>
                  <a:gs pos="100000">
                    <a:schemeClr val="accent1">
                      <a:lumMod val="5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121" name="Freeform: Shape 120">
                <a:extLst>
                  <a:ext uri="{FF2B5EF4-FFF2-40B4-BE49-F238E27FC236}">
                    <a16:creationId xmlns:a16="http://schemas.microsoft.com/office/drawing/2014/main" id="{B028BD20-34BF-4BD3-A4A6-8D0261770E6C}"/>
                  </a:ext>
                </a:extLst>
              </p:cNvPr>
              <p:cNvSpPr/>
              <p:nvPr/>
            </p:nvSpPr>
            <p:spPr>
              <a:xfrm flipH="1">
                <a:off x="8377238" y="1545902"/>
                <a:ext cx="2771775" cy="3862711"/>
              </a:xfrm>
              <a:custGeom>
                <a:avLst/>
                <a:gdLst>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86359 w 2771775"/>
                  <a:gd name="connsiteY9" fmla="*/ 180514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86359 w 2771775"/>
                  <a:gd name="connsiteY9" fmla="*/ 180514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71775" h="3862711">
                    <a:moveTo>
                      <a:pt x="102092" y="0"/>
                    </a:moveTo>
                    <a:lnTo>
                      <a:pt x="99036" y="2522"/>
                    </a:lnTo>
                    <a:cubicBezTo>
                      <a:pt x="37846" y="63711"/>
                      <a:pt x="0" y="148244"/>
                      <a:pt x="0" y="241615"/>
                    </a:cubicBezTo>
                    <a:lnTo>
                      <a:pt x="0" y="3524582"/>
                    </a:lnTo>
                    <a:cubicBezTo>
                      <a:pt x="0" y="3711325"/>
                      <a:pt x="151386" y="3862711"/>
                      <a:pt x="338129" y="3862711"/>
                    </a:cubicBezTo>
                    <a:lnTo>
                      <a:pt x="2433646" y="3862711"/>
                    </a:lnTo>
                    <a:cubicBezTo>
                      <a:pt x="2620389" y="3862711"/>
                      <a:pt x="2771775" y="3711325"/>
                      <a:pt x="2771775" y="3524582"/>
                    </a:cubicBezTo>
                    <a:lnTo>
                      <a:pt x="2771775" y="3443237"/>
                    </a:lnTo>
                    <a:lnTo>
                      <a:pt x="2730892" y="3419419"/>
                    </a:lnTo>
                    <a:cubicBezTo>
                      <a:pt x="1180917" y="2806879"/>
                      <a:pt x="1064514" y="2536857"/>
                      <a:pt x="176834" y="228139"/>
                    </a:cubicBezTo>
                    <a:cubicBezTo>
                      <a:pt x="148745" y="167968"/>
                      <a:pt x="130181" y="50646"/>
                      <a:pt x="102092" y="0"/>
                    </a:cubicBezTo>
                    <a:close/>
                  </a:path>
                </a:pathLst>
              </a:custGeom>
              <a:gradFill>
                <a:gsLst>
                  <a:gs pos="0">
                    <a:srgbClr val="00B0F0"/>
                  </a:gs>
                  <a:gs pos="31000">
                    <a:schemeClr val="bg1"/>
                  </a:gs>
                  <a:gs pos="92000">
                    <a:schemeClr val="accent1">
                      <a:lumMod val="50000"/>
                    </a:schemeClr>
                  </a:gs>
                  <a:gs pos="30000">
                    <a:schemeClr val="bg1"/>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KE"/>
              </a:p>
            </p:txBody>
          </p:sp>
          <p:sp>
            <p:nvSpPr>
              <p:cNvPr id="122" name="Rectangle: Rounded Corners 121">
                <a:extLst>
                  <a:ext uri="{FF2B5EF4-FFF2-40B4-BE49-F238E27FC236}">
                    <a16:creationId xmlns:a16="http://schemas.microsoft.com/office/drawing/2014/main" id="{141E5138-4C53-43BA-B920-368E172A80EC}"/>
                  </a:ext>
                </a:extLst>
              </p:cNvPr>
              <p:cNvSpPr/>
              <p:nvPr/>
            </p:nvSpPr>
            <p:spPr>
              <a:xfrm>
                <a:off x="8453437" y="1893371"/>
                <a:ext cx="2619375" cy="2035497"/>
              </a:xfrm>
              <a:prstGeom prst="roundRect">
                <a:avLst>
                  <a:gd name="adj" fmla="val 16161"/>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123" name="Rectangle: Rounded Corners 122">
                <a:extLst>
                  <a:ext uri="{FF2B5EF4-FFF2-40B4-BE49-F238E27FC236}">
                    <a16:creationId xmlns:a16="http://schemas.microsoft.com/office/drawing/2014/main" id="{1BD32205-C571-4BB8-AA99-61A6449C3E37}"/>
                  </a:ext>
                </a:extLst>
              </p:cNvPr>
              <p:cNvSpPr/>
              <p:nvPr/>
            </p:nvSpPr>
            <p:spPr>
              <a:xfrm>
                <a:off x="8453437" y="1498277"/>
                <a:ext cx="2619375" cy="2168848"/>
              </a:xfrm>
              <a:prstGeom prst="roundRect">
                <a:avLst>
                  <a:gd name="adj" fmla="val 1288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dirty="0"/>
              </a:p>
            </p:txBody>
          </p:sp>
          <p:sp>
            <p:nvSpPr>
              <p:cNvPr id="124" name="TextBox 123">
                <a:extLst>
                  <a:ext uri="{FF2B5EF4-FFF2-40B4-BE49-F238E27FC236}">
                    <a16:creationId xmlns:a16="http://schemas.microsoft.com/office/drawing/2014/main" id="{A8C84FCC-9434-43EC-BC78-525A63EE0972}"/>
                  </a:ext>
                </a:extLst>
              </p:cNvPr>
              <p:cNvSpPr txBox="1"/>
              <p:nvPr/>
            </p:nvSpPr>
            <p:spPr>
              <a:xfrm>
                <a:off x="8453437" y="1624012"/>
                <a:ext cx="2395539" cy="400110"/>
              </a:xfrm>
              <a:prstGeom prst="rect">
                <a:avLst/>
              </a:prstGeom>
              <a:noFill/>
            </p:spPr>
            <p:txBody>
              <a:bodyPr wrap="square" rtlCol="0">
                <a:spAutoFit/>
              </a:bodyPr>
              <a:lstStyle/>
              <a:p>
                <a:r>
                  <a:rPr lang="en-US" sz="2000" dirty="0">
                    <a:latin typeface="Kristen ITC" panose="03050502040202030202" pitchFamily="66" charset="0"/>
                  </a:rPr>
                  <a:t>Technology Stack </a:t>
                </a:r>
                <a:endParaRPr lang="en-KE" sz="2000" dirty="0">
                  <a:solidFill>
                    <a:schemeClr val="tx1">
                      <a:lumMod val="75000"/>
                      <a:lumOff val="25000"/>
                    </a:schemeClr>
                  </a:solidFill>
                  <a:latin typeface="Kristen ITC" panose="03050502040202030202" pitchFamily="66" charset="0"/>
                </a:endParaRPr>
              </a:p>
            </p:txBody>
          </p:sp>
          <p:sp>
            <p:nvSpPr>
              <p:cNvPr id="125" name="Rectangle: Rounded Corners 124">
                <a:extLst>
                  <a:ext uri="{FF2B5EF4-FFF2-40B4-BE49-F238E27FC236}">
                    <a16:creationId xmlns:a16="http://schemas.microsoft.com/office/drawing/2014/main" id="{92F275E6-7D1A-41A9-9488-08099CA5F6C0}"/>
                  </a:ext>
                </a:extLst>
              </p:cNvPr>
              <p:cNvSpPr/>
              <p:nvPr/>
            </p:nvSpPr>
            <p:spPr>
              <a:xfrm>
                <a:off x="8572500" y="2072377"/>
                <a:ext cx="324000" cy="72000"/>
              </a:xfrm>
              <a:prstGeom prst="roundRect">
                <a:avLst>
                  <a:gd name="adj" fmla="val 41983"/>
                </a:avLst>
              </a:prstGeom>
              <a:gradFill>
                <a:gsLst>
                  <a:gs pos="0">
                    <a:srgbClr val="00B0F0"/>
                  </a:gs>
                  <a:gs pos="51000">
                    <a:schemeClr val="accent1">
                      <a:lumMod val="75000"/>
                    </a:schemeClr>
                  </a:gs>
                  <a:gs pos="99000">
                    <a:schemeClr val="accent1">
                      <a:lumMod val="50000"/>
                    </a:schemeClr>
                  </a:gs>
                  <a:gs pos="100000">
                    <a:schemeClr val="accent1">
                      <a:lumMod val="5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126" name="TextBox 125">
                <a:extLst>
                  <a:ext uri="{FF2B5EF4-FFF2-40B4-BE49-F238E27FC236}">
                    <a16:creationId xmlns:a16="http://schemas.microsoft.com/office/drawing/2014/main" id="{A471561B-6E9D-448B-9952-0DDC248EA214}"/>
                  </a:ext>
                </a:extLst>
              </p:cNvPr>
              <p:cNvSpPr txBox="1"/>
              <p:nvPr/>
            </p:nvSpPr>
            <p:spPr>
              <a:xfrm>
                <a:off x="9105975" y="4040746"/>
                <a:ext cx="742875" cy="523220"/>
              </a:xfrm>
              <a:prstGeom prst="rect">
                <a:avLst/>
              </a:prstGeom>
              <a:noFill/>
            </p:spPr>
            <p:txBody>
              <a:bodyPr wrap="square" rtlCol="0">
                <a:spAutoFit/>
              </a:bodyPr>
              <a:lstStyle/>
              <a:p>
                <a:r>
                  <a:rPr lang="en-US" sz="2800" dirty="0">
                    <a:solidFill>
                      <a:schemeClr val="bg1"/>
                    </a:solidFill>
                  </a:rPr>
                  <a:t>8</a:t>
                </a:r>
                <a:r>
                  <a:rPr lang="en-US" sz="2000" dirty="0">
                    <a:solidFill>
                      <a:schemeClr val="bg1"/>
                    </a:solidFill>
                  </a:rPr>
                  <a:t>%</a:t>
                </a:r>
                <a:endParaRPr lang="en-KE" sz="2800" dirty="0">
                  <a:solidFill>
                    <a:schemeClr val="bg1"/>
                  </a:solidFill>
                </a:endParaRPr>
              </a:p>
            </p:txBody>
          </p:sp>
          <p:sp>
            <p:nvSpPr>
              <p:cNvPr id="127" name="TextBox 126">
                <a:extLst>
                  <a:ext uri="{FF2B5EF4-FFF2-40B4-BE49-F238E27FC236}">
                    <a16:creationId xmlns:a16="http://schemas.microsoft.com/office/drawing/2014/main" id="{C4CA23C4-8AB1-4839-AEDE-B74BCCAEC5F7}"/>
                  </a:ext>
                </a:extLst>
              </p:cNvPr>
              <p:cNvSpPr txBox="1"/>
              <p:nvPr/>
            </p:nvSpPr>
            <p:spPr>
              <a:xfrm>
                <a:off x="9734625" y="4225412"/>
                <a:ext cx="962025" cy="338554"/>
              </a:xfrm>
              <a:prstGeom prst="rect">
                <a:avLst/>
              </a:prstGeom>
              <a:noFill/>
            </p:spPr>
            <p:txBody>
              <a:bodyPr wrap="square" rtlCol="0">
                <a:spAutoFit/>
              </a:bodyPr>
              <a:lstStyle/>
              <a:p>
                <a:r>
                  <a:rPr lang="en-US" sz="1600" b="1" dirty="0">
                    <a:solidFill>
                      <a:schemeClr val="bg1"/>
                    </a:solidFill>
                    <a:latin typeface="Kristen ITC" panose="03050502040202030202" pitchFamily="66" charset="0"/>
                  </a:rPr>
                  <a:t>Growth</a:t>
                </a:r>
                <a:endParaRPr lang="en-KE" sz="1600" b="1" dirty="0">
                  <a:solidFill>
                    <a:schemeClr val="bg1"/>
                  </a:solidFill>
                  <a:latin typeface="Kristen ITC" panose="03050502040202030202" pitchFamily="66" charset="0"/>
                </a:endParaRPr>
              </a:p>
            </p:txBody>
          </p:sp>
          <p:sp>
            <p:nvSpPr>
              <p:cNvPr id="128" name="TextBox 127">
                <a:extLst>
                  <a:ext uri="{FF2B5EF4-FFF2-40B4-BE49-F238E27FC236}">
                    <a16:creationId xmlns:a16="http://schemas.microsoft.com/office/drawing/2014/main" id="{BF543F45-C6D3-4904-AB4E-19B76A67F6EF}"/>
                  </a:ext>
                </a:extLst>
              </p:cNvPr>
              <p:cNvSpPr txBox="1"/>
              <p:nvPr/>
            </p:nvSpPr>
            <p:spPr>
              <a:xfrm>
                <a:off x="9115500" y="4497946"/>
                <a:ext cx="742875" cy="523220"/>
              </a:xfrm>
              <a:prstGeom prst="rect">
                <a:avLst/>
              </a:prstGeom>
              <a:noFill/>
            </p:spPr>
            <p:txBody>
              <a:bodyPr wrap="square" rtlCol="0">
                <a:spAutoFit/>
              </a:bodyPr>
              <a:lstStyle/>
              <a:p>
                <a:r>
                  <a:rPr lang="en-US" sz="2800" dirty="0">
                    <a:solidFill>
                      <a:schemeClr val="bg1"/>
                    </a:solidFill>
                  </a:rPr>
                  <a:t>8</a:t>
                </a:r>
                <a:endParaRPr lang="en-KE" sz="2800" dirty="0">
                  <a:solidFill>
                    <a:schemeClr val="bg1"/>
                  </a:solidFill>
                </a:endParaRPr>
              </a:p>
            </p:txBody>
          </p:sp>
          <p:sp>
            <p:nvSpPr>
              <p:cNvPr id="129" name="TextBox 128">
                <a:extLst>
                  <a:ext uri="{FF2B5EF4-FFF2-40B4-BE49-F238E27FC236}">
                    <a16:creationId xmlns:a16="http://schemas.microsoft.com/office/drawing/2014/main" id="{26120098-F88F-4019-9BE9-5915893D4101}"/>
                  </a:ext>
                </a:extLst>
              </p:cNvPr>
              <p:cNvSpPr txBox="1"/>
              <p:nvPr/>
            </p:nvSpPr>
            <p:spPr>
              <a:xfrm>
                <a:off x="9796500" y="4682612"/>
                <a:ext cx="962025" cy="338554"/>
              </a:xfrm>
              <a:prstGeom prst="rect">
                <a:avLst/>
              </a:prstGeom>
              <a:noFill/>
            </p:spPr>
            <p:txBody>
              <a:bodyPr wrap="square" rtlCol="0">
                <a:spAutoFit/>
              </a:bodyPr>
              <a:lstStyle/>
              <a:p>
                <a:r>
                  <a:rPr lang="en-US" sz="1600" b="1" dirty="0">
                    <a:solidFill>
                      <a:schemeClr val="bg1"/>
                    </a:solidFill>
                    <a:latin typeface="Kristen ITC" panose="03050502040202030202" pitchFamily="66" charset="0"/>
                  </a:rPr>
                  <a:t>Points</a:t>
                </a:r>
                <a:endParaRPr lang="en-KE" sz="1600" b="1" dirty="0">
                  <a:solidFill>
                    <a:schemeClr val="bg1"/>
                  </a:solidFill>
                  <a:latin typeface="Kristen ITC" panose="03050502040202030202" pitchFamily="66" charset="0"/>
                </a:endParaRPr>
              </a:p>
            </p:txBody>
          </p:sp>
          <p:pic>
            <p:nvPicPr>
              <p:cNvPr id="130" name="Graphic 129" descr="Bar chart with solid fill">
                <a:extLst>
                  <a:ext uri="{FF2B5EF4-FFF2-40B4-BE49-F238E27FC236}">
                    <a16:creationId xmlns:a16="http://schemas.microsoft.com/office/drawing/2014/main" id="{848FF9B1-28C8-4F61-BFBA-955502EA703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654782" y="4525556"/>
                <a:ext cx="468000" cy="468000"/>
              </a:xfrm>
              <a:prstGeom prst="rect">
                <a:avLst/>
              </a:prstGeom>
            </p:spPr>
          </p:pic>
          <p:pic>
            <p:nvPicPr>
              <p:cNvPr id="131" name="Graphic 130" descr="Bar graph with upward trend with solid fill">
                <a:extLst>
                  <a:ext uri="{FF2B5EF4-FFF2-40B4-BE49-F238E27FC236}">
                    <a16:creationId xmlns:a16="http://schemas.microsoft.com/office/drawing/2014/main" id="{6A9721D6-9008-487E-9320-1ED77E37C9B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654782" y="4059255"/>
                <a:ext cx="468000" cy="468000"/>
              </a:xfrm>
              <a:prstGeom prst="rect">
                <a:avLst/>
              </a:prstGeom>
            </p:spPr>
          </p:pic>
          <p:sp>
            <p:nvSpPr>
              <p:cNvPr id="132" name="TextBox 131">
                <a:extLst>
                  <a:ext uri="{FF2B5EF4-FFF2-40B4-BE49-F238E27FC236}">
                    <a16:creationId xmlns:a16="http://schemas.microsoft.com/office/drawing/2014/main" id="{A968ABF5-BB4D-4DC9-84CE-85AE5220B079}"/>
                  </a:ext>
                </a:extLst>
              </p:cNvPr>
              <p:cNvSpPr txBox="1"/>
              <p:nvPr/>
            </p:nvSpPr>
            <p:spPr>
              <a:xfrm>
                <a:off x="8605837" y="2568652"/>
                <a:ext cx="2619375" cy="707886"/>
              </a:xfrm>
              <a:prstGeom prst="rect">
                <a:avLst/>
              </a:prstGeom>
              <a:noFill/>
            </p:spPr>
            <p:txBody>
              <a:bodyPr wrap="square" rtlCol="0">
                <a:spAutoFit/>
              </a:bodyPr>
              <a:lstStyle/>
              <a:p>
                <a:r>
                  <a:rPr lang="en-US" sz="2000" dirty="0">
                    <a:latin typeface="Kristen ITC" panose="03050502040202030202" pitchFamily="66" charset="0"/>
                  </a:rPr>
                  <a:t>The Power Behind </a:t>
                </a:r>
                <a:r>
                  <a:rPr lang="en-US" sz="2000" dirty="0" err="1">
                    <a:latin typeface="Kristen ITC" panose="03050502040202030202" pitchFamily="66" charset="0"/>
                  </a:rPr>
                  <a:t>SmartLivestock</a:t>
                </a:r>
                <a:endParaRPr lang="en-KE" sz="2000" dirty="0">
                  <a:latin typeface="Kristen ITC" panose="03050502040202030202" pitchFamily="66" charset="0"/>
                </a:endParaRPr>
              </a:p>
            </p:txBody>
          </p:sp>
        </p:grpSp>
        <p:grpSp>
          <p:nvGrpSpPr>
            <p:cNvPr id="133" name="Group 132">
              <a:extLst>
                <a:ext uri="{FF2B5EF4-FFF2-40B4-BE49-F238E27FC236}">
                  <a16:creationId xmlns:a16="http://schemas.microsoft.com/office/drawing/2014/main" id="{3D290034-9BDE-42B8-A806-2581C5DB47CA}"/>
                </a:ext>
              </a:extLst>
            </p:cNvPr>
            <p:cNvGrpSpPr/>
            <p:nvPr/>
          </p:nvGrpSpPr>
          <p:grpSpPr>
            <a:xfrm>
              <a:off x="8364752" y="25828294"/>
              <a:ext cx="2847974" cy="3959225"/>
              <a:chOff x="8377238" y="1449388"/>
              <a:chExt cx="2847974" cy="3959225"/>
            </a:xfrm>
          </p:grpSpPr>
          <p:sp>
            <p:nvSpPr>
              <p:cNvPr id="134" name="Rectangle: Rounded Corners 133">
                <a:extLst>
                  <a:ext uri="{FF2B5EF4-FFF2-40B4-BE49-F238E27FC236}">
                    <a16:creationId xmlns:a16="http://schemas.microsoft.com/office/drawing/2014/main" id="{65BD4BD5-6F7F-42DB-8763-01F5F58971CA}"/>
                  </a:ext>
                </a:extLst>
              </p:cNvPr>
              <p:cNvSpPr/>
              <p:nvPr/>
            </p:nvSpPr>
            <p:spPr>
              <a:xfrm>
                <a:off x="8377238" y="1449388"/>
                <a:ext cx="2771775" cy="3959225"/>
              </a:xfrm>
              <a:prstGeom prst="roundRect">
                <a:avLst>
                  <a:gd name="adj" fmla="val 12199"/>
                </a:avLst>
              </a:prstGeom>
              <a:gradFill>
                <a:gsLst>
                  <a:gs pos="0">
                    <a:srgbClr val="00B0F0"/>
                  </a:gs>
                  <a:gs pos="51000">
                    <a:schemeClr val="accent1">
                      <a:lumMod val="75000"/>
                    </a:schemeClr>
                  </a:gs>
                  <a:gs pos="99000">
                    <a:schemeClr val="accent1">
                      <a:lumMod val="50000"/>
                    </a:schemeClr>
                  </a:gs>
                  <a:gs pos="100000">
                    <a:schemeClr val="accent1">
                      <a:lumMod val="5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135" name="Freeform: Shape 134">
                <a:extLst>
                  <a:ext uri="{FF2B5EF4-FFF2-40B4-BE49-F238E27FC236}">
                    <a16:creationId xmlns:a16="http://schemas.microsoft.com/office/drawing/2014/main" id="{739D24F6-3FA7-42AE-8B55-694A10B85AFB}"/>
                  </a:ext>
                </a:extLst>
              </p:cNvPr>
              <p:cNvSpPr/>
              <p:nvPr/>
            </p:nvSpPr>
            <p:spPr>
              <a:xfrm flipH="1">
                <a:off x="8377238" y="1545902"/>
                <a:ext cx="2771775" cy="3862711"/>
              </a:xfrm>
              <a:custGeom>
                <a:avLst/>
                <a:gdLst>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86359 w 2771775"/>
                  <a:gd name="connsiteY9" fmla="*/ 180514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86359 w 2771775"/>
                  <a:gd name="connsiteY9" fmla="*/ 180514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71775" h="3862711">
                    <a:moveTo>
                      <a:pt x="102092" y="0"/>
                    </a:moveTo>
                    <a:lnTo>
                      <a:pt x="99036" y="2522"/>
                    </a:lnTo>
                    <a:cubicBezTo>
                      <a:pt x="37846" y="63711"/>
                      <a:pt x="0" y="148244"/>
                      <a:pt x="0" y="241615"/>
                    </a:cubicBezTo>
                    <a:lnTo>
                      <a:pt x="0" y="3524582"/>
                    </a:lnTo>
                    <a:cubicBezTo>
                      <a:pt x="0" y="3711325"/>
                      <a:pt x="151386" y="3862711"/>
                      <a:pt x="338129" y="3862711"/>
                    </a:cubicBezTo>
                    <a:lnTo>
                      <a:pt x="2433646" y="3862711"/>
                    </a:lnTo>
                    <a:cubicBezTo>
                      <a:pt x="2620389" y="3862711"/>
                      <a:pt x="2771775" y="3711325"/>
                      <a:pt x="2771775" y="3524582"/>
                    </a:cubicBezTo>
                    <a:lnTo>
                      <a:pt x="2771775" y="3443237"/>
                    </a:lnTo>
                    <a:lnTo>
                      <a:pt x="2730892" y="3419419"/>
                    </a:lnTo>
                    <a:cubicBezTo>
                      <a:pt x="1180917" y="2806879"/>
                      <a:pt x="1064514" y="2536857"/>
                      <a:pt x="176834" y="228139"/>
                    </a:cubicBezTo>
                    <a:cubicBezTo>
                      <a:pt x="148745" y="167968"/>
                      <a:pt x="130181" y="50646"/>
                      <a:pt x="102092" y="0"/>
                    </a:cubicBezTo>
                    <a:close/>
                  </a:path>
                </a:pathLst>
              </a:custGeom>
              <a:gradFill>
                <a:gsLst>
                  <a:gs pos="0">
                    <a:srgbClr val="00B0F0"/>
                  </a:gs>
                  <a:gs pos="31000">
                    <a:schemeClr val="bg1"/>
                  </a:gs>
                  <a:gs pos="92000">
                    <a:schemeClr val="accent1">
                      <a:lumMod val="50000"/>
                    </a:schemeClr>
                  </a:gs>
                  <a:gs pos="30000">
                    <a:schemeClr val="bg1"/>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KE" dirty="0"/>
              </a:p>
            </p:txBody>
          </p:sp>
          <p:sp>
            <p:nvSpPr>
              <p:cNvPr id="136" name="Rectangle: Rounded Corners 135">
                <a:extLst>
                  <a:ext uri="{FF2B5EF4-FFF2-40B4-BE49-F238E27FC236}">
                    <a16:creationId xmlns:a16="http://schemas.microsoft.com/office/drawing/2014/main" id="{2EE25D76-1EB1-4FA1-ADF7-3903E757D98C}"/>
                  </a:ext>
                </a:extLst>
              </p:cNvPr>
              <p:cNvSpPr/>
              <p:nvPr/>
            </p:nvSpPr>
            <p:spPr>
              <a:xfrm>
                <a:off x="8453437" y="1893371"/>
                <a:ext cx="2619375" cy="2035497"/>
              </a:xfrm>
              <a:prstGeom prst="roundRect">
                <a:avLst>
                  <a:gd name="adj" fmla="val 16161"/>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137" name="Rectangle: Rounded Corners 136">
                <a:extLst>
                  <a:ext uri="{FF2B5EF4-FFF2-40B4-BE49-F238E27FC236}">
                    <a16:creationId xmlns:a16="http://schemas.microsoft.com/office/drawing/2014/main" id="{DF5D43C9-9FF2-46B7-8F70-2EBB34939E62}"/>
                  </a:ext>
                </a:extLst>
              </p:cNvPr>
              <p:cNvSpPr/>
              <p:nvPr/>
            </p:nvSpPr>
            <p:spPr>
              <a:xfrm>
                <a:off x="8453437" y="1498277"/>
                <a:ext cx="2619375" cy="2168848"/>
              </a:xfrm>
              <a:prstGeom prst="roundRect">
                <a:avLst>
                  <a:gd name="adj" fmla="val 1288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dirty="0"/>
              </a:p>
            </p:txBody>
          </p:sp>
          <p:sp>
            <p:nvSpPr>
              <p:cNvPr id="138" name="TextBox 137">
                <a:extLst>
                  <a:ext uri="{FF2B5EF4-FFF2-40B4-BE49-F238E27FC236}">
                    <a16:creationId xmlns:a16="http://schemas.microsoft.com/office/drawing/2014/main" id="{B2091758-76A5-45E0-AA29-434C5655EA8E}"/>
                  </a:ext>
                </a:extLst>
              </p:cNvPr>
              <p:cNvSpPr txBox="1"/>
              <p:nvPr/>
            </p:nvSpPr>
            <p:spPr>
              <a:xfrm>
                <a:off x="8453437" y="1624012"/>
                <a:ext cx="2395539" cy="461665"/>
              </a:xfrm>
              <a:prstGeom prst="rect">
                <a:avLst/>
              </a:prstGeom>
              <a:noFill/>
            </p:spPr>
            <p:txBody>
              <a:bodyPr wrap="square" rtlCol="0">
                <a:spAutoFit/>
              </a:bodyPr>
              <a:lstStyle/>
              <a:p>
                <a:r>
                  <a:rPr lang="en-US" sz="1200" dirty="0">
                    <a:latin typeface="Kristen ITC" panose="03050502040202030202" pitchFamily="66" charset="0"/>
                  </a:rPr>
                  <a:t>Market Potential &amp; Scalability</a:t>
                </a:r>
                <a:endParaRPr lang="en-KE" sz="1200" dirty="0">
                  <a:solidFill>
                    <a:schemeClr val="tx1">
                      <a:lumMod val="75000"/>
                      <a:lumOff val="25000"/>
                    </a:schemeClr>
                  </a:solidFill>
                  <a:latin typeface="Kristen ITC" panose="03050502040202030202" pitchFamily="66" charset="0"/>
                </a:endParaRPr>
              </a:p>
            </p:txBody>
          </p:sp>
          <p:sp>
            <p:nvSpPr>
              <p:cNvPr id="139" name="Rectangle: Rounded Corners 138">
                <a:extLst>
                  <a:ext uri="{FF2B5EF4-FFF2-40B4-BE49-F238E27FC236}">
                    <a16:creationId xmlns:a16="http://schemas.microsoft.com/office/drawing/2014/main" id="{FDAEC41A-0979-4D08-8E58-E11FF2E3BDAA}"/>
                  </a:ext>
                </a:extLst>
              </p:cNvPr>
              <p:cNvSpPr/>
              <p:nvPr/>
            </p:nvSpPr>
            <p:spPr>
              <a:xfrm>
                <a:off x="8572500" y="2072377"/>
                <a:ext cx="324000" cy="72000"/>
              </a:xfrm>
              <a:prstGeom prst="roundRect">
                <a:avLst>
                  <a:gd name="adj" fmla="val 41983"/>
                </a:avLst>
              </a:prstGeom>
              <a:gradFill>
                <a:gsLst>
                  <a:gs pos="0">
                    <a:srgbClr val="00B0F0"/>
                  </a:gs>
                  <a:gs pos="51000">
                    <a:schemeClr val="accent1">
                      <a:lumMod val="75000"/>
                    </a:schemeClr>
                  </a:gs>
                  <a:gs pos="99000">
                    <a:schemeClr val="accent1">
                      <a:lumMod val="50000"/>
                    </a:schemeClr>
                  </a:gs>
                  <a:gs pos="100000">
                    <a:schemeClr val="accent1">
                      <a:lumMod val="5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140" name="TextBox 139">
                <a:extLst>
                  <a:ext uri="{FF2B5EF4-FFF2-40B4-BE49-F238E27FC236}">
                    <a16:creationId xmlns:a16="http://schemas.microsoft.com/office/drawing/2014/main" id="{3DE8881D-4A22-4AA7-AE3B-A47A7B1ADB08}"/>
                  </a:ext>
                </a:extLst>
              </p:cNvPr>
              <p:cNvSpPr txBox="1"/>
              <p:nvPr/>
            </p:nvSpPr>
            <p:spPr>
              <a:xfrm>
                <a:off x="9105975" y="4040746"/>
                <a:ext cx="742875" cy="523220"/>
              </a:xfrm>
              <a:prstGeom prst="rect">
                <a:avLst/>
              </a:prstGeom>
              <a:noFill/>
            </p:spPr>
            <p:txBody>
              <a:bodyPr wrap="square" rtlCol="0">
                <a:spAutoFit/>
              </a:bodyPr>
              <a:lstStyle/>
              <a:p>
                <a:r>
                  <a:rPr lang="en-US" sz="2800" dirty="0">
                    <a:solidFill>
                      <a:schemeClr val="bg1"/>
                    </a:solidFill>
                  </a:rPr>
                  <a:t>10</a:t>
                </a:r>
                <a:r>
                  <a:rPr lang="en-US" sz="2000" dirty="0">
                    <a:solidFill>
                      <a:schemeClr val="bg1"/>
                    </a:solidFill>
                  </a:rPr>
                  <a:t>%</a:t>
                </a:r>
                <a:endParaRPr lang="en-KE" sz="2800" dirty="0">
                  <a:solidFill>
                    <a:schemeClr val="bg1"/>
                  </a:solidFill>
                </a:endParaRPr>
              </a:p>
            </p:txBody>
          </p:sp>
          <p:sp>
            <p:nvSpPr>
              <p:cNvPr id="141" name="TextBox 140">
                <a:extLst>
                  <a:ext uri="{FF2B5EF4-FFF2-40B4-BE49-F238E27FC236}">
                    <a16:creationId xmlns:a16="http://schemas.microsoft.com/office/drawing/2014/main" id="{FB57B00A-D394-48DE-B782-5FEDB3D96499}"/>
                  </a:ext>
                </a:extLst>
              </p:cNvPr>
              <p:cNvSpPr txBox="1"/>
              <p:nvPr/>
            </p:nvSpPr>
            <p:spPr>
              <a:xfrm>
                <a:off x="9734625" y="4225412"/>
                <a:ext cx="962025" cy="338554"/>
              </a:xfrm>
              <a:prstGeom prst="rect">
                <a:avLst/>
              </a:prstGeom>
              <a:noFill/>
            </p:spPr>
            <p:txBody>
              <a:bodyPr wrap="square" rtlCol="0">
                <a:spAutoFit/>
              </a:bodyPr>
              <a:lstStyle/>
              <a:p>
                <a:r>
                  <a:rPr lang="en-US" sz="1600" b="1" dirty="0">
                    <a:solidFill>
                      <a:schemeClr val="bg1"/>
                    </a:solidFill>
                    <a:latin typeface="Kristen ITC" panose="03050502040202030202" pitchFamily="66" charset="0"/>
                  </a:rPr>
                  <a:t>Growth</a:t>
                </a:r>
                <a:endParaRPr lang="en-KE" sz="1600" b="1" dirty="0">
                  <a:solidFill>
                    <a:schemeClr val="bg1"/>
                  </a:solidFill>
                  <a:latin typeface="Kristen ITC" panose="03050502040202030202" pitchFamily="66" charset="0"/>
                </a:endParaRPr>
              </a:p>
            </p:txBody>
          </p:sp>
          <p:sp>
            <p:nvSpPr>
              <p:cNvPr id="142" name="TextBox 141">
                <a:extLst>
                  <a:ext uri="{FF2B5EF4-FFF2-40B4-BE49-F238E27FC236}">
                    <a16:creationId xmlns:a16="http://schemas.microsoft.com/office/drawing/2014/main" id="{274394B1-ED93-40D2-9967-40F9AF482507}"/>
                  </a:ext>
                </a:extLst>
              </p:cNvPr>
              <p:cNvSpPr txBox="1"/>
              <p:nvPr/>
            </p:nvSpPr>
            <p:spPr>
              <a:xfrm>
                <a:off x="9115500" y="4497946"/>
                <a:ext cx="742875" cy="523220"/>
              </a:xfrm>
              <a:prstGeom prst="rect">
                <a:avLst/>
              </a:prstGeom>
              <a:noFill/>
            </p:spPr>
            <p:txBody>
              <a:bodyPr wrap="square" rtlCol="0">
                <a:spAutoFit/>
              </a:bodyPr>
              <a:lstStyle/>
              <a:p>
                <a:r>
                  <a:rPr lang="en-US" sz="2800" dirty="0">
                    <a:solidFill>
                      <a:schemeClr val="bg1"/>
                    </a:solidFill>
                  </a:rPr>
                  <a:t>10</a:t>
                </a:r>
                <a:endParaRPr lang="en-KE" sz="2800" dirty="0">
                  <a:solidFill>
                    <a:schemeClr val="bg1"/>
                  </a:solidFill>
                </a:endParaRPr>
              </a:p>
            </p:txBody>
          </p:sp>
          <p:sp>
            <p:nvSpPr>
              <p:cNvPr id="143" name="TextBox 142">
                <a:extLst>
                  <a:ext uri="{FF2B5EF4-FFF2-40B4-BE49-F238E27FC236}">
                    <a16:creationId xmlns:a16="http://schemas.microsoft.com/office/drawing/2014/main" id="{8FE1DA1C-3CC9-471B-8203-50476402132F}"/>
                  </a:ext>
                </a:extLst>
              </p:cNvPr>
              <p:cNvSpPr txBox="1"/>
              <p:nvPr/>
            </p:nvSpPr>
            <p:spPr>
              <a:xfrm>
                <a:off x="9796500" y="4682612"/>
                <a:ext cx="962025" cy="338554"/>
              </a:xfrm>
              <a:prstGeom prst="rect">
                <a:avLst/>
              </a:prstGeom>
              <a:noFill/>
            </p:spPr>
            <p:txBody>
              <a:bodyPr wrap="square" rtlCol="0">
                <a:spAutoFit/>
              </a:bodyPr>
              <a:lstStyle/>
              <a:p>
                <a:r>
                  <a:rPr lang="en-US" sz="1600" b="1" dirty="0">
                    <a:solidFill>
                      <a:schemeClr val="bg1"/>
                    </a:solidFill>
                    <a:latin typeface="Kristen ITC" panose="03050502040202030202" pitchFamily="66" charset="0"/>
                  </a:rPr>
                  <a:t>Points</a:t>
                </a:r>
                <a:endParaRPr lang="en-KE" sz="1600" b="1" dirty="0">
                  <a:solidFill>
                    <a:schemeClr val="bg1"/>
                  </a:solidFill>
                  <a:latin typeface="Kristen ITC" panose="03050502040202030202" pitchFamily="66" charset="0"/>
                </a:endParaRPr>
              </a:p>
            </p:txBody>
          </p:sp>
          <p:pic>
            <p:nvPicPr>
              <p:cNvPr id="144" name="Graphic 143" descr="Bar chart with solid fill">
                <a:extLst>
                  <a:ext uri="{FF2B5EF4-FFF2-40B4-BE49-F238E27FC236}">
                    <a16:creationId xmlns:a16="http://schemas.microsoft.com/office/drawing/2014/main" id="{54096549-8FF9-4F4A-A989-55F6677B2EC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654782" y="4525556"/>
                <a:ext cx="468000" cy="468000"/>
              </a:xfrm>
              <a:prstGeom prst="rect">
                <a:avLst/>
              </a:prstGeom>
            </p:spPr>
          </p:pic>
          <p:pic>
            <p:nvPicPr>
              <p:cNvPr id="145" name="Graphic 144" descr="Bar graph with upward trend with solid fill">
                <a:extLst>
                  <a:ext uri="{FF2B5EF4-FFF2-40B4-BE49-F238E27FC236}">
                    <a16:creationId xmlns:a16="http://schemas.microsoft.com/office/drawing/2014/main" id="{3FD0E33A-91DE-4130-8E8D-C398F3D7CBA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654782" y="4059255"/>
                <a:ext cx="468000" cy="468000"/>
              </a:xfrm>
              <a:prstGeom prst="rect">
                <a:avLst/>
              </a:prstGeom>
            </p:spPr>
          </p:pic>
          <p:sp>
            <p:nvSpPr>
              <p:cNvPr id="146" name="TextBox 145">
                <a:extLst>
                  <a:ext uri="{FF2B5EF4-FFF2-40B4-BE49-F238E27FC236}">
                    <a16:creationId xmlns:a16="http://schemas.microsoft.com/office/drawing/2014/main" id="{7855736B-4631-4C7C-A0F9-2CBBAA0F10DA}"/>
                  </a:ext>
                </a:extLst>
              </p:cNvPr>
              <p:cNvSpPr txBox="1"/>
              <p:nvPr/>
            </p:nvSpPr>
            <p:spPr>
              <a:xfrm>
                <a:off x="8605837" y="2568652"/>
                <a:ext cx="2619375" cy="923330"/>
              </a:xfrm>
              <a:prstGeom prst="rect">
                <a:avLst/>
              </a:prstGeom>
              <a:noFill/>
            </p:spPr>
            <p:txBody>
              <a:bodyPr wrap="square" rtlCol="0">
                <a:spAutoFit/>
              </a:bodyPr>
              <a:lstStyle/>
              <a:p>
                <a:r>
                  <a:rPr lang="en-US" dirty="0">
                    <a:latin typeface="Kristen ITC" panose="03050502040202030202" pitchFamily="66" charset="0"/>
                  </a:rPr>
                  <a:t>The Future of AI-Driven Livestock Management</a:t>
                </a:r>
                <a:endParaRPr lang="en-KE" dirty="0">
                  <a:latin typeface="Kristen ITC" panose="03050502040202030202" pitchFamily="66" charset="0"/>
                </a:endParaRPr>
              </a:p>
            </p:txBody>
          </p:sp>
        </p:grpSp>
        <p:grpSp>
          <p:nvGrpSpPr>
            <p:cNvPr id="205" name="Group 204">
              <a:extLst>
                <a:ext uri="{FF2B5EF4-FFF2-40B4-BE49-F238E27FC236}">
                  <a16:creationId xmlns:a16="http://schemas.microsoft.com/office/drawing/2014/main" id="{4729D90A-9736-48AF-B1C3-0446F1141512}"/>
                </a:ext>
              </a:extLst>
            </p:cNvPr>
            <p:cNvGrpSpPr/>
            <p:nvPr/>
          </p:nvGrpSpPr>
          <p:grpSpPr>
            <a:xfrm>
              <a:off x="8402852" y="29891445"/>
              <a:ext cx="2771775" cy="3959225"/>
              <a:chOff x="8377238" y="1449388"/>
              <a:chExt cx="2771775" cy="3959225"/>
            </a:xfrm>
          </p:grpSpPr>
          <p:sp>
            <p:nvSpPr>
              <p:cNvPr id="206" name="Rectangle: Rounded Corners 205">
                <a:extLst>
                  <a:ext uri="{FF2B5EF4-FFF2-40B4-BE49-F238E27FC236}">
                    <a16:creationId xmlns:a16="http://schemas.microsoft.com/office/drawing/2014/main" id="{B32F761F-2857-441C-A3B1-D76322BB93EF}"/>
                  </a:ext>
                </a:extLst>
              </p:cNvPr>
              <p:cNvSpPr/>
              <p:nvPr/>
            </p:nvSpPr>
            <p:spPr>
              <a:xfrm>
                <a:off x="8377238" y="1449388"/>
                <a:ext cx="2771775" cy="3959225"/>
              </a:xfrm>
              <a:prstGeom prst="roundRect">
                <a:avLst>
                  <a:gd name="adj" fmla="val 12199"/>
                </a:avLst>
              </a:prstGeom>
              <a:gradFill>
                <a:gsLst>
                  <a:gs pos="0">
                    <a:srgbClr val="00B0F0"/>
                  </a:gs>
                  <a:gs pos="51000">
                    <a:schemeClr val="accent1">
                      <a:lumMod val="75000"/>
                    </a:schemeClr>
                  </a:gs>
                  <a:gs pos="99000">
                    <a:schemeClr val="accent1">
                      <a:lumMod val="50000"/>
                    </a:schemeClr>
                  </a:gs>
                  <a:gs pos="100000">
                    <a:schemeClr val="accent1">
                      <a:lumMod val="5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207" name="Freeform: Shape 206">
                <a:extLst>
                  <a:ext uri="{FF2B5EF4-FFF2-40B4-BE49-F238E27FC236}">
                    <a16:creationId xmlns:a16="http://schemas.microsoft.com/office/drawing/2014/main" id="{E5BC71DF-1411-4B68-935C-B65C9138DB40}"/>
                  </a:ext>
                </a:extLst>
              </p:cNvPr>
              <p:cNvSpPr/>
              <p:nvPr/>
            </p:nvSpPr>
            <p:spPr>
              <a:xfrm flipH="1">
                <a:off x="8377238" y="1545902"/>
                <a:ext cx="2771775" cy="3862711"/>
              </a:xfrm>
              <a:custGeom>
                <a:avLst/>
                <a:gdLst>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86359 w 2771775"/>
                  <a:gd name="connsiteY9" fmla="*/ 180514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86359 w 2771775"/>
                  <a:gd name="connsiteY9" fmla="*/ 180514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71775" h="3862711">
                    <a:moveTo>
                      <a:pt x="102092" y="0"/>
                    </a:moveTo>
                    <a:lnTo>
                      <a:pt x="99036" y="2522"/>
                    </a:lnTo>
                    <a:cubicBezTo>
                      <a:pt x="37846" y="63711"/>
                      <a:pt x="0" y="148244"/>
                      <a:pt x="0" y="241615"/>
                    </a:cubicBezTo>
                    <a:lnTo>
                      <a:pt x="0" y="3524582"/>
                    </a:lnTo>
                    <a:cubicBezTo>
                      <a:pt x="0" y="3711325"/>
                      <a:pt x="151386" y="3862711"/>
                      <a:pt x="338129" y="3862711"/>
                    </a:cubicBezTo>
                    <a:lnTo>
                      <a:pt x="2433646" y="3862711"/>
                    </a:lnTo>
                    <a:cubicBezTo>
                      <a:pt x="2620389" y="3862711"/>
                      <a:pt x="2771775" y="3711325"/>
                      <a:pt x="2771775" y="3524582"/>
                    </a:cubicBezTo>
                    <a:lnTo>
                      <a:pt x="2771775" y="3443237"/>
                    </a:lnTo>
                    <a:lnTo>
                      <a:pt x="2730892" y="3419419"/>
                    </a:lnTo>
                    <a:cubicBezTo>
                      <a:pt x="1180917" y="2806879"/>
                      <a:pt x="1064514" y="2536857"/>
                      <a:pt x="176834" y="228139"/>
                    </a:cubicBezTo>
                    <a:cubicBezTo>
                      <a:pt x="148745" y="167968"/>
                      <a:pt x="130181" y="50646"/>
                      <a:pt x="102092" y="0"/>
                    </a:cubicBezTo>
                    <a:close/>
                  </a:path>
                </a:pathLst>
              </a:custGeom>
              <a:gradFill>
                <a:gsLst>
                  <a:gs pos="0">
                    <a:srgbClr val="00B0F0"/>
                  </a:gs>
                  <a:gs pos="31000">
                    <a:schemeClr val="bg1"/>
                  </a:gs>
                  <a:gs pos="92000">
                    <a:schemeClr val="accent1">
                      <a:lumMod val="50000"/>
                    </a:schemeClr>
                  </a:gs>
                  <a:gs pos="30000">
                    <a:schemeClr val="bg1"/>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KE" dirty="0"/>
              </a:p>
            </p:txBody>
          </p:sp>
          <p:sp>
            <p:nvSpPr>
              <p:cNvPr id="208" name="Rectangle: Rounded Corners 207">
                <a:extLst>
                  <a:ext uri="{FF2B5EF4-FFF2-40B4-BE49-F238E27FC236}">
                    <a16:creationId xmlns:a16="http://schemas.microsoft.com/office/drawing/2014/main" id="{BC7AB6C3-47FA-4CE0-9871-644B8DF9D58E}"/>
                  </a:ext>
                </a:extLst>
              </p:cNvPr>
              <p:cNvSpPr/>
              <p:nvPr/>
            </p:nvSpPr>
            <p:spPr>
              <a:xfrm>
                <a:off x="8453437" y="1893371"/>
                <a:ext cx="2619375" cy="2035497"/>
              </a:xfrm>
              <a:prstGeom prst="roundRect">
                <a:avLst>
                  <a:gd name="adj" fmla="val 16161"/>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209" name="Rectangle: Rounded Corners 208">
                <a:extLst>
                  <a:ext uri="{FF2B5EF4-FFF2-40B4-BE49-F238E27FC236}">
                    <a16:creationId xmlns:a16="http://schemas.microsoft.com/office/drawing/2014/main" id="{436135B7-206A-4AE7-9642-4389920C496C}"/>
                  </a:ext>
                </a:extLst>
              </p:cNvPr>
              <p:cNvSpPr/>
              <p:nvPr/>
            </p:nvSpPr>
            <p:spPr>
              <a:xfrm>
                <a:off x="8453437" y="1498277"/>
                <a:ext cx="2619375" cy="2168848"/>
              </a:xfrm>
              <a:prstGeom prst="roundRect">
                <a:avLst>
                  <a:gd name="adj" fmla="val 1288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dirty="0"/>
              </a:p>
            </p:txBody>
          </p:sp>
          <p:sp>
            <p:nvSpPr>
              <p:cNvPr id="210" name="TextBox 209">
                <a:extLst>
                  <a:ext uri="{FF2B5EF4-FFF2-40B4-BE49-F238E27FC236}">
                    <a16:creationId xmlns:a16="http://schemas.microsoft.com/office/drawing/2014/main" id="{92AE1A48-CD0D-4EDB-8728-B0BE47C08898}"/>
                  </a:ext>
                </a:extLst>
              </p:cNvPr>
              <p:cNvSpPr txBox="1"/>
              <p:nvPr/>
            </p:nvSpPr>
            <p:spPr>
              <a:xfrm>
                <a:off x="8453437" y="1624012"/>
                <a:ext cx="2395539" cy="523220"/>
              </a:xfrm>
              <a:prstGeom prst="rect">
                <a:avLst/>
              </a:prstGeom>
              <a:noFill/>
            </p:spPr>
            <p:txBody>
              <a:bodyPr wrap="square" rtlCol="0">
                <a:spAutoFit/>
              </a:bodyPr>
              <a:lstStyle/>
              <a:p>
                <a:r>
                  <a:rPr lang="en-US" sz="1400" dirty="0">
                    <a:latin typeface="Kristen ITC" panose="03050502040202030202" pitchFamily="66" charset="0"/>
                  </a:rPr>
                  <a:t>Conclusion &amp; Call to Action </a:t>
                </a:r>
                <a:endParaRPr lang="en-KE" sz="1400" dirty="0">
                  <a:solidFill>
                    <a:schemeClr val="tx1">
                      <a:lumMod val="75000"/>
                      <a:lumOff val="25000"/>
                    </a:schemeClr>
                  </a:solidFill>
                  <a:latin typeface="Kristen ITC" panose="03050502040202030202" pitchFamily="66" charset="0"/>
                </a:endParaRPr>
              </a:p>
            </p:txBody>
          </p:sp>
          <p:sp>
            <p:nvSpPr>
              <p:cNvPr id="211" name="Rectangle: Rounded Corners 210">
                <a:extLst>
                  <a:ext uri="{FF2B5EF4-FFF2-40B4-BE49-F238E27FC236}">
                    <a16:creationId xmlns:a16="http://schemas.microsoft.com/office/drawing/2014/main" id="{1D12C141-ED54-450F-9D69-CCB866C63FD5}"/>
                  </a:ext>
                </a:extLst>
              </p:cNvPr>
              <p:cNvSpPr/>
              <p:nvPr/>
            </p:nvSpPr>
            <p:spPr>
              <a:xfrm>
                <a:off x="8572500" y="2072377"/>
                <a:ext cx="324000" cy="72000"/>
              </a:xfrm>
              <a:prstGeom prst="roundRect">
                <a:avLst>
                  <a:gd name="adj" fmla="val 41983"/>
                </a:avLst>
              </a:prstGeom>
              <a:gradFill>
                <a:gsLst>
                  <a:gs pos="0">
                    <a:srgbClr val="00B0F0"/>
                  </a:gs>
                  <a:gs pos="51000">
                    <a:schemeClr val="accent1">
                      <a:lumMod val="75000"/>
                    </a:schemeClr>
                  </a:gs>
                  <a:gs pos="99000">
                    <a:schemeClr val="accent1">
                      <a:lumMod val="50000"/>
                    </a:schemeClr>
                  </a:gs>
                  <a:gs pos="100000">
                    <a:schemeClr val="accent1">
                      <a:lumMod val="5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212" name="TextBox 211">
                <a:extLst>
                  <a:ext uri="{FF2B5EF4-FFF2-40B4-BE49-F238E27FC236}">
                    <a16:creationId xmlns:a16="http://schemas.microsoft.com/office/drawing/2014/main" id="{8C25B0D6-993A-4B25-A011-975CFB7C225E}"/>
                  </a:ext>
                </a:extLst>
              </p:cNvPr>
              <p:cNvSpPr txBox="1"/>
              <p:nvPr/>
            </p:nvSpPr>
            <p:spPr>
              <a:xfrm>
                <a:off x="9105975" y="4040746"/>
                <a:ext cx="742875" cy="523220"/>
              </a:xfrm>
              <a:prstGeom prst="rect">
                <a:avLst/>
              </a:prstGeom>
              <a:noFill/>
            </p:spPr>
            <p:txBody>
              <a:bodyPr wrap="square" rtlCol="0">
                <a:spAutoFit/>
              </a:bodyPr>
              <a:lstStyle/>
              <a:p>
                <a:r>
                  <a:rPr lang="en-US" sz="2800" dirty="0">
                    <a:solidFill>
                      <a:schemeClr val="bg1"/>
                    </a:solidFill>
                  </a:rPr>
                  <a:t>5</a:t>
                </a:r>
                <a:r>
                  <a:rPr lang="en-US" sz="2000" dirty="0">
                    <a:solidFill>
                      <a:schemeClr val="bg1"/>
                    </a:solidFill>
                  </a:rPr>
                  <a:t>%</a:t>
                </a:r>
                <a:endParaRPr lang="en-KE" sz="2800" dirty="0">
                  <a:solidFill>
                    <a:schemeClr val="bg1"/>
                  </a:solidFill>
                </a:endParaRPr>
              </a:p>
            </p:txBody>
          </p:sp>
          <p:sp>
            <p:nvSpPr>
              <p:cNvPr id="213" name="TextBox 212">
                <a:extLst>
                  <a:ext uri="{FF2B5EF4-FFF2-40B4-BE49-F238E27FC236}">
                    <a16:creationId xmlns:a16="http://schemas.microsoft.com/office/drawing/2014/main" id="{337037A6-A8BC-45AD-860E-A2C51F45D06B}"/>
                  </a:ext>
                </a:extLst>
              </p:cNvPr>
              <p:cNvSpPr txBox="1"/>
              <p:nvPr/>
            </p:nvSpPr>
            <p:spPr>
              <a:xfrm>
                <a:off x="9734625" y="4225412"/>
                <a:ext cx="962025" cy="338554"/>
              </a:xfrm>
              <a:prstGeom prst="rect">
                <a:avLst/>
              </a:prstGeom>
              <a:noFill/>
            </p:spPr>
            <p:txBody>
              <a:bodyPr wrap="square" rtlCol="0">
                <a:spAutoFit/>
              </a:bodyPr>
              <a:lstStyle/>
              <a:p>
                <a:r>
                  <a:rPr lang="en-US" sz="1600" b="1" dirty="0">
                    <a:solidFill>
                      <a:schemeClr val="bg1"/>
                    </a:solidFill>
                    <a:latin typeface="Kristen ITC" panose="03050502040202030202" pitchFamily="66" charset="0"/>
                  </a:rPr>
                  <a:t>Growth</a:t>
                </a:r>
                <a:endParaRPr lang="en-KE" sz="1600" b="1" dirty="0">
                  <a:solidFill>
                    <a:schemeClr val="bg1"/>
                  </a:solidFill>
                  <a:latin typeface="Kristen ITC" panose="03050502040202030202" pitchFamily="66" charset="0"/>
                </a:endParaRPr>
              </a:p>
            </p:txBody>
          </p:sp>
          <p:sp>
            <p:nvSpPr>
              <p:cNvPr id="214" name="TextBox 213">
                <a:extLst>
                  <a:ext uri="{FF2B5EF4-FFF2-40B4-BE49-F238E27FC236}">
                    <a16:creationId xmlns:a16="http://schemas.microsoft.com/office/drawing/2014/main" id="{10185899-647B-4FE9-9796-174C342616A9}"/>
                  </a:ext>
                </a:extLst>
              </p:cNvPr>
              <p:cNvSpPr txBox="1"/>
              <p:nvPr/>
            </p:nvSpPr>
            <p:spPr>
              <a:xfrm>
                <a:off x="9115500" y="4497946"/>
                <a:ext cx="742875" cy="523220"/>
              </a:xfrm>
              <a:prstGeom prst="rect">
                <a:avLst/>
              </a:prstGeom>
              <a:noFill/>
            </p:spPr>
            <p:txBody>
              <a:bodyPr wrap="square" rtlCol="0">
                <a:spAutoFit/>
              </a:bodyPr>
              <a:lstStyle/>
              <a:p>
                <a:r>
                  <a:rPr lang="en-US" sz="2800" dirty="0">
                    <a:solidFill>
                      <a:schemeClr val="bg1"/>
                    </a:solidFill>
                  </a:rPr>
                  <a:t>5</a:t>
                </a:r>
                <a:endParaRPr lang="en-KE" sz="2800" dirty="0">
                  <a:solidFill>
                    <a:schemeClr val="bg1"/>
                  </a:solidFill>
                </a:endParaRPr>
              </a:p>
            </p:txBody>
          </p:sp>
          <p:sp>
            <p:nvSpPr>
              <p:cNvPr id="215" name="TextBox 214">
                <a:extLst>
                  <a:ext uri="{FF2B5EF4-FFF2-40B4-BE49-F238E27FC236}">
                    <a16:creationId xmlns:a16="http://schemas.microsoft.com/office/drawing/2014/main" id="{03E6D5CE-D329-4C67-9F4D-161A93408B76}"/>
                  </a:ext>
                </a:extLst>
              </p:cNvPr>
              <p:cNvSpPr txBox="1"/>
              <p:nvPr/>
            </p:nvSpPr>
            <p:spPr>
              <a:xfrm>
                <a:off x="9796500" y="4682612"/>
                <a:ext cx="962025" cy="338554"/>
              </a:xfrm>
              <a:prstGeom prst="rect">
                <a:avLst/>
              </a:prstGeom>
              <a:noFill/>
            </p:spPr>
            <p:txBody>
              <a:bodyPr wrap="square" rtlCol="0">
                <a:spAutoFit/>
              </a:bodyPr>
              <a:lstStyle/>
              <a:p>
                <a:r>
                  <a:rPr lang="en-US" sz="1600" b="1" dirty="0">
                    <a:solidFill>
                      <a:schemeClr val="bg1"/>
                    </a:solidFill>
                    <a:latin typeface="Kristen ITC" panose="03050502040202030202" pitchFamily="66" charset="0"/>
                  </a:rPr>
                  <a:t>Points</a:t>
                </a:r>
                <a:endParaRPr lang="en-KE" sz="1600" b="1" dirty="0">
                  <a:solidFill>
                    <a:schemeClr val="bg1"/>
                  </a:solidFill>
                  <a:latin typeface="Kristen ITC" panose="03050502040202030202" pitchFamily="66" charset="0"/>
                </a:endParaRPr>
              </a:p>
            </p:txBody>
          </p:sp>
          <p:pic>
            <p:nvPicPr>
              <p:cNvPr id="216" name="Graphic 215" descr="Bar chart with solid fill">
                <a:extLst>
                  <a:ext uri="{FF2B5EF4-FFF2-40B4-BE49-F238E27FC236}">
                    <a16:creationId xmlns:a16="http://schemas.microsoft.com/office/drawing/2014/main" id="{8657D186-E3B7-4596-A74A-CF453285D33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654782" y="4525556"/>
                <a:ext cx="468000" cy="468000"/>
              </a:xfrm>
              <a:prstGeom prst="rect">
                <a:avLst/>
              </a:prstGeom>
            </p:spPr>
          </p:pic>
          <p:pic>
            <p:nvPicPr>
              <p:cNvPr id="217" name="Graphic 216" descr="Bar graph with upward trend with solid fill">
                <a:extLst>
                  <a:ext uri="{FF2B5EF4-FFF2-40B4-BE49-F238E27FC236}">
                    <a16:creationId xmlns:a16="http://schemas.microsoft.com/office/drawing/2014/main" id="{E6882E38-EBC9-42CE-818A-F0578C8F9F6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654782" y="4059255"/>
                <a:ext cx="468000" cy="468000"/>
              </a:xfrm>
              <a:prstGeom prst="rect">
                <a:avLst/>
              </a:prstGeom>
            </p:spPr>
          </p:pic>
          <p:sp>
            <p:nvSpPr>
              <p:cNvPr id="218" name="TextBox 217">
                <a:extLst>
                  <a:ext uri="{FF2B5EF4-FFF2-40B4-BE49-F238E27FC236}">
                    <a16:creationId xmlns:a16="http://schemas.microsoft.com/office/drawing/2014/main" id="{FD25EF6B-6A17-4AC0-BF16-997092175FAD}"/>
                  </a:ext>
                </a:extLst>
              </p:cNvPr>
              <p:cNvSpPr txBox="1"/>
              <p:nvPr/>
            </p:nvSpPr>
            <p:spPr>
              <a:xfrm>
                <a:off x="8499918" y="2568652"/>
                <a:ext cx="2619375" cy="584775"/>
              </a:xfrm>
              <a:prstGeom prst="rect">
                <a:avLst/>
              </a:prstGeom>
              <a:noFill/>
            </p:spPr>
            <p:txBody>
              <a:bodyPr wrap="square" rtlCol="0">
                <a:spAutoFit/>
              </a:bodyPr>
              <a:lstStyle/>
              <a:p>
                <a:r>
                  <a:rPr lang="en-US" sz="1600" dirty="0">
                    <a:latin typeface="Kristen ITC" panose="03050502040202030202" pitchFamily="66" charset="0"/>
                  </a:rPr>
                  <a:t>Shaping the Future of Livestock Farming</a:t>
                </a:r>
                <a:endParaRPr lang="en-KE" sz="1600" dirty="0">
                  <a:latin typeface="Kristen ITC" panose="03050502040202030202" pitchFamily="66" charset="0"/>
                </a:endParaRPr>
              </a:p>
            </p:txBody>
          </p:sp>
        </p:grpSp>
        <p:grpSp>
          <p:nvGrpSpPr>
            <p:cNvPr id="219" name="Group 218">
              <a:extLst>
                <a:ext uri="{FF2B5EF4-FFF2-40B4-BE49-F238E27FC236}">
                  <a16:creationId xmlns:a16="http://schemas.microsoft.com/office/drawing/2014/main" id="{B65D3FCB-7C33-40FE-A601-D104A6602760}"/>
                </a:ext>
              </a:extLst>
            </p:cNvPr>
            <p:cNvGrpSpPr/>
            <p:nvPr/>
          </p:nvGrpSpPr>
          <p:grpSpPr>
            <a:xfrm>
              <a:off x="8402852" y="33954592"/>
              <a:ext cx="2771775" cy="3959225"/>
              <a:chOff x="8377238" y="1449388"/>
              <a:chExt cx="2771775" cy="3959225"/>
            </a:xfrm>
          </p:grpSpPr>
          <p:sp>
            <p:nvSpPr>
              <p:cNvPr id="220" name="Rectangle: Rounded Corners 219">
                <a:extLst>
                  <a:ext uri="{FF2B5EF4-FFF2-40B4-BE49-F238E27FC236}">
                    <a16:creationId xmlns:a16="http://schemas.microsoft.com/office/drawing/2014/main" id="{F15D836B-0CC1-4DDE-B532-C633373DF45F}"/>
                  </a:ext>
                </a:extLst>
              </p:cNvPr>
              <p:cNvSpPr/>
              <p:nvPr/>
            </p:nvSpPr>
            <p:spPr>
              <a:xfrm>
                <a:off x="8377238" y="1449388"/>
                <a:ext cx="2771775" cy="3959225"/>
              </a:xfrm>
              <a:prstGeom prst="roundRect">
                <a:avLst>
                  <a:gd name="adj" fmla="val 12199"/>
                </a:avLst>
              </a:prstGeom>
              <a:gradFill>
                <a:gsLst>
                  <a:gs pos="0">
                    <a:srgbClr val="00B0F0"/>
                  </a:gs>
                  <a:gs pos="51000">
                    <a:schemeClr val="accent1">
                      <a:lumMod val="75000"/>
                    </a:schemeClr>
                  </a:gs>
                  <a:gs pos="99000">
                    <a:schemeClr val="accent1">
                      <a:lumMod val="50000"/>
                    </a:schemeClr>
                  </a:gs>
                  <a:gs pos="100000">
                    <a:schemeClr val="accent1">
                      <a:lumMod val="5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221" name="Freeform: Shape 220">
                <a:extLst>
                  <a:ext uri="{FF2B5EF4-FFF2-40B4-BE49-F238E27FC236}">
                    <a16:creationId xmlns:a16="http://schemas.microsoft.com/office/drawing/2014/main" id="{7D1AB848-EF16-461B-9552-10911AA84E44}"/>
                  </a:ext>
                </a:extLst>
              </p:cNvPr>
              <p:cNvSpPr/>
              <p:nvPr/>
            </p:nvSpPr>
            <p:spPr>
              <a:xfrm flipH="1">
                <a:off x="8377238" y="1545902"/>
                <a:ext cx="2771775" cy="3862711"/>
              </a:xfrm>
              <a:custGeom>
                <a:avLst/>
                <a:gdLst>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86359 w 2771775"/>
                  <a:gd name="connsiteY9" fmla="*/ 180514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86359 w 2771775"/>
                  <a:gd name="connsiteY9" fmla="*/ 180514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71775" h="3862711">
                    <a:moveTo>
                      <a:pt x="102092" y="0"/>
                    </a:moveTo>
                    <a:lnTo>
                      <a:pt x="99036" y="2522"/>
                    </a:lnTo>
                    <a:cubicBezTo>
                      <a:pt x="37846" y="63711"/>
                      <a:pt x="0" y="148244"/>
                      <a:pt x="0" y="241615"/>
                    </a:cubicBezTo>
                    <a:lnTo>
                      <a:pt x="0" y="3524582"/>
                    </a:lnTo>
                    <a:cubicBezTo>
                      <a:pt x="0" y="3711325"/>
                      <a:pt x="151386" y="3862711"/>
                      <a:pt x="338129" y="3862711"/>
                    </a:cubicBezTo>
                    <a:lnTo>
                      <a:pt x="2433646" y="3862711"/>
                    </a:lnTo>
                    <a:cubicBezTo>
                      <a:pt x="2620389" y="3862711"/>
                      <a:pt x="2771775" y="3711325"/>
                      <a:pt x="2771775" y="3524582"/>
                    </a:cubicBezTo>
                    <a:lnTo>
                      <a:pt x="2771775" y="3443237"/>
                    </a:lnTo>
                    <a:lnTo>
                      <a:pt x="2730892" y="3419419"/>
                    </a:lnTo>
                    <a:cubicBezTo>
                      <a:pt x="1180917" y="2806879"/>
                      <a:pt x="1064514" y="2536857"/>
                      <a:pt x="176834" y="228139"/>
                    </a:cubicBezTo>
                    <a:cubicBezTo>
                      <a:pt x="148745" y="167968"/>
                      <a:pt x="130181" y="50646"/>
                      <a:pt x="102092" y="0"/>
                    </a:cubicBezTo>
                    <a:close/>
                  </a:path>
                </a:pathLst>
              </a:custGeom>
              <a:gradFill>
                <a:gsLst>
                  <a:gs pos="0">
                    <a:srgbClr val="00B0F0"/>
                  </a:gs>
                  <a:gs pos="31000">
                    <a:schemeClr val="bg1"/>
                  </a:gs>
                  <a:gs pos="92000">
                    <a:schemeClr val="accent1">
                      <a:lumMod val="50000"/>
                    </a:schemeClr>
                  </a:gs>
                  <a:gs pos="30000">
                    <a:schemeClr val="bg1"/>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KE" dirty="0"/>
              </a:p>
            </p:txBody>
          </p:sp>
          <p:sp>
            <p:nvSpPr>
              <p:cNvPr id="222" name="Rectangle: Rounded Corners 221">
                <a:extLst>
                  <a:ext uri="{FF2B5EF4-FFF2-40B4-BE49-F238E27FC236}">
                    <a16:creationId xmlns:a16="http://schemas.microsoft.com/office/drawing/2014/main" id="{A1996339-4698-4651-B249-D1C501A504B2}"/>
                  </a:ext>
                </a:extLst>
              </p:cNvPr>
              <p:cNvSpPr/>
              <p:nvPr/>
            </p:nvSpPr>
            <p:spPr>
              <a:xfrm>
                <a:off x="8453437" y="1893371"/>
                <a:ext cx="2619375" cy="2035497"/>
              </a:xfrm>
              <a:prstGeom prst="roundRect">
                <a:avLst>
                  <a:gd name="adj" fmla="val 16161"/>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223" name="Rectangle: Rounded Corners 222">
                <a:extLst>
                  <a:ext uri="{FF2B5EF4-FFF2-40B4-BE49-F238E27FC236}">
                    <a16:creationId xmlns:a16="http://schemas.microsoft.com/office/drawing/2014/main" id="{2924F60A-18C9-4591-A65F-06B41C88361F}"/>
                  </a:ext>
                </a:extLst>
              </p:cNvPr>
              <p:cNvSpPr/>
              <p:nvPr/>
            </p:nvSpPr>
            <p:spPr>
              <a:xfrm>
                <a:off x="8453437" y="1498277"/>
                <a:ext cx="2619375" cy="2168848"/>
              </a:xfrm>
              <a:prstGeom prst="roundRect">
                <a:avLst>
                  <a:gd name="adj" fmla="val 1288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dirty="0"/>
              </a:p>
            </p:txBody>
          </p:sp>
          <p:sp>
            <p:nvSpPr>
              <p:cNvPr id="224" name="TextBox 223">
                <a:extLst>
                  <a:ext uri="{FF2B5EF4-FFF2-40B4-BE49-F238E27FC236}">
                    <a16:creationId xmlns:a16="http://schemas.microsoft.com/office/drawing/2014/main" id="{B79AF6BF-908E-4F6C-9103-2335D0CCA5FA}"/>
                  </a:ext>
                </a:extLst>
              </p:cNvPr>
              <p:cNvSpPr txBox="1"/>
              <p:nvPr/>
            </p:nvSpPr>
            <p:spPr>
              <a:xfrm>
                <a:off x="8453437" y="1624012"/>
                <a:ext cx="2395539" cy="523220"/>
              </a:xfrm>
              <a:prstGeom prst="rect">
                <a:avLst/>
              </a:prstGeom>
              <a:noFill/>
            </p:spPr>
            <p:txBody>
              <a:bodyPr wrap="square" rtlCol="0">
                <a:spAutoFit/>
              </a:bodyPr>
              <a:lstStyle/>
              <a:p>
                <a:r>
                  <a:rPr lang="en-US" sz="1400" dirty="0">
                    <a:latin typeface="Kristen ITC" panose="03050502040202030202" pitchFamily="66" charset="0"/>
                  </a:rPr>
                  <a:t>Final Remark &amp; Closing Statement</a:t>
                </a:r>
                <a:endParaRPr lang="en-KE" sz="1400" dirty="0">
                  <a:solidFill>
                    <a:schemeClr val="tx1">
                      <a:lumMod val="75000"/>
                      <a:lumOff val="25000"/>
                    </a:schemeClr>
                  </a:solidFill>
                  <a:latin typeface="Kristen ITC" panose="03050502040202030202" pitchFamily="66" charset="0"/>
                </a:endParaRPr>
              </a:p>
            </p:txBody>
          </p:sp>
          <p:sp>
            <p:nvSpPr>
              <p:cNvPr id="225" name="Rectangle: Rounded Corners 224">
                <a:extLst>
                  <a:ext uri="{FF2B5EF4-FFF2-40B4-BE49-F238E27FC236}">
                    <a16:creationId xmlns:a16="http://schemas.microsoft.com/office/drawing/2014/main" id="{DF889D11-3DE7-4B7A-91B4-0F6DEA0EB122}"/>
                  </a:ext>
                </a:extLst>
              </p:cNvPr>
              <p:cNvSpPr/>
              <p:nvPr/>
            </p:nvSpPr>
            <p:spPr>
              <a:xfrm>
                <a:off x="8572500" y="2072377"/>
                <a:ext cx="324000" cy="72000"/>
              </a:xfrm>
              <a:prstGeom prst="roundRect">
                <a:avLst>
                  <a:gd name="adj" fmla="val 41983"/>
                </a:avLst>
              </a:prstGeom>
              <a:gradFill>
                <a:gsLst>
                  <a:gs pos="0">
                    <a:srgbClr val="00B0F0"/>
                  </a:gs>
                  <a:gs pos="51000">
                    <a:schemeClr val="accent1">
                      <a:lumMod val="75000"/>
                    </a:schemeClr>
                  </a:gs>
                  <a:gs pos="99000">
                    <a:schemeClr val="accent1">
                      <a:lumMod val="50000"/>
                    </a:schemeClr>
                  </a:gs>
                  <a:gs pos="100000">
                    <a:schemeClr val="accent1">
                      <a:lumMod val="5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226" name="TextBox 225">
                <a:extLst>
                  <a:ext uri="{FF2B5EF4-FFF2-40B4-BE49-F238E27FC236}">
                    <a16:creationId xmlns:a16="http://schemas.microsoft.com/office/drawing/2014/main" id="{72D06332-F5C8-48C8-8059-C4B6160F47CA}"/>
                  </a:ext>
                </a:extLst>
              </p:cNvPr>
              <p:cNvSpPr txBox="1"/>
              <p:nvPr/>
            </p:nvSpPr>
            <p:spPr>
              <a:xfrm>
                <a:off x="9105975" y="4040746"/>
                <a:ext cx="742875" cy="523220"/>
              </a:xfrm>
              <a:prstGeom prst="rect">
                <a:avLst/>
              </a:prstGeom>
              <a:noFill/>
            </p:spPr>
            <p:txBody>
              <a:bodyPr wrap="square" rtlCol="0">
                <a:spAutoFit/>
              </a:bodyPr>
              <a:lstStyle/>
              <a:p>
                <a:r>
                  <a:rPr lang="en-US" sz="2800" dirty="0">
                    <a:solidFill>
                      <a:schemeClr val="bg1"/>
                    </a:solidFill>
                  </a:rPr>
                  <a:t>2</a:t>
                </a:r>
                <a:r>
                  <a:rPr lang="en-US" sz="2000" dirty="0">
                    <a:solidFill>
                      <a:schemeClr val="bg1"/>
                    </a:solidFill>
                  </a:rPr>
                  <a:t>%</a:t>
                </a:r>
                <a:endParaRPr lang="en-KE" sz="2800" dirty="0">
                  <a:solidFill>
                    <a:schemeClr val="bg1"/>
                  </a:solidFill>
                </a:endParaRPr>
              </a:p>
            </p:txBody>
          </p:sp>
          <p:sp>
            <p:nvSpPr>
              <p:cNvPr id="227" name="TextBox 226">
                <a:extLst>
                  <a:ext uri="{FF2B5EF4-FFF2-40B4-BE49-F238E27FC236}">
                    <a16:creationId xmlns:a16="http://schemas.microsoft.com/office/drawing/2014/main" id="{D313F251-A8F2-44FE-A805-3A3771195D9E}"/>
                  </a:ext>
                </a:extLst>
              </p:cNvPr>
              <p:cNvSpPr txBox="1"/>
              <p:nvPr/>
            </p:nvSpPr>
            <p:spPr>
              <a:xfrm>
                <a:off x="9734625" y="4225412"/>
                <a:ext cx="962025" cy="338554"/>
              </a:xfrm>
              <a:prstGeom prst="rect">
                <a:avLst/>
              </a:prstGeom>
              <a:noFill/>
            </p:spPr>
            <p:txBody>
              <a:bodyPr wrap="square" rtlCol="0">
                <a:spAutoFit/>
              </a:bodyPr>
              <a:lstStyle/>
              <a:p>
                <a:r>
                  <a:rPr lang="en-US" sz="1600" b="1" dirty="0">
                    <a:solidFill>
                      <a:schemeClr val="bg1"/>
                    </a:solidFill>
                    <a:latin typeface="Kristen ITC" panose="03050502040202030202" pitchFamily="66" charset="0"/>
                  </a:rPr>
                  <a:t>Growth</a:t>
                </a:r>
                <a:endParaRPr lang="en-KE" sz="1600" b="1" dirty="0">
                  <a:solidFill>
                    <a:schemeClr val="bg1"/>
                  </a:solidFill>
                  <a:latin typeface="Kristen ITC" panose="03050502040202030202" pitchFamily="66" charset="0"/>
                </a:endParaRPr>
              </a:p>
            </p:txBody>
          </p:sp>
          <p:sp>
            <p:nvSpPr>
              <p:cNvPr id="228" name="TextBox 227">
                <a:extLst>
                  <a:ext uri="{FF2B5EF4-FFF2-40B4-BE49-F238E27FC236}">
                    <a16:creationId xmlns:a16="http://schemas.microsoft.com/office/drawing/2014/main" id="{0422B9E1-2C75-4E51-9FB3-62992C965016}"/>
                  </a:ext>
                </a:extLst>
              </p:cNvPr>
              <p:cNvSpPr txBox="1"/>
              <p:nvPr/>
            </p:nvSpPr>
            <p:spPr>
              <a:xfrm>
                <a:off x="9115500" y="4497946"/>
                <a:ext cx="742875" cy="523220"/>
              </a:xfrm>
              <a:prstGeom prst="rect">
                <a:avLst/>
              </a:prstGeom>
              <a:noFill/>
            </p:spPr>
            <p:txBody>
              <a:bodyPr wrap="square" rtlCol="0">
                <a:spAutoFit/>
              </a:bodyPr>
              <a:lstStyle/>
              <a:p>
                <a:r>
                  <a:rPr lang="en-US" sz="2800" dirty="0">
                    <a:solidFill>
                      <a:schemeClr val="bg1"/>
                    </a:solidFill>
                  </a:rPr>
                  <a:t>2</a:t>
                </a:r>
                <a:endParaRPr lang="en-KE" sz="2800" dirty="0">
                  <a:solidFill>
                    <a:schemeClr val="bg1"/>
                  </a:solidFill>
                </a:endParaRPr>
              </a:p>
            </p:txBody>
          </p:sp>
          <p:sp>
            <p:nvSpPr>
              <p:cNvPr id="229" name="TextBox 228">
                <a:extLst>
                  <a:ext uri="{FF2B5EF4-FFF2-40B4-BE49-F238E27FC236}">
                    <a16:creationId xmlns:a16="http://schemas.microsoft.com/office/drawing/2014/main" id="{0613EE57-CB94-49A1-9FED-6B5F26F960D2}"/>
                  </a:ext>
                </a:extLst>
              </p:cNvPr>
              <p:cNvSpPr txBox="1"/>
              <p:nvPr/>
            </p:nvSpPr>
            <p:spPr>
              <a:xfrm>
                <a:off x="9796500" y="4682612"/>
                <a:ext cx="962025" cy="338554"/>
              </a:xfrm>
              <a:prstGeom prst="rect">
                <a:avLst/>
              </a:prstGeom>
              <a:noFill/>
            </p:spPr>
            <p:txBody>
              <a:bodyPr wrap="square" rtlCol="0">
                <a:spAutoFit/>
              </a:bodyPr>
              <a:lstStyle/>
              <a:p>
                <a:r>
                  <a:rPr lang="en-US" sz="1600" b="1" dirty="0">
                    <a:solidFill>
                      <a:schemeClr val="bg1"/>
                    </a:solidFill>
                    <a:latin typeface="Kristen ITC" panose="03050502040202030202" pitchFamily="66" charset="0"/>
                  </a:rPr>
                  <a:t>Points</a:t>
                </a:r>
                <a:endParaRPr lang="en-KE" sz="1600" b="1" dirty="0">
                  <a:solidFill>
                    <a:schemeClr val="bg1"/>
                  </a:solidFill>
                  <a:latin typeface="Kristen ITC" panose="03050502040202030202" pitchFamily="66" charset="0"/>
                </a:endParaRPr>
              </a:p>
            </p:txBody>
          </p:sp>
          <p:pic>
            <p:nvPicPr>
              <p:cNvPr id="230" name="Graphic 229" descr="Bar chart with solid fill">
                <a:extLst>
                  <a:ext uri="{FF2B5EF4-FFF2-40B4-BE49-F238E27FC236}">
                    <a16:creationId xmlns:a16="http://schemas.microsoft.com/office/drawing/2014/main" id="{AD9EF08D-77E1-4744-872D-C0260B548E7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654782" y="4525556"/>
                <a:ext cx="468000" cy="468000"/>
              </a:xfrm>
              <a:prstGeom prst="rect">
                <a:avLst/>
              </a:prstGeom>
            </p:spPr>
          </p:pic>
          <p:pic>
            <p:nvPicPr>
              <p:cNvPr id="231" name="Graphic 230" descr="Bar graph with upward trend with solid fill">
                <a:extLst>
                  <a:ext uri="{FF2B5EF4-FFF2-40B4-BE49-F238E27FC236}">
                    <a16:creationId xmlns:a16="http://schemas.microsoft.com/office/drawing/2014/main" id="{5EB57633-21EA-4F90-9847-434A9B237F6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654782" y="4059255"/>
                <a:ext cx="468000" cy="468000"/>
              </a:xfrm>
              <a:prstGeom prst="rect">
                <a:avLst/>
              </a:prstGeom>
            </p:spPr>
          </p:pic>
          <p:sp>
            <p:nvSpPr>
              <p:cNvPr id="232" name="TextBox 231">
                <a:extLst>
                  <a:ext uri="{FF2B5EF4-FFF2-40B4-BE49-F238E27FC236}">
                    <a16:creationId xmlns:a16="http://schemas.microsoft.com/office/drawing/2014/main" id="{41A64381-6333-478D-8E23-5CC2521B68F5}"/>
                  </a:ext>
                </a:extLst>
              </p:cNvPr>
              <p:cNvSpPr txBox="1"/>
              <p:nvPr/>
            </p:nvSpPr>
            <p:spPr>
              <a:xfrm>
                <a:off x="8469057" y="2582701"/>
                <a:ext cx="2619375" cy="1077218"/>
              </a:xfrm>
              <a:prstGeom prst="rect">
                <a:avLst/>
              </a:prstGeom>
              <a:noFill/>
            </p:spPr>
            <p:txBody>
              <a:bodyPr wrap="square" rtlCol="0">
                <a:spAutoFit/>
              </a:bodyPr>
              <a:lstStyle/>
              <a:p>
                <a:r>
                  <a:rPr lang="en-US" sz="1600" dirty="0" err="1">
                    <a:latin typeface="Kristen ITC" panose="03050502040202030202" pitchFamily="66" charset="0"/>
                  </a:rPr>
                  <a:t>SmartLivestock</a:t>
                </a:r>
                <a:r>
                  <a:rPr lang="en-US" sz="1600" dirty="0">
                    <a:latin typeface="Kristen ITC" panose="03050502040202030202" pitchFamily="66" charset="0"/>
                  </a:rPr>
                  <a:t>: Transforming Agriculture with Innovation</a:t>
                </a:r>
                <a:endParaRPr lang="en-KE" sz="1600" dirty="0">
                  <a:latin typeface="Kristen ITC" panose="03050502040202030202" pitchFamily="66" charset="0"/>
                </a:endParaRPr>
              </a:p>
            </p:txBody>
          </p:sp>
        </p:grpSp>
      </p:grpSp>
      <p:grpSp>
        <p:nvGrpSpPr>
          <p:cNvPr id="5" name="Group 4">
            <a:extLst>
              <a:ext uri="{FF2B5EF4-FFF2-40B4-BE49-F238E27FC236}">
                <a16:creationId xmlns:a16="http://schemas.microsoft.com/office/drawing/2014/main" id="{C27B0BB5-B604-41D6-B8C5-67E25C6C224F}"/>
              </a:ext>
            </a:extLst>
          </p:cNvPr>
          <p:cNvGrpSpPr/>
          <p:nvPr/>
        </p:nvGrpSpPr>
        <p:grpSpPr>
          <a:xfrm>
            <a:off x="5195888" y="-23437781"/>
            <a:ext cx="2771775" cy="28846394"/>
            <a:chOff x="5195888" y="-23437781"/>
            <a:chExt cx="2771775" cy="28846394"/>
          </a:xfrm>
        </p:grpSpPr>
        <p:sp>
          <p:nvSpPr>
            <p:cNvPr id="7" name="Rectangle: Rounded Corners 6">
              <a:extLst>
                <a:ext uri="{FF2B5EF4-FFF2-40B4-BE49-F238E27FC236}">
                  <a16:creationId xmlns:a16="http://schemas.microsoft.com/office/drawing/2014/main" id="{E82A23C7-C20F-4AF3-B11C-97EDD07E1435}"/>
                </a:ext>
              </a:extLst>
            </p:cNvPr>
            <p:cNvSpPr/>
            <p:nvPr/>
          </p:nvSpPr>
          <p:spPr>
            <a:xfrm>
              <a:off x="5195888" y="1449388"/>
              <a:ext cx="2771775" cy="3959225"/>
            </a:xfrm>
            <a:prstGeom prst="roundRect">
              <a:avLst>
                <a:gd name="adj" fmla="val 12199"/>
              </a:avLst>
            </a:prstGeom>
            <a:blipFill>
              <a:blip r:embed="rId6"/>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23" name="Rectangle: Rounded Corners 22">
              <a:extLst>
                <a:ext uri="{FF2B5EF4-FFF2-40B4-BE49-F238E27FC236}">
                  <a16:creationId xmlns:a16="http://schemas.microsoft.com/office/drawing/2014/main" id="{2D730B28-AA6E-44C2-9506-7367CA4E30BA}"/>
                </a:ext>
              </a:extLst>
            </p:cNvPr>
            <p:cNvSpPr/>
            <p:nvPr/>
          </p:nvSpPr>
          <p:spPr>
            <a:xfrm>
              <a:off x="5195888" y="-2698476"/>
              <a:ext cx="2771775" cy="3959225"/>
            </a:xfrm>
            <a:prstGeom prst="roundRect">
              <a:avLst>
                <a:gd name="adj" fmla="val 12199"/>
              </a:avLst>
            </a:prstGeom>
            <a:blipFill>
              <a:blip r:embed="rId7"/>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26" name="Rectangle: Rounded Corners 25">
              <a:extLst>
                <a:ext uri="{FF2B5EF4-FFF2-40B4-BE49-F238E27FC236}">
                  <a16:creationId xmlns:a16="http://schemas.microsoft.com/office/drawing/2014/main" id="{61DFDC2A-2D50-4318-B4EC-5A22516BCE36}"/>
                </a:ext>
              </a:extLst>
            </p:cNvPr>
            <p:cNvSpPr/>
            <p:nvPr/>
          </p:nvSpPr>
          <p:spPr>
            <a:xfrm>
              <a:off x="5195888" y="-6846337"/>
              <a:ext cx="2771775" cy="3959225"/>
            </a:xfrm>
            <a:prstGeom prst="roundRect">
              <a:avLst>
                <a:gd name="adj" fmla="val 12199"/>
              </a:avLst>
            </a:prstGeom>
            <a:blipFill>
              <a:blip r:embed="rId8"/>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27" name="Rectangle: Rounded Corners 26">
              <a:extLst>
                <a:ext uri="{FF2B5EF4-FFF2-40B4-BE49-F238E27FC236}">
                  <a16:creationId xmlns:a16="http://schemas.microsoft.com/office/drawing/2014/main" id="{73FC05CC-DCA2-43B8-AECF-05DFFA7B9751}"/>
                </a:ext>
              </a:extLst>
            </p:cNvPr>
            <p:cNvSpPr/>
            <p:nvPr/>
          </p:nvSpPr>
          <p:spPr>
            <a:xfrm>
              <a:off x="5195888" y="-10994198"/>
              <a:ext cx="2771775" cy="3959225"/>
            </a:xfrm>
            <a:prstGeom prst="roundRect">
              <a:avLst>
                <a:gd name="adj" fmla="val 12199"/>
              </a:avLst>
            </a:prstGeom>
            <a:blipFill>
              <a:blip r:embed="rId9"/>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28" name="Rectangle: Rounded Corners 27">
              <a:extLst>
                <a:ext uri="{FF2B5EF4-FFF2-40B4-BE49-F238E27FC236}">
                  <a16:creationId xmlns:a16="http://schemas.microsoft.com/office/drawing/2014/main" id="{7DC05F8D-F6D3-4449-A402-79AEDCCBE0C0}"/>
                </a:ext>
              </a:extLst>
            </p:cNvPr>
            <p:cNvSpPr/>
            <p:nvPr/>
          </p:nvSpPr>
          <p:spPr>
            <a:xfrm>
              <a:off x="5195888" y="-15142059"/>
              <a:ext cx="2771775" cy="3959225"/>
            </a:xfrm>
            <a:prstGeom prst="roundRect">
              <a:avLst>
                <a:gd name="adj" fmla="val 12199"/>
              </a:avLst>
            </a:prstGeom>
            <a:blipFill>
              <a:blip r:embed="rId10"/>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30" name="Rectangle: Rounded Corners 29">
              <a:extLst>
                <a:ext uri="{FF2B5EF4-FFF2-40B4-BE49-F238E27FC236}">
                  <a16:creationId xmlns:a16="http://schemas.microsoft.com/office/drawing/2014/main" id="{56BBF203-5214-4907-9846-DB57427EFC82}"/>
                </a:ext>
              </a:extLst>
            </p:cNvPr>
            <p:cNvSpPr/>
            <p:nvPr/>
          </p:nvSpPr>
          <p:spPr>
            <a:xfrm>
              <a:off x="5195888" y="-19289920"/>
              <a:ext cx="2771775" cy="3959225"/>
            </a:xfrm>
            <a:prstGeom prst="roundRect">
              <a:avLst>
                <a:gd name="adj" fmla="val 12199"/>
              </a:avLst>
            </a:prstGeom>
            <a:blipFill>
              <a:blip r:embed="rId11"/>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35" name="Rectangle: Rounded Corners 34">
              <a:extLst>
                <a:ext uri="{FF2B5EF4-FFF2-40B4-BE49-F238E27FC236}">
                  <a16:creationId xmlns:a16="http://schemas.microsoft.com/office/drawing/2014/main" id="{0503D9AF-4E47-4902-B9B4-393D03615DB2}"/>
                </a:ext>
              </a:extLst>
            </p:cNvPr>
            <p:cNvSpPr/>
            <p:nvPr/>
          </p:nvSpPr>
          <p:spPr>
            <a:xfrm>
              <a:off x="5195888" y="-23437781"/>
              <a:ext cx="2771775" cy="3959225"/>
            </a:xfrm>
            <a:prstGeom prst="roundRect">
              <a:avLst>
                <a:gd name="adj" fmla="val 12199"/>
              </a:avLst>
            </a:prstGeom>
            <a:blipFill>
              <a:blip r:embed="rId12"/>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grpSp>
      <p:sp>
        <p:nvSpPr>
          <p:cNvPr id="22" name="Freeform: Shape 21">
            <a:extLst>
              <a:ext uri="{FF2B5EF4-FFF2-40B4-BE49-F238E27FC236}">
                <a16:creationId xmlns:a16="http://schemas.microsoft.com/office/drawing/2014/main" id="{D8AB65AA-F3C4-468B-9306-8888AC5DC56A}"/>
              </a:ext>
            </a:extLst>
          </p:cNvPr>
          <p:cNvSpPr/>
          <p:nvPr/>
        </p:nvSpPr>
        <p:spPr>
          <a:xfrm>
            <a:off x="0" y="0"/>
            <a:ext cx="12192000" cy="6858000"/>
          </a:xfrm>
          <a:custGeom>
            <a:avLst/>
            <a:gdLst>
              <a:gd name="connsiteX0" fmla="*/ 5534017 w 12192000"/>
              <a:gd name="connsiteY0" fmla="*/ 1449388 h 6858000"/>
              <a:gd name="connsiteX1" fmla="*/ 5195889 w 12192000"/>
              <a:gd name="connsiteY1" fmla="*/ 1787517 h 6858000"/>
              <a:gd name="connsiteX2" fmla="*/ 5195889 w 12192000"/>
              <a:gd name="connsiteY2" fmla="*/ 5070484 h 6858000"/>
              <a:gd name="connsiteX3" fmla="*/ 5534017 w 12192000"/>
              <a:gd name="connsiteY3" fmla="*/ 5408613 h 6858000"/>
              <a:gd name="connsiteX4" fmla="*/ 7629534 w 12192000"/>
              <a:gd name="connsiteY4" fmla="*/ 5408613 h 6858000"/>
              <a:gd name="connsiteX5" fmla="*/ 7967663 w 12192000"/>
              <a:gd name="connsiteY5" fmla="*/ 5070484 h 6858000"/>
              <a:gd name="connsiteX6" fmla="*/ 7967663 w 12192000"/>
              <a:gd name="connsiteY6" fmla="*/ 1787517 h 6858000"/>
              <a:gd name="connsiteX7" fmla="*/ 7629534 w 12192000"/>
              <a:gd name="connsiteY7" fmla="*/ 1449388 h 6858000"/>
              <a:gd name="connsiteX8" fmla="*/ 8715367 w 12192000"/>
              <a:gd name="connsiteY8" fmla="*/ 1449388 h 6858000"/>
              <a:gd name="connsiteX9" fmla="*/ 8377238 w 12192000"/>
              <a:gd name="connsiteY9" fmla="*/ 1787517 h 6858000"/>
              <a:gd name="connsiteX10" fmla="*/ 8377238 w 12192000"/>
              <a:gd name="connsiteY10" fmla="*/ 5070484 h 6858000"/>
              <a:gd name="connsiteX11" fmla="*/ 8715367 w 12192000"/>
              <a:gd name="connsiteY11" fmla="*/ 5408613 h 6858000"/>
              <a:gd name="connsiteX12" fmla="*/ 10810884 w 12192000"/>
              <a:gd name="connsiteY12" fmla="*/ 5408613 h 6858000"/>
              <a:gd name="connsiteX13" fmla="*/ 11149013 w 12192000"/>
              <a:gd name="connsiteY13" fmla="*/ 5070484 h 6858000"/>
              <a:gd name="connsiteX14" fmla="*/ 11149013 w 12192000"/>
              <a:gd name="connsiteY14" fmla="*/ 1787517 h 6858000"/>
              <a:gd name="connsiteX15" fmla="*/ 10810884 w 12192000"/>
              <a:gd name="connsiteY15" fmla="*/ 1449388 h 6858000"/>
              <a:gd name="connsiteX16" fmla="*/ 0 w 12192000"/>
              <a:gd name="connsiteY16" fmla="*/ 0 h 6858000"/>
              <a:gd name="connsiteX17" fmla="*/ 12192000 w 12192000"/>
              <a:gd name="connsiteY17" fmla="*/ 0 h 6858000"/>
              <a:gd name="connsiteX18" fmla="*/ 12192000 w 12192000"/>
              <a:gd name="connsiteY18" fmla="*/ 6858000 h 6858000"/>
              <a:gd name="connsiteX19" fmla="*/ 0 w 12192000"/>
              <a:gd name="connsiteY19"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2192000" h="6858000">
                <a:moveTo>
                  <a:pt x="5534017" y="1449388"/>
                </a:moveTo>
                <a:cubicBezTo>
                  <a:pt x="5347275" y="1449388"/>
                  <a:pt x="5195889" y="1600774"/>
                  <a:pt x="5195889" y="1787517"/>
                </a:cubicBezTo>
                <a:lnTo>
                  <a:pt x="5195889" y="5070484"/>
                </a:lnTo>
                <a:cubicBezTo>
                  <a:pt x="5195889" y="5257227"/>
                  <a:pt x="5347275" y="5408613"/>
                  <a:pt x="5534017" y="5408613"/>
                </a:cubicBezTo>
                <a:lnTo>
                  <a:pt x="7629534" y="5408613"/>
                </a:lnTo>
                <a:cubicBezTo>
                  <a:pt x="7816277" y="5408613"/>
                  <a:pt x="7967663" y="5257227"/>
                  <a:pt x="7967663" y="5070484"/>
                </a:cubicBezTo>
                <a:lnTo>
                  <a:pt x="7967663" y="1787517"/>
                </a:lnTo>
                <a:cubicBezTo>
                  <a:pt x="7967663" y="1600774"/>
                  <a:pt x="7816277" y="1449388"/>
                  <a:pt x="7629534" y="1449388"/>
                </a:cubicBezTo>
                <a:close/>
                <a:moveTo>
                  <a:pt x="8715367" y="1449388"/>
                </a:moveTo>
                <a:cubicBezTo>
                  <a:pt x="8528624" y="1449388"/>
                  <a:pt x="8377238" y="1600774"/>
                  <a:pt x="8377238" y="1787517"/>
                </a:cubicBezTo>
                <a:lnTo>
                  <a:pt x="8377238" y="5070484"/>
                </a:lnTo>
                <a:cubicBezTo>
                  <a:pt x="8377238" y="5257227"/>
                  <a:pt x="8528624" y="5408613"/>
                  <a:pt x="8715367" y="5408613"/>
                </a:cubicBezTo>
                <a:lnTo>
                  <a:pt x="10810884" y="5408613"/>
                </a:lnTo>
                <a:cubicBezTo>
                  <a:pt x="10997627" y="5408613"/>
                  <a:pt x="11149013" y="5257227"/>
                  <a:pt x="11149013" y="5070484"/>
                </a:cubicBezTo>
                <a:lnTo>
                  <a:pt x="11149013" y="1787517"/>
                </a:lnTo>
                <a:cubicBezTo>
                  <a:pt x="11149013" y="1600774"/>
                  <a:pt x="10997627" y="1449388"/>
                  <a:pt x="10810884" y="1449388"/>
                </a:cubicBezTo>
                <a:close/>
                <a:moveTo>
                  <a:pt x="0" y="0"/>
                </a:moveTo>
                <a:lnTo>
                  <a:pt x="12192000" y="0"/>
                </a:lnTo>
                <a:lnTo>
                  <a:pt x="12192000" y="6858000"/>
                </a:lnTo>
                <a:lnTo>
                  <a:pt x="0" y="6858000"/>
                </a:lnTo>
                <a:close/>
              </a:path>
            </a:pathLst>
          </a:custGeom>
          <a:solidFill>
            <a:schemeClr val="bg1"/>
          </a:solidFill>
          <a:ln>
            <a:noFill/>
          </a:ln>
        </p:spPr>
        <p:style>
          <a:lnRef idx="2">
            <a:schemeClr val="accent6">
              <a:shade val="50000"/>
            </a:schemeClr>
          </a:lnRef>
          <a:fillRef idx="1">
            <a:schemeClr val="accent6"/>
          </a:fillRef>
          <a:effectRef idx="0">
            <a:schemeClr val="accent6"/>
          </a:effectRef>
          <a:fontRef idx="minor">
            <a:schemeClr val="lt1"/>
          </a:fontRef>
        </p:style>
        <p:txBody>
          <a:bodyPr wrap="square" rtlCol="0" anchor="ctr">
            <a:noAutofit/>
          </a:bodyPr>
          <a:lstStyle/>
          <a:p>
            <a:pPr algn="ctr"/>
            <a:endParaRPr lang="en-KE"/>
          </a:p>
        </p:txBody>
      </p:sp>
      <p:sp>
        <p:nvSpPr>
          <p:cNvPr id="2" name="TextBox 1">
            <a:extLst>
              <a:ext uri="{FF2B5EF4-FFF2-40B4-BE49-F238E27FC236}">
                <a16:creationId xmlns:a16="http://schemas.microsoft.com/office/drawing/2014/main" id="{F6B46ECB-2F15-4BFB-87B0-0030F28A168E}"/>
              </a:ext>
            </a:extLst>
          </p:cNvPr>
          <p:cNvSpPr txBox="1"/>
          <p:nvPr/>
        </p:nvSpPr>
        <p:spPr>
          <a:xfrm>
            <a:off x="10089261" y="5934670"/>
            <a:ext cx="1010436" cy="923330"/>
          </a:xfrm>
          <a:prstGeom prst="rect">
            <a:avLst/>
          </a:prstGeom>
          <a:noFill/>
        </p:spPr>
        <p:txBody>
          <a:bodyPr wrap="square" rtlCol="0">
            <a:spAutoFit/>
          </a:bodyPr>
          <a:lstStyle/>
          <a:p>
            <a:r>
              <a:rPr lang="en-US" sz="5400" dirty="0">
                <a:latin typeface="Consolas" panose="020B0609020204030204" pitchFamily="49" charset="0"/>
              </a:rPr>
              <a:t>01</a:t>
            </a:r>
            <a:endParaRPr lang="en-KE" sz="5400" dirty="0">
              <a:latin typeface="Consolas" panose="020B0609020204030204" pitchFamily="49" charset="0"/>
            </a:endParaRPr>
          </a:p>
        </p:txBody>
      </p:sp>
      <p:sp>
        <p:nvSpPr>
          <p:cNvPr id="89" name="TextBox 88">
            <a:extLst>
              <a:ext uri="{FF2B5EF4-FFF2-40B4-BE49-F238E27FC236}">
                <a16:creationId xmlns:a16="http://schemas.microsoft.com/office/drawing/2014/main" id="{9793A2AA-0A25-4818-A645-F1FD70BE2BD8}"/>
              </a:ext>
            </a:extLst>
          </p:cNvPr>
          <p:cNvSpPr txBox="1"/>
          <p:nvPr/>
        </p:nvSpPr>
        <p:spPr>
          <a:xfrm>
            <a:off x="10013062" y="14389273"/>
            <a:ext cx="1010436" cy="923330"/>
          </a:xfrm>
          <a:prstGeom prst="rect">
            <a:avLst/>
          </a:prstGeom>
          <a:noFill/>
        </p:spPr>
        <p:txBody>
          <a:bodyPr wrap="square" rtlCol="0">
            <a:spAutoFit/>
          </a:bodyPr>
          <a:lstStyle/>
          <a:p>
            <a:r>
              <a:rPr lang="en-US" sz="5400" dirty="0">
                <a:latin typeface="Consolas" panose="020B0609020204030204" pitchFamily="49" charset="0"/>
              </a:rPr>
              <a:t>01</a:t>
            </a:r>
            <a:endParaRPr lang="en-KE" sz="5400" dirty="0">
              <a:latin typeface="Consolas" panose="020B0609020204030204" pitchFamily="49" charset="0"/>
            </a:endParaRPr>
          </a:p>
        </p:txBody>
      </p:sp>
      <p:sp>
        <p:nvSpPr>
          <p:cNvPr id="118" name="TextBox 117">
            <a:extLst>
              <a:ext uri="{FF2B5EF4-FFF2-40B4-BE49-F238E27FC236}">
                <a16:creationId xmlns:a16="http://schemas.microsoft.com/office/drawing/2014/main" id="{628359B3-DE0E-45E2-A055-AC5EE63FD092}"/>
              </a:ext>
            </a:extLst>
          </p:cNvPr>
          <p:cNvSpPr txBox="1"/>
          <p:nvPr/>
        </p:nvSpPr>
        <p:spPr>
          <a:xfrm>
            <a:off x="9936863" y="22843876"/>
            <a:ext cx="1010436" cy="923330"/>
          </a:xfrm>
          <a:prstGeom prst="rect">
            <a:avLst/>
          </a:prstGeom>
          <a:noFill/>
        </p:spPr>
        <p:txBody>
          <a:bodyPr wrap="square" rtlCol="0">
            <a:spAutoFit/>
          </a:bodyPr>
          <a:lstStyle/>
          <a:p>
            <a:r>
              <a:rPr lang="en-US" sz="5400" dirty="0">
                <a:latin typeface="Consolas" panose="020B0609020204030204" pitchFamily="49" charset="0"/>
              </a:rPr>
              <a:t>01</a:t>
            </a:r>
            <a:endParaRPr lang="en-KE" sz="5400" dirty="0">
              <a:latin typeface="Consolas" panose="020B0609020204030204" pitchFamily="49" charset="0"/>
            </a:endParaRPr>
          </a:p>
        </p:txBody>
      </p:sp>
      <p:grpSp>
        <p:nvGrpSpPr>
          <p:cNvPr id="40" name="Group 39">
            <a:extLst>
              <a:ext uri="{FF2B5EF4-FFF2-40B4-BE49-F238E27FC236}">
                <a16:creationId xmlns:a16="http://schemas.microsoft.com/office/drawing/2014/main" id="{BEA3198B-2B10-4676-BF80-B9DB0661F7CD}"/>
              </a:ext>
            </a:extLst>
          </p:cNvPr>
          <p:cNvGrpSpPr/>
          <p:nvPr/>
        </p:nvGrpSpPr>
        <p:grpSpPr>
          <a:xfrm>
            <a:off x="828675" y="1545902"/>
            <a:ext cx="7400926" cy="4583259"/>
            <a:chOff x="828675" y="1545902"/>
            <a:chExt cx="7400926" cy="4583259"/>
          </a:xfrm>
        </p:grpSpPr>
        <p:sp>
          <p:nvSpPr>
            <p:cNvPr id="17" name="TextBox 16">
              <a:extLst>
                <a:ext uri="{FF2B5EF4-FFF2-40B4-BE49-F238E27FC236}">
                  <a16:creationId xmlns:a16="http://schemas.microsoft.com/office/drawing/2014/main" id="{FCE35264-4D9C-484C-85C0-D7B7D4A268B9}"/>
                </a:ext>
              </a:extLst>
            </p:cNvPr>
            <p:cNvSpPr txBox="1"/>
            <p:nvPr/>
          </p:nvSpPr>
          <p:spPr>
            <a:xfrm>
              <a:off x="833363" y="4005503"/>
              <a:ext cx="3524250" cy="2123658"/>
            </a:xfrm>
            <a:prstGeom prst="rect">
              <a:avLst/>
            </a:prstGeom>
            <a:noFill/>
          </p:spPr>
          <p:txBody>
            <a:bodyPr wrap="square" rtlCol="0">
              <a:spAutoFit/>
            </a:bodyPr>
            <a:lstStyle/>
            <a:p>
              <a:r>
                <a:rPr lang="en-US" sz="1200" dirty="0">
                  <a:latin typeface="Kristen ITC" panose="03050502040202030202" pitchFamily="66" charset="0"/>
                </a:rPr>
                <a:t>Livestock diseases cause significant losses due to late detection, slow diagnosis, and limited veterinary access, especially in rural areas. Farmers rely on manual observation, which is often inaccurate and inefficient, leading to misdiagnosis, delayed treatment, and outbreaks that threaten food security and the economy. Without real-time monitoring and automated diagnosis, preventing and controlling diseases remains a major challenge.</a:t>
              </a:r>
            </a:p>
          </p:txBody>
        </p:sp>
        <p:sp>
          <p:nvSpPr>
            <p:cNvPr id="32" name="Rectangle: Rounded Corners 31">
              <a:extLst>
                <a:ext uri="{FF2B5EF4-FFF2-40B4-BE49-F238E27FC236}">
                  <a16:creationId xmlns:a16="http://schemas.microsoft.com/office/drawing/2014/main" id="{CE3334C2-DD5F-4EB2-AB4A-6856149FC63C}"/>
                </a:ext>
              </a:extLst>
            </p:cNvPr>
            <p:cNvSpPr/>
            <p:nvPr/>
          </p:nvSpPr>
          <p:spPr>
            <a:xfrm>
              <a:off x="966788" y="2965855"/>
              <a:ext cx="720000" cy="72000"/>
            </a:xfrm>
            <a:prstGeom prst="roundRect">
              <a:avLst>
                <a:gd name="adj" fmla="val 41983"/>
              </a:avLst>
            </a:prstGeom>
            <a:gradFill>
              <a:gsLst>
                <a:gs pos="0">
                  <a:srgbClr val="00B0F0"/>
                </a:gs>
                <a:gs pos="51000">
                  <a:schemeClr val="accent1">
                    <a:lumMod val="75000"/>
                  </a:schemeClr>
                </a:gs>
                <a:gs pos="99000">
                  <a:schemeClr val="accent1">
                    <a:lumMod val="50000"/>
                  </a:schemeClr>
                </a:gs>
                <a:gs pos="100000">
                  <a:schemeClr val="accent1">
                    <a:lumMod val="5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34" name="TextBox 33">
              <a:extLst>
                <a:ext uri="{FF2B5EF4-FFF2-40B4-BE49-F238E27FC236}">
                  <a16:creationId xmlns:a16="http://schemas.microsoft.com/office/drawing/2014/main" id="{4ED5666C-26A2-48D7-9638-D10DA5877409}"/>
                </a:ext>
              </a:extLst>
            </p:cNvPr>
            <p:cNvSpPr txBox="1"/>
            <p:nvPr/>
          </p:nvSpPr>
          <p:spPr>
            <a:xfrm>
              <a:off x="828675" y="1545902"/>
              <a:ext cx="7400926" cy="646331"/>
            </a:xfrm>
            <a:prstGeom prst="rect">
              <a:avLst/>
            </a:prstGeom>
            <a:noFill/>
          </p:spPr>
          <p:txBody>
            <a:bodyPr wrap="square" rtlCol="0">
              <a:spAutoFit/>
            </a:bodyPr>
            <a:lstStyle/>
            <a:p>
              <a:r>
                <a:rPr lang="en-US" sz="3600" dirty="0">
                  <a:latin typeface="Anurati" pitchFamily="50" charset="0"/>
                </a:rPr>
                <a:t>THE PROBLEM STATEMENT</a:t>
              </a:r>
              <a:endParaRPr lang="en-KE" sz="3600" b="1" dirty="0">
                <a:latin typeface="Anurati" pitchFamily="50" charset="0"/>
              </a:endParaRPr>
            </a:p>
          </p:txBody>
        </p:sp>
      </p:grpSp>
      <p:sp>
        <p:nvSpPr>
          <p:cNvPr id="21" name="TextBox 20">
            <a:extLst>
              <a:ext uri="{FF2B5EF4-FFF2-40B4-BE49-F238E27FC236}">
                <a16:creationId xmlns:a16="http://schemas.microsoft.com/office/drawing/2014/main" id="{CF0E4A05-7915-4D94-B063-2AE54D3D11C4}"/>
              </a:ext>
            </a:extLst>
          </p:cNvPr>
          <p:cNvSpPr txBox="1"/>
          <p:nvPr/>
        </p:nvSpPr>
        <p:spPr>
          <a:xfrm>
            <a:off x="966788" y="0"/>
            <a:ext cx="5195887" cy="707886"/>
          </a:xfrm>
          <a:prstGeom prst="rect">
            <a:avLst/>
          </a:prstGeom>
          <a:noFill/>
        </p:spPr>
        <p:txBody>
          <a:bodyPr wrap="square" rtlCol="0">
            <a:spAutoFit/>
          </a:bodyPr>
          <a:lstStyle/>
          <a:p>
            <a:r>
              <a:rPr lang="en-US" sz="2000" b="1" dirty="0">
                <a:latin typeface="Anurati" pitchFamily="50" charset="0"/>
              </a:rPr>
              <a:t>BIO_AFYA</a:t>
            </a:r>
            <a:endParaRPr lang="en-KE" sz="2000" b="1" dirty="0">
              <a:latin typeface="Anurati" pitchFamily="50" charset="0"/>
            </a:endParaRPr>
          </a:p>
          <a:p>
            <a:endParaRPr lang="en-KE" sz="2000" dirty="0"/>
          </a:p>
        </p:txBody>
      </p:sp>
      <p:grpSp>
        <p:nvGrpSpPr>
          <p:cNvPr id="360" name="Group 359">
            <a:extLst>
              <a:ext uri="{FF2B5EF4-FFF2-40B4-BE49-F238E27FC236}">
                <a16:creationId xmlns:a16="http://schemas.microsoft.com/office/drawing/2014/main" id="{DA1EF8B5-8449-4EC4-AA10-B8D5DC359CB0}"/>
              </a:ext>
            </a:extLst>
          </p:cNvPr>
          <p:cNvGrpSpPr/>
          <p:nvPr/>
        </p:nvGrpSpPr>
        <p:grpSpPr>
          <a:xfrm>
            <a:off x="-10342637" y="1723630"/>
            <a:ext cx="4362525" cy="4188599"/>
            <a:chOff x="833363" y="1571230"/>
            <a:chExt cx="4362525" cy="4188599"/>
          </a:xfrm>
        </p:grpSpPr>
        <p:sp>
          <p:nvSpPr>
            <p:cNvPr id="361" name="Rectangle: Rounded Corners 360">
              <a:extLst>
                <a:ext uri="{FF2B5EF4-FFF2-40B4-BE49-F238E27FC236}">
                  <a16:creationId xmlns:a16="http://schemas.microsoft.com/office/drawing/2014/main" id="{7EF6FBAA-B41D-4ECB-8209-2878A01A6C02}"/>
                </a:ext>
              </a:extLst>
            </p:cNvPr>
            <p:cNvSpPr/>
            <p:nvPr/>
          </p:nvSpPr>
          <p:spPr>
            <a:xfrm>
              <a:off x="966788" y="2965855"/>
              <a:ext cx="720000" cy="72000"/>
            </a:xfrm>
            <a:prstGeom prst="roundRect">
              <a:avLst>
                <a:gd name="adj" fmla="val 41983"/>
              </a:avLst>
            </a:prstGeom>
            <a:gradFill>
              <a:gsLst>
                <a:gs pos="0">
                  <a:srgbClr val="00B0F0"/>
                </a:gs>
                <a:gs pos="51000">
                  <a:schemeClr val="accent1">
                    <a:lumMod val="75000"/>
                  </a:schemeClr>
                </a:gs>
                <a:gs pos="99000">
                  <a:schemeClr val="accent1">
                    <a:lumMod val="50000"/>
                  </a:schemeClr>
                </a:gs>
                <a:gs pos="100000">
                  <a:schemeClr val="accent1">
                    <a:lumMod val="5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362" name="TextBox 361">
              <a:extLst>
                <a:ext uri="{FF2B5EF4-FFF2-40B4-BE49-F238E27FC236}">
                  <a16:creationId xmlns:a16="http://schemas.microsoft.com/office/drawing/2014/main" id="{AFE455C3-F1B8-41B9-9F10-1D5D972D3EB3}"/>
                </a:ext>
              </a:extLst>
            </p:cNvPr>
            <p:cNvSpPr txBox="1"/>
            <p:nvPr/>
          </p:nvSpPr>
          <p:spPr>
            <a:xfrm>
              <a:off x="833363" y="1571230"/>
              <a:ext cx="4362525" cy="830997"/>
            </a:xfrm>
            <a:prstGeom prst="rect">
              <a:avLst/>
            </a:prstGeom>
            <a:noFill/>
          </p:spPr>
          <p:txBody>
            <a:bodyPr wrap="square" rtlCol="0">
              <a:spAutoFit/>
            </a:bodyPr>
            <a:lstStyle/>
            <a:p>
              <a:r>
                <a:rPr lang="en-US" sz="4800" b="1" dirty="0">
                  <a:latin typeface="Anurati" pitchFamily="50" charset="0"/>
                </a:rPr>
                <a:t>WELCOME</a:t>
              </a:r>
              <a:endParaRPr lang="en-KE" sz="4800" b="1" dirty="0">
                <a:latin typeface="Anurati" pitchFamily="50" charset="0"/>
              </a:endParaRPr>
            </a:p>
          </p:txBody>
        </p:sp>
        <p:sp>
          <p:nvSpPr>
            <p:cNvPr id="363" name="TextBox 362">
              <a:extLst>
                <a:ext uri="{FF2B5EF4-FFF2-40B4-BE49-F238E27FC236}">
                  <a16:creationId xmlns:a16="http://schemas.microsoft.com/office/drawing/2014/main" id="{09963150-2457-46B8-9CC9-F97A14B9A0ED}"/>
                </a:ext>
              </a:extLst>
            </p:cNvPr>
            <p:cNvSpPr txBox="1"/>
            <p:nvPr/>
          </p:nvSpPr>
          <p:spPr>
            <a:xfrm>
              <a:off x="833363" y="4005503"/>
              <a:ext cx="3524250" cy="1754326"/>
            </a:xfrm>
            <a:prstGeom prst="rect">
              <a:avLst/>
            </a:prstGeom>
            <a:noFill/>
          </p:spPr>
          <p:txBody>
            <a:bodyPr wrap="square" rtlCol="0">
              <a:spAutoFit/>
            </a:bodyPr>
            <a:lstStyle/>
            <a:p>
              <a:r>
                <a:rPr lang="en-US" sz="1200" dirty="0" err="1">
                  <a:latin typeface="Kristen ITC" panose="03050502040202030202" pitchFamily="66" charset="0"/>
                </a:rPr>
                <a:t>Bio_Afya</a:t>
              </a:r>
              <a:r>
                <a:rPr lang="en-US" sz="1200" dirty="0">
                  <a:latin typeface="Kristen ITC" panose="03050502040202030202" pitchFamily="66" charset="0"/>
                </a:rPr>
                <a:t> is an innovative system that combines AI and IoT to provide real-time health monitoring, early disease detection, and automated diagnosis for livestock. By analyzing symptoms, sensor data, and images, it delivers instant feedback, treatment recommendations, and outbreak alerts, ensuring healthier animals, reduced losses, and smarter farming.</a:t>
              </a:r>
              <a:endParaRPr lang="en-KE" sz="1200" dirty="0">
                <a:latin typeface="Kristen ITC" panose="03050502040202030202" pitchFamily="66" charset="0"/>
              </a:endParaRPr>
            </a:p>
          </p:txBody>
        </p:sp>
      </p:grpSp>
      <p:grpSp>
        <p:nvGrpSpPr>
          <p:cNvPr id="364" name="Group 363">
            <a:extLst>
              <a:ext uri="{FF2B5EF4-FFF2-40B4-BE49-F238E27FC236}">
                <a16:creationId xmlns:a16="http://schemas.microsoft.com/office/drawing/2014/main" id="{BD007F0E-7331-4F2C-9329-7A7B74C707C8}"/>
              </a:ext>
            </a:extLst>
          </p:cNvPr>
          <p:cNvGrpSpPr/>
          <p:nvPr/>
        </p:nvGrpSpPr>
        <p:grpSpPr>
          <a:xfrm>
            <a:off x="299963" y="-5007370"/>
            <a:ext cx="4362525" cy="4188599"/>
            <a:chOff x="833363" y="1571230"/>
            <a:chExt cx="4362525" cy="4188599"/>
          </a:xfrm>
        </p:grpSpPr>
        <p:sp>
          <p:nvSpPr>
            <p:cNvPr id="365" name="Rectangle: Rounded Corners 364">
              <a:extLst>
                <a:ext uri="{FF2B5EF4-FFF2-40B4-BE49-F238E27FC236}">
                  <a16:creationId xmlns:a16="http://schemas.microsoft.com/office/drawing/2014/main" id="{6C6A4A64-4677-4FFE-8C18-1ED46108FEBC}"/>
                </a:ext>
              </a:extLst>
            </p:cNvPr>
            <p:cNvSpPr/>
            <p:nvPr/>
          </p:nvSpPr>
          <p:spPr>
            <a:xfrm>
              <a:off x="966788" y="2965855"/>
              <a:ext cx="720000" cy="72000"/>
            </a:xfrm>
            <a:prstGeom prst="roundRect">
              <a:avLst>
                <a:gd name="adj" fmla="val 41983"/>
              </a:avLst>
            </a:prstGeom>
            <a:gradFill>
              <a:gsLst>
                <a:gs pos="0">
                  <a:srgbClr val="00B0F0"/>
                </a:gs>
                <a:gs pos="51000">
                  <a:schemeClr val="accent1">
                    <a:lumMod val="75000"/>
                  </a:schemeClr>
                </a:gs>
                <a:gs pos="99000">
                  <a:schemeClr val="accent1">
                    <a:lumMod val="50000"/>
                  </a:schemeClr>
                </a:gs>
                <a:gs pos="100000">
                  <a:schemeClr val="accent1">
                    <a:lumMod val="5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366" name="TextBox 365">
              <a:extLst>
                <a:ext uri="{FF2B5EF4-FFF2-40B4-BE49-F238E27FC236}">
                  <a16:creationId xmlns:a16="http://schemas.microsoft.com/office/drawing/2014/main" id="{FA927826-8767-450A-AA1E-08386B90ADEB}"/>
                </a:ext>
              </a:extLst>
            </p:cNvPr>
            <p:cNvSpPr txBox="1"/>
            <p:nvPr/>
          </p:nvSpPr>
          <p:spPr>
            <a:xfrm>
              <a:off x="833363" y="1571230"/>
              <a:ext cx="4362525" cy="830997"/>
            </a:xfrm>
            <a:prstGeom prst="rect">
              <a:avLst/>
            </a:prstGeom>
            <a:noFill/>
          </p:spPr>
          <p:txBody>
            <a:bodyPr wrap="square" rtlCol="0">
              <a:spAutoFit/>
            </a:bodyPr>
            <a:lstStyle/>
            <a:p>
              <a:r>
                <a:rPr lang="en-US" sz="4800" b="1" dirty="0">
                  <a:latin typeface="Anurati" pitchFamily="50" charset="0"/>
                </a:rPr>
                <a:t>WELCOME</a:t>
              </a:r>
              <a:endParaRPr lang="en-KE" sz="4800" b="1" dirty="0">
                <a:latin typeface="Anurati" pitchFamily="50" charset="0"/>
              </a:endParaRPr>
            </a:p>
          </p:txBody>
        </p:sp>
        <p:sp>
          <p:nvSpPr>
            <p:cNvPr id="367" name="TextBox 366">
              <a:extLst>
                <a:ext uri="{FF2B5EF4-FFF2-40B4-BE49-F238E27FC236}">
                  <a16:creationId xmlns:a16="http://schemas.microsoft.com/office/drawing/2014/main" id="{A0C5B691-3EB4-46CE-B0EB-F88F3BC053BF}"/>
                </a:ext>
              </a:extLst>
            </p:cNvPr>
            <p:cNvSpPr txBox="1"/>
            <p:nvPr/>
          </p:nvSpPr>
          <p:spPr>
            <a:xfrm>
              <a:off x="833363" y="4005503"/>
              <a:ext cx="3524250" cy="1754326"/>
            </a:xfrm>
            <a:prstGeom prst="rect">
              <a:avLst/>
            </a:prstGeom>
            <a:noFill/>
          </p:spPr>
          <p:txBody>
            <a:bodyPr wrap="square" rtlCol="0">
              <a:spAutoFit/>
            </a:bodyPr>
            <a:lstStyle/>
            <a:p>
              <a:r>
                <a:rPr lang="en-US" sz="1200" dirty="0" err="1">
                  <a:latin typeface="Kristen ITC" panose="03050502040202030202" pitchFamily="66" charset="0"/>
                </a:rPr>
                <a:t>Bio_Afya</a:t>
              </a:r>
              <a:r>
                <a:rPr lang="en-US" sz="1200" dirty="0">
                  <a:latin typeface="Kristen ITC" panose="03050502040202030202" pitchFamily="66" charset="0"/>
                </a:rPr>
                <a:t> is an innovative system that combines AI and IoT to provide real-time health monitoring, early disease detection, and automated diagnosis for livestock. By analyzing symptoms, sensor data, and images, it delivers instant feedback, treatment recommendations, and outbreak alerts, ensuring healthier animals, reduced losses, and smarter farming.</a:t>
              </a:r>
              <a:endParaRPr lang="en-KE" sz="1200" dirty="0">
                <a:latin typeface="Kristen ITC" panose="03050502040202030202" pitchFamily="66" charset="0"/>
              </a:endParaRPr>
            </a:p>
          </p:txBody>
        </p:sp>
      </p:grpSp>
      <p:grpSp>
        <p:nvGrpSpPr>
          <p:cNvPr id="372" name="Group 371">
            <a:extLst>
              <a:ext uri="{FF2B5EF4-FFF2-40B4-BE49-F238E27FC236}">
                <a16:creationId xmlns:a16="http://schemas.microsoft.com/office/drawing/2014/main" id="{F5300D50-A4B1-4C51-AE7C-E491F99CB77D}"/>
              </a:ext>
            </a:extLst>
          </p:cNvPr>
          <p:cNvGrpSpPr/>
          <p:nvPr/>
        </p:nvGrpSpPr>
        <p:grpSpPr>
          <a:xfrm>
            <a:off x="-2371725" y="7438702"/>
            <a:ext cx="7400926" cy="4767925"/>
            <a:chOff x="828675" y="1545902"/>
            <a:chExt cx="7400926" cy="4767925"/>
          </a:xfrm>
        </p:grpSpPr>
        <p:sp>
          <p:nvSpPr>
            <p:cNvPr id="373" name="TextBox 372">
              <a:extLst>
                <a:ext uri="{FF2B5EF4-FFF2-40B4-BE49-F238E27FC236}">
                  <a16:creationId xmlns:a16="http://schemas.microsoft.com/office/drawing/2014/main" id="{5F4D1350-144B-4C0E-B7B8-16902067067C}"/>
                </a:ext>
              </a:extLst>
            </p:cNvPr>
            <p:cNvSpPr txBox="1"/>
            <p:nvPr/>
          </p:nvSpPr>
          <p:spPr>
            <a:xfrm>
              <a:off x="833363" y="4005503"/>
              <a:ext cx="3524250" cy="2308324"/>
            </a:xfrm>
            <a:prstGeom prst="rect">
              <a:avLst/>
            </a:prstGeom>
            <a:noFill/>
          </p:spPr>
          <p:txBody>
            <a:bodyPr wrap="square" rtlCol="0">
              <a:spAutoFit/>
            </a:bodyPr>
            <a:lstStyle/>
            <a:p>
              <a:r>
                <a:rPr lang="en-US" sz="1200" dirty="0">
                  <a:latin typeface="Kristen ITC" panose="03050502040202030202" pitchFamily="66" charset="0"/>
                </a:rPr>
                <a:t>To tackle the challenges in livestock health management, </a:t>
              </a:r>
              <a:r>
                <a:rPr lang="en-US" sz="1200" dirty="0" err="1">
                  <a:latin typeface="Kristen ITC" panose="03050502040202030202" pitchFamily="66" charset="0"/>
                </a:rPr>
                <a:t>Bio_Afya</a:t>
              </a:r>
              <a:r>
                <a:rPr lang="en-US" sz="1200" dirty="0">
                  <a:latin typeface="Kristen ITC" panose="03050502040202030202" pitchFamily="66" charset="0"/>
                </a:rPr>
                <a:t> leverages Artificial Intelligence (AI) and Internet of Things (IoT) to provide real-time health monitoring, early disease detection, and automated diagnosis. By analyzing symptoms, sensor data, and images, the system delivers instant feedback, treatment recommendations, outbreak alerts, and predictive insights—empowering farmers to take immediate action, reduce losses, and ensure healthier livestock.</a:t>
              </a:r>
              <a:endParaRPr lang="en-KE" sz="1200" dirty="0">
                <a:latin typeface="Kristen ITC" panose="03050502040202030202" pitchFamily="66" charset="0"/>
              </a:endParaRPr>
            </a:p>
          </p:txBody>
        </p:sp>
        <p:sp>
          <p:nvSpPr>
            <p:cNvPr id="374" name="Rectangle: Rounded Corners 373">
              <a:extLst>
                <a:ext uri="{FF2B5EF4-FFF2-40B4-BE49-F238E27FC236}">
                  <a16:creationId xmlns:a16="http://schemas.microsoft.com/office/drawing/2014/main" id="{2AA477FE-7E7C-4B1E-8022-A1EACAFBF405}"/>
                </a:ext>
              </a:extLst>
            </p:cNvPr>
            <p:cNvSpPr/>
            <p:nvPr/>
          </p:nvSpPr>
          <p:spPr>
            <a:xfrm>
              <a:off x="966788" y="2965855"/>
              <a:ext cx="720000" cy="72000"/>
            </a:xfrm>
            <a:prstGeom prst="roundRect">
              <a:avLst>
                <a:gd name="adj" fmla="val 41983"/>
              </a:avLst>
            </a:prstGeom>
            <a:gradFill>
              <a:gsLst>
                <a:gs pos="0">
                  <a:srgbClr val="00B0F0"/>
                </a:gs>
                <a:gs pos="51000">
                  <a:schemeClr val="accent1">
                    <a:lumMod val="75000"/>
                  </a:schemeClr>
                </a:gs>
                <a:gs pos="99000">
                  <a:schemeClr val="accent1">
                    <a:lumMod val="50000"/>
                  </a:schemeClr>
                </a:gs>
                <a:gs pos="100000">
                  <a:schemeClr val="accent1">
                    <a:lumMod val="5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375" name="TextBox 374">
              <a:extLst>
                <a:ext uri="{FF2B5EF4-FFF2-40B4-BE49-F238E27FC236}">
                  <a16:creationId xmlns:a16="http://schemas.microsoft.com/office/drawing/2014/main" id="{20B096F9-A95F-47C5-80B3-3DA2CF6C0D08}"/>
                </a:ext>
              </a:extLst>
            </p:cNvPr>
            <p:cNvSpPr txBox="1"/>
            <p:nvPr/>
          </p:nvSpPr>
          <p:spPr>
            <a:xfrm>
              <a:off x="828675" y="1545902"/>
              <a:ext cx="7400926" cy="1015663"/>
            </a:xfrm>
            <a:prstGeom prst="rect">
              <a:avLst/>
            </a:prstGeom>
            <a:noFill/>
          </p:spPr>
          <p:txBody>
            <a:bodyPr wrap="square" rtlCol="0">
              <a:spAutoFit/>
            </a:bodyPr>
            <a:lstStyle/>
            <a:p>
              <a:r>
                <a:rPr lang="en-US" sz="6000" dirty="0">
                  <a:latin typeface="Anurati" pitchFamily="50" charset="0"/>
                </a:rPr>
                <a:t>OUR SOLUTION</a:t>
              </a:r>
              <a:endParaRPr lang="en-KE" sz="6000" b="1" dirty="0">
                <a:latin typeface="Anurati" pitchFamily="50" charset="0"/>
              </a:endParaRPr>
            </a:p>
          </p:txBody>
        </p:sp>
      </p:grpSp>
    </p:spTree>
    <p:extLst>
      <p:ext uri="{BB962C8B-B14F-4D97-AF65-F5344CB8AC3E}">
        <p14:creationId xmlns:p14="http://schemas.microsoft.com/office/powerpoint/2010/main" val="25129068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4" name="Group 203">
            <a:extLst>
              <a:ext uri="{FF2B5EF4-FFF2-40B4-BE49-F238E27FC236}">
                <a16:creationId xmlns:a16="http://schemas.microsoft.com/office/drawing/2014/main" id="{C1E24097-6799-4DDF-8DCA-957BEFEA0E7B}"/>
              </a:ext>
            </a:extLst>
          </p:cNvPr>
          <p:cNvGrpSpPr/>
          <p:nvPr/>
        </p:nvGrpSpPr>
        <p:grpSpPr>
          <a:xfrm>
            <a:off x="8510663" y="-2558732"/>
            <a:ext cx="2847974" cy="36464429"/>
            <a:chOff x="8364752" y="1449388"/>
            <a:chExt cx="2847974" cy="36464429"/>
          </a:xfrm>
        </p:grpSpPr>
        <p:grpSp>
          <p:nvGrpSpPr>
            <p:cNvPr id="205" name="Group 204">
              <a:extLst>
                <a:ext uri="{FF2B5EF4-FFF2-40B4-BE49-F238E27FC236}">
                  <a16:creationId xmlns:a16="http://schemas.microsoft.com/office/drawing/2014/main" id="{F3AA8871-FF5F-40B1-9979-9FB0F821245B}"/>
                </a:ext>
              </a:extLst>
            </p:cNvPr>
            <p:cNvGrpSpPr/>
            <p:nvPr/>
          </p:nvGrpSpPr>
          <p:grpSpPr>
            <a:xfrm>
              <a:off x="8402852" y="1449388"/>
              <a:ext cx="2771775" cy="3959225"/>
              <a:chOff x="8377238" y="1449388"/>
              <a:chExt cx="2771775" cy="3959225"/>
            </a:xfrm>
          </p:grpSpPr>
          <p:sp>
            <p:nvSpPr>
              <p:cNvPr id="318" name="Rectangle: Rounded Corners 317">
                <a:extLst>
                  <a:ext uri="{FF2B5EF4-FFF2-40B4-BE49-F238E27FC236}">
                    <a16:creationId xmlns:a16="http://schemas.microsoft.com/office/drawing/2014/main" id="{DA2F428B-AD03-4E74-9364-6ADB75CE42F6}"/>
                  </a:ext>
                </a:extLst>
              </p:cNvPr>
              <p:cNvSpPr/>
              <p:nvPr/>
            </p:nvSpPr>
            <p:spPr>
              <a:xfrm>
                <a:off x="8377238" y="1449388"/>
                <a:ext cx="2771775" cy="3959225"/>
              </a:xfrm>
              <a:prstGeom prst="roundRect">
                <a:avLst>
                  <a:gd name="adj" fmla="val 12199"/>
                </a:avLst>
              </a:prstGeom>
              <a:gradFill>
                <a:gsLst>
                  <a:gs pos="0">
                    <a:srgbClr val="00B0F0"/>
                  </a:gs>
                  <a:gs pos="51000">
                    <a:schemeClr val="accent1">
                      <a:lumMod val="75000"/>
                    </a:schemeClr>
                  </a:gs>
                  <a:gs pos="99000">
                    <a:schemeClr val="accent1">
                      <a:lumMod val="50000"/>
                    </a:schemeClr>
                  </a:gs>
                  <a:gs pos="100000">
                    <a:schemeClr val="accent1">
                      <a:lumMod val="5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319" name="Freeform: Shape 318">
                <a:extLst>
                  <a:ext uri="{FF2B5EF4-FFF2-40B4-BE49-F238E27FC236}">
                    <a16:creationId xmlns:a16="http://schemas.microsoft.com/office/drawing/2014/main" id="{1CCCD6E9-E63A-4687-8A56-8EA5119A52B1}"/>
                  </a:ext>
                </a:extLst>
              </p:cNvPr>
              <p:cNvSpPr/>
              <p:nvPr/>
            </p:nvSpPr>
            <p:spPr>
              <a:xfrm flipH="1">
                <a:off x="8377238" y="1545902"/>
                <a:ext cx="2771775" cy="3862711"/>
              </a:xfrm>
              <a:custGeom>
                <a:avLst/>
                <a:gdLst>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86359 w 2771775"/>
                  <a:gd name="connsiteY9" fmla="*/ 180514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86359 w 2771775"/>
                  <a:gd name="connsiteY9" fmla="*/ 180514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71775" h="3862711">
                    <a:moveTo>
                      <a:pt x="102092" y="0"/>
                    </a:moveTo>
                    <a:lnTo>
                      <a:pt x="99036" y="2522"/>
                    </a:lnTo>
                    <a:cubicBezTo>
                      <a:pt x="37846" y="63711"/>
                      <a:pt x="0" y="148244"/>
                      <a:pt x="0" y="241615"/>
                    </a:cubicBezTo>
                    <a:lnTo>
                      <a:pt x="0" y="3524582"/>
                    </a:lnTo>
                    <a:cubicBezTo>
                      <a:pt x="0" y="3711325"/>
                      <a:pt x="151386" y="3862711"/>
                      <a:pt x="338129" y="3862711"/>
                    </a:cubicBezTo>
                    <a:lnTo>
                      <a:pt x="2433646" y="3862711"/>
                    </a:lnTo>
                    <a:cubicBezTo>
                      <a:pt x="2620389" y="3862711"/>
                      <a:pt x="2771775" y="3711325"/>
                      <a:pt x="2771775" y="3524582"/>
                    </a:cubicBezTo>
                    <a:lnTo>
                      <a:pt x="2771775" y="3443237"/>
                    </a:lnTo>
                    <a:lnTo>
                      <a:pt x="2730892" y="3419419"/>
                    </a:lnTo>
                    <a:cubicBezTo>
                      <a:pt x="1180917" y="2806879"/>
                      <a:pt x="1064514" y="2536857"/>
                      <a:pt x="176834" y="228139"/>
                    </a:cubicBezTo>
                    <a:cubicBezTo>
                      <a:pt x="148745" y="167968"/>
                      <a:pt x="130181" y="50646"/>
                      <a:pt x="102092" y="0"/>
                    </a:cubicBezTo>
                    <a:close/>
                  </a:path>
                </a:pathLst>
              </a:custGeom>
              <a:gradFill>
                <a:gsLst>
                  <a:gs pos="0">
                    <a:srgbClr val="00B0F0"/>
                  </a:gs>
                  <a:gs pos="31000">
                    <a:schemeClr val="bg1"/>
                  </a:gs>
                  <a:gs pos="92000">
                    <a:schemeClr val="accent1">
                      <a:lumMod val="50000"/>
                    </a:schemeClr>
                  </a:gs>
                  <a:gs pos="30000">
                    <a:schemeClr val="bg1"/>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KE"/>
              </a:p>
            </p:txBody>
          </p:sp>
          <p:sp>
            <p:nvSpPr>
              <p:cNvPr id="320" name="Rectangle: Rounded Corners 319">
                <a:extLst>
                  <a:ext uri="{FF2B5EF4-FFF2-40B4-BE49-F238E27FC236}">
                    <a16:creationId xmlns:a16="http://schemas.microsoft.com/office/drawing/2014/main" id="{5AADF8DD-9CE0-4C0A-8252-1E8295FB3C25}"/>
                  </a:ext>
                </a:extLst>
              </p:cNvPr>
              <p:cNvSpPr/>
              <p:nvPr/>
            </p:nvSpPr>
            <p:spPr>
              <a:xfrm>
                <a:off x="8453437" y="1893371"/>
                <a:ext cx="2619375" cy="2035497"/>
              </a:xfrm>
              <a:prstGeom prst="roundRect">
                <a:avLst>
                  <a:gd name="adj" fmla="val 16161"/>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321" name="Rectangle: Rounded Corners 320">
                <a:extLst>
                  <a:ext uri="{FF2B5EF4-FFF2-40B4-BE49-F238E27FC236}">
                    <a16:creationId xmlns:a16="http://schemas.microsoft.com/office/drawing/2014/main" id="{635A5896-D266-4AE5-AEBD-C74CE4C57460}"/>
                  </a:ext>
                </a:extLst>
              </p:cNvPr>
              <p:cNvSpPr/>
              <p:nvPr/>
            </p:nvSpPr>
            <p:spPr>
              <a:xfrm>
                <a:off x="8453437" y="1498277"/>
                <a:ext cx="2619375" cy="2168848"/>
              </a:xfrm>
              <a:prstGeom prst="roundRect">
                <a:avLst>
                  <a:gd name="adj" fmla="val 1288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dirty="0"/>
              </a:p>
            </p:txBody>
          </p:sp>
          <p:sp>
            <p:nvSpPr>
              <p:cNvPr id="322" name="TextBox 321">
                <a:extLst>
                  <a:ext uri="{FF2B5EF4-FFF2-40B4-BE49-F238E27FC236}">
                    <a16:creationId xmlns:a16="http://schemas.microsoft.com/office/drawing/2014/main" id="{7CBF9C3F-14FB-4D65-BC28-65F9BA4DCEFB}"/>
                  </a:ext>
                </a:extLst>
              </p:cNvPr>
              <p:cNvSpPr txBox="1"/>
              <p:nvPr/>
            </p:nvSpPr>
            <p:spPr>
              <a:xfrm>
                <a:off x="8453437" y="1624012"/>
                <a:ext cx="2395539" cy="261610"/>
              </a:xfrm>
              <a:prstGeom prst="rect">
                <a:avLst/>
              </a:prstGeom>
              <a:noFill/>
            </p:spPr>
            <p:txBody>
              <a:bodyPr wrap="square" rtlCol="0">
                <a:spAutoFit/>
              </a:bodyPr>
              <a:lstStyle/>
              <a:p>
                <a:r>
                  <a:rPr lang="en-US" sz="1100" dirty="0">
                    <a:latin typeface="Kristen ITC" panose="03050502040202030202" pitchFamily="66" charset="0"/>
                  </a:rPr>
                  <a:t>THE PROBLEM STATEMENT</a:t>
                </a:r>
                <a:endParaRPr lang="en-KE" sz="1100" b="1" dirty="0">
                  <a:solidFill>
                    <a:schemeClr val="tx1">
                      <a:lumMod val="75000"/>
                      <a:lumOff val="25000"/>
                    </a:schemeClr>
                  </a:solidFill>
                  <a:latin typeface="Kristen ITC" panose="03050502040202030202" pitchFamily="66" charset="0"/>
                </a:endParaRPr>
              </a:p>
            </p:txBody>
          </p:sp>
          <p:sp>
            <p:nvSpPr>
              <p:cNvPr id="323" name="Rectangle: Rounded Corners 322">
                <a:extLst>
                  <a:ext uri="{FF2B5EF4-FFF2-40B4-BE49-F238E27FC236}">
                    <a16:creationId xmlns:a16="http://schemas.microsoft.com/office/drawing/2014/main" id="{A98BC1B8-9DEB-424B-8E00-DE17BE715E31}"/>
                  </a:ext>
                </a:extLst>
              </p:cNvPr>
              <p:cNvSpPr/>
              <p:nvPr/>
            </p:nvSpPr>
            <p:spPr>
              <a:xfrm>
                <a:off x="8572500" y="2072377"/>
                <a:ext cx="324000" cy="72000"/>
              </a:xfrm>
              <a:prstGeom prst="roundRect">
                <a:avLst>
                  <a:gd name="adj" fmla="val 41983"/>
                </a:avLst>
              </a:prstGeom>
              <a:gradFill>
                <a:gsLst>
                  <a:gs pos="0">
                    <a:srgbClr val="00B0F0"/>
                  </a:gs>
                  <a:gs pos="51000">
                    <a:schemeClr val="accent1">
                      <a:lumMod val="75000"/>
                    </a:schemeClr>
                  </a:gs>
                  <a:gs pos="99000">
                    <a:schemeClr val="accent1">
                      <a:lumMod val="50000"/>
                    </a:schemeClr>
                  </a:gs>
                  <a:gs pos="100000">
                    <a:schemeClr val="accent1">
                      <a:lumMod val="5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324" name="TextBox 323">
                <a:extLst>
                  <a:ext uri="{FF2B5EF4-FFF2-40B4-BE49-F238E27FC236}">
                    <a16:creationId xmlns:a16="http://schemas.microsoft.com/office/drawing/2014/main" id="{8428A90F-D6A1-4456-9EAD-302C3914A953}"/>
                  </a:ext>
                </a:extLst>
              </p:cNvPr>
              <p:cNvSpPr txBox="1"/>
              <p:nvPr/>
            </p:nvSpPr>
            <p:spPr>
              <a:xfrm>
                <a:off x="9105975" y="4040746"/>
                <a:ext cx="742875" cy="523220"/>
              </a:xfrm>
              <a:prstGeom prst="rect">
                <a:avLst/>
              </a:prstGeom>
              <a:noFill/>
            </p:spPr>
            <p:txBody>
              <a:bodyPr wrap="square" rtlCol="0">
                <a:spAutoFit/>
              </a:bodyPr>
              <a:lstStyle/>
              <a:p>
                <a:r>
                  <a:rPr lang="en-US" sz="2800" dirty="0">
                    <a:solidFill>
                      <a:schemeClr val="bg1"/>
                    </a:solidFill>
                  </a:rPr>
                  <a:t>15</a:t>
                </a:r>
                <a:r>
                  <a:rPr lang="en-US" sz="2000" dirty="0">
                    <a:solidFill>
                      <a:schemeClr val="bg1"/>
                    </a:solidFill>
                  </a:rPr>
                  <a:t>%</a:t>
                </a:r>
                <a:endParaRPr lang="en-KE" sz="2800" dirty="0">
                  <a:solidFill>
                    <a:schemeClr val="bg1"/>
                  </a:solidFill>
                </a:endParaRPr>
              </a:p>
            </p:txBody>
          </p:sp>
          <p:sp>
            <p:nvSpPr>
              <p:cNvPr id="325" name="TextBox 324">
                <a:extLst>
                  <a:ext uri="{FF2B5EF4-FFF2-40B4-BE49-F238E27FC236}">
                    <a16:creationId xmlns:a16="http://schemas.microsoft.com/office/drawing/2014/main" id="{AADAAD56-A988-4FFC-A2B0-0D2D2EC0A52D}"/>
                  </a:ext>
                </a:extLst>
              </p:cNvPr>
              <p:cNvSpPr txBox="1"/>
              <p:nvPr/>
            </p:nvSpPr>
            <p:spPr>
              <a:xfrm>
                <a:off x="9734625" y="4225412"/>
                <a:ext cx="962025" cy="338554"/>
              </a:xfrm>
              <a:prstGeom prst="rect">
                <a:avLst/>
              </a:prstGeom>
              <a:noFill/>
            </p:spPr>
            <p:txBody>
              <a:bodyPr wrap="square" rtlCol="0">
                <a:spAutoFit/>
              </a:bodyPr>
              <a:lstStyle/>
              <a:p>
                <a:r>
                  <a:rPr lang="en-US" sz="1600" b="1" dirty="0">
                    <a:solidFill>
                      <a:schemeClr val="bg1"/>
                    </a:solidFill>
                    <a:latin typeface="Kristen ITC" panose="03050502040202030202" pitchFamily="66" charset="0"/>
                  </a:rPr>
                  <a:t>Growth</a:t>
                </a:r>
                <a:endParaRPr lang="en-KE" sz="1600" b="1" dirty="0">
                  <a:solidFill>
                    <a:schemeClr val="bg1"/>
                  </a:solidFill>
                  <a:latin typeface="Kristen ITC" panose="03050502040202030202" pitchFamily="66" charset="0"/>
                </a:endParaRPr>
              </a:p>
            </p:txBody>
          </p:sp>
          <p:sp>
            <p:nvSpPr>
              <p:cNvPr id="326" name="TextBox 325">
                <a:extLst>
                  <a:ext uri="{FF2B5EF4-FFF2-40B4-BE49-F238E27FC236}">
                    <a16:creationId xmlns:a16="http://schemas.microsoft.com/office/drawing/2014/main" id="{7B6909D2-6A68-4F19-AFFE-9323BFCE8ADE}"/>
                  </a:ext>
                </a:extLst>
              </p:cNvPr>
              <p:cNvSpPr txBox="1"/>
              <p:nvPr/>
            </p:nvSpPr>
            <p:spPr>
              <a:xfrm>
                <a:off x="9115500" y="4497946"/>
                <a:ext cx="742875" cy="523220"/>
              </a:xfrm>
              <a:prstGeom prst="rect">
                <a:avLst/>
              </a:prstGeom>
              <a:noFill/>
            </p:spPr>
            <p:txBody>
              <a:bodyPr wrap="square" rtlCol="0">
                <a:spAutoFit/>
              </a:bodyPr>
              <a:lstStyle/>
              <a:p>
                <a:r>
                  <a:rPr lang="en-US" sz="2800" dirty="0">
                    <a:solidFill>
                      <a:schemeClr val="bg1"/>
                    </a:solidFill>
                  </a:rPr>
                  <a:t>15</a:t>
                </a:r>
                <a:endParaRPr lang="en-KE" sz="2800" dirty="0">
                  <a:solidFill>
                    <a:schemeClr val="bg1"/>
                  </a:solidFill>
                </a:endParaRPr>
              </a:p>
            </p:txBody>
          </p:sp>
          <p:sp>
            <p:nvSpPr>
              <p:cNvPr id="327" name="TextBox 326">
                <a:extLst>
                  <a:ext uri="{FF2B5EF4-FFF2-40B4-BE49-F238E27FC236}">
                    <a16:creationId xmlns:a16="http://schemas.microsoft.com/office/drawing/2014/main" id="{9E35FBEB-FEE3-470B-A9D1-908415C81667}"/>
                  </a:ext>
                </a:extLst>
              </p:cNvPr>
              <p:cNvSpPr txBox="1"/>
              <p:nvPr/>
            </p:nvSpPr>
            <p:spPr>
              <a:xfrm>
                <a:off x="9796500" y="4682612"/>
                <a:ext cx="962025" cy="338554"/>
              </a:xfrm>
              <a:prstGeom prst="rect">
                <a:avLst/>
              </a:prstGeom>
              <a:noFill/>
            </p:spPr>
            <p:txBody>
              <a:bodyPr wrap="square" rtlCol="0">
                <a:spAutoFit/>
              </a:bodyPr>
              <a:lstStyle/>
              <a:p>
                <a:r>
                  <a:rPr lang="en-US" sz="1600" b="1" dirty="0">
                    <a:solidFill>
                      <a:schemeClr val="bg1"/>
                    </a:solidFill>
                    <a:latin typeface="Kristen ITC" panose="03050502040202030202" pitchFamily="66" charset="0"/>
                  </a:rPr>
                  <a:t>Points</a:t>
                </a:r>
                <a:endParaRPr lang="en-KE" sz="1600" b="1" dirty="0">
                  <a:solidFill>
                    <a:schemeClr val="bg1"/>
                  </a:solidFill>
                  <a:latin typeface="Kristen ITC" panose="03050502040202030202" pitchFamily="66" charset="0"/>
                </a:endParaRPr>
              </a:p>
            </p:txBody>
          </p:sp>
          <p:pic>
            <p:nvPicPr>
              <p:cNvPr id="328" name="Graphic 327" descr="Bar chart with solid fill">
                <a:extLst>
                  <a:ext uri="{FF2B5EF4-FFF2-40B4-BE49-F238E27FC236}">
                    <a16:creationId xmlns:a16="http://schemas.microsoft.com/office/drawing/2014/main" id="{F5C5EFCB-A560-486E-8E15-77B2D0156E7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654782" y="4525556"/>
                <a:ext cx="468000" cy="468000"/>
              </a:xfrm>
              <a:prstGeom prst="rect">
                <a:avLst/>
              </a:prstGeom>
            </p:spPr>
          </p:pic>
          <p:pic>
            <p:nvPicPr>
              <p:cNvPr id="329" name="Graphic 328" descr="Bar graph with upward trend with solid fill">
                <a:extLst>
                  <a:ext uri="{FF2B5EF4-FFF2-40B4-BE49-F238E27FC236}">
                    <a16:creationId xmlns:a16="http://schemas.microsoft.com/office/drawing/2014/main" id="{8B5A5AC0-5B75-460B-8AAF-E6D4DFEE868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654782" y="4059255"/>
                <a:ext cx="468000" cy="468000"/>
              </a:xfrm>
              <a:prstGeom prst="rect">
                <a:avLst/>
              </a:prstGeom>
            </p:spPr>
          </p:pic>
          <p:sp>
            <p:nvSpPr>
              <p:cNvPr id="330" name="TextBox 329">
                <a:extLst>
                  <a:ext uri="{FF2B5EF4-FFF2-40B4-BE49-F238E27FC236}">
                    <a16:creationId xmlns:a16="http://schemas.microsoft.com/office/drawing/2014/main" id="{50EE07EB-04E0-4A85-99E7-ABFB9925EB0C}"/>
                  </a:ext>
                </a:extLst>
              </p:cNvPr>
              <p:cNvSpPr txBox="1"/>
              <p:nvPr/>
            </p:nvSpPr>
            <p:spPr>
              <a:xfrm>
                <a:off x="8480067" y="2568652"/>
                <a:ext cx="2619375" cy="923330"/>
              </a:xfrm>
              <a:prstGeom prst="rect">
                <a:avLst/>
              </a:prstGeom>
              <a:noFill/>
            </p:spPr>
            <p:txBody>
              <a:bodyPr wrap="square" rtlCol="0">
                <a:spAutoFit/>
              </a:bodyPr>
              <a:lstStyle/>
              <a:p>
                <a:r>
                  <a:rPr lang="en-US" dirty="0">
                    <a:latin typeface="Kristen ITC" panose="03050502040202030202" pitchFamily="66" charset="0"/>
                  </a:rPr>
                  <a:t>The Challenge in Livestock Health Management</a:t>
                </a:r>
              </a:p>
            </p:txBody>
          </p:sp>
        </p:grpSp>
        <p:grpSp>
          <p:nvGrpSpPr>
            <p:cNvPr id="206" name="Group 205">
              <a:extLst>
                <a:ext uri="{FF2B5EF4-FFF2-40B4-BE49-F238E27FC236}">
                  <a16:creationId xmlns:a16="http://schemas.microsoft.com/office/drawing/2014/main" id="{7DB93547-E060-4CBB-852A-37CDB1E2B85B}"/>
                </a:ext>
              </a:extLst>
            </p:cNvPr>
            <p:cNvGrpSpPr/>
            <p:nvPr/>
          </p:nvGrpSpPr>
          <p:grpSpPr>
            <a:xfrm>
              <a:off x="8364752" y="5512539"/>
              <a:ext cx="2847974" cy="3959225"/>
              <a:chOff x="8377238" y="1449388"/>
              <a:chExt cx="2847974" cy="3959225"/>
            </a:xfrm>
          </p:grpSpPr>
          <p:sp>
            <p:nvSpPr>
              <p:cNvPr id="305" name="Rectangle: Rounded Corners 304">
                <a:extLst>
                  <a:ext uri="{FF2B5EF4-FFF2-40B4-BE49-F238E27FC236}">
                    <a16:creationId xmlns:a16="http://schemas.microsoft.com/office/drawing/2014/main" id="{DEE906B9-2A1B-4CDE-8D53-3CF670818BD1}"/>
                  </a:ext>
                </a:extLst>
              </p:cNvPr>
              <p:cNvSpPr/>
              <p:nvPr/>
            </p:nvSpPr>
            <p:spPr>
              <a:xfrm>
                <a:off x="8377238" y="1449388"/>
                <a:ext cx="2771775" cy="3959225"/>
              </a:xfrm>
              <a:prstGeom prst="roundRect">
                <a:avLst>
                  <a:gd name="adj" fmla="val 12199"/>
                </a:avLst>
              </a:prstGeom>
              <a:gradFill>
                <a:gsLst>
                  <a:gs pos="0">
                    <a:srgbClr val="00B0F0"/>
                  </a:gs>
                  <a:gs pos="51000">
                    <a:schemeClr val="accent1">
                      <a:lumMod val="75000"/>
                    </a:schemeClr>
                  </a:gs>
                  <a:gs pos="99000">
                    <a:schemeClr val="accent1">
                      <a:lumMod val="50000"/>
                    </a:schemeClr>
                  </a:gs>
                  <a:gs pos="100000">
                    <a:schemeClr val="accent1">
                      <a:lumMod val="5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306" name="Freeform: Shape 305">
                <a:extLst>
                  <a:ext uri="{FF2B5EF4-FFF2-40B4-BE49-F238E27FC236}">
                    <a16:creationId xmlns:a16="http://schemas.microsoft.com/office/drawing/2014/main" id="{95916838-C074-44CB-B4E2-33E34502BBB3}"/>
                  </a:ext>
                </a:extLst>
              </p:cNvPr>
              <p:cNvSpPr/>
              <p:nvPr/>
            </p:nvSpPr>
            <p:spPr>
              <a:xfrm flipH="1">
                <a:off x="8377238" y="1545902"/>
                <a:ext cx="2771775" cy="3862711"/>
              </a:xfrm>
              <a:custGeom>
                <a:avLst/>
                <a:gdLst>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86359 w 2771775"/>
                  <a:gd name="connsiteY9" fmla="*/ 180514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86359 w 2771775"/>
                  <a:gd name="connsiteY9" fmla="*/ 180514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71775" h="3862711">
                    <a:moveTo>
                      <a:pt x="102092" y="0"/>
                    </a:moveTo>
                    <a:lnTo>
                      <a:pt x="99036" y="2522"/>
                    </a:lnTo>
                    <a:cubicBezTo>
                      <a:pt x="37846" y="63711"/>
                      <a:pt x="0" y="148244"/>
                      <a:pt x="0" y="241615"/>
                    </a:cubicBezTo>
                    <a:lnTo>
                      <a:pt x="0" y="3524582"/>
                    </a:lnTo>
                    <a:cubicBezTo>
                      <a:pt x="0" y="3711325"/>
                      <a:pt x="151386" y="3862711"/>
                      <a:pt x="338129" y="3862711"/>
                    </a:cubicBezTo>
                    <a:lnTo>
                      <a:pt x="2433646" y="3862711"/>
                    </a:lnTo>
                    <a:cubicBezTo>
                      <a:pt x="2620389" y="3862711"/>
                      <a:pt x="2771775" y="3711325"/>
                      <a:pt x="2771775" y="3524582"/>
                    </a:cubicBezTo>
                    <a:lnTo>
                      <a:pt x="2771775" y="3443237"/>
                    </a:lnTo>
                    <a:lnTo>
                      <a:pt x="2730892" y="3419419"/>
                    </a:lnTo>
                    <a:cubicBezTo>
                      <a:pt x="1180917" y="2806879"/>
                      <a:pt x="1064514" y="2536857"/>
                      <a:pt x="176834" y="228139"/>
                    </a:cubicBezTo>
                    <a:cubicBezTo>
                      <a:pt x="148745" y="167968"/>
                      <a:pt x="130181" y="50646"/>
                      <a:pt x="102092" y="0"/>
                    </a:cubicBezTo>
                    <a:close/>
                  </a:path>
                </a:pathLst>
              </a:custGeom>
              <a:gradFill>
                <a:gsLst>
                  <a:gs pos="0">
                    <a:srgbClr val="00B0F0"/>
                  </a:gs>
                  <a:gs pos="31000">
                    <a:schemeClr val="bg1"/>
                  </a:gs>
                  <a:gs pos="92000">
                    <a:schemeClr val="accent1">
                      <a:lumMod val="50000"/>
                    </a:schemeClr>
                  </a:gs>
                  <a:gs pos="30000">
                    <a:schemeClr val="bg1"/>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KE"/>
              </a:p>
            </p:txBody>
          </p:sp>
          <p:sp>
            <p:nvSpPr>
              <p:cNvPr id="307" name="Rectangle: Rounded Corners 306">
                <a:extLst>
                  <a:ext uri="{FF2B5EF4-FFF2-40B4-BE49-F238E27FC236}">
                    <a16:creationId xmlns:a16="http://schemas.microsoft.com/office/drawing/2014/main" id="{676669E7-2842-4C14-98B9-79B385D727A9}"/>
                  </a:ext>
                </a:extLst>
              </p:cNvPr>
              <p:cNvSpPr/>
              <p:nvPr/>
            </p:nvSpPr>
            <p:spPr>
              <a:xfrm>
                <a:off x="8453437" y="1893371"/>
                <a:ext cx="2619375" cy="2035497"/>
              </a:xfrm>
              <a:prstGeom prst="roundRect">
                <a:avLst>
                  <a:gd name="adj" fmla="val 16161"/>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308" name="Rectangle: Rounded Corners 307">
                <a:extLst>
                  <a:ext uri="{FF2B5EF4-FFF2-40B4-BE49-F238E27FC236}">
                    <a16:creationId xmlns:a16="http://schemas.microsoft.com/office/drawing/2014/main" id="{4DD5ED69-E82F-45B1-8E81-B9F8FBA0ED57}"/>
                  </a:ext>
                </a:extLst>
              </p:cNvPr>
              <p:cNvSpPr/>
              <p:nvPr/>
            </p:nvSpPr>
            <p:spPr>
              <a:xfrm>
                <a:off x="8453437" y="1498277"/>
                <a:ext cx="2619375" cy="2168848"/>
              </a:xfrm>
              <a:prstGeom prst="roundRect">
                <a:avLst>
                  <a:gd name="adj" fmla="val 1288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dirty="0"/>
              </a:p>
            </p:txBody>
          </p:sp>
          <p:sp>
            <p:nvSpPr>
              <p:cNvPr id="309" name="TextBox 308">
                <a:extLst>
                  <a:ext uri="{FF2B5EF4-FFF2-40B4-BE49-F238E27FC236}">
                    <a16:creationId xmlns:a16="http://schemas.microsoft.com/office/drawing/2014/main" id="{2FB4FF51-1EFF-4101-B858-843D16D0E5D9}"/>
                  </a:ext>
                </a:extLst>
              </p:cNvPr>
              <p:cNvSpPr txBox="1"/>
              <p:nvPr/>
            </p:nvSpPr>
            <p:spPr>
              <a:xfrm>
                <a:off x="8453437" y="1624012"/>
                <a:ext cx="2395539" cy="400110"/>
              </a:xfrm>
              <a:prstGeom prst="rect">
                <a:avLst/>
              </a:prstGeom>
              <a:noFill/>
            </p:spPr>
            <p:txBody>
              <a:bodyPr wrap="square" rtlCol="0">
                <a:spAutoFit/>
              </a:bodyPr>
              <a:lstStyle/>
              <a:p>
                <a:r>
                  <a:rPr lang="en-US" sz="2000" dirty="0">
                    <a:latin typeface="Kristen ITC" panose="03050502040202030202" pitchFamily="66" charset="0"/>
                  </a:rPr>
                  <a:t>Our Solution </a:t>
                </a:r>
                <a:endParaRPr lang="en-KE" sz="2000" dirty="0">
                  <a:solidFill>
                    <a:schemeClr val="tx1">
                      <a:lumMod val="75000"/>
                      <a:lumOff val="25000"/>
                    </a:schemeClr>
                  </a:solidFill>
                  <a:latin typeface="Kristen ITC" panose="03050502040202030202" pitchFamily="66" charset="0"/>
                </a:endParaRPr>
              </a:p>
            </p:txBody>
          </p:sp>
          <p:sp>
            <p:nvSpPr>
              <p:cNvPr id="310" name="Rectangle: Rounded Corners 309">
                <a:extLst>
                  <a:ext uri="{FF2B5EF4-FFF2-40B4-BE49-F238E27FC236}">
                    <a16:creationId xmlns:a16="http://schemas.microsoft.com/office/drawing/2014/main" id="{4721E3DF-BC6D-47AD-AD3D-C33E608D61A2}"/>
                  </a:ext>
                </a:extLst>
              </p:cNvPr>
              <p:cNvSpPr/>
              <p:nvPr/>
            </p:nvSpPr>
            <p:spPr>
              <a:xfrm>
                <a:off x="8572500" y="2072377"/>
                <a:ext cx="324000" cy="72000"/>
              </a:xfrm>
              <a:prstGeom prst="roundRect">
                <a:avLst>
                  <a:gd name="adj" fmla="val 41983"/>
                </a:avLst>
              </a:prstGeom>
              <a:gradFill>
                <a:gsLst>
                  <a:gs pos="0">
                    <a:srgbClr val="00B0F0"/>
                  </a:gs>
                  <a:gs pos="51000">
                    <a:schemeClr val="accent1">
                      <a:lumMod val="75000"/>
                    </a:schemeClr>
                  </a:gs>
                  <a:gs pos="99000">
                    <a:schemeClr val="accent1">
                      <a:lumMod val="50000"/>
                    </a:schemeClr>
                  </a:gs>
                  <a:gs pos="100000">
                    <a:schemeClr val="accent1">
                      <a:lumMod val="5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311" name="TextBox 310">
                <a:extLst>
                  <a:ext uri="{FF2B5EF4-FFF2-40B4-BE49-F238E27FC236}">
                    <a16:creationId xmlns:a16="http://schemas.microsoft.com/office/drawing/2014/main" id="{28A66F06-B266-4C5F-A96A-84CA808BC2B4}"/>
                  </a:ext>
                </a:extLst>
              </p:cNvPr>
              <p:cNvSpPr txBox="1"/>
              <p:nvPr/>
            </p:nvSpPr>
            <p:spPr>
              <a:xfrm>
                <a:off x="9105975" y="4040746"/>
                <a:ext cx="742875" cy="523220"/>
              </a:xfrm>
              <a:prstGeom prst="rect">
                <a:avLst/>
              </a:prstGeom>
              <a:noFill/>
            </p:spPr>
            <p:txBody>
              <a:bodyPr wrap="square" rtlCol="0">
                <a:spAutoFit/>
              </a:bodyPr>
              <a:lstStyle/>
              <a:p>
                <a:r>
                  <a:rPr lang="en-US" sz="2800" dirty="0">
                    <a:solidFill>
                      <a:schemeClr val="bg1"/>
                    </a:solidFill>
                  </a:rPr>
                  <a:t>20</a:t>
                </a:r>
                <a:r>
                  <a:rPr lang="en-US" sz="2000" dirty="0">
                    <a:solidFill>
                      <a:schemeClr val="bg1"/>
                    </a:solidFill>
                  </a:rPr>
                  <a:t>%</a:t>
                </a:r>
                <a:endParaRPr lang="en-KE" sz="2800" dirty="0">
                  <a:solidFill>
                    <a:schemeClr val="bg1"/>
                  </a:solidFill>
                </a:endParaRPr>
              </a:p>
            </p:txBody>
          </p:sp>
          <p:sp>
            <p:nvSpPr>
              <p:cNvPr id="312" name="TextBox 311">
                <a:extLst>
                  <a:ext uri="{FF2B5EF4-FFF2-40B4-BE49-F238E27FC236}">
                    <a16:creationId xmlns:a16="http://schemas.microsoft.com/office/drawing/2014/main" id="{6466A50A-B56F-4A14-813E-FA5B6E4C71B4}"/>
                  </a:ext>
                </a:extLst>
              </p:cNvPr>
              <p:cNvSpPr txBox="1"/>
              <p:nvPr/>
            </p:nvSpPr>
            <p:spPr>
              <a:xfrm>
                <a:off x="9734625" y="4225412"/>
                <a:ext cx="962025" cy="338554"/>
              </a:xfrm>
              <a:prstGeom prst="rect">
                <a:avLst/>
              </a:prstGeom>
              <a:noFill/>
            </p:spPr>
            <p:txBody>
              <a:bodyPr wrap="square" rtlCol="0">
                <a:spAutoFit/>
              </a:bodyPr>
              <a:lstStyle/>
              <a:p>
                <a:r>
                  <a:rPr lang="en-US" sz="1600" b="1" dirty="0">
                    <a:solidFill>
                      <a:schemeClr val="bg1"/>
                    </a:solidFill>
                    <a:latin typeface="Kristen ITC" panose="03050502040202030202" pitchFamily="66" charset="0"/>
                  </a:rPr>
                  <a:t>Growth</a:t>
                </a:r>
                <a:endParaRPr lang="en-KE" sz="1600" b="1" dirty="0">
                  <a:solidFill>
                    <a:schemeClr val="bg1"/>
                  </a:solidFill>
                  <a:latin typeface="Kristen ITC" panose="03050502040202030202" pitchFamily="66" charset="0"/>
                </a:endParaRPr>
              </a:p>
            </p:txBody>
          </p:sp>
          <p:sp>
            <p:nvSpPr>
              <p:cNvPr id="313" name="TextBox 312">
                <a:extLst>
                  <a:ext uri="{FF2B5EF4-FFF2-40B4-BE49-F238E27FC236}">
                    <a16:creationId xmlns:a16="http://schemas.microsoft.com/office/drawing/2014/main" id="{972D6E98-FB87-4A82-8879-720853579674}"/>
                  </a:ext>
                </a:extLst>
              </p:cNvPr>
              <p:cNvSpPr txBox="1"/>
              <p:nvPr/>
            </p:nvSpPr>
            <p:spPr>
              <a:xfrm>
                <a:off x="9115500" y="4497946"/>
                <a:ext cx="742875" cy="523220"/>
              </a:xfrm>
              <a:prstGeom prst="rect">
                <a:avLst/>
              </a:prstGeom>
              <a:noFill/>
            </p:spPr>
            <p:txBody>
              <a:bodyPr wrap="square" rtlCol="0">
                <a:spAutoFit/>
              </a:bodyPr>
              <a:lstStyle/>
              <a:p>
                <a:r>
                  <a:rPr lang="en-US" sz="2800" dirty="0">
                    <a:solidFill>
                      <a:schemeClr val="bg1"/>
                    </a:solidFill>
                  </a:rPr>
                  <a:t>20</a:t>
                </a:r>
                <a:endParaRPr lang="en-KE" sz="2800" dirty="0">
                  <a:solidFill>
                    <a:schemeClr val="bg1"/>
                  </a:solidFill>
                </a:endParaRPr>
              </a:p>
            </p:txBody>
          </p:sp>
          <p:sp>
            <p:nvSpPr>
              <p:cNvPr id="314" name="TextBox 313">
                <a:extLst>
                  <a:ext uri="{FF2B5EF4-FFF2-40B4-BE49-F238E27FC236}">
                    <a16:creationId xmlns:a16="http://schemas.microsoft.com/office/drawing/2014/main" id="{751A8634-327C-428E-A3BD-3349FFC15335}"/>
                  </a:ext>
                </a:extLst>
              </p:cNvPr>
              <p:cNvSpPr txBox="1"/>
              <p:nvPr/>
            </p:nvSpPr>
            <p:spPr>
              <a:xfrm>
                <a:off x="9796500" y="4682612"/>
                <a:ext cx="962025" cy="338554"/>
              </a:xfrm>
              <a:prstGeom prst="rect">
                <a:avLst/>
              </a:prstGeom>
              <a:noFill/>
            </p:spPr>
            <p:txBody>
              <a:bodyPr wrap="square" rtlCol="0">
                <a:spAutoFit/>
              </a:bodyPr>
              <a:lstStyle/>
              <a:p>
                <a:r>
                  <a:rPr lang="en-US" sz="1600" b="1" dirty="0">
                    <a:solidFill>
                      <a:schemeClr val="bg1"/>
                    </a:solidFill>
                    <a:latin typeface="Kristen ITC" panose="03050502040202030202" pitchFamily="66" charset="0"/>
                  </a:rPr>
                  <a:t>Points</a:t>
                </a:r>
                <a:endParaRPr lang="en-KE" sz="1600" b="1" dirty="0">
                  <a:solidFill>
                    <a:schemeClr val="bg1"/>
                  </a:solidFill>
                  <a:latin typeface="Kristen ITC" panose="03050502040202030202" pitchFamily="66" charset="0"/>
                </a:endParaRPr>
              </a:p>
            </p:txBody>
          </p:sp>
          <p:pic>
            <p:nvPicPr>
              <p:cNvPr id="315" name="Graphic 314" descr="Bar chart with solid fill">
                <a:extLst>
                  <a:ext uri="{FF2B5EF4-FFF2-40B4-BE49-F238E27FC236}">
                    <a16:creationId xmlns:a16="http://schemas.microsoft.com/office/drawing/2014/main" id="{351B1BD9-902B-43EE-999E-EF49464B856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654782" y="4525556"/>
                <a:ext cx="468000" cy="468000"/>
              </a:xfrm>
              <a:prstGeom prst="rect">
                <a:avLst/>
              </a:prstGeom>
            </p:spPr>
          </p:pic>
          <p:pic>
            <p:nvPicPr>
              <p:cNvPr id="316" name="Graphic 315" descr="Bar graph with upward trend with solid fill">
                <a:extLst>
                  <a:ext uri="{FF2B5EF4-FFF2-40B4-BE49-F238E27FC236}">
                    <a16:creationId xmlns:a16="http://schemas.microsoft.com/office/drawing/2014/main" id="{3B9FA727-814D-4094-AE85-1F931754577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654782" y="4059255"/>
                <a:ext cx="468000" cy="468000"/>
              </a:xfrm>
              <a:prstGeom prst="rect">
                <a:avLst/>
              </a:prstGeom>
            </p:spPr>
          </p:pic>
          <p:sp>
            <p:nvSpPr>
              <p:cNvPr id="317" name="TextBox 316">
                <a:extLst>
                  <a:ext uri="{FF2B5EF4-FFF2-40B4-BE49-F238E27FC236}">
                    <a16:creationId xmlns:a16="http://schemas.microsoft.com/office/drawing/2014/main" id="{8C14EFB8-10D1-4480-AA95-D6BDCC8A997E}"/>
                  </a:ext>
                </a:extLst>
              </p:cNvPr>
              <p:cNvSpPr txBox="1"/>
              <p:nvPr/>
            </p:nvSpPr>
            <p:spPr>
              <a:xfrm>
                <a:off x="8605837" y="2568652"/>
                <a:ext cx="2619375" cy="1107996"/>
              </a:xfrm>
              <a:prstGeom prst="rect">
                <a:avLst/>
              </a:prstGeom>
              <a:noFill/>
            </p:spPr>
            <p:txBody>
              <a:bodyPr wrap="square" rtlCol="0">
                <a:spAutoFit/>
              </a:bodyPr>
              <a:lstStyle/>
              <a:p>
                <a:r>
                  <a:rPr lang="en-US" sz="1600" dirty="0" err="1">
                    <a:latin typeface="Kristen ITC" panose="03050502040202030202" pitchFamily="66" charset="0"/>
                  </a:rPr>
                  <a:t>SmartLivestock</a:t>
                </a:r>
                <a:r>
                  <a:rPr lang="en-US" sz="1600" dirty="0">
                    <a:latin typeface="Kristen ITC" panose="03050502040202030202" pitchFamily="66" charset="0"/>
                  </a:rPr>
                  <a:t>: AI &amp; IoT-Powered </a:t>
                </a:r>
                <a:r>
                  <a:rPr lang="en-US" dirty="0">
                    <a:latin typeface="Kristen ITC" panose="03050502040202030202" pitchFamily="66" charset="0"/>
                  </a:rPr>
                  <a:t>Livestock</a:t>
                </a:r>
                <a:r>
                  <a:rPr lang="en-US" sz="1600" dirty="0">
                    <a:latin typeface="Kristen ITC" panose="03050502040202030202" pitchFamily="66" charset="0"/>
                  </a:rPr>
                  <a:t> Health Monitoring</a:t>
                </a:r>
                <a:endParaRPr lang="en-KE" sz="1600" dirty="0">
                  <a:latin typeface="Kristen ITC" panose="03050502040202030202" pitchFamily="66" charset="0"/>
                </a:endParaRPr>
              </a:p>
            </p:txBody>
          </p:sp>
        </p:grpSp>
        <p:grpSp>
          <p:nvGrpSpPr>
            <p:cNvPr id="207" name="Group 206">
              <a:extLst>
                <a:ext uri="{FF2B5EF4-FFF2-40B4-BE49-F238E27FC236}">
                  <a16:creationId xmlns:a16="http://schemas.microsoft.com/office/drawing/2014/main" id="{0FCDA1E0-7678-4CB6-A3C4-D11D98976BC0}"/>
                </a:ext>
              </a:extLst>
            </p:cNvPr>
            <p:cNvGrpSpPr/>
            <p:nvPr/>
          </p:nvGrpSpPr>
          <p:grpSpPr>
            <a:xfrm>
              <a:off x="8364752" y="9575690"/>
              <a:ext cx="2847974" cy="3959225"/>
              <a:chOff x="8377238" y="1449388"/>
              <a:chExt cx="2847974" cy="3959225"/>
            </a:xfrm>
          </p:grpSpPr>
          <p:sp>
            <p:nvSpPr>
              <p:cNvPr id="292" name="Rectangle: Rounded Corners 291">
                <a:extLst>
                  <a:ext uri="{FF2B5EF4-FFF2-40B4-BE49-F238E27FC236}">
                    <a16:creationId xmlns:a16="http://schemas.microsoft.com/office/drawing/2014/main" id="{F1925EA1-3CE6-4F07-8092-ED813E26E82B}"/>
                  </a:ext>
                </a:extLst>
              </p:cNvPr>
              <p:cNvSpPr/>
              <p:nvPr/>
            </p:nvSpPr>
            <p:spPr>
              <a:xfrm>
                <a:off x="8377238" y="1449388"/>
                <a:ext cx="2771775" cy="3959225"/>
              </a:xfrm>
              <a:prstGeom prst="roundRect">
                <a:avLst>
                  <a:gd name="adj" fmla="val 12199"/>
                </a:avLst>
              </a:prstGeom>
              <a:gradFill>
                <a:gsLst>
                  <a:gs pos="0">
                    <a:srgbClr val="00B0F0"/>
                  </a:gs>
                  <a:gs pos="51000">
                    <a:schemeClr val="accent1">
                      <a:lumMod val="75000"/>
                    </a:schemeClr>
                  </a:gs>
                  <a:gs pos="99000">
                    <a:schemeClr val="accent1">
                      <a:lumMod val="50000"/>
                    </a:schemeClr>
                  </a:gs>
                  <a:gs pos="100000">
                    <a:schemeClr val="accent1">
                      <a:lumMod val="5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293" name="Freeform: Shape 292">
                <a:extLst>
                  <a:ext uri="{FF2B5EF4-FFF2-40B4-BE49-F238E27FC236}">
                    <a16:creationId xmlns:a16="http://schemas.microsoft.com/office/drawing/2014/main" id="{50745674-B7BF-42A0-B446-8A62A8D1CCA2}"/>
                  </a:ext>
                </a:extLst>
              </p:cNvPr>
              <p:cNvSpPr/>
              <p:nvPr/>
            </p:nvSpPr>
            <p:spPr>
              <a:xfrm flipH="1">
                <a:off x="8377238" y="1545902"/>
                <a:ext cx="2771775" cy="3862711"/>
              </a:xfrm>
              <a:custGeom>
                <a:avLst/>
                <a:gdLst>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86359 w 2771775"/>
                  <a:gd name="connsiteY9" fmla="*/ 180514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86359 w 2771775"/>
                  <a:gd name="connsiteY9" fmla="*/ 180514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71775" h="3862711">
                    <a:moveTo>
                      <a:pt x="102092" y="0"/>
                    </a:moveTo>
                    <a:lnTo>
                      <a:pt x="99036" y="2522"/>
                    </a:lnTo>
                    <a:cubicBezTo>
                      <a:pt x="37846" y="63711"/>
                      <a:pt x="0" y="148244"/>
                      <a:pt x="0" y="241615"/>
                    </a:cubicBezTo>
                    <a:lnTo>
                      <a:pt x="0" y="3524582"/>
                    </a:lnTo>
                    <a:cubicBezTo>
                      <a:pt x="0" y="3711325"/>
                      <a:pt x="151386" y="3862711"/>
                      <a:pt x="338129" y="3862711"/>
                    </a:cubicBezTo>
                    <a:lnTo>
                      <a:pt x="2433646" y="3862711"/>
                    </a:lnTo>
                    <a:cubicBezTo>
                      <a:pt x="2620389" y="3862711"/>
                      <a:pt x="2771775" y="3711325"/>
                      <a:pt x="2771775" y="3524582"/>
                    </a:cubicBezTo>
                    <a:lnTo>
                      <a:pt x="2771775" y="3443237"/>
                    </a:lnTo>
                    <a:lnTo>
                      <a:pt x="2730892" y="3419419"/>
                    </a:lnTo>
                    <a:cubicBezTo>
                      <a:pt x="1180917" y="2806879"/>
                      <a:pt x="1064514" y="2536857"/>
                      <a:pt x="176834" y="228139"/>
                    </a:cubicBezTo>
                    <a:cubicBezTo>
                      <a:pt x="148745" y="167968"/>
                      <a:pt x="130181" y="50646"/>
                      <a:pt x="102092" y="0"/>
                    </a:cubicBezTo>
                    <a:close/>
                  </a:path>
                </a:pathLst>
              </a:custGeom>
              <a:gradFill>
                <a:gsLst>
                  <a:gs pos="0">
                    <a:srgbClr val="00B0F0"/>
                  </a:gs>
                  <a:gs pos="31000">
                    <a:schemeClr val="bg1"/>
                  </a:gs>
                  <a:gs pos="92000">
                    <a:schemeClr val="accent1">
                      <a:lumMod val="50000"/>
                    </a:schemeClr>
                  </a:gs>
                  <a:gs pos="30000">
                    <a:schemeClr val="bg1"/>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KE"/>
              </a:p>
            </p:txBody>
          </p:sp>
          <p:sp>
            <p:nvSpPr>
              <p:cNvPr id="294" name="Rectangle: Rounded Corners 293">
                <a:extLst>
                  <a:ext uri="{FF2B5EF4-FFF2-40B4-BE49-F238E27FC236}">
                    <a16:creationId xmlns:a16="http://schemas.microsoft.com/office/drawing/2014/main" id="{85E9B919-ED29-4253-AD93-395D81CAAC74}"/>
                  </a:ext>
                </a:extLst>
              </p:cNvPr>
              <p:cNvSpPr/>
              <p:nvPr/>
            </p:nvSpPr>
            <p:spPr>
              <a:xfrm>
                <a:off x="8453437" y="1893371"/>
                <a:ext cx="2619375" cy="2035497"/>
              </a:xfrm>
              <a:prstGeom prst="roundRect">
                <a:avLst>
                  <a:gd name="adj" fmla="val 16161"/>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295" name="Rectangle: Rounded Corners 294">
                <a:extLst>
                  <a:ext uri="{FF2B5EF4-FFF2-40B4-BE49-F238E27FC236}">
                    <a16:creationId xmlns:a16="http://schemas.microsoft.com/office/drawing/2014/main" id="{A7236E35-6C42-4EAE-95B1-1C8348CAA7A6}"/>
                  </a:ext>
                </a:extLst>
              </p:cNvPr>
              <p:cNvSpPr/>
              <p:nvPr/>
            </p:nvSpPr>
            <p:spPr>
              <a:xfrm>
                <a:off x="8453437" y="1498277"/>
                <a:ext cx="2619375" cy="2168848"/>
              </a:xfrm>
              <a:prstGeom prst="roundRect">
                <a:avLst>
                  <a:gd name="adj" fmla="val 1288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dirty="0"/>
              </a:p>
            </p:txBody>
          </p:sp>
          <p:sp>
            <p:nvSpPr>
              <p:cNvPr id="296" name="TextBox 295">
                <a:extLst>
                  <a:ext uri="{FF2B5EF4-FFF2-40B4-BE49-F238E27FC236}">
                    <a16:creationId xmlns:a16="http://schemas.microsoft.com/office/drawing/2014/main" id="{14CC24DC-64B2-4F72-B10D-46843C82E6E0}"/>
                  </a:ext>
                </a:extLst>
              </p:cNvPr>
              <p:cNvSpPr txBox="1"/>
              <p:nvPr/>
            </p:nvSpPr>
            <p:spPr>
              <a:xfrm>
                <a:off x="8453437" y="1624012"/>
                <a:ext cx="2395539" cy="400110"/>
              </a:xfrm>
              <a:prstGeom prst="rect">
                <a:avLst/>
              </a:prstGeom>
              <a:noFill/>
            </p:spPr>
            <p:txBody>
              <a:bodyPr wrap="square" rtlCol="0">
                <a:spAutoFit/>
              </a:bodyPr>
              <a:lstStyle/>
              <a:p>
                <a:r>
                  <a:rPr lang="en-US" sz="2000" dirty="0">
                    <a:latin typeface="Kristen ITC" panose="03050502040202030202" pitchFamily="66" charset="0"/>
                  </a:rPr>
                  <a:t>How It Works</a:t>
                </a:r>
                <a:endParaRPr lang="en-KE" sz="2000" b="1" dirty="0">
                  <a:solidFill>
                    <a:schemeClr val="tx1">
                      <a:lumMod val="75000"/>
                      <a:lumOff val="25000"/>
                    </a:schemeClr>
                  </a:solidFill>
                  <a:latin typeface="Kristen ITC" panose="03050502040202030202" pitchFamily="66" charset="0"/>
                </a:endParaRPr>
              </a:p>
            </p:txBody>
          </p:sp>
          <p:sp>
            <p:nvSpPr>
              <p:cNvPr id="297" name="Rectangle: Rounded Corners 296">
                <a:extLst>
                  <a:ext uri="{FF2B5EF4-FFF2-40B4-BE49-F238E27FC236}">
                    <a16:creationId xmlns:a16="http://schemas.microsoft.com/office/drawing/2014/main" id="{8352D1F2-F180-45E9-AAD8-73A90F4A33DC}"/>
                  </a:ext>
                </a:extLst>
              </p:cNvPr>
              <p:cNvSpPr/>
              <p:nvPr/>
            </p:nvSpPr>
            <p:spPr>
              <a:xfrm>
                <a:off x="8572500" y="2072377"/>
                <a:ext cx="324000" cy="72000"/>
              </a:xfrm>
              <a:prstGeom prst="roundRect">
                <a:avLst>
                  <a:gd name="adj" fmla="val 41983"/>
                </a:avLst>
              </a:prstGeom>
              <a:gradFill>
                <a:gsLst>
                  <a:gs pos="0">
                    <a:srgbClr val="00B0F0"/>
                  </a:gs>
                  <a:gs pos="51000">
                    <a:schemeClr val="accent1">
                      <a:lumMod val="75000"/>
                    </a:schemeClr>
                  </a:gs>
                  <a:gs pos="99000">
                    <a:schemeClr val="accent1">
                      <a:lumMod val="50000"/>
                    </a:schemeClr>
                  </a:gs>
                  <a:gs pos="100000">
                    <a:schemeClr val="accent1">
                      <a:lumMod val="5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298" name="TextBox 297">
                <a:extLst>
                  <a:ext uri="{FF2B5EF4-FFF2-40B4-BE49-F238E27FC236}">
                    <a16:creationId xmlns:a16="http://schemas.microsoft.com/office/drawing/2014/main" id="{CF1279BD-4EB1-41E9-9555-BDBE898F1205}"/>
                  </a:ext>
                </a:extLst>
              </p:cNvPr>
              <p:cNvSpPr txBox="1"/>
              <p:nvPr/>
            </p:nvSpPr>
            <p:spPr>
              <a:xfrm>
                <a:off x="9105975" y="4040746"/>
                <a:ext cx="742875" cy="523220"/>
              </a:xfrm>
              <a:prstGeom prst="rect">
                <a:avLst/>
              </a:prstGeom>
              <a:noFill/>
            </p:spPr>
            <p:txBody>
              <a:bodyPr wrap="square" rtlCol="0">
                <a:spAutoFit/>
              </a:bodyPr>
              <a:lstStyle/>
              <a:p>
                <a:r>
                  <a:rPr lang="en-US" sz="2800" dirty="0">
                    <a:solidFill>
                      <a:schemeClr val="bg1"/>
                    </a:solidFill>
                  </a:rPr>
                  <a:t>15</a:t>
                </a:r>
                <a:r>
                  <a:rPr lang="en-US" sz="2000" dirty="0">
                    <a:solidFill>
                      <a:schemeClr val="bg1"/>
                    </a:solidFill>
                  </a:rPr>
                  <a:t>%</a:t>
                </a:r>
                <a:endParaRPr lang="en-KE" sz="2800" dirty="0">
                  <a:solidFill>
                    <a:schemeClr val="bg1"/>
                  </a:solidFill>
                </a:endParaRPr>
              </a:p>
            </p:txBody>
          </p:sp>
          <p:sp>
            <p:nvSpPr>
              <p:cNvPr id="299" name="TextBox 298">
                <a:extLst>
                  <a:ext uri="{FF2B5EF4-FFF2-40B4-BE49-F238E27FC236}">
                    <a16:creationId xmlns:a16="http://schemas.microsoft.com/office/drawing/2014/main" id="{DFEBF332-84F0-4C00-81DD-A6A6B58FD48A}"/>
                  </a:ext>
                </a:extLst>
              </p:cNvPr>
              <p:cNvSpPr txBox="1"/>
              <p:nvPr/>
            </p:nvSpPr>
            <p:spPr>
              <a:xfrm>
                <a:off x="9734625" y="4225412"/>
                <a:ext cx="962025" cy="338554"/>
              </a:xfrm>
              <a:prstGeom prst="rect">
                <a:avLst/>
              </a:prstGeom>
              <a:noFill/>
            </p:spPr>
            <p:txBody>
              <a:bodyPr wrap="square" rtlCol="0">
                <a:spAutoFit/>
              </a:bodyPr>
              <a:lstStyle/>
              <a:p>
                <a:r>
                  <a:rPr lang="en-US" sz="1600" b="1" dirty="0">
                    <a:solidFill>
                      <a:schemeClr val="bg1"/>
                    </a:solidFill>
                    <a:latin typeface="Kristen ITC" panose="03050502040202030202" pitchFamily="66" charset="0"/>
                  </a:rPr>
                  <a:t>Growth</a:t>
                </a:r>
                <a:endParaRPr lang="en-KE" sz="1600" b="1" dirty="0">
                  <a:solidFill>
                    <a:schemeClr val="bg1"/>
                  </a:solidFill>
                  <a:latin typeface="Kristen ITC" panose="03050502040202030202" pitchFamily="66" charset="0"/>
                </a:endParaRPr>
              </a:p>
            </p:txBody>
          </p:sp>
          <p:sp>
            <p:nvSpPr>
              <p:cNvPr id="300" name="TextBox 299">
                <a:extLst>
                  <a:ext uri="{FF2B5EF4-FFF2-40B4-BE49-F238E27FC236}">
                    <a16:creationId xmlns:a16="http://schemas.microsoft.com/office/drawing/2014/main" id="{1DC1AB57-9220-4257-A161-1FA222F934E4}"/>
                  </a:ext>
                </a:extLst>
              </p:cNvPr>
              <p:cNvSpPr txBox="1"/>
              <p:nvPr/>
            </p:nvSpPr>
            <p:spPr>
              <a:xfrm>
                <a:off x="9115500" y="4497946"/>
                <a:ext cx="742875" cy="523220"/>
              </a:xfrm>
              <a:prstGeom prst="rect">
                <a:avLst/>
              </a:prstGeom>
              <a:noFill/>
            </p:spPr>
            <p:txBody>
              <a:bodyPr wrap="square" rtlCol="0">
                <a:spAutoFit/>
              </a:bodyPr>
              <a:lstStyle/>
              <a:p>
                <a:r>
                  <a:rPr lang="en-US" sz="2800" dirty="0">
                    <a:solidFill>
                      <a:schemeClr val="bg1"/>
                    </a:solidFill>
                  </a:rPr>
                  <a:t>15</a:t>
                </a:r>
                <a:endParaRPr lang="en-KE" sz="2800" dirty="0">
                  <a:solidFill>
                    <a:schemeClr val="bg1"/>
                  </a:solidFill>
                </a:endParaRPr>
              </a:p>
            </p:txBody>
          </p:sp>
          <p:sp>
            <p:nvSpPr>
              <p:cNvPr id="301" name="TextBox 300">
                <a:extLst>
                  <a:ext uri="{FF2B5EF4-FFF2-40B4-BE49-F238E27FC236}">
                    <a16:creationId xmlns:a16="http://schemas.microsoft.com/office/drawing/2014/main" id="{8367BD99-307E-48D0-B3D5-525C091C670C}"/>
                  </a:ext>
                </a:extLst>
              </p:cNvPr>
              <p:cNvSpPr txBox="1"/>
              <p:nvPr/>
            </p:nvSpPr>
            <p:spPr>
              <a:xfrm>
                <a:off x="9796500" y="4682612"/>
                <a:ext cx="962025" cy="338554"/>
              </a:xfrm>
              <a:prstGeom prst="rect">
                <a:avLst/>
              </a:prstGeom>
              <a:noFill/>
            </p:spPr>
            <p:txBody>
              <a:bodyPr wrap="square" rtlCol="0">
                <a:spAutoFit/>
              </a:bodyPr>
              <a:lstStyle/>
              <a:p>
                <a:r>
                  <a:rPr lang="en-US" sz="1600" b="1" dirty="0">
                    <a:solidFill>
                      <a:schemeClr val="bg1"/>
                    </a:solidFill>
                    <a:latin typeface="Kristen ITC" panose="03050502040202030202" pitchFamily="66" charset="0"/>
                  </a:rPr>
                  <a:t>Points</a:t>
                </a:r>
                <a:endParaRPr lang="en-KE" sz="1600" b="1" dirty="0">
                  <a:solidFill>
                    <a:schemeClr val="bg1"/>
                  </a:solidFill>
                  <a:latin typeface="Kristen ITC" panose="03050502040202030202" pitchFamily="66" charset="0"/>
                </a:endParaRPr>
              </a:p>
            </p:txBody>
          </p:sp>
          <p:pic>
            <p:nvPicPr>
              <p:cNvPr id="302" name="Graphic 301" descr="Bar chart with solid fill">
                <a:extLst>
                  <a:ext uri="{FF2B5EF4-FFF2-40B4-BE49-F238E27FC236}">
                    <a16:creationId xmlns:a16="http://schemas.microsoft.com/office/drawing/2014/main" id="{66844522-7B1E-4E55-857B-71880C185FB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654782" y="4525556"/>
                <a:ext cx="468000" cy="468000"/>
              </a:xfrm>
              <a:prstGeom prst="rect">
                <a:avLst/>
              </a:prstGeom>
            </p:spPr>
          </p:pic>
          <p:pic>
            <p:nvPicPr>
              <p:cNvPr id="303" name="Graphic 302" descr="Bar graph with upward trend with solid fill">
                <a:extLst>
                  <a:ext uri="{FF2B5EF4-FFF2-40B4-BE49-F238E27FC236}">
                    <a16:creationId xmlns:a16="http://schemas.microsoft.com/office/drawing/2014/main" id="{55E6C981-36B4-42E6-B9E8-AD6087F4975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654782" y="4059255"/>
                <a:ext cx="468000" cy="468000"/>
              </a:xfrm>
              <a:prstGeom prst="rect">
                <a:avLst/>
              </a:prstGeom>
            </p:spPr>
          </p:pic>
          <p:sp>
            <p:nvSpPr>
              <p:cNvPr id="304" name="TextBox 303">
                <a:extLst>
                  <a:ext uri="{FF2B5EF4-FFF2-40B4-BE49-F238E27FC236}">
                    <a16:creationId xmlns:a16="http://schemas.microsoft.com/office/drawing/2014/main" id="{EB84D470-CAEC-4A87-9075-5F6D667797CC}"/>
                  </a:ext>
                </a:extLst>
              </p:cNvPr>
              <p:cNvSpPr txBox="1"/>
              <p:nvPr/>
            </p:nvSpPr>
            <p:spPr>
              <a:xfrm>
                <a:off x="8605837" y="2568652"/>
                <a:ext cx="2619375" cy="830997"/>
              </a:xfrm>
              <a:prstGeom prst="rect">
                <a:avLst/>
              </a:prstGeom>
              <a:noFill/>
            </p:spPr>
            <p:txBody>
              <a:bodyPr wrap="square" rtlCol="0">
                <a:spAutoFit/>
              </a:bodyPr>
              <a:lstStyle/>
              <a:p>
                <a:r>
                  <a:rPr lang="en-US" sz="1600" dirty="0">
                    <a:latin typeface="Kristen ITC" panose="03050502040202030202" pitchFamily="66" charset="0"/>
                  </a:rPr>
                  <a:t>AI and IoT for Real-Time Livestock Health Monitoring</a:t>
                </a:r>
                <a:endParaRPr lang="en-KE" sz="1600" dirty="0">
                  <a:latin typeface="Kristen ITC" panose="03050502040202030202" pitchFamily="66" charset="0"/>
                </a:endParaRPr>
              </a:p>
            </p:txBody>
          </p:sp>
        </p:grpSp>
        <p:grpSp>
          <p:nvGrpSpPr>
            <p:cNvPr id="208" name="Group 207">
              <a:extLst>
                <a:ext uri="{FF2B5EF4-FFF2-40B4-BE49-F238E27FC236}">
                  <a16:creationId xmlns:a16="http://schemas.microsoft.com/office/drawing/2014/main" id="{DB187347-15D2-42FE-8E0D-9C024382D126}"/>
                </a:ext>
              </a:extLst>
            </p:cNvPr>
            <p:cNvGrpSpPr/>
            <p:nvPr/>
          </p:nvGrpSpPr>
          <p:grpSpPr>
            <a:xfrm>
              <a:off x="8364752" y="13638841"/>
              <a:ext cx="2847974" cy="3959225"/>
              <a:chOff x="8377238" y="1449388"/>
              <a:chExt cx="2847974" cy="3959225"/>
            </a:xfrm>
          </p:grpSpPr>
          <p:sp>
            <p:nvSpPr>
              <p:cNvPr id="279" name="Rectangle: Rounded Corners 278">
                <a:extLst>
                  <a:ext uri="{FF2B5EF4-FFF2-40B4-BE49-F238E27FC236}">
                    <a16:creationId xmlns:a16="http://schemas.microsoft.com/office/drawing/2014/main" id="{78058807-BECB-4F68-9163-A83A1B5B5C42}"/>
                  </a:ext>
                </a:extLst>
              </p:cNvPr>
              <p:cNvSpPr/>
              <p:nvPr/>
            </p:nvSpPr>
            <p:spPr>
              <a:xfrm>
                <a:off x="8377238" y="1449388"/>
                <a:ext cx="2771775" cy="3959225"/>
              </a:xfrm>
              <a:prstGeom prst="roundRect">
                <a:avLst>
                  <a:gd name="adj" fmla="val 12199"/>
                </a:avLst>
              </a:prstGeom>
              <a:gradFill>
                <a:gsLst>
                  <a:gs pos="0">
                    <a:srgbClr val="00B0F0"/>
                  </a:gs>
                  <a:gs pos="51000">
                    <a:schemeClr val="accent1">
                      <a:lumMod val="75000"/>
                    </a:schemeClr>
                  </a:gs>
                  <a:gs pos="99000">
                    <a:schemeClr val="accent1">
                      <a:lumMod val="50000"/>
                    </a:schemeClr>
                  </a:gs>
                  <a:gs pos="100000">
                    <a:schemeClr val="accent1">
                      <a:lumMod val="5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280" name="Freeform: Shape 279">
                <a:extLst>
                  <a:ext uri="{FF2B5EF4-FFF2-40B4-BE49-F238E27FC236}">
                    <a16:creationId xmlns:a16="http://schemas.microsoft.com/office/drawing/2014/main" id="{E612309A-209B-4AD5-91C2-24A73CC4D9D6}"/>
                  </a:ext>
                </a:extLst>
              </p:cNvPr>
              <p:cNvSpPr/>
              <p:nvPr/>
            </p:nvSpPr>
            <p:spPr>
              <a:xfrm flipH="1">
                <a:off x="8377238" y="1545902"/>
                <a:ext cx="2771775" cy="3862711"/>
              </a:xfrm>
              <a:custGeom>
                <a:avLst/>
                <a:gdLst>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86359 w 2771775"/>
                  <a:gd name="connsiteY9" fmla="*/ 180514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86359 w 2771775"/>
                  <a:gd name="connsiteY9" fmla="*/ 180514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71775" h="3862711">
                    <a:moveTo>
                      <a:pt x="102092" y="0"/>
                    </a:moveTo>
                    <a:lnTo>
                      <a:pt x="99036" y="2522"/>
                    </a:lnTo>
                    <a:cubicBezTo>
                      <a:pt x="37846" y="63711"/>
                      <a:pt x="0" y="148244"/>
                      <a:pt x="0" y="241615"/>
                    </a:cubicBezTo>
                    <a:lnTo>
                      <a:pt x="0" y="3524582"/>
                    </a:lnTo>
                    <a:cubicBezTo>
                      <a:pt x="0" y="3711325"/>
                      <a:pt x="151386" y="3862711"/>
                      <a:pt x="338129" y="3862711"/>
                    </a:cubicBezTo>
                    <a:lnTo>
                      <a:pt x="2433646" y="3862711"/>
                    </a:lnTo>
                    <a:cubicBezTo>
                      <a:pt x="2620389" y="3862711"/>
                      <a:pt x="2771775" y="3711325"/>
                      <a:pt x="2771775" y="3524582"/>
                    </a:cubicBezTo>
                    <a:lnTo>
                      <a:pt x="2771775" y="3443237"/>
                    </a:lnTo>
                    <a:lnTo>
                      <a:pt x="2730892" y="3419419"/>
                    </a:lnTo>
                    <a:cubicBezTo>
                      <a:pt x="1180917" y="2806879"/>
                      <a:pt x="1064514" y="2536857"/>
                      <a:pt x="176834" y="228139"/>
                    </a:cubicBezTo>
                    <a:cubicBezTo>
                      <a:pt x="148745" y="167968"/>
                      <a:pt x="130181" y="50646"/>
                      <a:pt x="102092" y="0"/>
                    </a:cubicBezTo>
                    <a:close/>
                  </a:path>
                </a:pathLst>
              </a:custGeom>
              <a:gradFill>
                <a:gsLst>
                  <a:gs pos="0">
                    <a:srgbClr val="00B0F0"/>
                  </a:gs>
                  <a:gs pos="31000">
                    <a:schemeClr val="bg1"/>
                  </a:gs>
                  <a:gs pos="92000">
                    <a:schemeClr val="accent1">
                      <a:lumMod val="50000"/>
                    </a:schemeClr>
                  </a:gs>
                  <a:gs pos="30000">
                    <a:schemeClr val="bg1"/>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KE"/>
              </a:p>
            </p:txBody>
          </p:sp>
          <p:sp>
            <p:nvSpPr>
              <p:cNvPr id="281" name="Rectangle: Rounded Corners 280">
                <a:extLst>
                  <a:ext uri="{FF2B5EF4-FFF2-40B4-BE49-F238E27FC236}">
                    <a16:creationId xmlns:a16="http://schemas.microsoft.com/office/drawing/2014/main" id="{D44726AA-D805-4AFD-B985-D2AF5920AEEC}"/>
                  </a:ext>
                </a:extLst>
              </p:cNvPr>
              <p:cNvSpPr/>
              <p:nvPr/>
            </p:nvSpPr>
            <p:spPr>
              <a:xfrm>
                <a:off x="8453437" y="1893371"/>
                <a:ext cx="2619375" cy="2035497"/>
              </a:xfrm>
              <a:prstGeom prst="roundRect">
                <a:avLst>
                  <a:gd name="adj" fmla="val 16161"/>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282" name="Rectangle: Rounded Corners 281">
                <a:extLst>
                  <a:ext uri="{FF2B5EF4-FFF2-40B4-BE49-F238E27FC236}">
                    <a16:creationId xmlns:a16="http://schemas.microsoft.com/office/drawing/2014/main" id="{0B01AE98-E94B-4419-AF88-F5CF74CECFE6}"/>
                  </a:ext>
                </a:extLst>
              </p:cNvPr>
              <p:cNvSpPr/>
              <p:nvPr/>
            </p:nvSpPr>
            <p:spPr>
              <a:xfrm>
                <a:off x="8453437" y="1498277"/>
                <a:ext cx="2619375" cy="2168848"/>
              </a:xfrm>
              <a:prstGeom prst="roundRect">
                <a:avLst>
                  <a:gd name="adj" fmla="val 1288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dirty="0"/>
              </a:p>
            </p:txBody>
          </p:sp>
          <p:sp>
            <p:nvSpPr>
              <p:cNvPr id="283" name="TextBox 282">
                <a:extLst>
                  <a:ext uri="{FF2B5EF4-FFF2-40B4-BE49-F238E27FC236}">
                    <a16:creationId xmlns:a16="http://schemas.microsoft.com/office/drawing/2014/main" id="{76A5187A-2615-45BE-9705-C3CE2FEC1190}"/>
                  </a:ext>
                </a:extLst>
              </p:cNvPr>
              <p:cNvSpPr txBox="1"/>
              <p:nvPr/>
            </p:nvSpPr>
            <p:spPr>
              <a:xfrm>
                <a:off x="8453437" y="1624012"/>
                <a:ext cx="2395539" cy="400110"/>
              </a:xfrm>
              <a:prstGeom prst="rect">
                <a:avLst/>
              </a:prstGeom>
              <a:noFill/>
            </p:spPr>
            <p:txBody>
              <a:bodyPr wrap="square" rtlCol="0">
                <a:spAutoFit/>
              </a:bodyPr>
              <a:lstStyle/>
              <a:p>
                <a:r>
                  <a:rPr lang="en-US" sz="2000" dirty="0">
                    <a:latin typeface="Kristen ITC" panose="03050502040202030202" pitchFamily="66" charset="0"/>
                  </a:rPr>
                  <a:t>Key Features </a:t>
                </a:r>
                <a:endParaRPr lang="en-KE" sz="2000" dirty="0">
                  <a:solidFill>
                    <a:schemeClr val="tx1">
                      <a:lumMod val="75000"/>
                      <a:lumOff val="25000"/>
                    </a:schemeClr>
                  </a:solidFill>
                  <a:latin typeface="Kristen ITC" panose="03050502040202030202" pitchFamily="66" charset="0"/>
                </a:endParaRPr>
              </a:p>
            </p:txBody>
          </p:sp>
          <p:sp>
            <p:nvSpPr>
              <p:cNvPr id="284" name="Rectangle: Rounded Corners 283">
                <a:extLst>
                  <a:ext uri="{FF2B5EF4-FFF2-40B4-BE49-F238E27FC236}">
                    <a16:creationId xmlns:a16="http://schemas.microsoft.com/office/drawing/2014/main" id="{03659B7E-FC67-492E-BE80-D18F6BCDCAE2}"/>
                  </a:ext>
                </a:extLst>
              </p:cNvPr>
              <p:cNvSpPr/>
              <p:nvPr/>
            </p:nvSpPr>
            <p:spPr>
              <a:xfrm>
                <a:off x="8572500" y="2072377"/>
                <a:ext cx="324000" cy="72000"/>
              </a:xfrm>
              <a:prstGeom prst="roundRect">
                <a:avLst>
                  <a:gd name="adj" fmla="val 41983"/>
                </a:avLst>
              </a:prstGeom>
              <a:gradFill>
                <a:gsLst>
                  <a:gs pos="0">
                    <a:srgbClr val="00B0F0"/>
                  </a:gs>
                  <a:gs pos="51000">
                    <a:schemeClr val="accent1">
                      <a:lumMod val="75000"/>
                    </a:schemeClr>
                  </a:gs>
                  <a:gs pos="99000">
                    <a:schemeClr val="accent1">
                      <a:lumMod val="50000"/>
                    </a:schemeClr>
                  </a:gs>
                  <a:gs pos="100000">
                    <a:schemeClr val="accent1">
                      <a:lumMod val="5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285" name="TextBox 284">
                <a:extLst>
                  <a:ext uri="{FF2B5EF4-FFF2-40B4-BE49-F238E27FC236}">
                    <a16:creationId xmlns:a16="http://schemas.microsoft.com/office/drawing/2014/main" id="{89EB8335-0CBF-4C51-B7E1-FAB25699927A}"/>
                  </a:ext>
                </a:extLst>
              </p:cNvPr>
              <p:cNvSpPr txBox="1"/>
              <p:nvPr/>
            </p:nvSpPr>
            <p:spPr>
              <a:xfrm>
                <a:off x="9105975" y="4040746"/>
                <a:ext cx="742875" cy="523220"/>
              </a:xfrm>
              <a:prstGeom prst="rect">
                <a:avLst/>
              </a:prstGeom>
              <a:noFill/>
            </p:spPr>
            <p:txBody>
              <a:bodyPr wrap="square" rtlCol="0">
                <a:spAutoFit/>
              </a:bodyPr>
              <a:lstStyle/>
              <a:p>
                <a:r>
                  <a:rPr lang="en-US" sz="2800" dirty="0">
                    <a:solidFill>
                      <a:schemeClr val="bg1"/>
                    </a:solidFill>
                  </a:rPr>
                  <a:t>10</a:t>
                </a:r>
                <a:r>
                  <a:rPr lang="en-US" sz="2000" dirty="0">
                    <a:solidFill>
                      <a:schemeClr val="bg1"/>
                    </a:solidFill>
                  </a:rPr>
                  <a:t>%</a:t>
                </a:r>
                <a:endParaRPr lang="en-KE" sz="2800" dirty="0">
                  <a:solidFill>
                    <a:schemeClr val="bg1"/>
                  </a:solidFill>
                </a:endParaRPr>
              </a:p>
            </p:txBody>
          </p:sp>
          <p:sp>
            <p:nvSpPr>
              <p:cNvPr id="286" name="TextBox 285">
                <a:extLst>
                  <a:ext uri="{FF2B5EF4-FFF2-40B4-BE49-F238E27FC236}">
                    <a16:creationId xmlns:a16="http://schemas.microsoft.com/office/drawing/2014/main" id="{250D876E-1761-4A44-AFC7-225627004C14}"/>
                  </a:ext>
                </a:extLst>
              </p:cNvPr>
              <p:cNvSpPr txBox="1"/>
              <p:nvPr/>
            </p:nvSpPr>
            <p:spPr>
              <a:xfrm>
                <a:off x="9734625" y="4225412"/>
                <a:ext cx="962025" cy="338554"/>
              </a:xfrm>
              <a:prstGeom prst="rect">
                <a:avLst/>
              </a:prstGeom>
              <a:noFill/>
            </p:spPr>
            <p:txBody>
              <a:bodyPr wrap="square" rtlCol="0">
                <a:spAutoFit/>
              </a:bodyPr>
              <a:lstStyle/>
              <a:p>
                <a:r>
                  <a:rPr lang="en-US" sz="1600" b="1" dirty="0">
                    <a:solidFill>
                      <a:schemeClr val="bg1"/>
                    </a:solidFill>
                    <a:latin typeface="Kristen ITC" panose="03050502040202030202" pitchFamily="66" charset="0"/>
                  </a:rPr>
                  <a:t>Growth</a:t>
                </a:r>
                <a:endParaRPr lang="en-KE" sz="1600" b="1" dirty="0">
                  <a:solidFill>
                    <a:schemeClr val="bg1"/>
                  </a:solidFill>
                  <a:latin typeface="Kristen ITC" panose="03050502040202030202" pitchFamily="66" charset="0"/>
                </a:endParaRPr>
              </a:p>
            </p:txBody>
          </p:sp>
          <p:sp>
            <p:nvSpPr>
              <p:cNvPr id="287" name="TextBox 286">
                <a:extLst>
                  <a:ext uri="{FF2B5EF4-FFF2-40B4-BE49-F238E27FC236}">
                    <a16:creationId xmlns:a16="http://schemas.microsoft.com/office/drawing/2014/main" id="{96FB1548-8E02-413B-AC51-7CE8C013A059}"/>
                  </a:ext>
                </a:extLst>
              </p:cNvPr>
              <p:cNvSpPr txBox="1"/>
              <p:nvPr/>
            </p:nvSpPr>
            <p:spPr>
              <a:xfrm>
                <a:off x="9115500" y="4497946"/>
                <a:ext cx="742875" cy="523220"/>
              </a:xfrm>
              <a:prstGeom prst="rect">
                <a:avLst/>
              </a:prstGeom>
              <a:noFill/>
            </p:spPr>
            <p:txBody>
              <a:bodyPr wrap="square" rtlCol="0">
                <a:spAutoFit/>
              </a:bodyPr>
              <a:lstStyle/>
              <a:p>
                <a:r>
                  <a:rPr lang="en-US" sz="2800" dirty="0">
                    <a:solidFill>
                      <a:schemeClr val="bg1"/>
                    </a:solidFill>
                  </a:rPr>
                  <a:t>10</a:t>
                </a:r>
                <a:endParaRPr lang="en-KE" sz="2800" dirty="0">
                  <a:solidFill>
                    <a:schemeClr val="bg1"/>
                  </a:solidFill>
                </a:endParaRPr>
              </a:p>
            </p:txBody>
          </p:sp>
          <p:sp>
            <p:nvSpPr>
              <p:cNvPr id="288" name="TextBox 287">
                <a:extLst>
                  <a:ext uri="{FF2B5EF4-FFF2-40B4-BE49-F238E27FC236}">
                    <a16:creationId xmlns:a16="http://schemas.microsoft.com/office/drawing/2014/main" id="{EB3ECBEA-B511-4D86-92E7-39522D8AF7D4}"/>
                  </a:ext>
                </a:extLst>
              </p:cNvPr>
              <p:cNvSpPr txBox="1"/>
              <p:nvPr/>
            </p:nvSpPr>
            <p:spPr>
              <a:xfrm>
                <a:off x="9796500" y="4682612"/>
                <a:ext cx="962025" cy="338554"/>
              </a:xfrm>
              <a:prstGeom prst="rect">
                <a:avLst/>
              </a:prstGeom>
              <a:noFill/>
            </p:spPr>
            <p:txBody>
              <a:bodyPr wrap="square" rtlCol="0">
                <a:spAutoFit/>
              </a:bodyPr>
              <a:lstStyle/>
              <a:p>
                <a:r>
                  <a:rPr lang="en-US" sz="1600" b="1" dirty="0">
                    <a:solidFill>
                      <a:schemeClr val="bg1"/>
                    </a:solidFill>
                    <a:latin typeface="Kristen ITC" panose="03050502040202030202" pitchFamily="66" charset="0"/>
                  </a:rPr>
                  <a:t>Points</a:t>
                </a:r>
                <a:endParaRPr lang="en-KE" sz="1600" b="1" dirty="0">
                  <a:solidFill>
                    <a:schemeClr val="bg1"/>
                  </a:solidFill>
                  <a:latin typeface="Kristen ITC" panose="03050502040202030202" pitchFamily="66" charset="0"/>
                </a:endParaRPr>
              </a:p>
            </p:txBody>
          </p:sp>
          <p:pic>
            <p:nvPicPr>
              <p:cNvPr id="289" name="Graphic 288" descr="Bar chart with solid fill">
                <a:extLst>
                  <a:ext uri="{FF2B5EF4-FFF2-40B4-BE49-F238E27FC236}">
                    <a16:creationId xmlns:a16="http://schemas.microsoft.com/office/drawing/2014/main" id="{D2B7FBA8-4143-460C-8536-F35E6F94DBC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654782" y="4525556"/>
                <a:ext cx="468000" cy="468000"/>
              </a:xfrm>
              <a:prstGeom prst="rect">
                <a:avLst/>
              </a:prstGeom>
            </p:spPr>
          </p:pic>
          <p:pic>
            <p:nvPicPr>
              <p:cNvPr id="290" name="Graphic 289" descr="Bar graph with upward trend with solid fill">
                <a:extLst>
                  <a:ext uri="{FF2B5EF4-FFF2-40B4-BE49-F238E27FC236}">
                    <a16:creationId xmlns:a16="http://schemas.microsoft.com/office/drawing/2014/main" id="{A9C7B8D9-9EE7-44FA-814D-EA6CADD54CE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654782" y="4059255"/>
                <a:ext cx="468000" cy="468000"/>
              </a:xfrm>
              <a:prstGeom prst="rect">
                <a:avLst/>
              </a:prstGeom>
            </p:spPr>
          </p:pic>
          <p:sp>
            <p:nvSpPr>
              <p:cNvPr id="291" name="TextBox 290">
                <a:extLst>
                  <a:ext uri="{FF2B5EF4-FFF2-40B4-BE49-F238E27FC236}">
                    <a16:creationId xmlns:a16="http://schemas.microsoft.com/office/drawing/2014/main" id="{EE9B843B-4E5D-4172-83C4-A8FA12C06222}"/>
                  </a:ext>
                </a:extLst>
              </p:cNvPr>
              <p:cNvSpPr txBox="1"/>
              <p:nvPr/>
            </p:nvSpPr>
            <p:spPr>
              <a:xfrm>
                <a:off x="8605837" y="2568652"/>
                <a:ext cx="2619375" cy="830997"/>
              </a:xfrm>
              <a:prstGeom prst="rect">
                <a:avLst/>
              </a:prstGeom>
              <a:noFill/>
            </p:spPr>
            <p:txBody>
              <a:bodyPr wrap="square" rtlCol="0">
                <a:spAutoFit/>
              </a:bodyPr>
              <a:lstStyle/>
              <a:p>
                <a:r>
                  <a:rPr lang="en-US" sz="1600" dirty="0">
                    <a:latin typeface="Kristen ITC" panose="03050502040202030202" pitchFamily="66" charset="0"/>
                  </a:rPr>
                  <a:t>Revolutionizing Livestock Health with Smart Technology</a:t>
                </a:r>
                <a:endParaRPr lang="en-KE" sz="1600" dirty="0">
                  <a:latin typeface="Kristen ITC" panose="03050502040202030202" pitchFamily="66" charset="0"/>
                </a:endParaRPr>
              </a:p>
            </p:txBody>
          </p:sp>
        </p:grpSp>
        <p:grpSp>
          <p:nvGrpSpPr>
            <p:cNvPr id="209" name="Group 208">
              <a:extLst>
                <a:ext uri="{FF2B5EF4-FFF2-40B4-BE49-F238E27FC236}">
                  <a16:creationId xmlns:a16="http://schemas.microsoft.com/office/drawing/2014/main" id="{34D21DA6-3128-4AE5-BDCF-5DD4077A6C7D}"/>
                </a:ext>
              </a:extLst>
            </p:cNvPr>
            <p:cNvGrpSpPr/>
            <p:nvPr/>
          </p:nvGrpSpPr>
          <p:grpSpPr>
            <a:xfrm>
              <a:off x="8364752" y="17701992"/>
              <a:ext cx="2847974" cy="3959225"/>
              <a:chOff x="8377238" y="1449388"/>
              <a:chExt cx="2847974" cy="3959225"/>
            </a:xfrm>
          </p:grpSpPr>
          <p:sp>
            <p:nvSpPr>
              <p:cNvPr id="266" name="Rectangle: Rounded Corners 265">
                <a:extLst>
                  <a:ext uri="{FF2B5EF4-FFF2-40B4-BE49-F238E27FC236}">
                    <a16:creationId xmlns:a16="http://schemas.microsoft.com/office/drawing/2014/main" id="{CA94ED71-6501-440B-9D67-CB09DE181F58}"/>
                  </a:ext>
                </a:extLst>
              </p:cNvPr>
              <p:cNvSpPr/>
              <p:nvPr/>
            </p:nvSpPr>
            <p:spPr>
              <a:xfrm>
                <a:off x="8377238" y="1449388"/>
                <a:ext cx="2771775" cy="3959225"/>
              </a:xfrm>
              <a:prstGeom prst="roundRect">
                <a:avLst>
                  <a:gd name="adj" fmla="val 12199"/>
                </a:avLst>
              </a:prstGeom>
              <a:gradFill>
                <a:gsLst>
                  <a:gs pos="0">
                    <a:srgbClr val="00B0F0"/>
                  </a:gs>
                  <a:gs pos="51000">
                    <a:schemeClr val="accent1">
                      <a:lumMod val="75000"/>
                    </a:schemeClr>
                  </a:gs>
                  <a:gs pos="99000">
                    <a:schemeClr val="accent1">
                      <a:lumMod val="50000"/>
                    </a:schemeClr>
                  </a:gs>
                  <a:gs pos="100000">
                    <a:schemeClr val="accent1">
                      <a:lumMod val="5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267" name="Freeform: Shape 266">
                <a:extLst>
                  <a:ext uri="{FF2B5EF4-FFF2-40B4-BE49-F238E27FC236}">
                    <a16:creationId xmlns:a16="http://schemas.microsoft.com/office/drawing/2014/main" id="{91A0AA29-BC5A-4364-AF8D-949F1EC3EDCD}"/>
                  </a:ext>
                </a:extLst>
              </p:cNvPr>
              <p:cNvSpPr/>
              <p:nvPr/>
            </p:nvSpPr>
            <p:spPr>
              <a:xfrm flipH="1">
                <a:off x="8377238" y="1545902"/>
                <a:ext cx="2771775" cy="3862711"/>
              </a:xfrm>
              <a:custGeom>
                <a:avLst/>
                <a:gdLst>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86359 w 2771775"/>
                  <a:gd name="connsiteY9" fmla="*/ 180514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86359 w 2771775"/>
                  <a:gd name="connsiteY9" fmla="*/ 180514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71775" h="3862711">
                    <a:moveTo>
                      <a:pt x="102092" y="0"/>
                    </a:moveTo>
                    <a:lnTo>
                      <a:pt x="99036" y="2522"/>
                    </a:lnTo>
                    <a:cubicBezTo>
                      <a:pt x="37846" y="63711"/>
                      <a:pt x="0" y="148244"/>
                      <a:pt x="0" y="241615"/>
                    </a:cubicBezTo>
                    <a:lnTo>
                      <a:pt x="0" y="3524582"/>
                    </a:lnTo>
                    <a:cubicBezTo>
                      <a:pt x="0" y="3711325"/>
                      <a:pt x="151386" y="3862711"/>
                      <a:pt x="338129" y="3862711"/>
                    </a:cubicBezTo>
                    <a:lnTo>
                      <a:pt x="2433646" y="3862711"/>
                    </a:lnTo>
                    <a:cubicBezTo>
                      <a:pt x="2620389" y="3862711"/>
                      <a:pt x="2771775" y="3711325"/>
                      <a:pt x="2771775" y="3524582"/>
                    </a:cubicBezTo>
                    <a:lnTo>
                      <a:pt x="2771775" y="3443237"/>
                    </a:lnTo>
                    <a:lnTo>
                      <a:pt x="2730892" y="3419419"/>
                    </a:lnTo>
                    <a:cubicBezTo>
                      <a:pt x="1180917" y="2806879"/>
                      <a:pt x="1064514" y="2536857"/>
                      <a:pt x="176834" y="228139"/>
                    </a:cubicBezTo>
                    <a:cubicBezTo>
                      <a:pt x="148745" y="167968"/>
                      <a:pt x="130181" y="50646"/>
                      <a:pt x="102092" y="0"/>
                    </a:cubicBezTo>
                    <a:close/>
                  </a:path>
                </a:pathLst>
              </a:custGeom>
              <a:gradFill>
                <a:gsLst>
                  <a:gs pos="0">
                    <a:srgbClr val="00B0F0"/>
                  </a:gs>
                  <a:gs pos="31000">
                    <a:schemeClr val="bg1"/>
                  </a:gs>
                  <a:gs pos="92000">
                    <a:schemeClr val="accent1">
                      <a:lumMod val="50000"/>
                    </a:schemeClr>
                  </a:gs>
                  <a:gs pos="30000">
                    <a:schemeClr val="bg1"/>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KE"/>
              </a:p>
            </p:txBody>
          </p:sp>
          <p:sp>
            <p:nvSpPr>
              <p:cNvPr id="268" name="Rectangle: Rounded Corners 267">
                <a:extLst>
                  <a:ext uri="{FF2B5EF4-FFF2-40B4-BE49-F238E27FC236}">
                    <a16:creationId xmlns:a16="http://schemas.microsoft.com/office/drawing/2014/main" id="{3C474B21-916D-4B6E-BC54-9BF27A7CFC4A}"/>
                  </a:ext>
                </a:extLst>
              </p:cNvPr>
              <p:cNvSpPr/>
              <p:nvPr/>
            </p:nvSpPr>
            <p:spPr>
              <a:xfrm>
                <a:off x="8453437" y="1893371"/>
                <a:ext cx="2619375" cy="2035497"/>
              </a:xfrm>
              <a:prstGeom prst="roundRect">
                <a:avLst>
                  <a:gd name="adj" fmla="val 16161"/>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269" name="Rectangle: Rounded Corners 268">
                <a:extLst>
                  <a:ext uri="{FF2B5EF4-FFF2-40B4-BE49-F238E27FC236}">
                    <a16:creationId xmlns:a16="http://schemas.microsoft.com/office/drawing/2014/main" id="{0537075B-DBE1-40E4-8921-4E00FBF05134}"/>
                  </a:ext>
                </a:extLst>
              </p:cNvPr>
              <p:cNvSpPr/>
              <p:nvPr/>
            </p:nvSpPr>
            <p:spPr>
              <a:xfrm>
                <a:off x="8453437" y="1498277"/>
                <a:ext cx="2619375" cy="2168848"/>
              </a:xfrm>
              <a:prstGeom prst="roundRect">
                <a:avLst>
                  <a:gd name="adj" fmla="val 1288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dirty="0"/>
              </a:p>
            </p:txBody>
          </p:sp>
          <p:sp>
            <p:nvSpPr>
              <p:cNvPr id="270" name="TextBox 269">
                <a:extLst>
                  <a:ext uri="{FF2B5EF4-FFF2-40B4-BE49-F238E27FC236}">
                    <a16:creationId xmlns:a16="http://schemas.microsoft.com/office/drawing/2014/main" id="{59D5AB6F-9D9E-47DE-8493-79092149C729}"/>
                  </a:ext>
                </a:extLst>
              </p:cNvPr>
              <p:cNvSpPr txBox="1"/>
              <p:nvPr/>
            </p:nvSpPr>
            <p:spPr>
              <a:xfrm>
                <a:off x="8453437" y="1624012"/>
                <a:ext cx="2395539" cy="461665"/>
              </a:xfrm>
              <a:prstGeom prst="rect">
                <a:avLst/>
              </a:prstGeom>
              <a:noFill/>
            </p:spPr>
            <p:txBody>
              <a:bodyPr wrap="square" rtlCol="0">
                <a:spAutoFit/>
              </a:bodyPr>
              <a:lstStyle/>
              <a:p>
                <a:r>
                  <a:rPr lang="en-US" sz="1200" dirty="0">
                    <a:latin typeface="Kristen ITC" panose="03050502040202030202" pitchFamily="66" charset="0"/>
                  </a:rPr>
                  <a:t>Expected Outcomes &amp; Impact</a:t>
                </a:r>
                <a:endParaRPr lang="en-KE" sz="1200" b="1" dirty="0">
                  <a:solidFill>
                    <a:schemeClr val="tx1">
                      <a:lumMod val="75000"/>
                      <a:lumOff val="25000"/>
                    </a:schemeClr>
                  </a:solidFill>
                  <a:latin typeface="Kristen ITC" panose="03050502040202030202" pitchFamily="66" charset="0"/>
                </a:endParaRPr>
              </a:p>
            </p:txBody>
          </p:sp>
          <p:sp>
            <p:nvSpPr>
              <p:cNvPr id="271" name="Rectangle: Rounded Corners 270">
                <a:extLst>
                  <a:ext uri="{FF2B5EF4-FFF2-40B4-BE49-F238E27FC236}">
                    <a16:creationId xmlns:a16="http://schemas.microsoft.com/office/drawing/2014/main" id="{4F86F498-96BA-4FB8-9975-20A1E7F028FD}"/>
                  </a:ext>
                </a:extLst>
              </p:cNvPr>
              <p:cNvSpPr/>
              <p:nvPr/>
            </p:nvSpPr>
            <p:spPr>
              <a:xfrm>
                <a:off x="8572500" y="2072377"/>
                <a:ext cx="324000" cy="72000"/>
              </a:xfrm>
              <a:prstGeom prst="roundRect">
                <a:avLst>
                  <a:gd name="adj" fmla="val 41983"/>
                </a:avLst>
              </a:prstGeom>
              <a:gradFill>
                <a:gsLst>
                  <a:gs pos="0">
                    <a:srgbClr val="00B0F0"/>
                  </a:gs>
                  <a:gs pos="51000">
                    <a:schemeClr val="accent1">
                      <a:lumMod val="75000"/>
                    </a:schemeClr>
                  </a:gs>
                  <a:gs pos="99000">
                    <a:schemeClr val="accent1">
                      <a:lumMod val="50000"/>
                    </a:schemeClr>
                  </a:gs>
                  <a:gs pos="100000">
                    <a:schemeClr val="accent1">
                      <a:lumMod val="5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272" name="TextBox 271">
                <a:extLst>
                  <a:ext uri="{FF2B5EF4-FFF2-40B4-BE49-F238E27FC236}">
                    <a16:creationId xmlns:a16="http://schemas.microsoft.com/office/drawing/2014/main" id="{C4B76567-6859-4D55-AF1C-DDCAA6F21048}"/>
                  </a:ext>
                </a:extLst>
              </p:cNvPr>
              <p:cNvSpPr txBox="1"/>
              <p:nvPr/>
            </p:nvSpPr>
            <p:spPr>
              <a:xfrm>
                <a:off x="9105975" y="4040746"/>
                <a:ext cx="742875" cy="523220"/>
              </a:xfrm>
              <a:prstGeom prst="rect">
                <a:avLst/>
              </a:prstGeom>
              <a:noFill/>
            </p:spPr>
            <p:txBody>
              <a:bodyPr wrap="square" rtlCol="0">
                <a:spAutoFit/>
              </a:bodyPr>
              <a:lstStyle/>
              <a:p>
                <a:r>
                  <a:rPr lang="en-US" sz="2800" dirty="0">
                    <a:solidFill>
                      <a:schemeClr val="bg1"/>
                    </a:solidFill>
                  </a:rPr>
                  <a:t>10</a:t>
                </a:r>
                <a:r>
                  <a:rPr lang="en-US" sz="2000" dirty="0">
                    <a:solidFill>
                      <a:schemeClr val="bg1"/>
                    </a:solidFill>
                  </a:rPr>
                  <a:t>%</a:t>
                </a:r>
                <a:endParaRPr lang="en-KE" sz="2800" dirty="0">
                  <a:solidFill>
                    <a:schemeClr val="bg1"/>
                  </a:solidFill>
                </a:endParaRPr>
              </a:p>
            </p:txBody>
          </p:sp>
          <p:sp>
            <p:nvSpPr>
              <p:cNvPr id="273" name="TextBox 272">
                <a:extLst>
                  <a:ext uri="{FF2B5EF4-FFF2-40B4-BE49-F238E27FC236}">
                    <a16:creationId xmlns:a16="http://schemas.microsoft.com/office/drawing/2014/main" id="{B62C32E8-69F8-4C5A-AEBB-BD119FA1F019}"/>
                  </a:ext>
                </a:extLst>
              </p:cNvPr>
              <p:cNvSpPr txBox="1"/>
              <p:nvPr/>
            </p:nvSpPr>
            <p:spPr>
              <a:xfrm>
                <a:off x="9734625" y="4225412"/>
                <a:ext cx="962025" cy="338554"/>
              </a:xfrm>
              <a:prstGeom prst="rect">
                <a:avLst/>
              </a:prstGeom>
              <a:noFill/>
            </p:spPr>
            <p:txBody>
              <a:bodyPr wrap="square" rtlCol="0">
                <a:spAutoFit/>
              </a:bodyPr>
              <a:lstStyle/>
              <a:p>
                <a:r>
                  <a:rPr lang="en-US" sz="1600" b="1" dirty="0">
                    <a:solidFill>
                      <a:schemeClr val="bg1"/>
                    </a:solidFill>
                    <a:latin typeface="Kristen ITC" panose="03050502040202030202" pitchFamily="66" charset="0"/>
                  </a:rPr>
                  <a:t>Growth</a:t>
                </a:r>
                <a:endParaRPr lang="en-KE" sz="1600" b="1" dirty="0">
                  <a:solidFill>
                    <a:schemeClr val="bg1"/>
                  </a:solidFill>
                  <a:latin typeface="Kristen ITC" panose="03050502040202030202" pitchFamily="66" charset="0"/>
                </a:endParaRPr>
              </a:p>
            </p:txBody>
          </p:sp>
          <p:sp>
            <p:nvSpPr>
              <p:cNvPr id="274" name="TextBox 273">
                <a:extLst>
                  <a:ext uri="{FF2B5EF4-FFF2-40B4-BE49-F238E27FC236}">
                    <a16:creationId xmlns:a16="http://schemas.microsoft.com/office/drawing/2014/main" id="{AB9B6B11-FB7C-4691-96A3-13374547802C}"/>
                  </a:ext>
                </a:extLst>
              </p:cNvPr>
              <p:cNvSpPr txBox="1"/>
              <p:nvPr/>
            </p:nvSpPr>
            <p:spPr>
              <a:xfrm>
                <a:off x="9115500" y="4497946"/>
                <a:ext cx="742875" cy="523220"/>
              </a:xfrm>
              <a:prstGeom prst="rect">
                <a:avLst/>
              </a:prstGeom>
              <a:noFill/>
            </p:spPr>
            <p:txBody>
              <a:bodyPr wrap="square" rtlCol="0">
                <a:spAutoFit/>
              </a:bodyPr>
              <a:lstStyle/>
              <a:p>
                <a:r>
                  <a:rPr lang="en-US" sz="2800" dirty="0">
                    <a:solidFill>
                      <a:schemeClr val="bg1"/>
                    </a:solidFill>
                  </a:rPr>
                  <a:t>10</a:t>
                </a:r>
                <a:endParaRPr lang="en-KE" sz="2800" dirty="0">
                  <a:solidFill>
                    <a:schemeClr val="bg1"/>
                  </a:solidFill>
                </a:endParaRPr>
              </a:p>
            </p:txBody>
          </p:sp>
          <p:sp>
            <p:nvSpPr>
              <p:cNvPr id="275" name="TextBox 274">
                <a:extLst>
                  <a:ext uri="{FF2B5EF4-FFF2-40B4-BE49-F238E27FC236}">
                    <a16:creationId xmlns:a16="http://schemas.microsoft.com/office/drawing/2014/main" id="{71F59F61-8AA6-4464-A2BA-36B71488199A}"/>
                  </a:ext>
                </a:extLst>
              </p:cNvPr>
              <p:cNvSpPr txBox="1"/>
              <p:nvPr/>
            </p:nvSpPr>
            <p:spPr>
              <a:xfrm>
                <a:off x="9796500" y="4682612"/>
                <a:ext cx="962025" cy="338554"/>
              </a:xfrm>
              <a:prstGeom prst="rect">
                <a:avLst/>
              </a:prstGeom>
              <a:noFill/>
            </p:spPr>
            <p:txBody>
              <a:bodyPr wrap="square" rtlCol="0">
                <a:spAutoFit/>
              </a:bodyPr>
              <a:lstStyle/>
              <a:p>
                <a:r>
                  <a:rPr lang="en-US" sz="1600" b="1" dirty="0">
                    <a:solidFill>
                      <a:schemeClr val="bg1"/>
                    </a:solidFill>
                    <a:latin typeface="Kristen ITC" panose="03050502040202030202" pitchFamily="66" charset="0"/>
                  </a:rPr>
                  <a:t>Points</a:t>
                </a:r>
                <a:endParaRPr lang="en-KE" sz="1600" b="1" dirty="0">
                  <a:solidFill>
                    <a:schemeClr val="bg1"/>
                  </a:solidFill>
                  <a:latin typeface="Kristen ITC" panose="03050502040202030202" pitchFamily="66" charset="0"/>
                </a:endParaRPr>
              </a:p>
            </p:txBody>
          </p:sp>
          <p:pic>
            <p:nvPicPr>
              <p:cNvPr id="276" name="Graphic 275" descr="Bar chart with solid fill">
                <a:extLst>
                  <a:ext uri="{FF2B5EF4-FFF2-40B4-BE49-F238E27FC236}">
                    <a16:creationId xmlns:a16="http://schemas.microsoft.com/office/drawing/2014/main" id="{CDD0D612-CC36-4B2A-9B00-E490BCCA6BB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654782" y="4525556"/>
                <a:ext cx="468000" cy="468000"/>
              </a:xfrm>
              <a:prstGeom prst="rect">
                <a:avLst/>
              </a:prstGeom>
            </p:spPr>
          </p:pic>
          <p:pic>
            <p:nvPicPr>
              <p:cNvPr id="277" name="Graphic 276" descr="Bar graph with upward trend with solid fill">
                <a:extLst>
                  <a:ext uri="{FF2B5EF4-FFF2-40B4-BE49-F238E27FC236}">
                    <a16:creationId xmlns:a16="http://schemas.microsoft.com/office/drawing/2014/main" id="{1241DF20-FB28-46A0-BAC8-3E3E513BCBF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654782" y="4059255"/>
                <a:ext cx="468000" cy="468000"/>
              </a:xfrm>
              <a:prstGeom prst="rect">
                <a:avLst/>
              </a:prstGeom>
            </p:spPr>
          </p:pic>
          <p:sp>
            <p:nvSpPr>
              <p:cNvPr id="278" name="TextBox 277">
                <a:extLst>
                  <a:ext uri="{FF2B5EF4-FFF2-40B4-BE49-F238E27FC236}">
                    <a16:creationId xmlns:a16="http://schemas.microsoft.com/office/drawing/2014/main" id="{31869859-5F92-4E13-ACD3-020CACE012BC}"/>
                  </a:ext>
                </a:extLst>
              </p:cNvPr>
              <p:cNvSpPr txBox="1"/>
              <p:nvPr/>
            </p:nvSpPr>
            <p:spPr>
              <a:xfrm>
                <a:off x="8605837" y="2568652"/>
                <a:ext cx="2619375" cy="923330"/>
              </a:xfrm>
              <a:prstGeom prst="rect">
                <a:avLst/>
              </a:prstGeom>
              <a:noFill/>
            </p:spPr>
            <p:txBody>
              <a:bodyPr wrap="square" rtlCol="0">
                <a:spAutoFit/>
              </a:bodyPr>
              <a:lstStyle/>
              <a:p>
                <a:r>
                  <a:rPr lang="en-US" dirty="0">
                    <a:latin typeface="Kristen ITC" panose="03050502040202030202" pitchFamily="66" charset="0"/>
                  </a:rPr>
                  <a:t>Transforming Livestock Farming for a Better Future</a:t>
                </a:r>
                <a:endParaRPr lang="en-KE" dirty="0">
                  <a:latin typeface="Kristen ITC" panose="03050502040202030202" pitchFamily="66" charset="0"/>
                </a:endParaRPr>
              </a:p>
            </p:txBody>
          </p:sp>
        </p:grpSp>
        <p:grpSp>
          <p:nvGrpSpPr>
            <p:cNvPr id="210" name="Group 209">
              <a:extLst>
                <a:ext uri="{FF2B5EF4-FFF2-40B4-BE49-F238E27FC236}">
                  <a16:creationId xmlns:a16="http://schemas.microsoft.com/office/drawing/2014/main" id="{AD80C57B-EEC2-4A77-B7FB-0581CE3F552D}"/>
                </a:ext>
              </a:extLst>
            </p:cNvPr>
            <p:cNvGrpSpPr/>
            <p:nvPr/>
          </p:nvGrpSpPr>
          <p:grpSpPr>
            <a:xfrm>
              <a:off x="8364752" y="21765143"/>
              <a:ext cx="2847974" cy="3959225"/>
              <a:chOff x="8377238" y="1449388"/>
              <a:chExt cx="2847974" cy="3959225"/>
            </a:xfrm>
          </p:grpSpPr>
          <p:sp>
            <p:nvSpPr>
              <p:cNvPr id="253" name="Rectangle: Rounded Corners 252">
                <a:extLst>
                  <a:ext uri="{FF2B5EF4-FFF2-40B4-BE49-F238E27FC236}">
                    <a16:creationId xmlns:a16="http://schemas.microsoft.com/office/drawing/2014/main" id="{12AB5B7F-BCBB-4135-9D4C-FE7C505E247B}"/>
                  </a:ext>
                </a:extLst>
              </p:cNvPr>
              <p:cNvSpPr/>
              <p:nvPr/>
            </p:nvSpPr>
            <p:spPr>
              <a:xfrm>
                <a:off x="8377238" y="1449388"/>
                <a:ext cx="2771775" cy="3959225"/>
              </a:xfrm>
              <a:prstGeom prst="roundRect">
                <a:avLst>
                  <a:gd name="adj" fmla="val 12199"/>
                </a:avLst>
              </a:prstGeom>
              <a:gradFill>
                <a:gsLst>
                  <a:gs pos="0">
                    <a:srgbClr val="00B0F0"/>
                  </a:gs>
                  <a:gs pos="51000">
                    <a:schemeClr val="accent1">
                      <a:lumMod val="75000"/>
                    </a:schemeClr>
                  </a:gs>
                  <a:gs pos="99000">
                    <a:schemeClr val="accent1">
                      <a:lumMod val="50000"/>
                    </a:schemeClr>
                  </a:gs>
                  <a:gs pos="100000">
                    <a:schemeClr val="accent1">
                      <a:lumMod val="5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254" name="Freeform: Shape 253">
                <a:extLst>
                  <a:ext uri="{FF2B5EF4-FFF2-40B4-BE49-F238E27FC236}">
                    <a16:creationId xmlns:a16="http://schemas.microsoft.com/office/drawing/2014/main" id="{C5902604-F38A-40CF-AD49-D76B0CCAEC91}"/>
                  </a:ext>
                </a:extLst>
              </p:cNvPr>
              <p:cNvSpPr/>
              <p:nvPr/>
            </p:nvSpPr>
            <p:spPr>
              <a:xfrm flipH="1">
                <a:off x="8377238" y="1545902"/>
                <a:ext cx="2771775" cy="3862711"/>
              </a:xfrm>
              <a:custGeom>
                <a:avLst/>
                <a:gdLst>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86359 w 2771775"/>
                  <a:gd name="connsiteY9" fmla="*/ 180514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86359 w 2771775"/>
                  <a:gd name="connsiteY9" fmla="*/ 180514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71775" h="3862711">
                    <a:moveTo>
                      <a:pt x="102092" y="0"/>
                    </a:moveTo>
                    <a:lnTo>
                      <a:pt x="99036" y="2522"/>
                    </a:lnTo>
                    <a:cubicBezTo>
                      <a:pt x="37846" y="63711"/>
                      <a:pt x="0" y="148244"/>
                      <a:pt x="0" y="241615"/>
                    </a:cubicBezTo>
                    <a:lnTo>
                      <a:pt x="0" y="3524582"/>
                    </a:lnTo>
                    <a:cubicBezTo>
                      <a:pt x="0" y="3711325"/>
                      <a:pt x="151386" y="3862711"/>
                      <a:pt x="338129" y="3862711"/>
                    </a:cubicBezTo>
                    <a:lnTo>
                      <a:pt x="2433646" y="3862711"/>
                    </a:lnTo>
                    <a:cubicBezTo>
                      <a:pt x="2620389" y="3862711"/>
                      <a:pt x="2771775" y="3711325"/>
                      <a:pt x="2771775" y="3524582"/>
                    </a:cubicBezTo>
                    <a:lnTo>
                      <a:pt x="2771775" y="3443237"/>
                    </a:lnTo>
                    <a:lnTo>
                      <a:pt x="2730892" y="3419419"/>
                    </a:lnTo>
                    <a:cubicBezTo>
                      <a:pt x="1180917" y="2806879"/>
                      <a:pt x="1064514" y="2536857"/>
                      <a:pt x="176834" y="228139"/>
                    </a:cubicBezTo>
                    <a:cubicBezTo>
                      <a:pt x="148745" y="167968"/>
                      <a:pt x="130181" y="50646"/>
                      <a:pt x="102092" y="0"/>
                    </a:cubicBezTo>
                    <a:close/>
                  </a:path>
                </a:pathLst>
              </a:custGeom>
              <a:gradFill>
                <a:gsLst>
                  <a:gs pos="0">
                    <a:srgbClr val="00B0F0"/>
                  </a:gs>
                  <a:gs pos="31000">
                    <a:schemeClr val="bg1"/>
                  </a:gs>
                  <a:gs pos="92000">
                    <a:schemeClr val="accent1">
                      <a:lumMod val="50000"/>
                    </a:schemeClr>
                  </a:gs>
                  <a:gs pos="30000">
                    <a:schemeClr val="bg1"/>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KE"/>
              </a:p>
            </p:txBody>
          </p:sp>
          <p:sp>
            <p:nvSpPr>
              <p:cNvPr id="255" name="Rectangle: Rounded Corners 254">
                <a:extLst>
                  <a:ext uri="{FF2B5EF4-FFF2-40B4-BE49-F238E27FC236}">
                    <a16:creationId xmlns:a16="http://schemas.microsoft.com/office/drawing/2014/main" id="{81E7E1C0-A3FE-4C42-9B59-04E2CEE6EEF1}"/>
                  </a:ext>
                </a:extLst>
              </p:cNvPr>
              <p:cNvSpPr/>
              <p:nvPr/>
            </p:nvSpPr>
            <p:spPr>
              <a:xfrm>
                <a:off x="8453437" y="1893371"/>
                <a:ext cx="2619375" cy="2035497"/>
              </a:xfrm>
              <a:prstGeom prst="roundRect">
                <a:avLst>
                  <a:gd name="adj" fmla="val 16161"/>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256" name="Rectangle: Rounded Corners 255">
                <a:extLst>
                  <a:ext uri="{FF2B5EF4-FFF2-40B4-BE49-F238E27FC236}">
                    <a16:creationId xmlns:a16="http://schemas.microsoft.com/office/drawing/2014/main" id="{036677A9-24FD-4ABE-97DC-C4CA86B12889}"/>
                  </a:ext>
                </a:extLst>
              </p:cNvPr>
              <p:cNvSpPr/>
              <p:nvPr/>
            </p:nvSpPr>
            <p:spPr>
              <a:xfrm>
                <a:off x="8453437" y="1498277"/>
                <a:ext cx="2619375" cy="2168848"/>
              </a:xfrm>
              <a:prstGeom prst="roundRect">
                <a:avLst>
                  <a:gd name="adj" fmla="val 1288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dirty="0"/>
              </a:p>
            </p:txBody>
          </p:sp>
          <p:sp>
            <p:nvSpPr>
              <p:cNvPr id="257" name="TextBox 256">
                <a:extLst>
                  <a:ext uri="{FF2B5EF4-FFF2-40B4-BE49-F238E27FC236}">
                    <a16:creationId xmlns:a16="http://schemas.microsoft.com/office/drawing/2014/main" id="{F31ED0F2-44A7-4EF7-B21F-C108326C9F83}"/>
                  </a:ext>
                </a:extLst>
              </p:cNvPr>
              <p:cNvSpPr txBox="1"/>
              <p:nvPr/>
            </p:nvSpPr>
            <p:spPr>
              <a:xfrm>
                <a:off x="8453437" y="1624012"/>
                <a:ext cx="2395539" cy="400110"/>
              </a:xfrm>
              <a:prstGeom prst="rect">
                <a:avLst/>
              </a:prstGeom>
              <a:noFill/>
            </p:spPr>
            <p:txBody>
              <a:bodyPr wrap="square" rtlCol="0">
                <a:spAutoFit/>
              </a:bodyPr>
              <a:lstStyle/>
              <a:p>
                <a:r>
                  <a:rPr lang="en-US" sz="2000" dirty="0">
                    <a:latin typeface="Kristen ITC" panose="03050502040202030202" pitchFamily="66" charset="0"/>
                  </a:rPr>
                  <a:t>Technology Stack </a:t>
                </a:r>
                <a:endParaRPr lang="en-KE" sz="2000" dirty="0">
                  <a:solidFill>
                    <a:schemeClr val="tx1">
                      <a:lumMod val="75000"/>
                      <a:lumOff val="25000"/>
                    </a:schemeClr>
                  </a:solidFill>
                  <a:latin typeface="Kristen ITC" panose="03050502040202030202" pitchFamily="66" charset="0"/>
                </a:endParaRPr>
              </a:p>
            </p:txBody>
          </p:sp>
          <p:sp>
            <p:nvSpPr>
              <p:cNvPr id="258" name="Rectangle: Rounded Corners 257">
                <a:extLst>
                  <a:ext uri="{FF2B5EF4-FFF2-40B4-BE49-F238E27FC236}">
                    <a16:creationId xmlns:a16="http://schemas.microsoft.com/office/drawing/2014/main" id="{0580DFA9-10B6-4F69-A937-E22058FF9F50}"/>
                  </a:ext>
                </a:extLst>
              </p:cNvPr>
              <p:cNvSpPr/>
              <p:nvPr/>
            </p:nvSpPr>
            <p:spPr>
              <a:xfrm>
                <a:off x="8572500" y="2072377"/>
                <a:ext cx="324000" cy="72000"/>
              </a:xfrm>
              <a:prstGeom prst="roundRect">
                <a:avLst>
                  <a:gd name="adj" fmla="val 41983"/>
                </a:avLst>
              </a:prstGeom>
              <a:gradFill>
                <a:gsLst>
                  <a:gs pos="0">
                    <a:srgbClr val="00B0F0"/>
                  </a:gs>
                  <a:gs pos="51000">
                    <a:schemeClr val="accent1">
                      <a:lumMod val="75000"/>
                    </a:schemeClr>
                  </a:gs>
                  <a:gs pos="99000">
                    <a:schemeClr val="accent1">
                      <a:lumMod val="50000"/>
                    </a:schemeClr>
                  </a:gs>
                  <a:gs pos="100000">
                    <a:schemeClr val="accent1">
                      <a:lumMod val="5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259" name="TextBox 258">
                <a:extLst>
                  <a:ext uri="{FF2B5EF4-FFF2-40B4-BE49-F238E27FC236}">
                    <a16:creationId xmlns:a16="http://schemas.microsoft.com/office/drawing/2014/main" id="{7122881C-6F71-4591-A258-04EC15C1F07A}"/>
                  </a:ext>
                </a:extLst>
              </p:cNvPr>
              <p:cNvSpPr txBox="1"/>
              <p:nvPr/>
            </p:nvSpPr>
            <p:spPr>
              <a:xfrm>
                <a:off x="9105975" y="4040746"/>
                <a:ext cx="742875" cy="523220"/>
              </a:xfrm>
              <a:prstGeom prst="rect">
                <a:avLst/>
              </a:prstGeom>
              <a:noFill/>
            </p:spPr>
            <p:txBody>
              <a:bodyPr wrap="square" rtlCol="0">
                <a:spAutoFit/>
              </a:bodyPr>
              <a:lstStyle/>
              <a:p>
                <a:r>
                  <a:rPr lang="en-US" sz="2800" dirty="0">
                    <a:solidFill>
                      <a:schemeClr val="bg1"/>
                    </a:solidFill>
                  </a:rPr>
                  <a:t>8</a:t>
                </a:r>
                <a:r>
                  <a:rPr lang="en-US" sz="2000" dirty="0">
                    <a:solidFill>
                      <a:schemeClr val="bg1"/>
                    </a:solidFill>
                  </a:rPr>
                  <a:t>%</a:t>
                </a:r>
                <a:endParaRPr lang="en-KE" sz="2800" dirty="0">
                  <a:solidFill>
                    <a:schemeClr val="bg1"/>
                  </a:solidFill>
                </a:endParaRPr>
              </a:p>
            </p:txBody>
          </p:sp>
          <p:sp>
            <p:nvSpPr>
              <p:cNvPr id="260" name="TextBox 259">
                <a:extLst>
                  <a:ext uri="{FF2B5EF4-FFF2-40B4-BE49-F238E27FC236}">
                    <a16:creationId xmlns:a16="http://schemas.microsoft.com/office/drawing/2014/main" id="{1A4EA88E-2CFA-4C11-895A-B66755E8AC9A}"/>
                  </a:ext>
                </a:extLst>
              </p:cNvPr>
              <p:cNvSpPr txBox="1"/>
              <p:nvPr/>
            </p:nvSpPr>
            <p:spPr>
              <a:xfrm>
                <a:off x="9734625" y="4225412"/>
                <a:ext cx="962025" cy="338554"/>
              </a:xfrm>
              <a:prstGeom prst="rect">
                <a:avLst/>
              </a:prstGeom>
              <a:noFill/>
            </p:spPr>
            <p:txBody>
              <a:bodyPr wrap="square" rtlCol="0">
                <a:spAutoFit/>
              </a:bodyPr>
              <a:lstStyle/>
              <a:p>
                <a:r>
                  <a:rPr lang="en-US" sz="1600" b="1" dirty="0">
                    <a:solidFill>
                      <a:schemeClr val="bg1"/>
                    </a:solidFill>
                    <a:latin typeface="Kristen ITC" panose="03050502040202030202" pitchFamily="66" charset="0"/>
                  </a:rPr>
                  <a:t>Growth</a:t>
                </a:r>
                <a:endParaRPr lang="en-KE" sz="1600" b="1" dirty="0">
                  <a:solidFill>
                    <a:schemeClr val="bg1"/>
                  </a:solidFill>
                  <a:latin typeface="Kristen ITC" panose="03050502040202030202" pitchFamily="66" charset="0"/>
                </a:endParaRPr>
              </a:p>
            </p:txBody>
          </p:sp>
          <p:sp>
            <p:nvSpPr>
              <p:cNvPr id="261" name="TextBox 260">
                <a:extLst>
                  <a:ext uri="{FF2B5EF4-FFF2-40B4-BE49-F238E27FC236}">
                    <a16:creationId xmlns:a16="http://schemas.microsoft.com/office/drawing/2014/main" id="{1643FEF8-99CB-4C6A-9A8B-29846FE56930}"/>
                  </a:ext>
                </a:extLst>
              </p:cNvPr>
              <p:cNvSpPr txBox="1"/>
              <p:nvPr/>
            </p:nvSpPr>
            <p:spPr>
              <a:xfrm>
                <a:off x="9115500" y="4497946"/>
                <a:ext cx="742875" cy="523220"/>
              </a:xfrm>
              <a:prstGeom prst="rect">
                <a:avLst/>
              </a:prstGeom>
              <a:noFill/>
            </p:spPr>
            <p:txBody>
              <a:bodyPr wrap="square" rtlCol="0">
                <a:spAutoFit/>
              </a:bodyPr>
              <a:lstStyle/>
              <a:p>
                <a:r>
                  <a:rPr lang="en-US" sz="2800" dirty="0">
                    <a:solidFill>
                      <a:schemeClr val="bg1"/>
                    </a:solidFill>
                  </a:rPr>
                  <a:t>8</a:t>
                </a:r>
                <a:endParaRPr lang="en-KE" sz="2800" dirty="0">
                  <a:solidFill>
                    <a:schemeClr val="bg1"/>
                  </a:solidFill>
                </a:endParaRPr>
              </a:p>
            </p:txBody>
          </p:sp>
          <p:sp>
            <p:nvSpPr>
              <p:cNvPr id="262" name="TextBox 261">
                <a:extLst>
                  <a:ext uri="{FF2B5EF4-FFF2-40B4-BE49-F238E27FC236}">
                    <a16:creationId xmlns:a16="http://schemas.microsoft.com/office/drawing/2014/main" id="{B114806D-1847-4AE0-9437-933A29F93020}"/>
                  </a:ext>
                </a:extLst>
              </p:cNvPr>
              <p:cNvSpPr txBox="1"/>
              <p:nvPr/>
            </p:nvSpPr>
            <p:spPr>
              <a:xfrm>
                <a:off x="9796500" y="4682612"/>
                <a:ext cx="962025" cy="338554"/>
              </a:xfrm>
              <a:prstGeom prst="rect">
                <a:avLst/>
              </a:prstGeom>
              <a:noFill/>
            </p:spPr>
            <p:txBody>
              <a:bodyPr wrap="square" rtlCol="0">
                <a:spAutoFit/>
              </a:bodyPr>
              <a:lstStyle/>
              <a:p>
                <a:r>
                  <a:rPr lang="en-US" sz="1600" b="1" dirty="0">
                    <a:solidFill>
                      <a:schemeClr val="bg1"/>
                    </a:solidFill>
                    <a:latin typeface="Kristen ITC" panose="03050502040202030202" pitchFamily="66" charset="0"/>
                  </a:rPr>
                  <a:t>Points</a:t>
                </a:r>
                <a:endParaRPr lang="en-KE" sz="1600" b="1" dirty="0">
                  <a:solidFill>
                    <a:schemeClr val="bg1"/>
                  </a:solidFill>
                  <a:latin typeface="Kristen ITC" panose="03050502040202030202" pitchFamily="66" charset="0"/>
                </a:endParaRPr>
              </a:p>
            </p:txBody>
          </p:sp>
          <p:pic>
            <p:nvPicPr>
              <p:cNvPr id="263" name="Graphic 262" descr="Bar chart with solid fill">
                <a:extLst>
                  <a:ext uri="{FF2B5EF4-FFF2-40B4-BE49-F238E27FC236}">
                    <a16:creationId xmlns:a16="http://schemas.microsoft.com/office/drawing/2014/main" id="{223C1ADF-6D46-437F-8999-36F79877EEC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654782" y="4525556"/>
                <a:ext cx="468000" cy="468000"/>
              </a:xfrm>
              <a:prstGeom prst="rect">
                <a:avLst/>
              </a:prstGeom>
            </p:spPr>
          </p:pic>
          <p:pic>
            <p:nvPicPr>
              <p:cNvPr id="264" name="Graphic 263" descr="Bar graph with upward trend with solid fill">
                <a:extLst>
                  <a:ext uri="{FF2B5EF4-FFF2-40B4-BE49-F238E27FC236}">
                    <a16:creationId xmlns:a16="http://schemas.microsoft.com/office/drawing/2014/main" id="{ABF7A243-32F6-4B20-8FC1-21A56E7EA98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654782" y="4059255"/>
                <a:ext cx="468000" cy="468000"/>
              </a:xfrm>
              <a:prstGeom prst="rect">
                <a:avLst/>
              </a:prstGeom>
            </p:spPr>
          </p:pic>
          <p:sp>
            <p:nvSpPr>
              <p:cNvPr id="265" name="TextBox 264">
                <a:extLst>
                  <a:ext uri="{FF2B5EF4-FFF2-40B4-BE49-F238E27FC236}">
                    <a16:creationId xmlns:a16="http://schemas.microsoft.com/office/drawing/2014/main" id="{D0A0DF13-0397-4DEF-A706-5E4087ECFB46}"/>
                  </a:ext>
                </a:extLst>
              </p:cNvPr>
              <p:cNvSpPr txBox="1"/>
              <p:nvPr/>
            </p:nvSpPr>
            <p:spPr>
              <a:xfrm>
                <a:off x="8605837" y="2568652"/>
                <a:ext cx="2619375" cy="707886"/>
              </a:xfrm>
              <a:prstGeom prst="rect">
                <a:avLst/>
              </a:prstGeom>
              <a:noFill/>
            </p:spPr>
            <p:txBody>
              <a:bodyPr wrap="square" rtlCol="0">
                <a:spAutoFit/>
              </a:bodyPr>
              <a:lstStyle/>
              <a:p>
                <a:r>
                  <a:rPr lang="en-US" sz="2000" dirty="0">
                    <a:latin typeface="Kristen ITC" panose="03050502040202030202" pitchFamily="66" charset="0"/>
                  </a:rPr>
                  <a:t>The Power Behind </a:t>
                </a:r>
                <a:r>
                  <a:rPr lang="en-US" sz="2000" dirty="0" err="1">
                    <a:latin typeface="Kristen ITC" panose="03050502040202030202" pitchFamily="66" charset="0"/>
                  </a:rPr>
                  <a:t>SmartLivestock</a:t>
                </a:r>
                <a:endParaRPr lang="en-KE" sz="2000" dirty="0">
                  <a:latin typeface="Kristen ITC" panose="03050502040202030202" pitchFamily="66" charset="0"/>
                </a:endParaRPr>
              </a:p>
            </p:txBody>
          </p:sp>
        </p:grpSp>
        <p:grpSp>
          <p:nvGrpSpPr>
            <p:cNvPr id="211" name="Group 210">
              <a:extLst>
                <a:ext uri="{FF2B5EF4-FFF2-40B4-BE49-F238E27FC236}">
                  <a16:creationId xmlns:a16="http://schemas.microsoft.com/office/drawing/2014/main" id="{A3FC3ECC-9254-48C6-BF67-629288349678}"/>
                </a:ext>
              </a:extLst>
            </p:cNvPr>
            <p:cNvGrpSpPr/>
            <p:nvPr/>
          </p:nvGrpSpPr>
          <p:grpSpPr>
            <a:xfrm>
              <a:off x="8364752" y="25828294"/>
              <a:ext cx="2847974" cy="3959225"/>
              <a:chOff x="8377238" y="1449388"/>
              <a:chExt cx="2847974" cy="3959225"/>
            </a:xfrm>
          </p:grpSpPr>
          <p:sp>
            <p:nvSpPr>
              <p:cNvPr id="240" name="Rectangle: Rounded Corners 239">
                <a:extLst>
                  <a:ext uri="{FF2B5EF4-FFF2-40B4-BE49-F238E27FC236}">
                    <a16:creationId xmlns:a16="http://schemas.microsoft.com/office/drawing/2014/main" id="{8C0E1D30-AD82-460A-B9CE-295468887460}"/>
                  </a:ext>
                </a:extLst>
              </p:cNvPr>
              <p:cNvSpPr/>
              <p:nvPr/>
            </p:nvSpPr>
            <p:spPr>
              <a:xfrm>
                <a:off x="8377238" y="1449388"/>
                <a:ext cx="2771775" cy="3959225"/>
              </a:xfrm>
              <a:prstGeom prst="roundRect">
                <a:avLst>
                  <a:gd name="adj" fmla="val 12199"/>
                </a:avLst>
              </a:prstGeom>
              <a:gradFill>
                <a:gsLst>
                  <a:gs pos="0">
                    <a:srgbClr val="00B0F0"/>
                  </a:gs>
                  <a:gs pos="51000">
                    <a:schemeClr val="accent1">
                      <a:lumMod val="75000"/>
                    </a:schemeClr>
                  </a:gs>
                  <a:gs pos="99000">
                    <a:schemeClr val="accent1">
                      <a:lumMod val="50000"/>
                    </a:schemeClr>
                  </a:gs>
                  <a:gs pos="100000">
                    <a:schemeClr val="accent1">
                      <a:lumMod val="5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241" name="Freeform: Shape 240">
                <a:extLst>
                  <a:ext uri="{FF2B5EF4-FFF2-40B4-BE49-F238E27FC236}">
                    <a16:creationId xmlns:a16="http://schemas.microsoft.com/office/drawing/2014/main" id="{40AF4961-D47A-4B58-A46F-486693489C2C}"/>
                  </a:ext>
                </a:extLst>
              </p:cNvPr>
              <p:cNvSpPr/>
              <p:nvPr/>
            </p:nvSpPr>
            <p:spPr>
              <a:xfrm flipH="1">
                <a:off x="8377238" y="1545902"/>
                <a:ext cx="2771775" cy="3862711"/>
              </a:xfrm>
              <a:custGeom>
                <a:avLst/>
                <a:gdLst>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86359 w 2771775"/>
                  <a:gd name="connsiteY9" fmla="*/ 180514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86359 w 2771775"/>
                  <a:gd name="connsiteY9" fmla="*/ 180514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71775" h="3862711">
                    <a:moveTo>
                      <a:pt x="102092" y="0"/>
                    </a:moveTo>
                    <a:lnTo>
                      <a:pt x="99036" y="2522"/>
                    </a:lnTo>
                    <a:cubicBezTo>
                      <a:pt x="37846" y="63711"/>
                      <a:pt x="0" y="148244"/>
                      <a:pt x="0" y="241615"/>
                    </a:cubicBezTo>
                    <a:lnTo>
                      <a:pt x="0" y="3524582"/>
                    </a:lnTo>
                    <a:cubicBezTo>
                      <a:pt x="0" y="3711325"/>
                      <a:pt x="151386" y="3862711"/>
                      <a:pt x="338129" y="3862711"/>
                    </a:cubicBezTo>
                    <a:lnTo>
                      <a:pt x="2433646" y="3862711"/>
                    </a:lnTo>
                    <a:cubicBezTo>
                      <a:pt x="2620389" y="3862711"/>
                      <a:pt x="2771775" y="3711325"/>
                      <a:pt x="2771775" y="3524582"/>
                    </a:cubicBezTo>
                    <a:lnTo>
                      <a:pt x="2771775" y="3443237"/>
                    </a:lnTo>
                    <a:lnTo>
                      <a:pt x="2730892" y="3419419"/>
                    </a:lnTo>
                    <a:cubicBezTo>
                      <a:pt x="1180917" y="2806879"/>
                      <a:pt x="1064514" y="2536857"/>
                      <a:pt x="176834" y="228139"/>
                    </a:cubicBezTo>
                    <a:cubicBezTo>
                      <a:pt x="148745" y="167968"/>
                      <a:pt x="130181" y="50646"/>
                      <a:pt x="102092" y="0"/>
                    </a:cubicBezTo>
                    <a:close/>
                  </a:path>
                </a:pathLst>
              </a:custGeom>
              <a:gradFill>
                <a:gsLst>
                  <a:gs pos="0">
                    <a:srgbClr val="00B0F0"/>
                  </a:gs>
                  <a:gs pos="31000">
                    <a:schemeClr val="bg1"/>
                  </a:gs>
                  <a:gs pos="92000">
                    <a:schemeClr val="accent1">
                      <a:lumMod val="50000"/>
                    </a:schemeClr>
                  </a:gs>
                  <a:gs pos="30000">
                    <a:schemeClr val="bg1"/>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KE" dirty="0"/>
              </a:p>
            </p:txBody>
          </p:sp>
          <p:sp>
            <p:nvSpPr>
              <p:cNvPr id="242" name="Rectangle: Rounded Corners 241">
                <a:extLst>
                  <a:ext uri="{FF2B5EF4-FFF2-40B4-BE49-F238E27FC236}">
                    <a16:creationId xmlns:a16="http://schemas.microsoft.com/office/drawing/2014/main" id="{555B17E3-3EA5-4870-B0E2-1270739CC186}"/>
                  </a:ext>
                </a:extLst>
              </p:cNvPr>
              <p:cNvSpPr/>
              <p:nvPr/>
            </p:nvSpPr>
            <p:spPr>
              <a:xfrm>
                <a:off x="8453437" y="1893371"/>
                <a:ext cx="2619375" cy="2035497"/>
              </a:xfrm>
              <a:prstGeom prst="roundRect">
                <a:avLst>
                  <a:gd name="adj" fmla="val 16161"/>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243" name="Rectangle: Rounded Corners 242">
                <a:extLst>
                  <a:ext uri="{FF2B5EF4-FFF2-40B4-BE49-F238E27FC236}">
                    <a16:creationId xmlns:a16="http://schemas.microsoft.com/office/drawing/2014/main" id="{6E638BBA-4F14-4B7A-908D-4ECB5CC27DAD}"/>
                  </a:ext>
                </a:extLst>
              </p:cNvPr>
              <p:cNvSpPr/>
              <p:nvPr/>
            </p:nvSpPr>
            <p:spPr>
              <a:xfrm>
                <a:off x="8453437" y="1498277"/>
                <a:ext cx="2619375" cy="2168848"/>
              </a:xfrm>
              <a:prstGeom prst="roundRect">
                <a:avLst>
                  <a:gd name="adj" fmla="val 1288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dirty="0"/>
              </a:p>
            </p:txBody>
          </p:sp>
          <p:sp>
            <p:nvSpPr>
              <p:cNvPr id="244" name="TextBox 243">
                <a:extLst>
                  <a:ext uri="{FF2B5EF4-FFF2-40B4-BE49-F238E27FC236}">
                    <a16:creationId xmlns:a16="http://schemas.microsoft.com/office/drawing/2014/main" id="{FEFD854D-7A8A-4A4D-A9A7-1ED4BC9C9A36}"/>
                  </a:ext>
                </a:extLst>
              </p:cNvPr>
              <p:cNvSpPr txBox="1"/>
              <p:nvPr/>
            </p:nvSpPr>
            <p:spPr>
              <a:xfrm>
                <a:off x="8453437" y="1624012"/>
                <a:ext cx="2395539" cy="461665"/>
              </a:xfrm>
              <a:prstGeom prst="rect">
                <a:avLst/>
              </a:prstGeom>
              <a:noFill/>
            </p:spPr>
            <p:txBody>
              <a:bodyPr wrap="square" rtlCol="0">
                <a:spAutoFit/>
              </a:bodyPr>
              <a:lstStyle/>
              <a:p>
                <a:r>
                  <a:rPr lang="en-US" sz="1200" dirty="0">
                    <a:latin typeface="Kristen ITC" panose="03050502040202030202" pitchFamily="66" charset="0"/>
                  </a:rPr>
                  <a:t>Market Potential &amp; Scalability</a:t>
                </a:r>
                <a:endParaRPr lang="en-KE" sz="1200" dirty="0">
                  <a:solidFill>
                    <a:schemeClr val="tx1">
                      <a:lumMod val="75000"/>
                      <a:lumOff val="25000"/>
                    </a:schemeClr>
                  </a:solidFill>
                  <a:latin typeface="Kristen ITC" panose="03050502040202030202" pitchFamily="66" charset="0"/>
                </a:endParaRPr>
              </a:p>
            </p:txBody>
          </p:sp>
          <p:sp>
            <p:nvSpPr>
              <p:cNvPr id="245" name="Rectangle: Rounded Corners 244">
                <a:extLst>
                  <a:ext uri="{FF2B5EF4-FFF2-40B4-BE49-F238E27FC236}">
                    <a16:creationId xmlns:a16="http://schemas.microsoft.com/office/drawing/2014/main" id="{03A9D64D-340D-4041-8FE0-D772A0899C9C}"/>
                  </a:ext>
                </a:extLst>
              </p:cNvPr>
              <p:cNvSpPr/>
              <p:nvPr/>
            </p:nvSpPr>
            <p:spPr>
              <a:xfrm>
                <a:off x="8572500" y="2072377"/>
                <a:ext cx="324000" cy="72000"/>
              </a:xfrm>
              <a:prstGeom prst="roundRect">
                <a:avLst>
                  <a:gd name="adj" fmla="val 41983"/>
                </a:avLst>
              </a:prstGeom>
              <a:gradFill>
                <a:gsLst>
                  <a:gs pos="0">
                    <a:srgbClr val="00B0F0"/>
                  </a:gs>
                  <a:gs pos="51000">
                    <a:schemeClr val="accent1">
                      <a:lumMod val="75000"/>
                    </a:schemeClr>
                  </a:gs>
                  <a:gs pos="99000">
                    <a:schemeClr val="accent1">
                      <a:lumMod val="50000"/>
                    </a:schemeClr>
                  </a:gs>
                  <a:gs pos="100000">
                    <a:schemeClr val="accent1">
                      <a:lumMod val="5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246" name="TextBox 245">
                <a:extLst>
                  <a:ext uri="{FF2B5EF4-FFF2-40B4-BE49-F238E27FC236}">
                    <a16:creationId xmlns:a16="http://schemas.microsoft.com/office/drawing/2014/main" id="{0F607FFE-DCB8-4474-9FD8-075074F45214}"/>
                  </a:ext>
                </a:extLst>
              </p:cNvPr>
              <p:cNvSpPr txBox="1"/>
              <p:nvPr/>
            </p:nvSpPr>
            <p:spPr>
              <a:xfrm>
                <a:off x="9105975" y="4040746"/>
                <a:ext cx="742875" cy="523220"/>
              </a:xfrm>
              <a:prstGeom prst="rect">
                <a:avLst/>
              </a:prstGeom>
              <a:noFill/>
            </p:spPr>
            <p:txBody>
              <a:bodyPr wrap="square" rtlCol="0">
                <a:spAutoFit/>
              </a:bodyPr>
              <a:lstStyle/>
              <a:p>
                <a:r>
                  <a:rPr lang="en-US" sz="2800" dirty="0">
                    <a:solidFill>
                      <a:schemeClr val="bg1"/>
                    </a:solidFill>
                  </a:rPr>
                  <a:t>10</a:t>
                </a:r>
                <a:r>
                  <a:rPr lang="en-US" sz="2000" dirty="0">
                    <a:solidFill>
                      <a:schemeClr val="bg1"/>
                    </a:solidFill>
                  </a:rPr>
                  <a:t>%</a:t>
                </a:r>
                <a:endParaRPr lang="en-KE" sz="2800" dirty="0">
                  <a:solidFill>
                    <a:schemeClr val="bg1"/>
                  </a:solidFill>
                </a:endParaRPr>
              </a:p>
            </p:txBody>
          </p:sp>
          <p:sp>
            <p:nvSpPr>
              <p:cNvPr id="247" name="TextBox 246">
                <a:extLst>
                  <a:ext uri="{FF2B5EF4-FFF2-40B4-BE49-F238E27FC236}">
                    <a16:creationId xmlns:a16="http://schemas.microsoft.com/office/drawing/2014/main" id="{B1B4AD9F-1360-475A-BAB2-D0B420E304FC}"/>
                  </a:ext>
                </a:extLst>
              </p:cNvPr>
              <p:cNvSpPr txBox="1"/>
              <p:nvPr/>
            </p:nvSpPr>
            <p:spPr>
              <a:xfrm>
                <a:off x="9734625" y="4225412"/>
                <a:ext cx="962025" cy="338554"/>
              </a:xfrm>
              <a:prstGeom prst="rect">
                <a:avLst/>
              </a:prstGeom>
              <a:noFill/>
            </p:spPr>
            <p:txBody>
              <a:bodyPr wrap="square" rtlCol="0">
                <a:spAutoFit/>
              </a:bodyPr>
              <a:lstStyle/>
              <a:p>
                <a:r>
                  <a:rPr lang="en-US" sz="1600" b="1" dirty="0">
                    <a:solidFill>
                      <a:schemeClr val="bg1"/>
                    </a:solidFill>
                    <a:latin typeface="Kristen ITC" panose="03050502040202030202" pitchFamily="66" charset="0"/>
                  </a:rPr>
                  <a:t>Growth</a:t>
                </a:r>
                <a:endParaRPr lang="en-KE" sz="1600" b="1" dirty="0">
                  <a:solidFill>
                    <a:schemeClr val="bg1"/>
                  </a:solidFill>
                  <a:latin typeface="Kristen ITC" panose="03050502040202030202" pitchFamily="66" charset="0"/>
                </a:endParaRPr>
              </a:p>
            </p:txBody>
          </p:sp>
          <p:sp>
            <p:nvSpPr>
              <p:cNvPr id="248" name="TextBox 247">
                <a:extLst>
                  <a:ext uri="{FF2B5EF4-FFF2-40B4-BE49-F238E27FC236}">
                    <a16:creationId xmlns:a16="http://schemas.microsoft.com/office/drawing/2014/main" id="{9B6ED9F7-945E-48B9-AEF1-C6469E2819FA}"/>
                  </a:ext>
                </a:extLst>
              </p:cNvPr>
              <p:cNvSpPr txBox="1"/>
              <p:nvPr/>
            </p:nvSpPr>
            <p:spPr>
              <a:xfrm>
                <a:off x="9115500" y="4497946"/>
                <a:ext cx="742875" cy="523220"/>
              </a:xfrm>
              <a:prstGeom prst="rect">
                <a:avLst/>
              </a:prstGeom>
              <a:noFill/>
            </p:spPr>
            <p:txBody>
              <a:bodyPr wrap="square" rtlCol="0">
                <a:spAutoFit/>
              </a:bodyPr>
              <a:lstStyle/>
              <a:p>
                <a:r>
                  <a:rPr lang="en-US" sz="2800" dirty="0">
                    <a:solidFill>
                      <a:schemeClr val="bg1"/>
                    </a:solidFill>
                  </a:rPr>
                  <a:t>10</a:t>
                </a:r>
                <a:endParaRPr lang="en-KE" sz="2800" dirty="0">
                  <a:solidFill>
                    <a:schemeClr val="bg1"/>
                  </a:solidFill>
                </a:endParaRPr>
              </a:p>
            </p:txBody>
          </p:sp>
          <p:sp>
            <p:nvSpPr>
              <p:cNvPr id="249" name="TextBox 248">
                <a:extLst>
                  <a:ext uri="{FF2B5EF4-FFF2-40B4-BE49-F238E27FC236}">
                    <a16:creationId xmlns:a16="http://schemas.microsoft.com/office/drawing/2014/main" id="{ACEC64DC-3324-4324-9616-7E7B9B9719E4}"/>
                  </a:ext>
                </a:extLst>
              </p:cNvPr>
              <p:cNvSpPr txBox="1"/>
              <p:nvPr/>
            </p:nvSpPr>
            <p:spPr>
              <a:xfrm>
                <a:off x="9796500" y="4682612"/>
                <a:ext cx="962025" cy="338554"/>
              </a:xfrm>
              <a:prstGeom prst="rect">
                <a:avLst/>
              </a:prstGeom>
              <a:noFill/>
            </p:spPr>
            <p:txBody>
              <a:bodyPr wrap="square" rtlCol="0">
                <a:spAutoFit/>
              </a:bodyPr>
              <a:lstStyle/>
              <a:p>
                <a:r>
                  <a:rPr lang="en-US" sz="1600" b="1" dirty="0">
                    <a:solidFill>
                      <a:schemeClr val="bg1"/>
                    </a:solidFill>
                    <a:latin typeface="Kristen ITC" panose="03050502040202030202" pitchFamily="66" charset="0"/>
                  </a:rPr>
                  <a:t>Points</a:t>
                </a:r>
                <a:endParaRPr lang="en-KE" sz="1600" b="1" dirty="0">
                  <a:solidFill>
                    <a:schemeClr val="bg1"/>
                  </a:solidFill>
                  <a:latin typeface="Kristen ITC" panose="03050502040202030202" pitchFamily="66" charset="0"/>
                </a:endParaRPr>
              </a:p>
            </p:txBody>
          </p:sp>
          <p:pic>
            <p:nvPicPr>
              <p:cNvPr id="250" name="Graphic 249" descr="Bar chart with solid fill">
                <a:extLst>
                  <a:ext uri="{FF2B5EF4-FFF2-40B4-BE49-F238E27FC236}">
                    <a16:creationId xmlns:a16="http://schemas.microsoft.com/office/drawing/2014/main" id="{B5800DC2-52D7-496A-9246-ED119B9CEEF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654782" y="4525556"/>
                <a:ext cx="468000" cy="468000"/>
              </a:xfrm>
              <a:prstGeom prst="rect">
                <a:avLst/>
              </a:prstGeom>
            </p:spPr>
          </p:pic>
          <p:pic>
            <p:nvPicPr>
              <p:cNvPr id="251" name="Graphic 250" descr="Bar graph with upward trend with solid fill">
                <a:extLst>
                  <a:ext uri="{FF2B5EF4-FFF2-40B4-BE49-F238E27FC236}">
                    <a16:creationId xmlns:a16="http://schemas.microsoft.com/office/drawing/2014/main" id="{DE0AE126-4F4A-4682-BDB0-BD72466BAAB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654782" y="4059255"/>
                <a:ext cx="468000" cy="468000"/>
              </a:xfrm>
              <a:prstGeom prst="rect">
                <a:avLst/>
              </a:prstGeom>
            </p:spPr>
          </p:pic>
          <p:sp>
            <p:nvSpPr>
              <p:cNvPr id="252" name="TextBox 251">
                <a:extLst>
                  <a:ext uri="{FF2B5EF4-FFF2-40B4-BE49-F238E27FC236}">
                    <a16:creationId xmlns:a16="http://schemas.microsoft.com/office/drawing/2014/main" id="{80973897-0390-40CA-B214-245E10BDEE8E}"/>
                  </a:ext>
                </a:extLst>
              </p:cNvPr>
              <p:cNvSpPr txBox="1"/>
              <p:nvPr/>
            </p:nvSpPr>
            <p:spPr>
              <a:xfrm>
                <a:off x="8605837" y="2568652"/>
                <a:ext cx="2619375" cy="923330"/>
              </a:xfrm>
              <a:prstGeom prst="rect">
                <a:avLst/>
              </a:prstGeom>
              <a:noFill/>
            </p:spPr>
            <p:txBody>
              <a:bodyPr wrap="square" rtlCol="0">
                <a:spAutoFit/>
              </a:bodyPr>
              <a:lstStyle/>
              <a:p>
                <a:r>
                  <a:rPr lang="en-US" dirty="0">
                    <a:latin typeface="Kristen ITC" panose="03050502040202030202" pitchFamily="66" charset="0"/>
                  </a:rPr>
                  <a:t>The Future of AI-Driven Livestock Management</a:t>
                </a:r>
                <a:endParaRPr lang="en-KE" dirty="0">
                  <a:latin typeface="Kristen ITC" panose="03050502040202030202" pitchFamily="66" charset="0"/>
                </a:endParaRPr>
              </a:p>
            </p:txBody>
          </p:sp>
        </p:grpSp>
        <p:grpSp>
          <p:nvGrpSpPr>
            <p:cNvPr id="212" name="Group 211">
              <a:extLst>
                <a:ext uri="{FF2B5EF4-FFF2-40B4-BE49-F238E27FC236}">
                  <a16:creationId xmlns:a16="http://schemas.microsoft.com/office/drawing/2014/main" id="{2729F2B3-002A-44A8-8C1B-FAB3C843AF2D}"/>
                </a:ext>
              </a:extLst>
            </p:cNvPr>
            <p:cNvGrpSpPr/>
            <p:nvPr/>
          </p:nvGrpSpPr>
          <p:grpSpPr>
            <a:xfrm>
              <a:off x="8402852" y="29891445"/>
              <a:ext cx="2771775" cy="3959225"/>
              <a:chOff x="8377238" y="1449388"/>
              <a:chExt cx="2771775" cy="3959225"/>
            </a:xfrm>
          </p:grpSpPr>
          <p:sp>
            <p:nvSpPr>
              <p:cNvPr id="227" name="Rectangle: Rounded Corners 226">
                <a:extLst>
                  <a:ext uri="{FF2B5EF4-FFF2-40B4-BE49-F238E27FC236}">
                    <a16:creationId xmlns:a16="http://schemas.microsoft.com/office/drawing/2014/main" id="{CBF9131D-D680-4E81-92C4-C9039DF1E7F1}"/>
                  </a:ext>
                </a:extLst>
              </p:cNvPr>
              <p:cNvSpPr/>
              <p:nvPr/>
            </p:nvSpPr>
            <p:spPr>
              <a:xfrm>
                <a:off x="8377238" y="1449388"/>
                <a:ext cx="2771775" cy="3959225"/>
              </a:xfrm>
              <a:prstGeom prst="roundRect">
                <a:avLst>
                  <a:gd name="adj" fmla="val 12199"/>
                </a:avLst>
              </a:prstGeom>
              <a:gradFill>
                <a:gsLst>
                  <a:gs pos="0">
                    <a:srgbClr val="00B0F0"/>
                  </a:gs>
                  <a:gs pos="51000">
                    <a:schemeClr val="accent1">
                      <a:lumMod val="75000"/>
                    </a:schemeClr>
                  </a:gs>
                  <a:gs pos="99000">
                    <a:schemeClr val="accent1">
                      <a:lumMod val="50000"/>
                    </a:schemeClr>
                  </a:gs>
                  <a:gs pos="100000">
                    <a:schemeClr val="accent1">
                      <a:lumMod val="5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228" name="Freeform: Shape 227">
                <a:extLst>
                  <a:ext uri="{FF2B5EF4-FFF2-40B4-BE49-F238E27FC236}">
                    <a16:creationId xmlns:a16="http://schemas.microsoft.com/office/drawing/2014/main" id="{52500D94-8FB3-4D45-A1CE-D2CC0D62E36E}"/>
                  </a:ext>
                </a:extLst>
              </p:cNvPr>
              <p:cNvSpPr/>
              <p:nvPr/>
            </p:nvSpPr>
            <p:spPr>
              <a:xfrm flipH="1">
                <a:off x="8377238" y="1545902"/>
                <a:ext cx="2771775" cy="3862711"/>
              </a:xfrm>
              <a:custGeom>
                <a:avLst/>
                <a:gdLst>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86359 w 2771775"/>
                  <a:gd name="connsiteY9" fmla="*/ 180514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86359 w 2771775"/>
                  <a:gd name="connsiteY9" fmla="*/ 180514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71775" h="3862711">
                    <a:moveTo>
                      <a:pt x="102092" y="0"/>
                    </a:moveTo>
                    <a:lnTo>
                      <a:pt x="99036" y="2522"/>
                    </a:lnTo>
                    <a:cubicBezTo>
                      <a:pt x="37846" y="63711"/>
                      <a:pt x="0" y="148244"/>
                      <a:pt x="0" y="241615"/>
                    </a:cubicBezTo>
                    <a:lnTo>
                      <a:pt x="0" y="3524582"/>
                    </a:lnTo>
                    <a:cubicBezTo>
                      <a:pt x="0" y="3711325"/>
                      <a:pt x="151386" y="3862711"/>
                      <a:pt x="338129" y="3862711"/>
                    </a:cubicBezTo>
                    <a:lnTo>
                      <a:pt x="2433646" y="3862711"/>
                    </a:lnTo>
                    <a:cubicBezTo>
                      <a:pt x="2620389" y="3862711"/>
                      <a:pt x="2771775" y="3711325"/>
                      <a:pt x="2771775" y="3524582"/>
                    </a:cubicBezTo>
                    <a:lnTo>
                      <a:pt x="2771775" y="3443237"/>
                    </a:lnTo>
                    <a:lnTo>
                      <a:pt x="2730892" y="3419419"/>
                    </a:lnTo>
                    <a:cubicBezTo>
                      <a:pt x="1180917" y="2806879"/>
                      <a:pt x="1064514" y="2536857"/>
                      <a:pt x="176834" y="228139"/>
                    </a:cubicBezTo>
                    <a:cubicBezTo>
                      <a:pt x="148745" y="167968"/>
                      <a:pt x="130181" y="50646"/>
                      <a:pt x="102092" y="0"/>
                    </a:cubicBezTo>
                    <a:close/>
                  </a:path>
                </a:pathLst>
              </a:custGeom>
              <a:gradFill>
                <a:gsLst>
                  <a:gs pos="0">
                    <a:srgbClr val="00B0F0"/>
                  </a:gs>
                  <a:gs pos="31000">
                    <a:schemeClr val="bg1"/>
                  </a:gs>
                  <a:gs pos="92000">
                    <a:schemeClr val="accent1">
                      <a:lumMod val="50000"/>
                    </a:schemeClr>
                  </a:gs>
                  <a:gs pos="30000">
                    <a:schemeClr val="bg1"/>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KE" dirty="0"/>
              </a:p>
            </p:txBody>
          </p:sp>
          <p:sp>
            <p:nvSpPr>
              <p:cNvPr id="229" name="Rectangle: Rounded Corners 228">
                <a:extLst>
                  <a:ext uri="{FF2B5EF4-FFF2-40B4-BE49-F238E27FC236}">
                    <a16:creationId xmlns:a16="http://schemas.microsoft.com/office/drawing/2014/main" id="{35BBDFA7-048A-406B-856C-973AC1217EC0}"/>
                  </a:ext>
                </a:extLst>
              </p:cNvPr>
              <p:cNvSpPr/>
              <p:nvPr/>
            </p:nvSpPr>
            <p:spPr>
              <a:xfrm>
                <a:off x="8453437" y="1893371"/>
                <a:ext cx="2619375" cy="2035497"/>
              </a:xfrm>
              <a:prstGeom prst="roundRect">
                <a:avLst>
                  <a:gd name="adj" fmla="val 16161"/>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230" name="Rectangle: Rounded Corners 229">
                <a:extLst>
                  <a:ext uri="{FF2B5EF4-FFF2-40B4-BE49-F238E27FC236}">
                    <a16:creationId xmlns:a16="http://schemas.microsoft.com/office/drawing/2014/main" id="{F04493C6-A3D2-445E-BA0B-2A5B223DCD80}"/>
                  </a:ext>
                </a:extLst>
              </p:cNvPr>
              <p:cNvSpPr/>
              <p:nvPr/>
            </p:nvSpPr>
            <p:spPr>
              <a:xfrm>
                <a:off x="8453437" y="1498277"/>
                <a:ext cx="2619375" cy="2168848"/>
              </a:xfrm>
              <a:prstGeom prst="roundRect">
                <a:avLst>
                  <a:gd name="adj" fmla="val 1288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dirty="0"/>
              </a:p>
            </p:txBody>
          </p:sp>
          <p:sp>
            <p:nvSpPr>
              <p:cNvPr id="231" name="TextBox 230">
                <a:extLst>
                  <a:ext uri="{FF2B5EF4-FFF2-40B4-BE49-F238E27FC236}">
                    <a16:creationId xmlns:a16="http://schemas.microsoft.com/office/drawing/2014/main" id="{B8E0E40C-554B-4996-9BA6-77EDA90E07FF}"/>
                  </a:ext>
                </a:extLst>
              </p:cNvPr>
              <p:cNvSpPr txBox="1"/>
              <p:nvPr/>
            </p:nvSpPr>
            <p:spPr>
              <a:xfrm>
                <a:off x="8453437" y="1624012"/>
                <a:ext cx="2395539" cy="523220"/>
              </a:xfrm>
              <a:prstGeom prst="rect">
                <a:avLst/>
              </a:prstGeom>
              <a:noFill/>
            </p:spPr>
            <p:txBody>
              <a:bodyPr wrap="square" rtlCol="0">
                <a:spAutoFit/>
              </a:bodyPr>
              <a:lstStyle/>
              <a:p>
                <a:r>
                  <a:rPr lang="en-US" sz="1400" dirty="0">
                    <a:latin typeface="Kristen ITC" panose="03050502040202030202" pitchFamily="66" charset="0"/>
                  </a:rPr>
                  <a:t>Conclusion &amp; Call to Action </a:t>
                </a:r>
                <a:endParaRPr lang="en-KE" sz="1400" dirty="0">
                  <a:solidFill>
                    <a:schemeClr val="tx1">
                      <a:lumMod val="75000"/>
                      <a:lumOff val="25000"/>
                    </a:schemeClr>
                  </a:solidFill>
                  <a:latin typeface="Kristen ITC" panose="03050502040202030202" pitchFamily="66" charset="0"/>
                </a:endParaRPr>
              </a:p>
            </p:txBody>
          </p:sp>
          <p:sp>
            <p:nvSpPr>
              <p:cNvPr id="232" name="Rectangle: Rounded Corners 231">
                <a:extLst>
                  <a:ext uri="{FF2B5EF4-FFF2-40B4-BE49-F238E27FC236}">
                    <a16:creationId xmlns:a16="http://schemas.microsoft.com/office/drawing/2014/main" id="{2F200383-E05C-4CD7-B34B-E975712A4FC6}"/>
                  </a:ext>
                </a:extLst>
              </p:cNvPr>
              <p:cNvSpPr/>
              <p:nvPr/>
            </p:nvSpPr>
            <p:spPr>
              <a:xfrm>
                <a:off x="8572500" y="2072377"/>
                <a:ext cx="324000" cy="72000"/>
              </a:xfrm>
              <a:prstGeom prst="roundRect">
                <a:avLst>
                  <a:gd name="adj" fmla="val 41983"/>
                </a:avLst>
              </a:prstGeom>
              <a:gradFill>
                <a:gsLst>
                  <a:gs pos="0">
                    <a:srgbClr val="00B0F0"/>
                  </a:gs>
                  <a:gs pos="51000">
                    <a:schemeClr val="accent1">
                      <a:lumMod val="75000"/>
                    </a:schemeClr>
                  </a:gs>
                  <a:gs pos="99000">
                    <a:schemeClr val="accent1">
                      <a:lumMod val="50000"/>
                    </a:schemeClr>
                  </a:gs>
                  <a:gs pos="100000">
                    <a:schemeClr val="accent1">
                      <a:lumMod val="5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233" name="TextBox 232">
                <a:extLst>
                  <a:ext uri="{FF2B5EF4-FFF2-40B4-BE49-F238E27FC236}">
                    <a16:creationId xmlns:a16="http://schemas.microsoft.com/office/drawing/2014/main" id="{5DDE8042-6273-40DA-840C-CB1B3AEF9445}"/>
                  </a:ext>
                </a:extLst>
              </p:cNvPr>
              <p:cNvSpPr txBox="1"/>
              <p:nvPr/>
            </p:nvSpPr>
            <p:spPr>
              <a:xfrm>
                <a:off x="9105975" y="4040746"/>
                <a:ext cx="742875" cy="523220"/>
              </a:xfrm>
              <a:prstGeom prst="rect">
                <a:avLst/>
              </a:prstGeom>
              <a:noFill/>
            </p:spPr>
            <p:txBody>
              <a:bodyPr wrap="square" rtlCol="0">
                <a:spAutoFit/>
              </a:bodyPr>
              <a:lstStyle/>
              <a:p>
                <a:r>
                  <a:rPr lang="en-US" sz="2800" dirty="0">
                    <a:solidFill>
                      <a:schemeClr val="bg1"/>
                    </a:solidFill>
                  </a:rPr>
                  <a:t>5</a:t>
                </a:r>
                <a:r>
                  <a:rPr lang="en-US" sz="2000" dirty="0">
                    <a:solidFill>
                      <a:schemeClr val="bg1"/>
                    </a:solidFill>
                  </a:rPr>
                  <a:t>%</a:t>
                </a:r>
                <a:endParaRPr lang="en-KE" sz="2800" dirty="0">
                  <a:solidFill>
                    <a:schemeClr val="bg1"/>
                  </a:solidFill>
                </a:endParaRPr>
              </a:p>
            </p:txBody>
          </p:sp>
          <p:sp>
            <p:nvSpPr>
              <p:cNvPr id="234" name="TextBox 233">
                <a:extLst>
                  <a:ext uri="{FF2B5EF4-FFF2-40B4-BE49-F238E27FC236}">
                    <a16:creationId xmlns:a16="http://schemas.microsoft.com/office/drawing/2014/main" id="{66CEBF4C-B63E-424A-AF03-6B9D697F2038}"/>
                  </a:ext>
                </a:extLst>
              </p:cNvPr>
              <p:cNvSpPr txBox="1"/>
              <p:nvPr/>
            </p:nvSpPr>
            <p:spPr>
              <a:xfrm>
                <a:off x="9734625" y="4225412"/>
                <a:ext cx="962025" cy="338554"/>
              </a:xfrm>
              <a:prstGeom prst="rect">
                <a:avLst/>
              </a:prstGeom>
              <a:noFill/>
            </p:spPr>
            <p:txBody>
              <a:bodyPr wrap="square" rtlCol="0">
                <a:spAutoFit/>
              </a:bodyPr>
              <a:lstStyle/>
              <a:p>
                <a:r>
                  <a:rPr lang="en-US" sz="1600" b="1" dirty="0">
                    <a:solidFill>
                      <a:schemeClr val="bg1"/>
                    </a:solidFill>
                    <a:latin typeface="Kristen ITC" panose="03050502040202030202" pitchFamily="66" charset="0"/>
                  </a:rPr>
                  <a:t>Growth</a:t>
                </a:r>
                <a:endParaRPr lang="en-KE" sz="1600" b="1" dirty="0">
                  <a:solidFill>
                    <a:schemeClr val="bg1"/>
                  </a:solidFill>
                  <a:latin typeface="Kristen ITC" panose="03050502040202030202" pitchFamily="66" charset="0"/>
                </a:endParaRPr>
              </a:p>
            </p:txBody>
          </p:sp>
          <p:sp>
            <p:nvSpPr>
              <p:cNvPr id="235" name="TextBox 234">
                <a:extLst>
                  <a:ext uri="{FF2B5EF4-FFF2-40B4-BE49-F238E27FC236}">
                    <a16:creationId xmlns:a16="http://schemas.microsoft.com/office/drawing/2014/main" id="{5FC41367-78AC-4197-9CC0-103BD3D1087D}"/>
                  </a:ext>
                </a:extLst>
              </p:cNvPr>
              <p:cNvSpPr txBox="1"/>
              <p:nvPr/>
            </p:nvSpPr>
            <p:spPr>
              <a:xfrm>
                <a:off x="9115500" y="4497946"/>
                <a:ext cx="742875" cy="523220"/>
              </a:xfrm>
              <a:prstGeom prst="rect">
                <a:avLst/>
              </a:prstGeom>
              <a:noFill/>
            </p:spPr>
            <p:txBody>
              <a:bodyPr wrap="square" rtlCol="0">
                <a:spAutoFit/>
              </a:bodyPr>
              <a:lstStyle/>
              <a:p>
                <a:r>
                  <a:rPr lang="en-US" sz="2800" dirty="0">
                    <a:solidFill>
                      <a:schemeClr val="bg1"/>
                    </a:solidFill>
                  </a:rPr>
                  <a:t>5</a:t>
                </a:r>
                <a:endParaRPr lang="en-KE" sz="2800" dirty="0">
                  <a:solidFill>
                    <a:schemeClr val="bg1"/>
                  </a:solidFill>
                </a:endParaRPr>
              </a:p>
            </p:txBody>
          </p:sp>
          <p:sp>
            <p:nvSpPr>
              <p:cNvPr id="236" name="TextBox 235">
                <a:extLst>
                  <a:ext uri="{FF2B5EF4-FFF2-40B4-BE49-F238E27FC236}">
                    <a16:creationId xmlns:a16="http://schemas.microsoft.com/office/drawing/2014/main" id="{0370C188-3561-4334-A2B5-D1A521BD6E5E}"/>
                  </a:ext>
                </a:extLst>
              </p:cNvPr>
              <p:cNvSpPr txBox="1"/>
              <p:nvPr/>
            </p:nvSpPr>
            <p:spPr>
              <a:xfrm>
                <a:off x="9796500" y="4682612"/>
                <a:ext cx="962025" cy="338554"/>
              </a:xfrm>
              <a:prstGeom prst="rect">
                <a:avLst/>
              </a:prstGeom>
              <a:noFill/>
            </p:spPr>
            <p:txBody>
              <a:bodyPr wrap="square" rtlCol="0">
                <a:spAutoFit/>
              </a:bodyPr>
              <a:lstStyle/>
              <a:p>
                <a:r>
                  <a:rPr lang="en-US" sz="1600" b="1" dirty="0">
                    <a:solidFill>
                      <a:schemeClr val="bg1"/>
                    </a:solidFill>
                    <a:latin typeface="Kristen ITC" panose="03050502040202030202" pitchFamily="66" charset="0"/>
                  </a:rPr>
                  <a:t>Points</a:t>
                </a:r>
                <a:endParaRPr lang="en-KE" sz="1600" b="1" dirty="0">
                  <a:solidFill>
                    <a:schemeClr val="bg1"/>
                  </a:solidFill>
                  <a:latin typeface="Kristen ITC" panose="03050502040202030202" pitchFamily="66" charset="0"/>
                </a:endParaRPr>
              </a:p>
            </p:txBody>
          </p:sp>
          <p:pic>
            <p:nvPicPr>
              <p:cNvPr id="237" name="Graphic 236" descr="Bar chart with solid fill">
                <a:extLst>
                  <a:ext uri="{FF2B5EF4-FFF2-40B4-BE49-F238E27FC236}">
                    <a16:creationId xmlns:a16="http://schemas.microsoft.com/office/drawing/2014/main" id="{8B5E679B-A28B-4617-9E97-9A55F066C06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654782" y="4525556"/>
                <a:ext cx="468000" cy="468000"/>
              </a:xfrm>
              <a:prstGeom prst="rect">
                <a:avLst/>
              </a:prstGeom>
            </p:spPr>
          </p:pic>
          <p:pic>
            <p:nvPicPr>
              <p:cNvPr id="238" name="Graphic 237" descr="Bar graph with upward trend with solid fill">
                <a:extLst>
                  <a:ext uri="{FF2B5EF4-FFF2-40B4-BE49-F238E27FC236}">
                    <a16:creationId xmlns:a16="http://schemas.microsoft.com/office/drawing/2014/main" id="{8CBB79D0-2F8A-4BC9-BA75-FF6D371C277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654782" y="4059255"/>
                <a:ext cx="468000" cy="468000"/>
              </a:xfrm>
              <a:prstGeom prst="rect">
                <a:avLst/>
              </a:prstGeom>
            </p:spPr>
          </p:pic>
          <p:sp>
            <p:nvSpPr>
              <p:cNvPr id="239" name="TextBox 238">
                <a:extLst>
                  <a:ext uri="{FF2B5EF4-FFF2-40B4-BE49-F238E27FC236}">
                    <a16:creationId xmlns:a16="http://schemas.microsoft.com/office/drawing/2014/main" id="{DE3DC29A-C6C3-4B7C-9846-994C73E4483B}"/>
                  </a:ext>
                </a:extLst>
              </p:cNvPr>
              <p:cNvSpPr txBox="1"/>
              <p:nvPr/>
            </p:nvSpPr>
            <p:spPr>
              <a:xfrm>
                <a:off x="8499918" y="2568652"/>
                <a:ext cx="2619375" cy="584775"/>
              </a:xfrm>
              <a:prstGeom prst="rect">
                <a:avLst/>
              </a:prstGeom>
              <a:noFill/>
            </p:spPr>
            <p:txBody>
              <a:bodyPr wrap="square" rtlCol="0">
                <a:spAutoFit/>
              </a:bodyPr>
              <a:lstStyle/>
              <a:p>
                <a:r>
                  <a:rPr lang="en-US" sz="1600" dirty="0">
                    <a:latin typeface="Kristen ITC" panose="03050502040202030202" pitchFamily="66" charset="0"/>
                  </a:rPr>
                  <a:t>Shaping the Future of Livestock Farming</a:t>
                </a:r>
                <a:endParaRPr lang="en-KE" sz="1600" dirty="0">
                  <a:latin typeface="Kristen ITC" panose="03050502040202030202" pitchFamily="66" charset="0"/>
                </a:endParaRPr>
              </a:p>
            </p:txBody>
          </p:sp>
        </p:grpSp>
        <p:grpSp>
          <p:nvGrpSpPr>
            <p:cNvPr id="213" name="Group 212">
              <a:extLst>
                <a:ext uri="{FF2B5EF4-FFF2-40B4-BE49-F238E27FC236}">
                  <a16:creationId xmlns:a16="http://schemas.microsoft.com/office/drawing/2014/main" id="{45C19476-5D09-460C-B13F-76460599FA2C}"/>
                </a:ext>
              </a:extLst>
            </p:cNvPr>
            <p:cNvGrpSpPr/>
            <p:nvPr/>
          </p:nvGrpSpPr>
          <p:grpSpPr>
            <a:xfrm>
              <a:off x="8402852" y="33954592"/>
              <a:ext cx="2771775" cy="3959225"/>
              <a:chOff x="8377238" y="1449388"/>
              <a:chExt cx="2771775" cy="3959225"/>
            </a:xfrm>
          </p:grpSpPr>
          <p:sp>
            <p:nvSpPr>
              <p:cNvPr id="214" name="Rectangle: Rounded Corners 213">
                <a:extLst>
                  <a:ext uri="{FF2B5EF4-FFF2-40B4-BE49-F238E27FC236}">
                    <a16:creationId xmlns:a16="http://schemas.microsoft.com/office/drawing/2014/main" id="{CC56C3AE-224A-4007-8AD7-2C0733F2BA3B}"/>
                  </a:ext>
                </a:extLst>
              </p:cNvPr>
              <p:cNvSpPr/>
              <p:nvPr/>
            </p:nvSpPr>
            <p:spPr>
              <a:xfrm>
                <a:off x="8377238" y="1449388"/>
                <a:ext cx="2771775" cy="3959225"/>
              </a:xfrm>
              <a:prstGeom prst="roundRect">
                <a:avLst>
                  <a:gd name="adj" fmla="val 12199"/>
                </a:avLst>
              </a:prstGeom>
              <a:gradFill>
                <a:gsLst>
                  <a:gs pos="0">
                    <a:srgbClr val="00B0F0"/>
                  </a:gs>
                  <a:gs pos="51000">
                    <a:schemeClr val="accent1">
                      <a:lumMod val="75000"/>
                    </a:schemeClr>
                  </a:gs>
                  <a:gs pos="99000">
                    <a:schemeClr val="accent1">
                      <a:lumMod val="50000"/>
                    </a:schemeClr>
                  </a:gs>
                  <a:gs pos="100000">
                    <a:schemeClr val="accent1">
                      <a:lumMod val="5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215" name="Freeform: Shape 214">
                <a:extLst>
                  <a:ext uri="{FF2B5EF4-FFF2-40B4-BE49-F238E27FC236}">
                    <a16:creationId xmlns:a16="http://schemas.microsoft.com/office/drawing/2014/main" id="{EA0412EB-5505-4A25-BAE1-339A098DA9F1}"/>
                  </a:ext>
                </a:extLst>
              </p:cNvPr>
              <p:cNvSpPr/>
              <p:nvPr/>
            </p:nvSpPr>
            <p:spPr>
              <a:xfrm flipH="1">
                <a:off x="8377238" y="1545902"/>
                <a:ext cx="2771775" cy="3862711"/>
              </a:xfrm>
              <a:custGeom>
                <a:avLst/>
                <a:gdLst>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86359 w 2771775"/>
                  <a:gd name="connsiteY9" fmla="*/ 180514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86359 w 2771775"/>
                  <a:gd name="connsiteY9" fmla="*/ 180514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71775" h="3862711">
                    <a:moveTo>
                      <a:pt x="102092" y="0"/>
                    </a:moveTo>
                    <a:lnTo>
                      <a:pt x="99036" y="2522"/>
                    </a:lnTo>
                    <a:cubicBezTo>
                      <a:pt x="37846" y="63711"/>
                      <a:pt x="0" y="148244"/>
                      <a:pt x="0" y="241615"/>
                    </a:cubicBezTo>
                    <a:lnTo>
                      <a:pt x="0" y="3524582"/>
                    </a:lnTo>
                    <a:cubicBezTo>
                      <a:pt x="0" y="3711325"/>
                      <a:pt x="151386" y="3862711"/>
                      <a:pt x="338129" y="3862711"/>
                    </a:cubicBezTo>
                    <a:lnTo>
                      <a:pt x="2433646" y="3862711"/>
                    </a:lnTo>
                    <a:cubicBezTo>
                      <a:pt x="2620389" y="3862711"/>
                      <a:pt x="2771775" y="3711325"/>
                      <a:pt x="2771775" y="3524582"/>
                    </a:cubicBezTo>
                    <a:lnTo>
                      <a:pt x="2771775" y="3443237"/>
                    </a:lnTo>
                    <a:lnTo>
                      <a:pt x="2730892" y="3419419"/>
                    </a:lnTo>
                    <a:cubicBezTo>
                      <a:pt x="1180917" y="2806879"/>
                      <a:pt x="1064514" y="2536857"/>
                      <a:pt x="176834" y="228139"/>
                    </a:cubicBezTo>
                    <a:cubicBezTo>
                      <a:pt x="148745" y="167968"/>
                      <a:pt x="130181" y="50646"/>
                      <a:pt x="102092" y="0"/>
                    </a:cubicBezTo>
                    <a:close/>
                  </a:path>
                </a:pathLst>
              </a:custGeom>
              <a:gradFill>
                <a:gsLst>
                  <a:gs pos="0">
                    <a:srgbClr val="00B0F0"/>
                  </a:gs>
                  <a:gs pos="31000">
                    <a:schemeClr val="bg1"/>
                  </a:gs>
                  <a:gs pos="92000">
                    <a:schemeClr val="accent1">
                      <a:lumMod val="50000"/>
                    </a:schemeClr>
                  </a:gs>
                  <a:gs pos="30000">
                    <a:schemeClr val="bg1"/>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KE" dirty="0"/>
              </a:p>
            </p:txBody>
          </p:sp>
          <p:sp>
            <p:nvSpPr>
              <p:cNvPr id="216" name="Rectangle: Rounded Corners 215">
                <a:extLst>
                  <a:ext uri="{FF2B5EF4-FFF2-40B4-BE49-F238E27FC236}">
                    <a16:creationId xmlns:a16="http://schemas.microsoft.com/office/drawing/2014/main" id="{5D8AAECE-B117-406D-A3AB-2F0207359165}"/>
                  </a:ext>
                </a:extLst>
              </p:cNvPr>
              <p:cNvSpPr/>
              <p:nvPr/>
            </p:nvSpPr>
            <p:spPr>
              <a:xfrm>
                <a:off x="8453437" y="1893371"/>
                <a:ext cx="2619375" cy="2035497"/>
              </a:xfrm>
              <a:prstGeom prst="roundRect">
                <a:avLst>
                  <a:gd name="adj" fmla="val 16161"/>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217" name="Rectangle: Rounded Corners 216">
                <a:extLst>
                  <a:ext uri="{FF2B5EF4-FFF2-40B4-BE49-F238E27FC236}">
                    <a16:creationId xmlns:a16="http://schemas.microsoft.com/office/drawing/2014/main" id="{09B08CB9-4750-4E33-B756-90D422AEF94E}"/>
                  </a:ext>
                </a:extLst>
              </p:cNvPr>
              <p:cNvSpPr/>
              <p:nvPr/>
            </p:nvSpPr>
            <p:spPr>
              <a:xfrm>
                <a:off x="8453437" y="1498277"/>
                <a:ext cx="2619375" cy="2168848"/>
              </a:xfrm>
              <a:prstGeom prst="roundRect">
                <a:avLst>
                  <a:gd name="adj" fmla="val 1288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dirty="0"/>
              </a:p>
            </p:txBody>
          </p:sp>
          <p:sp>
            <p:nvSpPr>
              <p:cNvPr id="218" name="TextBox 217">
                <a:extLst>
                  <a:ext uri="{FF2B5EF4-FFF2-40B4-BE49-F238E27FC236}">
                    <a16:creationId xmlns:a16="http://schemas.microsoft.com/office/drawing/2014/main" id="{52404581-E0B0-4537-B841-3D640151076B}"/>
                  </a:ext>
                </a:extLst>
              </p:cNvPr>
              <p:cNvSpPr txBox="1"/>
              <p:nvPr/>
            </p:nvSpPr>
            <p:spPr>
              <a:xfrm>
                <a:off x="8453437" y="1624012"/>
                <a:ext cx="2395539" cy="523220"/>
              </a:xfrm>
              <a:prstGeom prst="rect">
                <a:avLst/>
              </a:prstGeom>
              <a:noFill/>
            </p:spPr>
            <p:txBody>
              <a:bodyPr wrap="square" rtlCol="0">
                <a:spAutoFit/>
              </a:bodyPr>
              <a:lstStyle/>
              <a:p>
                <a:r>
                  <a:rPr lang="en-US" sz="1400" dirty="0">
                    <a:latin typeface="Kristen ITC" panose="03050502040202030202" pitchFamily="66" charset="0"/>
                  </a:rPr>
                  <a:t>Final Remark &amp; Closing Statement</a:t>
                </a:r>
                <a:endParaRPr lang="en-KE" sz="1400" dirty="0">
                  <a:solidFill>
                    <a:schemeClr val="tx1">
                      <a:lumMod val="75000"/>
                      <a:lumOff val="25000"/>
                    </a:schemeClr>
                  </a:solidFill>
                  <a:latin typeface="Kristen ITC" panose="03050502040202030202" pitchFamily="66" charset="0"/>
                </a:endParaRPr>
              </a:p>
            </p:txBody>
          </p:sp>
          <p:sp>
            <p:nvSpPr>
              <p:cNvPr id="219" name="Rectangle: Rounded Corners 218">
                <a:extLst>
                  <a:ext uri="{FF2B5EF4-FFF2-40B4-BE49-F238E27FC236}">
                    <a16:creationId xmlns:a16="http://schemas.microsoft.com/office/drawing/2014/main" id="{2D20882C-0426-4487-BB39-20E89EF5B0EF}"/>
                  </a:ext>
                </a:extLst>
              </p:cNvPr>
              <p:cNvSpPr/>
              <p:nvPr/>
            </p:nvSpPr>
            <p:spPr>
              <a:xfrm>
                <a:off x="8572500" y="2072377"/>
                <a:ext cx="324000" cy="72000"/>
              </a:xfrm>
              <a:prstGeom prst="roundRect">
                <a:avLst>
                  <a:gd name="adj" fmla="val 41983"/>
                </a:avLst>
              </a:prstGeom>
              <a:gradFill>
                <a:gsLst>
                  <a:gs pos="0">
                    <a:srgbClr val="00B0F0"/>
                  </a:gs>
                  <a:gs pos="51000">
                    <a:schemeClr val="accent1">
                      <a:lumMod val="75000"/>
                    </a:schemeClr>
                  </a:gs>
                  <a:gs pos="99000">
                    <a:schemeClr val="accent1">
                      <a:lumMod val="50000"/>
                    </a:schemeClr>
                  </a:gs>
                  <a:gs pos="100000">
                    <a:schemeClr val="accent1">
                      <a:lumMod val="5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220" name="TextBox 219">
                <a:extLst>
                  <a:ext uri="{FF2B5EF4-FFF2-40B4-BE49-F238E27FC236}">
                    <a16:creationId xmlns:a16="http://schemas.microsoft.com/office/drawing/2014/main" id="{65A8C04A-5978-4554-8309-9A4763C9EA30}"/>
                  </a:ext>
                </a:extLst>
              </p:cNvPr>
              <p:cNvSpPr txBox="1"/>
              <p:nvPr/>
            </p:nvSpPr>
            <p:spPr>
              <a:xfrm>
                <a:off x="9105975" y="4040746"/>
                <a:ext cx="742875" cy="523220"/>
              </a:xfrm>
              <a:prstGeom prst="rect">
                <a:avLst/>
              </a:prstGeom>
              <a:noFill/>
            </p:spPr>
            <p:txBody>
              <a:bodyPr wrap="square" rtlCol="0">
                <a:spAutoFit/>
              </a:bodyPr>
              <a:lstStyle/>
              <a:p>
                <a:r>
                  <a:rPr lang="en-US" sz="2800" dirty="0">
                    <a:solidFill>
                      <a:schemeClr val="bg1"/>
                    </a:solidFill>
                  </a:rPr>
                  <a:t>2</a:t>
                </a:r>
                <a:r>
                  <a:rPr lang="en-US" sz="2000" dirty="0">
                    <a:solidFill>
                      <a:schemeClr val="bg1"/>
                    </a:solidFill>
                  </a:rPr>
                  <a:t>%</a:t>
                </a:r>
                <a:endParaRPr lang="en-KE" sz="2800" dirty="0">
                  <a:solidFill>
                    <a:schemeClr val="bg1"/>
                  </a:solidFill>
                </a:endParaRPr>
              </a:p>
            </p:txBody>
          </p:sp>
          <p:sp>
            <p:nvSpPr>
              <p:cNvPr id="221" name="TextBox 220">
                <a:extLst>
                  <a:ext uri="{FF2B5EF4-FFF2-40B4-BE49-F238E27FC236}">
                    <a16:creationId xmlns:a16="http://schemas.microsoft.com/office/drawing/2014/main" id="{AD521037-E605-489A-8165-C3ACE13FA5AB}"/>
                  </a:ext>
                </a:extLst>
              </p:cNvPr>
              <p:cNvSpPr txBox="1"/>
              <p:nvPr/>
            </p:nvSpPr>
            <p:spPr>
              <a:xfrm>
                <a:off x="9734625" y="4225412"/>
                <a:ext cx="962025" cy="338554"/>
              </a:xfrm>
              <a:prstGeom prst="rect">
                <a:avLst/>
              </a:prstGeom>
              <a:noFill/>
            </p:spPr>
            <p:txBody>
              <a:bodyPr wrap="square" rtlCol="0">
                <a:spAutoFit/>
              </a:bodyPr>
              <a:lstStyle/>
              <a:p>
                <a:r>
                  <a:rPr lang="en-US" sz="1600" b="1" dirty="0">
                    <a:solidFill>
                      <a:schemeClr val="bg1"/>
                    </a:solidFill>
                    <a:latin typeface="Kristen ITC" panose="03050502040202030202" pitchFamily="66" charset="0"/>
                  </a:rPr>
                  <a:t>Growth</a:t>
                </a:r>
                <a:endParaRPr lang="en-KE" sz="1600" b="1" dirty="0">
                  <a:solidFill>
                    <a:schemeClr val="bg1"/>
                  </a:solidFill>
                  <a:latin typeface="Kristen ITC" panose="03050502040202030202" pitchFamily="66" charset="0"/>
                </a:endParaRPr>
              </a:p>
            </p:txBody>
          </p:sp>
          <p:sp>
            <p:nvSpPr>
              <p:cNvPr id="222" name="TextBox 221">
                <a:extLst>
                  <a:ext uri="{FF2B5EF4-FFF2-40B4-BE49-F238E27FC236}">
                    <a16:creationId xmlns:a16="http://schemas.microsoft.com/office/drawing/2014/main" id="{0925FC27-10EA-4AD4-AFE2-E016B8FC78E5}"/>
                  </a:ext>
                </a:extLst>
              </p:cNvPr>
              <p:cNvSpPr txBox="1"/>
              <p:nvPr/>
            </p:nvSpPr>
            <p:spPr>
              <a:xfrm>
                <a:off x="9115500" y="4497946"/>
                <a:ext cx="742875" cy="523220"/>
              </a:xfrm>
              <a:prstGeom prst="rect">
                <a:avLst/>
              </a:prstGeom>
              <a:noFill/>
            </p:spPr>
            <p:txBody>
              <a:bodyPr wrap="square" rtlCol="0">
                <a:spAutoFit/>
              </a:bodyPr>
              <a:lstStyle/>
              <a:p>
                <a:r>
                  <a:rPr lang="en-US" sz="2800" dirty="0">
                    <a:solidFill>
                      <a:schemeClr val="bg1"/>
                    </a:solidFill>
                  </a:rPr>
                  <a:t>2</a:t>
                </a:r>
                <a:endParaRPr lang="en-KE" sz="2800" dirty="0">
                  <a:solidFill>
                    <a:schemeClr val="bg1"/>
                  </a:solidFill>
                </a:endParaRPr>
              </a:p>
            </p:txBody>
          </p:sp>
          <p:sp>
            <p:nvSpPr>
              <p:cNvPr id="223" name="TextBox 222">
                <a:extLst>
                  <a:ext uri="{FF2B5EF4-FFF2-40B4-BE49-F238E27FC236}">
                    <a16:creationId xmlns:a16="http://schemas.microsoft.com/office/drawing/2014/main" id="{B5C085F3-A78A-4EB0-8EBD-1C84A6E3A898}"/>
                  </a:ext>
                </a:extLst>
              </p:cNvPr>
              <p:cNvSpPr txBox="1"/>
              <p:nvPr/>
            </p:nvSpPr>
            <p:spPr>
              <a:xfrm>
                <a:off x="9796500" y="4682612"/>
                <a:ext cx="962025" cy="338554"/>
              </a:xfrm>
              <a:prstGeom prst="rect">
                <a:avLst/>
              </a:prstGeom>
              <a:noFill/>
            </p:spPr>
            <p:txBody>
              <a:bodyPr wrap="square" rtlCol="0">
                <a:spAutoFit/>
              </a:bodyPr>
              <a:lstStyle/>
              <a:p>
                <a:r>
                  <a:rPr lang="en-US" sz="1600" b="1" dirty="0">
                    <a:solidFill>
                      <a:schemeClr val="bg1"/>
                    </a:solidFill>
                    <a:latin typeface="Kristen ITC" panose="03050502040202030202" pitchFamily="66" charset="0"/>
                  </a:rPr>
                  <a:t>Points</a:t>
                </a:r>
                <a:endParaRPr lang="en-KE" sz="1600" b="1" dirty="0">
                  <a:solidFill>
                    <a:schemeClr val="bg1"/>
                  </a:solidFill>
                  <a:latin typeface="Kristen ITC" panose="03050502040202030202" pitchFamily="66" charset="0"/>
                </a:endParaRPr>
              </a:p>
            </p:txBody>
          </p:sp>
          <p:pic>
            <p:nvPicPr>
              <p:cNvPr id="224" name="Graphic 223" descr="Bar chart with solid fill">
                <a:extLst>
                  <a:ext uri="{FF2B5EF4-FFF2-40B4-BE49-F238E27FC236}">
                    <a16:creationId xmlns:a16="http://schemas.microsoft.com/office/drawing/2014/main" id="{DB3E980D-CD04-48C7-92F8-58FDF905566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654782" y="4525556"/>
                <a:ext cx="468000" cy="468000"/>
              </a:xfrm>
              <a:prstGeom prst="rect">
                <a:avLst/>
              </a:prstGeom>
            </p:spPr>
          </p:pic>
          <p:pic>
            <p:nvPicPr>
              <p:cNvPr id="225" name="Graphic 224" descr="Bar graph with upward trend with solid fill">
                <a:extLst>
                  <a:ext uri="{FF2B5EF4-FFF2-40B4-BE49-F238E27FC236}">
                    <a16:creationId xmlns:a16="http://schemas.microsoft.com/office/drawing/2014/main" id="{28AB05BF-932C-4A6D-BA4F-2975309FB37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654782" y="4059255"/>
                <a:ext cx="468000" cy="468000"/>
              </a:xfrm>
              <a:prstGeom prst="rect">
                <a:avLst/>
              </a:prstGeom>
            </p:spPr>
          </p:pic>
          <p:sp>
            <p:nvSpPr>
              <p:cNvPr id="226" name="TextBox 225">
                <a:extLst>
                  <a:ext uri="{FF2B5EF4-FFF2-40B4-BE49-F238E27FC236}">
                    <a16:creationId xmlns:a16="http://schemas.microsoft.com/office/drawing/2014/main" id="{8FFF13B3-5E1B-4454-B010-1435B6222FDC}"/>
                  </a:ext>
                </a:extLst>
              </p:cNvPr>
              <p:cNvSpPr txBox="1"/>
              <p:nvPr/>
            </p:nvSpPr>
            <p:spPr>
              <a:xfrm>
                <a:off x="8469057" y="2582701"/>
                <a:ext cx="2619375" cy="1077218"/>
              </a:xfrm>
              <a:prstGeom prst="rect">
                <a:avLst/>
              </a:prstGeom>
              <a:noFill/>
            </p:spPr>
            <p:txBody>
              <a:bodyPr wrap="square" rtlCol="0">
                <a:spAutoFit/>
              </a:bodyPr>
              <a:lstStyle/>
              <a:p>
                <a:r>
                  <a:rPr lang="en-US" sz="1600" dirty="0" err="1">
                    <a:latin typeface="Kristen ITC" panose="03050502040202030202" pitchFamily="66" charset="0"/>
                  </a:rPr>
                  <a:t>SmartLivestock</a:t>
                </a:r>
                <a:r>
                  <a:rPr lang="en-US" sz="1600" dirty="0">
                    <a:latin typeface="Kristen ITC" panose="03050502040202030202" pitchFamily="66" charset="0"/>
                  </a:rPr>
                  <a:t>: Transforming Agriculture with Innovation</a:t>
                </a:r>
                <a:endParaRPr lang="en-KE" sz="1600" dirty="0">
                  <a:latin typeface="Kristen ITC" panose="03050502040202030202" pitchFamily="66" charset="0"/>
                </a:endParaRPr>
              </a:p>
            </p:txBody>
          </p:sp>
        </p:grpSp>
      </p:grpSp>
      <p:grpSp>
        <p:nvGrpSpPr>
          <p:cNvPr id="5" name="Group 4">
            <a:extLst>
              <a:ext uri="{FF2B5EF4-FFF2-40B4-BE49-F238E27FC236}">
                <a16:creationId xmlns:a16="http://schemas.microsoft.com/office/drawing/2014/main" id="{C27B0BB5-B604-41D6-B8C5-67E25C6C224F}"/>
              </a:ext>
            </a:extLst>
          </p:cNvPr>
          <p:cNvGrpSpPr/>
          <p:nvPr/>
        </p:nvGrpSpPr>
        <p:grpSpPr>
          <a:xfrm>
            <a:off x="5202414" y="-19266055"/>
            <a:ext cx="2771775" cy="28846394"/>
            <a:chOff x="5195888" y="-23437781"/>
            <a:chExt cx="2771775" cy="28846394"/>
          </a:xfrm>
        </p:grpSpPr>
        <p:sp>
          <p:nvSpPr>
            <p:cNvPr id="7" name="Rectangle: Rounded Corners 6">
              <a:extLst>
                <a:ext uri="{FF2B5EF4-FFF2-40B4-BE49-F238E27FC236}">
                  <a16:creationId xmlns:a16="http://schemas.microsoft.com/office/drawing/2014/main" id="{E82A23C7-C20F-4AF3-B11C-97EDD07E1435}"/>
                </a:ext>
              </a:extLst>
            </p:cNvPr>
            <p:cNvSpPr/>
            <p:nvPr/>
          </p:nvSpPr>
          <p:spPr>
            <a:xfrm>
              <a:off x="5195888" y="1449388"/>
              <a:ext cx="2771775" cy="3959225"/>
            </a:xfrm>
            <a:prstGeom prst="roundRect">
              <a:avLst>
                <a:gd name="adj" fmla="val 12199"/>
              </a:avLst>
            </a:prstGeom>
            <a:blipFill>
              <a:blip r:embed="rId6"/>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23" name="Rectangle: Rounded Corners 22">
              <a:extLst>
                <a:ext uri="{FF2B5EF4-FFF2-40B4-BE49-F238E27FC236}">
                  <a16:creationId xmlns:a16="http://schemas.microsoft.com/office/drawing/2014/main" id="{2D730B28-AA6E-44C2-9506-7367CA4E30BA}"/>
                </a:ext>
              </a:extLst>
            </p:cNvPr>
            <p:cNvSpPr/>
            <p:nvPr/>
          </p:nvSpPr>
          <p:spPr>
            <a:xfrm>
              <a:off x="5195888" y="-2698476"/>
              <a:ext cx="2771775" cy="3959225"/>
            </a:xfrm>
            <a:prstGeom prst="roundRect">
              <a:avLst>
                <a:gd name="adj" fmla="val 12199"/>
              </a:avLst>
            </a:prstGeom>
            <a:blipFill dpi="0" rotWithShape="1">
              <a:blip r:embed="rId7">
                <a:alphaModFix amt="86000"/>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26" name="Rectangle: Rounded Corners 25">
              <a:extLst>
                <a:ext uri="{FF2B5EF4-FFF2-40B4-BE49-F238E27FC236}">
                  <a16:creationId xmlns:a16="http://schemas.microsoft.com/office/drawing/2014/main" id="{61DFDC2A-2D50-4318-B4EC-5A22516BCE36}"/>
                </a:ext>
              </a:extLst>
            </p:cNvPr>
            <p:cNvSpPr/>
            <p:nvPr/>
          </p:nvSpPr>
          <p:spPr>
            <a:xfrm>
              <a:off x="5195888" y="-6846337"/>
              <a:ext cx="2771775" cy="3959225"/>
            </a:xfrm>
            <a:prstGeom prst="roundRect">
              <a:avLst>
                <a:gd name="adj" fmla="val 12199"/>
              </a:avLst>
            </a:prstGeom>
            <a:blipFill>
              <a:blip r:embed="rId8"/>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27" name="Rectangle: Rounded Corners 26">
              <a:extLst>
                <a:ext uri="{FF2B5EF4-FFF2-40B4-BE49-F238E27FC236}">
                  <a16:creationId xmlns:a16="http://schemas.microsoft.com/office/drawing/2014/main" id="{73FC05CC-DCA2-43B8-AECF-05DFFA7B9751}"/>
                </a:ext>
              </a:extLst>
            </p:cNvPr>
            <p:cNvSpPr/>
            <p:nvPr/>
          </p:nvSpPr>
          <p:spPr>
            <a:xfrm>
              <a:off x="5195888" y="-10994198"/>
              <a:ext cx="2771775" cy="3959225"/>
            </a:xfrm>
            <a:prstGeom prst="roundRect">
              <a:avLst>
                <a:gd name="adj" fmla="val 12199"/>
              </a:avLst>
            </a:prstGeom>
            <a:blipFill>
              <a:blip r:embed="rId9"/>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28" name="Rectangle: Rounded Corners 27">
              <a:extLst>
                <a:ext uri="{FF2B5EF4-FFF2-40B4-BE49-F238E27FC236}">
                  <a16:creationId xmlns:a16="http://schemas.microsoft.com/office/drawing/2014/main" id="{7DC05F8D-F6D3-4449-A402-79AEDCCBE0C0}"/>
                </a:ext>
              </a:extLst>
            </p:cNvPr>
            <p:cNvSpPr/>
            <p:nvPr/>
          </p:nvSpPr>
          <p:spPr>
            <a:xfrm>
              <a:off x="5195888" y="-15142059"/>
              <a:ext cx="2771775" cy="3959225"/>
            </a:xfrm>
            <a:prstGeom prst="roundRect">
              <a:avLst>
                <a:gd name="adj" fmla="val 12199"/>
              </a:avLst>
            </a:prstGeom>
            <a:blipFill>
              <a:blip r:embed="rId10"/>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30" name="Rectangle: Rounded Corners 29">
              <a:extLst>
                <a:ext uri="{FF2B5EF4-FFF2-40B4-BE49-F238E27FC236}">
                  <a16:creationId xmlns:a16="http://schemas.microsoft.com/office/drawing/2014/main" id="{56BBF203-5214-4907-9846-DB57427EFC82}"/>
                </a:ext>
              </a:extLst>
            </p:cNvPr>
            <p:cNvSpPr/>
            <p:nvPr/>
          </p:nvSpPr>
          <p:spPr>
            <a:xfrm>
              <a:off x="5195888" y="-19289920"/>
              <a:ext cx="2771775" cy="3959225"/>
            </a:xfrm>
            <a:prstGeom prst="roundRect">
              <a:avLst>
                <a:gd name="adj" fmla="val 12199"/>
              </a:avLst>
            </a:prstGeom>
            <a:blipFill>
              <a:blip r:embed="rId11"/>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35" name="Rectangle: Rounded Corners 34">
              <a:extLst>
                <a:ext uri="{FF2B5EF4-FFF2-40B4-BE49-F238E27FC236}">
                  <a16:creationId xmlns:a16="http://schemas.microsoft.com/office/drawing/2014/main" id="{0503D9AF-4E47-4902-B9B4-393D03615DB2}"/>
                </a:ext>
              </a:extLst>
            </p:cNvPr>
            <p:cNvSpPr/>
            <p:nvPr/>
          </p:nvSpPr>
          <p:spPr>
            <a:xfrm>
              <a:off x="5195888" y="-23437781"/>
              <a:ext cx="2771775" cy="3959225"/>
            </a:xfrm>
            <a:prstGeom prst="roundRect">
              <a:avLst>
                <a:gd name="adj" fmla="val 12199"/>
              </a:avLst>
            </a:prstGeom>
            <a:blipFill>
              <a:blip r:embed="rId12"/>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grpSp>
      <p:sp>
        <p:nvSpPr>
          <p:cNvPr id="22" name="Freeform: Shape 21">
            <a:extLst>
              <a:ext uri="{FF2B5EF4-FFF2-40B4-BE49-F238E27FC236}">
                <a16:creationId xmlns:a16="http://schemas.microsoft.com/office/drawing/2014/main" id="{D8AB65AA-F3C4-468B-9306-8888AC5DC56A}"/>
              </a:ext>
            </a:extLst>
          </p:cNvPr>
          <p:cNvSpPr/>
          <p:nvPr/>
        </p:nvSpPr>
        <p:spPr>
          <a:xfrm>
            <a:off x="0" y="0"/>
            <a:ext cx="12192000" cy="6858000"/>
          </a:xfrm>
          <a:custGeom>
            <a:avLst/>
            <a:gdLst>
              <a:gd name="connsiteX0" fmla="*/ 5534017 w 12192000"/>
              <a:gd name="connsiteY0" fmla="*/ 1449388 h 6858000"/>
              <a:gd name="connsiteX1" fmla="*/ 5195889 w 12192000"/>
              <a:gd name="connsiteY1" fmla="*/ 1787517 h 6858000"/>
              <a:gd name="connsiteX2" fmla="*/ 5195889 w 12192000"/>
              <a:gd name="connsiteY2" fmla="*/ 5070484 h 6858000"/>
              <a:gd name="connsiteX3" fmla="*/ 5534017 w 12192000"/>
              <a:gd name="connsiteY3" fmla="*/ 5408613 h 6858000"/>
              <a:gd name="connsiteX4" fmla="*/ 7629534 w 12192000"/>
              <a:gd name="connsiteY4" fmla="*/ 5408613 h 6858000"/>
              <a:gd name="connsiteX5" fmla="*/ 7967663 w 12192000"/>
              <a:gd name="connsiteY5" fmla="*/ 5070484 h 6858000"/>
              <a:gd name="connsiteX6" fmla="*/ 7967663 w 12192000"/>
              <a:gd name="connsiteY6" fmla="*/ 1787517 h 6858000"/>
              <a:gd name="connsiteX7" fmla="*/ 7629534 w 12192000"/>
              <a:gd name="connsiteY7" fmla="*/ 1449388 h 6858000"/>
              <a:gd name="connsiteX8" fmla="*/ 8715367 w 12192000"/>
              <a:gd name="connsiteY8" fmla="*/ 1449388 h 6858000"/>
              <a:gd name="connsiteX9" fmla="*/ 8377238 w 12192000"/>
              <a:gd name="connsiteY9" fmla="*/ 1787517 h 6858000"/>
              <a:gd name="connsiteX10" fmla="*/ 8377238 w 12192000"/>
              <a:gd name="connsiteY10" fmla="*/ 5070484 h 6858000"/>
              <a:gd name="connsiteX11" fmla="*/ 8715367 w 12192000"/>
              <a:gd name="connsiteY11" fmla="*/ 5408613 h 6858000"/>
              <a:gd name="connsiteX12" fmla="*/ 10810884 w 12192000"/>
              <a:gd name="connsiteY12" fmla="*/ 5408613 h 6858000"/>
              <a:gd name="connsiteX13" fmla="*/ 11149013 w 12192000"/>
              <a:gd name="connsiteY13" fmla="*/ 5070484 h 6858000"/>
              <a:gd name="connsiteX14" fmla="*/ 11149013 w 12192000"/>
              <a:gd name="connsiteY14" fmla="*/ 1787517 h 6858000"/>
              <a:gd name="connsiteX15" fmla="*/ 10810884 w 12192000"/>
              <a:gd name="connsiteY15" fmla="*/ 1449388 h 6858000"/>
              <a:gd name="connsiteX16" fmla="*/ 0 w 12192000"/>
              <a:gd name="connsiteY16" fmla="*/ 0 h 6858000"/>
              <a:gd name="connsiteX17" fmla="*/ 12192000 w 12192000"/>
              <a:gd name="connsiteY17" fmla="*/ 0 h 6858000"/>
              <a:gd name="connsiteX18" fmla="*/ 12192000 w 12192000"/>
              <a:gd name="connsiteY18" fmla="*/ 6858000 h 6858000"/>
              <a:gd name="connsiteX19" fmla="*/ 0 w 12192000"/>
              <a:gd name="connsiteY19"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2192000" h="6858000">
                <a:moveTo>
                  <a:pt x="5534017" y="1449388"/>
                </a:moveTo>
                <a:cubicBezTo>
                  <a:pt x="5347275" y="1449388"/>
                  <a:pt x="5195889" y="1600774"/>
                  <a:pt x="5195889" y="1787517"/>
                </a:cubicBezTo>
                <a:lnTo>
                  <a:pt x="5195889" y="5070484"/>
                </a:lnTo>
                <a:cubicBezTo>
                  <a:pt x="5195889" y="5257227"/>
                  <a:pt x="5347275" y="5408613"/>
                  <a:pt x="5534017" y="5408613"/>
                </a:cubicBezTo>
                <a:lnTo>
                  <a:pt x="7629534" y="5408613"/>
                </a:lnTo>
                <a:cubicBezTo>
                  <a:pt x="7816277" y="5408613"/>
                  <a:pt x="7967663" y="5257227"/>
                  <a:pt x="7967663" y="5070484"/>
                </a:cubicBezTo>
                <a:lnTo>
                  <a:pt x="7967663" y="1787517"/>
                </a:lnTo>
                <a:cubicBezTo>
                  <a:pt x="7967663" y="1600774"/>
                  <a:pt x="7816277" y="1449388"/>
                  <a:pt x="7629534" y="1449388"/>
                </a:cubicBezTo>
                <a:close/>
                <a:moveTo>
                  <a:pt x="8715367" y="1449388"/>
                </a:moveTo>
                <a:cubicBezTo>
                  <a:pt x="8528624" y="1449388"/>
                  <a:pt x="8377238" y="1600774"/>
                  <a:pt x="8377238" y="1787517"/>
                </a:cubicBezTo>
                <a:lnTo>
                  <a:pt x="8377238" y="5070484"/>
                </a:lnTo>
                <a:cubicBezTo>
                  <a:pt x="8377238" y="5257227"/>
                  <a:pt x="8528624" y="5408613"/>
                  <a:pt x="8715367" y="5408613"/>
                </a:cubicBezTo>
                <a:lnTo>
                  <a:pt x="10810884" y="5408613"/>
                </a:lnTo>
                <a:cubicBezTo>
                  <a:pt x="10997627" y="5408613"/>
                  <a:pt x="11149013" y="5257227"/>
                  <a:pt x="11149013" y="5070484"/>
                </a:cubicBezTo>
                <a:lnTo>
                  <a:pt x="11149013" y="1787517"/>
                </a:lnTo>
                <a:cubicBezTo>
                  <a:pt x="11149013" y="1600774"/>
                  <a:pt x="10997627" y="1449388"/>
                  <a:pt x="10810884" y="1449388"/>
                </a:cubicBezTo>
                <a:close/>
                <a:moveTo>
                  <a:pt x="0" y="0"/>
                </a:moveTo>
                <a:lnTo>
                  <a:pt x="12192000" y="0"/>
                </a:lnTo>
                <a:lnTo>
                  <a:pt x="12192000" y="6858000"/>
                </a:lnTo>
                <a:lnTo>
                  <a:pt x="0" y="6858000"/>
                </a:lnTo>
                <a:close/>
              </a:path>
            </a:pathLst>
          </a:custGeom>
          <a:solidFill>
            <a:schemeClr val="bg1"/>
          </a:solidFill>
          <a:ln>
            <a:noFill/>
          </a:ln>
        </p:spPr>
        <p:style>
          <a:lnRef idx="2">
            <a:schemeClr val="accent6">
              <a:shade val="50000"/>
            </a:schemeClr>
          </a:lnRef>
          <a:fillRef idx="1">
            <a:schemeClr val="accent6"/>
          </a:fillRef>
          <a:effectRef idx="0">
            <a:schemeClr val="accent6"/>
          </a:effectRef>
          <a:fontRef idx="minor">
            <a:schemeClr val="lt1"/>
          </a:fontRef>
        </p:style>
        <p:txBody>
          <a:bodyPr wrap="square" rtlCol="0" anchor="ctr">
            <a:noAutofit/>
          </a:bodyPr>
          <a:lstStyle/>
          <a:p>
            <a:pPr algn="ctr"/>
            <a:endParaRPr lang="en-KE"/>
          </a:p>
        </p:txBody>
      </p:sp>
      <p:sp>
        <p:nvSpPr>
          <p:cNvPr id="2" name="TextBox 1">
            <a:extLst>
              <a:ext uri="{FF2B5EF4-FFF2-40B4-BE49-F238E27FC236}">
                <a16:creationId xmlns:a16="http://schemas.microsoft.com/office/drawing/2014/main" id="{F6B46ECB-2F15-4BFB-87B0-0030F28A168E}"/>
              </a:ext>
            </a:extLst>
          </p:cNvPr>
          <p:cNvSpPr txBox="1"/>
          <p:nvPr/>
        </p:nvSpPr>
        <p:spPr>
          <a:xfrm>
            <a:off x="10089261" y="5934670"/>
            <a:ext cx="1010436" cy="923330"/>
          </a:xfrm>
          <a:prstGeom prst="rect">
            <a:avLst/>
          </a:prstGeom>
          <a:noFill/>
        </p:spPr>
        <p:txBody>
          <a:bodyPr wrap="square" rtlCol="0">
            <a:spAutoFit/>
          </a:bodyPr>
          <a:lstStyle/>
          <a:p>
            <a:r>
              <a:rPr lang="en-US" sz="5400" dirty="0">
                <a:latin typeface="Consolas" panose="020B0609020204030204" pitchFamily="49" charset="0"/>
              </a:rPr>
              <a:t>02</a:t>
            </a:r>
            <a:endParaRPr lang="en-KE" sz="5400" dirty="0">
              <a:latin typeface="Consolas" panose="020B0609020204030204" pitchFamily="49" charset="0"/>
            </a:endParaRPr>
          </a:p>
        </p:txBody>
      </p:sp>
      <p:sp>
        <p:nvSpPr>
          <p:cNvPr id="89" name="TextBox 88">
            <a:extLst>
              <a:ext uri="{FF2B5EF4-FFF2-40B4-BE49-F238E27FC236}">
                <a16:creationId xmlns:a16="http://schemas.microsoft.com/office/drawing/2014/main" id="{9793A2AA-0A25-4818-A645-F1FD70BE2BD8}"/>
              </a:ext>
            </a:extLst>
          </p:cNvPr>
          <p:cNvSpPr txBox="1"/>
          <p:nvPr/>
        </p:nvSpPr>
        <p:spPr>
          <a:xfrm>
            <a:off x="10013062" y="14389273"/>
            <a:ext cx="1010436" cy="923330"/>
          </a:xfrm>
          <a:prstGeom prst="rect">
            <a:avLst/>
          </a:prstGeom>
          <a:noFill/>
        </p:spPr>
        <p:txBody>
          <a:bodyPr wrap="square" rtlCol="0">
            <a:spAutoFit/>
          </a:bodyPr>
          <a:lstStyle/>
          <a:p>
            <a:r>
              <a:rPr lang="en-US" sz="5400" dirty="0">
                <a:latin typeface="Consolas" panose="020B0609020204030204" pitchFamily="49" charset="0"/>
              </a:rPr>
              <a:t>01</a:t>
            </a:r>
            <a:endParaRPr lang="en-KE" sz="5400" dirty="0">
              <a:latin typeface="Consolas" panose="020B0609020204030204" pitchFamily="49" charset="0"/>
            </a:endParaRPr>
          </a:p>
        </p:txBody>
      </p:sp>
      <p:sp>
        <p:nvSpPr>
          <p:cNvPr id="118" name="TextBox 117">
            <a:extLst>
              <a:ext uri="{FF2B5EF4-FFF2-40B4-BE49-F238E27FC236}">
                <a16:creationId xmlns:a16="http://schemas.microsoft.com/office/drawing/2014/main" id="{628359B3-DE0E-45E2-A055-AC5EE63FD092}"/>
              </a:ext>
            </a:extLst>
          </p:cNvPr>
          <p:cNvSpPr txBox="1"/>
          <p:nvPr/>
        </p:nvSpPr>
        <p:spPr>
          <a:xfrm>
            <a:off x="9936863" y="22843876"/>
            <a:ext cx="1010436" cy="923330"/>
          </a:xfrm>
          <a:prstGeom prst="rect">
            <a:avLst/>
          </a:prstGeom>
          <a:noFill/>
        </p:spPr>
        <p:txBody>
          <a:bodyPr wrap="square" rtlCol="0">
            <a:spAutoFit/>
          </a:bodyPr>
          <a:lstStyle/>
          <a:p>
            <a:r>
              <a:rPr lang="en-US" sz="5400" dirty="0">
                <a:latin typeface="Consolas" panose="020B0609020204030204" pitchFamily="49" charset="0"/>
              </a:rPr>
              <a:t>01</a:t>
            </a:r>
            <a:endParaRPr lang="en-KE" sz="5400" dirty="0">
              <a:latin typeface="Consolas" panose="020B0609020204030204" pitchFamily="49" charset="0"/>
            </a:endParaRPr>
          </a:p>
        </p:txBody>
      </p:sp>
      <p:grpSp>
        <p:nvGrpSpPr>
          <p:cNvPr id="37" name="Group 36">
            <a:extLst>
              <a:ext uri="{FF2B5EF4-FFF2-40B4-BE49-F238E27FC236}">
                <a16:creationId xmlns:a16="http://schemas.microsoft.com/office/drawing/2014/main" id="{2BAADDB0-087E-4AC1-AB7B-A652B7D1E7FF}"/>
              </a:ext>
            </a:extLst>
          </p:cNvPr>
          <p:cNvGrpSpPr/>
          <p:nvPr/>
        </p:nvGrpSpPr>
        <p:grpSpPr>
          <a:xfrm>
            <a:off x="828675" y="1545902"/>
            <a:ext cx="7400926" cy="4767925"/>
            <a:chOff x="828675" y="1545902"/>
            <a:chExt cx="7400926" cy="4767925"/>
          </a:xfrm>
        </p:grpSpPr>
        <p:sp>
          <p:nvSpPr>
            <p:cNvPr id="17" name="TextBox 16">
              <a:extLst>
                <a:ext uri="{FF2B5EF4-FFF2-40B4-BE49-F238E27FC236}">
                  <a16:creationId xmlns:a16="http://schemas.microsoft.com/office/drawing/2014/main" id="{FCE35264-4D9C-484C-85C0-D7B7D4A268B9}"/>
                </a:ext>
              </a:extLst>
            </p:cNvPr>
            <p:cNvSpPr txBox="1"/>
            <p:nvPr/>
          </p:nvSpPr>
          <p:spPr>
            <a:xfrm>
              <a:off x="833363" y="4005503"/>
              <a:ext cx="3524250" cy="2308324"/>
            </a:xfrm>
            <a:prstGeom prst="rect">
              <a:avLst/>
            </a:prstGeom>
            <a:noFill/>
          </p:spPr>
          <p:txBody>
            <a:bodyPr wrap="square" rtlCol="0">
              <a:spAutoFit/>
            </a:bodyPr>
            <a:lstStyle/>
            <a:p>
              <a:r>
                <a:rPr lang="en-US" sz="1200" dirty="0">
                  <a:latin typeface="Kristen ITC" panose="03050502040202030202" pitchFamily="66" charset="0"/>
                </a:rPr>
                <a:t>To tackle the challenges in livestock health management, </a:t>
              </a:r>
              <a:r>
                <a:rPr lang="en-US" sz="1200" dirty="0" err="1">
                  <a:latin typeface="Kristen ITC" panose="03050502040202030202" pitchFamily="66" charset="0"/>
                </a:rPr>
                <a:t>Bio_Afya</a:t>
              </a:r>
              <a:r>
                <a:rPr lang="en-US" sz="1200" dirty="0">
                  <a:latin typeface="Kristen ITC" panose="03050502040202030202" pitchFamily="66" charset="0"/>
                </a:rPr>
                <a:t> leverages Artificial Intelligence (AI) and Internet of Things (IoT) to provide real-time health monitoring, early disease detection, and automated diagnosis. By analyzing symptoms, sensor data, and images, the system delivers instant feedback, treatment recommendations, outbreak alerts, and predictive insights—empowering farmers to take immediate action, reduce losses, and ensure healthier livestock.</a:t>
              </a:r>
              <a:endParaRPr lang="en-KE" sz="1200" dirty="0">
                <a:latin typeface="Kristen ITC" panose="03050502040202030202" pitchFamily="66" charset="0"/>
              </a:endParaRPr>
            </a:p>
          </p:txBody>
        </p:sp>
        <p:sp>
          <p:nvSpPr>
            <p:cNvPr id="32" name="Rectangle: Rounded Corners 31">
              <a:extLst>
                <a:ext uri="{FF2B5EF4-FFF2-40B4-BE49-F238E27FC236}">
                  <a16:creationId xmlns:a16="http://schemas.microsoft.com/office/drawing/2014/main" id="{CE3334C2-DD5F-4EB2-AB4A-6856149FC63C}"/>
                </a:ext>
              </a:extLst>
            </p:cNvPr>
            <p:cNvSpPr/>
            <p:nvPr/>
          </p:nvSpPr>
          <p:spPr>
            <a:xfrm>
              <a:off x="966788" y="2965855"/>
              <a:ext cx="720000" cy="72000"/>
            </a:xfrm>
            <a:prstGeom prst="roundRect">
              <a:avLst>
                <a:gd name="adj" fmla="val 41983"/>
              </a:avLst>
            </a:prstGeom>
            <a:gradFill>
              <a:gsLst>
                <a:gs pos="0">
                  <a:srgbClr val="00B0F0"/>
                </a:gs>
                <a:gs pos="51000">
                  <a:schemeClr val="accent1">
                    <a:lumMod val="75000"/>
                  </a:schemeClr>
                </a:gs>
                <a:gs pos="99000">
                  <a:schemeClr val="accent1">
                    <a:lumMod val="50000"/>
                  </a:schemeClr>
                </a:gs>
                <a:gs pos="100000">
                  <a:schemeClr val="accent1">
                    <a:lumMod val="5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34" name="TextBox 33">
              <a:extLst>
                <a:ext uri="{FF2B5EF4-FFF2-40B4-BE49-F238E27FC236}">
                  <a16:creationId xmlns:a16="http://schemas.microsoft.com/office/drawing/2014/main" id="{4ED5666C-26A2-48D7-9638-D10DA5877409}"/>
                </a:ext>
              </a:extLst>
            </p:cNvPr>
            <p:cNvSpPr txBox="1"/>
            <p:nvPr/>
          </p:nvSpPr>
          <p:spPr>
            <a:xfrm>
              <a:off x="828675" y="1545902"/>
              <a:ext cx="7400926" cy="1015663"/>
            </a:xfrm>
            <a:prstGeom prst="rect">
              <a:avLst/>
            </a:prstGeom>
            <a:noFill/>
          </p:spPr>
          <p:txBody>
            <a:bodyPr wrap="square" rtlCol="0">
              <a:spAutoFit/>
            </a:bodyPr>
            <a:lstStyle/>
            <a:p>
              <a:r>
                <a:rPr lang="en-US" sz="6000" dirty="0">
                  <a:latin typeface="Anurati" pitchFamily="50" charset="0"/>
                </a:rPr>
                <a:t>OUR SOLUTION</a:t>
              </a:r>
              <a:endParaRPr lang="en-KE" sz="6000" b="1" dirty="0">
                <a:latin typeface="Anurati" pitchFamily="50" charset="0"/>
              </a:endParaRPr>
            </a:p>
          </p:txBody>
        </p:sp>
      </p:grpSp>
      <p:sp>
        <p:nvSpPr>
          <p:cNvPr id="21" name="TextBox 20">
            <a:extLst>
              <a:ext uri="{FF2B5EF4-FFF2-40B4-BE49-F238E27FC236}">
                <a16:creationId xmlns:a16="http://schemas.microsoft.com/office/drawing/2014/main" id="{CF0E4A05-7915-4D94-B063-2AE54D3D11C4}"/>
              </a:ext>
            </a:extLst>
          </p:cNvPr>
          <p:cNvSpPr txBox="1"/>
          <p:nvPr/>
        </p:nvSpPr>
        <p:spPr>
          <a:xfrm>
            <a:off x="966788" y="0"/>
            <a:ext cx="5195887" cy="707886"/>
          </a:xfrm>
          <a:prstGeom prst="rect">
            <a:avLst/>
          </a:prstGeom>
          <a:noFill/>
        </p:spPr>
        <p:txBody>
          <a:bodyPr wrap="square" rtlCol="0">
            <a:spAutoFit/>
          </a:bodyPr>
          <a:lstStyle/>
          <a:p>
            <a:r>
              <a:rPr lang="en-US" sz="2000" b="1" dirty="0">
                <a:latin typeface="Anurati" pitchFamily="50" charset="0"/>
              </a:rPr>
              <a:t>BIO_AFYA</a:t>
            </a:r>
            <a:endParaRPr lang="en-KE" sz="2000" b="1" dirty="0">
              <a:latin typeface="Anurati" pitchFamily="50" charset="0"/>
            </a:endParaRPr>
          </a:p>
          <a:p>
            <a:endParaRPr lang="en-KE" sz="2000" dirty="0"/>
          </a:p>
        </p:txBody>
      </p:sp>
      <p:grpSp>
        <p:nvGrpSpPr>
          <p:cNvPr id="331" name="Group 330">
            <a:extLst>
              <a:ext uri="{FF2B5EF4-FFF2-40B4-BE49-F238E27FC236}">
                <a16:creationId xmlns:a16="http://schemas.microsoft.com/office/drawing/2014/main" id="{97B85203-8CA4-48C0-AE23-7F34D397C28D}"/>
              </a:ext>
            </a:extLst>
          </p:cNvPr>
          <p:cNvGrpSpPr/>
          <p:nvPr/>
        </p:nvGrpSpPr>
        <p:grpSpPr>
          <a:xfrm>
            <a:off x="-10855325" y="1698302"/>
            <a:ext cx="7400926" cy="4583259"/>
            <a:chOff x="828675" y="1545902"/>
            <a:chExt cx="7400926" cy="4583259"/>
          </a:xfrm>
        </p:grpSpPr>
        <p:sp>
          <p:nvSpPr>
            <p:cNvPr id="332" name="TextBox 331">
              <a:extLst>
                <a:ext uri="{FF2B5EF4-FFF2-40B4-BE49-F238E27FC236}">
                  <a16:creationId xmlns:a16="http://schemas.microsoft.com/office/drawing/2014/main" id="{B48FA555-79BF-44B1-A647-137053DA2179}"/>
                </a:ext>
              </a:extLst>
            </p:cNvPr>
            <p:cNvSpPr txBox="1"/>
            <p:nvPr/>
          </p:nvSpPr>
          <p:spPr>
            <a:xfrm>
              <a:off x="833363" y="4005503"/>
              <a:ext cx="3524250" cy="2123658"/>
            </a:xfrm>
            <a:prstGeom prst="rect">
              <a:avLst/>
            </a:prstGeom>
            <a:noFill/>
          </p:spPr>
          <p:txBody>
            <a:bodyPr wrap="square" rtlCol="0">
              <a:spAutoFit/>
            </a:bodyPr>
            <a:lstStyle/>
            <a:p>
              <a:r>
                <a:rPr lang="en-US" sz="1200" dirty="0">
                  <a:latin typeface="Kristen ITC" panose="03050502040202030202" pitchFamily="66" charset="0"/>
                </a:rPr>
                <a:t>Livestock diseases cause significant losses due to late detection, slow diagnosis, and limited veterinary access, especially in rural areas. Farmers rely on manual observation, which is often inaccurate and inefficient, leading to misdiagnosis, delayed treatment, and outbreaks that threaten food security and the economy. Without real-time monitoring and automated diagnosis, preventing and controlling diseases remains a major challenge.</a:t>
              </a:r>
            </a:p>
          </p:txBody>
        </p:sp>
        <p:sp>
          <p:nvSpPr>
            <p:cNvPr id="333" name="Rectangle: Rounded Corners 332">
              <a:extLst>
                <a:ext uri="{FF2B5EF4-FFF2-40B4-BE49-F238E27FC236}">
                  <a16:creationId xmlns:a16="http://schemas.microsoft.com/office/drawing/2014/main" id="{8CF198D1-C892-4F88-972A-96C2666870B1}"/>
                </a:ext>
              </a:extLst>
            </p:cNvPr>
            <p:cNvSpPr/>
            <p:nvPr/>
          </p:nvSpPr>
          <p:spPr>
            <a:xfrm>
              <a:off x="966788" y="2965855"/>
              <a:ext cx="720000" cy="72000"/>
            </a:xfrm>
            <a:prstGeom prst="roundRect">
              <a:avLst>
                <a:gd name="adj" fmla="val 41983"/>
              </a:avLst>
            </a:prstGeom>
            <a:gradFill>
              <a:gsLst>
                <a:gs pos="0">
                  <a:srgbClr val="00B0F0"/>
                </a:gs>
                <a:gs pos="51000">
                  <a:schemeClr val="accent1">
                    <a:lumMod val="75000"/>
                  </a:schemeClr>
                </a:gs>
                <a:gs pos="99000">
                  <a:schemeClr val="accent1">
                    <a:lumMod val="50000"/>
                  </a:schemeClr>
                </a:gs>
                <a:gs pos="100000">
                  <a:schemeClr val="accent1">
                    <a:lumMod val="5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334" name="TextBox 333">
              <a:extLst>
                <a:ext uri="{FF2B5EF4-FFF2-40B4-BE49-F238E27FC236}">
                  <a16:creationId xmlns:a16="http://schemas.microsoft.com/office/drawing/2014/main" id="{2C973D59-AFC7-4665-B4B8-083E61E99282}"/>
                </a:ext>
              </a:extLst>
            </p:cNvPr>
            <p:cNvSpPr txBox="1"/>
            <p:nvPr/>
          </p:nvSpPr>
          <p:spPr>
            <a:xfrm>
              <a:off x="828675" y="1545902"/>
              <a:ext cx="7400926" cy="646331"/>
            </a:xfrm>
            <a:prstGeom prst="rect">
              <a:avLst/>
            </a:prstGeom>
            <a:noFill/>
          </p:spPr>
          <p:txBody>
            <a:bodyPr wrap="square" rtlCol="0">
              <a:spAutoFit/>
            </a:bodyPr>
            <a:lstStyle/>
            <a:p>
              <a:r>
                <a:rPr lang="en-US" sz="3600" dirty="0">
                  <a:latin typeface="Anurati" pitchFamily="50" charset="0"/>
                </a:rPr>
                <a:t>THE PROBLEM STATEMENT</a:t>
              </a:r>
              <a:endParaRPr lang="en-KE" sz="3600" b="1" dirty="0">
                <a:latin typeface="Anurati" pitchFamily="50" charset="0"/>
              </a:endParaRPr>
            </a:p>
          </p:txBody>
        </p:sp>
      </p:grpSp>
      <p:grpSp>
        <p:nvGrpSpPr>
          <p:cNvPr id="335" name="Group 334">
            <a:extLst>
              <a:ext uri="{FF2B5EF4-FFF2-40B4-BE49-F238E27FC236}">
                <a16:creationId xmlns:a16="http://schemas.microsoft.com/office/drawing/2014/main" id="{ADCEC33E-456C-4AA3-A042-FC99CB2FEDC3}"/>
              </a:ext>
            </a:extLst>
          </p:cNvPr>
          <p:cNvGrpSpPr/>
          <p:nvPr/>
        </p:nvGrpSpPr>
        <p:grpSpPr>
          <a:xfrm>
            <a:off x="-2473325" y="-5007298"/>
            <a:ext cx="7400926" cy="4583259"/>
            <a:chOff x="828675" y="1545902"/>
            <a:chExt cx="7400926" cy="4583259"/>
          </a:xfrm>
        </p:grpSpPr>
        <p:sp>
          <p:nvSpPr>
            <p:cNvPr id="336" name="TextBox 335">
              <a:extLst>
                <a:ext uri="{FF2B5EF4-FFF2-40B4-BE49-F238E27FC236}">
                  <a16:creationId xmlns:a16="http://schemas.microsoft.com/office/drawing/2014/main" id="{1BE55AD2-4F18-43B1-8D92-C4A2450144CB}"/>
                </a:ext>
              </a:extLst>
            </p:cNvPr>
            <p:cNvSpPr txBox="1"/>
            <p:nvPr/>
          </p:nvSpPr>
          <p:spPr>
            <a:xfrm>
              <a:off x="833363" y="4005503"/>
              <a:ext cx="3524250" cy="2123658"/>
            </a:xfrm>
            <a:prstGeom prst="rect">
              <a:avLst/>
            </a:prstGeom>
            <a:noFill/>
          </p:spPr>
          <p:txBody>
            <a:bodyPr wrap="square" rtlCol="0">
              <a:spAutoFit/>
            </a:bodyPr>
            <a:lstStyle/>
            <a:p>
              <a:r>
                <a:rPr lang="en-US" sz="1200" dirty="0">
                  <a:latin typeface="Kristen ITC" panose="03050502040202030202" pitchFamily="66" charset="0"/>
                </a:rPr>
                <a:t>Livestock diseases cause significant losses due to late detection, slow diagnosis, and limited veterinary access, especially in rural areas. Farmers rely on manual observation, which is often inaccurate and inefficient, leading to misdiagnosis, delayed treatment, and outbreaks that threaten food security and the economy. Without real-time monitoring and automated diagnosis, preventing and controlling diseases remains a major challenge.</a:t>
              </a:r>
            </a:p>
          </p:txBody>
        </p:sp>
        <p:sp>
          <p:nvSpPr>
            <p:cNvPr id="337" name="Rectangle: Rounded Corners 336">
              <a:extLst>
                <a:ext uri="{FF2B5EF4-FFF2-40B4-BE49-F238E27FC236}">
                  <a16:creationId xmlns:a16="http://schemas.microsoft.com/office/drawing/2014/main" id="{9650BB37-5705-4C32-8E08-D77371C7CD68}"/>
                </a:ext>
              </a:extLst>
            </p:cNvPr>
            <p:cNvSpPr/>
            <p:nvPr/>
          </p:nvSpPr>
          <p:spPr>
            <a:xfrm>
              <a:off x="966788" y="2965855"/>
              <a:ext cx="720000" cy="72000"/>
            </a:xfrm>
            <a:prstGeom prst="roundRect">
              <a:avLst>
                <a:gd name="adj" fmla="val 41983"/>
              </a:avLst>
            </a:prstGeom>
            <a:gradFill>
              <a:gsLst>
                <a:gs pos="0">
                  <a:srgbClr val="00B0F0"/>
                </a:gs>
                <a:gs pos="51000">
                  <a:schemeClr val="accent1">
                    <a:lumMod val="75000"/>
                  </a:schemeClr>
                </a:gs>
                <a:gs pos="99000">
                  <a:schemeClr val="accent1">
                    <a:lumMod val="50000"/>
                  </a:schemeClr>
                </a:gs>
                <a:gs pos="100000">
                  <a:schemeClr val="accent1">
                    <a:lumMod val="5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338" name="TextBox 337">
              <a:extLst>
                <a:ext uri="{FF2B5EF4-FFF2-40B4-BE49-F238E27FC236}">
                  <a16:creationId xmlns:a16="http://schemas.microsoft.com/office/drawing/2014/main" id="{55CBAA10-6927-4281-BC17-6B67B9BAE31F}"/>
                </a:ext>
              </a:extLst>
            </p:cNvPr>
            <p:cNvSpPr txBox="1"/>
            <p:nvPr/>
          </p:nvSpPr>
          <p:spPr>
            <a:xfrm>
              <a:off x="828675" y="1545902"/>
              <a:ext cx="7400926" cy="646331"/>
            </a:xfrm>
            <a:prstGeom prst="rect">
              <a:avLst/>
            </a:prstGeom>
            <a:noFill/>
          </p:spPr>
          <p:txBody>
            <a:bodyPr wrap="square" rtlCol="0">
              <a:spAutoFit/>
            </a:bodyPr>
            <a:lstStyle/>
            <a:p>
              <a:r>
                <a:rPr lang="en-US" sz="3600" dirty="0">
                  <a:latin typeface="Anurati" pitchFamily="50" charset="0"/>
                </a:rPr>
                <a:t>THE PROBLEM STATEMENT</a:t>
              </a:r>
              <a:endParaRPr lang="en-KE" sz="3600" b="1" dirty="0">
                <a:latin typeface="Anurati" pitchFamily="50" charset="0"/>
              </a:endParaRPr>
            </a:p>
          </p:txBody>
        </p:sp>
      </p:grpSp>
      <p:grpSp>
        <p:nvGrpSpPr>
          <p:cNvPr id="343" name="Group 342">
            <a:extLst>
              <a:ext uri="{FF2B5EF4-FFF2-40B4-BE49-F238E27FC236}">
                <a16:creationId xmlns:a16="http://schemas.microsoft.com/office/drawing/2014/main" id="{14D44CDC-5CC0-4260-89ED-3A93ABC96713}"/>
              </a:ext>
            </a:extLst>
          </p:cNvPr>
          <p:cNvGrpSpPr/>
          <p:nvPr/>
        </p:nvGrpSpPr>
        <p:grpSpPr>
          <a:xfrm>
            <a:off x="-2524125" y="7438702"/>
            <a:ext cx="7400926" cy="5175626"/>
            <a:chOff x="828675" y="1545902"/>
            <a:chExt cx="7400926" cy="5175626"/>
          </a:xfrm>
        </p:grpSpPr>
        <p:sp>
          <p:nvSpPr>
            <p:cNvPr id="344" name="TextBox 343">
              <a:extLst>
                <a:ext uri="{FF2B5EF4-FFF2-40B4-BE49-F238E27FC236}">
                  <a16:creationId xmlns:a16="http://schemas.microsoft.com/office/drawing/2014/main" id="{BF0070A5-4599-4047-8E9E-7259EC4BB8B1}"/>
                </a:ext>
              </a:extLst>
            </p:cNvPr>
            <p:cNvSpPr txBox="1"/>
            <p:nvPr/>
          </p:nvSpPr>
          <p:spPr>
            <a:xfrm>
              <a:off x="846720" y="3489874"/>
              <a:ext cx="3524250" cy="3231654"/>
            </a:xfrm>
            <a:prstGeom prst="rect">
              <a:avLst/>
            </a:prstGeom>
            <a:noFill/>
          </p:spPr>
          <p:txBody>
            <a:bodyPr wrap="square" rtlCol="0">
              <a:spAutoFit/>
            </a:bodyPr>
            <a:lstStyle/>
            <a:p>
              <a:r>
                <a:rPr lang="en-US" sz="1200" dirty="0" err="1">
                  <a:latin typeface="Kristen ITC" panose="03050502040202030202" pitchFamily="66" charset="0"/>
                </a:rPr>
                <a:t>Bio_Afya</a:t>
              </a:r>
              <a:r>
                <a:rPr lang="en-US" sz="1200" dirty="0">
                  <a:latin typeface="Kristen ITC" panose="03050502040202030202" pitchFamily="66" charset="0"/>
                </a:rPr>
                <a:t> integrates AI and IoT to provide an automated livestock health monitoring system. Farmers start by inputting observed symptoms, while IoT sensors continuously track vital signs such as temperature, heart rate, and movement patterns. The system’s AI then analyzes symptoms, sensor data, and images to detect potential diseases, offering instant feedback, treatment recommendations, and preventive measures. If a contagious disease is identified, automatic alerts are sent to relevant authorities, helping to prevent outbreaks. Additionally, all data is stored for trend analysis and long-term disease prevention, ensuring smarter and more efficient livestock management.</a:t>
              </a:r>
              <a:endParaRPr lang="en-KE" sz="1200" dirty="0">
                <a:latin typeface="Kristen ITC" panose="03050502040202030202" pitchFamily="66" charset="0"/>
              </a:endParaRPr>
            </a:p>
          </p:txBody>
        </p:sp>
        <p:sp>
          <p:nvSpPr>
            <p:cNvPr id="345" name="Rectangle: Rounded Corners 344">
              <a:extLst>
                <a:ext uri="{FF2B5EF4-FFF2-40B4-BE49-F238E27FC236}">
                  <a16:creationId xmlns:a16="http://schemas.microsoft.com/office/drawing/2014/main" id="{5FEF7905-02F7-4B13-AD0D-242BF6633FD5}"/>
                </a:ext>
              </a:extLst>
            </p:cNvPr>
            <p:cNvSpPr/>
            <p:nvPr/>
          </p:nvSpPr>
          <p:spPr>
            <a:xfrm>
              <a:off x="966788" y="2965855"/>
              <a:ext cx="720000" cy="72000"/>
            </a:xfrm>
            <a:prstGeom prst="roundRect">
              <a:avLst>
                <a:gd name="adj" fmla="val 41983"/>
              </a:avLst>
            </a:prstGeom>
            <a:gradFill>
              <a:gsLst>
                <a:gs pos="0">
                  <a:srgbClr val="00B0F0"/>
                </a:gs>
                <a:gs pos="51000">
                  <a:schemeClr val="accent1">
                    <a:lumMod val="75000"/>
                  </a:schemeClr>
                </a:gs>
                <a:gs pos="99000">
                  <a:schemeClr val="accent1">
                    <a:lumMod val="50000"/>
                  </a:schemeClr>
                </a:gs>
                <a:gs pos="100000">
                  <a:schemeClr val="accent1">
                    <a:lumMod val="5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346" name="TextBox 345">
              <a:extLst>
                <a:ext uri="{FF2B5EF4-FFF2-40B4-BE49-F238E27FC236}">
                  <a16:creationId xmlns:a16="http://schemas.microsoft.com/office/drawing/2014/main" id="{D5470420-C165-4462-B7FD-A2B0DD311B91}"/>
                </a:ext>
              </a:extLst>
            </p:cNvPr>
            <p:cNvSpPr txBox="1"/>
            <p:nvPr/>
          </p:nvSpPr>
          <p:spPr>
            <a:xfrm>
              <a:off x="828675" y="1545902"/>
              <a:ext cx="7400926" cy="1015663"/>
            </a:xfrm>
            <a:prstGeom prst="rect">
              <a:avLst/>
            </a:prstGeom>
            <a:noFill/>
          </p:spPr>
          <p:txBody>
            <a:bodyPr wrap="square" rtlCol="0">
              <a:spAutoFit/>
            </a:bodyPr>
            <a:lstStyle/>
            <a:p>
              <a:r>
                <a:rPr lang="en-US" sz="6000" dirty="0">
                  <a:latin typeface="Anurati" pitchFamily="50" charset="0"/>
                </a:rPr>
                <a:t>HOW IT WORKS</a:t>
              </a:r>
              <a:endParaRPr lang="en-KE" sz="6000" b="1" dirty="0">
                <a:latin typeface="Anurati" pitchFamily="50" charset="0"/>
              </a:endParaRPr>
            </a:p>
          </p:txBody>
        </p:sp>
      </p:grpSp>
    </p:spTree>
    <p:extLst>
      <p:ext uri="{BB962C8B-B14F-4D97-AF65-F5344CB8AC3E}">
        <p14:creationId xmlns:p14="http://schemas.microsoft.com/office/powerpoint/2010/main" val="201133029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1" name="Group 200">
            <a:extLst>
              <a:ext uri="{FF2B5EF4-FFF2-40B4-BE49-F238E27FC236}">
                <a16:creationId xmlns:a16="http://schemas.microsoft.com/office/drawing/2014/main" id="{5ADB07FE-76AE-4B1B-A334-F33E6A30FDF3}"/>
              </a:ext>
            </a:extLst>
          </p:cNvPr>
          <p:cNvGrpSpPr/>
          <p:nvPr/>
        </p:nvGrpSpPr>
        <p:grpSpPr>
          <a:xfrm>
            <a:off x="8497306" y="-6627812"/>
            <a:ext cx="2847974" cy="36464429"/>
            <a:chOff x="8364752" y="1449388"/>
            <a:chExt cx="2847974" cy="36464429"/>
          </a:xfrm>
        </p:grpSpPr>
        <p:grpSp>
          <p:nvGrpSpPr>
            <p:cNvPr id="202" name="Group 201">
              <a:extLst>
                <a:ext uri="{FF2B5EF4-FFF2-40B4-BE49-F238E27FC236}">
                  <a16:creationId xmlns:a16="http://schemas.microsoft.com/office/drawing/2014/main" id="{8041D5FE-F484-4662-94CE-BFD6ACB40055}"/>
                </a:ext>
              </a:extLst>
            </p:cNvPr>
            <p:cNvGrpSpPr/>
            <p:nvPr/>
          </p:nvGrpSpPr>
          <p:grpSpPr>
            <a:xfrm>
              <a:off x="8402852" y="1449388"/>
              <a:ext cx="2771775" cy="3959225"/>
              <a:chOff x="8377238" y="1449388"/>
              <a:chExt cx="2771775" cy="3959225"/>
            </a:xfrm>
          </p:grpSpPr>
          <p:sp>
            <p:nvSpPr>
              <p:cNvPr id="315" name="Rectangle: Rounded Corners 314">
                <a:extLst>
                  <a:ext uri="{FF2B5EF4-FFF2-40B4-BE49-F238E27FC236}">
                    <a16:creationId xmlns:a16="http://schemas.microsoft.com/office/drawing/2014/main" id="{CB906FC7-FFFD-48E2-905B-8C8FCC7CD2FA}"/>
                  </a:ext>
                </a:extLst>
              </p:cNvPr>
              <p:cNvSpPr/>
              <p:nvPr/>
            </p:nvSpPr>
            <p:spPr>
              <a:xfrm>
                <a:off x="8377238" y="1449388"/>
                <a:ext cx="2771775" cy="3959225"/>
              </a:xfrm>
              <a:prstGeom prst="roundRect">
                <a:avLst>
                  <a:gd name="adj" fmla="val 12199"/>
                </a:avLst>
              </a:prstGeom>
              <a:gradFill>
                <a:gsLst>
                  <a:gs pos="0">
                    <a:srgbClr val="00B0F0"/>
                  </a:gs>
                  <a:gs pos="51000">
                    <a:schemeClr val="accent1">
                      <a:lumMod val="75000"/>
                    </a:schemeClr>
                  </a:gs>
                  <a:gs pos="99000">
                    <a:schemeClr val="accent1">
                      <a:lumMod val="50000"/>
                    </a:schemeClr>
                  </a:gs>
                  <a:gs pos="100000">
                    <a:schemeClr val="accent1">
                      <a:lumMod val="5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316" name="Freeform: Shape 315">
                <a:extLst>
                  <a:ext uri="{FF2B5EF4-FFF2-40B4-BE49-F238E27FC236}">
                    <a16:creationId xmlns:a16="http://schemas.microsoft.com/office/drawing/2014/main" id="{F3DF0937-3714-468F-AFED-CDF240143F1D}"/>
                  </a:ext>
                </a:extLst>
              </p:cNvPr>
              <p:cNvSpPr/>
              <p:nvPr/>
            </p:nvSpPr>
            <p:spPr>
              <a:xfrm flipH="1">
                <a:off x="8377238" y="1545902"/>
                <a:ext cx="2771775" cy="3862711"/>
              </a:xfrm>
              <a:custGeom>
                <a:avLst/>
                <a:gdLst>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86359 w 2771775"/>
                  <a:gd name="connsiteY9" fmla="*/ 180514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86359 w 2771775"/>
                  <a:gd name="connsiteY9" fmla="*/ 180514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71775" h="3862711">
                    <a:moveTo>
                      <a:pt x="102092" y="0"/>
                    </a:moveTo>
                    <a:lnTo>
                      <a:pt x="99036" y="2522"/>
                    </a:lnTo>
                    <a:cubicBezTo>
                      <a:pt x="37846" y="63711"/>
                      <a:pt x="0" y="148244"/>
                      <a:pt x="0" y="241615"/>
                    </a:cubicBezTo>
                    <a:lnTo>
                      <a:pt x="0" y="3524582"/>
                    </a:lnTo>
                    <a:cubicBezTo>
                      <a:pt x="0" y="3711325"/>
                      <a:pt x="151386" y="3862711"/>
                      <a:pt x="338129" y="3862711"/>
                    </a:cubicBezTo>
                    <a:lnTo>
                      <a:pt x="2433646" y="3862711"/>
                    </a:lnTo>
                    <a:cubicBezTo>
                      <a:pt x="2620389" y="3862711"/>
                      <a:pt x="2771775" y="3711325"/>
                      <a:pt x="2771775" y="3524582"/>
                    </a:cubicBezTo>
                    <a:lnTo>
                      <a:pt x="2771775" y="3443237"/>
                    </a:lnTo>
                    <a:lnTo>
                      <a:pt x="2730892" y="3419419"/>
                    </a:lnTo>
                    <a:cubicBezTo>
                      <a:pt x="1180917" y="2806879"/>
                      <a:pt x="1064514" y="2536857"/>
                      <a:pt x="176834" y="228139"/>
                    </a:cubicBezTo>
                    <a:cubicBezTo>
                      <a:pt x="148745" y="167968"/>
                      <a:pt x="130181" y="50646"/>
                      <a:pt x="102092" y="0"/>
                    </a:cubicBezTo>
                    <a:close/>
                  </a:path>
                </a:pathLst>
              </a:custGeom>
              <a:gradFill>
                <a:gsLst>
                  <a:gs pos="0">
                    <a:srgbClr val="00B0F0"/>
                  </a:gs>
                  <a:gs pos="31000">
                    <a:schemeClr val="bg1"/>
                  </a:gs>
                  <a:gs pos="92000">
                    <a:schemeClr val="accent1">
                      <a:lumMod val="50000"/>
                    </a:schemeClr>
                  </a:gs>
                  <a:gs pos="30000">
                    <a:schemeClr val="bg1"/>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KE"/>
              </a:p>
            </p:txBody>
          </p:sp>
          <p:sp>
            <p:nvSpPr>
              <p:cNvPr id="317" name="Rectangle: Rounded Corners 316">
                <a:extLst>
                  <a:ext uri="{FF2B5EF4-FFF2-40B4-BE49-F238E27FC236}">
                    <a16:creationId xmlns:a16="http://schemas.microsoft.com/office/drawing/2014/main" id="{47FEE210-A76F-44B7-B433-FD21AEEE0633}"/>
                  </a:ext>
                </a:extLst>
              </p:cNvPr>
              <p:cNvSpPr/>
              <p:nvPr/>
            </p:nvSpPr>
            <p:spPr>
              <a:xfrm>
                <a:off x="8453437" y="1893371"/>
                <a:ext cx="2619375" cy="2035497"/>
              </a:xfrm>
              <a:prstGeom prst="roundRect">
                <a:avLst>
                  <a:gd name="adj" fmla="val 16161"/>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318" name="Rectangle: Rounded Corners 317">
                <a:extLst>
                  <a:ext uri="{FF2B5EF4-FFF2-40B4-BE49-F238E27FC236}">
                    <a16:creationId xmlns:a16="http://schemas.microsoft.com/office/drawing/2014/main" id="{9876ED92-ED6D-4576-878F-986EA2B89CD6}"/>
                  </a:ext>
                </a:extLst>
              </p:cNvPr>
              <p:cNvSpPr/>
              <p:nvPr/>
            </p:nvSpPr>
            <p:spPr>
              <a:xfrm>
                <a:off x="8453437" y="1498277"/>
                <a:ext cx="2619375" cy="2168848"/>
              </a:xfrm>
              <a:prstGeom prst="roundRect">
                <a:avLst>
                  <a:gd name="adj" fmla="val 1288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dirty="0"/>
              </a:p>
            </p:txBody>
          </p:sp>
          <p:sp>
            <p:nvSpPr>
              <p:cNvPr id="319" name="TextBox 318">
                <a:extLst>
                  <a:ext uri="{FF2B5EF4-FFF2-40B4-BE49-F238E27FC236}">
                    <a16:creationId xmlns:a16="http://schemas.microsoft.com/office/drawing/2014/main" id="{56F1CFAC-86F8-4CAD-A825-9E4113E870AD}"/>
                  </a:ext>
                </a:extLst>
              </p:cNvPr>
              <p:cNvSpPr txBox="1"/>
              <p:nvPr/>
            </p:nvSpPr>
            <p:spPr>
              <a:xfrm>
                <a:off x="8453437" y="1624012"/>
                <a:ext cx="2395539" cy="261610"/>
              </a:xfrm>
              <a:prstGeom prst="rect">
                <a:avLst/>
              </a:prstGeom>
              <a:noFill/>
            </p:spPr>
            <p:txBody>
              <a:bodyPr wrap="square" rtlCol="0">
                <a:spAutoFit/>
              </a:bodyPr>
              <a:lstStyle/>
              <a:p>
                <a:r>
                  <a:rPr lang="en-US" sz="1100" dirty="0">
                    <a:latin typeface="Kristen ITC" panose="03050502040202030202" pitchFamily="66" charset="0"/>
                  </a:rPr>
                  <a:t>THE PROBLEM STATEMENT</a:t>
                </a:r>
                <a:endParaRPr lang="en-KE" sz="1100" b="1" dirty="0">
                  <a:solidFill>
                    <a:schemeClr val="tx1">
                      <a:lumMod val="75000"/>
                      <a:lumOff val="25000"/>
                    </a:schemeClr>
                  </a:solidFill>
                  <a:latin typeface="Kristen ITC" panose="03050502040202030202" pitchFamily="66" charset="0"/>
                </a:endParaRPr>
              </a:p>
            </p:txBody>
          </p:sp>
          <p:sp>
            <p:nvSpPr>
              <p:cNvPr id="320" name="Rectangle: Rounded Corners 319">
                <a:extLst>
                  <a:ext uri="{FF2B5EF4-FFF2-40B4-BE49-F238E27FC236}">
                    <a16:creationId xmlns:a16="http://schemas.microsoft.com/office/drawing/2014/main" id="{D2781150-1A3F-49E8-8D49-C2A052CED5CA}"/>
                  </a:ext>
                </a:extLst>
              </p:cNvPr>
              <p:cNvSpPr/>
              <p:nvPr/>
            </p:nvSpPr>
            <p:spPr>
              <a:xfrm>
                <a:off x="8572500" y="2072377"/>
                <a:ext cx="324000" cy="72000"/>
              </a:xfrm>
              <a:prstGeom prst="roundRect">
                <a:avLst>
                  <a:gd name="adj" fmla="val 41983"/>
                </a:avLst>
              </a:prstGeom>
              <a:gradFill>
                <a:gsLst>
                  <a:gs pos="0">
                    <a:srgbClr val="00B0F0"/>
                  </a:gs>
                  <a:gs pos="51000">
                    <a:schemeClr val="accent1">
                      <a:lumMod val="75000"/>
                    </a:schemeClr>
                  </a:gs>
                  <a:gs pos="99000">
                    <a:schemeClr val="accent1">
                      <a:lumMod val="50000"/>
                    </a:schemeClr>
                  </a:gs>
                  <a:gs pos="100000">
                    <a:schemeClr val="accent1">
                      <a:lumMod val="5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321" name="TextBox 320">
                <a:extLst>
                  <a:ext uri="{FF2B5EF4-FFF2-40B4-BE49-F238E27FC236}">
                    <a16:creationId xmlns:a16="http://schemas.microsoft.com/office/drawing/2014/main" id="{C2EDCA02-AF35-4E47-8C35-1E209C582BF4}"/>
                  </a:ext>
                </a:extLst>
              </p:cNvPr>
              <p:cNvSpPr txBox="1"/>
              <p:nvPr/>
            </p:nvSpPr>
            <p:spPr>
              <a:xfrm>
                <a:off x="9105975" y="4040746"/>
                <a:ext cx="742875" cy="523220"/>
              </a:xfrm>
              <a:prstGeom prst="rect">
                <a:avLst/>
              </a:prstGeom>
              <a:noFill/>
            </p:spPr>
            <p:txBody>
              <a:bodyPr wrap="square" rtlCol="0">
                <a:spAutoFit/>
              </a:bodyPr>
              <a:lstStyle/>
              <a:p>
                <a:r>
                  <a:rPr lang="en-US" sz="2800" dirty="0">
                    <a:solidFill>
                      <a:schemeClr val="bg1"/>
                    </a:solidFill>
                  </a:rPr>
                  <a:t>15</a:t>
                </a:r>
                <a:r>
                  <a:rPr lang="en-US" sz="2000" dirty="0">
                    <a:solidFill>
                      <a:schemeClr val="bg1"/>
                    </a:solidFill>
                  </a:rPr>
                  <a:t>%</a:t>
                </a:r>
                <a:endParaRPr lang="en-KE" sz="2800" dirty="0">
                  <a:solidFill>
                    <a:schemeClr val="bg1"/>
                  </a:solidFill>
                </a:endParaRPr>
              </a:p>
            </p:txBody>
          </p:sp>
          <p:sp>
            <p:nvSpPr>
              <p:cNvPr id="322" name="TextBox 321">
                <a:extLst>
                  <a:ext uri="{FF2B5EF4-FFF2-40B4-BE49-F238E27FC236}">
                    <a16:creationId xmlns:a16="http://schemas.microsoft.com/office/drawing/2014/main" id="{9CD94254-3339-41FC-9FFB-2361187F6327}"/>
                  </a:ext>
                </a:extLst>
              </p:cNvPr>
              <p:cNvSpPr txBox="1"/>
              <p:nvPr/>
            </p:nvSpPr>
            <p:spPr>
              <a:xfrm>
                <a:off x="9734625" y="4225412"/>
                <a:ext cx="962025" cy="338554"/>
              </a:xfrm>
              <a:prstGeom prst="rect">
                <a:avLst/>
              </a:prstGeom>
              <a:noFill/>
            </p:spPr>
            <p:txBody>
              <a:bodyPr wrap="square" rtlCol="0">
                <a:spAutoFit/>
              </a:bodyPr>
              <a:lstStyle/>
              <a:p>
                <a:r>
                  <a:rPr lang="en-US" sz="1600" b="1" dirty="0">
                    <a:solidFill>
                      <a:schemeClr val="bg1"/>
                    </a:solidFill>
                    <a:latin typeface="Kristen ITC" panose="03050502040202030202" pitchFamily="66" charset="0"/>
                  </a:rPr>
                  <a:t>Growth</a:t>
                </a:r>
                <a:endParaRPr lang="en-KE" sz="1600" b="1" dirty="0">
                  <a:solidFill>
                    <a:schemeClr val="bg1"/>
                  </a:solidFill>
                  <a:latin typeface="Kristen ITC" panose="03050502040202030202" pitchFamily="66" charset="0"/>
                </a:endParaRPr>
              </a:p>
            </p:txBody>
          </p:sp>
          <p:sp>
            <p:nvSpPr>
              <p:cNvPr id="323" name="TextBox 322">
                <a:extLst>
                  <a:ext uri="{FF2B5EF4-FFF2-40B4-BE49-F238E27FC236}">
                    <a16:creationId xmlns:a16="http://schemas.microsoft.com/office/drawing/2014/main" id="{5147E012-0CB7-48AA-B591-FCC9FCFE3A0E}"/>
                  </a:ext>
                </a:extLst>
              </p:cNvPr>
              <p:cNvSpPr txBox="1"/>
              <p:nvPr/>
            </p:nvSpPr>
            <p:spPr>
              <a:xfrm>
                <a:off x="9115500" y="4497946"/>
                <a:ext cx="742875" cy="523220"/>
              </a:xfrm>
              <a:prstGeom prst="rect">
                <a:avLst/>
              </a:prstGeom>
              <a:noFill/>
            </p:spPr>
            <p:txBody>
              <a:bodyPr wrap="square" rtlCol="0">
                <a:spAutoFit/>
              </a:bodyPr>
              <a:lstStyle/>
              <a:p>
                <a:r>
                  <a:rPr lang="en-US" sz="2800" dirty="0">
                    <a:solidFill>
                      <a:schemeClr val="bg1"/>
                    </a:solidFill>
                  </a:rPr>
                  <a:t>15</a:t>
                </a:r>
                <a:endParaRPr lang="en-KE" sz="2800" dirty="0">
                  <a:solidFill>
                    <a:schemeClr val="bg1"/>
                  </a:solidFill>
                </a:endParaRPr>
              </a:p>
            </p:txBody>
          </p:sp>
          <p:sp>
            <p:nvSpPr>
              <p:cNvPr id="324" name="TextBox 323">
                <a:extLst>
                  <a:ext uri="{FF2B5EF4-FFF2-40B4-BE49-F238E27FC236}">
                    <a16:creationId xmlns:a16="http://schemas.microsoft.com/office/drawing/2014/main" id="{1F0321A3-8346-4111-B2AC-414199F5D19C}"/>
                  </a:ext>
                </a:extLst>
              </p:cNvPr>
              <p:cNvSpPr txBox="1"/>
              <p:nvPr/>
            </p:nvSpPr>
            <p:spPr>
              <a:xfrm>
                <a:off x="9796500" y="4682612"/>
                <a:ext cx="962025" cy="338554"/>
              </a:xfrm>
              <a:prstGeom prst="rect">
                <a:avLst/>
              </a:prstGeom>
              <a:noFill/>
            </p:spPr>
            <p:txBody>
              <a:bodyPr wrap="square" rtlCol="0">
                <a:spAutoFit/>
              </a:bodyPr>
              <a:lstStyle/>
              <a:p>
                <a:r>
                  <a:rPr lang="en-US" sz="1600" b="1" dirty="0">
                    <a:solidFill>
                      <a:schemeClr val="bg1"/>
                    </a:solidFill>
                    <a:latin typeface="Kristen ITC" panose="03050502040202030202" pitchFamily="66" charset="0"/>
                  </a:rPr>
                  <a:t>Points</a:t>
                </a:r>
                <a:endParaRPr lang="en-KE" sz="1600" b="1" dirty="0">
                  <a:solidFill>
                    <a:schemeClr val="bg1"/>
                  </a:solidFill>
                  <a:latin typeface="Kristen ITC" panose="03050502040202030202" pitchFamily="66" charset="0"/>
                </a:endParaRPr>
              </a:p>
            </p:txBody>
          </p:sp>
          <p:pic>
            <p:nvPicPr>
              <p:cNvPr id="325" name="Graphic 324" descr="Bar chart with solid fill">
                <a:extLst>
                  <a:ext uri="{FF2B5EF4-FFF2-40B4-BE49-F238E27FC236}">
                    <a16:creationId xmlns:a16="http://schemas.microsoft.com/office/drawing/2014/main" id="{3E3EE849-9990-4FFC-AA0A-1A7CC9838B4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654782" y="4525556"/>
                <a:ext cx="468000" cy="468000"/>
              </a:xfrm>
              <a:prstGeom prst="rect">
                <a:avLst/>
              </a:prstGeom>
            </p:spPr>
          </p:pic>
          <p:pic>
            <p:nvPicPr>
              <p:cNvPr id="326" name="Graphic 325" descr="Bar graph with upward trend with solid fill">
                <a:extLst>
                  <a:ext uri="{FF2B5EF4-FFF2-40B4-BE49-F238E27FC236}">
                    <a16:creationId xmlns:a16="http://schemas.microsoft.com/office/drawing/2014/main" id="{C1DDC42A-7241-4CDC-A7BD-F358596EF92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654782" y="4059255"/>
                <a:ext cx="468000" cy="468000"/>
              </a:xfrm>
              <a:prstGeom prst="rect">
                <a:avLst/>
              </a:prstGeom>
            </p:spPr>
          </p:pic>
          <p:sp>
            <p:nvSpPr>
              <p:cNvPr id="327" name="TextBox 326">
                <a:extLst>
                  <a:ext uri="{FF2B5EF4-FFF2-40B4-BE49-F238E27FC236}">
                    <a16:creationId xmlns:a16="http://schemas.microsoft.com/office/drawing/2014/main" id="{6313F4E9-A841-4F77-AF19-92BD5815CC63}"/>
                  </a:ext>
                </a:extLst>
              </p:cNvPr>
              <p:cNvSpPr txBox="1"/>
              <p:nvPr/>
            </p:nvSpPr>
            <p:spPr>
              <a:xfrm>
                <a:off x="8480067" y="2568652"/>
                <a:ext cx="2619375" cy="923330"/>
              </a:xfrm>
              <a:prstGeom prst="rect">
                <a:avLst/>
              </a:prstGeom>
              <a:noFill/>
            </p:spPr>
            <p:txBody>
              <a:bodyPr wrap="square" rtlCol="0">
                <a:spAutoFit/>
              </a:bodyPr>
              <a:lstStyle/>
              <a:p>
                <a:r>
                  <a:rPr lang="en-US" dirty="0">
                    <a:latin typeface="Kristen ITC" panose="03050502040202030202" pitchFamily="66" charset="0"/>
                  </a:rPr>
                  <a:t>The Challenge in Livestock Health Management</a:t>
                </a:r>
              </a:p>
            </p:txBody>
          </p:sp>
        </p:grpSp>
        <p:grpSp>
          <p:nvGrpSpPr>
            <p:cNvPr id="203" name="Group 202">
              <a:extLst>
                <a:ext uri="{FF2B5EF4-FFF2-40B4-BE49-F238E27FC236}">
                  <a16:creationId xmlns:a16="http://schemas.microsoft.com/office/drawing/2014/main" id="{97B2B6D5-EF50-4BCF-B27B-FBA308D89BE9}"/>
                </a:ext>
              </a:extLst>
            </p:cNvPr>
            <p:cNvGrpSpPr/>
            <p:nvPr/>
          </p:nvGrpSpPr>
          <p:grpSpPr>
            <a:xfrm>
              <a:off x="8364752" y="5512539"/>
              <a:ext cx="2847974" cy="3959225"/>
              <a:chOff x="8377238" y="1449388"/>
              <a:chExt cx="2847974" cy="3959225"/>
            </a:xfrm>
          </p:grpSpPr>
          <p:sp>
            <p:nvSpPr>
              <p:cNvPr id="302" name="Rectangle: Rounded Corners 301">
                <a:extLst>
                  <a:ext uri="{FF2B5EF4-FFF2-40B4-BE49-F238E27FC236}">
                    <a16:creationId xmlns:a16="http://schemas.microsoft.com/office/drawing/2014/main" id="{1962CB74-058C-458C-9EE3-97E4EB35BA63}"/>
                  </a:ext>
                </a:extLst>
              </p:cNvPr>
              <p:cNvSpPr/>
              <p:nvPr/>
            </p:nvSpPr>
            <p:spPr>
              <a:xfrm>
                <a:off x="8377238" y="1449388"/>
                <a:ext cx="2771775" cy="3959225"/>
              </a:xfrm>
              <a:prstGeom prst="roundRect">
                <a:avLst>
                  <a:gd name="adj" fmla="val 12199"/>
                </a:avLst>
              </a:prstGeom>
              <a:gradFill>
                <a:gsLst>
                  <a:gs pos="0">
                    <a:srgbClr val="00B0F0"/>
                  </a:gs>
                  <a:gs pos="51000">
                    <a:schemeClr val="accent1">
                      <a:lumMod val="75000"/>
                    </a:schemeClr>
                  </a:gs>
                  <a:gs pos="99000">
                    <a:schemeClr val="accent1">
                      <a:lumMod val="50000"/>
                    </a:schemeClr>
                  </a:gs>
                  <a:gs pos="100000">
                    <a:schemeClr val="accent1">
                      <a:lumMod val="5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303" name="Freeform: Shape 302">
                <a:extLst>
                  <a:ext uri="{FF2B5EF4-FFF2-40B4-BE49-F238E27FC236}">
                    <a16:creationId xmlns:a16="http://schemas.microsoft.com/office/drawing/2014/main" id="{A34224D4-7107-4DF9-8B41-07E0E583A208}"/>
                  </a:ext>
                </a:extLst>
              </p:cNvPr>
              <p:cNvSpPr/>
              <p:nvPr/>
            </p:nvSpPr>
            <p:spPr>
              <a:xfrm flipH="1">
                <a:off x="8377238" y="1545902"/>
                <a:ext cx="2771775" cy="3862711"/>
              </a:xfrm>
              <a:custGeom>
                <a:avLst/>
                <a:gdLst>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86359 w 2771775"/>
                  <a:gd name="connsiteY9" fmla="*/ 180514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86359 w 2771775"/>
                  <a:gd name="connsiteY9" fmla="*/ 180514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71775" h="3862711">
                    <a:moveTo>
                      <a:pt x="102092" y="0"/>
                    </a:moveTo>
                    <a:lnTo>
                      <a:pt x="99036" y="2522"/>
                    </a:lnTo>
                    <a:cubicBezTo>
                      <a:pt x="37846" y="63711"/>
                      <a:pt x="0" y="148244"/>
                      <a:pt x="0" y="241615"/>
                    </a:cubicBezTo>
                    <a:lnTo>
                      <a:pt x="0" y="3524582"/>
                    </a:lnTo>
                    <a:cubicBezTo>
                      <a:pt x="0" y="3711325"/>
                      <a:pt x="151386" y="3862711"/>
                      <a:pt x="338129" y="3862711"/>
                    </a:cubicBezTo>
                    <a:lnTo>
                      <a:pt x="2433646" y="3862711"/>
                    </a:lnTo>
                    <a:cubicBezTo>
                      <a:pt x="2620389" y="3862711"/>
                      <a:pt x="2771775" y="3711325"/>
                      <a:pt x="2771775" y="3524582"/>
                    </a:cubicBezTo>
                    <a:lnTo>
                      <a:pt x="2771775" y="3443237"/>
                    </a:lnTo>
                    <a:lnTo>
                      <a:pt x="2730892" y="3419419"/>
                    </a:lnTo>
                    <a:cubicBezTo>
                      <a:pt x="1180917" y="2806879"/>
                      <a:pt x="1064514" y="2536857"/>
                      <a:pt x="176834" y="228139"/>
                    </a:cubicBezTo>
                    <a:cubicBezTo>
                      <a:pt x="148745" y="167968"/>
                      <a:pt x="130181" y="50646"/>
                      <a:pt x="102092" y="0"/>
                    </a:cubicBezTo>
                    <a:close/>
                  </a:path>
                </a:pathLst>
              </a:custGeom>
              <a:gradFill>
                <a:gsLst>
                  <a:gs pos="0">
                    <a:srgbClr val="00B0F0"/>
                  </a:gs>
                  <a:gs pos="31000">
                    <a:schemeClr val="bg1"/>
                  </a:gs>
                  <a:gs pos="92000">
                    <a:schemeClr val="accent1">
                      <a:lumMod val="50000"/>
                    </a:schemeClr>
                  </a:gs>
                  <a:gs pos="30000">
                    <a:schemeClr val="bg1"/>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KE"/>
              </a:p>
            </p:txBody>
          </p:sp>
          <p:sp>
            <p:nvSpPr>
              <p:cNvPr id="304" name="Rectangle: Rounded Corners 303">
                <a:extLst>
                  <a:ext uri="{FF2B5EF4-FFF2-40B4-BE49-F238E27FC236}">
                    <a16:creationId xmlns:a16="http://schemas.microsoft.com/office/drawing/2014/main" id="{CB36AE57-268A-45A2-90E4-278C516E1DB3}"/>
                  </a:ext>
                </a:extLst>
              </p:cNvPr>
              <p:cNvSpPr/>
              <p:nvPr/>
            </p:nvSpPr>
            <p:spPr>
              <a:xfrm>
                <a:off x="8453437" y="1893371"/>
                <a:ext cx="2619375" cy="2035497"/>
              </a:xfrm>
              <a:prstGeom prst="roundRect">
                <a:avLst>
                  <a:gd name="adj" fmla="val 16161"/>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305" name="Rectangle: Rounded Corners 304">
                <a:extLst>
                  <a:ext uri="{FF2B5EF4-FFF2-40B4-BE49-F238E27FC236}">
                    <a16:creationId xmlns:a16="http://schemas.microsoft.com/office/drawing/2014/main" id="{4601FF65-059F-435D-85E6-07E890ADEC7D}"/>
                  </a:ext>
                </a:extLst>
              </p:cNvPr>
              <p:cNvSpPr/>
              <p:nvPr/>
            </p:nvSpPr>
            <p:spPr>
              <a:xfrm>
                <a:off x="8453437" y="1498277"/>
                <a:ext cx="2619375" cy="2168848"/>
              </a:xfrm>
              <a:prstGeom prst="roundRect">
                <a:avLst>
                  <a:gd name="adj" fmla="val 1288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dirty="0"/>
              </a:p>
            </p:txBody>
          </p:sp>
          <p:sp>
            <p:nvSpPr>
              <p:cNvPr id="306" name="TextBox 305">
                <a:extLst>
                  <a:ext uri="{FF2B5EF4-FFF2-40B4-BE49-F238E27FC236}">
                    <a16:creationId xmlns:a16="http://schemas.microsoft.com/office/drawing/2014/main" id="{B1445B34-DEC6-4969-9CB5-4BBF0F5DA32F}"/>
                  </a:ext>
                </a:extLst>
              </p:cNvPr>
              <p:cNvSpPr txBox="1"/>
              <p:nvPr/>
            </p:nvSpPr>
            <p:spPr>
              <a:xfrm>
                <a:off x="8453437" y="1624012"/>
                <a:ext cx="2395539" cy="400110"/>
              </a:xfrm>
              <a:prstGeom prst="rect">
                <a:avLst/>
              </a:prstGeom>
              <a:noFill/>
            </p:spPr>
            <p:txBody>
              <a:bodyPr wrap="square" rtlCol="0">
                <a:spAutoFit/>
              </a:bodyPr>
              <a:lstStyle/>
              <a:p>
                <a:r>
                  <a:rPr lang="en-US" sz="2000" dirty="0">
                    <a:latin typeface="Kristen ITC" panose="03050502040202030202" pitchFamily="66" charset="0"/>
                  </a:rPr>
                  <a:t>Our Solution </a:t>
                </a:r>
                <a:endParaRPr lang="en-KE" sz="2000" dirty="0">
                  <a:solidFill>
                    <a:schemeClr val="tx1">
                      <a:lumMod val="75000"/>
                      <a:lumOff val="25000"/>
                    </a:schemeClr>
                  </a:solidFill>
                  <a:latin typeface="Kristen ITC" panose="03050502040202030202" pitchFamily="66" charset="0"/>
                </a:endParaRPr>
              </a:p>
            </p:txBody>
          </p:sp>
          <p:sp>
            <p:nvSpPr>
              <p:cNvPr id="307" name="Rectangle: Rounded Corners 306">
                <a:extLst>
                  <a:ext uri="{FF2B5EF4-FFF2-40B4-BE49-F238E27FC236}">
                    <a16:creationId xmlns:a16="http://schemas.microsoft.com/office/drawing/2014/main" id="{A175DDA7-A141-4903-9043-20EB6A6E6F2B}"/>
                  </a:ext>
                </a:extLst>
              </p:cNvPr>
              <p:cNvSpPr/>
              <p:nvPr/>
            </p:nvSpPr>
            <p:spPr>
              <a:xfrm>
                <a:off x="8572500" y="2072377"/>
                <a:ext cx="324000" cy="72000"/>
              </a:xfrm>
              <a:prstGeom prst="roundRect">
                <a:avLst>
                  <a:gd name="adj" fmla="val 41983"/>
                </a:avLst>
              </a:prstGeom>
              <a:gradFill>
                <a:gsLst>
                  <a:gs pos="0">
                    <a:srgbClr val="00B0F0"/>
                  </a:gs>
                  <a:gs pos="51000">
                    <a:schemeClr val="accent1">
                      <a:lumMod val="75000"/>
                    </a:schemeClr>
                  </a:gs>
                  <a:gs pos="99000">
                    <a:schemeClr val="accent1">
                      <a:lumMod val="50000"/>
                    </a:schemeClr>
                  </a:gs>
                  <a:gs pos="100000">
                    <a:schemeClr val="accent1">
                      <a:lumMod val="5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308" name="TextBox 307">
                <a:extLst>
                  <a:ext uri="{FF2B5EF4-FFF2-40B4-BE49-F238E27FC236}">
                    <a16:creationId xmlns:a16="http://schemas.microsoft.com/office/drawing/2014/main" id="{13E0B2B5-AE59-4331-9971-EF8C1DC58C13}"/>
                  </a:ext>
                </a:extLst>
              </p:cNvPr>
              <p:cNvSpPr txBox="1"/>
              <p:nvPr/>
            </p:nvSpPr>
            <p:spPr>
              <a:xfrm>
                <a:off x="9105975" y="4040746"/>
                <a:ext cx="742875" cy="523220"/>
              </a:xfrm>
              <a:prstGeom prst="rect">
                <a:avLst/>
              </a:prstGeom>
              <a:noFill/>
            </p:spPr>
            <p:txBody>
              <a:bodyPr wrap="square" rtlCol="0">
                <a:spAutoFit/>
              </a:bodyPr>
              <a:lstStyle/>
              <a:p>
                <a:r>
                  <a:rPr lang="en-US" sz="2800" dirty="0">
                    <a:solidFill>
                      <a:schemeClr val="bg1"/>
                    </a:solidFill>
                  </a:rPr>
                  <a:t>20</a:t>
                </a:r>
                <a:r>
                  <a:rPr lang="en-US" sz="2000" dirty="0">
                    <a:solidFill>
                      <a:schemeClr val="bg1"/>
                    </a:solidFill>
                  </a:rPr>
                  <a:t>%</a:t>
                </a:r>
                <a:endParaRPr lang="en-KE" sz="2800" dirty="0">
                  <a:solidFill>
                    <a:schemeClr val="bg1"/>
                  </a:solidFill>
                </a:endParaRPr>
              </a:p>
            </p:txBody>
          </p:sp>
          <p:sp>
            <p:nvSpPr>
              <p:cNvPr id="309" name="TextBox 308">
                <a:extLst>
                  <a:ext uri="{FF2B5EF4-FFF2-40B4-BE49-F238E27FC236}">
                    <a16:creationId xmlns:a16="http://schemas.microsoft.com/office/drawing/2014/main" id="{04C1AD4E-27E1-434E-AEAE-931A8E974579}"/>
                  </a:ext>
                </a:extLst>
              </p:cNvPr>
              <p:cNvSpPr txBox="1"/>
              <p:nvPr/>
            </p:nvSpPr>
            <p:spPr>
              <a:xfrm>
                <a:off x="9734625" y="4225412"/>
                <a:ext cx="962025" cy="338554"/>
              </a:xfrm>
              <a:prstGeom prst="rect">
                <a:avLst/>
              </a:prstGeom>
              <a:noFill/>
            </p:spPr>
            <p:txBody>
              <a:bodyPr wrap="square" rtlCol="0">
                <a:spAutoFit/>
              </a:bodyPr>
              <a:lstStyle/>
              <a:p>
                <a:r>
                  <a:rPr lang="en-US" sz="1600" b="1" dirty="0">
                    <a:solidFill>
                      <a:schemeClr val="bg1"/>
                    </a:solidFill>
                    <a:latin typeface="Kristen ITC" panose="03050502040202030202" pitchFamily="66" charset="0"/>
                  </a:rPr>
                  <a:t>Growth</a:t>
                </a:r>
                <a:endParaRPr lang="en-KE" sz="1600" b="1" dirty="0">
                  <a:solidFill>
                    <a:schemeClr val="bg1"/>
                  </a:solidFill>
                  <a:latin typeface="Kristen ITC" panose="03050502040202030202" pitchFamily="66" charset="0"/>
                </a:endParaRPr>
              </a:p>
            </p:txBody>
          </p:sp>
          <p:sp>
            <p:nvSpPr>
              <p:cNvPr id="310" name="TextBox 309">
                <a:extLst>
                  <a:ext uri="{FF2B5EF4-FFF2-40B4-BE49-F238E27FC236}">
                    <a16:creationId xmlns:a16="http://schemas.microsoft.com/office/drawing/2014/main" id="{D65B9A0C-0097-4488-A9EB-9B642A15F49B}"/>
                  </a:ext>
                </a:extLst>
              </p:cNvPr>
              <p:cNvSpPr txBox="1"/>
              <p:nvPr/>
            </p:nvSpPr>
            <p:spPr>
              <a:xfrm>
                <a:off x="9115500" y="4497946"/>
                <a:ext cx="742875" cy="523220"/>
              </a:xfrm>
              <a:prstGeom prst="rect">
                <a:avLst/>
              </a:prstGeom>
              <a:noFill/>
            </p:spPr>
            <p:txBody>
              <a:bodyPr wrap="square" rtlCol="0">
                <a:spAutoFit/>
              </a:bodyPr>
              <a:lstStyle/>
              <a:p>
                <a:r>
                  <a:rPr lang="en-US" sz="2800" dirty="0">
                    <a:solidFill>
                      <a:schemeClr val="bg1"/>
                    </a:solidFill>
                  </a:rPr>
                  <a:t>20</a:t>
                </a:r>
                <a:endParaRPr lang="en-KE" sz="2800" dirty="0">
                  <a:solidFill>
                    <a:schemeClr val="bg1"/>
                  </a:solidFill>
                </a:endParaRPr>
              </a:p>
            </p:txBody>
          </p:sp>
          <p:sp>
            <p:nvSpPr>
              <p:cNvPr id="311" name="TextBox 310">
                <a:extLst>
                  <a:ext uri="{FF2B5EF4-FFF2-40B4-BE49-F238E27FC236}">
                    <a16:creationId xmlns:a16="http://schemas.microsoft.com/office/drawing/2014/main" id="{B925F961-3739-4CAA-B790-18FD7479B0C7}"/>
                  </a:ext>
                </a:extLst>
              </p:cNvPr>
              <p:cNvSpPr txBox="1"/>
              <p:nvPr/>
            </p:nvSpPr>
            <p:spPr>
              <a:xfrm>
                <a:off x="9796500" y="4682612"/>
                <a:ext cx="962025" cy="338554"/>
              </a:xfrm>
              <a:prstGeom prst="rect">
                <a:avLst/>
              </a:prstGeom>
              <a:noFill/>
            </p:spPr>
            <p:txBody>
              <a:bodyPr wrap="square" rtlCol="0">
                <a:spAutoFit/>
              </a:bodyPr>
              <a:lstStyle/>
              <a:p>
                <a:r>
                  <a:rPr lang="en-US" sz="1600" b="1" dirty="0">
                    <a:solidFill>
                      <a:schemeClr val="bg1"/>
                    </a:solidFill>
                    <a:latin typeface="Kristen ITC" panose="03050502040202030202" pitchFamily="66" charset="0"/>
                  </a:rPr>
                  <a:t>Points</a:t>
                </a:r>
                <a:endParaRPr lang="en-KE" sz="1600" b="1" dirty="0">
                  <a:solidFill>
                    <a:schemeClr val="bg1"/>
                  </a:solidFill>
                  <a:latin typeface="Kristen ITC" panose="03050502040202030202" pitchFamily="66" charset="0"/>
                </a:endParaRPr>
              </a:p>
            </p:txBody>
          </p:sp>
          <p:pic>
            <p:nvPicPr>
              <p:cNvPr id="312" name="Graphic 311" descr="Bar chart with solid fill">
                <a:extLst>
                  <a:ext uri="{FF2B5EF4-FFF2-40B4-BE49-F238E27FC236}">
                    <a16:creationId xmlns:a16="http://schemas.microsoft.com/office/drawing/2014/main" id="{986D2308-19EA-4601-A509-117931C3773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654782" y="4525556"/>
                <a:ext cx="468000" cy="468000"/>
              </a:xfrm>
              <a:prstGeom prst="rect">
                <a:avLst/>
              </a:prstGeom>
            </p:spPr>
          </p:pic>
          <p:pic>
            <p:nvPicPr>
              <p:cNvPr id="313" name="Graphic 312" descr="Bar graph with upward trend with solid fill">
                <a:extLst>
                  <a:ext uri="{FF2B5EF4-FFF2-40B4-BE49-F238E27FC236}">
                    <a16:creationId xmlns:a16="http://schemas.microsoft.com/office/drawing/2014/main" id="{12BADC32-3CCA-4AB4-871A-7F9EE13CE11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654782" y="4059255"/>
                <a:ext cx="468000" cy="468000"/>
              </a:xfrm>
              <a:prstGeom prst="rect">
                <a:avLst/>
              </a:prstGeom>
            </p:spPr>
          </p:pic>
          <p:sp>
            <p:nvSpPr>
              <p:cNvPr id="314" name="TextBox 313">
                <a:extLst>
                  <a:ext uri="{FF2B5EF4-FFF2-40B4-BE49-F238E27FC236}">
                    <a16:creationId xmlns:a16="http://schemas.microsoft.com/office/drawing/2014/main" id="{7670278D-0794-41A0-9C6C-EDDFE9F2238E}"/>
                  </a:ext>
                </a:extLst>
              </p:cNvPr>
              <p:cNvSpPr txBox="1"/>
              <p:nvPr/>
            </p:nvSpPr>
            <p:spPr>
              <a:xfrm>
                <a:off x="8605837" y="2568652"/>
                <a:ext cx="2619375" cy="1107996"/>
              </a:xfrm>
              <a:prstGeom prst="rect">
                <a:avLst/>
              </a:prstGeom>
              <a:noFill/>
            </p:spPr>
            <p:txBody>
              <a:bodyPr wrap="square" rtlCol="0">
                <a:spAutoFit/>
              </a:bodyPr>
              <a:lstStyle/>
              <a:p>
                <a:r>
                  <a:rPr lang="en-US" sz="1600" dirty="0" err="1">
                    <a:latin typeface="Kristen ITC" panose="03050502040202030202" pitchFamily="66" charset="0"/>
                  </a:rPr>
                  <a:t>SmartLivestock</a:t>
                </a:r>
                <a:r>
                  <a:rPr lang="en-US" sz="1600" dirty="0">
                    <a:latin typeface="Kristen ITC" panose="03050502040202030202" pitchFamily="66" charset="0"/>
                  </a:rPr>
                  <a:t>: AI &amp; IoT-Powered </a:t>
                </a:r>
                <a:r>
                  <a:rPr lang="en-US" dirty="0">
                    <a:latin typeface="Kristen ITC" panose="03050502040202030202" pitchFamily="66" charset="0"/>
                  </a:rPr>
                  <a:t>Livestock</a:t>
                </a:r>
                <a:r>
                  <a:rPr lang="en-US" sz="1600" dirty="0">
                    <a:latin typeface="Kristen ITC" panose="03050502040202030202" pitchFamily="66" charset="0"/>
                  </a:rPr>
                  <a:t> Health Monitoring</a:t>
                </a:r>
                <a:endParaRPr lang="en-KE" sz="1600" dirty="0">
                  <a:latin typeface="Kristen ITC" panose="03050502040202030202" pitchFamily="66" charset="0"/>
                </a:endParaRPr>
              </a:p>
            </p:txBody>
          </p:sp>
        </p:grpSp>
        <p:grpSp>
          <p:nvGrpSpPr>
            <p:cNvPr id="204" name="Group 203">
              <a:extLst>
                <a:ext uri="{FF2B5EF4-FFF2-40B4-BE49-F238E27FC236}">
                  <a16:creationId xmlns:a16="http://schemas.microsoft.com/office/drawing/2014/main" id="{2BB34B8F-D6BC-42FA-A3C6-37639E017F69}"/>
                </a:ext>
              </a:extLst>
            </p:cNvPr>
            <p:cNvGrpSpPr/>
            <p:nvPr/>
          </p:nvGrpSpPr>
          <p:grpSpPr>
            <a:xfrm>
              <a:off x="8364752" y="9575690"/>
              <a:ext cx="2847974" cy="3959225"/>
              <a:chOff x="8377238" y="1449388"/>
              <a:chExt cx="2847974" cy="3959225"/>
            </a:xfrm>
          </p:grpSpPr>
          <p:sp>
            <p:nvSpPr>
              <p:cNvPr id="289" name="Rectangle: Rounded Corners 288">
                <a:extLst>
                  <a:ext uri="{FF2B5EF4-FFF2-40B4-BE49-F238E27FC236}">
                    <a16:creationId xmlns:a16="http://schemas.microsoft.com/office/drawing/2014/main" id="{2B076159-9311-43F6-8082-1EFBB1C2D96A}"/>
                  </a:ext>
                </a:extLst>
              </p:cNvPr>
              <p:cNvSpPr/>
              <p:nvPr/>
            </p:nvSpPr>
            <p:spPr>
              <a:xfrm>
                <a:off x="8377238" y="1449388"/>
                <a:ext cx="2771775" cy="3959225"/>
              </a:xfrm>
              <a:prstGeom prst="roundRect">
                <a:avLst>
                  <a:gd name="adj" fmla="val 12199"/>
                </a:avLst>
              </a:prstGeom>
              <a:gradFill>
                <a:gsLst>
                  <a:gs pos="0">
                    <a:srgbClr val="00B0F0"/>
                  </a:gs>
                  <a:gs pos="51000">
                    <a:schemeClr val="accent1">
                      <a:lumMod val="75000"/>
                    </a:schemeClr>
                  </a:gs>
                  <a:gs pos="99000">
                    <a:schemeClr val="accent1">
                      <a:lumMod val="50000"/>
                    </a:schemeClr>
                  </a:gs>
                  <a:gs pos="100000">
                    <a:schemeClr val="accent1">
                      <a:lumMod val="5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290" name="Freeform: Shape 289">
                <a:extLst>
                  <a:ext uri="{FF2B5EF4-FFF2-40B4-BE49-F238E27FC236}">
                    <a16:creationId xmlns:a16="http://schemas.microsoft.com/office/drawing/2014/main" id="{901C7EED-6177-4883-BE08-9A3420960B7D}"/>
                  </a:ext>
                </a:extLst>
              </p:cNvPr>
              <p:cNvSpPr/>
              <p:nvPr/>
            </p:nvSpPr>
            <p:spPr>
              <a:xfrm flipH="1">
                <a:off x="8377238" y="1545902"/>
                <a:ext cx="2771775" cy="3862711"/>
              </a:xfrm>
              <a:custGeom>
                <a:avLst/>
                <a:gdLst>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86359 w 2771775"/>
                  <a:gd name="connsiteY9" fmla="*/ 180514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86359 w 2771775"/>
                  <a:gd name="connsiteY9" fmla="*/ 180514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71775" h="3862711">
                    <a:moveTo>
                      <a:pt x="102092" y="0"/>
                    </a:moveTo>
                    <a:lnTo>
                      <a:pt x="99036" y="2522"/>
                    </a:lnTo>
                    <a:cubicBezTo>
                      <a:pt x="37846" y="63711"/>
                      <a:pt x="0" y="148244"/>
                      <a:pt x="0" y="241615"/>
                    </a:cubicBezTo>
                    <a:lnTo>
                      <a:pt x="0" y="3524582"/>
                    </a:lnTo>
                    <a:cubicBezTo>
                      <a:pt x="0" y="3711325"/>
                      <a:pt x="151386" y="3862711"/>
                      <a:pt x="338129" y="3862711"/>
                    </a:cubicBezTo>
                    <a:lnTo>
                      <a:pt x="2433646" y="3862711"/>
                    </a:lnTo>
                    <a:cubicBezTo>
                      <a:pt x="2620389" y="3862711"/>
                      <a:pt x="2771775" y="3711325"/>
                      <a:pt x="2771775" y="3524582"/>
                    </a:cubicBezTo>
                    <a:lnTo>
                      <a:pt x="2771775" y="3443237"/>
                    </a:lnTo>
                    <a:lnTo>
                      <a:pt x="2730892" y="3419419"/>
                    </a:lnTo>
                    <a:cubicBezTo>
                      <a:pt x="1180917" y="2806879"/>
                      <a:pt x="1064514" y="2536857"/>
                      <a:pt x="176834" y="228139"/>
                    </a:cubicBezTo>
                    <a:cubicBezTo>
                      <a:pt x="148745" y="167968"/>
                      <a:pt x="130181" y="50646"/>
                      <a:pt x="102092" y="0"/>
                    </a:cubicBezTo>
                    <a:close/>
                  </a:path>
                </a:pathLst>
              </a:custGeom>
              <a:gradFill>
                <a:gsLst>
                  <a:gs pos="0">
                    <a:srgbClr val="00B0F0"/>
                  </a:gs>
                  <a:gs pos="31000">
                    <a:schemeClr val="bg1"/>
                  </a:gs>
                  <a:gs pos="92000">
                    <a:schemeClr val="accent1">
                      <a:lumMod val="50000"/>
                    </a:schemeClr>
                  </a:gs>
                  <a:gs pos="30000">
                    <a:schemeClr val="bg1"/>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KE"/>
              </a:p>
            </p:txBody>
          </p:sp>
          <p:sp>
            <p:nvSpPr>
              <p:cNvPr id="291" name="Rectangle: Rounded Corners 290">
                <a:extLst>
                  <a:ext uri="{FF2B5EF4-FFF2-40B4-BE49-F238E27FC236}">
                    <a16:creationId xmlns:a16="http://schemas.microsoft.com/office/drawing/2014/main" id="{FAD4B0C6-9E9F-400B-B96E-2934BE29F068}"/>
                  </a:ext>
                </a:extLst>
              </p:cNvPr>
              <p:cNvSpPr/>
              <p:nvPr/>
            </p:nvSpPr>
            <p:spPr>
              <a:xfrm>
                <a:off x="8453437" y="1893371"/>
                <a:ext cx="2619375" cy="2035497"/>
              </a:xfrm>
              <a:prstGeom prst="roundRect">
                <a:avLst>
                  <a:gd name="adj" fmla="val 16161"/>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292" name="Rectangle: Rounded Corners 291">
                <a:extLst>
                  <a:ext uri="{FF2B5EF4-FFF2-40B4-BE49-F238E27FC236}">
                    <a16:creationId xmlns:a16="http://schemas.microsoft.com/office/drawing/2014/main" id="{F5CBEA1A-89A5-402D-B42A-0E266D123796}"/>
                  </a:ext>
                </a:extLst>
              </p:cNvPr>
              <p:cNvSpPr/>
              <p:nvPr/>
            </p:nvSpPr>
            <p:spPr>
              <a:xfrm>
                <a:off x="8453437" y="1498277"/>
                <a:ext cx="2619375" cy="2168848"/>
              </a:xfrm>
              <a:prstGeom prst="roundRect">
                <a:avLst>
                  <a:gd name="adj" fmla="val 1288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dirty="0"/>
              </a:p>
            </p:txBody>
          </p:sp>
          <p:sp>
            <p:nvSpPr>
              <p:cNvPr id="293" name="TextBox 292">
                <a:extLst>
                  <a:ext uri="{FF2B5EF4-FFF2-40B4-BE49-F238E27FC236}">
                    <a16:creationId xmlns:a16="http://schemas.microsoft.com/office/drawing/2014/main" id="{5E6FEA21-F0D5-4EBA-B133-0597EDA0C0C3}"/>
                  </a:ext>
                </a:extLst>
              </p:cNvPr>
              <p:cNvSpPr txBox="1"/>
              <p:nvPr/>
            </p:nvSpPr>
            <p:spPr>
              <a:xfrm>
                <a:off x="8453437" y="1624012"/>
                <a:ext cx="2395539" cy="400110"/>
              </a:xfrm>
              <a:prstGeom prst="rect">
                <a:avLst/>
              </a:prstGeom>
              <a:noFill/>
            </p:spPr>
            <p:txBody>
              <a:bodyPr wrap="square" rtlCol="0">
                <a:spAutoFit/>
              </a:bodyPr>
              <a:lstStyle/>
              <a:p>
                <a:r>
                  <a:rPr lang="en-US" sz="2000" dirty="0">
                    <a:latin typeface="Kristen ITC" panose="03050502040202030202" pitchFamily="66" charset="0"/>
                  </a:rPr>
                  <a:t>How It Works</a:t>
                </a:r>
                <a:endParaRPr lang="en-KE" sz="2000" b="1" dirty="0">
                  <a:solidFill>
                    <a:schemeClr val="tx1">
                      <a:lumMod val="75000"/>
                      <a:lumOff val="25000"/>
                    </a:schemeClr>
                  </a:solidFill>
                  <a:latin typeface="Kristen ITC" panose="03050502040202030202" pitchFamily="66" charset="0"/>
                </a:endParaRPr>
              </a:p>
            </p:txBody>
          </p:sp>
          <p:sp>
            <p:nvSpPr>
              <p:cNvPr id="294" name="Rectangle: Rounded Corners 293">
                <a:extLst>
                  <a:ext uri="{FF2B5EF4-FFF2-40B4-BE49-F238E27FC236}">
                    <a16:creationId xmlns:a16="http://schemas.microsoft.com/office/drawing/2014/main" id="{C013C597-0855-4FA1-BE96-8A7C3CE61460}"/>
                  </a:ext>
                </a:extLst>
              </p:cNvPr>
              <p:cNvSpPr/>
              <p:nvPr/>
            </p:nvSpPr>
            <p:spPr>
              <a:xfrm>
                <a:off x="8572500" y="2072377"/>
                <a:ext cx="324000" cy="72000"/>
              </a:xfrm>
              <a:prstGeom prst="roundRect">
                <a:avLst>
                  <a:gd name="adj" fmla="val 41983"/>
                </a:avLst>
              </a:prstGeom>
              <a:gradFill>
                <a:gsLst>
                  <a:gs pos="0">
                    <a:srgbClr val="00B0F0"/>
                  </a:gs>
                  <a:gs pos="51000">
                    <a:schemeClr val="accent1">
                      <a:lumMod val="75000"/>
                    </a:schemeClr>
                  </a:gs>
                  <a:gs pos="99000">
                    <a:schemeClr val="accent1">
                      <a:lumMod val="50000"/>
                    </a:schemeClr>
                  </a:gs>
                  <a:gs pos="100000">
                    <a:schemeClr val="accent1">
                      <a:lumMod val="5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295" name="TextBox 294">
                <a:extLst>
                  <a:ext uri="{FF2B5EF4-FFF2-40B4-BE49-F238E27FC236}">
                    <a16:creationId xmlns:a16="http://schemas.microsoft.com/office/drawing/2014/main" id="{9FFF4F14-84E1-47D9-AB89-9C76771A5F1E}"/>
                  </a:ext>
                </a:extLst>
              </p:cNvPr>
              <p:cNvSpPr txBox="1"/>
              <p:nvPr/>
            </p:nvSpPr>
            <p:spPr>
              <a:xfrm>
                <a:off x="9105975" y="4040746"/>
                <a:ext cx="742875" cy="523220"/>
              </a:xfrm>
              <a:prstGeom prst="rect">
                <a:avLst/>
              </a:prstGeom>
              <a:noFill/>
            </p:spPr>
            <p:txBody>
              <a:bodyPr wrap="square" rtlCol="0">
                <a:spAutoFit/>
              </a:bodyPr>
              <a:lstStyle/>
              <a:p>
                <a:r>
                  <a:rPr lang="en-US" sz="2800" dirty="0">
                    <a:solidFill>
                      <a:schemeClr val="bg1"/>
                    </a:solidFill>
                  </a:rPr>
                  <a:t>15</a:t>
                </a:r>
                <a:r>
                  <a:rPr lang="en-US" sz="2000" dirty="0">
                    <a:solidFill>
                      <a:schemeClr val="bg1"/>
                    </a:solidFill>
                  </a:rPr>
                  <a:t>%</a:t>
                </a:r>
                <a:endParaRPr lang="en-KE" sz="2800" dirty="0">
                  <a:solidFill>
                    <a:schemeClr val="bg1"/>
                  </a:solidFill>
                </a:endParaRPr>
              </a:p>
            </p:txBody>
          </p:sp>
          <p:sp>
            <p:nvSpPr>
              <p:cNvPr id="296" name="TextBox 295">
                <a:extLst>
                  <a:ext uri="{FF2B5EF4-FFF2-40B4-BE49-F238E27FC236}">
                    <a16:creationId xmlns:a16="http://schemas.microsoft.com/office/drawing/2014/main" id="{9F008256-FB0D-44A4-9E95-7CD622D8B065}"/>
                  </a:ext>
                </a:extLst>
              </p:cNvPr>
              <p:cNvSpPr txBox="1"/>
              <p:nvPr/>
            </p:nvSpPr>
            <p:spPr>
              <a:xfrm>
                <a:off x="9734625" y="4225412"/>
                <a:ext cx="962025" cy="338554"/>
              </a:xfrm>
              <a:prstGeom prst="rect">
                <a:avLst/>
              </a:prstGeom>
              <a:noFill/>
            </p:spPr>
            <p:txBody>
              <a:bodyPr wrap="square" rtlCol="0">
                <a:spAutoFit/>
              </a:bodyPr>
              <a:lstStyle/>
              <a:p>
                <a:r>
                  <a:rPr lang="en-US" sz="1600" b="1" dirty="0">
                    <a:solidFill>
                      <a:schemeClr val="bg1"/>
                    </a:solidFill>
                    <a:latin typeface="Kristen ITC" panose="03050502040202030202" pitchFamily="66" charset="0"/>
                  </a:rPr>
                  <a:t>Growth</a:t>
                </a:r>
                <a:endParaRPr lang="en-KE" sz="1600" b="1" dirty="0">
                  <a:solidFill>
                    <a:schemeClr val="bg1"/>
                  </a:solidFill>
                  <a:latin typeface="Kristen ITC" panose="03050502040202030202" pitchFamily="66" charset="0"/>
                </a:endParaRPr>
              </a:p>
            </p:txBody>
          </p:sp>
          <p:sp>
            <p:nvSpPr>
              <p:cNvPr id="297" name="TextBox 296">
                <a:extLst>
                  <a:ext uri="{FF2B5EF4-FFF2-40B4-BE49-F238E27FC236}">
                    <a16:creationId xmlns:a16="http://schemas.microsoft.com/office/drawing/2014/main" id="{499561CB-F235-43E3-8C44-000095643BB7}"/>
                  </a:ext>
                </a:extLst>
              </p:cNvPr>
              <p:cNvSpPr txBox="1"/>
              <p:nvPr/>
            </p:nvSpPr>
            <p:spPr>
              <a:xfrm>
                <a:off x="9115500" y="4497946"/>
                <a:ext cx="742875" cy="523220"/>
              </a:xfrm>
              <a:prstGeom prst="rect">
                <a:avLst/>
              </a:prstGeom>
              <a:noFill/>
            </p:spPr>
            <p:txBody>
              <a:bodyPr wrap="square" rtlCol="0">
                <a:spAutoFit/>
              </a:bodyPr>
              <a:lstStyle/>
              <a:p>
                <a:r>
                  <a:rPr lang="en-US" sz="2800" dirty="0">
                    <a:solidFill>
                      <a:schemeClr val="bg1"/>
                    </a:solidFill>
                  </a:rPr>
                  <a:t>15</a:t>
                </a:r>
                <a:endParaRPr lang="en-KE" sz="2800" dirty="0">
                  <a:solidFill>
                    <a:schemeClr val="bg1"/>
                  </a:solidFill>
                </a:endParaRPr>
              </a:p>
            </p:txBody>
          </p:sp>
          <p:sp>
            <p:nvSpPr>
              <p:cNvPr id="298" name="TextBox 297">
                <a:extLst>
                  <a:ext uri="{FF2B5EF4-FFF2-40B4-BE49-F238E27FC236}">
                    <a16:creationId xmlns:a16="http://schemas.microsoft.com/office/drawing/2014/main" id="{7F4783A3-6F18-4ADE-B177-6B661EE71CCF}"/>
                  </a:ext>
                </a:extLst>
              </p:cNvPr>
              <p:cNvSpPr txBox="1"/>
              <p:nvPr/>
            </p:nvSpPr>
            <p:spPr>
              <a:xfrm>
                <a:off x="9796500" y="4682612"/>
                <a:ext cx="962025" cy="338554"/>
              </a:xfrm>
              <a:prstGeom prst="rect">
                <a:avLst/>
              </a:prstGeom>
              <a:noFill/>
            </p:spPr>
            <p:txBody>
              <a:bodyPr wrap="square" rtlCol="0">
                <a:spAutoFit/>
              </a:bodyPr>
              <a:lstStyle/>
              <a:p>
                <a:r>
                  <a:rPr lang="en-US" sz="1600" b="1" dirty="0">
                    <a:solidFill>
                      <a:schemeClr val="bg1"/>
                    </a:solidFill>
                    <a:latin typeface="Kristen ITC" panose="03050502040202030202" pitchFamily="66" charset="0"/>
                  </a:rPr>
                  <a:t>Points</a:t>
                </a:r>
                <a:endParaRPr lang="en-KE" sz="1600" b="1" dirty="0">
                  <a:solidFill>
                    <a:schemeClr val="bg1"/>
                  </a:solidFill>
                  <a:latin typeface="Kristen ITC" panose="03050502040202030202" pitchFamily="66" charset="0"/>
                </a:endParaRPr>
              </a:p>
            </p:txBody>
          </p:sp>
          <p:pic>
            <p:nvPicPr>
              <p:cNvPr id="299" name="Graphic 298" descr="Bar chart with solid fill">
                <a:extLst>
                  <a:ext uri="{FF2B5EF4-FFF2-40B4-BE49-F238E27FC236}">
                    <a16:creationId xmlns:a16="http://schemas.microsoft.com/office/drawing/2014/main" id="{92DB666C-2830-457A-AB3C-E57F9711605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654782" y="4525556"/>
                <a:ext cx="468000" cy="468000"/>
              </a:xfrm>
              <a:prstGeom prst="rect">
                <a:avLst/>
              </a:prstGeom>
            </p:spPr>
          </p:pic>
          <p:pic>
            <p:nvPicPr>
              <p:cNvPr id="300" name="Graphic 299" descr="Bar graph with upward trend with solid fill">
                <a:extLst>
                  <a:ext uri="{FF2B5EF4-FFF2-40B4-BE49-F238E27FC236}">
                    <a16:creationId xmlns:a16="http://schemas.microsoft.com/office/drawing/2014/main" id="{1FF62DE6-CC75-4D0F-A97F-F93FB042A70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654782" y="4059255"/>
                <a:ext cx="468000" cy="468000"/>
              </a:xfrm>
              <a:prstGeom prst="rect">
                <a:avLst/>
              </a:prstGeom>
            </p:spPr>
          </p:pic>
          <p:sp>
            <p:nvSpPr>
              <p:cNvPr id="301" name="TextBox 300">
                <a:extLst>
                  <a:ext uri="{FF2B5EF4-FFF2-40B4-BE49-F238E27FC236}">
                    <a16:creationId xmlns:a16="http://schemas.microsoft.com/office/drawing/2014/main" id="{F78A2FDF-C7B8-4B02-A65A-F012CF2B9814}"/>
                  </a:ext>
                </a:extLst>
              </p:cNvPr>
              <p:cNvSpPr txBox="1"/>
              <p:nvPr/>
            </p:nvSpPr>
            <p:spPr>
              <a:xfrm>
                <a:off x="8605837" y="2568652"/>
                <a:ext cx="2619375" cy="830997"/>
              </a:xfrm>
              <a:prstGeom prst="rect">
                <a:avLst/>
              </a:prstGeom>
              <a:noFill/>
            </p:spPr>
            <p:txBody>
              <a:bodyPr wrap="square" rtlCol="0">
                <a:spAutoFit/>
              </a:bodyPr>
              <a:lstStyle/>
              <a:p>
                <a:r>
                  <a:rPr lang="en-US" sz="1600" dirty="0">
                    <a:latin typeface="Kristen ITC" panose="03050502040202030202" pitchFamily="66" charset="0"/>
                  </a:rPr>
                  <a:t>AI and IoT for Real-Time Livestock Health Monitoring</a:t>
                </a:r>
                <a:endParaRPr lang="en-KE" sz="1600" dirty="0">
                  <a:latin typeface="Kristen ITC" panose="03050502040202030202" pitchFamily="66" charset="0"/>
                </a:endParaRPr>
              </a:p>
            </p:txBody>
          </p:sp>
        </p:grpSp>
        <p:grpSp>
          <p:nvGrpSpPr>
            <p:cNvPr id="205" name="Group 204">
              <a:extLst>
                <a:ext uri="{FF2B5EF4-FFF2-40B4-BE49-F238E27FC236}">
                  <a16:creationId xmlns:a16="http://schemas.microsoft.com/office/drawing/2014/main" id="{740A6B7E-A401-42CB-97CE-55C4B9E1BE7A}"/>
                </a:ext>
              </a:extLst>
            </p:cNvPr>
            <p:cNvGrpSpPr/>
            <p:nvPr/>
          </p:nvGrpSpPr>
          <p:grpSpPr>
            <a:xfrm>
              <a:off x="8364752" y="13638841"/>
              <a:ext cx="2847974" cy="3959225"/>
              <a:chOff x="8377238" y="1449388"/>
              <a:chExt cx="2847974" cy="3959225"/>
            </a:xfrm>
          </p:grpSpPr>
          <p:sp>
            <p:nvSpPr>
              <p:cNvPr id="276" name="Rectangle: Rounded Corners 275">
                <a:extLst>
                  <a:ext uri="{FF2B5EF4-FFF2-40B4-BE49-F238E27FC236}">
                    <a16:creationId xmlns:a16="http://schemas.microsoft.com/office/drawing/2014/main" id="{3144EB71-8875-4F12-B6D4-5D6F49DD9E10}"/>
                  </a:ext>
                </a:extLst>
              </p:cNvPr>
              <p:cNvSpPr/>
              <p:nvPr/>
            </p:nvSpPr>
            <p:spPr>
              <a:xfrm>
                <a:off x="8377238" y="1449388"/>
                <a:ext cx="2771775" cy="3959225"/>
              </a:xfrm>
              <a:prstGeom prst="roundRect">
                <a:avLst>
                  <a:gd name="adj" fmla="val 12199"/>
                </a:avLst>
              </a:prstGeom>
              <a:gradFill>
                <a:gsLst>
                  <a:gs pos="0">
                    <a:srgbClr val="00B0F0"/>
                  </a:gs>
                  <a:gs pos="51000">
                    <a:schemeClr val="accent1">
                      <a:lumMod val="75000"/>
                    </a:schemeClr>
                  </a:gs>
                  <a:gs pos="99000">
                    <a:schemeClr val="accent1">
                      <a:lumMod val="50000"/>
                    </a:schemeClr>
                  </a:gs>
                  <a:gs pos="100000">
                    <a:schemeClr val="accent1">
                      <a:lumMod val="5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277" name="Freeform: Shape 276">
                <a:extLst>
                  <a:ext uri="{FF2B5EF4-FFF2-40B4-BE49-F238E27FC236}">
                    <a16:creationId xmlns:a16="http://schemas.microsoft.com/office/drawing/2014/main" id="{65D0773E-D37C-498A-8F47-F8AA0CD91214}"/>
                  </a:ext>
                </a:extLst>
              </p:cNvPr>
              <p:cNvSpPr/>
              <p:nvPr/>
            </p:nvSpPr>
            <p:spPr>
              <a:xfrm flipH="1">
                <a:off x="8377238" y="1545902"/>
                <a:ext cx="2771775" cy="3862711"/>
              </a:xfrm>
              <a:custGeom>
                <a:avLst/>
                <a:gdLst>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86359 w 2771775"/>
                  <a:gd name="connsiteY9" fmla="*/ 180514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86359 w 2771775"/>
                  <a:gd name="connsiteY9" fmla="*/ 180514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71775" h="3862711">
                    <a:moveTo>
                      <a:pt x="102092" y="0"/>
                    </a:moveTo>
                    <a:lnTo>
                      <a:pt x="99036" y="2522"/>
                    </a:lnTo>
                    <a:cubicBezTo>
                      <a:pt x="37846" y="63711"/>
                      <a:pt x="0" y="148244"/>
                      <a:pt x="0" y="241615"/>
                    </a:cubicBezTo>
                    <a:lnTo>
                      <a:pt x="0" y="3524582"/>
                    </a:lnTo>
                    <a:cubicBezTo>
                      <a:pt x="0" y="3711325"/>
                      <a:pt x="151386" y="3862711"/>
                      <a:pt x="338129" y="3862711"/>
                    </a:cubicBezTo>
                    <a:lnTo>
                      <a:pt x="2433646" y="3862711"/>
                    </a:lnTo>
                    <a:cubicBezTo>
                      <a:pt x="2620389" y="3862711"/>
                      <a:pt x="2771775" y="3711325"/>
                      <a:pt x="2771775" y="3524582"/>
                    </a:cubicBezTo>
                    <a:lnTo>
                      <a:pt x="2771775" y="3443237"/>
                    </a:lnTo>
                    <a:lnTo>
                      <a:pt x="2730892" y="3419419"/>
                    </a:lnTo>
                    <a:cubicBezTo>
                      <a:pt x="1180917" y="2806879"/>
                      <a:pt x="1064514" y="2536857"/>
                      <a:pt x="176834" y="228139"/>
                    </a:cubicBezTo>
                    <a:cubicBezTo>
                      <a:pt x="148745" y="167968"/>
                      <a:pt x="130181" y="50646"/>
                      <a:pt x="102092" y="0"/>
                    </a:cubicBezTo>
                    <a:close/>
                  </a:path>
                </a:pathLst>
              </a:custGeom>
              <a:gradFill>
                <a:gsLst>
                  <a:gs pos="0">
                    <a:srgbClr val="00B0F0"/>
                  </a:gs>
                  <a:gs pos="31000">
                    <a:schemeClr val="bg1"/>
                  </a:gs>
                  <a:gs pos="92000">
                    <a:schemeClr val="accent1">
                      <a:lumMod val="50000"/>
                    </a:schemeClr>
                  </a:gs>
                  <a:gs pos="30000">
                    <a:schemeClr val="bg1"/>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KE"/>
              </a:p>
            </p:txBody>
          </p:sp>
          <p:sp>
            <p:nvSpPr>
              <p:cNvPr id="278" name="Rectangle: Rounded Corners 277">
                <a:extLst>
                  <a:ext uri="{FF2B5EF4-FFF2-40B4-BE49-F238E27FC236}">
                    <a16:creationId xmlns:a16="http://schemas.microsoft.com/office/drawing/2014/main" id="{6CE58EA4-1D13-45D2-8503-C6C3EFEB32EB}"/>
                  </a:ext>
                </a:extLst>
              </p:cNvPr>
              <p:cNvSpPr/>
              <p:nvPr/>
            </p:nvSpPr>
            <p:spPr>
              <a:xfrm>
                <a:off x="8453437" y="1893371"/>
                <a:ext cx="2619375" cy="2035497"/>
              </a:xfrm>
              <a:prstGeom prst="roundRect">
                <a:avLst>
                  <a:gd name="adj" fmla="val 16161"/>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279" name="Rectangle: Rounded Corners 278">
                <a:extLst>
                  <a:ext uri="{FF2B5EF4-FFF2-40B4-BE49-F238E27FC236}">
                    <a16:creationId xmlns:a16="http://schemas.microsoft.com/office/drawing/2014/main" id="{C88120BF-5FD2-447F-AA86-6CD298E3C3B6}"/>
                  </a:ext>
                </a:extLst>
              </p:cNvPr>
              <p:cNvSpPr/>
              <p:nvPr/>
            </p:nvSpPr>
            <p:spPr>
              <a:xfrm>
                <a:off x="8453437" y="1498277"/>
                <a:ext cx="2619375" cy="2168848"/>
              </a:xfrm>
              <a:prstGeom prst="roundRect">
                <a:avLst>
                  <a:gd name="adj" fmla="val 1288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dirty="0"/>
              </a:p>
            </p:txBody>
          </p:sp>
          <p:sp>
            <p:nvSpPr>
              <p:cNvPr id="280" name="TextBox 279">
                <a:extLst>
                  <a:ext uri="{FF2B5EF4-FFF2-40B4-BE49-F238E27FC236}">
                    <a16:creationId xmlns:a16="http://schemas.microsoft.com/office/drawing/2014/main" id="{22037D4B-5639-4058-941C-229F01DD88F0}"/>
                  </a:ext>
                </a:extLst>
              </p:cNvPr>
              <p:cNvSpPr txBox="1"/>
              <p:nvPr/>
            </p:nvSpPr>
            <p:spPr>
              <a:xfrm>
                <a:off x="8453437" y="1624012"/>
                <a:ext cx="2395539" cy="400110"/>
              </a:xfrm>
              <a:prstGeom prst="rect">
                <a:avLst/>
              </a:prstGeom>
              <a:noFill/>
            </p:spPr>
            <p:txBody>
              <a:bodyPr wrap="square" rtlCol="0">
                <a:spAutoFit/>
              </a:bodyPr>
              <a:lstStyle/>
              <a:p>
                <a:r>
                  <a:rPr lang="en-US" sz="2000" dirty="0">
                    <a:latin typeface="Kristen ITC" panose="03050502040202030202" pitchFamily="66" charset="0"/>
                  </a:rPr>
                  <a:t>Key Features </a:t>
                </a:r>
                <a:endParaRPr lang="en-KE" sz="2000" dirty="0">
                  <a:solidFill>
                    <a:schemeClr val="tx1">
                      <a:lumMod val="75000"/>
                      <a:lumOff val="25000"/>
                    </a:schemeClr>
                  </a:solidFill>
                  <a:latin typeface="Kristen ITC" panose="03050502040202030202" pitchFamily="66" charset="0"/>
                </a:endParaRPr>
              </a:p>
            </p:txBody>
          </p:sp>
          <p:sp>
            <p:nvSpPr>
              <p:cNvPr id="281" name="Rectangle: Rounded Corners 280">
                <a:extLst>
                  <a:ext uri="{FF2B5EF4-FFF2-40B4-BE49-F238E27FC236}">
                    <a16:creationId xmlns:a16="http://schemas.microsoft.com/office/drawing/2014/main" id="{86F7E6A4-678F-4E54-9B67-345CF0CD8728}"/>
                  </a:ext>
                </a:extLst>
              </p:cNvPr>
              <p:cNvSpPr/>
              <p:nvPr/>
            </p:nvSpPr>
            <p:spPr>
              <a:xfrm>
                <a:off x="8572500" y="2072377"/>
                <a:ext cx="324000" cy="72000"/>
              </a:xfrm>
              <a:prstGeom prst="roundRect">
                <a:avLst>
                  <a:gd name="adj" fmla="val 41983"/>
                </a:avLst>
              </a:prstGeom>
              <a:gradFill>
                <a:gsLst>
                  <a:gs pos="0">
                    <a:srgbClr val="00B0F0"/>
                  </a:gs>
                  <a:gs pos="51000">
                    <a:schemeClr val="accent1">
                      <a:lumMod val="75000"/>
                    </a:schemeClr>
                  </a:gs>
                  <a:gs pos="99000">
                    <a:schemeClr val="accent1">
                      <a:lumMod val="50000"/>
                    </a:schemeClr>
                  </a:gs>
                  <a:gs pos="100000">
                    <a:schemeClr val="accent1">
                      <a:lumMod val="5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282" name="TextBox 281">
                <a:extLst>
                  <a:ext uri="{FF2B5EF4-FFF2-40B4-BE49-F238E27FC236}">
                    <a16:creationId xmlns:a16="http://schemas.microsoft.com/office/drawing/2014/main" id="{D9D5DC2F-15CC-4C95-9552-A0CDE51D6A09}"/>
                  </a:ext>
                </a:extLst>
              </p:cNvPr>
              <p:cNvSpPr txBox="1"/>
              <p:nvPr/>
            </p:nvSpPr>
            <p:spPr>
              <a:xfrm>
                <a:off x="9105975" y="4040746"/>
                <a:ext cx="742875" cy="523220"/>
              </a:xfrm>
              <a:prstGeom prst="rect">
                <a:avLst/>
              </a:prstGeom>
              <a:noFill/>
            </p:spPr>
            <p:txBody>
              <a:bodyPr wrap="square" rtlCol="0">
                <a:spAutoFit/>
              </a:bodyPr>
              <a:lstStyle/>
              <a:p>
                <a:r>
                  <a:rPr lang="en-US" sz="2800" dirty="0">
                    <a:solidFill>
                      <a:schemeClr val="bg1"/>
                    </a:solidFill>
                  </a:rPr>
                  <a:t>10</a:t>
                </a:r>
                <a:r>
                  <a:rPr lang="en-US" sz="2000" dirty="0">
                    <a:solidFill>
                      <a:schemeClr val="bg1"/>
                    </a:solidFill>
                  </a:rPr>
                  <a:t>%</a:t>
                </a:r>
                <a:endParaRPr lang="en-KE" sz="2800" dirty="0">
                  <a:solidFill>
                    <a:schemeClr val="bg1"/>
                  </a:solidFill>
                </a:endParaRPr>
              </a:p>
            </p:txBody>
          </p:sp>
          <p:sp>
            <p:nvSpPr>
              <p:cNvPr id="283" name="TextBox 282">
                <a:extLst>
                  <a:ext uri="{FF2B5EF4-FFF2-40B4-BE49-F238E27FC236}">
                    <a16:creationId xmlns:a16="http://schemas.microsoft.com/office/drawing/2014/main" id="{1DAAFD02-D402-4633-90A1-3A4E15E1A8E1}"/>
                  </a:ext>
                </a:extLst>
              </p:cNvPr>
              <p:cNvSpPr txBox="1"/>
              <p:nvPr/>
            </p:nvSpPr>
            <p:spPr>
              <a:xfrm>
                <a:off x="9734625" y="4225412"/>
                <a:ext cx="962025" cy="338554"/>
              </a:xfrm>
              <a:prstGeom prst="rect">
                <a:avLst/>
              </a:prstGeom>
              <a:noFill/>
            </p:spPr>
            <p:txBody>
              <a:bodyPr wrap="square" rtlCol="0">
                <a:spAutoFit/>
              </a:bodyPr>
              <a:lstStyle/>
              <a:p>
                <a:r>
                  <a:rPr lang="en-US" sz="1600" b="1" dirty="0">
                    <a:solidFill>
                      <a:schemeClr val="bg1"/>
                    </a:solidFill>
                    <a:latin typeface="Kristen ITC" panose="03050502040202030202" pitchFamily="66" charset="0"/>
                  </a:rPr>
                  <a:t>Growth</a:t>
                </a:r>
                <a:endParaRPr lang="en-KE" sz="1600" b="1" dirty="0">
                  <a:solidFill>
                    <a:schemeClr val="bg1"/>
                  </a:solidFill>
                  <a:latin typeface="Kristen ITC" panose="03050502040202030202" pitchFamily="66" charset="0"/>
                </a:endParaRPr>
              </a:p>
            </p:txBody>
          </p:sp>
          <p:sp>
            <p:nvSpPr>
              <p:cNvPr id="284" name="TextBox 283">
                <a:extLst>
                  <a:ext uri="{FF2B5EF4-FFF2-40B4-BE49-F238E27FC236}">
                    <a16:creationId xmlns:a16="http://schemas.microsoft.com/office/drawing/2014/main" id="{CAFE9E4E-D785-4E0C-812A-115095F2C32B}"/>
                  </a:ext>
                </a:extLst>
              </p:cNvPr>
              <p:cNvSpPr txBox="1"/>
              <p:nvPr/>
            </p:nvSpPr>
            <p:spPr>
              <a:xfrm>
                <a:off x="9115500" y="4497946"/>
                <a:ext cx="742875" cy="523220"/>
              </a:xfrm>
              <a:prstGeom prst="rect">
                <a:avLst/>
              </a:prstGeom>
              <a:noFill/>
            </p:spPr>
            <p:txBody>
              <a:bodyPr wrap="square" rtlCol="0">
                <a:spAutoFit/>
              </a:bodyPr>
              <a:lstStyle/>
              <a:p>
                <a:r>
                  <a:rPr lang="en-US" sz="2800" dirty="0">
                    <a:solidFill>
                      <a:schemeClr val="bg1"/>
                    </a:solidFill>
                  </a:rPr>
                  <a:t>10</a:t>
                </a:r>
                <a:endParaRPr lang="en-KE" sz="2800" dirty="0">
                  <a:solidFill>
                    <a:schemeClr val="bg1"/>
                  </a:solidFill>
                </a:endParaRPr>
              </a:p>
            </p:txBody>
          </p:sp>
          <p:sp>
            <p:nvSpPr>
              <p:cNvPr id="285" name="TextBox 284">
                <a:extLst>
                  <a:ext uri="{FF2B5EF4-FFF2-40B4-BE49-F238E27FC236}">
                    <a16:creationId xmlns:a16="http://schemas.microsoft.com/office/drawing/2014/main" id="{7070CB4A-90E9-47BC-AF80-42CA235E6749}"/>
                  </a:ext>
                </a:extLst>
              </p:cNvPr>
              <p:cNvSpPr txBox="1"/>
              <p:nvPr/>
            </p:nvSpPr>
            <p:spPr>
              <a:xfrm>
                <a:off x="9796500" y="4682612"/>
                <a:ext cx="962025" cy="338554"/>
              </a:xfrm>
              <a:prstGeom prst="rect">
                <a:avLst/>
              </a:prstGeom>
              <a:noFill/>
            </p:spPr>
            <p:txBody>
              <a:bodyPr wrap="square" rtlCol="0">
                <a:spAutoFit/>
              </a:bodyPr>
              <a:lstStyle/>
              <a:p>
                <a:r>
                  <a:rPr lang="en-US" sz="1600" b="1" dirty="0">
                    <a:solidFill>
                      <a:schemeClr val="bg1"/>
                    </a:solidFill>
                    <a:latin typeface="Kristen ITC" panose="03050502040202030202" pitchFamily="66" charset="0"/>
                  </a:rPr>
                  <a:t>Points</a:t>
                </a:r>
                <a:endParaRPr lang="en-KE" sz="1600" b="1" dirty="0">
                  <a:solidFill>
                    <a:schemeClr val="bg1"/>
                  </a:solidFill>
                  <a:latin typeface="Kristen ITC" panose="03050502040202030202" pitchFamily="66" charset="0"/>
                </a:endParaRPr>
              </a:p>
            </p:txBody>
          </p:sp>
          <p:pic>
            <p:nvPicPr>
              <p:cNvPr id="286" name="Graphic 285" descr="Bar chart with solid fill">
                <a:extLst>
                  <a:ext uri="{FF2B5EF4-FFF2-40B4-BE49-F238E27FC236}">
                    <a16:creationId xmlns:a16="http://schemas.microsoft.com/office/drawing/2014/main" id="{FBE63FC7-D0D7-470B-AB2C-13DA5B9B66B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654782" y="4525556"/>
                <a:ext cx="468000" cy="468000"/>
              </a:xfrm>
              <a:prstGeom prst="rect">
                <a:avLst/>
              </a:prstGeom>
            </p:spPr>
          </p:pic>
          <p:pic>
            <p:nvPicPr>
              <p:cNvPr id="287" name="Graphic 286" descr="Bar graph with upward trend with solid fill">
                <a:extLst>
                  <a:ext uri="{FF2B5EF4-FFF2-40B4-BE49-F238E27FC236}">
                    <a16:creationId xmlns:a16="http://schemas.microsoft.com/office/drawing/2014/main" id="{44700407-F763-4CFD-90E4-1753589BEC0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654782" y="4059255"/>
                <a:ext cx="468000" cy="468000"/>
              </a:xfrm>
              <a:prstGeom prst="rect">
                <a:avLst/>
              </a:prstGeom>
            </p:spPr>
          </p:pic>
          <p:sp>
            <p:nvSpPr>
              <p:cNvPr id="288" name="TextBox 287">
                <a:extLst>
                  <a:ext uri="{FF2B5EF4-FFF2-40B4-BE49-F238E27FC236}">
                    <a16:creationId xmlns:a16="http://schemas.microsoft.com/office/drawing/2014/main" id="{46C51A3C-A7BE-48FF-AC47-BAEB9B0C00C3}"/>
                  </a:ext>
                </a:extLst>
              </p:cNvPr>
              <p:cNvSpPr txBox="1"/>
              <p:nvPr/>
            </p:nvSpPr>
            <p:spPr>
              <a:xfrm>
                <a:off x="8605837" y="2568652"/>
                <a:ext cx="2619375" cy="830997"/>
              </a:xfrm>
              <a:prstGeom prst="rect">
                <a:avLst/>
              </a:prstGeom>
              <a:noFill/>
            </p:spPr>
            <p:txBody>
              <a:bodyPr wrap="square" rtlCol="0">
                <a:spAutoFit/>
              </a:bodyPr>
              <a:lstStyle/>
              <a:p>
                <a:r>
                  <a:rPr lang="en-US" sz="1600" dirty="0">
                    <a:latin typeface="Kristen ITC" panose="03050502040202030202" pitchFamily="66" charset="0"/>
                  </a:rPr>
                  <a:t>Revolutionizing Livestock Health with Smart Technology</a:t>
                </a:r>
                <a:endParaRPr lang="en-KE" sz="1600" dirty="0">
                  <a:latin typeface="Kristen ITC" panose="03050502040202030202" pitchFamily="66" charset="0"/>
                </a:endParaRPr>
              </a:p>
            </p:txBody>
          </p:sp>
        </p:grpSp>
        <p:grpSp>
          <p:nvGrpSpPr>
            <p:cNvPr id="206" name="Group 205">
              <a:extLst>
                <a:ext uri="{FF2B5EF4-FFF2-40B4-BE49-F238E27FC236}">
                  <a16:creationId xmlns:a16="http://schemas.microsoft.com/office/drawing/2014/main" id="{77B851F0-0373-493E-B91F-F5092530933C}"/>
                </a:ext>
              </a:extLst>
            </p:cNvPr>
            <p:cNvGrpSpPr/>
            <p:nvPr/>
          </p:nvGrpSpPr>
          <p:grpSpPr>
            <a:xfrm>
              <a:off x="8364752" y="17701992"/>
              <a:ext cx="2847974" cy="3959225"/>
              <a:chOff x="8377238" y="1449388"/>
              <a:chExt cx="2847974" cy="3959225"/>
            </a:xfrm>
          </p:grpSpPr>
          <p:sp>
            <p:nvSpPr>
              <p:cNvPr id="263" name="Rectangle: Rounded Corners 262">
                <a:extLst>
                  <a:ext uri="{FF2B5EF4-FFF2-40B4-BE49-F238E27FC236}">
                    <a16:creationId xmlns:a16="http://schemas.microsoft.com/office/drawing/2014/main" id="{872D5405-30AA-41BF-B8EC-FFBA361F47E0}"/>
                  </a:ext>
                </a:extLst>
              </p:cNvPr>
              <p:cNvSpPr/>
              <p:nvPr/>
            </p:nvSpPr>
            <p:spPr>
              <a:xfrm>
                <a:off x="8377238" y="1449388"/>
                <a:ext cx="2771775" cy="3959225"/>
              </a:xfrm>
              <a:prstGeom prst="roundRect">
                <a:avLst>
                  <a:gd name="adj" fmla="val 12199"/>
                </a:avLst>
              </a:prstGeom>
              <a:gradFill>
                <a:gsLst>
                  <a:gs pos="0">
                    <a:srgbClr val="00B0F0"/>
                  </a:gs>
                  <a:gs pos="51000">
                    <a:schemeClr val="accent1">
                      <a:lumMod val="75000"/>
                    </a:schemeClr>
                  </a:gs>
                  <a:gs pos="99000">
                    <a:schemeClr val="accent1">
                      <a:lumMod val="50000"/>
                    </a:schemeClr>
                  </a:gs>
                  <a:gs pos="100000">
                    <a:schemeClr val="accent1">
                      <a:lumMod val="5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264" name="Freeform: Shape 263">
                <a:extLst>
                  <a:ext uri="{FF2B5EF4-FFF2-40B4-BE49-F238E27FC236}">
                    <a16:creationId xmlns:a16="http://schemas.microsoft.com/office/drawing/2014/main" id="{698F3818-F9EA-4973-BAF5-3C331E1A024A}"/>
                  </a:ext>
                </a:extLst>
              </p:cNvPr>
              <p:cNvSpPr/>
              <p:nvPr/>
            </p:nvSpPr>
            <p:spPr>
              <a:xfrm flipH="1">
                <a:off x="8377238" y="1545902"/>
                <a:ext cx="2771775" cy="3862711"/>
              </a:xfrm>
              <a:custGeom>
                <a:avLst/>
                <a:gdLst>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86359 w 2771775"/>
                  <a:gd name="connsiteY9" fmla="*/ 180514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86359 w 2771775"/>
                  <a:gd name="connsiteY9" fmla="*/ 180514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71775" h="3862711">
                    <a:moveTo>
                      <a:pt x="102092" y="0"/>
                    </a:moveTo>
                    <a:lnTo>
                      <a:pt x="99036" y="2522"/>
                    </a:lnTo>
                    <a:cubicBezTo>
                      <a:pt x="37846" y="63711"/>
                      <a:pt x="0" y="148244"/>
                      <a:pt x="0" y="241615"/>
                    </a:cubicBezTo>
                    <a:lnTo>
                      <a:pt x="0" y="3524582"/>
                    </a:lnTo>
                    <a:cubicBezTo>
                      <a:pt x="0" y="3711325"/>
                      <a:pt x="151386" y="3862711"/>
                      <a:pt x="338129" y="3862711"/>
                    </a:cubicBezTo>
                    <a:lnTo>
                      <a:pt x="2433646" y="3862711"/>
                    </a:lnTo>
                    <a:cubicBezTo>
                      <a:pt x="2620389" y="3862711"/>
                      <a:pt x="2771775" y="3711325"/>
                      <a:pt x="2771775" y="3524582"/>
                    </a:cubicBezTo>
                    <a:lnTo>
                      <a:pt x="2771775" y="3443237"/>
                    </a:lnTo>
                    <a:lnTo>
                      <a:pt x="2730892" y="3419419"/>
                    </a:lnTo>
                    <a:cubicBezTo>
                      <a:pt x="1180917" y="2806879"/>
                      <a:pt x="1064514" y="2536857"/>
                      <a:pt x="176834" y="228139"/>
                    </a:cubicBezTo>
                    <a:cubicBezTo>
                      <a:pt x="148745" y="167968"/>
                      <a:pt x="130181" y="50646"/>
                      <a:pt x="102092" y="0"/>
                    </a:cubicBezTo>
                    <a:close/>
                  </a:path>
                </a:pathLst>
              </a:custGeom>
              <a:gradFill>
                <a:gsLst>
                  <a:gs pos="0">
                    <a:srgbClr val="00B0F0"/>
                  </a:gs>
                  <a:gs pos="31000">
                    <a:schemeClr val="bg1"/>
                  </a:gs>
                  <a:gs pos="92000">
                    <a:schemeClr val="accent1">
                      <a:lumMod val="50000"/>
                    </a:schemeClr>
                  </a:gs>
                  <a:gs pos="30000">
                    <a:schemeClr val="bg1"/>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KE"/>
              </a:p>
            </p:txBody>
          </p:sp>
          <p:sp>
            <p:nvSpPr>
              <p:cNvPr id="265" name="Rectangle: Rounded Corners 264">
                <a:extLst>
                  <a:ext uri="{FF2B5EF4-FFF2-40B4-BE49-F238E27FC236}">
                    <a16:creationId xmlns:a16="http://schemas.microsoft.com/office/drawing/2014/main" id="{58D8725D-CD7D-4018-9BCB-A461ED909050}"/>
                  </a:ext>
                </a:extLst>
              </p:cNvPr>
              <p:cNvSpPr/>
              <p:nvPr/>
            </p:nvSpPr>
            <p:spPr>
              <a:xfrm>
                <a:off x="8453437" y="1893371"/>
                <a:ext cx="2619375" cy="2035497"/>
              </a:xfrm>
              <a:prstGeom prst="roundRect">
                <a:avLst>
                  <a:gd name="adj" fmla="val 16161"/>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266" name="Rectangle: Rounded Corners 265">
                <a:extLst>
                  <a:ext uri="{FF2B5EF4-FFF2-40B4-BE49-F238E27FC236}">
                    <a16:creationId xmlns:a16="http://schemas.microsoft.com/office/drawing/2014/main" id="{83AD9F94-8D4D-4423-9F6A-79CD7C13B891}"/>
                  </a:ext>
                </a:extLst>
              </p:cNvPr>
              <p:cNvSpPr/>
              <p:nvPr/>
            </p:nvSpPr>
            <p:spPr>
              <a:xfrm>
                <a:off x="8453437" y="1498277"/>
                <a:ext cx="2619375" cy="2168848"/>
              </a:xfrm>
              <a:prstGeom prst="roundRect">
                <a:avLst>
                  <a:gd name="adj" fmla="val 1288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dirty="0"/>
              </a:p>
            </p:txBody>
          </p:sp>
          <p:sp>
            <p:nvSpPr>
              <p:cNvPr id="267" name="TextBox 266">
                <a:extLst>
                  <a:ext uri="{FF2B5EF4-FFF2-40B4-BE49-F238E27FC236}">
                    <a16:creationId xmlns:a16="http://schemas.microsoft.com/office/drawing/2014/main" id="{314C5138-4380-4E6A-8AB7-A567874F5649}"/>
                  </a:ext>
                </a:extLst>
              </p:cNvPr>
              <p:cNvSpPr txBox="1"/>
              <p:nvPr/>
            </p:nvSpPr>
            <p:spPr>
              <a:xfrm>
                <a:off x="8453437" y="1624012"/>
                <a:ext cx="2395539" cy="461665"/>
              </a:xfrm>
              <a:prstGeom prst="rect">
                <a:avLst/>
              </a:prstGeom>
              <a:noFill/>
            </p:spPr>
            <p:txBody>
              <a:bodyPr wrap="square" rtlCol="0">
                <a:spAutoFit/>
              </a:bodyPr>
              <a:lstStyle/>
              <a:p>
                <a:r>
                  <a:rPr lang="en-US" sz="1200" dirty="0">
                    <a:latin typeface="Kristen ITC" panose="03050502040202030202" pitchFamily="66" charset="0"/>
                  </a:rPr>
                  <a:t>Expected Outcomes &amp; Impact</a:t>
                </a:r>
                <a:endParaRPr lang="en-KE" sz="1200" b="1" dirty="0">
                  <a:solidFill>
                    <a:schemeClr val="tx1">
                      <a:lumMod val="75000"/>
                      <a:lumOff val="25000"/>
                    </a:schemeClr>
                  </a:solidFill>
                  <a:latin typeface="Kristen ITC" panose="03050502040202030202" pitchFamily="66" charset="0"/>
                </a:endParaRPr>
              </a:p>
            </p:txBody>
          </p:sp>
          <p:sp>
            <p:nvSpPr>
              <p:cNvPr id="268" name="Rectangle: Rounded Corners 267">
                <a:extLst>
                  <a:ext uri="{FF2B5EF4-FFF2-40B4-BE49-F238E27FC236}">
                    <a16:creationId xmlns:a16="http://schemas.microsoft.com/office/drawing/2014/main" id="{8FA34528-3669-4B92-A837-F5479A7065C7}"/>
                  </a:ext>
                </a:extLst>
              </p:cNvPr>
              <p:cNvSpPr/>
              <p:nvPr/>
            </p:nvSpPr>
            <p:spPr>
              <a:xfrm>
                <a:off x="8572500" y="2072377"/>
                <a:ext cx="324000" cy="72000"/>
              </a:xfrm>
              <a:prstGeom prst="roundRect">
                <a:avLst>
                  <a:gd name="adj" fmla="val 41983"/>
                </a:avLst>
              </a:prstGeom>
              <a:gradFill>
                <a:gsLst>
                  <a:gs pos="0">
                    <a:srgbClr val="00B0F0"/>
                  </a:gs>
                  <a:gs pos="51000">
                    <a:schemeClr val="accent1">
                      <a:lumMod val="75000"/>
                    </a:schemeClr>
                  </a:gs>
                  <a:gs pos="99000">
                    <a:schemeClr val="accent1">
                      <a:lumMod val="50000"/>
                    </a:schemeClr>
                  </a:gs>
                  <a:gs pos="100000">
                    <a:schemeClr val="accent1">
                      <a:lumMod val="5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269" name="TextBox 268">
                <a:extLst>
                  <a:ext uri="{FF2B5EF4-FFF2-40B4-BE49-F238E27FC236}">
                    <a16:creationId xmlns:a16="http://schemas.microsoft.com/office/drawing/2014/main" id="{4BE2169F-7F1F-46CD-BD73-7B156F17A584}"/>
                  </a:ext>
                </a:extLst>
              </p:cNvPr>
              <p:cNvSpPr txBox="1"/>
              <p:nvPr/>
            </p:nvSpPr>
            <p:spPr>
              <a:xfrm>
                <a:off x="9105975" y="4040746"/>
                <a:ext cx="742875" cy="523220"/>
              </a:xfrm>
              <a:prstGeom prst="rect">
                <a:avLst/>
              </a:prstGeom>
              <a:noFill/>
            </p:spPr>
            <p:txBody>
              <a:bodyPr wrap="square" rtlCol="0">
                <a:spAutoFit/>
              </a:bodyPr>
              <a:lstStyle/>
              <a:p>
                <a:r>
                  <a:rPr lang="en-US" sz="2800" dirty="0">
                    <a:solidFill>
                      <a:schemeClr val="bg1"/>
                    </a:solidFill>
                  </a:rPr>
                  <a:t>10</a:t>
                </a:r>
                <a:r>
                  <a:rPr lang="en-US" sz="2000" dirty="0">
                    <a:solidFill>
                      <a:schemeClr val="bg1"/>
                    </a:solidFill>
                  </a:rPr>
                  <a:t>%</a:t>
                </a:r>
                <a:endParaRPr lang="en-KE" sz="2800" dirty="0">
                  <a:solidFill>
                    <a:schemeClr val="bg1"/>
                  </a:solidFill>
                </a:endParaRPr>
              </a:p>
            </p:txBody>
          </p:sp>
          <p:sp>
            <p:nvSpPr>
              <p:cNvPr id="270" name="TextBox 269">
                <a:extLst>
                  <a:ext uri="{FF2B5EF4-FFF2-40B4-BE49-F238E27FC236}">
                    <a16:creationId xmlns:a16="http://schemas.microsoft.com/office/drawing/2014/main" id="{828CAD9E-DD90-4649-B6C3-08F8FE90FCE9}"/>
                  </a:ext>
                </a:extLst>
              </p:cNvPr>
              <p:cNvSpPr txBox="1"/>
              <p:nvPr/>
            </p:nvSpPr>
            <p:spPr>
              <a:xfrm>
                <a:off x="9734625" y="4225412"/>
                <a:ext cx="962025" cy="338554"/>
              </a:xfrm>
              <a:prstGeom prst="rect">
                <a:avLst/>
              </a:prstGeom>
              <a:noFill/>
            </p:spPr>
            <p:txBody>
              <a:bodyPr wrap="square" rtlCol="0">
                <a:spAutoFit/>
              </a:bodyPr>
              <a:lstStyle/>
              <a:p>
                <a:r>
                  <a:rPr lang="en-US" sz="1600" b="1" dirty="0">
                    <a:solidFill>
                      <a:schemeClr val="bg1"/>
                    </a:solidFill>
                    <a:latin typeface="Kristen ITC" panose="03050502040202030202" pitchFamily="66" charset="0"/>
                  </a:rPr>
                  <a:t>Growth</a:t>
                </a:r>
                <a:endParaRPr lang="en-KE" sz="1600" b="1" dirty="0">
                  <a:solidFill>
                    <a:schemeClr val="bg1"/>
                  </a:solidFill>
                  <a:latin typeface="Kristen ITC" panose="03050502040202030202" pitchFamily="66" charset="0"/>
                </a:endParaRPr>
              </a:p>
            </p:txBody>
          </p:sp>
          <p:sp>
            <p:nvSpPr>
              <p:cNvPr id="271" name="TextBox 270">
                <a:extLst>
                  <a:ext uri="{FF2B5EF4-FFF2-40B4-BE49-F238E27FC236}">
                    <a16:creationId xmlns:a16="http://schemas.microsoft.com/office/drawing/2014/main" id="{5B9B715B-25E7-4CD0-A31E-63FD5965E838}"/>
                  </a:ext>
                </a:extLst>
              </p:cNvPr>
              <p:cNvSpPr txBox="1"/>
              <p:nvPr/>
            </p:nvSpPr>
            <p:spPr>
              <a:xfrm>
                <a:off x="9115500" y="4497946"/>
                <a:ext cx="742875" cy="523220"/>
              </a:xfrm>
              <a:prstGeom prst="rect">
                <a:avLst/>
              </a:prstGeom>
              <a:noFill/>
            </p:spPr>
            <p:txBody>
              <a:bodyPr wrap="square" rtlCol="0">
                <a:spAutoFit/>
              </a:bodyPr>
              <a:lstStyle/>
              <a:p>
                <a:r>
                  <a:rPr lang="en-US" sz="2800" dirty="0">
                    <a:solidFill>
                      <a:schemeClr val="bg1"/>
                    </a:solidFill>
                  </a:rPr>
                  <a:t>10</a:t>
                </a:r>
                <a:endParaRPr lang="en-KE" sz="2800" dirty="0">
                  <a:solidFill>
                    <a:schemeClr val="bg1"/>
                  </a:solidFill>
                </a:endParaRPr>
              </a:p>
            </p:txBody>
          </p:sp>
          <p:sp>
            <p:nvSpPr>
              <p:cNvPr id="272" name="TextBox 271">
                <a:extLst>
                  <a:ext uri="{FF2B5EF4-FFF2-40B4-BE49-F238E27FC236}">
                    <a16:creationId xmlns:a16="http://schemas.microsoft.com/office/drawing/2014/main" id="{3DB7F7D9-0576-4A27-8F36-66C7EC92A25C}"/>
                  </a:ext>
                </a:extLst>
              </p:cNvPr>
              <p:cNvSpPr txBox="1"/>
              <p:nvPr/>
            </p:nvSpPr>
            <p:spPr>
              <a:xfrm>
                <a:off x="9796500" y="4682612"/>
                <a:ext cx="962025" cy="338554"/>
              </a:xfrm>
              <a:prstGeom prst="rect">
                <a:avLst/>
              </a:prstGeom>
              <a:noFill/>
            </p:spPr>
            <p:txBody>
              <a:bodyPr wrap="square" rtlCol="0">
                <a:spAutoFit/>
              </a:bodyPr>
              <a:lstStyle/>
              <a:p>
                <a:r>
                  <a:rPr lang="en-US" sz="1600" b="1" dirty="0">
                    <a:solidFill>
                      <a:schemeClr val="bg1"/>
                    </a:solidFill>
                    <a:latin typeface="Kristen ITC" panose="03050502040202030202" pitchFamily="66" charset="0"/>
                  </a:rPr>
                  <a:t>Points</a:t>
                </a:r>
                <a:endParaRPr lang="en-KE" sz="1600" b="1" dirty="0">
                  <a:solidFill>
                    <a:schemeClr val="bg1"/>
                  </a:solidFill>
                  <a:latin typeface="Kristen ITC" panose="03050502040202030202" pitchFamily="66" charset="0"/>
                </a:endParaRPr>
              </a:p>
            </p:txBody>
          </p:sp>
          <p:pic>
            <p:nvPicPr>
              <p:cNvPr id="273" name="Graphic 272" descr="Bar chart with solid fill">
                <a:extLst>
                  <a:ext uri="{FF2B5EF4-FFF2-40B4-BE49-F238E27FC236}">
                    <a16:creationId xmlns:a16="http://schemas.microsoft.com/office/drawing/2014/main" id="{704C9FA9-90FF-4EBE-AF2D-C0EAD291846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654782" y="4525556"/>
                <a:ext cx="468000" cy="468000"/>
              </a:xfrm>
              <a:prstGeom prst="rect">
                <a:avLst/>
              </a:prstGeom>
            </p:spPr>
          </p:pic>
          <p:pic>
            <p:nvPicPr>
              <p:cNvPr id="274" name="Graphic 273" descr="Bar graph with upward trend with solid fill">
                <a:extLst>
                  <a:ext uri="{FF2B5EF4-FFF2-40B4-BE49-F238E27FC236}">
                    <a16:creationId xmlns:a16="http://schemas.microsoft.com/office/drawing/2014/main" id="{FDD1E6DD-0B01-4D16-A042-FA45B0E9DE6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654782" y="4059255"/>
                <a:ext cx="468000" cy="468000"/>
              </a:xfrm>
              <a:prstGeom prst="rect">
                <a:avLst/>
              </a:prstGeom>
            </p:spPr>
          </p:pic>
          <p:sp>
            <p:nvSpPr>
              <p:cNvPr id="275" name="TextBox 274">
                <a:extLst>
                  <a:ext uri="{FF2B5EF4-FFF2-40B4-BE49-F238E27FC236}">
                    <a16:creationId xmlns:a16="http://schemas.microsoft.com/office/drawing/2014/main" id="{86499A5E-4ED8-40A1-8F58-C330497B4851}"/>
                  </a:ext>
                </a:extLst>
              </p:cNvPr>
              <p:cNvSpPr txBox="1"/>
              <p:nvPr/>
            </p:nvSpPr>
            <p:spPr>
              <a:xfrm>
                <a:off x="8605837" y="2568652"/>
                <a:ext cx="2619375" cy="923330"/>
              </a:xfrm>
              <a:prstGeom prst="rect">
                <a:avLst/>
              </a:prstGeom>
              <a:noFill/>
            </p:spPr>
            <p:txBody>
              <a:bodyPr wrap="square" rtlCol="0">
                <a:spAutoFit/>
              </a:bodyPr>
              <a:lstStyle/>
              <a:p>
                <a:r>
                  <a:rPr lang="en-US" dirty="0">
                    <a:latin typeface="Kristen ITC" panose="03050502040202030202" pitchFamily="66" charset="0"/>
                  </a:rPr>
                  <a:t>Transforming Livestock Farming for a Better Future</a:t>
                </a:r>
                <a:endParaRPr lang="en-KE" dirty="0">
                  <a:latin typeface="Kristen ITC" panose="03050502040202030202" pitchFamily="66" charset="0"/>
                </a:endParaRPr>
              </a:p>
            </p:txBody>
          </p:sp>
        </p:grpSp>
        <p:grpSp>
          <p:nvGrpSpPr>
            <p:cNvPr id="207" name="Group 206">
              <a:extLst>
                <a:ext uri="{FF2B5EF4-FFF2-40B4-BE49-F238E27FC236}">
                  <a16:creationId xmlns:a16="http://schemas.microsoft.com/office/drawing/2014/main" id="{C8361AAF-48F7-48FA-9570-7CBB07F66ED8}"/>
                </a:ext>
              </a:extLst>
            </p:cNvPr>
            <p:cNvGrpSpPr/>
            <p:nvPr/>
          </p:nvGrpSpPr>
          <p:grpSpPr>
            <a:xfrm>
              <a:off x="8364752" y="21765143"/>
              <a:ext cx="2847974" cy="3959225"/>
              <a:chOff x="8377238" y="1449388"/>
              <a:chExt cx="2847974" cy="3959225"/>
            </a:xfrm>
          </p:grpSpPr>
          <p:sp>
            <p:nvSpPr>
              <p:cNvPr id="250" name="Rectangle: Rounded Corners 249">
                <a:extLst>
                  <a:ext uri="{FF2B5EF4-FFF2-40B4-BE49-F238E27FC236}">
                    <a16:creationId xmlns:a16="http://schemas.microsoft.com/office/drawing/2014/main" id="{C56B3FC5-82AC-456A-B952-277AF162D8B9}"/>
                  </a:ext>
                </a:extLst>
              </p:cNvPr>
              <p:cNvSpPr/>
              <p:nvPr/>
            </p:nvSpPr>
            <p:spPr>
              <a:xfrm>
                <a:off x="8377238" y="1449388"/>
                <a:ext cx="2771775" cy="3959225"/>
              </a:xfrm>
              <a:prstGeom prst="roundRect">
                <a:avLst>
                  <a:gd name="adj" fmla="val 12199"/>
                </a:avLst>
              </a:prstGeom>
              <a:gradFill>
                <a:gsLst>
                  <a:gs pos="0">
                    <a:srgbClr val="00B0F0"/>
                  </a:gs>
                  <a:gs pos="51000">
                    <a:schemeClr val="accent1">
                      <a:lumMod val="75000"/>
                    </a:schemeClr>
                  </a:gs>
                  <a:gs pos="99000">
                    <a:schemeClr val="accent1">
                      <a:lumMod val="50000"/>
                    </a:schemeClr>
                  </a:gs>
                  <a:gs pos="100000">
                    <a:schemeClr val="accent1">
                      <a:lumMod val="5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251" name="Freeform: Shape 250">
                <a:extLst>
                  <a:ext uri="{FF2B5EF4-FFF2-40B4-BE49-F238E27FC236}">
                    <a16:creationId xmlns:a16="http://schemas.microsoft.com/office/drawing/2014/main" id="{5290D848-3F61-4369-ABDC-2FF6EFF8160F}"/>
                  </a:ext>
                </a:extLst>
              </p:cNvPr>
              <p:cNvSpPr/>
              <p:nvPr/>
            </p:nvSpPr>
            <p:spPr>
              <a:xfrm flipH="1">
                <a:off x="8377238" y="1545902"/>
                <a:ext cx="2771775" cy="3862711"/>
              </a:xfrm>
              <a:custGeom>
                <a:avLst/>
                <a:gdLst>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86359 w 2771775"/>
                  <a:gd name="connsiteY9" fmla="*/ 180514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86359 w 2771775"/>
                  <a:gd name="connsiteY9" fmla="*/ 180514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71775" h="3862711">
                    <a:moveTo>
                      <a:pt x="102092" y="0"/>
                    </a:moveTo>
                    <a:lnTo>
                      <a:pt x="99036" y="2522"/>
                    </a:lnTo>
                    <a:cubicBezTo>
                      <a:pt x="37846" y="63711"/>
                      <a:pt x="0" y="148244"/>
                      <a:pt x="0" y="241615"/>
                    </a:cubicBezTo>
                    <a:lnTo>
                      <a:pt x="0" y="3524582"/>
                    </a:lnTo>
                    <a:cubicBezTo>
                      <a:pt x="0" y="3711325"/>
                      <a:pt x="151386" y="3862711"/>
                      <a:pt x="338129" y="3862711"/>
                    </a:cubicBezTo>
                    <a:lnTo>
                      <a:pt x="2433646" y="3862711"/>
                    </a:lnTo>
                    <a:cubicBezTo>
                      <a:pt x="2620389" y="3862711"/>
                      <a:pt x="2771775" y="3711325"/>
                      <a:pt x="2771775" y="3524582"/>
                    </a:cubicBezTo>
                    <a:lnTo>
                      <a:pt x="2771775" y="3443237"/>
                    </a:lnTo>
                    <a:lnTo>
                      <a:pt x="2730892" y="3419419"/>
                    </a:lnTo>
                    <a:cubicBezTo>
                      <a:pt x="1180917" y="2806879"/>
                      <a:pt x="1064514" y="2536857"/>
                      <a:pt x="176834" y="228139"/>
                    </a:cubicBezTo>
                    <a:cubicBezTo>
                      <a:pt x="148745" y="167968"/>
                      <a:pt x="130181" y="50646"/>
                      <a:pt x="102092" y="0"/>
                    </a:cubicBezTo>
                    <a:close/>
                  </a:path>
                </a:pathLst>
              </a:custGeom>
              <a:gradFill>
                <a:gsLst>
                  <a:gs pos="0">
                    <a:srgbClr val="00B0F0"/>
                  </a:gs>
                  <a:gs pos="31000">
                    <a:schemeClr val="bg1"/>
                  </a:gs>
                  <a:gs pos="92000">
                    <a:schemeClr val="accent1">
                      <a:lumMod val="50000"/>
                    </a:schemeClr>
                  </a:gs>
                  <a:gs pos="30000">
                    <a:schemeClr val="bg1"/>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KE"/>
              </a:p>
            </p:txBody>
          </p:sp>
          <p:sp>
            <p:nvSpPr>
              <p:cNvPr id="252" name="Rectangle: Rounded Corners 251">
                <a:extLst>
                  <a:ext uri="{FF2B5EF4-FFF2-40B4-BE49-F238E27FC236}">
                    <a16:creationId xmlns:a16="http://schemas.microsoft.com/office/drawing/2014/main" id="{638997E0-F171-49C9-A1EA-A43870F4C7CE}"/>
                  </a:ext>
                </a:extLst>
              </p:cNvPr>
              <p:cNvSpPr/>
              <p:nvPr/>
            </p:nvSpPr>
            <p:spPr>
              <a:xfrm>
                <a:off x="8453437" y="1893371"/>
                <a:ext cx="2619375" cy="2035497"/>
              </a:xfrm>
              <a:prstGeom prst="roundRect">
                <a:avLst>
                  <a:gd name="adj" fmla="val 16161"/>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253" name="Rectangle: Rounded Corners 252">
                <a:extLst>
                  <a:ext uri="{FF2B5EF4-FFF2-40B4-BE49-F238E27FC236}">
                    <a16:creationId xmlns:a16="http://schemas.microsoft.com/office/drawing/2014/main" id="{DF642344-EF05-4DE4-946A-A28A521CC665}"/>
                  </a:ext>
                </a:extLst>
              </p:cNvPr>
              <p:cNvSpPr/>
              <p:nvPr/>
            </p:nvSpPr>
            <p:spPr>
              <a:xfrm>
                <a:off x="8453437" y="1498277"/>
                <a:ext cx="2619375" cy="2168848"/>
              </a:xfrm>
              <a:prstGeom prst="roundRect">
                <a:avLst>
                  <a:gd name="adj" fmla="val 1288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dirty="0"/>
              </a:p>
            </p:txBody>
          </p:sp>
          <p:sp>
            <p:nvSpPr>
              <p:cNvPr id="254" name="TextBox 253">
                <a:extLst>
                  <a:ext uri="{FF2B5EF4-FFF2-40B4-BE49-F238E27FC236}">
                    <a16:creationId xmlns:a16="http://schemas.microsoft.com/office/drawing/2014/main" id="{4E3E984A-F27A-45DA-99EE-CBA756DEA343}"/>
                  </a:ext>
                </a:extLst>
              </p:cNvPr>
              <p:cNvSpPr txBox="1"/>
              <p:nvPr/>
            </p:nvSpPr>
            <p:spPr>
              <a:xfrm>
                <a:off x="8453437" y="1624012"/>
                <a:ext cx="2395539" cy="400110"/>
              </a:xfrm>
              <a:prstGeom prst="rect">
                <a:avLst/>
              </a:prstGeom>
              <a:noFill/>
            </p:spPr>
            <p:txBody>
              <a:bodyPr wrap="square" rtlCol="0">
                <a:spAutoFit/>
              </a:bodyPr>
              <a:lstStyle/>
              <a:p>
                <a:r>
                  <a:rPr lang="en-US" sz="2000" dirty="0">
                    <a:latin typeface="Kristen ITC" panose="03050502040202030202" pitchFamily="66" charset="0"/>
                  </a:rPr>
                  <a:t>Technology Stack </a:t>
                </a:r>
                <a:endParaRPr lang="en-KE" sz="2000" dirty="0">
                  <a:solidFill>
                    <a:schemeClr val="tx1">
                      <a:lumMod val="75000"/>
                      <a:lumOff val="25000"/>
                    </a:schemeClr>
                  </a:solidFill>
                  <a:latin typeface="Kristen ITC" panose="03050502040202030202" pitchFamily="66" charset="0"/>
                </a:endParaRPr>
              </a:p>
            </p:txBody>
          </p:sp>
          <p:sp>
            <p:nvSpPr>
              <p:cNvPr id="255" name="Rectangle: Rounded Corners 254">
                <a:extLst>
                  <a:ext uri="{FF2B5EF4-FFF2-40B4-BE49-F238E27FC236}">
                    <a16:creationId xmlns:a16="http://schemas.microsoft.com/office/drawing/2014/main" id="{2B4BDA59-EE29-4E6B-9994-2235721227AF}"/>
                  </a:ext>
                </a:extLst>
              </p:cNvPr>
              <p:cNvSpPr/>
              <p:nvPr/>
            </p:nvSpPr>
            <p:spPr>
              <a:xfrm>
                <a:off x="8572500" y="2072377"/>
                <a:ext cx="324000" cy="72000"/>
              </a:xfrm>
              <a:prstGeom prst="roundRect">
                <a:avLst>
                  <a:gd name="adj" fmla="val 41983"/>
                </a:avLst>
              </a:prstGeom>
              <a:gradFill>
                <a:gsLst>
                  <a:gs pos="0">
                    <a:srgbClr val="00B0F0"/>
                  </a:gs>
                  <a:gs pos="51000">
                    <a:schemeClr val="accent1">
                      <a:lumMod val="75000"/>
                    </a:schemeClr>
                  </a:gs>
                  <a:gs pos="99000">
                    <a:schemeClr val="accent1">
                      <a:lumMod val="50000"/>
                    </a:schemeClr>
                  </a:gs>
                  <a:gs pos="100000">
                    <a:schemeClr val="accent1">
                      <a:lumMod val="5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256" name="TextBox 255">
                <a:extLst>
                  <a:ext uri="{FF2B5EF4-FFF2-40B4-BE49-F238E27FC236}">
                    <a16:creationId xmlns:a16="http://schemas.microsoft.com/office/drawing/2014/main" id="{3D9FEDBB-FA79-4B88-9952-94C0D55EC879}"/>
                  </a:ext>
                </a:extLst>
              </p:cNvPr>
              <p:cNvSpPr txBox="1"/>
              <p:nvPr/>
            </p:nvSpPr>
            <p:spPr>
              <a:xfrm>
                <a:off x="9105975" y="4040746"/>
                <a:ext cx="742875" cy="523220"/>
              </a:xfrm>
              <a:prstGeom prst="rect">
                <a:avLst/>
              </a:prstGeom>
              <a:noFill/>
            </p:spPr>
            <p:txBody>
              <a:bodyPr wrap="square" rtlCol="0">
                <a:spAutoFit/>
              </a:bodyPr>
              <a:lstStyle/>
              <a:p>
                <a:r>
                  <a:rPr lang="en-US" sz="2800" dirty="0">
                    <a:solidFill>
                      <a:schemeClr val="bg1"/>
                    </a:solidFill>
                  </a:rPr>
                  <a:t>8</a:t>
                </a:r>
                <a:r>
                  <a:rPr lang="en-US" sz="2000" dirty="0">
                    <a:solidFill>
                      <a:schemeClr val="bg1"/>
                    </a:solidFill>
                  </a:rPr>
                  <a:t>%</a:t>
                </a:r>
                <a:endParaRPr lang="en-KE" sz="2800" dirty="0">
                  <a:solidFill>
                    <a:schemeClr val="bg1"/>
                  </a:solidFill>
                </a:endParaRPr>
              </a:p>
            </p:txBody>
          </p:sp>
          <p:sp>
            <p:nvSpPr>
              <p:cNvPr id="257" name="TextBox 256">
                <a:extLst>
                  <a:ext uri="{FF2B5EF4-FFF2-40B4-BE49-F238E27FC236}">
                    <a16:creationId xmlns:a16="http://schemas.microsoft.com/office/drawing/2014/main" id="{BFFF6D16-7F68-4A22-A623-5E99FBFD54DF}"/>
                  </a:ext>
                </a:extLst>
              </p:cNvPr>
              <p:cNvSpPr txBox="1"/>
              <p:nvPr/>
            </p:nvSpPr>
            <p:spPr>
              <a:xfrm>
                <a:off x="9734625" y="4225412"/>
                <a:ext cx="962025" cy="338554"/>
              </a:xfrm>
              <a:prstGeom prst="rect">
                <a:avLst/>
              </a:prstGeom>
              <a:noFill/>
            </p:spPr>
            <p:txBody>
              <a:bodyPr wrap="square" rtlCol="0">
                <a:spAutoFit/>
              </a:bodyPr>
              <a:lstStyle/>
              <a:p>
                <a:r>
                  <a:rPr lang="en-US" sz="1600" b="1" dirty="0">
                    <a:solidFill>
                      <a:schemeClr val="bg1"/>
                    </a:solidFill>
                    <a:latin typeface="Kristen ITC" panose="03050502040202030202" pitchFamily="66" charset="0"/>
                  </a:rPr>
                  <a:t>Growth</a:t>
                </a:r>
                <a:endParaRPr lang="en-KE" sz="1600" b="1" dirty="0">
                  <a:solidFill>
                    <a:schemeClr val="bg1"/>
                  </a:solidFill>
                  <a:latin typeface="Kristen ITC" panose="03050502040202030202" pitchFamily="66" charset="0"/>
                </a:endParaRPr>
              </a:p>
            </p:txBody>
          </p:sp>
          <p:sp>
            <p:nvSpPr>
              <p:cNvPr id="258" name="TextBox 257">
                <a:extLst>
                  <a:ext uri="{FF2B5EF4-FFF2-40B4-BE49-F238E27FC236}">
                    <a16:creationId xmlns:a16="http://schemas.microsoft.com/office/drawing/2014/main" id="{3CAF4F00-0D2A-435F-A981-25A44ABB4148}"/>
                  </a:ext>
                </a:extLst>
              </p:cNvPr>
              <p:cNvSpPr txBox="1"/>
              <p:nvPr/>
            </p:nvSpPr>
            <p:spPr>
              <a:xfrm>
                <a:off x="9115500" y="4497946"/>
                <a:ext cx="742875" cy="523220"/>
              </a:xfrm>
              <a:prstGeom prst="rect">
                <a:avLst/>
              </a:prstGeom>
              <a:noFill/>
            </p:spPr>
            <p:txBody>
              <a:bodyPr wrap="square" rtlCol="0">
                <a:spAutoFit/>
              </a:bodyPr>
              <a:lstStyle/>
              <a:p>
                <a:r>
                  <a:rPr lang="en-US" sz="2800" dirty="0">
                    <a:solidFill>
                      <a:schemeClr val="bg1"/>
                    </a:solidFill>
                  </a:rPr>
                  <a:t>8</a:t>
                </a:r>
                <a:endParaRPr lang="en-KE" sz="2800" dirty="0">
                  <a:solidFill>
                    <a:schemeClr val="bg1"/>
                  </a:solidFill>
                </a:endParaRPr>
              </a:p>
            </p:txBody>
          </p:sp>
          <p:sp>
            <p:nvSpPr>
              <p:cNvPr id="259" name="TextBox 258">
                <a:extLst>
                  <a:ext uri="{FF2B5EF4-FFF2-40B4-BE49-F238E27FC236}">
                    <a16:creationId xmlns:a16="http://schemas.microsoft.com/office/drawing/2014/main" id="{A62CB63F-5DE7-4DF0-B666-3144A95E9FCF}"/>
                  </a:ext>
                </a:extLst>
              </p:cNvPr>
              <p:cNvSpPr txBox="1"/>
              <p:nvPr/>
            </p:nvSpPr>
            <p:spPr>
              <a:xfrm>
                <a:off x="9796500" y="4682612"/>
                <a:ext cx="962025" cy="338554"/>
              </a:xfrm>
              <a:prstGeom prst="rect">
                <a:avLst/>
              </a:prstGeom>
              <a:noFill/>
            </p:spPr>
            <p:txBody>
              <a:bodyPr wrap="square" rtlCol="0">
                <a:spAutoFit/>
              </a:bodyPr>
              <a:lstStyle/>
              <a:p>
                <a:r>
                  <a:rPr lang="en-US" sz="1600" b="1" dirty="0">
                    <a:solidFill>
                      <a:schemeClr val="bg1"/>
                    </a:solidFill>
                    <a:latin typeface="Kristen ITC" panose="03050502040202030202" pitchFamily="66" charset="0"/>
                  </a:rPr>
                  <a:t>Points</a:t>
                </a:r>
                <a:endParaRPr lang="en-KE" sz="1600" b="1" dirty="0">
                  <a:solidFill>
                    <a:schemeClr val="bg1"/>
                  </a:solidFill>
                  <a:latin typeface="Kristen ITC" panose="03050502040202030202" pitchFamily="66" charset="0"/>
                </a:endParaRPr>
              </a:p>
            </p:txBody>
          </p:sp>
          <p:pic>
            <p:nvPicPr>
              <p:cNvPr id="260" name="Graphic 259" descr="Bar chart with solid fill">
                <a:extLst>
                  <a:ext uri="{FF2B5EF4-FFF2-40B4-BE49-F238E27FC236}">
                    <a16:creationId xmlns:a16="http://schemas.microsoft.com/office/drawing/2014/main" id="{01AE3601-2245-4E22-96B2-28E843273CB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654782" y="4525556"/>
                <a:ext cx="468000" cy="468000"/>
              </a:xfrm>
              <a:prstGeom prst="rect">
                <a:avLst/>
              </a:prstGeom>
            </p:spPr>
          </p:pic>
          <p:pic>
            <p:nvPicPr>
              <p:cNvPr id="261" name="Graphic 260" descr="Bar graph with upward trend with solid fill">
                <a:extLst>
                  <a:ext uri="{FF2B5EF4-FFF2-40B4-BE49-F238E27FC236}">
                    <a16:creationId xmlns:a16="http://schemas.microsoft.com/office/drawing/2014/main" id="{788E4A34-B745-4D04-8497-6DE6A058A51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654782" y="4059255"/>
                <a:ext cx="468000" cy="468000"/>
              </a:xfrm>
              <a:prstGeom prst="rect">
                <a:avLst/>
              </a:prstGeom>
            </p:spPr>
          </p:pic>
          <p:sp>
            <p:nvSpPr>
              <p:cNvPr id="262" name="TextBox 261">
                <a:extLst>
                  <a:ext uri="{FF2B5EF4-FFF2-40B4-BE49-F238E27FC236}">
                    <a16:creationId xmlns:a16="http://schemas.microsoft.com/office/drawing/2014/main" id="{931FBC59-A4C8-4A3B-BA10-3E23EC95A6B0}"/>
                  </a:ext>
                </a:extLst>
              </p:cNvPr>
              <p:cNvSpPr txBox="1"/>
              <p:nvPr/>
            </p:nvSpPr>
            <p:spPr>
              <a:xfrm>
                <a:off x="8605837" y="2568652"/>
                <a:ext cx="2619375" cy="707886"/>
              </a:xfrm>
              <a:prstGeom prst="rect">
                <a:avLst/>
              </a:prstGeom>
              <a:noFill/>
            </p:spPr>
            <p:txBody>
              <a:bodyPr wrap="square" rtlCol="0">
                <a:spAutoFit/>
              </a:bodyPr>
              <a:lstStyle/>
              <a:p>
                <a:r>
                  <a:rPr lang="en-US" sz="2000" dirty="0">
                    <a:latin typeface="Kristen ITC" panose="03050502040202030202" pitchFamily="66" charset="0"/>
                  </a:rPr>
                  <a:t>The Power Behind </a:t>
                </a:r>
                <a:r>
                  <a:rPr lang="en-US" sz="2000" dirty="0" err="1">
                    <a:latin typeface="Kristen ITC" panose="03050502040202030202" pitchFamily="66" charset="0"/>
                  </a:rPr>
                  <a:t>SmartLivestock</a:t>
                </a:r>
                <a:endParaRPr lang="en-KE" sz="2000" dirty="0">
                  <a:latin typeface="Kristen ITC" panose="03050502040202030202" pitchFamily="66" charset="0"/>
                </a:endParaRPr>
              </a:p>
            </p:txBody>
          </p:sp>
        </p:grpSp>
        <p:grpSp>
          <p:nvGrpSpPr>
            <p:cNvPr id="208" name="Group 207">
              <a:extLst>
                <a:ext uri="{FF2B5EF4-FFF2-40B4-BE49-F238E27FC236}">
                  <a16:creationId xmlns:a16="http://schemas.microsoft.com/office/drawing/2014/main" id="{C2FFEE70-C2E6-4F9A-8777-7046CA74A13A}"/>
                </a:ext>
              </a:extLst>
            </p:cNvPr>
            <p:cNvGrpSpPr/>
            <p:nvPr/>
          </p:nvGrpSpPr>
          <p:grpSpPr>
            <a:xfrm>
              <a:off x="8364752" y="25828294"/>
              <a:ext cx="2847974" cy="3959225"/>
              <a:chOff x="8377238" y="1449388"/>
              <a:chExt cx="2847974" cy="3959225"/>
            </a:xfrm>
          </p:grpSpPr>
          <p:sp>
            <p:nvSpPr>
              <p:cNvPr id="237" name="Rectangle: Rounded Corners 236">
                <a:extLst>
                  <a:ext uri="{FF2B5EF4-FFF2-40B4-BE49-F238E27FC236}">
                    <a16:creationId xmlns:a16="http://schemas.microsoft.com/office/drawing/2014/main" id="{CC674174-CEC6-4138-B833-FAA05AFFEEA1}"/>
                  </a:ext>
                </a:extLst>
              </p:cNvPr>
              <p:cNvSpPr/>
              <p:nvPr/>
            </p:nvSpPr>
            <p:spPr>
              <a:xfrm>
                <a:off x="8377238" y="1449388"/>
                <a:ext cx="2771775" cy="3959225"/>
              </a:xfrm>
              <a:prstGeom prst="roundRect">
                <a:avLst>
                  <a:gd name="adj" fmla="val 12199"/>
                </a:avLst>
              </a:prstGeom>
              <a:gradFill>
                <a:gsLst>
                  <a:gs pos="0">
                    <a:srgbClr val="00B0F0"/>
                  </a:gs>
                  <a:gs pos="51000">
                    <a:schemeClr val="accent1">
                      <a:lumMod val="75000"/>
                    </a:schemeClr>
                  </a:gs>
                  <a:gs pos="99000">
                    <a:schemeClr val="accent1">
                      <a:lumMod val="50000"/>
                    </a:schemeClr>
                  </a:gs>
                  <a:gs pos="100000">
                    <a:schemeClr val="accent1">
                      <a:lumMod val="5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238" name="Freeform: Shape 237">
                <a:extLst>
                  <a:ext uri="{FF2B5EF4-FFF2-40B4-BE49-F238E27FC236}">
                    <a16:creationId xmlns:a16="http://schemas.microsoft.com/office/drawing/2014/main" id="{A853C4D8-6345-4CA1-A40C-5247D88C7A44}"/>
                  </a:ext>
                </a:extLst>
              </p:cNvPr>
              <p:cNvSpPr/>
              <p:nvPr/>
            </p:nvSpPr>
            <p:spPr>
              <a:xfrm flipH="1">
                <a:off x="8377238" y="1545902"/>
                <a:ext cx="2771775" cy="3862711"/>
              </a:xfrm>
              <a:custGeom>
                <a:avLst/>
                <a:gdLst>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86359 w 2771775"/>
                  <a:gd name="connsiteY9" fmla="*/ 180514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86359 w 2771775"/>
                  <a:gd name="connsiteY9" fmla="*/ 180514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71775" h="3862711">
                    <a:moveTo>
                      <a:pt x="102092" y="0"/>
                    </a:moveTo>
                    <a:lnTo>
                      <a:pt x="99036" y="2522"/>
                    </a:lnTo>
                    <a:cubicBezTo>
                      <a:pt x="37846" y="63711"/>
                      <a:pt x="0" y="148244"/>
                      <a:pt x="0" y="241615"/>
                    </a:cubicBezTo>
                    <a:lnTo>
                      <a:pt x="0" y="3524582"/>
                    </a:lnTo>
                    <a:cubicBezTo>
                      <a:pt x="0" y="3711325"/>
                      <a:pt x="151386" y="3862711"/>
                      <a:pt x="338129" y="3862711"/>
                    </a:cubicBezTo>
                    <a:lnTo>
                      <a:pt x="2433646" y="3862711"/>
                    </a:lnTo>
                    <a:cubicBezTo>
                      <a:pt x="2620389" y="3862711"/>
                      <a:pt x="2771775" y="3711325"/>
                      <a:pt x="2771775" y="3524582"/>
                    </a:cubicBezTo>
                    <a:lnTo>
                      <a:pt x="2771775" y="3443237"/>
                    </a:lnTo>
                    <a:lnTo>
                      <a:pt x="2730892" y="3419419"/>
                    </a:lnTo>
                    <a:cubicBezTo>
                      <a:pt x="1180917" y="2806879"/>
                      <a:pt x="1064514" y="2536857"/>
                      <a:pt x="176834" y="228139"/>
                    </a:cubicBezTo>
                    <a:cubicBezTo>
                      <a:pt x="148745" y="167968"/>
                      <a:pt x="130181" y="50646"/>
                      <a:pt x="102092" y="0"/>
                    </a:cubicBezTo>
                    <a:close/>
                  </a:path>
                </a:pathLst>
              </a:custGeom>
              <a:gradFill>
                <a:gsLst>
                  <a:gs pos="0">
                    <a:srgbClr val="00B0F0"/>
                  </a:gs>
                  <a:gs pos="31000">
                    <a:schemeClr val="bg1"/>
                  </a:gs>
                  <a:gs pos="92000">
                    <a:schemeClr val="accent1">
                      <a:lumMod val="50000"/>
                    </a:schemeClr>
                  </a:gs>
                  <a:gs pos="30000">
                    <a:schemeClr val="bg1"/>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KE" dirty="0"/>
              </a:p>
            </p:txBody>
          </p:sp>
          <p:sp>
            <p:nvSpPr>
              <p:cNvPr id="239" name="Rectangle: Rounded Corners 238">
                <a:extLst>
                  <a:ext uri="{FF2B5EF4-FFF2-40B4-BE49-F238E27FC236}">
                    <a16:creationId xmlns:a16="http://schemas.microsoft.com/office/drawing/2014/main" id="{90192C6A-8FB8-4E0F-B060-83CF6A477383}"/>
                  </a:ext>
                </a:extLst>
              </p:cNvPr>
              <p:cNvSpPr/>
              <p:nvPr/>
            </p:nvSpPr>
            <p:spPr>
              <a:xfrm>
                <a:off x="8453437" y="1893371"/>
                <a:ext cx="2619375" cy="2035497"/>
              </a:xfrm>
              <a:prstGeom prst="roundRect">
                <a:avLst>
                  <a:gd name="adj" fmla="val 16161"/>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240" name="Rectangle: Rounded Corners 239">
                <a:extLst>
                  <a:ext uri="{FF2B5EF4-FFF2-40B4-BE49-F238E27FC236}">
                    <a16:creationId xmlns:a16="http://schemas.microsoft.com/office/drawing/2014/main" id="{249341FC-9B05-48C4-B8B7-F9FFC99150CE}"/>
                  </a:ext>
                </a:extLst>
              </p:cNvPr>
              <p:cNvSpPr/>
              <p:nvPr/>
            </p:nvSpPr>
            <p:spPr>
              <a:xfrm>
                <a:off x="8453437" y="1498277"/>
                <a:ext cx="2619375" cy="2168848"/>
              </a:xfrm>
              <a:prstGeom prst="roundRect">
                <a:avLst>
                  <a:gd name="adj" fmla="val 1288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dirty="0"/>
              </a:p>
            </p:txBody>
          </p:sp>
          <p:sp>
            <p:nvSpPr>
              <p:cNvPr id="241" name="TextBox 240">
                <a:extLst>
                  <a:ext uri="{FF2B5EF4-FFF2-40B4-BE49-F238E27FC236}">
                    <a16:creationId xmlns:a16="http://schemas.microsoft.com/office/drawing/2014/main" id="{C1057449-077D-45AE-AC97-D5346FC00166}"/>
                  </a:ext>
                </a:extLst>
              </p:cNvPr>
              <p:cNvSpPr txBox="1"/>
              <p:nvPr/>
            </p:nvSpPr>
            <p:spPr>
              <a:xfrm>
                <a:off x="8453437" y="1624012"/>
                <a:ext cx="2395539" cy="461665"/>
              </a:xfrm>
              <a:prstGeom prst="rect">
                <a:avLst/>
              </a:prstGeom>
              <a:noFill/>
            </p:spPr>
            <p:txBody>
              <a:bodyPr wrap="square" rtlCol="0">
                <a:spAutoFit/>
              </a:bodyPr>
              <a:lstStyle/>
              <a:p>
                <a:r>
                  <a:rPr lang="en-US" sz="1200" dirty="0">
                    <a:latin typeface="Kristen ITC" panose="03050502040202030202" pitchFamily="66" charset="0"/>
                  </a:rPr>
                  <a:t>Market Potential &amp; Scalability</a:t>
                </a:r>
                <a:endParaRPr lang="en-KE" sz="1200" dirty="0">
                  <a:solidFill>
                    <a:schemeClr val="tx1">
                      <a:lumMod val="75000"/>
                      <a:lumOff val="25000"/>
                    </a:schemeClr>
                  </a:solidFill>
                  <a:latin typeface="Kristen ITC" panose="03050502040202030202" pitchFamily="66" charset="0"/>
                </a:endParaRPr>
              </a:p>
            </p:txBody>
          </p:sp>
          <p:sp>
            <p:nvSpPr>
              <p:cNvPr id="242" name="Rectangle: Rounded Corners 241">
                <a:extLst>
                  <a:ext uri="{FF2B5EF4-FFF2-40B4-BE49-F238E27FC236}">
                    <a16:creationId xmlns:a16="http://schemas.microsoft.com/office/drawing/2014/main" id="{6D00F379-8B13-4370-AD59-913315F001EF}"/>
                  </a:ext>
                </a:extLst>
              </p:cNvPr>
              <p:cNvSpPr/>
              <p:nvPr/>
            </p:nvSpPr>
            <p:spPr>
              <a:xfrm>
                <a:off x="8572500" y="2072377"/>
                <a:ext cx="324000" cy="72000"/>
              </a:xfrm>
              <a:prstGeom prst="roundRect">
                <a:avLst>
                  <a:gd name="adj" fmla="val 41983"/>
                </a:avLst>
              </a:prstGeom>
              <a:gradFill>
                <a:gsLst>
                  <a:gs pos="0">
                    <a:srgbClr val="00B0F0"/>
                  </a:gs>
                  <a:gs pos="51000">
                    <a:schemeClr val="accent1">
                      <a:lumMod val="75000"/>
                    </a:schemeClr>
                  </a:gs>
                  <a:gs pos="99000">
                    <a:schemeClr val="accent1">
                      <a:lumMod val="50000"/>
                    </a:schemeClr>
                  </a:gs>
                  <a:gs pos="100000">
                    <a:schemeClr val="accent1">
                      <a:lumMod val="5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243" name="TextBox 242">
                <a:extLst>
                  <a:ext uri="{FF2B5EF4-FFF2-40B4-BE49-F238E27FC236}">
                    <a16:creationId xmlns:a16="http://schemas.microsoft.com/office/drawing/2014/main" id="{23DE82BD-DA7E-4201-AEBB-27066F791C70}"/>
                  </a:ext>
                </a:extLst>
              </p:cNvPr>
              <p:cNvSpPr txBox="1"/>
              <p:nvPr/>
            </p:nvSpPr>
            <p:spPr>
              <a:xfrm>
                <a:off x="9105975" y="4040746"/>
                <a:ext cx="742875" cy="523220"/>
              </a:xfrm>
              <a:prstGeom prst="rect">
                <a:avLst/>
              </a:prstGeom>
              <a:noFill/>
            </p:spPr>
            <p:txBody>
              <a:bodyPr wrap="square" rtlCol="0">
                <a:spAutoFit/>
              </a:bodyPr>
              <a:lstStyle/>
              <a:p>
                <a:r>
                  <a:rPr lang="en-US" sz="2800" dirty="0">
                    <a:solidFill>
                      <a:schemeClr val="bg1"/>
                    </a:solidFill>
                  </a:rPr>
                  <a:t>10</a:t>
                </a:r>
                <a:r>
                  <a:rPr lang="en-US" sz="2000" dirty="0">
                    <a:solidFill>
                      <a:schemeClr val="bg1"/>
                    </a:solidFill>
                  </a:rPr>
                  <a:t>%</a:t>
                </a:r>
                <a:endParaRPr lang="en-KE" sz="2800" dirty="0">
                  <a:solidFill>
                    <a:schemeClr val="bg1"/>
                  </a:solidFill>
                </a:endParaRPr>
              </a:p>
            </p:txBody>
          </p:sp>
          <p:sp>
            <p:nvSpPr>
              <p:cNvPr id="244" name="TextBox 243">
                <a:extLst>
                  <a:ext uri="{FF2B5EF4-FFF2-40B4-BE49-F238E27FC236}">
                    <a16:creationId xmlns:a16="http://schemas.microsoft.com/office/drawing/2014/main" id="{0F14DA0A-71FB-4AAF-9ACC-316E3BA2D464}"/>
                  </a:ext>
                </a:extLst>
              </p:cNvPr>
              <p:cNvSpPr txBox="1"/>
              <p:nvPr/>
            </p:nvSpPr>
            <p:spPr>
              <a:xfrm>
                <a:off x="9734625" y="4225412"/>
                <a:ext cx="962025" cy="338554"/>
              </a:xfrm>
              <a:prstGeom prst="rect">
                <a:avLst/>
              </a:prstGeom>
              <a:noFill/>
            </p:spPr>
            <p:txBody>
              <a:bodyPr wrap="square" rtlCol="0">
                <a:spAutoFit/>
              </a:bodyPr>
              <a:lstStyle/>
              <a:p>
                <a:r>
                  <a:rPr lang="en-US" sz="1600" b="1" dirty="0">
                    <a:solidFill>
                      <a:schemeClr val="bg1"/>
                    </a:solidFill>
                    <a:latin typeface="Kristen ITC" panose="03050502040202030202" pitchFamily="66" charset="0"/>
                  </a:rPr>
                  <a:t>Growth</a:t>
                </a:r>
                <a:endParaRPr lang="en-KE" sz="1600" b="1" dirty="0">
                  <a:solidFill>
                    <a:schemeClr val="bg1"/>
                  </a:solidFill>
                  <a:latin typeface="Kristen ITC" panose="03050502040202030202" pitchFamily="66" charset="0"/>
                </a:endParaRPr>
              </a:p>
            </p:txBody>
          </p:sp>
          <p:sp>
            <p:nvSpPr>
              <p:cNvPr id="245" name="TextBox 244">
                <a:extLst>
                  <a:ext uri="{FF2B5EF4-FFF2-40B4-BE49-F238E27FC236}">
                    <a16:creationId xmlns:a16="http://schemas.microsoft.com/office/drawing/2014/main" id="{AFFA2953-440D-4A71-825C-E5F345EFDF61}"/>
                  </a:ext>
                </a:extLst>
              </p:cNvPr>
              <p:cNvSpPr txBox="1"/>
              <p:nvPr/>
            </p:nvSpPr>
            <p:spPr>
              <a:xfrm>
                <a:off x="9115500" y="4497946"/>
                <a:ext cx="742875" cy="523220"/>
              </a:xfrm>
              <a:prstGeom prst="rect">
                <a:avLst/>
              </a:prstGeom>
              <a:noFill/>
            </p:spPr>
            <p:txBody>
              <a:bodyPr wrap="square" rtlCol="0">
                <a:spAutoFit/>
              </a:bodyPr>
              <a:lstStyle/>
              <a:p>
                <a:r>
                  <a:rPr lang="en-US" sz="2800" dirty="0">
                    <a:solidFill>
                      <a:schemeClr val="bg1"/>
                    </a:solidFill>
                  </a:rPr>
                  <a:t>10</a:t>
                </a:r>
                <a:endParaRPr lang="en-KE" sz="2800" dirty="0">
                  <a:solidFill>
                    <a:schemeClr val="bg1"/>
                  </a:solidFill>
                </a:endParaRPr>
              </a:p>
            </p:txBody>
          </p:sp>
          <p:sp>
            <p:nvSpPr>
              <p:cNvPr id="246" name="TextBox 245">
                <a:extLst>
                  <a:ext uri="{FF2B5EF4-FFF2-40B4-BE49-F238E27FC236}">
                    <a16:creationId xmlns:a16="http://schemas.microsoft.com/office/drawing/2014/main" id="{19097D6F-C810-4A53-9381-54C5264A330F}"/>
                  </a:ext>
                </a:extLst>
              </p:cNvPr>
              <p:cNvSpPr txBox="1"/>
              <p:nvPr/>
            </p:nvSpPr>
            <p:spPr>
              <a:xfrm>
                <a:off x="9796500" y="4682612"/>
                <a:ext cx="962025" cy="338554"/>
              </a:xfrm>
              <a:prstGeom prst="rect">
                <a:avLst/>
              </a:prstGeom>
              <a:noFill/>
            </p:spPr>
            <p:txBody>
              <a:bodyPr wrap="square" rtlCol="0">
                <a:spAutoFit/>
              </a:bodyPr>
              <a:lstStyle/>
              <a:p>
                <a:r>
                  <a:rPr lang="en-US" sz="1600" b="1" dirty="0">
                    <a:solidFill>
                      <a:schemeClr val="bg1"/>
                    </a:solidFill>
                    <a:latin typeface="Kristen ITC" panose="03050502040202030202" pitchFamily="66" charset="0"/>
                  </a:rPr>
                  <a:t>Points</a:t>
                </a:r>
                <a:endParaRPr lang="en-KE" sz="1600" b="1" dirty="0">
                  <a:solidFill>
                    <a:schemeClr val="bg1"/>
                  </a:solidFill>
                  <a:latin typeface="Kristen ITC" panose="03050502040202030202" pitchFamily="66" charset="0"/>
                </a:endParaRPr>
              </a:p>
            </p:txBody>
          </p:sp>
          <p:pic>
            <p:nvPicPr>
              <p:cNvPr id="247" name="Graphic 246" descr="Bar chart with solid fill">
                <a:extLst>
                  <a:ext uri="{FF2B5EF4-FFF2-40B4-BE49-F238E27FC236}">
                    <a16:creationId xmlns:a16="http://schemas.microsoft.com/office/drawing/2014/main" id="{ACBA9B27-EA3C-463E-9E16-A278C1364BE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654782" y="4525556"/>
                <a:ext cx="468000" cy="468000"/>
              </a:xfrm>
              <a:prstGeom prst="rect">
                <a:avLst/>
              </a:prstGeom>
            </p:spPr>
          </p:pic>
          <p:pic>
            <p:nvPicPr>
              <p:cNvPr id="248" name="Graphic 247" descr="Bar graph with upward trend with solid fill">
                <a:extLst>
                  <a:ext uri="{FF2B5EF4-FFF2-40B4-BE49-F238E27FC236}">
                    <a16:creationId xmlns:a16="http://schemas.microsoft.com/office/drawing/2014/main" id="{759AA7C2-84FD-4D6D-B43C-05591315D77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654782" y="4059255"/>
                <a:ext cx="468000" cy="468000"/>
              </a:xfrm>
              <a:prstGeom prst="rect">
                <a:avLst/>
              </a:prstGeom>
            </p:spPr>
          </p:pic>
          <p:sp>
            <p:nvSpPr>
              <p:cNvPr id="249" name="TextBox 248">
                <a:extLst>
                  <a:ext uri="{FF2B5EF4-FFF2-40B4-BE49-F238E27FC236}">
                    <a16:creationId xmlns:a16="http://schemas.microsoft.com/office/drawing/2014/main" id="{E4FEDFBC-827A-4334-A40A-FDBB50128953}"/>
                  </a:ext>
                </a:extLst>
              </p:cNvPr>
              <p:cNvSpPr txBox="1"/>
              <p:nvPr/>
            </p:nvSpPr>
            <p:spPr>
              <a:xfrm>
                <a:off x="8605837" y="2568652"/>
                <a:ext cx="2619375" cy="923330"/>
              </a:xfrm>
              <a:prstGeom prst="rect">
                <a:avLst/>
              </a:prstGeom>
              <a:noFill/>
            </p:spPr>
            <p:txBody>
              <a:bodyPr wrap="square" rtlCol="0">
                <a:spAutoFit/>
              </a:bodyPr>
              <a:lstStyle/>
              <a:p>
                <a:r>
                  <a:rPr lang="en-US" dirty="0">
                    <a:latin typeface="Kristen ITC" panose="03050502040202030202" pitchFamily="66" charset="0"/>
                  </a:rPr>
                  <a:t>The Future of AI-Driven Livestock Management</a:t>
                </a:r>
                <a:endParaRPr lang="en-KE" dirty="0">
                  <a:latin typeface="Kristen ITC" panose="03050502040202030202" pitchFamily="66" charset="0"/>
                </a:endParaRPr>
              </a:p>
            </p:txBody>
          </p:sp>
        </p:grpSp>
        <p:grpSp>
          <p:nvGrpSpPr>
            <p:cNvPr id="209" name="Group 208">
              <a:extLst>
                <a:ext uri="{FF2B5EF4-FFF2-40B4-BE49-F238E27FC236}">
                  <a16:creationId xmlns:a16="http://schemas.microsoft.com/office/drawing/2014/main" id="{F90A0306-B83A-443C-BB95-D2B790655C65}"/>
                </a:ext>
              </a:extLst>
            </p:cNvPr>
            <p:cNvGrpSpPr/>
            <p:nvPr/>
          </p:nvGrpSpPr>
          <p:grpSpPr>
            <a:xfrm>
              <a:off x="8402852" y="29891445"/>
              <a:ext cx="2771775" cy="3959225"/>
              <a:chOff x="8377238" y="1449388"/>
              <a:chExt cx="2771775" cy="3959225"/>
            </a:xfrm>
          </p:grpSpPr>
          <p:sp>
            <p:nvSpPr>
              <p:cNvPr id="224" name="Rectangle: Rounded Corners 223">
                <a:extLst>
                  <a:ext uri="{FF2B5EF4-FFF2-40B4-BE49-F238E27FC236}">
                    <a16:creationId xmlns:a16="http://schemas.microsoft.com/office/drawing/2014/main" id="{562AA9BB-40D4-4CB8-AB9A-7926FCCDEE6A}"/>
                  </a:ext>
                </a:extLst>
              </p:cNvPr>
              <p:cNvSpPr/>
              <p:nvPr/>
            </p:nvSpPr>
            <p:spPr>
              <a:xfrm>
                <a:off x="8377238" y="1449388"/>
                <a:ext cx="2771775" cy="3959225"/>
              </a:xfrm>
              <a:prstGeom prst="roundRect">
                <a:avLst>
                  <a:gd name="adj" fmla="val 12199"/>
                </a:avLst>
              </a:prstGeom>
              <a:gradFill>
                <a:gsLst>
                  <a:gs pos="0">
                    <a:srgbClr val="00B0F0"/>
                  </a:gs>
                  <a:gs pos="51000">
                    <a:schemeClr val="accent1">
                      <a:lumMod val="75000"/>
                    </a:schemeClr>
                  </a:gs>
                  <a:gs pos="99000">
                    <a:schemeClr val="accent1">
                      <a:lumMod val="50000"/>
                    </a:schemeClr>
                  </a:gs>
                  <a:gs pos="100000">
                    <a:schemeClr val="accent1">
                      <a:lumMod val="5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225" name="Freeform: Shape 224">
                <a:extLst>
                  <a:ext uri="{FF2B5EF4-FFF2-40B4-BE49-F238E27FC236}">
                    <a16:creationId xmlns:a16="http://schemas.microsoft.com/office/drawing/2014/main" id="{976C3A25-17FA-4C4B-A223-6D3738BCB309}"/>
                  </a:ext>
                </a:extLst>
              </p:cNvPr>
              <p:cNvSpPr/>
              <p:nvPr/>
            </p:nvSpPr>
            <p:spPr>
              <a:xfrm flipH="1">
                <a:off x="8377238" y="1545902"/>
                <a:ext cx="2771775" cy="3862711"/>
              </a:xfrm>
              <a:custGeom>
                <a:avLst/>
                <a:gdLst>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86359 w 2771775"/>
                  <a:gd name="connsiteY9" fmla="*/ 180514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86359 w 2771775"/>
                  <a:gd name="connsiteY9" fmla="*/ 180514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71775" h="3862711">
                    <a:moveTo>
                      <a:pt x="102092" y="0"/>
                    </a:moveTo>
                    <a:lnTo>
                      <a:pt x="99036" y="2522"/>
                    </a:lnTo>
                    <a:cubicBezTo>
                      <a:pt x="37846" y="63711"/>
                      <a:pt x="0" y="148244"/>
                      <a:pt x="0" y="241615"/>
                    </a:cubicBezTo>
                    <a:lnTo>
                      <a:pt x="0" y="3524582"/>
                    </a:lnTo>
                    <a:cubicBezTo>
                      <a:pt x="0" y="3711325"/>
                      <a:pt x="151386" y="3862711"/>
                      <a:pt x="338129" y="3862711"/>
                    </a:cubicBezTo>
                    <a:lnTo>
                      <a:pt x="2433646" y="3862711"/>
                    </a:lnTo>
                    <a:cubicBezTo>
                      <a:pt x="2620389" y="3862711"/>
                      <a:pt x="2771775" y="3711325"/>
                      <a:pt x="2771775" y="3524582"/>
                    </a:cubicBezTo>
                    <a:lnTo>
                      <a:pt x="2771775" y="3443237"/>
                    </a:lnTo>
                    <a:lnTo>
                      <a:pt x="2730892" y="3419419"/>
                    </a:lnTo>
                    <a:cubicBezTo>
                      <a:pt x="1180917" y="2806879"/>
                      <a:pt x="1064514" y="2536857"/>
                      <a:pt x="176834" y="228139"/>
                    </a:cubicBezTo>
                    <a:cubicBezTo>
                      <a:pt x="148745" y="167968"/>
                      <a:pt x="130181" y="50646"/>
                      <a:pt x="102092" y="0"/>
                    </a:cubicBezTo>
                    <a:close/>
                  </a:path>
                </a:pathLst>
              </a:custGeom>
              <a:gradFill>
                <a:gsLst>
                  <a:gs pos="0">
                    <a:srgbClr val="00B0F0"/>
                  </a:gs>
                  <a:gs pos="31000">
                    <a:schemeClr val="bg1"/>
                  </a:gs>
                  <a:gs pos="92000">
                    <a:schemeClr val="accent1">
                      <a:lumMod val="50000"/>
                    </a:schemeClr>
                  </a:gs>
                  <a:gs pos="30000">
                    <a:schemeClr val="bg1"/>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KE" dirty="0"/>
              </a:p>
            </p:txBody>
          </p:sp>
          <p:sp>
            <p:nvSpPr>
              <p:cNvPr id="226" name="Rectangle: Rounded Corners 225">
                <a:extLst>
                  <a:ext uri="{FF2B5EF4-FFF2-40B4-BE49-F238E27FC236}">
                    <a16:creationId xmlns:a16="http://schemas.microsoft.com/office/drawing/2014/main" id="{555FD237-10CF-4C18-83BC-E58B67B0AF04}"/>
                  </a:ext>
                </a:extLst>
              </p:cNvPr>
              <p:cNvSpPr/>
              <p:nvPr/>
            </p:nvSpPr>
            <p:spPr>
              <a:xfrm>
                <a:off x="8453437" y="1893371"/>
                <a:ext cx="2619375" cy="2035497"/>
              </a:xfrm>
              <a:prstGeom prst="roundRect">
                <a:avLst>
                  <a:gd name="adj" fmla="val 16161"/>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227" name="Rectangle: Rounded Corners 226">
                <a:extLst>
                  <a:ext uri="{FF2B5EF4-FFF2-40B4-BE49-F238E27FC236}">
                    <a16:creationId xmlns:a16="http://schemas.microsoft.com/office/drawing/2014/main" id="{195C6DEF-E8ED-4CFB-B035-E3D1C3747AA6}"/>
                  </a:ext>
                </a:extLst>
              </p:cNvPr>
              <p:cNvSpPr/>
              <p:nvPr/>
            </p:nvSpPr>
            <p:spPr>
              <a:xfrm>
                <a:off x="8453437" y="1498277"/>
                <a:ext cx="2619375" cy="2168848"/>
              </a:xfrm>
              <a:prstGeom prst="roundRect">
                <a:avLst>
                  <a:gd name="adj" fmla="val 1288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dirty="0"/>
              </a:p>
            </p:txBody>
          </p:sp>
          <p:sp>
            <p:nvSpPr>
              <p:cNvPr id="228" name="TextBox 227">
                <a:extLst>
                  <a:ext uri="{FF2B5EF4-FFF2-40B4-BE49-F238E27FC236}">
                    <a16:creationId xmlns:a16="http://schemas.microsoft.com/office/drawing/2014/main" id="{22B7E39B-C620-4372-A31A-716B8DDE79E7}"/>
                  </a:ext>
                </a:extLst>
              </p:cNvPr>
              <p:cNvSpPr txBox="1"/>
              <p:nvPr/>
            </p:nvSpPr>
            <p:spPr>
              <a:xfrm>
                <a:off x="8453437" y="1624012"/>
                <a:ext cx="2395539" cy="523220"/>
              </a:xfrm>
              <a:prstGeom prst="rect">
                <a:avLst/>
              </a:prstGeom>
              <a:noFill/>
            </p:spPr>
            <p:txBody>
              <a:bodyPr wrap="square" rtlCol="0">
                <a:spAutoFit/>
              </a:bodyPr>
              <a:lstStyle/>
              <a:p>
                <a:r>
                  <a:rPr lang="en-US" sz="1400" dirty="0">
                    <a:latin typeface="Kristen ITC" panose="03050502040202030202" pitchFamily="66" charset="0"/>
                  </a:rPr>
                  <a:t>Conclusion &amp; Call to Action </a:t>
                </a:r>
                <a:endParaRPr lang="en-KE" sz="1400" dirty="0">
                  <a:solidFill>
                    <a:schemeClr val="tx1">
                      <a:lumMod val="75000"/>
                      <a:lumOff val="25000"/>
                    </a:schemeClr>
                  </a:solidFill>
                  <a:latin typeface="Kristen ITC" panose="03050502040202030202" pitchFamily="66" charset="0"/>
                </a:endParaRPr>
              </a:p>
            </p:txBody>
          </p:sp>
          <p:sp>
            <p:nvSpPr>
              <p:cNvPr id="229" name="Rectangle: Rounded Corners 228">
                <a:extLst>
                  <a:ext uri="{FF2B5EF4-FFF2-40B4-BE49-F238E27FC236}">
                    <a16:creationId xmlns:a16="http://schemas.microsoft.com/office/drawing/2014/main" id="{EFD780C6-A4EA-47B1-A091-74467E3896A8}"/>
                  </a:ext>
                </a:extLst>
              </p:cNvPr>
              <p:cNvSpPr/>
              <p:nvPr/>
            </p:nvSpPr>
            <p:spPr>
              <a:xfrm>
                <a:off x="8572500" y="2072377"/>
                <a:ext cx="324000" cy="72000"/>
              </a:xfrm>
              <a:prstGeom prst="roundRect">
                <a:avLst>
                  <a:gd name="adj" fmla="val 41983"/>
                </a:avLst>
              </a:prstGeom>
              <a:gradFill>
                <a:gsLst>
                  <a:gs pos="0">
                    <a:srgbClr val="00B0F0"/>
                  </a:gs>
                  <a:gs pos="51000">
                    <a:schemeClr val="accent1">
                      <a:lumMod val="75000"/>
                    </a:schemeClr>
                  </a:gs>
                  <a:gs pos="99000">
                    <a:schemeClr val="accent1">
                      <a:lumMod val="50000"/>
                    </a:schemeClr>
                  </a:gs>
                  <a:gs pos="100000">
                    <a:schemeClr val="accent1">
                      <a:lumMod val="5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230" name="TextBox 229">
                <a:extLst>
                  <a:ext uri="{FF2B5EF4-FFF2-40B4-BE49-F238E27FC236}">
                    <a16:creationId xmlns:a16="http://schemas.microsoft.com/office/drawing/2014/main" id="{A81D9DD0-48AA-48D3-B66F-19A56AD1DF01}"/>
                  </a:ext>
                </a:extLst>
              </p:cNvPr>
              <p:cNvSpPr txBox="1"/>
              <p:nvPr/>
            </p:nvSpPr>
            <p:spPr>
              <a:xfrm>
                <a:off x="9105975" y="4040746"/>
                <a:ext cx="742875" cy="523220"/>
              </a:xfrm>
              <a:prstGeom prst="rect">
                <a:avLst/>
              </a:prstGeom>
              <a:noFill/>
            </p:spPr>
            <p:txBody>
              <a:bodyPr wrap="square" rtlCol="0">
                <a:spAutoFit/>
              </a:bodyPr>
              <a:lstStyle/>
              <a:p>
                <a:r>
                  <a:rPr lang="en-US" sz="2800" dirty="0">
                    <a:solidFill>
                      <a:schemeClr val="bg1"/>
                    </a:solidFill>
                  </a:rPr>
                  <a:t>5</a:t>
                </a:r>
                <a:r>
                  <a:rPr lang="en-US" sz="2000" dirty="0">
                    <a:solidFill>
                      <a:schemeClr val="bg1"/>
                    </a:solidFill>
                  </a:rPr>
                  <a:t>%</a:t>
                </a:r>
                <a:endParaRPr lang="en-KE" sz="2800" dirty="0">
                  <a:solidFill>
                    <a:schemeClr val="bg1"/>
                  </a:solidFill>
                </a:endParaRPr>
              </a:p>
            </p:txBody>
          </p:sp>
          <p:sp>
            <p:nvSpPr>
              <p:cNvPr id="231" name="TextBox 230">
                <a:extLst>
                  <a:ext uri="{FF2B5EF4-FFF2-40B4-BE49-F238E27FC236}">
                    <a16:creationId xmlns:a16="http://schemas.microsoft.com/office/drawing/2014/main" id="{4456C07B-CCE5-48FF-ACD5-C579DD203F4A}"/>
                  </a:ext>
                </a:extLst>
              </p:cNvPr>
              <p:cNvSpPr txBox="1"/>
              <p:nvPr/>
            </p:nvSpPr>
            <p:spPr>
              <a:xfrm>
                <a:off x="9734625" y="4225412"/>
                <a:ext cx="962025" cy="338554"/>
              </a:xfrm>
              <a:prstGeom prst="rect">
                <a:avLst/>
              </a:prstGeom>
              <a:noFill/>
            </p:spPr>
            <p:txBody>
              <a:bodyPr wrap="square" rtlCol="0">
                <a:spAutoFit/>
              </a:bodyPr>
              <a:lstStyle/>
              <a:p>
                <a:r>
                  <a:rPr lang="en-US" sz="1600" b="1" dirty="0">
                    <a:solidFill>
                      <a:schemeClr val="bg1"/>
                    </a:solidFill>
                    <a:latin typeface="Kristen ITC" panose="03050502040202030202" pitchFamily="66" charset="0"/>
                  </a:rPr>
                  <a:t>Growth</a:t>
                </a:r>
                <a:endParaRPr lang="en-KE" sz="1600" b="1" dirty="0">
                  <a:solidFill>
                    <a:schemeClr val="bg1"/>
                  </a:solidFill>
                  <a:latin typeface="Kristen ITC" panose="03050502040202030202" pitchFamily="66" charset="0"/>
                </a:endParaRPr>
              </a:p>
            </p:txBody>
          </p:sp>
          <p:sp>
            <p:nvSpPr>
              <p:cNvPr id="232" name="TextBox 231">
                <a:extLst>
                  <a:ext uri="{FF2B5EF4-FFF2-40B4-BE49-F238E27FC236}">
                    <a16:creationId xmlns:a16="http://schemas.microsoft.com/office/drawing/2014/main" id="{D0FCB937-49D7-4D51-B14B-A95C54AC520B}"/>
                  </a:ext>
                </a:extLst>
              </p:cNvPr>
              <p:cNvSpPr txBox="1"/>
              <p:nvPr/>
            </p:nvSpPr>
            <p:spPr>
              <a:xfrm>
                <a:off x="9115500" y="4497946"/>
                <a:ext cx="742875" cy="523220"/>
              </a:xfrm>
              <a:prstGeom prst="rect">
                <a:avLst/>
              </a:prstGeom>
              <a:noFill/>
            </p:spPr>
            <p:txBody>
              <a:bodyPr wrap="square" rtlCol="0">
                <a:spAutoFit/>
              </a:bodyPr>
              <a:lstStyle/>
              <a:p>
                <a:r>
                  <a:rPr lang="en-US" sz="2800" dirty="0">
                    <a:solidFill>
                      <a:schemeClr val="bg1"/>
                    </a:solidFill>
                  </a:rPr>
                  <a:t>5</a:t>
                </a:r>
                <a:endParaRPr lang="en-KE" sz="2800" dirty="0">
                  <a:solidFill>
                    <a:schemeClr val="bg1"/>
                  </a:solidFill>
                </a:endParaRPr>
              </a:p>
            </p:txBody>
          </p:sp>
          <p:sp>
            <p:nvSpPr>
              <p:cNvPr id="233" name="TextBox 232">
                <a:extLst>
                  <a:ext uri="{FF2B5EF4-FFF2-40B4-BE49-F238E27FC236}">
                    <a16:creationId xmlns:a16="http://schemas.microsoft.com/office/drawing/2014/main" id="{81203F9A-AF91-4AC8-A5EF-E8F09BDF90D2}"/>
                  </a:ext>
                </a:extLst>
              </p:cNvPr>
              <p:cNvSpPr txBox="1"/>
              <p:nvPr/>
            </p:nvSpPr>
            <p:spPr>
              <a:xfrm>
                <a:off x="9796500" y="4682612"/>
                <a:ext cx="962025" cy="338554"/>
              </a:xfrm>
              <a:prstGeom prst="rect">
                <a:avLst/>
              </a:prstGeom>
              <a:noFill/>
            </p:spPr>
            <p:txBody>
              <a:bodyPr wrap="square" rtlCol="0">
                <a:spAutoFit/>
              </a:bodyPr>
              <a:lstStyle/>
              <a:p>
                <a:r>
                  <a:rPr lang="en-US" sz="1600" b="1" dirty="0">
                    <a:solidFill>
                      <a:schemeClr val="bg1"/>
                    </a:solidFill>
                    <a:latin typeface="Kristen ITC" panose="03050502040202030202" pitchFamily="66" charset="0"/>
                  </a:rPr>
                  <a:t>Points</a:t>
                </a:r>
                <a:endParaRPr lang="en-KE" sz="1600" b="1" dirty="0">
                  <a:solidFill>
                    <a:schemeClr val="bg1"/>
                  </a:solidFill>
                  <a:latin typeface="Kristen ITC" panose="03050502040202030202" pitchFamily="66" charset="0"/>
                </a:endParaRPr>
              </a:p>
            </p:txBody>
          </p:sp>
          <p:pic>
            <p:nvPicPr>
              <p:cNvPr id="234" name="Graphic 233" descr="Bar chart with solid fill">
                <a:extLst>
                  <a:ext uri="{FF2B5EF4-FFF2-40B4-BE49-F238E27FC236}">
                    <a16:creationId xmlns:a16="http://schemas.microsoft.com/office/drawing/2014/main" id="{920A677E-5EDA-4C79-9B99-FA16FCB4FD6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654782" y="4525556"/>
                <a:ext cx="468000" cy="468000"/>
              </a:xfrm>
              <a:prstGeom prst="rect">
                <a:avLst/>
              </a:prstGeom>
            </p:spPr>
          </p:pic>
          <p:pic>
            <p:nvPicPr>
              <p:cNvPr id="235" name="Graphic 234" descr="Bar graph with upward trend with solid fill">
                <a:extLst>
                  <a:ext uri="{FF2B5EF4-FFF2-40B4-BE49-F238E27FC236}">
                    <a16:creationId xmlns:a16="http://schemas.microsoft.com/office/drawing/2014/main" id="{9C2D11A4-575A-44C0-9F86-52FF3E19186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654782" y="4059255"/>
                <a:ext cx="468000" cy="468000"/>
              </a:xfrm>
              <a:prstGeom prst="rect">
                <a:avLst/>
              </a:prstGeom>
            </p:spPr>
          </p:pic>
          <p:sp>
            <p:nvSpPr>
              <p:cNvPr id="236" name="TextBox 235">
                <a:extLst>
                  <a:ext uri="{FF2B5EF4-FFF2-40B4-BE49-F238E27FC236}">
                    <a16:creationId xmlns:a16="http://schemas.microsoft.com/office/drawing/2014/main" id="{44C91AEB-6003-4570-9D1E-93D5DD0FAA8C}"/>
                  </a:ext>
                </a:extLst>
              </p:cNvPr>
              <p:cNvSpPr txBox="1"/>
              <p:nvPr/>
            </p:nvSpPr>
            <p:spPr>
              <a:xfrm>
                <a:off x="8499918" y="2568652"/>
                <a:ext cx="2619375" cy="584775"/>
              </a:xfrm>
              <a:prstGeom prst="rect">
                <a:avLst/>
              </a:prstGeom>
              <a:noFill/>
            </p:spPr>
            <p:txBody>
              <a:bodyPr wrap="square" rtlCol="0">
                <a:spAutoFit/>
              </a:bodyPr>
              <a:lstStyle/>
              <a:p>
                <a:r>
                  <a:rPr lang="en-US" sz="1600" dirty="0">
                    <a:latin typeface="Kristen ITC" panose="03050502040202030202" pitchFamily="66" charset="0"/>
                  </a:rPr>
                  <a:t>Shaping the Future of Livestock Farming</a:t>
                </a:r>
                <a:endParaRPr lang="en-KE" sz="1600" dirty="0">
                  <a:latin typeface="Kristen ITC" panose="03050502040202030202" pitchFamily="66" charset="0"/>
                </a:endParaRPr>
              </a:p>
            </p:txBody>
          </p:sp>
        </p:grpSp>
        <p:grpSp>
          <p:nvGrpSpPr>
            <p:cNvPr id="210" name="Group 209">
              <a:extLst>
                <a:ext uri="{FF2B5EF4-FFF2-40B4-BE49-F238E27FC236}">
                  <a16:creationId xmlns:a16="http://schemas.microsoft.com/office/drawing/2014/main" id="{F8FBE075-2EC8-48B4-8A01-8CB6EE0A204B}"/>
                </a:ext>
              </a:extLst>
            </p:cNvPr>
            <p:cNvGrpSpPr/>
            <p:nvPr/>
          </p:nvGrpSpPr>
          <p:grpSpPr>
            <a:xfrm>
              <a:off x="8402852" y="33954592"/>
              <a:ext cx="2771775" cy="3959225"/>
              <a:chOff x="8377238" y="1449388"/>
              <a:chExt cx="2771775" cy="3959225"/>
            </a:xfrm>
          </p:grpSpPr>
          <p:sp>
            <p:nvSpPr>
              <p:cNvPr id="211" name="Rectangle: Rounded Corners 210">
                <a:extLst>
                  <a:ext uri="{FF2B5EF4-FFF2-40B4-BE49-F238E27FC236}">
                    <a16:creationId xmlns:a16="http://schemas.microsoft.com/office/drawing/2014/main" id="{C78ABC56-9B42-4DA1-B649-2E3EE9AD938D}"/>
                  </a:ext>
                </a:extLst>
              </p:cNvPr>
              <p:cNvSpPr/>
              <p:nvPr/>
            </p:nvSpPr>
            <p:spPr>
              <a:xfrm>
                <a:off x="8377238" y="1449388"/>
                <a:ext cx="2771775" cy="3959225"/>
              </a:xfrm>
              <a:prstGeom prst="roundRect">
                <a:avLst>
                  <a:gd name="adj" fmla="val 12199"/>
                </a:avLst>
              </a:prstGeom>
              <a:gradFill>
                <a:gsLst>
                  <a:gs pos="0">
                    <a:srgbClr val="00B0F0"/>
                  </a:gs>
                  <a:gs pos="51000">
                    <a:schemeClr val="accent1">
                      <a:lumMod val="75000"/>
                    </a:schemeClr>
                  </a:gs>
                  <a:gs pos="99000">
                    <a:schemeClr val="accent1">
                      <a:lumMod val="50000"/>
                    </a:schemeClr>
                  </a:gs>
                  <a:gs pos="100000">
                    <a:schemeClr val="accent1">
                      <a:lumMod val="5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212" name="Freeform: Shape 211">
                <a:extLst>
                  <a:ext uri="{FF2B5EF4-FFF2-40B4-BE49-F238E27FC236}">
                    <a16:creationId xmlns:a16="http://schemas.microsoft.com/office/drawing/2014/main" id="{53A3A026-C48B-48D4-85F0-10CAC8EE0AFE}"/>
                  </a:ext>
                </a:extLst>
              </p:cNvPr>
              <p:cNvSpPr/>
              <p:nvPr/>
            </p:nvSpPr>
            <p:spPr>
              <a:xfrm flipH="1">
                <a:off x="8377238" y="1545902"/>
                <a:ext cx="2771775" cy="3862711"/>
              </a:xfrm>
              <a:custGeom>
                <a:avLst/>
                <a:gdLst>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86359 w 2771775"/>
                  <a:gd name="connsiteY9" fmla="*/ 180514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86359 w 2771775"/>
                  <a:gd name="connsiteY9" fmla="*/ 180514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71775" h="3862711">
                    <a:moveTo>
                      <a:pt x="102092" y="0"/>
                    </a:moveTo>
                    <a:lnTo>
                      <a:pt x="99036" y="2522"/>
                    </a:lnTo>
                    <a:cubicBezTo>
                      <a:pt x="37846" y="63711"/>
                      <a:pt x="0" y="148244"/>
                      <a:pt x="0" y="241615"/>
                    </a:cubicBezTo>
                    <a:lnTo>
                      <a:pt x="0" y="3524582"/>
                    </a:lnTo>
                    <a:cubicBezTo>
                      <a:pt x="0" y="3711325"/>
                      <a:pt x="151386" y="3862711"/>
                      <a:pt x="338129" y="3862711"/>
                    </a:cubicBezTo>
                    <a:lnTo>
                      <a:pt x="2433646" y="3862711"/>
                    </a:lnTo>
                    <a:cubicBezTo>
                      <a:pt x="2620389" y="3862711"/>
                      <a:pt x="2771775" y="3711325"/>
                      <a:pt x="2771775" y="3524582"/>
                    </a:cubicBezTo>
                    <a:lnTo>
                      <a:pt x="2771775" y="3443237"/>
                    </a:lnTo>
                    <a:lnTo>
                      <a:pt x="2730892" y="3419419"/>
                    </a:lnTo>
                    <a:cubicBezTo>
                      <a:pt x="1180917" y="2806879"/>
                      <a:pt x="1064514" y="2536857"/>
                      <a:pt x="176834" y="228139"/>
                    </a:cubicBezTo>
                    <a:cubicBezTo>
                      <a:pt x="148745" y="167968"/>
                      <a:pt x="130181" y="50646"/>
                      <a:pt x="102092" y="0"/>
                    </a:cubicBezTo>
                    <a:close/>
                  </a:path>
                </a:pathLst>
              </a:custGeom>
              <a:gradFill>
                <a:gsLst>
                  <a:gs pos="0">
                    <a:srgbClr val="00B0F0"/>
                  </a:gs>
                  <a:gs pos="31000">
                    <a:schemeClr val="bg1"/>
                  </a:gs>
                  <a:gs pos="92000">
                    <a:schemeClr val="accent1">
                      <a:lumMod val="50000"/>
                    </a:schemeClr>
                  </a:gs>
                  <a:gs pos="30000">
                    <a:schemeClr val="bg1"/>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KE" dirty="0"/>
              </a:p>
            </p:txBody>
          </p:sp>
          <p:sp>
            <p:nvSpPr>
              <p:cNvPr id="213" name="Rectangle: Rounded Corners 212">
                <a:extLst>
                  <a:ext uri="{FF2B5EF4-FFF2-40B4-BE49-F238E27FC236}">
                    <a16:creationId xmlns:a16="http://schemas.microsoft.com/office/drawing/2014/main" id="{D0CD706E-014E-466B-B9E2-DA55EA91BCAE}"/>
                  </a:ext>
                </a:extLst>
              </p:cNvPr>
              <p:cNvSpPr/>
              <p:nvPr/>
            </p:nvSpPr>
            <p:spPr>
              <a:xfrm>
                <a:off x="8453437" y="1893371"/>
                <a:ext cx="2619375" cy="2035497"/>
              </a:xfrm>
              <a:prstGeom prst="roundRect">
                <a:avLst>
                  <a:gd name="adj" fmla="val 16161"/>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214" name="Rectangle: Rounded Corners 213">
                <a:extLst>
                  <a:ext uri="{FF2B5EF4-FFF2-40B4-BE49-F238E27FC236}">
                    <a16:creationId xmlns:a16="http://schemas.microsoft.com/office/drawing/2014/main" id="{B8FC4B13-249F-4371-8CFE-1CB887B81F6A}"/>
                  </a:ext>
                </a:extLst>
              </p:cNvPr>
              <p:cNvSpPr/>
              <p:nvPr/>
            </p:nvSpPr>
            <p:spPr>
              <a:xfrm>
                <a:off x="8453437" y="1498277"/>
                <a:ext cx="2619375" cy="2168848"/>
              </a:xfrm>
              <a:prstGeom prst="roundRect">
                <a:avLst>
                  <a:gd name="adj" fmla="val 1288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dirty="0"/>
              </a:p>
            </p:txBody>
          </p:sp>
          <p:sp>
            <p:nvSpPr>
              <p:cNvPr id="215" name="TextBox 214">
                <a:extLst>
                  <a:ext uri="{FF2B5EF4-FFF2-40B4-BE49-F238E27FC236}">
                    <a16:creationId xmlns:a16="http://schemas.microsoft.com/office/drawing/2014/main" id="{EEBABF86-3806-4F53-A5F2-2DB2F2CE8B99}"/>
                  </a:ext>
                </a:extLst>
              </p:cNvPr>
              <p:cNvSpPr txBox="1"/>
              <p:nvPr/>
            </p:nvSpPr>
            <p:spPr>
              <a:xfrm>
                <a:off x="8453437" y="1624012"/>
                <a:ext cx="2395539" cy="523220"/>
              </a:xfrm>
              <a:prstGeom prst="rect">
                <a:avLst/>
              </a:prstGeom>
              <a:noFill/>
            </p:spPr>
            <p:txBody>
              <a:bodyPr wrap="square" rtlCol="0">
                <a:spAutoFit/>
              </a:bodyPr>
              <a:lstStyle/>
              <a:p>
                <a:r>
                  <a:rPr lang="en-US" sz="1400" dirty="0">
                    <a:latin typeface="Kristen ITC" panose="03050502040202030202" pitchFamily="66" charset="0"/>
                  </a:rPr>
                  <a:t>Final Remark &amp; Closing Statement</a:t>
                </a:r>
                <a:endParaRPr lang="en-KE" sz="1400" dirty="0">
                  <a:solidFill>
                    <a:schemeClr val="tx1">
                      <a:lumMod val="75000"/>
                      <a:lumOff val="25000"/>
                    </a:schemeClr>
                  </a:solidFill>
                  <a:latin typeface="Kristen ITC" panose="03050502040202030202" pitchFamily="66" charset="0"/>
                </a:endParaRPr>
              </a:p>
            </p:txBody>
          </p:sp>
          <p:sp>
            <p:nvSpPr>
              <p:cNvPr id="216" name="Rectangle: Rounded Corners 215">
                <a:extLst>
                  <a:ext uri="{FF2B5EF4-FFF2-40B4-BE49-F238E27FC236}">
                    <a16:creationId xmlns:a16="http://schemas.microsoft.com/office/drawing/2014/main" id="{AF02F7F7-433C-41EA-BAF7-4F0610B651B3}"/>
                  </a:ext>
                </a:extLst>
              </p:cNvPr>
              <p:cNvSpPr/>
              <p:nvPr/>
            </p:nvSpPr>
            <p:spPr>
              <a:xfrm>
                <a:off x="8572500" y="2072377"/>
                <a:ext cx="324000" cy="72000"/>
              </a:xfrm>
              <a:prstGeom prst="roundRect">
                <a:avLst>
                  <a:gd name="adj" fmla="val 41983"/>
                </a:avLst>
              </a:prstGeom>
              <a:gradFill>
                <a:gsLst>
                  <a:gs pos="0">
                    <a:srgbClr val="00B0F0"/>
                  </a:gs>
                  <a:gs pos="51000">
                    <a:schemeClr val="accent1">
                      <a:lumMod val="75000"/>
                    </a:schemeClr>
                  </a:gs>
                  <a:gs pos="99000">
                    <a:schemeClr val="accent1">
                      <a:lumMod val="50000"/>
                    </a:schemeClr>
                  </a:gs>
                  <a:gs pos="100000">
                    <a:schemeClr val="accent1">
                      <a:lumMod val="5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217" name="TextBox 216">
                <a:extLst>
                  <a:ext uri="{FF2B5EF4-FFF2-40B4-BE49-F238E27FC236}">
                    <a16:creationId xmlns:a16="http://schemas.microsoft.com/office/drawing/2014/main" id="{F69FA953-27F5-49C3-9C68-8C1F1712B8F2}"/>
                  </a:ext>
                </a:extLst>
              </p:cNvPr>
              <p:cNvSpPr txBox="1"/>
              <p:nvPr/>
            </p:nvSpPr>
            <p:spPr>
              <a:xfrm>
                <a:off x="9105975" y="4040746"/>
                <a:ext cx="742875" cy="523220"/>
              </a:xfrm>
              <a:prstGeom prst="rect">
                <a:avLst/>
              </a:prstGeom>
              <a:noFill/>
            </p:spPr>
            <p:txBody>
              <a:bodyPr wrap="square" rtlCol="0">
                <a:spAutoFit/>
              </a:bodyPr>
              <a:lstStyle/>
              <a:p>
                <a:r>
                  <a:rPr lang="en-US" sz="2800" dirty="0">
                    <a:solidFill>
                      <a:schemeClr val="bg1"/>
                    </a:solidFill>
                  </a:rPr>
                  <a:t>2</a:t>
                </a:r>
                <a:r>
                  <a:rPr lang="en-US" sz="2000" dirty="0">
                    <a:solidFill>
                      <a:schemeClr val="bg1"/>
                    </a:solidFill>
                  </a:rPr>
                  <a:t>%</a:t>
                </a:r>
                <a:endParaRPr lang="en-KE" sz="2800" dirty="0">
                  <a:solidFill>
                    <a:schemeClr val="bg1"/>
                  </a:solidFill>
                </a:endParaRPr>
              </a:p>
            </p:txBody>
          </p:sp>
          <p:sp>
            <p:nvSpPr>
              <p:cNvPr id="218" name="TextBox 217">
                <a:extLst>
                  <a:ext uri="{FF2B5EF4-FFF2-40B4-BE49-F238E27FC236}">
                    <a16:creationId xmlns:a16="http://schemas.microsoft.com/office/drawing/2014/main" id="{F8618818-F4C0-42C8-A4D7-EF22D835F556}"/>
                  </a:ext>
                </a:extLst>
              </p:cNvPr>
              <p:cNvSpPr txBox="1"/>
              <p:nvPr/>
            </p:nvSpPr>
            <p:spPr>
              <a:xfrm>
                <a:off x="9734625" y="4225412"/>
                <a:ext cx="962025" cy="338554"/>
              </a:xfrm>
              <a:prstGeom prst="rect">
                <a:avLst/>
              </a:prstGeom>
              <a:noFill/>
            </p:spPr>
            <p:txBody>
              <a:bodyPr wrap="square" rtlCol="0">
                <a:spAutoFit/>
              </a:bodyPr>
              <a:lstStyle/>
              <a:p>
                <a:r>
                  <a:rPr lang="en-US" sz="1600" b="1" dirty="0">
                    <a:solidFill>
                      <a:schemeClr val="bg1"/>
                    </a:solidFill>
                    <a:latin typeface="Kristen ITC" panose="03050502040202030202" pitchFamily="66" charset="0"/>
                  </a:rPr>
                  <a:t>Growth</a:t>
                </a:r>
                <a:endParaRPr lang="en-KE" sz="1600" b="1" dirty="0">
                  <a:solidFill>
                    <a:schemeClr val="bg1"/>
                  </a:solidFill>
                  <a:latin typeface="Kristen ITC" panose="03050502040202030202" pitchFamily="66" charset="0"/>
                </a:endParaRPr>
              </a:p>
            </p:txBody>
          </p:sp>
          <p:sp>
            <p:nvSpPr>
              <p:cNvPr id="219" name="TextBox 218">
                <a:extLst>
                  <a:ext uri="{FF2B5EF4-FFF2-40B4-BE49-F238E27FC236}">
                    <a16:creationId xmlns:a16="http://schemas.microsoft.com/office/drawing/2014/main" id="{1F5DE40D-3A79-453C-9AF6-70D14719DC71}"/>
                  </a:ext>
                </a:extLst>
              </p:cNvPr>
              <p:cNvSpPr txBox="1"/>
              <p:nvPr/>
            </p:nvSpPr>
            <p:spPr>
              <a:xfrm>
                <a:off x="9115500" y="4497946"/>
                <a:ext cx="742875" cy="523220"/>
              </a:xfrm>
              <a:prstGeom prst="rect">
                <a:avLst/>
              </a:prstGeom>
              <a:noFill/>
            </p:spPr>
            <p:txBody>
              <a:bodyPr wrap="square" rtlCol="0">
                <a:spAutoFit/>
              </a:bodyPr>
              <a:lstStyle/>
              <a:p>
                <a:r>
                  <a:rPr lang="en-US" sz="2800" dirty="0">
                    <a:solidFill>
                      <a:schemeClr val="bg1"/>
                    </a:solidFill>
                  </a:rPr>
                  <a:t>2</a:t>
                </a:r>
                <a:endParaRPr lang="en-KE" sz="2800" dirty="0">
                  <a:solidFill>
                    <a:schemeClr val="bg1"/>
                  </a:solidFill>
                </a:endParaRPr>
              </a:p>
            </p:txBody>
          </p:sp>
          <p:sp>
            <p:nvSpPr>
              <p:cNvPr id="220" name="TextBox 219">
                <a:extLst>
                  <a:ext uri="{FF2B5EF4-FFF2-40B4-BE49-F238E27FC236}">
                    <a16:creationId xmlns:a16="http://schemas.microsoft.com/office/drawing/2014/main" id="{174E5F16-6443-4B4E-9572-F5AD751BB11B}"/>
                  </a:ext>
                </a:extLst>
              </p:cNvPr>
              <p:cNvSpPr txBox="1"/>
              <p:nvPr/>
            </p:nvSpPr>
            <p:spPr>
              <a:xfrm>
                <a:off x="9796500" y="4682612"/>
                <a:ext cx="962025" cy="338554"/>
              </a:xfrm>
              <a:prstGeom prst="rect">
                <a:avLst/>
              </a:prstGeom>
              <a:noFill/>
            </p:spPr>
            <p:txBody>
              <a:bodyPr wrap="square" rtlCol="0">
                <a:spAutoFit/>
              </a:bodyPr>
              <a:lstStyle/>
              <a:p>
                <a:r>
                  <a:rPr lang="en-US" sz="1600" b="1" dirty="0">
                    <a:solidFill>
                      <a:schemeClr val="bg1"/>
                    </a:solidFill>
                    <a:latin typeface="Kristen ITC" panose="03050502040202030202" pitchFamily="66" charset="0"/>
                  </a:rPr>
                  <a:t>Points</a:t>
                </a:r>
                <a:endParaRPr lang="en-KE" sz="1600" b="1" dirty="0">
                  <a:solidFill>
                    <a:schemeClr val="bg1"/>
                  </a:solidFill>
                  <a:latin typeface="Kristen ITC" panose="03050502040202030202" pitchFamily="66" charset="0"/>
                </a:endParaRPr>
              </a:p>
            </p:txBody>
          </p:sp>
          <p:pic>
            <p:nvPicPr>
              <p:cNvPr id="221" name="Graphic 220" descr="Bar chart with solid fill">
                <a:extLst>
                  <a:ext uri="{FF2B5EF4-FFF2-40B4-BE49-F238E27FC236}">
                    <a16:creationId xmlns:a16="http://schemas.microsoft.com/office/drawing/2014/main" id="{B3556626-F598-4AFC-8B20-87688668EDF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654782" y="4525556"/>
                <a:ext cx="468000" cy="468000"/>
              </a:xfrm>
              <a:prstGeom prst="rect">
                <a:avLst/>
              </a:prstGeom>
            </p:spPr>
          </p:pic>
          <p:pic>
            <p:nvPicPr>
              <p:cNvPr id="222" name="Graphic 221" descr="Bar graph with upward trend with solid fill">
                <a:extLst>
                  <a:ext uri="{FF2B5EF4-FFF2-40B4-BE49-F238E27FC236}">
                    <a16:creationId xmlns:a16="http://schemas.microsoft.com/office/drawing/2014/main" id="{FD65AB3B-C16E-4740-BC99-188508F302C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654782" y="4059255"/>
                <a:ext cx="468000" cy="468000"/>
              </a:xfrm>
              <a:prstGeom prst="rect">
                <a:avLst/>
              </a:prstGeom>
            </p:spPr>
          </p:pic>
          <p:sp>
            <p:nvSpPr>
              <p:cNvPr id="223" name="TextBox 222">
                <a:extLst>
                  <a:ext uri="{FF2B5EF4-FFF2-40B4-BE49-F238E27FC236}">
                    <a16:creationId xmlns:a16="http://schemas.microsoft.com/office/drawing/2014/main" id="{D40A01A9-5349-4F45-A748-CC793874A6F1}"/>
                  </a:ext>
                </a:extLst>
              </p:cNvPr>
              <p:cNvSpPr txBox="1"/>
              <p:nvPr/>
            </p:nvSpPr>
            <p:spPr>
              <a:xfrm>
                <a:off x="8469057" y="2582701"/>
                <a:ext cx="2619375" cy="1077218"/>
              </a:xfrm>
              <a:prstGeom prst="rect">
                <a:avLst/>
              </a:prstGeom>
              <a:noFill/>
            </p:spPr>
            <p:txBody>
              <a:bodyPr wrap="square" rtlCol="0">
                <a:spAutoFit/>
              </a:bodyPr>
              <a:lstStyle/>
              <a:p>
                <a:r>
                  <a:rPr lang="en-US" sz="1600" dirty="0" err="1">
                    <a:latin typeface="Kristen ITC" panose="03050502040202030202" pitchFamily="66" charset="0"/>
                  </a:rPr>
                  <a:t>SmartLivestock</a:t>
                </a:r>
                <a:r>
                  <a:rPr lang="en-US" sz="1600" dirty="0">
                    <a:latin typeface="Kristen ITC" panose="03050502040202030202" pitchFamily="66" charset="0"/>
                  </a:rPr>
                  <a:t>: Transforming Agriculture with Innovation</a:t>
                </a:r>
                <a:endParaRPr lang="en-KE" sz="1600" dirty="0">
                  <a:latin typeface="Kristen ITC" panose="03050502040202030202" pitchFamily="66" charset="0"/>
                </a:endParaRPr>
              </a:p>
            </p:txBody>
          </p:sp>
        </p:grpSp>
      </p:grpSp>
      <p:grpSp>
        <p:nvGrpSpPr>
          <p:cNvPr id="5" name="Group 4">
            <a:extLst>
              <a:ext uri="{FF2B5EF4-FFF2-40B4-BE49-F238E27FC236}">
                <a16:creationId xmlns:a16="http://schemas.microsoft.com/office/drawing/2014/main" id="{C27B0BB5-B604-41D6-B8C5-67E25C6C224F}"/>
              </a:ext>
            </a:extLst>
          </p:cNvPr>
          <p:cNvGrpSpPr/>
          <p:nvPr/>
        </p:nvGrpSpPr>
        <p:grpSpPr>
          <a:xfrm>
            <a:off x="5188882" y="-15118196"/>
            <a:ext cx="2771775" cy="28846394"/>
            <a:chOff x="5195888" y="-23437781"/>
            <a:chExt cx="2771775" cy="28846394"/>
          </a:xfrm>
        </p:grpSpPr>
        <p:sp>
          <p:nvSpPr>
            <p:cNvPr id="7" name="Rectangle: Rounded Corners 6">
              <a:extLst>
                <a:ext uri="{FF2B5EF4-FFF2-40B4-BE49-F238E27FC236}">
                  <a16:creationId xmlns:a16="http://schemas.microsoft.com/office/drawing/2014/main" id="{E82A23C7-C20F-4AF3-B11C-97EDD07E1435}"/>
                </a:ext>
              </a:extLst>
            </p:cNvPr>
            <p:cNvSpPr/>
            <p:nvPr/>
          </p:nvSpPr>
          <p:spPr>
            <a:xfrm>
              <a:off x="5195888" y="1449388"/>
              <a:ext cx="2771775" cy="3959225"/>
            </a:xfrm>
            <a:prstGeom prst="roundRect">
              <a:avLst>
                <a:gd name="adj" fmla="val 12199"/>
              </a:avLst>
            </a:prstGeom>
            <a:blipFill>
              <a:blip r:embed="rId6"/>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23" name="Rectangle: Rounded Corners 22">
              <a:extLst>
                <a:ext uri="{FF2B5EF4-FFF2-40B4-BE49-F238E27FC236}">
                  <a16:creationId xmlns:a16="http://schemas.microsoft.com/office/drawing/2014/main" id="{2D730B28-AA6E-44C2-9506-7367CA4E30BA}"/>
                </a:ext>
              </a:extLst>
            </p:cNvPr>
            <p:cNvSpPr/>
            <p:nvPr/>
          </p:nvSpPr>
          <p:spPr>
            <a:xfrm>
              <a:off x="5195888" y="-2698476"/>
              <a:ext cx="2771775" cy="3959225"/>
            </a:xfrm>
            <a:prstGeom prst="roundRect">
              <a:avLst>
                <a:gd name="adj" fmla="val 12199"/>
              </a:avLst>
            </a:prstGeom>
            <a:blipFill>
              <a:blip r:embed="rId7"/>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26" name="Rectangle: Rounded Corners 25">
              <a:extLst>
                <a:ext uri="{FF2B5EF4-FFF2-40B4-BE49-F238E27FC236}">
                  <a16:creationId xmlns:a16="http://schemas.microsoft.com/office/drawing/2014/main" id="{61DFDC2A-2D50-4318-B4EC-5A22516BCE36}"/>
                </a:ext>
              </a:extLst>
            </p:cNvPr>
            <p:cNvSpPr/>
            <p:nvPr/>
          </p:nvSpPr>
          <p:spPr>
            <a:xfrm>
              <a:off x="5195888" y="-6846337"/>
              <a:ext cx="2771775" cy="3959225"/>
            </a:xfrm>
            <a:prstGeom prst="roundRect">
              <a:avLst>
                <a:gd name="adj" fmla="val 12199"/>
              </a:avLst>
            </a:prstGeom>
            <a:blipFill>
              <a:blip r:embed="rId8"/>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27" name="Rectangle: Rounded Corners 26">
              <a:extLst>
                <a:ext uri="{FF2B5EF4-FFF2-40B4-BE49-F238E27FC236}">
                  <a16:creationId xmlns:a16="http://schemas.microsoft.com/office/drawing/2014/main" id="{73FC05CC-DCA2-43B8-AECF-05DFFA7B9751}"/>
                </a:ext>
              </a:extLst>
            </p:cNvPr>
            <p:cNvSpPr/>
            <p:nvPr/>
          </p:nvSpPr>
          <p:spPr>
            <a:xfrm>
              <a:off x="5195888" y="-10994198"/>
              <a:ext cx="2771775" cy="3959225"/>
            </a:xfrm>
            <a:prstGeom prst="roundRect">
              <a:avLst>
                <a:gd name="adj" fmla="val 12199"/>
              </a:avLst>
            </a:prstGeom>
            <a:blipFill>
              <a:blip r:embed="rId9"/>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28" name="Rectangle: Rounded Corners 27">
              <a:extLst>
                <a:ext uri="{FF2B5EF4-FFF2-40B4-BE49-F238E27FC236}">
                  <a16:creationId xmlns:a16="http://schemas.microsoft.com/office/drawing/2014/main" id="{7DC05F8D-F6D3-4449-A402-79AEDCCBE0C0}"/>
                </a:ext>
              </a:extLst>
            </p:cNvPr>
            <p:cNvSpPr/>
            <p:nvPr/>
          </p:nvSpPr>
          <p:spPr>
            <a:xfrm>
              <a:off x="5195888" y="-15142059"/>
              <a:ext cx="2771775" cy="3959225"/>
            </a:xfrm>
            <a:prstGeom prst="roundRect">
              <a:avLst>
                <a:gd name="adj" fmla="val 12199"/>
              </a:avLst>
            </a:prstGeom>
            <a:blipFill>
              <a:blip r:embed="rId10"/>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30" name="Rectangle: Rounded Corners 29">
              <a:extLst>
                <a:ext uri="{FF2B5EF4-FFF2-40B4-BE49-F238E27FC236}">
                  <a16:creationId xmlns:a16="http://schemas.microsoft.com/office/drawing/2014/main" id="{56BBF203-5214-4907-9846-DB57427EFC82}"/>
                </a:ext>
              </a:extLst>
            </p:cNvPr>
            <p:cNvSpPr/>
            <p:nvPr/>
          </p:nvSpPr>
          <p:spPr>
            <a:xfrm>
              <a:off x="5195888" y="-19289920"/>
              <a:ext cx="2771775" cy="3959225"/>
            </a:xfrm>
            <a:prstGeom prst="roundRect">
              <a:avLst>
                <a:gd name="adj" fmla="val 12199"/>
              </a:avLst>
            </a:prstGeom>
            <a:blipFill>
              <a:blip r:embed="rId11"/>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35" name="Rectangle: Rounded Corners 34">
              <a:extLst>
                <a:ext uri="{FF2B5EF4-FFF2-40B4-BE49-F238E27FC236}">
                  <a16:creationId xmlns:a16="http://schemas.microsoft.com/office/drawing/2014/main" id="{0503D9AF-4E47-4902-B9B4-393D03615DB2}"/>
                </a:ext>
              </a:extLst>
            </p:cNvPr>
            <p:cNvSpPr/>
            <p:nvPr/>
          </p:nvSpPr>
          <p:spPr>
            <a:xfrm>
              <a:off x="5195888" y="-23437781"/>
              <a:ext cx="2771775" cy="3959225"/>
            </a:xfrm>
            <a:prstGeom prst="roundRect">
              <a:avLst>
                <a:gd name="adj" fmla="val 12199"/>
              </a:avLst>
            </a:prstGeom>
            <a:blipFill>
              <a:blip r:embed="rId12"/>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grpSp>
      <p:sp>
        <p:nvSpPr>
          <p:cNvPr id="22" name="Freeform: Shape 21">
            <a:extLst>
              <a:ext uri="{FF2B5EF4-FFF2-40B4-BE49-F238E27FC236}">
                <a16:creationId xmlns:a16="http://schemas.microsoft.com/office/drawing/2014/main" id="{D8AB65AA-F3C4-468B-9306-8888AC5DC56A}"/>
              </a:ext>
            </a:extLst>
          </p:cNvPr>
          <p:cNvSpPr/>
          <p:nvPr/>
        </p:nvSpPr>
        <p:spPr>
          <a:xfrm>
            <a:off x="0" y="0"/>
            <a:ext cx="12192000" cy="6858000"/>
          </a:xfrm>
          <a:custGeom>
            <a:avLst/>
            <a:gdLst>
              <a:gd name="connsiteX0" fmla="*/ 5534017 w 12192000"/>
              <a:gd name="connsiteY0" fmla="*/ 1449388 h 6858000"/>
              <a:gd name="connsiteX1" fmla="*/ 5195889 w 12192000"/>
              <a:gd name="connsiteY1" fmla="*/ 1787517 h 6858000"/>
              <a:gd name="connsiteX2" fmla="*/ 5195889 w 12192000"/>
              <a:gd name="connsiteY2" fmla="*/ 5070484 h 6858000"/>
              <a:gd name="connsiteX3" fmla="*/ 5534017 w 12192000"/>
              <a:gd name="connsiteY3" fmla="*/ 5408613 h 6858000"/>
              <a:gd name="connsiteX4" fmla="*/ 7629534 w 12192000"/>
              <a:gd name="connsiteY4" fmla="*/ 5408613 h 6858000"/>
              <a:gd name="connsiteX5" fmla="*/ 7967663 w 12192000"/>
              <a:gd name="connsiteY5" fmla="*/ 5070484 h 6858000"/>
              <a:gd name="connsiteX6" fmla="*/ 7967663 w 12192000"/>
              <a:gd name="connsiteY6" fmla="*/ 1787517 h 6858000"/>
              <a:gd name="connsiteX7" fmla="*/ 7629534 w 12192000"/>
              <a:gd name="connsiteY7" fmla="*/ 1449388 h 6858000"/>
              <a:gd name="connsiteX8" fmla="*/ 8715367 w 12192000"/>
              <a:gd name="connsiteY8" fmla="*/ 1449388 h 6858000"/>
              <a:gd name="connsiteX9" fmla="*/ 8377238 w 12192000"/>
              <a:gd name="connsiteY9" fmla="*/ 1787517 h 6858000"/>
              <a:gd name="connsiteX10" fmla="*/ 8377238 w 12192000"/>
              <a:gd name="connsiteY10" fmla="*/ 5070484 h 6858000"/>
              <a:gd name="connsiteX11" fmla="*/ 8715367 w 12192000"/>
              <a:gd name="connsiteY11" fmla="*/ 5408613 h 6858000"/>
              <a:gd name="connsiteX12" fmla="*/ 10810884 w 12192000"/>
              <a:gd name="connsiteY12" fmla="*/ 5408613 h 6858000"/>
              <a:gd name="connsiteX13" fmla="*/ 11149013 w 12192000"/>
              <a:gd name="connsiteY13" fmla="*/ 5070484 h 6858000"/>
              <a:gd name="connsiteX14" fmla="*/ 11149013 w 12192000"/>
              <a:gd name="connsiteY14" fmla="*/ 1787517 h 6858000"/>
              <a:gd name="connsiteX15" fmla="*/ 10810884 w 12192000"/>
              <a:gd name="connsiteY15" fmla="*/ 1449388 h 6858000"/>
              <a:gd name="connsiteX16" fmla="*/ 0 w 12192000"/>
              <a:gd name="connsiteY16" fmla="*/ 0 h 6858000"/>
              <a:gd name="connsiteX17" fmla="*/ 12192000 w 12192000"/>
              <a:gd name="connsiteY17" fmla="*/ 0 h 6858000"/>
              <a:gd name="connsiteX18" fmla="*/ 12192000 w 12192000"/>
              <a:gd name="connsiteY18" fmla="*/ 6858000 h 6858000"/>
              <a:gd name="connsiteX19" fmla="*/ 0 w 12192000"/>
              <a:gd name="connsiteY19"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2192000" h="6858000">
                <a:moveTo>
                  <a:pt x="5534017" y="1449388"/>
                </a:moveTo>
                <a:cubicBezTo>
                  <a:pt x="5347275" y="1449388"/>
                  <a:pt x="5195889" y="1600774"/>
                  <a:pt x="5195889" y="1787517"/>
                </a:cubicBezTo>
                <a:lnTo>
                  <a:pt x="5195889" y="5070484"/>
                </a:lnTo>
                <a:cubicBezTo>
                  <a:pt x="5195889" y="5257227"/>
                  <a:pt x="5347275" y="5408613"/>
                  <a:pt x="5534017" y="5408613"/>
                </a:cubicBezTo>
                <a:lnTo>
                  <a:pt x="7629534" y="5408613"/>
                </a:lnTo>
                <a:cubicBezTo>
                  <a:pt x="7816277" y="5408613"/>
                  <a:pt x="7967663" y="5257227"/>
                  <a:pt x="7967663" y="5070484"/>
                </a:cubicBezTo>
                <a:lnTo>
                  <a:pt x="7967663" y="1787517"/>
                </a:lnTo>
                <a:cubicBezTo>
                  <a:pt x="7967663" y="1600774"/>
                  <a:pt x="7816277" y="1449388"/>
                  <a:pt x="7629534" y="1449388"/>
                </a:cubicBezTo>
                <a:close/>
                <a:moveTo>
                  <a:pt x="8715367" y="1449388"/>
                </a:moveTo>
                <a:cubicBezTo>
                  <a:pt x="8528624" y="1449388"/>
                  <a:pt x="8377238" y="1600774"/>
                  <a:pt x="8377238" y="1787517"/>
                </a:cubicBezTo>
                <a:lnTo>
                  <a:pt x="8377238" y="5070484"/>
                </a:lnTo>
                <a:cubicBezTo>
                  <a:pt x="8377238" y="5257227"/>
                  <a:pt x="8528624" y="5408613"/>
                  <a:pt x="8715367" y="5408613"/>
                </a:cubicBezTo>
                <a:lnTo>
                  <a:pt x="10810884" y="5408613"/>
                </a:lnTo>
                <a:cubicBezTo>
                  <a:pt x="10997627" y="5408613"/>
                  <a:pt x="11149013" y="5257227"/>
                  <a:pt x="11149013" y="5070484"/>
                </a:cubicBezTo>
                <a:lnTo>
                  <a:pt x="11149013" y="1787517"/>
                </a:lnTo>
                <a:cubicBezTo>
                  <a:pt x="11149013" y="1600774"/>
                  <a:pt x="10997627" y="1449388"/>
                  <a:pt x="10810884" y="1449388"/>
                </a:cubicBezTo>
                <a:close/>
                <a:moveTo>
                  <a:pt x="0" y="0"/>
                </a:moveTo>
                <a:lnTo>
                  <a:pt x="12192000" y="0"/>
                </a:lnTo>
                <a:lnTo>
                  <a:pt x="12192000" y="6858000"/>
                </a:lnTo>
                <a:lnTo>
                  <a:pt x="0" y="6858000"/>
                </a:lnTo>
                <a:close/>
              </a:path>
            </a:pathLst>
          </a:custGeom>
          <a:solidFill>
            <a:schemeClr val="bg1"/>
          </a:solidFill>
          <a:ln>
            <a:noFill/>
          </a:ln>
        </p:spPr>
        <p:style>
          <a:lnRef idx="2">
            <a:schemeClr val="accent6">
              <a:shade val="50000"/>
            </a:schemeClr>
          </a:lnRef>
          <a:fillRef idx="1">
            <a:schemeClr val="accent6"/>
          </a:fillRef>
          <a:effectRef idx="0">
            <a:schemeClr val="accent6"/>
          </a:effectRef>
          <a:fontRef idx="minor">
            <a:schemeClr val="lt1"/>
          </a:fontRef>
        </p:style>
        <p:txBody>
          <a:bodyPr wrap="square" rtlCol="0" anchor="ctr">
            <a:noAutofit/>
          </a:bodyPr>
          <a:lstStyle/>
          <a:p>
            <a:pPr algn="ctr"/>
            <a:endParaRPr lang="en-KE"/>
          </a:p>
        </p:txBody>
      </p:sp>
      <p:sp>
        <p:nvSpPr>
          <p:cNvPr id="2" name="TextBox 1">
            <a:extLst>
              <a:ext uri="{FF2B5EF4-FFF2-40B4-BE49-F238E27FC236}">
                <a16:creationId xmlns:a16="http://schemas.microsoft.com/office/drawing/2014/main" id="{F6B46ECB-2F15-4BFB-87B0-0030F28A168E}"/>
              </a:ext>
            </a:extLst>
          </p:cNvPr>
          <p:cNvSpPr txBox="1"/>
          <p:nvPr/>
        </p:nvSpPr>
        <p:spPr>
          <a:xfrm>
            <a:off x="10089261" y="5934670"/>
            <a:ext cx="1010436" cy="923330"/>
          </a:xfrm>
          <a:prstGeom prst="rect">
            <a:avLst/>
          </a:prstGeom>
          <a:noFill/>
        </p:spPr>
        <p:txBody>
          <a:bodyPr wrap="square" rtlCol="0">
            <a:spAutoFit/>
          </a:bodyPr>
          <a:lstStyle/>
          <a:p>
            <a:r>
              <a:rPr lang="en-US" sz="5400" dirty="0">
                <a:latin typeface="Consolas" panose="020B0609020204030204" pitchFamily="49" charset="0"/>
              </a:rPr>
              <a:t>03</a:t>
            </a:r>
            <a:endParaRPr lang="en-KE" sz="5400" dirty="0">
              <a:latin typeface="Consolas" panose="020B0609020204030204" pitchFamily="49" charset="0"/>
            </a:endParaRPr>
          </a:p>
        </p:txBody>
      </p:sp>
      <p:sp>
        <p:nvSpPr>
          <p:cNvPr id="89" name="TextBox 88">
            <a:extLst>
              <a:ext uri="{FF2B5EF4-FFF2-40B4-BE49-F238E27FC236}">
                <a16:creationId xmlns:a16="http://schemas.microsoft.com/office/drawing/2014/main" id="{9793A2AA-0A25-4818-A645-F1FD70BE2BD8}"/>
              </a:ext>
            </a:extLst>
          </p:cNvPr>
          <p:cNvSpPr txBox="1"/>
          <p:nvPr/>
        </p:nvSpPr>
        <p:spPr>
          <a:xfrm>
            <a:off x="10013062" y="14389273"/>
            <a:ext cx="1010436" cy="923330"/>
          </a:xfrm>
          <a:prstGeom prst="rect">
            <a:avLst/>
          </a:prstGeom>
          <a:noFill/>
        </p:spPr>
        <p:txBody>
          <a:bodyPr wrap="square" rtlCol="0">
            <a:spAutoFit/>
          </a:bodyPr>
          <a:lstStyle/>
          <a:p>
            <a:r>
              <a:rPr lang="en-US" sz="5400" dirty="0">
                <a:latin typeface="Consolas" panose="020B0609020204030204" pitchFamily="49" charset="0"/>
              </a:rPr>
              <a:t>01</a:t>
            </a:r>
            <a:endParaRPr lang="en-KE" sz="5400" dirty="0">
              <a:latin typeface="Consolas" panose="020B0609020204030204" pitchFamily="49" charset="0"/>
            </a:endParaRPr>
          </a:p>
        </p:txBody>
      </p:sp>
      <p:sp>
        <p:nvSpPr>
          <p:cNvPr id="118" name="TextBox 117">
            <a:extLst>
              <a:ext uri="{FF2B5EF4-FFF2-40B4-BE49-F238E27FC236}">
                <a16:creationId xmlns:a16="http://schemas.microsoft.com/office/drawing/2014/main" id="{628359B3-DE0E-45E2-A055-AC5EE63FD092}"/>
              </a:ext>
            </a:extLst>
          </p:cNvPr>
          <p:cNvSpPr txBox="1"/>
          <p:nvPr/>
        </p:nvSpPr>
        <p:spPr>
          <a:xfrm>
            <a:off x="9936863" y="22843876"/>
            <a:ext cx="1010436" cy="923330"/>
          </a:xfrm>
          <a:prstGeom prst="rect">
            <a:avLst/>
          </a:prstGeom>
          <a:noFill/>
        </p:spPr>
        <p:txBody>
          <a:bodyPr wrap="square" rtlCol="0">
            <a:spAutoFit/>
          </a:bodyPr>
          <a:lstStyle/>
          <a:p>
            <a:r>
              <a:rPr lang="en-US" sz="5400" dirty="0">
                <a:latin typeface="Consolas" panose="020B0609020204030204" pitchFamily="49" charset="0"/>
              </a:rPr>
              <a:t>01</a:t>
            </a:r>
            <a:endParaRPr lang="en-KE" sz="5400" dirty="0">
              <a:latin typeface="Consolas" panose="020B0609020204030204" pitchFamily="49" charset="0"/>
            </a:endParaRPr>
          </a:p>
        </p:txBody>
      </p:sp>
      <p:grpSp>
        <p:nvGrpSpPr>
          <p:cNvPr id="36" name="Group 35">
            <a:extLst>
              <a:ext uri="{FF2B5EF4-FFF2-40B4-BE49-F238E27FC236}">
                <a16:creationId xmlns:a16="http://schemas.microsoft.com/office/drawing/2014/main" id="{7BD525B4-77B7-4A99-9C90-714389418ED0}"/>
              </a:ext>
            </a:extLst>
          </p:cNvPr>
          <p:cNvGrpSpPr/>
          <p:nvPr/>
        </p:nvGrpSpPr>
        <p:grpSpPr>
          <a:xfrm>
            <a:off x="828675" y="1545902"/>
            <a:ext cx="7400926" cy="5175626"/>
            <a:chOff x="828675" y="1545902"/>
            <a:chExt cx="7400926" cy="5175626"/>
          </a:xfrm>
        </p:grpSpPr>
        <p:sp>
          <p:nvSpPr>
            <p:cNvPr id="17" name="TextBox 16">
              <a:extLst>
                <a:ext uri="{FF2B5EF4-FFF2-40B4-BE49-F238E27FC236}">
                  <a16:creationId xmlns:a16="http://schemas.microsoft.com/office/drawing/2014/main" id="{FCE35264-4D9C-484C-85C0-D7B7D4A268B9}"/>
                </a:ext>
              </a:extLst>
            </p:cNvPr>
            <p:cNvSpPr txBox="1"/>
            <p:nvPr/>
          </p:nvSpPr>
          <p:spPr>
            <a:xfrm>
              <a:off x="846720" y="3489874"/>
              <a:ext cx="3524250" cy="3231654"/>
            </a:xfrm>
            <a:prstGeom prst="rect">
              <a:avLst/>
            </a:prstGeom>
            <a:noFill/>
          </p:spPr>
          <p:txBody>
            <a:bodyPr wrap="square" rtlCol="0">
              <a:spAutoFit/>
            </a:bodyPr>
            <a:lstStyle/>
            <a:p>
              <a:r>
                <a:rPr lang="en-US" sz="1200" dirty="0" err="1">
                  <a:latin typeface="Kristen ITC" panose="03050502040202030202" pitchFamily="66" charset="0"/>
                </a:rPr>
                <a:t>Bio_Afya</a:t>
              </a:r>
              <a:r>
                <a:rPr lang="en-US" sz="1200" dirty="0">
                  <a:latin typeface="Kristen ITC" panose="03050502040202030202" pitchFamily="66" charset="0"/>
                </a:rPr>
                <a:t> integrates AI and IoT to provide an automated livestock health monitoring system. Farmers start by inputting observed symptoms, while IoT sensors continuously track vital signs such as temperature, heart rate, and movement patterns. The system’s AI then analyzes symptoms, sensor data, and images to detect potential diseases, offering instant feedback, treatment recommendations, and preventive measures. If a contagious disease is identified, automatic alerts are sent to relevant authorities, helping to prevent outbreaks. Additionally, all data is stored for trend analysis and long-term disease prevention, ensuring smarter and more efficient livestock management.</a:t>
              </a:r>
              <a:endParaRPr lang="en-KE" sz="1200" dirty="0">
                <a:latin typeface="Kristen ITC" panose="03050502040202030202" pitchFamily="66" charset="0"/>
              </a:endParaRPr>
            </a:p>
          </p:txBody>
        </p:sp>
        <p:sp>
          <p:nvSpPr>
            <p:cNvPr id="32" name="Rectangle: Rounded Corners 31">
              <a:extLst>
                <a:ext uri="{FF2B5EF4-FFF2-40B4-BE49-F238E27FC236}">
                  <a16:creationId xmlns:a16="http://schemas.microsoft.com/office/drawing/2014/main" id="{CE3334C2-DD5F-4EB2-AB4A-6856149FC63C}"/>
                </a:ext>
              </a:extLst>
            </p:cNvPr>
            <p:cNvSpPr/>
            <p:nvPr/>
          </p:nvSpPr>
          <p:spPr>
            <a:xfrm>
              <a:off x="966788" y="2965855"/>
              <a:ext cx="720000" cy="72000"/>
            </a:xfrm>
            <a:prstGeom prst="roundRect">
              <a:avLst>
                <a:gd name="adj" fmla="val 41983"/>
              </a:avLst>
            </a:prstGeom>
            <a:gradFill>
              <a:gsLst>
                <a:gs pos="0">
                  <a:srgbClr val="00B0F0"/>
                </a:gs>
                <a:gs pos="51000">
                  <a:schemeClr val="accent1">
                    <a:lumMod val="75000"/>
                  </a:schemeClr>
                </a:gs>
                <a:gs pos="99000">
                  <a:schemeClr val="accent1">
                    <a:lumMod val="50000"/>
                  </a:schemeClr>
                </a:gs>
                <a:gs pos="100000">
                  <a:schemeClr val="accent1">
                    <a:lumMod val="5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34" name="TextBox 33">
              <a:extLst>
                <a:ext uri="{FF2B5EF4-FFF2-40B4-BE49-F238E27FC236}">
                  <a16:creationId xmlns:a16="http://schemas.microsoft.com/office/drawing/2014/main" id="{4ED5666C-26A2-48D7-9638-D10DA5877409}"/>
                </a:ext>
              </a:extLst>
            </p:cNvPr>
            <p:cNvSpPr txBox="1"/>
            <p:nvPr/>
          </p:nvSpPr>
          <p:spPr>
            <a:xfrm>
              <a:off x="828675" y="1545902"/>
              <a:ext cx="7400926" cy="1015663"/>
            </a:xfrm>
            <a:prstGeom prst="rect">
              <a:avLst/>
            </a:prstGeom>
            <a:noFill/>
          </p:spPr>
          <p:txBody>
            <a:bodyPr wrap="square" rtlCol="0">
              <a:spAutoFit/>
            </a:bodyPr>
            <a:lstStyle/>
            <a:p>
              <a:r>
                <a:rPr lang="en-US" sz="6000" dirty="0">
                  <a:latin typeface="Anurati" pitchFamily="50" charset="0"/>
                </a:rPr>
                <a:t>HOW IT WORKS</a:t>
              </a:r>
              <a:endParaRPr lang="en-KE" sz="6000" b="1" dirty="0">
                <a:latin typeface="Anurati" pitchFamily="50" charset="0"/>
              </a:endParaRPr>
            </a:p>
          </p:txBody>
        </p:sp>
      </p:grpSp>
      <p:sp>
        <p:nvSpPr>
          <p:cNvPr id="21" name="TextBox 20">
            <a:extLst>
              <a:ext uri="{FF2B5EF4-FFF2-40B4-BE49-F238E27FC236}">
                <a16:creationId xmlns:a16="http://schemas.microsoft.com/office/drawing/2014/main" id="{CF0E4A05-7915-4D94-B063-2AE54D3D11C4}"/>
              </a:ext>
            </a:extLst>
          </p:cNvPr>
          <p:cNvSpPr txBox="1"/>
          <p:nvPr/>
        </p:nvSpPr>
        <p:spPr>
          <a:xfrm>
            <a:off x="966788" y="0"/>
            <a:ext cx="5195887" cy="707886"/>
          </a:xfrm>
          <a:prstGeom prst="rect">
            <a:avLst/>
          </a:prstGeom>
          <a:noFill/>
        </p:spPr>
        <p:txBody>
          <a:bodyPr wrap="square" rtlCol="0">
            <a:spAutoFit/>
          </a:bodyPr>
          <a:lstStyle/>
          <a:p>
            <a:r>
              <a:rPr lang="en-US" sz="2000" b="1" dirty="0">
                <a:latin typeface="Anurati" pitchFamily="50" charset="0"/>
              </a:rPr>
              <a:t>BIO_AFYA</a:t>
            </a:r>
            <a:endParaRPr lang="en-KE" sz="2000" b="1" dirty="0">
              <a:latin typeface="Anurati" pitchFamily="50" charset="0"/>
            </a:endParaRPr>
          </a:p>
          <a:p>
            <a:endParaRPr lang="en-KE" sz="2000" dirty="0"/>
          </a:p>
        </p:txBody>
      </p:sp>
      <p:grpSp>
        <p:nvGrpSpPr>
          <p:cNvPr id="328" name="Group 327">
            <a:extLst>
              <a:ext uri="{FF2B5EF4-FFF2-40B4-BE49-F238E27FC236}">
                <a16:creationId xmlns:a16="http://schemas.microsoft.com/office/drawing/2014/main" id="{C6B827A2-DC0C-4E8F-8E07-037948CA95FE}"/>
              </a:ext>
            </a:extLst>
          </p:cNvPr>
          <p:cNvGrpSpPr/>
          <p:nvPr/>
        </p:nvGrpSpPr>
        <p:grpSpPr>
          <a:xfrm>
            <a:off x="-12633325" y="1698302"/>
            <a:ext cx="7400926" cy="4767925"/>
            <a:chOff x="828675" y="1545902"/>
            <a:chExt cx="7400926" cy="4767925"/>
          </a:xfrm>
        </p:grpSpPr>
        <p:sp>
          <p:nvSpPr>
            <p:cNvPr id="329" name="TextBox 328">
              <a:extLst>
                <a:ext uri="{FF2B5EF4-FFF2-40B4-BE49-F238E27FC236}">
                  <a16:creationId xmlns:a16="http://schemas.microsoft.com/office/drawing/2014/main" id="{4D3DFEF0-BCD6-4AE8-B07B-CC6F78676A16}"/>
                </a:ext>
              </a:extLst>
            </p:cNvPr>
            <p:cNvSpPr txBox="1"/>
            <p:nvPr/>
          </p:nvSpPr>
          <p:spPr>
            <a:xfrm>
              <a:off x="833363" y="4005503"/>
              <a:ext cx="3524250" cy="2308324"/>
            </a:xfrm>
            <a:prstGeom prst="rect">
              <a:avLst/>
            </a:prstGeom>
            <a:noFill/>
          </p:spPr>
          <p:txBody>
            <a:bodyPr wrap="square" rtlCol="0">
              <a:spAutoFit/>
            </a:bodyPr>
            <a:lstStyle/>
            <a:p>
              <a:r>
                <a:rPr lang="en-US" sz="1200" dirty="0">
                  <a:latin typeface="Kristen ITC" panose="03050502040202030202" pitchFamily="66" charset="0"/>
                </a:rPr>
                <a:t>To tackle the challenges in livestock health management, </a:t>
              </a:r>
              <a:r>
                <a:rPr lang="en-US" sz="1200" dirty="0" err="1">
                  <a:latin typeface="Kristen ITC" panose="03050502040202030202" pitchFamily="66" charset="0"/>
                </a:rPr>
                <a:t>Bio_Afya</a:t>
              </a:r>
              <a:r>
                <a:rPr lang="en-US" sz="1200" dirty="0">
                  <a:latin typeface="Kristen ITC" panose="03050502040202030202" pitchFamily="66" charset="0"/>
                </a:rPr>
                <a:t> leverages Artificial Intelligence (AI) and Internet of Things (IoT) to provide real-time health monitoring, early disease detection, and automated diagnosis. By analyzing symptoms, sensor data, and images, the system delivers instant feedback, treatment recommendations, outbreak alerts, and predictive insights—empowering farmers to take immediate action, reduce losses, and ensure healthier livestock.</a:t>
              </a:r>
              <a:endParaRPr lang="en-KE" sz="1200" dirty="0">
                <a:latin typeface="Kristen ITC" panose="03050502040202030202" pitchFamily="66" charset="0"/>
              </a:endParaRPr>
            </a:p>
          </p:txBody>
        </p:sp>
        <p:sp>
          <p:nvSpPr>
            <p:cNvPr id="330" name="Rectangle: Rounded Corners 329">
              <a:extLst>
                <a:ext uri="{FF2B5EF4-FFF2-40B4-BE49-F238E27FC236}">
                  <a16:creationId xmlns:a16="http://schemas.microsoft.com/office/drawing/2014/main" id="{59452E6A-9215-4066-BFA6-F495F8B11ECA}"/>
                </a:ext>
              </a:extLst>
            </p:cNvPr>
            <p:cNvSpPr/>
            <p:nvPr/>
          </p:nvSpPr>
          <p:spPr>
            <a:xfrm>
              <a:off x="966788" y="2965855"/>
              <a:ext cx="720000" cy="72000"/>
            </a:xfrm>
            <a:prstGeom prst="roundRect">
              <a:avLst>
                <a:gd name="adj" fmla="val 41983"/>
              </a:avLst>
            </a:prstGeom>
            <a:gradFill>
              <a:gsLst>
                <a:gs pos="0">
                  <a:srgbClr val="00B0F0"/>
                </a:gs>
                <a:gs pos="51000">
                  <a:schemeClr val="accent1">
                    <a:lumMod val="75000"/>
                  </a:schemeClr>
                </a:gs>
                <a:gs pos="99000">
                  <a:schemeClr val="accent1">
                    <a:lumMod val="50000"/>
                  </a:schemeClr>
                </a:gs>
                <a:gs pos="100000">
                  <a:schemeClr val="accent1">
                    <a:lumMod val="5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331" name="TextBox 330">
              <a:extLst>
                <a:ext uri="{FF2B5EF4-FFF2-40B4-BE49-F238E27FC236}">
                  <a16:creationId xmlns:a16="http://schemas.microsoft.com/office/drawing/2014/main" id="{8BC6E3B4-B580-45A2-A9D0-5C9F2D57BD3B}"/>
                </a:ext>
              </a:extLst>
            </p:cNvPr>
            <p:cNvSpPr txBox="1"/>
            <p:nvPr/>
          </p:nvSpPr>
          <p:spPr>
            <a:xfrm>
              <a:off x="828675" y="1545902"/>
              <a:ext cx="7400926" cy="1015663"/>
            </a:xfrm>
            <a:prstGeom prst="rect">
              <a:avLst/>
            </a:prstGeom>
            <a:noFill/>
          </p:spPr>
          <p:txBody>
            <a:bodyPr wrap="square" rtlCol="0">
              <a:spAutoFit/>
            </a:bodyPr>
            <a:lstStyle/>
            <a:p>
              <a:r>
                <a:rPr lang="en-US" sz="6000" dirty="0">
                  <a:latin typeface="Anurati" pitchFamily="50" charset="0"/>
                </a:rPr>
                <a:t>OUR SOLUTION</a:t>
              </a:r>
              <a:endParaRPr lang="en-KE" sz="6000" b="1" dirty="0">
                <a:latin typeface="Anurati" pitchFamily="50" charset="0"/>
              </a:endParaRPr>
            </a:p>
          </p:txBody>
        </p:sp>
      </p:grpSp>
      <p:grpSp>
        <p:nvGrpSpPr>
          <p:cNvPr id="332" name="Group 331">
            <a:extLst>
              <a:ext uri="{FF2B5EF4-FFF2-40B4-BE49-F238E27FC236}">
                <a16:creationId xmlns:a16="http://schemas.microsoft.com/office/drawing/2014/main" id="{85886CDD-6540-4A3B-8052-492BBAE24EE3}"/>
              </a:ext>
            </a:extLst>
          </p:cNvPr>
          <p:cNvGrpSpPr/>
          <p:nvPr/>
        </p:nvGrpSpPr>
        <p:grpSpPr>
          <a:xfrm>
            <a:off x="-2447925" y="-5159698"/>
            <a:ext cx="7400926" cy="4767925"/>
            <a:chOff x="828675" y="1545902"/>
            <a:chExt cx="7400926" cy="4767925"/>
          </a:xfrm>
        </p:grpSpPr>
        <p:sp>
          <p:nvSpPr>
            <p:cNvPr id="333" name="TextBox 332">
              <a:extLst>
                <a:ext uri="{FF2B5EF4-FFF2-40B4-BE49-F238E27FC236}">
                  <a16:creationId xmlns:a16="http://schemas.microsoft.com/office/drawing/2014/main" id="{E2FACC80-8816-430E-9035-1008928E3F51}"/>
                </a:ext>
              </a:extLst>
            </p:cNvPr>
            <p:cNvSpPr txBox="1"/>
            <p:nvPr/>
          </p:nvSpPr>
          <p:spPr>
            <a:xfrm>
              <a:off x="833363" y="4005503"/>
              <a:ext cx="3524250" cy="2308324"/>
            </a:xfrm>
            <a:prstGeom prst="rect">
              <a:avLst/>
            </a:prstGeom>
            <a:noFill/>
          </p:spPr>
          <p:txBody>
            <a:bodyPr wrap="square" rtlCol="0">
              <a:spAutoFit/>
            </a:bodyPr>
            <a:lstStyle/>
            <a:p>
              <a:r>
                <a:rPr lang="en-US" sz="1200" dirty="0">
                  <a:latin typeface="Kristen ITC" panose="03050502040202030202" pitchFamily="66" charset="0"/>
                </a:rPr>
                <a:t>To tackle the challenges in livestock health management, </a:t>
              </a:r>
              <a:r>
                <a:rPr lang="en-US" sz="1200" dirty="0" err="1">
                  <a:latin typeface="Kristen ITC" panose="03050502040202030202" pitchFamily="66" charset="0"/>
                </a:rPr>
                <a:t>Bio_Afya</a:t>
              </a:r>
              <a:r>
                <a:rPr lang="en-US" sz="1200" dirty="0">
                  <a:latin typeface="Kristen ITC" panose="03050502040202030202" pitchFamily="66" charset="0"/>
                </a:rPr>
                <a:t> leverages Artificial Intelligence (AI) and Internet of Things (IoT) to provide real-time health monitoring, early disease detection, and automated diagnosis. By analyzing symptoms, sensor data, and images, the system delivers instant feedback, treatment recommendations, outbreak alerts, and predictive insights—empowering farmers to take immediate action, reduce losses, and ensure healthier livestock.</a:t>
              </a:r>
              <a:endParaRPr lang="en-KE" sz="1200" dirty="0">
                <a:latin typeface="Kristen ITC" panose="03050502040202030202" pitchFamily="66" charset="0"/>
              </a:endParaRPr>
            </a:p>
          </p:txBody>
        </p:sp>
        <p:sp>
          <p:nvSpPr>
            <p:cNvPr id="334" name="Rectangle: Rounded Corners 333">
              <a:extLst>
                <a:ext uri="{FF2B5EF4-FFF2-40B4-BE49-F238E27FC236}">
                  <a16:creationId xmlns:a16="http://schemas.microsoft.com/office/drawing/2014/main" id="{A4EC37FC-7202-4E09-BF42-C9362F4740CD}"/>
                </a:ext>
              </a:extLst>
            </p:cNvPr>
            <p:cNvSpPr/>
            <p:nvPr/>
          </p:nvSpPr>
          <p:spPr>
            <a:xfrm>
              <a:off x="966788" y="2965855"/>
              <a:ext cx="720000" cy="72000"/>
            </a:xfrm>
            <a:prstGeom prst="roundRect">
              <a:avLst>
                <a:gd name="adj" fmla="val 41983"/>
              </a:avLst>
            </a:prstGeom>
            <a:gradFill>
              <a:gsLst>
                <a:gs pos="0">
                  <a:srgbClr val="00B0F0"/>
                </a:gs>
                <a:gs pos="51000">
                  <a:schemeClr val="accent1">
                    <a:lumMod val="75000"/>
                  </a:schemeClr>
                </a:gs>
                <a:gs pos="99000">
                  <a:schemeClr val="accent1">
                    <a:lumMod val="50000"/>
                  </a:schemeClr>
                </a:gs>
                <a:gs pos="100000">
                  <a:schemeClr val="accent1">
                    <a:lumMod val="5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335" name="TextBox 334">
              <a:extLst>
                <a:ext uri="{FF2B5EF4-FFF2-40B4-BE49-F238E27FC236}">
                  <a16:creationId xmlns:a16="http://schemas.microsoft.com/office/drawing/2014/main" id="{66AA7B9E-B13C-4549-837A-0D5EE5B755FF}"/>
                </a:ext>
              </a:extLst>
            </p:cNvPr>
            <p:cNvSpPr txBox="1"/>
            <p:nvPr/>
          </p:nvSpPr>
          <p:spPr>
            <a:xfrm>
              <a:off x="828675" y="1545902"/>
              <a:ext cx="7400926" cy="1015663"/>
            </a:xfrm>
            <a:prstGeom prst="rect">
              <a:avLst/>
            </a:prstGeom>
            <a:noFill/>
          </p:spPr>
          <p:txBody>
            <a:bodyPr wrap="square" rtlCol="0">
              <a:spAutoFit/>
            </a:bodyPr>
            <a:lstStyle/>
            <a:p>
              <a:r>
                <a:rPr lang="en-US" sz="6000" dirty="0">
                  <a:latin typeface="Anurati" pitchFamily="50" charset="0"/>
                </a:rPr>
                <a:t>OUR SOLUTION</a:t>
              </a:r>
              <a:endParaRPr lang="en-KE" sz="6000" b="1" dirty="0">
                <a:latin typeface="Anurati" pitchFamily="50" charset="0"/>
              </a:endParaRPr>
            </a:p>
          </p:txBody>
        </p:sp>
      </p:grpSp>
      <p:grpSp>
        <p:nvGrpSpPr>
          <p:cNvPr id="340" name="Group 339">
            <a:extLst>
              <a:ext uri="{FF2B5EF4-FFF2-40B4-BE49-F238E27FC236}">
                <a16:creationId xmlns:a16="http://schemas.microsoft.com/office/drawing/2014/main" id="{76DDFC26-C727-43C1-AA2B-19C602F69F4C}"/>
              </a:ext>
            </a:extLst>
          </p:cNvPr>
          <p:cNvGrpSpPr/>
          <p:nvPr/>
        </p:nvGrpSpPr>
        <p:grpSpPr>
          <a:xfrm>
            <a:off x="-2727325" y="7311702"/>
            <a:ext cx="7400926" cy="5234704"/>
            <a:chOff x="828675" y="1545902"/>
            <a:chExt cx="7400926" cy="5234704"/>
          </a:xfrm>
        </p:grpSpPr>
        <p:sp>
          <p:nvSpPr>
            <p:cNvPr id="341" name="TextBox 340">
              <a:extLst>
                <a:ext uri="{FF2B5EF4-FFF2-40B4-BE49-F238E27FC236}">
                  <a16:creationId xmlns:a16="http://schemas.microsoft.com/office/drawing/2014/main" id="{BBAB20FB-9E38-4F82-A2F5-889A6EC9B9BE}"/>
                </a:ext>
              </a:extLst>
            </p:cNvPr>
            <p:cNvSpPr txBox="1"/>
            <p:nvPr/>
          </p:nvSpPr>
          <p:spPr>
            <a:xfrm>
              <a:off x="933840" y="3548952"/>
              <a:ext cx="3524250" cy="3231654"/>
            </a:xfrm>
            <a:prstGeom prst="rect">
              <a:avLst/>
            </a:prstGeom>
            <a:noFill/>
          </p:spPr>
          <p:txBody>
            <a:bodyPr wrap="square" rtlCol="0">
              <a:spAutoFit/>
            </a:bodyPr>
            <a:lstStyle/>
            <a:p>
              <a:r>
                <a:rPr lang="en-US" sz="1200" dirty="0">
                  <a:latin typeface="Kristen ITC" panose="03050502040202030202" pitchFamily="66" charset="0"/>
                </a:rPr>
                <a:t>The system provides real-time health monitoring using IoT sensors that track temperature, heart rate, and movement, ensuring early detection of abnormalities. Farmers can input symptoms manually, while the AI-powered diagnosis system analyzes sensor data and images to identify diseases, suggest treatments, and recommend preventive measures. In cases of contagious diseases, the system automatically alerts veterinary authorities with location details, enabling quick response and outbreak control. Additionally, a disease database keeps track of past infections, helping in trend analysis and future prevention strategies, ultimately reducing livestock losses and improving productivity.</a:t>
              </a:r>
              <a:endParaRPr lang="en-KE" sz="1200" dirty="0">
                <a:latin typeface="Kristen ITC" panose="03050502040202030202" pitchFamily="66" charset="0"/>
              </a:endParaRPr>
            </a:p>
          </p:txBody>
        </p:sp>
        <p:sp>
          <p:nvSpPr>
            <p:cNvPr id="342" name="Rectangle: Rounded Corners 341">
              <a:extLst>
                <a:ext uri="{FF2B5EF4-FFF2-40B4-BE49-F238E27FC236}">
                  <a16:creationId xmlns:a16="http://schemas.microsoft.com/office/drawing/2014/main" id="{0B484622-D7B4-4941-B5AC-16A9A3979ECA}"/>
                </a:ext>
              </a:extLst>
            </p:cNvPr>
            <p:cNvSpPr/>
            <p:nvPr/>
          </p:nvSpPr>
          <p:spPr>
            <a:xfrm>
              <a:off x="966788" y="2965855"/>
              <a:ext cx="720000" cy="72000"/>
            </a:xfrm>
            <a:prstGeom prst="roundRect">
              <a:avLst>
                <a:gd name="adj" fmla="val 41983"/>
              </a:avLst>
            </a:prstGeom>
            <a:gradFill>
              <a:gsLst>
                <a:gs pos="0">
                  <a:srgbClr val="00B0F0"/>
                </a:gs>
                <a:gs pos="51000">
                  <a:schemeClr val="accent1">
                    <a:lumMod val="75000"/>
                  </a:schemeClr>
                </a:gs>
                <a:gs pos="99000">
                  <a:schemeClr val="accent1">
                    <a:lumMod val="50000"/>
                  </a:schemeClr>
                </a:gs>
                <a:gs pos="100000">
                  <a:schemeClr val="accent1">
                    <a:lumMod val="5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343" name="TextBox 342">
              <a:extLst>
                <a:ext uri="{FF2B5EF4-FFF2-40B4-BE49-F238E27FC236}">
                  <a16:creationId xmlns:a16="http://schemas.microsoft.com/office/drawing/2014/main" id="{6DC06E4B-32EC-4C5D-8834-C5BAAFD49FE1}"/>
                </a:ext>
              </a:extLst>
            </p:cNvPr>
            <p:cNvSpPr txBox="1"/>
            <p:nvPr/>
          </p:nvSpPr>
          <p:spPr>
            <a:xfrm>
              <a:off x="828675" y="1545902"/>
              <a:ext cx="7400926" cy="1015663"/>
            </a:xfrm>
            <a:prstGeom prst="rect">
              <a:avLst/>
            </a:prstGeom>
            <a:noFill/>
          </p:spPr>
          <p:txBody>
            <a:bodyPr wrap="square" rtlCol="0">
              <a:spAutoFit/>
            </a:bodyPr>
            <a:lstStyle/>
            <a:p>
              <a:r>
                <a:rPr lang="en-US" sz="6000" dirty="0">
                  <a:latin typeface="Anurati" pitchFamily="50" charset="0"/>
                </a:rPr>
                <a:t>KEY FEATURES</a:t>
              </a:r>
              <a:endParaRPr lang="en-KE" sz="6000" b="1" dirty="0">
                <a:latin typeface="Anurati" pitchFamily="50" charset="0"/>
              </a:endParaRPr>
            </a:p>
          </p:txBody>
        </p:sp>
      </p:grpSp>
    </p:spTree>
    <p:extLst>
      <p:ext uri="{BB962C8B-B14F-4D97-AF65-F5344CB8AC3E}">
        <p14:creationId xmlns:p14="http://schemas.microsoft.com/office/powerpoint/2010/main" val="294745441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2" name="Group 191">
            <a:extLst>
              <a:ext uri="{FF2B5EF4-FFF2-40B4-BE49-F238E27FC236}">
                <a16:creationId xmlns:a16="http://schemas.microsoft.com/office/drawing/2014/main" id="{73F60A58-90B4-4B31-8CED-3E467549B67C}"/>
              </a:ext>
            </a:extLst>
          </p:cNvPr>
          <p:cNvGrpSpPr/>
          <p:nvPr/>
        </p:nvGrpSpPr>
        <p:grpSpPr>
          <a:xfrm>
            <a:off x="8377238" y="-10655362"/>
            <a:ext cx="2847974" cy="36464429"/>
            <a:chOff x="8364752" y="1449388"/>
            <a:chExt cx="2847974" cy="36464429"/>
          </a:xfrm>
        </p:grpSpPr>
        <p:grpSp>
          <p:nvGrpSpPr>
            <p:cNvPr id="193" name="Group 192">
              <a:extLst>
                <a:ext uri="{FF2B5EF4-FFF2-40B4-BE49-F238E27FC236}">
                  <a16:creationId xmlns:a16="http://schemas.microsoft.com/office/drawing/2014/main" id="{75775358-EBF7-43FB-A277-60368D027B77}"/>
                </a:ext>
              </a:extLst>
            </p:cNvPr>
            <p:cNvGrpSpPr/>
            <p:nvPr/>
          </p:nvGrpSpPr>
          <p:grpSpPr>
            <a:xfrm>
              <a:off x="8402852" y="1449388"/>
              <a:ext cx="2771775" cy="3959225"/>
              <a:chOff x="8377238" y="1449388"/>
              <a:chExt cx="2771775" cy="3959225"/>
            </a:xfrm>
          </p:grpSpPr>
          <p:sp>
            <p:nvSpPr>
              <p:cNvPr id="306" name="Rectangle: Rounded Corners 305">
                <a:extLst>
                  <a:ext uri="{FF2B5EF4-FFF2-40B4-BE49-F238E27FC236}">
                    <a16:creationId xmlns:a16="http://schemas.microsoft.com/office/drawing/2014/main" id="{9B0DA425-D0AF-4D55-8B33-20FE6CC6DAA5}"/>
                  </a:ext>
                </a:extLst>
              </p:cNvPr>
              <p:cNvSpPr/>
              <p:nvPr/>
            </p:nvSpPr>
            <p:spPr>
              <a:xfrm>
                <a:off x="8377238" y="1449388"/>
                <a:ext cx="2771775" cy="3959225"/>
              </a:xfrm>
              <a:prstGeom prst="roundRect">
                <a:avLst>
                  <a:gd name="adj" fmla="val 12199"/>
                </a:avLst>
              </a:prstGeom>
              <a:gradFill>
                <a:gsLst>
                  <a:gs pos="0">
                    <a:srgbClr val="00B0F0"/>
                  </a:gs>
                  <a:gs pos="51000">
                    <a:schemeClr val="accent1">
                      <a:lumMod val="75000"/>
                    </a:schemeClr>
                  </a:gs>
                  <a:gs pos="99000">
                    <a:schemeClr val="accent1">
                      <a:lumMod val="50000"/>
                    </a:schemeClr>
                  </a:gs>
                  <a:gs pos="100000">
                    <a:schemeClr val="accent1">
                      <a:lumMod val="5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307" name="Freeform: Shape 306">
                <a:extLst>
                  <a:ext uri="{FF2B5EF4-FFF2-40B4-BE49-F238E27FC236}">
                    <a16:creationId xmlns:a16="http://schemas.microsoft.com/office/drawing/2014/main" id="{BCC97E17-F5AF-473C-BE08-AB41E886526B}"/>
                  </a:ext>
                </a:extLst>
              </p:cNvPr>
              <p:cNvSpPr/>
              <p:nvPr/>
            </p:nvSpPr>
            <p:spPr>
              <a:xfrm flipH="1">
                <a:off x="8377238" y="1545902"/>
                <a:ext cx="2771775" cy="3862711"/>
              </a:xfrm>
              <a:custGeom>
                <a:avLst/>
                <a:gdLst>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86359 w 2771775"/>
                  <a:gd name="connsiteY9" fmla="*/ 180514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86359 w 2771775"/>
                  <a:gd name="connsiteY9" fmla="*/ 180514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71775" h="3862711">
                    <a:moveTo>
                      <a:pt x="102092" y="0"/>
                    </a:moveTo>
                    <a:lnTo>
                      <a:pt x="99036" y="2522"/>
                    </a:lnTo>
                    <a:cubicBezTo>
                      <a:pt x="37846" y="63711"/>
                      <a:pt x="0" y="148244"/>
                      <a:pt x="0" y="241615"/>
                    </a:cubicBezTo>
                    <a:lnTo>
                      <a:pt x="0" y="3524582"/>
                    </a:lnTo>
                    <a:cubicBezTo>
                      <a:pt x="0" y="3711325"/>
                      <a:pt x="151386" y="3862711"/>
                      <a:pt x="338129" y="3862711"/>
                    </a:cubicBezTo>
                    <a:lnTo>
                      <a:pt x="2433646" y="3862711"/>
                    </a:lnTo>
                    <a:cubicBezTo>
                      <a:pt x="2620389" y="3862711"/>
                      <a:pt x="2771775" y="3711325"/>
                      <a:pt x="2771775" y="3524582"/>
                    </a:cubicBezTo>
                    <a:lnTo>
                      <a:pt x="2771775" y="3443237"/>
                    </a:lnTo>
                    <a:lnTo>
                      <a:pt x="2730892" y="3419419"/>
                    </a:lnTo>
                    <a:cubicBezTo>
                      <a:pt x="1180917" y="2806879"/>
                      <a:pt x="1064514" y="2536857"/>
                      <a:pt x="176834" y="228139"/>
                    </a:cubicBezTo>
                    <a:cubicBezTo>
                      <a:pt x="148745" y="167968"/>
                      <a:pt x="130181" y="50646"/>
                      <a:pt x="102092" y="0"/>
                    </a:cubicBezTo>
                    <a:close/>
                  </a:path>
                </a:pathLst>
              </a:custGeom>
              <a:gradFill>
                <a:gsLst>
                  <a:gs pos="0">
                    <a:srgbClr val="00B0F0"/>
                  </a:gs>
                  <a:gs pos="31000">
                    <a:schemeClr val="bg1"/>
                  </a:gs>
                  <a:gs pos="92000">
                    <a:schemeClr val="accent1">
                      <a:lumMod val="50000"/>
                    </a:schemeClr>
                  </a:gs>
                  <a:gs pos="30000">
                    <a:schemeClr val="bg1"/>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KE"/>
              </a:p>
            </p:txBody>
          </p:sp>
          <p:sp>
            <p:nvSpPr>
              <p:cNvPr id="308" name="Rectangle: Rounded Corners 307">
                <a:extLst>
                  <a:ext uri="{FF2B5EF4-FFF2-40B4-BE49-F238E27FC236}">
                    <a16:creationId xmlns:a16="http://schemas.microsoft.com/office/drawing/2014/main" id="{3D002384-C145-4F9A-AF48-CDB6D4696969}"/>
                  </a:ext>
                </a:extLst>
              </p:cNvPr>
              <p:cNvSpPr/>
              <p:nvPr/>
            </p:nvSpPr>
            <p:spPr>
              <a:xfrm>
                <a:off x="8453437" y="1893371"/>
                <a:ext cx="2619375" cy="2035497"/>
              </a:xfrm>
              <a:prstGeom prst="roundRect">
                <a:avLst>
                  <a:gd name="adj" fmla="val 16161"/>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309" name="Rectangle: Rounded Corners 308">
                <a:extLst>
                  <a:ext uri="{FF2B5EF4-FFF2-40B4-BE49-F238E27FC236}">
                    <a16:creationId xmlns:a16="http://schemas.microsoft.com/office/drawing/2014/main" id="{0B181AAB-1838-491A-8C4E-BA43E68152F1}"/>
                  </a:ext>
                </a:extLst>
              </p:cNvPr>
              <p:cNvSpPr/>
              <p:nvPr/>
            </p:nvSpPr>
            <p:spPr>
              <a:xfrm>
                <a:off x="8453437" y="1498277"/>
                <a:ext cx="2619375" cy="2168848"/>
              </a:xfrm>
              <a:prstGeom prst="roundRect">
                <a:avLst>
                  <a:gd name="adj" fmla="val 1288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dirty="0"/>
              </a:p>
            </p:txBody>
          </p:sp>
          <p:sp>
            <p:nvSpPr>
              <p:cNvPr id="310" name="TextBox 309">
                <a:extLst>
                  <a:ext uri="{FF2B5EF4-FFF2-40B4-BE49-F238E27FC236}">
                    <a16:creationId xmlns:a16="http://schemas.microsoft.com/office/drawing/2014/main" id="{9EC198F7-822E-4BB7-A88F-21EE2FAF2D1A}"/>
                  </a:ext>
                </a:extLst>
              </p:cNvPr>
              <p:cNvSpPr txBox="1"/>
              <p:nvPr/>
            </p:nvSpPr>
            <p:spPr>
              <a:xfrm>
                <a:off x="8453437" y="1624012"/>
                <a:ext cx="2395539" cy="261610"/>
              </a:xfrm>
              <a:prstGeom prst="rect">
                <a:avLst/>
              </a:prstGeom>
              <a:noFill/>
            </p:spPr>
            <p:txBody>
              <a:bodyPr wrap="square" rtlCol="0">
                <a:spAutoFit/>
              </a:bodyPr>
              <a:lstStyle/>
              <a:p>
                <a:r>
                  <a:rPr lang="en-US" sz="1100" dirty="0">
                    <a:latin typeface="Kristen ITC" panose="03050502040202030202" pitchFamily="66" charset="0"/>
                  </a:rPr>
                  <a:t>THE PROBLEM STATEMENT</a:t>
                </a:r>
                <a:endParaRPr lang="en-KE" sz="1100" b="1" dirty="0">
                  <a:solidFill>
                    <a:schemeClr val="tx1">
                      <a:lumMod val="75000"/>
                      <a:lumOff val="25000"/>
                    </a:schemeClr>
                  </a:solidFill>
                  <a:latin typeface="Kristen ITC" panose="03050502040202030202" pitchFamily="66" charset="0"/>
                </a:endParaRPr>
              </a:p>
            </p:txBody>
          </p:sp>
          <p:sp>
            <p:nvSpPr>
              <p:cNvPr id="311" name="Rectangle: Rounded Corners 310">
                <a:extLst>
                  <a:ext uri="{FF2B5EF4-FFF2-40B4-BE49-F238E27FC236}">
                    <a16:creationId xmlns:a16="http://schemas.microsoft.com/office/drawing/2014/main" id="{A0B4B09C-49AA-42A6-BD76-22E4C9D09DFE}"/>
                  </a:ext>
                </a:extLst>
              </p:cNvPr>
              <p:cNvSpPr/>
              <p:nvPr/>
            </p:nvSpPr>
            <p:spPr>
              <a:xfrm>
                <a:off x="8572500" y="2072377"/>
                <a:ext cx="324000" cy="72000"/>
              </a:xfrm>
              <a:prstGeom prst="roundRect">
                <a:avLst>
                  <a:gd name="adj" fmla="val 41983"/>
                </a:avLst>
              </a:prstGeom>
              <a:gradFill>
                <a:gsLst>
                  <a:gs pos="0">
                    <a:srgbClr val="00B0F0"/>
                  </a:gs>
                  <a:gs pos="51000">
                    <a:schemeClr val="accent1">
                      <a:lumMod val="75000"/>
                    </a:schemeClr>
                  </a:gs>
                  <a:gs pos="99000">
                    <a:schemeClr val="accent1">
                      <a:lumMod val="50000"/>
                    </a:schemeClr>
                  </a:gs>
                  <a:gs pos="100000">
                    <a:schemeClr val="accent1">
                      <a:lumMod val="5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312" name="TextBox 311">
                <a:extLst>
                  <a:ext uri="{FF2B5EF4-FFF2-40B4-BE49-F238E27FC236}">
                    <a16:creationId xmlns:a16="http://schemas.microsoft.com/office/drawing/2014/main" id="{3807266A-0356-487E-A88B-329D84B0EF46}"/>
                  </a:ext>
                </a:extLst>
              </p:cNvPr>
              <p:cNvSpPr txBox="1"/>
              <p:nvPr/>
            </p:nvSpPr>
            <p:spPr>
              <a:xfrm>
                <a:off x="9105975" y="4040746"/>
                <a:ext cx="742875" cy="523220"/>
              </a:xfrm>
              <a:prstGeom prst="rect">
                <a:avLst/>
              </a:prstGeom>
              <a:noFill/>
            </p:spPr>
            <p:txBody>
              <a:bodyPr wrap="square" rtlCol="0">
                <a:spAutoFit/>
              </a:bodyPr>
              <a:lstStyle/>
              <a:p>
                <a:r>
                  <a:rPr lang="en-US" sz="2800" dirty="0">
                    <a:solidFill>
                      <a:schemeClr val="bg1"/>
                    </a:solidFill>
                  </a:rPr>
                  <a:t>15</a:t>
                </a:r>
                <a:r>
                  <a:rPr lang="en-US" sz="2000" dirty="0">
                    <a:solidFill>
                      <a:schemeClr val="bg1"/>
                    </a:solidFill>
                  </a:rPr>
                  <a:t>%</a:t>
                </a:r>
                <a:endParaRPr lang="en-KE" sz="2800" dirty="0">
                  <a:solidFill>
                    <a:schemeClr val="bg1"/>
                  </a:solidFill>
                </a:endParaRPr>
              </a:p>
            </p:txBody>
          </p:sp>
          <p:sp>
            <p:nvSpPr>
              <p:cNvPr id="313" name="TextBox 312">
                <a:extLst>
                  <a:ext uri="{FF2B5EF4-FFF2-40B4-BE49-F238E27FC236}">
                    <a16:creationId xmlns:a16="http://schemas.microsoft.com/office/drawing/2014/main" id="{FC400D2A-A6DB-4526-BD8E-DE316A5DCA07}"/>
                  </a:ext>
                </a:extLst>
              </p:cNvPr>
              <p:cNvSpPr txBox="1"/>
              <p:nvPr/>
            </p:nvSpPr>
            <p:spPr>
              <a:xfrm>
                <a:off x="9734625" y="4225412"/>
                <a:ext cx="962025" cy="338554"/>
              </a:xfrm>
              <a:prstGeom prst="rect">
                <a:avLst/>
              </a:prstGeom>
              <a:noFill/>
            </p:spPr>
            <p:txBody>
              <a:bodyPr wrap="square" rtlCol="0">
                <a:spAutoFit/>
              </a:bodyPr>
              <a:lstStyle/>
              <a:p>
                <a:r>
                  <a:rPr lang="en-US" sz="1600" b="1" dirty="0">
                    <a:solidFill>
                      <a:schemeClr val="bg1"/>
                    </a:solidFill>
                    <a:latin typeface="Kristen ITC" panose="03050502040202030202" pitchFamily="66" charset="0"/>
                  </a:rPr>
                  <a:t>Growth</a:t>
                </a:r>
                <a:endParaRPr lang="en-KE" sz="1600" b="1" dirty="0">
                  <a:solidFill>
                    <a:schemeClr val="bg1"/>
                  </a:solidFill>
                  <a:latin typeface="Kristen ITC" panose="03050502040202030202" pitchFamily="66" charset="0"/>
                </a:endParaRPr>
              </a:p>
            </p:txBody>
          </p:sp>
          <p:sp>
            <p:nvSpPr>
              <p:cNvPr id="314" name="TextBox 313">
                <a:extLst>
                  <a:ext uri="{FF2B5EF4-FFF2-40B4-BE49-F238E27FC236}">
                    <a16:creationId xmlns:a16="http://schemas.microsoft.com/office/drawing/2014/main" id="{5279029A-4F53-42C4-830C-8F75824A29CF}"/>
                  </a:ext>
                </a:extLst>
              </p:cNvPr>
              <p:cNvSpPr txBox="1"/>
              <p:nvPr/>
            </p:nvSpPr>
            <p:spPr>
              <a:xfrm>
                <a:off x="9115500" y="4497946"/>
                <a:ext cx="742875" cy="523220"/>
              </a:xfrm>
              <a:prstGeom prst="rect">
                <a:avLst/>
              </a:prstGeom>
              <a:noFill/>
            </p:spPr>
            <p:txBody>
              <a:bodyPr wrap="square" rtlCol="0">
                <a:spAutoFit/>
              </a:bodyPr>
              <a:lstStyle/>
              <a:p>
                <a:r>
                  <a:rPr lang="en-US" sz="2800" dirty="0">
                    <a:solidFill>
                      <a:schemeClr val="bg1"/>
                    </a:solidFill>
                  </a:rPr>
                  <a:t>15</a:t>
                </a:r>
                <a:endParaRPr lang="en-KE" sz="2800" dirty="0">
                  <a:solidFill>
                    <a:schemeClr val="bg1"/>
                  </a:solidFill>
                </a:endParaRPr>
              </a:p>
            </p:txBody>
          </p:sp>
          <p:sp>
            <p:nvSpPr>
              <p:cNvPr id="315" name="TextBox 314">
                <a:extLst>
                  <a:ext uri="{FF2B5EF4-FFF2-40B4-BE49-F238E27FC236}">
                    <a16:creationId xmlns:a16="http://schemas.microsoft.com/office/drawing/2014/main" id="{1BD7426F-E116-4101-BEC5-40ADA001832A}"/>
                  </a:ext>
                </a:extLst>
              </p:cNvPr>
              <p:cNvSpPr txBox="1"/>
              <p:nvPr/>
            </p:nvSpPr>
            <p:spPr>
              <a:xfrm>
                <a:off x="9796500" y="4682612"/>
                <a:ext cx="962025" cy="338554"/>
              </a:xfrm>
              <a:prstGeom prst="rect">
                <a:avLst/>
              </a:prstGeom>
              <a:noFill/>
            </p:spPr>
            <p:txBody>
              <a:bodyPr wrap="square" rtlCol="0">
                <a:spAutoFit/>
              </a:bodyPr>
              <a:lstStyle/>
              <a:p>
                <a:r>
                  <a:rPr lang="en-US" sz="1600" b="1" dirty="0">
                    <a:solidFill>
                      <a:schemeClr val="bg1"/>
                    </a:solidFill>
                    <a:latin typeface="Kristen ITC" panose="03050502040202030202" pitchFamily="66" charset="0"/>
                  </a:rPr>
                  <a:t>Points</a:t>
                </a:r>
                <a:endParaRPr lang="en-KE" sz="1600" b="1" dirty="0">
                  <a:solidFill>
                    <a:schemeClr val="bg1"/>
                  </a:solidFill>
                  <a:latin typeface="Kristen ITC" panose="03050502040202030202" pitchFamily="66" charset="0"/>
                </a:endParaRPr>
              </a:p>
            </p:txBody>
          </p:sp>
          <p:pic>
            <p:nvPicPr>
              <p:cNvPr id="316" name="Graphic 315" descr="Bar chart with solid fill">
                <a:extLst>
                  <a:ext uri="{FF2B5EF4-FFF2-40B4-BE49-F238E27FC236}">
                    <a16:creationId xmlns:a16="http://schemas.microsoft.com/office/drawing/2014/main" id="{43D543E6-3F8F-4B54-840B-397A10CE87C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654782" y="4525556"/>
                <a:ext cx="468000" cy="468000"/>
              </a:xfrm>
              <a:prstGeom prst="rect">
                <a:avLst/>
              </a:prstGeom>
            </p:spPr>
          </p:pic>
          <p:pic>
            <p:nvPicPr>
              <p:cNvPr id="317" name="Graphic 316" descr="Bar graph with upward trend with solid fill">
                <a:extLst>
                  <a:ext uri="{FF2B5EF4-FFF2-40B4-BE49-F238E27FC236}">
                    <a16:creationId xmlns:a16="http://schemas.microsoft.com/office/drawing/2014/main" id="{F71F8436-BC70-41C9-90D4-69106240745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654782" y="4059255"/>
                <a:ext cx="468000" cy="468000"/>
              </a:xfrm>
              <a:prstGeom prst="rect">
                <a:avLst/>
              </a:prstGeom>
            </p:spPr>
          </p:pic>
          <p:sp>
            <p:nvSpPr>
              <p:cNvPr id="318" name="TextBox 317">
                <a:extLst>
                  <a:ext uri="{FF2B5EF4-FFF2-40B4-BE49-F238E27FC236}">
                    <a16:creationId xmlns:a16="http://schemas.microsoft.com/office/drawing/2014/main" id="{AD126F33-1B27-46FD-AE98-CA722BADB9A2}"/>
                  </a:ext>
                </a:extLst>
              </p:cNvPr>
              <p:cNvSpPr txBox="1"/>
              <p:nvPr/>
            </p:nvSpPr>
            <p:spPr>
              <a:xfrm>
                <a:off x="8480067" y="2568652"/>
                <a:ext cx="2619375" cy="923330"/>
              </a:xfrm>
              <a:prstGeom prst="rect">
                <a:avLst/>
              </a:prstGeom>
              <a:noFill/>
            </p:spPr>
            <p:txBody>
              <a:bodyPr wrap="square" rtlCol="0">
                <a:spAutoFit/>
              </a:bodyPr>
              <a:lstStyle/>
              <a:p>
                <a:r>
                  <a:rPr lang="en-US" dirty="0">
                    <a:latin typeface="Kristen ITC" panose="03050502040202030202" pitchFamily="66" charset="0"/>
                  </a:rPr>
                  <a:t>The Challenge in Livestock Health Management</a:t>
                </a:r>
              </a:p>
            </p:txBody>
          </p:sp>
        </p:grpSp>
        <p:grpSp>
          <p:nvGrpSpPr>
            <p:cNvPr id="194" name="Group 193">
              <a:extLst>
                <a:ext uri="{FF2B5EF4-FFF2-40B4-BE49-F238E27FC236}">
                  <a16:creationId xmlns:a16="http://schemas.microsoft.com/office/drawing/2014/main" id="{2B433955-4A18-4CF5-9C1F-E0483003BD36}"/>
                </a:ext>
              </a:extLst>
            </p:cNvPr>
            <p:cNvGrpSpPr/>
            <p:nvPr/>
          </p:nvGrpSpPr>
          <p:grpSpPr>
            <a:xfrm>
              <a:off x="8364752" y="5512539"/>
              <a:ext cx="2847974" cy="3959225"/>
              <a:chOff x="8377238" y="1449388"/>
              <a:chExt cx="2847974" cy="3959225"/>
            </a:xfrm>
          </p:grpSpPr>
          <p:sp>
            <p:nvSpPr>
              <p:cNvPr id="293" name="Rectangle: Rounded Corners 292">
                <a:extLst>
                  <a:ext uri="{FF2B5EF4-FFF2-40B4-BE49-F238E27FC236}">
                    <a16:creationId xmlns:a16="http://schemas.microsoft.com/office/drawing/2014/main" id="{B6AF9EC3-A01F-4595-899E-357F42D93E00}"/>
                  </a:ext>
                </a:extLst>
              </p:cNvPr>
              <p:cNvSpPr/>
              <p:nvPr/>
            </p:nvSpPr>
            <p:spPr>
              <a:xfrm>
                <a:off x="8377238" y="1449388"/>
                <a:ext cx="2771775" cy="3959225"/>
              </a:xfrm>
              <a:prstGeom prst="roundRect">
                <a:avLst>
                  <a:gd name="adj" fmla="val 12199"/>
                </a:avLst>
              </a:prstGeom>
              <a:gradFill>
                <a:gsLst>
                  <a:gs pos="0">
                    <a:srgbClr val="00B0F0"/>
                  </a:gs>
                  <a:gs pos="51000">
                    <a:schemeClr val="accent1">
                      <a:lumMod val="75000"/>
                    </a:schemeClr>
                  </a:gs>
                  <a:gs pos="99000">
                    <a:schemeClr val="accent1">
                      <a:lumMod val="50000"/>
                    </a:schemeClr>
                  </a:gs>
                  <a:gs pos="100000">
                    <a:schemeClr val="accent1">
                      <a:lumMod val="5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294" name="Freeform: Shape 293">
                <a:extLst>
                  <a:ext uri="{FF2B5EF4-FFF2-40B4-BE49-F238E27FC236}">
                    <a16:creationId xmlns:a16="http://schemas.microsoft.com/office/drawing/2014/main" id="{B36FDE7F-841A-407F-AD29-CD35F6DB16FE}"/>
                  </a:ext>
                </a:extLst>
              </p:cNvPr>
              <p:cNvSpPr/>
              <p:nvPr/>
            </p:nvSpPr>
            <p:spPr>
              <a:xfrm flipH="1">
                <a:off x="8377238" y="1545902"/>
                <a:ext cx="2771775" cy="3862711"/>
              </a:xfrm>
              <a:custGeom>
                <a:avLst/>
                <a:gdLst>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86359 w 2771775"/>
                  <a:gd name="connsiteY9" fmla="*/ 180514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86359 w 2771775"/>
                  <a:gd name="connsiteY9" fmla="*/ 180514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71775" h="3862711">
                    <a:moveTo>
                      <a:pt x="102092" y="0"/>
                    </a:moveTo>
                    <a:lnTo>
                      <a:pt x="99036" y="2522"/>
                    </a:lnTo>
                    <a:cubicBezTo>
                      <a:pt x="37846" y="63711"/>
                      <a:pt x="0" y="148244"/>
                      <a:pt x="0" y="241615"/>
                    </a:cubicBezTo>
                    <a:lnTo>
                      <a:pt x="0" y="3524582"/>
                    </a:lnTo>
                    <a:cubicBezTo>
                      <a:pt x="0" y="3711325"/>
                      <a:pt x="151386" y="3862711"/>
                      <a:pt x="338129" y="3862711"/>
                    </a:cubicBezTo>
                    <a:lnTo>
                      <a:pt x="2433646" y="3862711"/>
                    </a:lnTo>
                    <a:cubicBezTo>
                      <a:pt x="2620389" y="3862711"/>
                      <a:pt x="2771775" y="3711325"/>
                      <a:pt x="2771775" y="3524582"/>
                    </a:cubicBezTo>
                    <a:lnTo>
                      <a:pt x="2771775" y="3443237"/>
                    </a:lnTo>
                    <a:lnTo>
                      <a:pt x="2730892" y="3419419"/>
                    </a:lnTo>
                    <a:cubicBezTo>
                      <a:pt x="1180917" y="2806879"/>
                      <a:pt x="1064514" y="2536857"/>
                      <a:pt x="176834" y="228139"/>
                    </a:cubicBezTo>
                    <a:cubicBezTo>
                      <a:pt x="148745" y="167968"/>
                      <a:pt x="130181" y="50646"/>
                      <a:pt x="102092" y="0"/>
                    </a:cubicBezTo>
                    <a:close/>
                  </a:path>
                </a:pathLst>
              </a:custGeom>
              <a:gradFill>
                <a:gsLst>
                  <a:gs pos="0">
                    <a:srgbClr val="00B0F0"/>
                  </a:gs>
                  <a:gs pos="31000">
                    <a:schemeClr val="bg1"/>
                  </a:gs>
                  <a:gs pos="92000">
                    <a:schemeClr val="accent1">
                      <a:lumMod val="50000"/>
                    </a:schemeClr>
                  </a:gs>
                  <a:gs pos="30000">
                    <a:schemeClr val="bg1"/>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KE"/>
              </a:p>
            </p:txBody>
          </p:sp>
          <p:sp>
            <p:nvSpPr>
              <p:cNvPr id="295" name="Rectangle: Rounded Corners 294">
                <a:extLst>
                  <a:ext uri="{FF2B5EF4-FFF2-40B4-BE49-F238E27FC236}">
                    <a16:creationId xmlns:a16="http://schemas.microsoft.com/office/drawing/2014/main" id="{AAD35077-4D73-4EAA-8D38-AB02D3497395}"/>
                  </a:ext>
                </a:extLst>
              </p:cNvPr>
              <p:cNvSpPr/>
              <p:nvPr/>
            </p:nvSpPr>
            <p:spPr>
              <a:xfrm>
                <a:off x="8453437" y="1893371"/>
                <a:ext cx="2619375" cy="2035497"/>
              </a:xfrm>
              <a:prstGeom prst="roundRect">
                <a:avLst>
                  <a:gd name="adj" fmla="val 16161"/>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296" name="Rectangle: Rounded Corners 295">
                <a:extLst>
                  <a:ext uri="{FF2B5EF4-FFF2-40B4-BE49-F238E27FC236}">
                    <a16:creationId xmlns:a16="http://schemas.microsoft.com/office/drawing/2014/main" id="{6FAA4D06-FD12-4835-BAA8-C8B1AD5E8767}"/>
                  </a:ext>
                </a:extLst>
              </p:cNvPr>
              <p:cNvSpPr/>
              <p:nvPr/>
            </p:nvSpPr>
            <p:spPr>
              <a:xfrm>
                <a:off x="8453437" y="1498277"/>
                <a:ext cx="2619375" cy="2168848"/>
              </a:xfrm>
              <a:prstGeom prst="roundRect">
                <a:avLst>
                  <a:gd name="adj" fmla="val 1288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dirty="0"/>
              </a:p>
            </p:txBody>
          </p:sp>
          <p:sp>
            <p:nvSpPr>
              <p:cNvPr id="297" name="TextBox 296">
                <a:extLst>
                  <a:ext uri="{FF2B5EF4-FFF2-40B4-BE49-F238E27FC236}">
                    <a16:creationId xmlns:a16="http://schemas.microsoft.com/office/drawing/2014/main" id="{8BF56200-3D5A-4D93-A4B1-B7AA528E5E13}"/>
                  </a:ext>
                </a:extLst>
              </p:cNvPr>
              <p:cNvSpPr txBox="1"/>
              <p:nvPr/>
            </p:nvSpPr>
            <p:spPr>
              <a:xfrm>
                <a:off x="8453437" y="1624012"/>
                <a:ext cx="2395539" cy="400110"/>
              </a:xfrm>
              <a:prstGeom prst="rect">
                <a:avLst/>
              </a:prstGeom>
              <a:noFill/>
            </p:spPr>
            <p:txBody>
              <a:bodyPr wrap="square" rtlCol="0">
                <a:spAutoFit/>
              </a:bodyPr>
              <a:lstStyle/>
              <a:p>
                <a:r>
                  <a:rPr lang="en-US" sz="2000" dirty="0">
                    <a:latin typeface="Kristen ITC" panose="03050502040202030202" pitchFamily="66" charset="0"/>
                  </a:rPr>
                  <a:t>Our Solution </a:t>
                </a:r>
                <a:endParaRPr lang="en-KE" sz="2000" dirty="0">
                  <a:solidFill>
                    <a:schemeClr val="tx1">
                      <a:lumMod val="75000"/>
                      <a:lumOff val="25000"/>
                    </a:schemeClr>
                  </a:solidFill>
                  <a:latin typeface="Kristen ITC" panose="03050502040202030202" pitchFamily="66" charset="0"/>
                </a:endParaRPr>
              </a:p>
            </p:txBody>
          </p:sp>
          <p:sp>
            <p:nvSpPr>
              <p:cNvPr id="298" name="Rectangle: Rounded Corners 297">
                <a:extLst>
                  <a:ext uri="{FF2B5EF4-FFF2-40B4-BE49-F238E27FC236}">
                    <a16:creationId xmlns:a16="http://schemas.microsoft.com/office/drawing/2014/main" id="{076E538A-3A9B-46A6-8787-B62189BE74D7}"/>
                  </a:ext>
                </a:extLst>
              </p:cNvPr>
              <p:cNvSpPr/>
              <p:nvPr/>
            </p:nvSpPr>
            <p:spPr>
              <a:xfrm>
                <a:off x="8572500" y="2072377"/>
                <a:ext cx="324000" cy="72000"/>
              </a:xfrm>
              <a:prstGeom prst="roundRect">
                <a:avLst>
                  <a:gd name="adj" fmla="val 41983"/>
                </a:avLst>
              </a:prstGeom>
              <a:gradFill>
                <a:gsLst>
                  <a:gs pos="0">
                    <a:srgbClr val="00B0F0"/>
                  </a:gs>
                  <a:gs pos="51000">
                    <a:schemeClr val="accent1">
                      <a:lumMod val="75000"/>
                    </a:schemeClr>
                  </a:gs>
                  <a:gs pos="99000">
                    <a:schemeClr val="accent1">
                      <a:lumMod val="50000"/>
                    </a:schemeClr>
                  </a:gs>
                  <a:gs pos="100000">
                    <a:schemeClr val="accent1">
                      <a:lumMod val="5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299" name="TextBox 298">
                <a:extLst>
                  <a:ext uri="{FF2B5EF4-FFF2-40B4-BE49-F238E27FC236}">
                    <a16:creationId xmlns:a16="http://schemas.microsoft.com/office/drawing/2014/main" id="{212214BD-E6A5-4305-A27A-9A3EE65D3AD9}"/>
                  </a:ext>
                </a:extLst>
              </p:cNvPr>
              <p:cNvSpPr txBox="1"/>
              <p:nvPr/>
            </p:nvSpPr>
            <p:spPr>
              <a:xfrm>
                <a:off x="9105975" y="4040746"/>
                <a:ext cx="742875" cy="523220"/>
              </a:xfrm>
              <a:prstGeom prst="rect">
                <a:avLst/>
              </a:prstGeom>
              <a:noFill/>
            </p:spPr>
            <p:txBody>
              <a:bodyPr wrap="square" rtlCol="0">
                <a:spAutoFit/>
              </a:bodyPr>
              <a:lstStyle/>
              <a:p>
                <a:r>
                  <a:rPr lang="en-US" sz="2800" dirty="0">
                    <a:solidFill>
                      <a:schemeClr val="bg1"/>
                    </a:solidFill>
                  </a:rPr>
                  <a:t>20</a:t>
                </a:r>
                <a:r>
                  <a:rPr lang="en-US" sz="2000" dirty="0">
                    <a:solidFill>
                      <a:schemeClr val="bg1"/>
                    </a:solidFill>
                  </a:rPr>
                  <a:t>%</a:t>
                </a:r>
                <a:endParaRPr lang="en-KE" sz="2800" dirty="0">
                  <a:solidFill>
                    <a:schemeClr val="bg1"/>
                  </a:solidFill>
                </a:endParaRPr>
              </a:p>
            </p:txBody>
          </p:sp>
          <p:sp>
            <p:nvSpPr>
              <p:cNvPr id="300" name="TextBox 299">
                <a:extLst>
                  <a:ext uri="{FF2B5EF4-FFF2-40B4-BE49-F238E27FC236}">
                    <a16:creationId xmlns:a16="http://schemas.microsoft.com/office/drawing/2014/main" id="{AFA854A0-D73B-40A4-ABAB-B5192BCA9B5B}"/>
                  </a:ext>
                </a:extLst>
              </p:cNvPr>
              <p:cNvSpPr txBox="1"/>
              <p:nvPr/>
            </p:nvSpPr>
            <p:spPr>
              <a:xfrm>
                <a:off x="9734625" y="4225412"/>
                <a:ext cx="962025" cy="338554"/>
              </a:xfrm>
              <a:prstGeom prst="rect">
                <a:avLst/>
              </a:prstGeom>
              <a:noFill/>
            </p:spPr>
            <p:txBody>
              <a:bodyPr wrap="square" rtlCol="0">
                <a:spAutoFit/>
              </a:bodyPr>
              <a:lstStyle/>
              <a:p>
                <a:r>
                  <a:rPr lang="en-US" sz="1600" b="1" dirty="0">
                    <a:solidFill>
                      <a:schemeClr val="bg1"/>
                    </a:solidFill>
                    <a:latin typeface="Kristen ITC" panose="03050502040202030202" pitchFamily="66" charset="0"/>
                  </a:rPr>
                  <a:t>Growth</a:t>
                </a:r>
                <a:endParaRPr lang="en-KE" sz="1600" b="1" dirty="0">
                  <a:solidFill>
                    <a:schemeClr val="bg1"/>
                  </a:solidFill>
                  <a:latin typeface="Kristen ITC" panose="03050502040202030202" pitchFamily="66" charset="0"/>
                </a:endParaRPr>
              </a:p>
            </p:txBody>
          </p:sp>
          <p:sp>
            <p:nvSpPr>
              <p:cNvPr id="301" name="TextBox 300">
                <a:extLst>
                  <a:ext uri="{FF2B5EF4-FFF2-40B4-BE49-F238E27FC236}">
                    <a16:creationId xmlns:a16="http://schemas.microsoft.com/office/drawing/2014/main" id="{C817318C-38DA-4B7C-9B85-4EC3BE43A0D7}"/>
                  </a:ext>
                </a:extLst>
              </p:cNvPr>
              <p:cNvSpPr txBox="1"/>
              <p:nvPr/>
            </p:nvSpPr>
            <p:spPr>
              <a:xfrm>
                <a:off x="9115500" y="4497946"/>
                <a:ext cx="742875" cy="523220"/>
              </a:xfrm>
              <a:prstGeom prst="rect">
                <a:avLst/>
              </a:prstGeom>
              <a:noFill/>
            </p:spPr>
            <p:txBody>
              <a:bodyPr wrap="square" rtlCol="0">
                <a:spAutoFit/>
              </a:bodyPr>
              <a:lstStyle/>
              <a:p>
                <a:r>
                  <a:rPr lang="en-US" sz="2800" dirty="0">
                    <a:solidFill>
                      <a:schemeClr val="bg1"/>
                    </a:solidFill>
                  </a:rPr>
                  <a:t>20</a:t>
                </a:r>
                <a:endParaRPr lang="en-KE" sz="2800" dirty="0">
                  <a:solidFill>
                    <a:schemeClr val="bg1"/>
                  </a:solidFill>
                </a:endParaRPr>
              </a:p>
            </p:txBody>
          </p:sp>
          <p:sp>
            <p:nvSpPr>
              <p:cNvPr id="302" name="TextBox 301">
                <a:extLst>
                  <a:ext uri="{FF2B5EF4-FFF2-40B4-BE49-F238E27FC236}">
                    <a16:creationId xmlns:a16="http://schemas.microsoft.com/office/drawing/2014/main" id="{54ACDD67-762C-4718-83E7-CA4A04449A17}"/>
                  </a:ext>
                </a:extLst>
              </p:cNvPr>
              <p:cNvSpPr txBox="1"/>
              <p:nvPr/>
            </p:nvSpPr>
            <p:spPr>
              <a:xfrm>
                <a:off x="9796500" y="4682612"/>
                <a:ext cx="962025" cy="338554"/>
              </a:xfrm>
              <a:prstGeom prst="rect">
                <a:avLst/>
              </a:prstGeom>
              <a:noFill/>
            </p:spPr>
            <p:txBody>
              <a:bodyPr wrap="square" rtlCol="0">
                <a:spAutoFit/>
              </a:bodyPr>
              <a:lstStyle/>
              <a:p>
                <a:r>
                  <a:rPr lang="en-US" sz="1600" b="1" dirty="0">
                    <a:solidFill>
                      <a:schemeClr val="bg1"/>
                    </a:solidFill>
                    <a:latin typeface="Kristen ITC" panose="03050502040202030202" pitchFamily="66" charset="0"/>
                  </a:rPr>
                  <a:t>Points</a:t>
                </a:r>
                <a:endParaRPr lang="en-KE" sz="1600" b="1" dirty="0">
                  <a:solidFill>
                    <a:schemeClr val="bg1"/>
                  </a:solidFill>
                  <a:latin typeface="Kristen ITC" panose="03050502040202030202" pitchFamily="66" charset="0"/>
                </a:endParaRPr>
              </a:p>
            </p:txBody>
          </p:sp>
          <p:pic>
            <p:nvPicPr>
              <p:cNvPr id="303" name="Graphic 302" descr="Bar chart with solid fill">
                <a:extLst>
                  <a:ext uri="{FF2B5EF4-FFF2-40B4-BE49-F238E27FC236}">
                    <a16:creationId xmlns:a16="http://schemas.microsoft.com/office/drawing/2014/main" id="{87CA1290-0EE2-4BE1-8E3E-E7AC7698C6F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654782" y="4525556"/>
                <a:ext cx="468000" cy="468000"/>
              </a:xfrm>
              <a:prstGeom prst="rect">
                <a:avLst/>
              </a:prstGeom>
            </p:spPr>
          </p:pic>
          <p:pic>
            <p:nvPicPr>
              <p:cNvPr id="304" name="Graphic 303" descr="Bar graph with upward trend with solid fill">
                <a:extLst>
                  <a:ext uri="{FF2B5EF4-FFF2-40B4-BE49-F238E27FC236}">
                    <a16:creationId xmlns:a16="http://schemas.microsoft.com/office/drawing/2014/main" id="{66FF8D4C-F3CE-4EED-AA1E-F5A563A2A48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654782" y="4059255"/>
                <a:ext cx="468000" cy="468000"/>
              </a:xfrm>
              <a:prstGeom prst="rect">
                <a:avLst/>
              </a:prstGeom>
            </p:spPr>
          </p:pic>
          <p:sp>
            <p:nvSpPr>
              <p:cNvPr id="305" name="TextBox 304">
                <a:extLst>
                  <a:ext uri="{FF2B5EF4-FFF2-40B4-BE49-F238E27FC236}">
                    <a16:creationId xmlns:a16="http://schemas.microsoft.com/office/drawing/2014/main" id="{B1FBD88D-282E-4D27-B22C-4675E271895B}"/>
                  </a:ext>
                </a:extLst>
              </p:cNvPr>
              <p:cNvSpPr txBox="1"/>
              <p:nvPr/>
            </p:nvSpPr>
            <p:spPr>
              <a:xfrm>
                <a:off x="8605837" y="2568652"/>
                <a:ext cx="2619375" cy="1107996"/>
              </a:xfrm>
              <a:prstGeom prst="rect">
                <a:avLst/>
              </a:prstGeom>
              <a:noFill/>
            </p:spPr>
            <p:txBody>
              <a:bodyPr wrap="square" rtlCol="0">
                <a:spAutoFit/>
              </a:bodyPr>
              <a:lstStyle/>
              <a:p>
                <a:r>
                  <a:rPr lang="en-US" sz="1600" dirty="0" err="1">
                    <a:latin typeface="Kristen ITC" panose="03050502040202030202" pitchFamily="66" charset="0"/>
                  </a:rPr>
                  <a:t>SmartLivestock</a:t>
                </a:r>
                <a:r>
                  <a:rPr lang="en-US" sz="1600" dirty="0">
                    <a:latin typeface="Kristen ITC" panose="03050502040202030202" pitchFamily="66" charset="0"/>
                  </a:rPr>
                  <a:t>: AI &amp; IoT-Powered </a:t>
                </a:r>
                <a:r>
                  <a:rPr lang="en-US" dirty="0">
                    <a:latin typeface="Kristen ITC" panose="03050502040202030202" pitchFamily="66" charset="0"/>
                  </a:rPr>
                  <a:t>Livestock</a:t>
                </a:r>
                <a:r>
                  <a:rPr lang="en-US" sz="1600" dirty="0">
                    <a:latin typeface="Kristen ITC" panose="03050502040202030202" pitchFamily="66" charset="0"/>
                  </a:rPr>
                  <a:t> Health Monitoring</a:t>
                </a:r>
                <a:endParaRPr lang="en-KE" sz="1600" dirty="0">
                  <a:latin typeface="Kristen ITC" panose="03050502040202030202" pitchFamily="66" charset="0"/>
                </a:endParaRPr>
              </a:p>
            </p:txBody>
          </p:sp>
        </p:grpSp>
        <p:grpSp>
          <p:nvGrpSpPr>
            <p:cNvPr id="195" name="Group 194">
              <a:extLst>
                <a:ext uri="{FF2B5EF4-FFF2-40B4-BE49-F238E27FC236}">
                  <a16:creationId xmlns:a16="http://schemas.microsoft.com/office/drawing/2014/main" id="{89482A89-D47F-48BE-AFCA-54391E63FC45}"/>
                </a:ext>
              </a:extLst>
            </p:cNvPr>
            <p:cNvGrpSpPr/>
            <p:nvPr/>
          </p:nvGrpSpPr>
          <p:grpSpPr>
            <a:xfrm>
              <a:off x="8364752" y="9575690"/>
              <a:ext cx="2847974" cy="3959225"/>
              <a:chOff x="8377238" y="1449388"/>
              <a:chExt cx="2847974" cy="3959225"/>
            </a:xfrm>
          </p:grpSpPr>
          <p:sp>
            <p:nvSpPr>
              <p:cNvPr id="280" name="Rectangle: Rounded Corners 279">
                <a:extLst>
                  <a:ext uri="{FF2B5EF4-FFF2-40B4-BE49-F238E27FC236}">
                    <a16:creationId xmlns:a16="http://schemas.microsoft.com/office/drawing/2014/main" id="{1D3499C2-EFA0-485E-AAC4-1FBEB47A9677}"/>
                  </a:ext>
                </a:extLst>
              </p:cNvPr>
              <p:cNvSpPr/>
              <p:nvPr/>
            </p:nvSpPr>
            <p:spPr>
              <a:xfrm>
                <a:off x="8377238" y="1449388"/>
                <a:ext cx="2771775" cy="3959225"/>
              </a:xfrm>
              <a:prstGeom prst="roundRect">
                <a:avLst>
                  <a:gd name="adj" fmla="val 12199"/>
                </a:avLst>
              </a:prstGeom>
              <a:gradFill>
                <a:gsLst>
                  <a:gs pos="0">
                    <a:srgbClr val="00B0F0"/>
                  </a:gs>
                  <a:gs pos="51000">
                    <a:schemeClr val="accent1">
                      <a:lumMod val="75000"/>
                    </a:schemeClr>
                  </a:gs>
                  <a:gs pos="99000">
                    <a:schemeClr val="accent1">
                      <a:lumMod val="50000"/>
                    </a:schemeClr>
                  </a:gs>
                  <a:gs pos="100000">
                    <a:schemeClr val="accent1">
                      <a:lumMod val="5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281" name="Freeform: Shape 280">
                <a:extLst>
                  <a:ext uri="{FF2B5EF4-FFF2-40B4-BE49-F238E27FC236}">
                    <a16:creationId xmlns:a16="http://schemas.microsoft.com/office/drawing/2014/main" id="{7D6952FC-F9C4-4EAD-AD18-7843CC280060}"/>
                  </a:ext>
                </a:extLst>
              </p:cNvPr>
              <p:cNvSpPr/>
              <p:nvPr/>
            </p:nvSpPr>
            <p:spPr>
              <a:xfrm flipH="1">
                <a:off x="8377238" y="1545902"/>
                <a:ext cx="2771775" cy="3862711"/>
              </a:xfrm>
              <a:custGeom>
                <a:avLst/>
                <a:gdLst>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86359 w 2771775"/>
                  <a:gd name="connsiteY9" fmla="*/ 180514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86359 w 2771775"/>
                  <a:gd name="connsiteY9" fmla="*/ 180514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71775" h="3862711">
                    <a:moveTo>
                      <a:pt x="102092" y="0"/>
                    </a:moveTo>
                    <a:lnTo>
                      <a:pt x="99036" y="2522"/>
                    </a:lnTo>
                    <a:cubicBezTo>
                      <a:pt x="37846" y="63711"/>
                      <a:pt x="0" y="148244"/>
                      <a:pt x="0" y="241615"/>
                    </a:cubicBezTo>
                    <a:lnTo>
                      <a:pt x="0" y="3524582"/>
                    </a:lnTo>
                    <a:cubicBezTo>
                      <a:pt x="0" y="3711325"/>
                      <a:pt x="151386" y="3862711"/>
                      <a:pt x="338129" y="3862711"/>
                    </a:cubicBezTo>
                    <a:lnTo>
                      <a:pt x="2433646" y="3862711"/>
                    </a:lnTo>
                    <a:cubicBezTo>
                      <a:pt x="2620389" y="3862711"/>
                      <a:pt x="2771775" y="3711325"/>
                      <a:pt x="2771775" y="3524582"/>
                    </a:cubicBezTo>
                    <a:lnTo>
                      <a:pt x="2771775" y="3443237"/>
                    </a:lnTo>
                    <a:lnTo>
                      <a:pt x="2730892" y="3419419"/>
                    </a:lnTo>
                    <a:cubicBezTo>
                      <a:pt x="1180917" y="2806879"/>
                      <a:pt x="1064514" y="2536857"/>
                      <a:pt x="176834" y="228139"/>
                    </a:cubicBezTo>
                    <a:cubicBezTo>
                      <a:pt x="148745" y="167968"/>
                      <a:pt x="130181" y="50646"/>
                      <a:pt x="102092" y="0"/>
                    </a:cubicBezTo>
                    <a:close/>
                  </a:path>
                </a:pathLst>
              </a:custGeom>
              <a:gradFill>
                <a:gsLst>
                  <a:gs pos="0">
                    <a:srgbClr val="00B0F0"/>
                  </a:gs>
                  <a:gs pos="31000">
                    <a:schemeClr val="bg1"/>
                  </a:gs>
                  <a:gs pos="92000">
                    <a:schemeClr val="accent1">
                      <a:lumMod val="50000"/>
                    </a:schemeClr>
                  </a:gs>
                  <a:gs pos="30000">
                    <a:schemeClr val="bg1"/>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KE"/>
              </a:p>
            </p:txBody>
          </p:sp>
          <p:sp>
            <p:nvSpPr>
              <p:cNvPr id="282" name="Rectangle: Rounded Corners 281">
                <a:extLst>
                  <a:ext uri="{FF2B5EF4-FFF2-40B4-BE49-F238E27FC236}">
                    <a16:creationId xmlns:a16="http://schemas.microsoft.com/office/drawing/2014/main" id="{0C144670-6F7F-4478-A62E-E8FDA204C50C}"/>
                  </a:ext>
                </a:extLst>
              </p:cNvPr>
              <p:cNvSpPr/>
              <p:nvPr/>
            </p:nvSpPr>
            <p:spPr>
              <a:xfrm>
                <a:off x="8453437" y="1893371"/>
                <a:ext cx="2619375" cy="2035497"/>
              </a:xfrm>
              <a:prstGeom prst="roundRect">
                <a:avLst>
                  <a:gd name="adj" fmla="val 16161"/>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283" name="Rectangle: Rounded Corners 282">
                <a:extLst>
                  <a:ext uri="{FF2B5EF4-FFF2-40B4-BE49-F238E27FC236}">
                    <a16:creationId xmlns:a16="http://schemas.microsoft.com/office/drawing/2014/main" id="{82120E1C-6164-43BF-B970-D1A3FDA537FF}"/>
                  </a:ext>
                </a:extLst>
              </p:cNvPr>
              <p:cNvSpPr/>
              <p:nvPr/>
            </p:nvSpPr>
            <p:spPr>
              <a:xfrm>
                <a:off x="8453437" y="1498277"/>
                <a:ext cx="2619375" cy="2168848"/>
              </a:xfrm>
              <a:prstGeom prst="roundRect">
                <a:avLst>
                  <a:gd name="adj" fmla="val 1288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dirty="0"/>
              </a:p>
            </p:txBody>
          </p:sp>
          <p:sp>
            <p:nvSpPr>
              <p:cNvPr id="284" name="TextBox 283">
                <a:extLst>
                  <a:ext uri="{FF2B5EF4-FFF2-40B4-BE49-F238E27FC236}">
                    <a16:creationId xmlns:a16="http://schemas.microsoft.com/office/drawing/2014/main" id="{5775C7EA-22F6-434A-B199-958085C57AFA}"/>
                  </a:ext>
                </a:extLst>
              </p:cNvPr>
              <p:cNvSpPr txBox="1"/>
              <p:nvPr/>
            </p:nvSpPr>
            <p:spPr>
              <a:xfrm>
                <a:off x="8453437" y="1624012"/>
                <a:ext cx="2395539" cy="400110"/>
              </a:xfrm>
              <a:prstGeom prst="rect">
                <a:avLst/>
              </a:prstGeom>
              <a:noFill/>
            </p:spPr>
            <p:txBody>
              <a:bodyPr wrap="square" rtlCol="0">
                <a:spAutoFit/>
              </a:bodyPr>
              <a:lstStyle/>
              <a:p>
                <a:r>
                  <a:rPr lang="en-US" sz="2000" dirty="0">
                    <a:latin typeface="Kristen ITC" panose="03050502040202030202" pitchFamily="66" charset="0"/>
                  </a:rPr>
                  <a:t>How It Works</a:t>
                </a:r>
                <a:endParaRPr lang="en-KE" sz="2000" b="1" dirty="0">
                  <a:solidFill>
                    <a:schemeClr val="tx1">
                      <a:lumMod val="75000"/>
                      <a:lumOff val="25000"/>
                    </a:schemeClr>
                  </a:solidFill>
                  <a:latin typeface="Kristen ITC" panose="03050502040202030202" pitchFamily="66" charset="0"/>
                </a:endParaRPr>
              </a:p>
            </p:txBody>
          </p:sp>
          <p:sp>
            <p:nvSpPr>
              <p:cNvPr id="285" name="Rectangle: Rounded Corners 284">
                <a:extLst>
                  <a:ext uri="{FF2B5EF4-FFF2-40B4-BE49-F238E27FC236}">
                    <a16:creationId xmlns:a16="http://schemas.microsoft.com/office/drawing/2014/main" id="{5213CD45-7635-455F-B290-CC3ACEDEA900}"/>
                  </a:ext>
                </a:extLst>
              </p:cNvPr>
              <p:cNvSpPr/>
              <p:nvPr/>
            </p:nvSpPr>
            <p:spPr>
              <a:xfrm>
                <a:off x="8572500" y="2072377"/>
                <a:ext cx="324000" cy="72000"/>
              </a:xfrm>
              <a:prstGeom prst="roundRect">
                <a:avLst>
                  <a:gd name="adj" fmla="val 41983"/>
                </a:avLst>
              </a:prstGeom>
              <a:gradFill>
                <a:gsLst>
                  <a:gs pos="0">
                    <a:srgbClr val="00B0F0"/>
                  </a:gs>
                  <a:gs pos="51000">
                    <a:schemeClr val="accent1">
                      <a:lumMod val="75000"/>
                    </a:schemeClr>
                  </a:gs>
                  <a:gs pos="99000">
                    <a:schemeClr val="accent1">
                      <a:lumMod val="50000"/>
                    </a:schemeClr>
                  </a:gs>
                  <a:gs pos="100000">
                    <a:schemeClr val="accent1">
                      <a:lumMod val="5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286" name="TextBox 285">
                <a:extLst>
                  <a:ext uri="{FF2B5EF4-FFF2-40B4-BE49-F238E27FC236}">
                    <a16:creationId xmlns:a16="http://schemas.microsoft.com/office/drawing/2014/main" id="{1D0EA62F-EF48-4333-8D57-66B83A1111FC}"/>
                  </a:ext>
                </a:extLst>
              </p:cNvPr>
              <p:cNvSpPr txBox="1"/>
              <p:nvPr/>
            </p:nvSpPr>
            <p:spPr>
              <a:xfrm>
                <a:off x="9105975" y="4040746"/>
                <a:ext cx="742875" cy="523220"/>
              </a:xfrm>
              <a:prstGeom prst="rect">
                <a:avLst/>
              </a:prstGeom>
              <a:noFill/>
            </p:spPr>
            <p:txBody>
              <a:bodyPr wrap="square" rtlCol="0">
                <a:spAutoFit/>
              </a:bodyPr>
              <a:lstStyle/>
              <a:p>
                <a:r>
                  <a:rPr lang="en-US" sz="2800" dirty="0">
                    <a:solidFill>
                      <a:schemeClr val="bg1"/>
                    </a:solidFill>
                  </a:rPr>
                  <a:t>15</a:t>
                </a:r>
                <a:r>
                  <a:rPr lang="en-US" sz="2000" dirty="0">
                    <a:solidFill>
                      <a:schemeClr val="bg1"/>
                    </a:solidFill>
                  </a:rPr>
                  <a:t>%</a:t>
                </a:r>
                <a:endParaRPr lang="en-KE" sz="2800" dirty="0">
                  <a:solidFill>
                    <a:schemeClr val="bg1"/>
                  </a:solidFill>
                </a:endParaRPr>
              </a:p>
            </p:txBody>
          </p:sp>
          <p:sp>
            <p:nvSpPr>
              <p:cNvPr id="287" name="TextBox 286">
                <a:extLst>
                  <a:ext uri="{FF2B5EF4-FFF2-40B4-BE49-F238E27FC236}">
                    <a16:creationId xmlns:a16="http://schemas.microsoft.com/office/drawing/2014/main" id="{96E8021E-FA09-4FD9-8F2C-3971893587DE}"/>
                  </a:ext>
                </a:extLst>
              </p:cNvPr>
              <p:cNvSpPr txBox="1"/>
              <p:nvPr/>
            </p:nvSpPr>
            <p:spPr>
              <a:xfrm>
                <a:off x="9734625" y="4225412"/>
                <a:ext cx="962025" cy="338554"/>
              </a:xfrm>
              <a:prstGeom prst="rect">
                <a:avLst/>
              </a:prstGeom>
              <a:noFill/>
            </p:spPr>
            <p:txBody>
              <a:bodyPr wrap="square" rtlCol="0">
                <a:spAutoFit/>
              </a:bodyPr>
              <a:lstStyle/>
              <a:p>
                <a:r>
                  <a:rPr lang="en-US" sz="1600" b="1" dirty="0">
                    <a:solidFill>
                      <a:schemeClr val="bg1"/>
                    </a:solidFill>
                    <a:latin typeface="Kristen ITC" panose="03050502040202030202" pitchFamily="66" charset="0"/>
                  </a:rPr>
                  <a:t>Growth</a:t>
                </a:r>
                <a:endParaRPr lang="en-KE" sz="1600" b="1" dirty="0">
                  <a:solidFill>
                    <a:schemeClr val="bg1"/>
                  </a:solidFill>
                  <a:latin typeface="Kristen ITC" panose="03050502040202030202" pitchFamily="66" charset="0"/>
                </a:endParaRPr>
              </a:p>
            </p:txBody>
          </p:sp>
          <p:sp>
            <p:nvSpPr>
              <p:cNvPr id="288" name="TextBox 287">
                <a:extLst>
                  <a:ext uri="{FF2B5EF4-FFF2-40B4-BE49-F238E27FC236}">
                    <a16:creationId xmlns:a16="http://schemas.microsoft.com/office/drawing/2014/main" id="{00AF82AF-6351-4539-B76F-C408804CA199}"/>
                  </a:ext>
                </a:extLst>
              </p:cNvPr>
              <p:cNvSpPr txBox="1"/>
              <p:nvPr/>
            </p:nvSpPr>
            <p:spPr>
              <a:xfrm>
                <a:off x="9115500" y="4497946"/>
                <a:ext cx="742875" cy="523220"/>
              </a:xfrm>
              <a:prstGeom prst="rect">
                <a:avLst/>
              </a:prstGeom>
              <a:noFill/>
            </p:spPr>
            <p:txBody>
              <a:bodyPr wrap="square" rtlCol="0">
                <a:spAutoFit/>
              </a:bodyPr>
              <a:lstStyle/>
              <a:p>
                <a:r>
                  <a:rPr lang="en-US" sz="2800" dirty="0">
                    <a:solidFill>
                      <a:schemeClr val="bg1"/>
                    </a:solidFill>
                  </a:rPr>
                  <a:t>15</a:t>
                </a:r>
                <a:endParaRPr lang="en-KE" sz="2800" dirty="0">
                  <a:solidFill>
                    <a:schemeClr val="bg1"/>
                  </a:solidFill>
                </a:endParaRPr>
              </a:p>
            </p:txBody>
          </p:sp>
          <p:sp>
            <p:nvSpPr>
              <p:cNvPr id="289" name="TextBox 288">
                <a:extLst>
                  <a:ext uri="{FF2B5EF4-FFF2-40B4-BE49-F238E27FC236}">
                    <a16:creationId xmlns:a16="http://schemas.microsoft.com/office/drawing/2014/main" id="{076F62FC-71F3-4641-A01E-0552F3858DE6}"/>
                  </a:ext>
                </a:extLst>
              </p:cNvPr>
              <p:cNvSpPr txBox="1"/>
              <p:nvPr/>
            </p:nvSpPr>
            <p:spPr>
              <a:xfrm>
                <a:off x="9796500" y="4682612"/>
                <a:ext cx="962025" cy="338554"/>
              </a:xfrm>
              <a:prstGeom prst="rect">
                <a:avLst/>
              </a:prstGeom>
              <a:noFill/>
            </p:spPr>
            <p:txBody>
              <a:bodyPr wrap="square" rtlCol="0">
                <a:spAutoFit/>
              </a:bodyPr>
              <a:lstStyle/>
              <a:p>
                <a:r>
                  <a:rPr lang="en-US" sz="1600" b="1" dirty="0">
                    <a:solidFill>
                      <a:schemeClr val="bg1"/>
                    </a:solidFill>
                    <a:latin typeface="Kristen ITC" panose="03050502040202030202" pitchFamily="66" charset="0"/>
                  </a:rPr>
                  <a:t>Points</a:t>
                </a:r>
                <a:endParaRPr lang="en-KE" sz="1600" b="1" dirty="0">
                  <a:solidFill>
                    <a:schemeClr val="bg1"/>
                  </a:solidFill>
                  <a:latin typeface="Kristen ITC" panose="03050502040202030202" pitchFamily="66" charset="0"/>
                </a:endParaRPr>
              </a:p>
            </p:txBody>
          </p:sp>
          <p:pic>
            <p:nvPicPr>
              <p:cNvPr id="290" name="Graphic 289" descr="Bar chart with solid fill">
                <a:extLst>
                  <a:ext uri="{FF2B5EF4-FFF2-40B4-BE49-F238E27FC236}">
                    <a16:creationId xmlns:a16="http://schemas.microsoft.com/office/drawing/2014/main" id="{738D9DC8-8842-4F3B-AFDE-C2C4C52AD12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654782" y="4525556"/>
                <a:ext cx="468000" cy="468000"/>
              </a:xfrm>
              <a:prstGeom prst="rect">
                <a:avLst/>
              </a:prstGeom>
            </p:spPr>
          </p:pic>
          <p:pic>
            <p:nvPicPr>
              <p:cNvPr id="291" name="Graphic 290" descr="Bar graph with upward trend with solid fill">
                <a:extLst>
                  <a:ext uri="{FF2B5EF4-FFF2-40B4-BE49-F238E27FC236}">
                    <a16:creationId xmlns:a16="http://schemas.microsoft.com/office/drawing/2014/main" id="{A50E4EEB-2705-48D9-8AC7-7C3658D146F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654782" y="4059255"/>
                <a:ext cx="468000" cy="468000"/>
              </a:xfrm>
              <a:prstGeom prst="rect">
                <a:avLst/>
              </a:prstGeom>
            </p:spPr>
          </p:pic>
          <p:sp>
            <p:nvSpPr>
              <p:cNvPr id="292" name="TextBox 291">
                <a:extLst>
                  <a:ext uri="{FF2B5EF4-FFF2-40B4-BE49-F238E27FC236}">
                    <a16:creationId xmlns:a16="http://schemas.microsoft.com/office/drawing/2014/main" id="{E2F8E1FC-884B-450B-A570-77D153F02151}"/>
                  </a:ext>
                </a:extLst>
              </p:cNvPr>
              <p:cNvSpPr txBox="1"/>
              <p:nvPr/>
            </p:nvSpPr>
            <p:spPr>
              <a:xfrm>
                <a:off x="8605837" y="2568652"/>
                <a:ext cx="2619375" cy="830997"/>
              </a:xfrm>
              <a:prstGeom prst="rect">
                <a:avLst/>
              </a:prstGeom>
              <a:noFill/>
            </p:spPr>
            <p:txBody>
              <a:bodyPr wrap="square" rtlCol="0">
                <a:spAutoFit/>
              </a:bodyPr>
              <a:lstStyle/>
              <a:p>
                <a:r>
                  <a:rPr lang="en-US" sz="1600" dirty="0">
                    <a:latin typeface="Kristen ITC" panose="03050502040202030202" pitchFamily="66" charset="0"/>
                  </a:rPr>
                  <a:t>AI and IoT for Real-Time Livestock Health Monitoring</a:t>
                </a:r>
                <a:endParaRPr lang="en-KE" sz="1600" dirty="0">
                  <a:latin typeface="Kristen ITC" panose="03050502040202030202" pitchFamily="66" charset="0"/>
                </a:endParaRPr>
              </a:p>
            </p:txBody>
          </p:sp>
        </p:grpSp>
        <p:grpSp>
          <p:nvGrpSpPr>
            <p:cNvPr id="196" name="Group 195">
              <a:extLst>
                <a:ext uri="{FF2B5EF4-FFF2-40B4-BE49-F238E27FC236}">
                  <a16:creationId xmlns:a16="http://schemas.microsoft.com/office/drawing/2014/main" id="{ACBC4957-944B-4638-B986-98289DE9929A}"/>
                </a:ext>
              </a:extLst>
            </p:cNvPr>
            <p:cNvGrpSpPr/>
            <p:nvPr/>
          </p:nvGrpSpPr>
          <p:grpSpPr>
            <a:xfrm>
              <a:off x="8364752" y="13638841"/>
              <a:ext cx="2847974" cy="3959225"/>
              <a:chOff x="8377238" y="1449388"/>
              <a:chExt cx="2847974" cy="3959225"/>
            </a:xfrm>
          </p:grpSpPr>
          <p:sp>
            <p:nvSpPr>
              <p:cNvPr id="267" name="Rectangle: Rounded Corners 266">
                <a:extLst>
                  <a:ext uri="{FF2B5EF4-FFF2-40B4-BE49-F238E27FC236}">
                    <a16:creationId xmlns:a16="http://schemas.microsoft.com/office/drawing/2014/main" id="{56211AE3-A739-455D-B13E-EE52DC83DB85}"/>
                  </a:ext>
                </a:extLst>
              </p:cNvPr>
              <p:cNvSpPr/>
              <p:nvPr/>
            </p:nvSpPr>
            <p:spPr>
              <a:xfrm>
                <a:off x="8377238" y="1449388"/>
                <a:ext cx="2771775" cy="3959225"/>
              </a:xfrm>
              <a:prstGeom prst="roundRect">
                <a:avLst>
                  <a:gd name="adj" fmla="val 12199"/>
                </a:avLst>
              </a:prstGeom>
              <a:gradFill>
                <a:gsLst>
                  <a:gs pos="0">
                    <a:srgbClr val="00B0F0"/>
                  </a:gs>
                  <a:gs pos="51000">
                    <a:schemeClr val="accent1">
                      <a:lumMod val="75000"/>
                    </a:schemeClr>
                  </a:gs>
                  <a:gs pos="99000">
                    <a:schemeClr val="accent1">
                      <a:lumMod val="50000"/>
                    </a:schemeClr>
                  </a:gs>
                  <a:gs pos="100000">
                    <a:schemeClr val="accent1">
                      <a:lumMod val="5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268" name="Freeform: Shape 267">
                <a:extLst>
                  <a:ext uri="{FF2B5EF4-FFF2-40B4-BE49-F238E27FC236}">
                    <a16:creationId xmlns:a16="http://schemas.microsoft.com/office/drawing/2014/main" id="{69689F83-5CD3-4E7D-8D11-4FFD3BFEAA32}"/>
                  </a:ext>
                </a:extLst>
              </p:cNvPr>
              <p:cNvSpPr/>
              <p:nvPr/>
            </p:nvSpPr>
            <p:spPr>
              <a:xfrm flipH="1">
                <a:off x="8377238" y="1545902"/>
                <a:ext cx="2771775" cy="3862711"/>
              </a:xfrm>
              <a:custGeom>
                <a:avLst/>
                <a:gdLst>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86359 w 2771775"/>
                  <a:gd name="connsiteY9" fmla="*/ 180514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86359 w 2771775"/>
                  <a:gd name="connsiteY9" fmla="*/ 180514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71775" h="3862711">
                    <a:moveTo>
                      <a:pt x="102092" y="0"/>
                    </a:moveTo>
                    <a:lnTo>
                      <a:pt x="99036" y="2522"/>
                    </a:lnTo>
                    <a:cubicBezTo>
                      <a:pt x="37846" y="63711"/>
                      <a:pt x="0" y="148244"/>
                      <a:pt x="0" y="241615"/>
                    </a:cubicBezTo>
                    <a:lnTo>
                      <a:pt x="0" y="3524582"/>
                    </a:lnTo>
                    <a:cubicBezTo>
                      <a:pt x="0" y="3711325"/>
                      <a:pt x="151386" y="3862711"/>
                      <a:pt x="338129" y="3862711"/>
                    </a:cubicBezTo>
                    <a:lnTo>
                      <a:pt x="2433646" y="3862711"/>
                    </a:lnTo>
                    <a:cubicBezTo>
                      <a:pt x="2620389" y="3862711"/>
                      <a:pt x="2771775" y="3711325"/>
                      <a:pt x="2771775" y="3524582"/>
                    </a:cubicBezTo>
                    <a:lnTo>
                      <a:pt x="2771775" y="3443237"/>
                    </a:lnTo>
                    <a:lnTo>
                      <a:pt x="2730892" y="3419419"/>
                    </a:lnTo>
                    <a:cubicBezTo>
                      <a:pt x="1180917" y="2806879"/>
                      <a:pt x="1064514" y="2536857"/>
                      <a:pt x="176834" y="228139"/>
                    </a:cubicBezTo>
                    <a:cubicBezTo>
                      <a:pt x="148745" y="167968"/>
                      <a:pt x="130181" y="50646"/>
                      <a:pt x="102092" y="0"/>
                    </a:cubicBezTo>
                    <a:close/>
                  </a:path>
                </a:pathLst>
              </a:custGeom>
              <a:gradFill>
                <a:gsLst>
                  <a:gs pos="0">
                    <a:srgbClr val="00B0F0"/>
                  </a:gs>
                  <a:gs pos="31000">
                    <a:schemeClr val="bg1"/>
                  </a:gs>
                  <a:gs pos="92000">
                    <a:schemeClr val="accent1">
                      <a:lumMod val="50000"/>
                    </a:schemeClr>
                  </a:gs>
                  <a:gs pos="30000">
                    <a:schemeClr val="bg1"/>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KE"/>
              </a:p>
            </p:txBody>
          </p:sp>
          <p:sp>
            <p:nvSpPr>
              <p:cNvPr id="269" name="Rectangle: Rounded Corners 268">
                <a:extLst>
                  <a:ext uri="{FF2B5EF4-FFF2-40B4-BE49-F238E27FC236}">
                    <a16:creationId xmlns:a16="http://schemas.microsoft.com/office/drawing/2014/main" id="{9431D0E5-B7F5-419E-8C7E-6B977599DF56}"/>
                  </a:ext>
                </a:extLst>
              </p:cNvPr>
              <p:cNvSpPr/>
              <p:nvPr/>
            </p:nvSpPr>
            <p:spPr>
              <a:xfrm>
                <a:off x="8453437" y="1893371"/>
                <a:ext cx="2619375" cy="2035497"/>
              </a:xfrm>
              <a:prstGeom prst="roundRect">
                <a:avLst>
                  <a:gd name="adj" fmla="val 16161"/>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270" name="Rectangle: Rounded Corners 269">
                <a:extLst>
                  <a:ext uri="{FF2B5EF4-FFF2-40B4-BE49-F238E27FC236}">
                    <a16:creationId xmlns:a16="http://schemas.microsoft.com/office/drawing/2014/main" id="{FD2F60CA-08B1-480B-9806-618C0F3A2516}"/>
                  </a:ext>
                </a:extLst>
              </p:cNvPr>
              <p:cNvSpPr/>
              <p:nvPr/>
            </p:nvSpPr>
            <p:spPr>
              <a:xfrm>
                <a:off x="8453437" y="1498277"/>
                <a:ext cx="2619375" cy="2168848"/>
              </a:xfrm>
              <a:prstGeom prst="roundRect">
                <a:avLst>
                  <a:gd name="adj" fmla="val 1288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dirty="0"/>
              </a:p>
            </p:txBody>
          </p:sp>
          <p:sp>
            <p:nvSpPr>
              <p:cNvPr id="271" name="TextBox 270">
                <a:extLst>
                  <a:ext uri="{FF2B5EF4-FFF2-40B4-BE49-F238E27FC236}">
                    <a16:creationId xmlns:a16="http://schemas.microsoft.com/office/drawing/2014/main" id="{0536F803-3037-441F-AD06-0E1BE7805955}"/>
                  </a:ext>
                </a:extLst>
              </p:cNvPr>
              <p:cNvSpPr txBox="1"/>
              <p:nvPr/>
            </p:nvSpPr>
            <p:spPr>
              <a:xfrm>
                <a:off x="8453437" y="1624012"/>
                <a:ext cx="2395539" cy="400110"/>
              </a:xfrm>
              <a:prstGeom prst="rect">
                <a:avLst/>
              </a:prstGeom>
              <a:noFill/>
            </p:spPr>
            <p:txBody>
              <a:bodyPr wrap="square" rtlCol="0">
                <a:spAutoFit/>
              </a:bodyPr>
              <a:lstStyle/>
              <a:p>
                <a:r>
                  <a:rPr lang="en-US" sz="2000" dirty="0">
                    <a:latin typeface="Kristen ITC" panose="03050502040202030202" pitchFamily="66" charset="0"/>
                  </a:rPr>
                  <a:t>Key Features </a:t>
                </a:r>
                <a:endParaRPr lang="en-KE" sz="2000" dirty="0">
                  <a:solidFill>
                    <a:schemeClr val="tx1">
                      <a:lumMod val="75000"/>
                      <a:lumOff val="25000"/>
                    </a:schemeClr>
                  </a:solidFill>
                  <a:latin typeface="Kristen ITC" panose="03050502040202030202" pitchFamily="66" charset="0"/>
                </a:endParaRPr>
              </a:p>
            </p:txBody>
          </p:sp>
          <p:sp>
            <p:nvSpPr>
              <p:cNvPr id="272" name="Rectangle: Rounded Corners 271">
                <a:extLst>
                  <a:ext uri="{FF2B5EF4-FFF2-40B4-BE49-F238E27FC236}">
                    <a16:creationId xmlns:a16="http://schemas.microsoft.com/office/drawing/2014/main" id="{8B413F4D-8F8F-482B-91D6-3BD9DCAAD488}"/>
                  </a:ext>
                </a:extLst>
              </p:cNvPr>
              <p:cNvSpPr/>
              <p:nvPr/>
            </p:nvSpPr>
            <p:spPr>
              <a:xfrm>
                <a:off x="8572500" y="2072377"/>
                <a:ext cx="324000" cy="72000"/>
              </a:xfrm>
              <a:prstGeom prst="roundRect">
                <a:avLst>
                  <a:gd name="adj" fmla="val 41983"/>
                </a:avLst>
              </a:prstGeom>
              <a:gradFill>
                <a:gsLst>
                  <a:gs pos="0">
                    <a:srgbClr val="00B0F0"/>
                  </a:gs>
                  <a:gs pos="51000">
                    <a:schemeClr val="accent1">
                      <a:lumMod val="75000"/>
                    </a:schemeClr>
                  </a:gs>
                  <a:gs pos="99000">
                    <a:schemeClr val="accent1">
                      <a:lumMod val="50000"/>
                    </a:schemeClr>
                  </a:gs>
                  <a:gs pos="100000">
                    <a:schemeClr val="accent1">
                      <a:lumMod val="5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273" name="TextBox 272">
                <a:extLst>
                  <a:ext uri="{FF2B5EF4-FFF2-40B4-BE49-F238E27FC236}">
                    <a16:creationId xmlns:a16="http://schemas.microsoft.com/office/drawing/2014/main" id="{CEAA3B45-3C89-4032-A52A-49D31A3BF96B}"/>
                  </a:ext>
                </a:extLst>
              </p:cNvPr>
              <p:cNvSpPr txBox="1"/>
              <p:nvPr/>
            </p:nvSpPr>
            <p:spPr>
              <a:xfrm>
                <a:off x="9105975" y="4040746"/>
                <a:ext cx="742875" cy="523220"/>
              </a:xfrm>
              <a:prstGeom prst="rect">
                <a:avLst/>
              </a:prstGeom>
              <a:noFill/>
            </p:spPr>
            <p:txBody>
              <a:bodyPr wrap="square" rtlCol="0">
                <a:spAutoFit/>
              </a:bodyPr>
              <a:lstStyle/>
              <a:p>
                <a:r>
                  <a:rPr lang="en-US" sz="2800" dirty="0">
                    <a:solidFill>
                      <a:schemeClr val="bg1"/>
                    </a:solidFill>
                  </a:rPr>
                  <a:t>10</a:t>
                </a:r>
                <a:r>
                  <a:rPr lang="en-US" sz="2000" dirty="0">
                    <a:solidFill>
                      <a:schemeClr val="bg1"/>
                    </a:solidFill>
                  </a:rPr>
                  <a:t>%</a:t>
                </a:r>
                <a:endParaRPr lang="en-KE" sz="2800" dirty="0">
                  <a:solidFill>
                    <a:schemeClr val="bg1"/>
                  </a:solidFill>
                </a:endParaRPr>
              </a:p>
            </p:txBody>
          </p:sp>
          <p:sp>
            <p:nvSpPr>
              <p:cNvPr id="274" name="TextBox 273">
                <a:extLst>
                  <a:ext uri="{FF2B5EF4-FFF2-40B4-BE49-F238E27FC236}">
                    <a16:creationId xmlns:a16="http://schemas.microsoft.com/office/drawing/2014/main" id="{728CD513-372D-4E57-8E66-AF184EA50963}"/>
                  </a:ext>
                </a:extLst>
              </p:cNvPr>
              <p:cNvSpPr txBox="1"/>
              <p:nvPr/>
            </p:nvSpPr>
            <p:spPr>
              <a:xfrm>
                <a:off x="9734625" y="4225412"/>
                <a:ext cx="962025" cy="338554"/>
              </a:xfrm>
              <a:prstGeom prst="rect">
                <a:avLst/>
              </a:prstGeom>
              <a:noFill/>
            </p:spPr>
            <p:txBody>
              <a:bodyPr wrap="square" rtlCol="0">
                <a:spAutoFit/>
              </a:bodyPr>
              <a:lstStyle/>
              <a:p>
                <a:r>
                  <a:rPr lang="en-US" sz="1600" b="1" dirty="0">
                    <a:solidFill>
                      <a:schemeClr val="bg1"/>
                    </a:solidFill>
                    <a:latin typeface="Kristen ITC" panose="03050502040202030202" pitchFamily="66" charset="0"/>
                  </a:rPr>
                  <a:t>Growth</a:t>
                </a:r>
                <a:endParaRPr lang="en-KE" sz="1600" b="1" dirty="0">
                  <a:solidFill>
                    <a:schemeClr val="bg1"/>
                  </a:solidFill>
                  <a:latin typeface="Kristen ITC" panose="03050502040202030202" pitchFamily="66" charset="0"/>
                </a:endParaRPr>
              </a:p>
            </p:txBody>
          </p:sp>
          <p:sp>
            <p:nvSpPr>
              <p:cNvPr id="275" name="TextBox 274">
                <a:extLst>
                  <a:ext uri="{FF2B5EF4-FFF2-40B4-BE49-F238E27FC236}">
                    <a16:creationId xmlns:a16="http://schemas.microsoft.com/office/drawing/2014/main" id="{68201654-44CA-4547-A921-55A401FBBB42}"/>
                  </a:ext>
                </a:extLst>
              </p:cNvPr>
              <p:cNvSpPr txBox="1"/>
              <p:nvPr/>
            </p:nvSpPr>
            <p:spPr>
              <a:xfrm>
                <a:off x="9115500" y="4497946"/>
                <a:ext cx="742875" cy="523220"/>
              </a:xfrm>
              <a:prstGeom prst="rect">
                <a:avLst/>
              </a:prstGeom>
              <a:noFill/>
            </p:spPr>
            <p:txBody>
              <a:bodyPr wrap="square" rtlCol="0">
                <a:spAutoFit/>
              </a:bodyPr>
              <a:lstStyle/>
              <a:p>
                <a:r>
                  <a:rPr lang="en-US" sz="2800" dirty="0">
                    <a:solidFill>
                      <a:schemeClr val="bg1"/>
                    </a:solidFill>
                  </a:rPr>
                  <a:t>10</a:t>
                </a:r>
                <a:endParaRPr lang="en-KE" sz="2800" dirty="0">
                  <a:solidFill>
                    <a:schemeClr val="bg1"/>
                  </a:solidFill>
                </a:endParaRPr>
              </a:p>
            </p:txBody>
          </p:sp>
          <p:sp>
            <p:nvSpPr>
              <p:cNvPr id="276" name="TextBox 275">
                <a:extLst>
                  <a:ext uri="{FF2B5EF4-FFF2-40B4-BE49-F238E27FC236}">
                    <a16:creationId xmlns:a16="http://schemas.microsoft.com/office/drawing/2014/main" id="{095E0D02-F38E-4935-8231-63E8959F5D40}"/>
                  </a:ext>
                </a:extLst>
              </p:cNvPr>
              <p:cNvSpPr txBox="1"/>
              <p:nvPr/>
            </p:nvSpPr>
            <p:spPr>
              <a:xfrm>
                <a:off x="9796500" y="4682612"/>
                <a:ext cx="962025" cy="338554"/>
              </a:xfrm>
              <a:prstGeom prst="rect">
                <a:avLst/>
              </a:prstGeom>
              <a:noFill/>
            </p:spPr>
            <p:txBody>
              <a:bodyPr wrap="square" rtlCol="0">
                <a:spAutoFit/>
              </a:bodyPr>
              <a:lstStyle/>
              <a:p>
                <a:r>
                  <a:rPr lang="en-US" sz="1600" b="1" dirty="0">
                    <a:solidFill>
                      <a:schemeClr val="bg1"/>
                    </a:solidFill>
                    <a:latin typeface="Kristen ITC" panose="03050502040202030202" pitchFamily="66" charset="0"/>
                  </a:rPr>
                  <a:t>Points</a:t>
                </a:r>
                <a:endParaRPr lang="en-KE" sz="1600" b="1" dirty="0">
                  <a:solidFill>
                    <a:schemeClr val="bg1"/>
                  </a:solidFill>
                  <a:latin typeface="Kristen ITC" panose="03050502040202030202" pitchFamily="66" charset="0"/>
                </a:endParaRPr>
              </a:p>
            </p:txBody>
          </p:sp>
          <p:pic>
            <p:nvPicPr>
              <p:cNvPr id="277" name="Graphic 276" descr="Bar chart with solid fill">
                <a:extLst>
                  <a:ext uri="{FF2B5EF4-FFF2-40B4-BE49-F238E27FC236}">
                    <a16:creationId xmlns:a16="http://schemas.microsoft.com/office/drawing/2014/main" id="{B0325985-11B2-4F79-869D-7871A5D57E3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654782" y="4525556"/>
                <a:ext cx="468000" cy="468000"/>
              </a:xfrm>
              <a:prstGeom prst="rect">
                <a:avLst/>
              </a:prstGeom>
            </p:spPr>
          </p:pic>
          <p:pic>
            <p:nvPicPr>
              <p:cNvPr id="278" name="Graphic 277" descr="Bar graph with upward trend with solid fill">
                <a:extLst>
                  <a:ext uri="{FF2B5EF4-FFF2-40B4-BE49-F238E27FC236}">
                    <a16:creationId xmlns:a16="http://schemas.microsoft.com/office/drawing/2014/main" id="{70F00D68-4BD5-4F6E-943E-6E662F3520D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654782" y="4059255"/>
                <a:ext cx="468000" cy="468000"/>
              </a:xfrm>
              <a:prstGeom prst="rect">
                <a:avLst/>
              </a:prstGeom>
            </p:spPr>
          </p:pic>
          <p:sp>
            <p:nvSpPr>
              <p:cNvPr id="279" name="TextBox 278">
                <a:extLst>
                  <a:ext uri="{FF2B5EF4-FFF2-40B4-BE49-F238E27FC236}">
                    <a16:creationId xmlns:a16="http://schemas.microsoft.com/office/drawing/2014/main" id="{8D89D69B-C622-476F-924A-6EC8F1E46A40}"/>
                  </a:ext>
                </a:extLst>
              </p:cNvPr>
              <p:cNvSpPr txBox="1"/>
              <p:nvPr/>
            </p:nvSpPr>
            <p:spPr>
              <a:xfrm>
                <a:off x="8605837" y="2568652"/>
                <a:ext cx="2619375" cy="830997"/>
              </a:xfrm>
              <a:prstGeom prst="rect">
                <a:avLst/>
              </a:prstGeom>
              <a:noFill/>
            </p:spPr>
            <p:txBody>
              <a:bodyPr wrap="square" rtlCol="0">
                <a:spAutoFit/>
              </a:bodyPr>
              <a:lstStyle/>
              <a:p>
                <a:r>
                  <a:rPr lang="en-US" sz="1600" dirty="0">
                    <a:latin typeface="Kristen ITC" panose="03050502040202030202" pitchFamily="66" charset="0"/>
                  </a:rPr>
                  <a:t>Revolutionizing Livestock Health with Smart Technology</a:t>
                </a:r>
                <a:endParaRPr lang="en-KE" sz="1600" dirty="0">
                  <a:latin typeface="Kristen ITC" panose="03050502040202030202" pitchFamily="66" charset="0"/>
                </a:endParaRPr>
              </a:p>
            </p:txBody>
          </p:sp>
        </p:grpSp>
        <p:grpSp>
          <p:nvGrpSpPr>
            <p:cNvPr id="197" name="Group 196">
              <a:extLst>
                <a:ext uri="{FF2B5EF4-FFF2-40B4-BE49-F238E27FC236}">
                  <a16:creationId xmlns:a16="http://schemas.microsoft.com/office/drawing/2014/main" id="{0CF24CFA-DFC7-4D01-9CB2-7FC4EE59484A}"/>
                </a:ext>
              </a:extLst>
            </p:cNvPr>
            <p:cNvGrpSpPr/>
            <p:nvPr/>
          </p:nvGrpSpPr>
          <p:grpSpPr>
            <a:xfrm>
              <a:off x="8364752" y="17701992"/>
              <a:ext cx="2847974" cy="3959225"/>
              <a:chOff x="8377238" y="1449388"/>
              <a:chExt cx="2847974" cy="3959225"/>
            </a:xfrm>
          </p:grpSpPr>
          <p:sp>
            <p:nvSpPr>
              <p:cNvPr id="254" name="Rectangle: Rounded Corners 253">
                <a:extLst>
                  <a:ext uri="{FF2B5EF4-FFF2-40B4-BE49-F238E27FC236}">
                    <a16:creationId xmlns:a16="http://schemas.microsoft.com/office/drawing/2014/main" id="{E0BF75AE-6E6D-4ABD-A91A-E38A1E9E7241}"/>
                  </a:ext>
                </a:extLst>
              </p:cNvPr>
              <p:cNvSpPr/>
              <p:nvPr/>
            </p:nvSpPr>
            <p:spPr>
              <a:xfrm>
                <a:off x="8377238" y="1449388"/>
                <a:ext cx="2771775" cy="3959225"/>
              </a:xfrm>
              <a:prstGeom prst="roundRect">
                <a:avLst>
                  <a:gd name="adj" fmla="val 12199"/>
                </a:avLst>
              </a:prstGeom>
              <a:gradFill>
                <a:gsLst>
                  <a:gs pos="0">
                    <a:srgbClr val="00B0F0"/>
                  </a:gs>
                  <a:gs pos="51000">
                    <a:schemeClr val="accent1">
                      <a:lumMod val="75000"/>
                    </a:schemeClr>
                  </a:gs>
                  <a:gs pos="99000">
                    <a:schemeClr val="accent1">
                      <a:lumMod val="50000"/>
                    </a:schemeClr>
                  </a:gs>
                  <a:gs pos="100000">
                    <a:schemeClr val="accent1">
                      <a:lumMod val="5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255" name="Freeform: Shape 254">
                <a:extLst>
                  <a:ext uri="{FF2B5EF4-FFF2-40B4-BE49-F238E27FC236}">
                    <a16:creationId xmlns:a16="http://schemas.microsoft.com/office/drawing/2014/main" id="{9F4BCF73-5EE9-48AB-80F0-504FB2E6301B}"/>
                  </a:ext>
                </a:extLst>
              </p:cNvPr>
              <p:cNvSpPr/>
              <p:nvPr/>
            </p:nvSpPr>
            <p:spPr>
              <a:xfrm flipH="1">
                <a:off x="8377238" y="1545902"/>
                <a:ext cx="2771775" cy="3862711"/>
              </a:xfrm>
              <a:custGeom>
                <a:avLst/>
                <a:gdLst>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86359 w 2771775"/>
                  <a:gd name="connsiteY9" fmla="*/ 180514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86359 w 2771775"/>
                  <a:gd name="connsiteY9" fmla="*/ 180514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71775" h="3862711">
                    <a:moveTo>
                      <a:pt x="102092" y="0"/>
                    </a:moveTo>
                    <a:lnTo>
                      <a:pt x="99036" y="2522"/>
                    </a:lnTo>
                    <a:cubicBezTo>
                      <a:pt x="37846" y="63711"/>
                      <a:pt x="0" y="148244"/>
                      <a:pt x="0" y="241615"/>
                    </a:cubicBezTo>
                    <a:lnTo>
                      <a:pt x="0" y="3524582"/>
                    </a:lnTo>
                    <a:cubicBezTo>
                      <a:pt x="0" y="3711325"/>
                      <a:pt x="151386" y="3862711"/>
                      <a:pt x="338129" y="3862711"/>
                    </a:cubicBezTo>
                    <a:lnTo>
                      <a:pt x="2433646" y="3862711"/>
                    </a:lnTo>
                    <a:cubicBezTo>
                      <a:pt x="2620389" y="3862711"/>
                      <a:pt x="2771775" y="3711325"/>
                      <a:pt x="2771775" y="3524582"/>
                    </a:cubicBezTo>
                    <a:lnTo>
                      <a:pt x="2771775" y="3443237"/>
                    </a:lnTo>
                    <a:lnTo>
                      <a:pt x="2730892" y="3419419"/>
                    </a:lnTo>
                    <a:cubicBezTo>
                      <a:pt x="1180917" y="2806879"/>
                      <a:pt x="1064514" y="2536857"/>
                      <a:pt x="176834" y="228139"/>
                    </a:cubicBezTo>
                    <a:cubicBezTo>
                      <a:pt x="148745" y="167968"/>
                      <a:pt x="130181" y="50646"/>
                      <a:pt x="102092" y="0"/>
                    </a:cubicBezTo>
                    <a:close/>
                  </a:path>
                </a:pathLst>
              </a:custGeom>
              <a:gradFill>
                <a:gsLst>
                  <a:gs pos="0">
                    <a:srgbClr val="00B0F0"/>
                  </a:gs>
                  <a:gs pos="31000">
                    <a:schemeClr val="bg1"/>
                  </a:gs>
                  <a:gs pos="92000">
                    <a:schemeClr val="accent1">
                      <a:lumMod val="50000"/>
                    </a:schemeClr>
                  </a:gs>
                  <a:gs pos="30000">
                    <a:schemeClr val="bg1"/>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KE"/>
              </a:p>
            </p:txBody>
          </p:sp>
          <p:sp>
            <p:nvSpPr>
              <p:cNvPr id="256" name="Rectangle: Rounded Corners 255">
                <a:extLst>
                  <a:ext uri="{FF2B5EF4-FFF2-40B4-BE49-F238E27FC236}">
                    <a16:creationId xmlns:a16="http://schemas.microsoft.com/office/drawing/2014/main" id="{BD810352-0329-44EA-9DBC-5B3A57283E59}"/>
                  </a:ext>
                </a:extLst>
              </p:cNvPr>
              <p:cNvSpPr/>
              <p:nvPr/>
            </p:nvSpPr>
            <p:spPr>
              <a:xfrm>
                <a:off x="8453437" y="1893371"/>
                <a:ext cx="2619375" cy="2035497"/>
              </a:xfrm>
              <a:prstGeom prst="roundRect">
                <a:avLst>
                  <a:gd name="adj" fmla="val 16161"/>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257" name="Rectangle: Rounded Corners 256">
                <a:extLst>
                  <a:ext uri="{FF2B5EF4-FFF2-40B4-BE49-F238E27FC236}">
                    <a16:creationId xmlns:a16="http://schemas.microsoft.com/office/drawing/2014/main" id="{A35BA792-2FA1-4AF2-8C28-5380DC1565EE}"/>
                  </a:ext>
                </a:extLst>
              </p:cNvPr>
              <p:cNvSpPr/>
              <p:nvPr/>
            </p:nvSpPr>
            <p:spPr>
              <a:xfrm>
                <a:off x="8453437" y="1498277"/>
                <a:ext cx="2619375" cy="2168848"/>
              </a:xfrm>
              <a:prstGeom prst="roundRect">
                <a:avLst>
                  <a:gd name="adj" fmla="val 1288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dirty="0"/>
              </a:p>
            </p:txBody>
          </p:sp>
          <p:sp>
            <p:nvSpPr>
              <p:cNvPr id="258" name="TextBox 257">
                <a:extLst>
                  <a:ext uri="{FF2B5EF4-FFF2-40B4-BE49-F238E27FC236}">
                    <a16:creationId xmlns:a16="http://schemas.microsoft.com/office/drawing/2014/main" id="{F8D05804-0AC2-431F-8E35-DB0764D1858D}"/>
                  </a:ext>
                </a:extLst>
              </p:cNvPr>
              <p:cNvSpPr txBox="1"/>
              <p:nvPr/>
            </p:nvSpPr>
            <p:spPr>
              <a:xfrm>
                <a:off x="8453437" y="1624012"/>
                <a:ext cx="2395539" cy="461665"/>
              </a:xfrm>
              <a:prstGeom prst="rect">
                <a:avLst/>
              </a:prstGeom>
              <a:noFill/>
            </p:spPr>
            <p:txBody>
              <a:bodyPr wrap="square" rtlCol="0">
                <a:spAutoFit/>
              </a:bodyPr>
              <a:lstStyle/>
              <a:p>
                <a:r>
                  <a:rPr lang="en-US" sz="1200" dirty="0">
                    <a:latin typeface="Kristen ITC" panose="03050502040202030202" pitchFamily="66" charset="0"/>
                  </a:rPr>
                  <a:t>Expected Outcomes &amp; Impact</a:t>
                </a:r>
                <a:endParaRPr lang="en-KE" sz="1200" b="1" dirty="0">
                  <a:solidFill>
                    <a:schemeClr val="tx1">
                      <a:lumMod val="75000"/>
                      <a:lumOff val="25000"/>
                    </a:schemeClr>
                  </a:solidFill>
                  <a:latin typeface="Kristen ITC" panose="03050502040202030202" pitchFamily="66" charset="0"/>
                </a:endParaRPr>
              </a:p>
            </p:txBody>
          </p:sp>
          <p:sp>
            <p:nvSpPr>
              <p:cNvPr id="259" name="Rectangle: Rounded Corners 258">
                <a:extLst>
                  <a:ext uri="{FF2B5EF4-FFF2-40B4-BE49-F238E27FC236}">
                    <a16:creationId xmlns:a16="http://schemas.microsoft.com/office/drawing/2014/main" id="{8C397128-CB6B-42A6-86F3-28072565F1E3}"/>
                  </a:ext>
                </a:extLst>
              </p:cNvPr>
              <p:cNvSpPr/>
              <p:nvPr/>
            </p:nvSpPr>
            <p:spPr>
              <a:xfrm>
                <a:off x="8572500" y="2072377"/>
                <a:ext cx="324000" cy="72000"/>
              </a:xfrm>
              <a:prstGeom prst="roundRect">
                <a:avLst>
                  <a:gd name="adj" fmla="val 41983"/>
                </a:avLst>
              </a:prstGeom>
              <a:gradFill>
                <a:gsLst>
                  <a:gs pos="0">
                    <a:srgbClr val="00B0F0"/>
                  </a:gs>
                  <a:gs pos="51000">
                    <a:schemeClr val="accent1">
                      <a:lumMod val="75000"/>
                    </a:schemeClr>
                  </a:gs>
                  <a:gs pos="99000">
                    <a:schemeClr val="accent1">
                      <a:lumMod val="50000"/>
                    </a:schemeClr>
                  </a:gs>
                  <a:gs pos="100000">
                    <a:schemeClr val="accent1">
                      <a:lumMod val="5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260" name="TextBox 259">
                <a:extLst>
                  <a:ext uri="{FF2B5EF4-FFF2-40B4-BE49-F238E27FC236}">
                    <a16:creationId xmlns:a16="http://schemas.microsoft.com/office/drawing/2014/main" id="{AD00A17F-C6BE-411A-8AAE-CDE4A5191B2E}"/>
                  </a:ext>
                </a:extLst>
              </p:cNvPr>
              <p:cNvSpPr txBox="1"/>
              <p:nvPr/>
            </p:nvSpPr>
            <p:spPr>
              <a:xfrm>
                <a:off x="9105975" y="4040746"/>
                <a:ext cx="742875" cy="523220"/>
              </a:xfrm>
              <a:prstGeom prst="rect">
                <a:avLst/>
              </a:prstGeom>
              <a:noFill/>
            </p:spPr>
            <p:txBody>
              <a:bodyPr wrap="square" rtlCol="0">
                <a:spAutoFit/>
              </a:bodyPr>
              <a:lstStyle/>
              <a:p>
                <a:r>
                  <a:rPr lang="en-US" sz="2800" dirty="0">
                    <a:solidFill>
                      <a:schemeClr val="bg1"/>
                    </a:solidFill>
                  </a:rPr>
                  <a:t>10</a:t>
                </a:r>
                <a:r>
                  <a:rPr lang="en-US" sz="2000" dirty="0">
                    <a:solidFill>
                      <a:schemeClr val="bg1"/>
                    </a:solidFill>
                  </a:rPr>
                  <a:t>%</a:t>
                </a:r>
                <a:endParaRPr lang="en-KE" sz="2800" dirty="0">
                  <a:solidFill>
                    <a:schemeClr val="bg1"/>
                  </a:solidFill>
                </a:endParaRPr>
              </a:p>
            </p:txBody>
          </p:sp>
          <p:sp>
            <p:nvSpPr>
              <p:cNvPr id="261" name="TextBox 260">
                <a:extLst>
                  <a:ext uri="{FF2B5EF4-FFF2-40B4-BE49-F238E27FC236}">
                    <a16:creationId xmlns:a16="http://schemas.microsoft.com/office/drawing/2014/main" id="{FF529511-4D7D-49F3-A02C-FA5C98B255E3}"/>
                  </a:ext>
                </a:extLst>
              </p:cNvPr>
              <p:cNvSpPr txBox="1"/>
              <p:nvPr/>
            </p:nvSpPr>
            <p:spPr>
              <a:xfrm>
                <a:off x="9734625" y="4225412"/>
                <a:ext cx="962025" cy="338554"/>
              </a:xfrm>
              <a:prstGeom prst="rect">
                <a:avLst/>
              </a:prstGeom>
              <a:noFill/>
            </p:spPr>
            <p:txBody>
              <a:bodyPr wrap="square" rtlCol="0">
                <a:spAutoFit/>
              </a:bodyPr>
              <a:lstStyle/>
              <a:p>
                <a:r>
                  <a:rPr lang="en-US" sz="1600" b="1" dirty="0">
                    <a:solidFill>
                      <a:schemeClr val="bg1"/>
                    </a:solidFill>
                    <a:latin typeface="Kristen ITC" panose="03050502040202030202" pitchFamily="66" charset="0"/>
                  </a:rPr>
                  <a:t>Growth</a:t>
                </a:r>
                <a:endParaRPr lang="en-KE" sz="1600" b="1" dirty="0">
                  <a:solidFill>
                    <a:schemeClr val="bg1"/>
                  </a:solidFill>
                  <a:latin typeface="Kristen ITC" panose="03050502040202030202" pitchFamily="66" charset="0"/>
                </a:endParaRPr>
              </a:p>
            </p:txBody>
          </p:sp>
          <p:sp>
            <p:nvSpPr>
              <p:cNvPr id="262" name="TextBox 261">
                <a:extLst>
                  <a:ext uri="{FF2B5EF4-FFF2-40B4-BE49-F238E27FC236}">
                    <a16:creationId xmlns:a16="http://schemas.microsoft.com/office/drawing/2014/main" id="{345FC0D0-F25A-4748-B1C7-34768A153434}"/>
                  </a:ext>
                </a:extLst>
              </p:cNvPr>
              <p:cNvSpPr txBox="1"/>
              <p:nvPr/>
            </p:nvSpPr>
            <p:spPr>
              <a:xfrm>
                <a:off x="9115500" y="4497946"/>
                <a:ext cx="742875" cy="523220"/>
              </a:xfrm>
              <a:prstGeom prst="rect">
                <a:avLst/>
              </a:prstGeom>
              <a:noFill/>
            </p:spPr>
            <p:txBody>
              <a:bodyPr wrap="square" rtlCol="0">
                <a:spAutoFit/>
              </a:bodyPr>
              <a:lstStyle/>
              <a:p>
                <a:r>
                  <a:rPr lang="en-US" sz="2800" dirty="0">
                    <a:solidFill>
                      <a:schemeClr val="bg1"/>
                    </a:solidFill>
                  </a:rPr>
                  <a:t>10</a:t>
                </a:r>
                <a:endParaRPr lang="en-KE" sz="2800" dirty="0">
                  <a:solidFill>
                    <a:schemeClr val="bg1"/>
                  </a:solidFill>
                </a:endParaRPr>
              </a:p>
            </p:txBody>
          </p:sp>
          <p:sp>
            <p:nvSpPr>
              <p:cNvPr id="263" name="TextBox 262">
                <a:extLst>
                  <a:ext uri="{FF2B5EF4-FFF2-40B4-BE49-F238E27FC236}">
                    <a16:creationId xmlns:a16="http://schemas.microsoft.com/office/drawing/2014/main" id="{3E2E4053-EE78-4EAD-B4DA-178F5E8E4974}"/>
                  </a:ext>
                </a:extLst>
              </p:cNvPr>
              <p:cNvSpPr txBox="1"/>
              <p:nvPr/>
            </p:nvSpPr>
            <p:spPr>
              <a:xfrm>
                <a:off x="9796500" y="4682612"/>
                <a:ext cx="962025" cy="338554"/>
              </a:xfrm>
              <a:prstGeom prst="rect">
                <a:avLst/>
              </a:prstGeom>
              <a:noFill/>
            </p:spPr>
            <p:txBody>
              <a:bodyPr wrap="square" rtlCol="0">
                <a:spAutoFit/>
              </a:bodyPr>
              <a:lstStyle/>
              <a:p>
                <a:r>
                  <a:rPr lang="en-US" sz="1600" b="1" dirty="0">
                    <a:solidFill>
                      <a:schemeClr val="bg1"/>
                    </a:solidFill>
                    <a:latin typeface="Kristen ITC" panose="03050502040202030202" pitchFamily="66" charset="0"/>
                  </a:rPr>
                  <a:t>Points</a:t>
                </a:r>
                <a:endParaRPr lang="en-KE" sz="1600" b="1" dirty="0">
                  <a:solidFill>
                    <a:schemeClr val="bg1"/>
                  </a:solidFill>
                  <a:latin typeface="Kristen ITC" panose="03050502040202030202" pitchFamily="66" charset="0"/>
                </a:endParaRPr>
              </a:p>
            </p:txBody>
          </p:sp>
          <p:pic>
            <p:nvPicPr>
              <p:cNvPr id="264" name="Graphic 263" descr="Bar chart with solid fill">
                <a:extLst>
                  <a:ext uri="{FF2B5EF4-FFF2-40B4-BE49-F238E27FC236}">
                    <a16:creationId xmlns:a16="http://schemas.microsoft.com/office/drawing/2014/main" id="{1FF81047-C375-40E1-A69C-90CB882799E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654782" y="4525556"/>
                <a:ext cx="468000" cy="468000"/>
              </a:xfrm>
              <a:prstGeom prst="rect">
                <a:avLst/>
              </a:prstGeom>
            </p:spPr>
          </p:pic>
          <p:pic>
            <p:nvPicPr>
              <p:cNvPr id="265" name="Graphic 264" descr="Bar graph with upward trend with solid fill">
                <a:extLst>
                  <a:ext uri="{FF2B5EF4-FFF2-40B4-BE49-F238E27FC236}">
                    <a16:creationId xmlns:a16="http://schemas.microsoft.com/office/drawing/2014/main" id="{5E094D9C-8530-4FF5-B411-8C9A7290DF3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654782" y="4059255"/>
                <a:ext cx="468000" cy="468000"/>
              </a:xfrm>
              <a:prstGeom prst="rect">
                <a:avLst/>
              </a:prstGeom>
            </p:spPr>
          </p:pic>
          <p:sp>
            <p:nvSpPr>
              <p:cNvPr id="266" name="TextBox 265">
                <a:extLst>
                  <a:ext uri="{FF2B5EF4-FFF2-40B4-BE49-F238E27FC236}">
                    <a16:creationId xmlns:a16="http://schemas.microsoft.com/office/drawing/2014/main" id="{9548F3B5-3CE9-4EAF-8A73-5975F9D6EC73}"/>
                  </a:ext>
                </a:extLst>
              </p:cNvPr>
              <p:cNvSpPr txBox="1"/>
              <p:nvPr/>
            </p:nvSpPr>
            <p:spPr>
              <a:xfrm>
                <a:off x="8605837" y="2568652"/>
                <a:ext cx="2619375" cy="923330"/>
              </a:xfrm>
              <a:prstGeom prst="rect">
                <a:avLst/>
              </a:prstGeom>
              <a:noFill/>
            </p:spPr>
            <p:txBody>
              <a:bodyPr wrap="square" rtlCol="0">
                <a:spAutoFit/>
              </a:bodyPr>
              <a:lstStyle/>
              <a:p>
                <a:r>
                  <a:rPr lang="en-US" dirty="0">
                    <a:latin typeface="Kristen ITC" panose="03050502040202030202" pitchFamily="66" charset="0"/>
                  </a:rPr>
                  <a:t>Transforming Livestock Farming for a Better Future</a:t>
                </a:r>
                <a:endParaRPr lang="en-KE" dirty="0">
                  <a:latin typeface="Kristen ITC" panose="03050502040202030202" pitchFamily="66" charset="0"/>
                </a:endParaRPr>
              </a:p>
            </p:txBody>
          </p:sp>
        </p:grpSp>
        <p:grpSp>
          <p:nvGrpSpPr>
            <p:cNvPr id="198" name="Group 197">
              <a:extLst>
                <a:ext uri="{FF2B5EF4-FFF2-40B4-BE49-F238E27FC236}">
                  <a16:creationId xmlns:a16="http://schemas.microsoft.com/office/drawing/2014/main" id="{5F76059E-3C71-4E3A-9BC0-FA06FB5BF8D7}"/>
                </a:ext>
              </a:extLst>
            </p:cNvPr>
            <p:cNvGrpSpPr/>
            <p:nvPr/>
          </p:nvGrpSpPr>
          <p:grpSpPr>
            <a:xfrm>
              <a:off x="8364752" y="21765143"/>
              <a:ext cx="2847974" cy="3959225"/>
              <a:chOff x="8377238" y="1449388"/>
              <a:chExt cx="2847974" cy="3959225"/>
            </a:xfrm>
          </p:grpSpPr>
          <p:sp>
            <p:nvSpPr>
              <p:cNvPr id="241" name="Rectangle: Rounded Corners 240">
                <a:extLst>
                  <a:ext uri="{FF2B5EF4-FFF2-40B4-BE49-F238E27FC236}">
                    <a16:creationId xmlns:a16="http://schemas.microsoft.com/office/drawing/2014/main" id="{414C6944-0857-44EB-B5E9-BB59864A0AE1}"/>
                  </a:ext>
                </a:extLst>
              </p:cNvPr>
              <p:cNvSpPr/>
              <p:nvPr/>
            </p:nvSpPr>
            <p:spPr>
              <a:xfrm>
                <a:off x="8377238" y="1449388"/>
                <a:ext cx="2771775" cy="3959225"/>
              </a:xfrm>
              <a:prstGeom prst="roundRect">
                <a:avLst>
                  <a:gd name="adj" fmla="val 12199"/>
                </a:avLst>
              </a:prstGeom>
              <a:gradFill>
                <a:gsLst>
                  <a:gs pos="0">
                    <a:srgbClr val="00B0F0"/>
                  </a:gs>
                  <a:gs pos="51000">
                    <a:schemeClr val="accent1">
                      <a:lumMod val="75000"/>
                    </a:schemeClr>
                  </a:gs>
                  <a:gs pos="99000">
                    <a:schemeClr val="accent1">
                      <a:lumMod val="50000"/>
                    </a:schemeClr>
                  </a:gs>
                  <a:gs pos="100000">
                    <a:schemeClr val="accent1">
                      <a:lumMod val="5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242" name="Freeform: Shape 241">
                <a:extLst>
                  <a:ext uri="{FF2B5EF4-FFF2-40B4-BE49-F238E27FC236}">
                    <a16:creationId xmlns:a16="http://schemas.microsoft.com/office/drawing/2014/main" id="{1FE33F54-5D83-4B1C-AA2C-A887E5348A97}"/>
                  </a:ext>
                </a:extLst>
              </p:cNvPr>
              <p:cNvSpPr/>
              <p:nvPr/>
            </p:nvSpPr>
            <p:spPr>
              <a:xfrm flipH="1">
                <a:off x="8377238" y="1545902"/>
                <a:ext cx="2771775" cy="3862711"/>
              </a:xfrm>
              <a:custGeom>
                <a:avLst/>
                <a:gdLst>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86359 w 2771775"/>
                  <a:gd name="connsiteY9" fmla="*/ 180514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86359 w 2771775"/>
                  <a:gd name="connsiteY9" fmla="*/ 180514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71775" h="3862711">
                    <a:moveTo>
                      <a:pt x="102092" y="0"/>
                    </a:moveTo>
                    <a:lnTo>
                      <a:pt x="99036" y="2522"/>
                    </a:lnTo>
                    <a:cubicBezTo>
                      <a:pt x="37846" y="63711"/>
                      <a:pt x="0" y="148244"/>
                      <a:pt x="0" y="241615"/>
                    </a:cubicBezTo>
                    <a:lnTo>
                      <a:pt x="0" y="3524582"/>
                    </a:lnTo>
                    <a:cubicBezTo>
                      <a:pt x="0" y="3711325"/>
                      <a:pt x="151386" y="3862711"/>
                      <a:pt x="338129" y="3862711"/>
                    </a:cubicBezTo>
                    <a:lnTo>
                      <a:pt x="2433646" y="3862711"/>
                    </a:lnTo>
                    <a:cubicBezTo>
                      <a:pt x="2620389" y="3862711"/>
                      <a:pt x="2771775" y="3711325"/>
                      <a:pt x="2771775" y="3524582"/>
                    </a:cubicBezTo>
                    <a:lnTo>
                      <a:pt x="2771775" y="3443237"/>
                    </a:lnTo>
                    <a:lnTo>
                      <a:pt x="2730892" y="3419419"/>
                    </a:lnTo>
                    <a:cubicBezTo>
                      <a:pt x="1180917" y="2806879"/>
                      <a:pt x="1064514" y="2536857"/>
                      <a:pt x="176834" y="228139"/>
                    </a:cubicBezTo>
                    <a:cubicBezTo>
                      <a:pt x="148745" y="167968"/>
                      <a:pt x="130181" y="50646"/>
                      <a:pt x="102092" y="0"/>
                    </a:cubicBezTo>
                    <a:close/>
                  </a:path>
                </a:pathLst>
              </a:custGeom>
              <a:gradFill>
                <a:gsLst>
                  <a:gs pos="0">
                    <a:srgbClr val="00B0F0"/>
                  </a:gs>
                  <a:gs pos="31000">
                    <a:schemeClr val="bg1"/>
                  </a:gs>
                  <a:gs pos="92000">
                    <a:schemeClr val="accent1">
                      <a:lumMod val="50000"/>
                    </a:schemeClr>
                  </a:gs>
                  <a:gs pos="30000">
                    <a:schemeClr val="bg1"/>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KE"/>
              </a:p>
            </p:txBody>
          </p:sp>
          <p:sp>
            <p:nvSpPr>
              <p:cNvPr id="243" name="Rectangle: Rounded Corners 242">
                <a:extLst>
                  <a:ext uri="{FF2B5EF4-FFF2-40B4-BE49-F238E27FC236}">
                    <a16:creationId xmlns:a16="http://schemas.microsoft.com/office/drawing/2014/main" id="{4E5AC3F5-31E9-4E87-94FD-E7093BA52A00}"/>
                  </a:ext>
                </a:extLst>
              </p:cNvPr>
              <p:cNvSpPr/>
              <p:nvPr/>
            </p:nvSpPr>
            <p:spPr>
              <a:xfrm>
                <a:off x="8453437" y="1893371"/>
                <a:ext cx="2619375" cy="2035497"/>
              </a:xfrm>
              <a:prstGeom prst="roundRect">
                <a:avLst>
                  <a:gd name="adj" fmla="val 16161"/>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244" name="Rectangle: Rounded Corners 243">
                <a:extLst>
                  <a:ext uri="{FF2B5EF4-FFF2-40B4-BE49-F238E27FC236}">
                    <a16:creationId xmlns:a16="http://schemas.microsoft.com/office/drawing/2014/main" id="{7006C1DC-CADA-4E16-AE99-FC514F1DA564}"/>
                  </a:ext>
                </a:extLst>
              </p:cNvPr>
              <p:cNvSpPr/>
              <p:nvPr/>
            </p:nvSpPr>
            <p:spPr>
              <a:xfrm>
                <a:off x="8453437" y="1498277"/>
                <a:ext cx="2619375" cy="2168848"/>
              </a:xfrm>
              <a:prstGeom prst="roundRect">
                <a:avLst>
                  <a:gd name="adj" fmla="val 1288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dirty="0"/>
              </a:p>
            </p:txBody>
          </p:sp>
          <p:sp>
            <p:nvSpPr>
              <p:cNvPr id="245" name="TextBox 244">
                <a:extLst>
                  <a:ext uri="{FF2B5EF4-FFF2-40B4-BE49-F238E27FC236}">
                    <a16:creationId xmlns:a16="http://schemas.microsoft.com/office/drawing/2014/main" id="{28477DAD-917B-4424-AB0C-E8B320D06AC3}"/>
                  </a:ext>
                </a:extLst>
              </p:cNvPr>
              <p:cNvSpPr txBox="1"/>
              <p:nvPr/>
            </p:nvSpPr>
            <p:spPr>
              <a:xfrm>
                <a:off x="8453437" y="1624012"/>
                <a:ext cx="2395539" cy="400110"/>
              </a:xfrm>
              <a:prstGeom prst="rect">
                <a:avLst/>
              </a:prstGeom>
              <a:noFill/>
            </p:spPr>
            <p:txBody>
              <a:bodyPr wrap="square" rtlCol="0">
                <a:spAutoFit/>
              </a:bodyPr>
              <a:lstStyle/>
              <a:p>
                <a:r>
                  <a:rPr lang="en-US" sz="2000" dirty="0">
                    <a:latin typeface="Kristen ITC" panose="03050502040202030202" pitchFamily="66" charset="0"/>
                  </a:rPr>
                  <a:t>Technology Stack </a:t>
                </a:r>
                <a:endParaRPr lang="en-KE" sz="2000" dirty="0">
                  <a:solidFill>
                    <a:schemeClr val="tx1">
                      <a:lumMod val="75000"/>
                      <a:lumOff val="25000"/>
                    </a:schemeClr>
                  </a:solidFill>
                  <a:latin typeface="Kristen ITC" panose="03050502040202030202" pitchFamily="66" charset="0"/>
                </a:endParaRPr>
              </a:p>
            </p:txBody>
          </p:sp>
          <p:sp>
            <p:nvSpPr>
              <p:cNvPr id="246" name="Rectangle: Rounded Corners 245">
                <a:extLst>
                  <a:ext uri="{FF2B5EF4-FFF2-40B4-BE49-F238E27FC236}">
                    <a16:creationId xmlns:a16="http://schemas.microsoft.com/office/drawing/2014/main" id="{755749D6-AEB4-469B-9367-F33F45BA3BAC}"/>
                  </a:ext>
                </a:extLst>
              </p:cNvPr>
              <p:cNvSpPr/>
              <p:nvPr/>
            </p:nvSpPr>
            <p:spPr>
              <a:xfrm>
                <a:off x="8572500" y="2072377"/>
                <a:ext cx="324000" cy="72000"/>
              </a:xfrm>
              <a:prstGeom prst="roundRect">
                <a:avLst>
                  <a:gd name="adj" fmla="val 41983"/>
                </a:avLst>
              </a:prstGeom>
              <a:gradFill>
                <a:gsLst>
                  <a:gs pos="0">
                    <a:srgbClr val="00B0F0"/>
                  </a:gs>
                  <a:gs pos="51000">
                    <a:schemeClr val="accent1">
                      <a:lumMod val="75000"/>
                    </a:schemeClr>
                  </a:gs>
                  <a:gs pos="99000">
                    <a:schemeClr val="accent1">
                      <a:lumMod val="50000"/>
                    </a:schemeClr>
                  </a:gs>
                  <a:gs pos="100000">
                    <a:schemeClr val="accent1">
                      <a:lumMod val="5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247" name="TextBox 246">
                <a:extLst>
                  <a:ext uri="{FF2B5EF4-FFF2-40B4-BE49-F238E27FC236}">
                    <a16:creationId xmlns:a16="http://schemas.microsoft.com/office/drawing/2014/main" id="{23B3E025-BAE7-4F67-9383-2E1C25089519}"/>
                  </a:ext>
                </a:extLst>
              </p:cNvPr>
              <p:cNvSpPr txBox="1"/>
              <p:nvPr/>
            </p:nvSpPr>
            <p:spPr>
              <a:xfrm>
                <a:off x="9105975" y="4040746"/>
                <a:ext cx="742875" cy="523220"/>
              </a:xfrm>
              <a:prstGeom prst="rect">
                <a:avLst/>
              </a:prstGeom>
              <a:noFill/>
            </p:spPr>
            <p:txBody>
              <a:bodyPr wrap="square" rtlCol="0">
                <a:spAutoFit/>
              </a:bodyPr>
              <a:lstStyle/>
              <a:p>
                <a:r>
                  <a:rPr lang="en-US" sz="2800" dirty="0">
                    <a:solidFill>
                      <a:schemeClr val="bg1"/>
                    </a:solidFill>
                  </a:rPr>
                  <a:t>8</a:t>
                </a:r>
                <a:r>
                  <a:rPr lang="en-US" sz="2000" dirty="0">
                    <a:solidFill>
                      <a:schemeClr val="bg1"/>
                    </a:solidFill>
                  </a:rPr>
                  <a:t>%</a:t>
                </a:r>
                <a:endParaRPr lang="en-KE" sz="2800" dirty="0">
                  <a:solidFill>
                    <a:schemeClr val="bg1"/>
                  </a:solidFill>
                </a:endParaRPr>
              </a:p>
            </p:txBody>
          </p:sp>
          <p:sp>
            <p:nvSpPr>
              <p:cNvPr id="248" name="TextBox 247">
                <a:extLst>
                  <a:ext uri="{FF2B5EF4-FFF2-40B4-BE49-F238E27FC236}">
                    <a16:creationId xmlns:a16="http://schemas.microsoft.com/office/drawing/2014/main" id="{E76DFD5F-0120-48D7-A784-25744775F5E1}"/>
                  </a:ext>
                </a:extLst>
              </p:cNvPr>
              <p:cNvSpPr txBox="1"/>
              <p:nvPr/>
            </p:nvSpPr>
            <p:spPr>
              <a:xfrm>
                <a:off x="9734625" y="4225412"/>
                <a:ext cx="962025" cy="338554"/>
              </a:xfrm>
              <a:prstGeom prst="rect">
                <a:avLst/>
              </a:prstGeom>
              <a:noFill/>
            </p:spPr>
            <p:txBody>
              <a:bodyPr wrap="square" rtlCol="0">
                <a:spAutoFit/>
              </a:bodyPr>
              <a:lstStyle/>
              <a:p>
                <a:r>
                  <a:rPr lang="en-US" sz="1600" b="1" dirty="0">
                    <a:solidFill>
                      <a:schemeClr val="bg1"/>
                    </a:solidFill>
                    <a:latin typeface="Kristen ITC" panose="03050502040202030202" pitchFamily="66" charset="0"/>
                  </a:rPr>
                  <a:t>Growth</a:t>
                </a:r>
                <a:endParaRPr lang="en-KE" sz="1600" b="1" dirty="0">
                  <a:solidFill>
                    <a:schemeClr val="bg1"/>
                  </a:solidFill>
                  <a:latin typeface="Kristen ITC" panose="03050502040202030202" pitchFamily="66" charset="0"/>
                </a:endParaRPr>
              </a:p>
            </p:txBody>
          </p:sp>
          <p:sp>
            <p:nvSpPr>
              <p:cNvPr id="249" name="TextBox 248">
                <a:extLst>
                  <a:ext uri="{FF2B5EF4-FFF2-40B4-BE49-F238E27FC236}">
                    <a16:creationId xmlns:a16="http://schemas.microsoft.com/office/drawing/2014/main" id="{32F7931D-6DE7-4213-851B-F7D0CF18175A}"/>
                  </a:ext>
                </a:extLst>
              </p:cNvPr>
              <p:cNvSpPr txBox="1"/>
              <p:nvPr/>
            </p:nvSpPr>
            <p:spPr>
              <a:xfrm>
                <a:off x="9115500" y="4497946"/>
                <a:ext cx="742875" cy="523220"/>
              </a:xfrm>
              <a:prstGeom prst="rect">
                <a:avLst/>
              </a:prstGeom>
              <a:noFill/>
            </p:spPr>
            <p:txBody>
              <a:bodyPr wrap="square" rtlCol="0">
                <a:spAutoFit/>
              </a:bodyPr>
              <a:lstStyle/>
              <a:p>
                <a:r>
                  <a:rPr lang="en-US" sz="2800" dirty="0">
                    <a:solidFill>
                      <a:schemeClr val="bg1"/>
                    </a:solidFill>
                  </a:rPr>
                  <a:t>8</a:t>
                </a:r>
                <a:endParaRPr lang="en-KE" sz="2800" dirty="0">
                  <a:solidFill>
                    <a:schemeClr val="bg1"/>
                  </a:solidFill>
                </a:endParaRPr>
              </a:p>
            </p:txBody>
          </p:sp>
          <p:sp>
            <p:nvSpPr>
              <p:cNvPr id="250" name="TextBox 249">
                <a:extLst>
                  <a:ext uri="{FF2B5EF4-FFF2-40B4-BE49-F238E27FC236}">
                    <a16:creationId xmlns:a16="http://schemas.microsoft.com/office/drawing/2014/main" id="{36686363-4664-424F-9D7C-DE2818A24442}"/>
                  </a:ext>
                </a:extLst>
              </p:cNvPr>
              <p:cNvSpPr txBox="1"/>
              <p:nvPr/>
            </p:nvSpPr>
            <p:spPr>
              <a:xfrm>
                <a:off x="9796500" y="4682612"/>
                <a:ext cx="962025" cy="338554"/>
              </a:xfrm>
              <a:prstGeom prst="rect">
                <a:avLst/>
              </a:prstGeom>
              <a:noFill/>
            </p:spPr>
            <p:txBody>
              <a:bodyPr wrap="square" rtlCol="0">
                <a:spAutoFit/>
              </a:bodyPr>
              <a:lstStyle/>
              <a:p>
                <a:r>
                  <a:rPr lang="en-US" sz="1600" b="1" dirty="0">
                    <a:solidFill>
                      <a:schemeClr val="bg1"/>
                    </a:solidFill>
                    <a:latin typeface="Kristen ITC" panose="03050502040202030202" pitchFamily="66" charset="0"/>
                  </a:rPr>
                  <a:t>Points</a:t>
                </a:r>
                <a:endParaRPr lang="en-KE" sz="1600" b="1" dirty="0">
                  <a:solidFill>
                    <a:schemeClr val="bg1"/>
                  </a:solidFill>
                  <a:latin typeface="Kristen ITC" panose="03050502040202030202" pitchFamily="66" charset="0"/>
                </a:endParaRPr>
              </a:p>
            </p:txBody>
          </p:sp>
          <p:pic>
            <p:nvPicPr>
              <p:cNvPr id="251" name="Graphic 250" descr="Bar chart with solid fill">
                <a:extLst>
                  <a:ext uri="{FF2B5EF4-FFF2-40B4-BE49-F238E27FC236}">
                    <a16:creationId xmlns:a16="http://schemas.microsoft.com/office/drawing/2014/main" id="{C30BF5C9-4D8E-4074-A1C5-DB470A20F46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654782" y="4525556"/>
                <a:ext cx="468000" cy="468000"/>
              </a:xfrm>
              <a:prstGeom prst="rect">
                <a:avLst/>
              </a:prstGeom>
            </p:spPr>
          </p:pic>
          <p:pic>
            <p:nvPicPr>
              <p:cNvPr id="252" name="Graphic 251" descr="Bar graph with upward trend with solid fill">
                <a:extLst>
                  <a:ext uri="{FF2B5EF4-FFF2-40B4-BE49-F238E27FC236}">
                    <a16:creationId xmlns:a16="http://schemas.microsoft.com/office/drawing/2014/main" id="{E6A24769-07F5-40E7-8EBF-3E7EFD7A7C2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654782" y="4059255"/>
                <a:ext cx="468000" cy="468000"/>
              </a:xfrm>
              <a:prstGeom prst="rect">
                <a:avLst/>
              </a:prstGeom>
            </p:spPr>
          </p:pic>
          <p:sp>
            <p:nvSpPr>
              <p:cNvPr id="253" name="TextBox 252">
                <a:extLst>
                  <a:ext uri="{FF2B5EF4-FFF2-40B4-BE49-F238E27FC236}">
                    <a16:creationId xmlns:a16="http://schemas.microsoft.com/office/drawing/2014/main" id="{499D783C-BCA7-46DF-8EA0-40FCD8D057EF}"/>
                  </a:ext>
                </a:extLst>
              </p:cNvPr>
              <p:cNvSpPr txBox="1"/>
              <p:nvPr/>
            </p:nvSpPr>
            <p:spPr>
              <a:xfrm>
                <a:off x="8605837" y="2568652"/>
                <a:ext cx="2619375" cy="707886"/>
              </a:xfrm>
              <a:prstGeom prst="rect">
                <a:avLst/>
              </a:prstGeom>
              <a:noFill/>
            </p:spPr>
            <p:txBody>
              <a:bodyPr wrap="square" rtlCol="0">
                <a:spAutoFit/>
              </a:bodyPr>
              <a:lstStyle/>
              <a:p>
                <a:r>
                  <a:rPr lang="en-US" sz="2000" dirty="0">
                    <a:latin typeface="Kristen ITC" panose="03050502040202030202" pitchFamily="66" charset="0"/>
                  </a:rPr>
                  <a:t>The Power Behind </a:t>
                </a:r>
                <a:r>
                  <a:rPr lang="en-US" sz="2000" dirty="0" err="1">
                    <a:latin typeface="Kristen ITC" panose="03050502040202030202" pitchFamily="66" charset="0"/>
                  </a:rPr>
                  <a:t>SmartLivestock</a:t>
                </a:r>
                <a:endParaRPr lang="en-KE" sz="2000" dirty="0">
                  <a:latin typeface="Kristen ITC" panose="03050502040202030202" pitchFamily="66" charset="0"/>
                </a:endParaRPr>
              </a:p>
            </p:txBody>
          </p:sp>
        </p:grpSp>
        <p:grpSp>
          <p:nvGrpSpPr>
            <p:cNvPr id="199" name="Group 198">
              <a:extLst>
                <a:ext uri="{FF2B5EF4-FFF2-40B4-BE49-F238E27FC236}">
                  <a16:creationId xmlns:a16="http://schemas.microsoft.com/office/drawing/2014/main" id="{F89BEF4D-246E-45F9-95AF-B106F7DCB511}"/>
                </a:ext>
              </a:extLst>
            </p:cNvPr>
            <p:cNvGrpSpPr/>
            <p:nvPr/>
          </p:nvGrpSpPr>
          <p:grpSpPr>
            <a:xfrm>
              <a:off x="8364752" y="25828294"/>
              <a:ext cx="2847974" cy="3959225"/>
              <a:chOff x="8377238" y="1449388"/>
              <a:chExt cx="2847974" cy="3959225"/>
            </a:xfrm>
          </p:grpSpPr>
          <p:sp>
            <p:nvSpPr>
              <p:cNvPr id="228" name="Rectangle: Rounded Corners 227">
                <a:extLst>
                  <a:ext uri="{FF2B5EF4-FFF2-40B4-BE49-F238E27FC236}">
                    <a16:creationId xmlns:a16="http://schemas.microsoft.com/office/drawing/2014/main" id="{BAAAAA55-A91F-44AA-8EC1-E975657E4456}"/>
                  </a:ext>
                </a:extLst>
              </p:cNvPr>
              <p:cNvSpPr/>
              <p:nvPr/>
            </p:nvSpPr>
            <p:spPr>
              <a:xfrm>
                <a:off x="8377238" y="1449388"/>
                <a:ext cx="2771775" cy="3959225"/>
              </a:xfrm>
              <a:prstGeom prst="roundRect">
                <a:avLst>
                  <a:gd name="adj" fmla="val 12199"/>
                </a:avLst>
              </a:prstGeom>
              <a:gradFill>
                <a:gsLst>
                  <a:gs pos="0">
                    <a:srgbClr val="00B0F0"/>
                  </a:gs>
                  <a:gs pos="51000">
                    <a:schemeClr val="accent1">
                      <a:lumMod val="75000"/>
                    </a:schemeClr>
                  </a:gs>
                  <a:gs pos="99000">
                    <a:schemeClr val="accent1">
                      <a:lumMod val="50000"/>
                    </a:schemeClr>
                  </a:gs>
                  <a:gs pos="100000">
                    <a:schemeClr val="accent1">
                      <a:lumMod val="5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229" name="Freeform: Shape 228">
                <a:extLst>
                  <a:ext uri="{FF2B5EF4-FFF2-40B4-BE49-F238E27FC236}">
                    <a16:creationId xmlns:a16="http://schemas.microsoft.com/office/drawing/2014/main" id="{C90A6147-D016-4139-BE76-C091318D7B21}"/>
                  </a:ext>
                </a:extLst>
              </p:cNvPr>
              <p:cNvSpPr/>
              <p:nvPr/>
            </p:nvSpPr>
            <p:spPr>
              <a:xfrm flipH="1">
                <a:off x="8377238" y="1545902"/>
                <a:ext cx="2771775" cy="3862711"/>
              </a:xfrm>
              <a:custGeom>
                <a:avLst/>
                <a:gdLst>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86359 w 2771775"/>
                  <a:gd name="connsiteY9" fmla="*/ 180514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86359 w 2771775"/>
                  <a:gd name="connsiteY9" fmla="*/ 180514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71775" h="3862711">
                    <a:moveTo>
                      <a:pt x="102092" y="0"/>
                    </a:moveTo>
                    <a:lnTo>
                      <a:pt x="99036" y="2522"/>
                    </a:lnTo>
                    <a:cubicBezTo>
                      <a:pt x="37846" y="63711"/>
                      <a:pt x="0" y="148244"/>
                      <a:pt x="0" y="241615"/>
                    </a:cubicBezTo>
                    <a:lnTo>
                      <a:pt x="0" y="3524582"/>
                    </a:lnTo>
                    <a:cubicBezTo>
                      <a:pt x="0" y="3711325"/>
                      <a:pt x="151386" y="3862711"/>
                      <a:pt x="338129" y="3862711"/>
                    </a:cubicBezTo>
                    <a:lnTo>
                      <a:pt x="2433646" y="3862711"/>
                    </a:lnTo>
                    <a:cubicBezTo>
                      <a:pt x="2620389" y="3862711"/>
                      <a:pt x="2771775" y="3711325"/>
                      <a:pt x="2771775" y="3524582"/>
                    </a:cubicBezTo>
                    <a:lnTo>
                      <a:pt x="2771775" y="3443237"/>
                    </a:lnTo>
                    <a:lnTo>
                      <a:pt x="2730892" y="3419419"/>
                    </a:lnTo>
                    <a:cubicBezTo>
                      <a:pt x="1180917" y="2806879"/>
                      <a:pt x="1064514" y="2536857"/>
                      <a:pt x="176834" y="228139"/>
                    </a:cubicBezTo>
                    <a:cubicBezTo>
                      <a:pt x="148745" y="167968"/>
                      <a:pt x="130181" y="50646"/>
                      <a:pt x="102092" y="0"/>
                    </a:cubicBezTo>
                    <a:close/>
                  </a:path>
                </a:pathLst>
              </a:custGeom>
              <a:gradFill>
                <a:gsLst>
                  <a:gs pos="0">
                    <a:srgbClr val="00B0F0"/>
                  </a:gs>
                  <a:gs pos="31000">
                    <a:schemeClr val="bg1"/>
                  </a:gs>
                  <a:gs pos="92000">
                    <a:schemeClr val="accent1">
                      <a:lumMod val="50000"/>
                    </a:schemeClr>
                  </a:gs>
                  <a:gs pos="30000">
                    <a:schemeClr val="bg1"/>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KE" dirty="0"/>
              </a:p>
            </p:txBody>
          </p:sp>
          <p:sp>
            <p:nvSpPr>
              <p:cNvPr id="230" name="Rectangle: Rounded Corners 229">
                <a:extLst>
                  <a:ext uri="{FF2B5EF4-FFF2-40B4-BE49-F238E27FC236}">
                    <a16:creationId xmlns:a16="http://schemas.microsoft.com/office/drawing/2014/main" id="{5F369740-8808-4A07-974C-BDF2FFD28334}"/>
                  </a:ext>
                </a:extLst>
              </p:cNvPr>
              <p:cNvSpPr/>
              <p:nvPr/>
            </p:nvSpPr>
            <p:spPr>
              <a:xfrm>
                <a:off x="8453437" y="1893371"/>
                <a:ext cx="2619375" cy="2035497"/>
              </a:xfrm>
              <a:prstGeom prst="roundRect">
                <a:avLst>
                  <a:gd name="adj" fmla="val 16161"/>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231" name="Rectangle: Rounded Corners 230">
                <a:extLst>
                  <a:ext uri="{FF2B5EF4-FFF2-40B4-BE49-F238E27FC236}">
                    <a16:creationId xmlns:a16="http://schemas.microsoft.com/office/drawing/2014/main" id="{F40BC71D-558E-4FFE-89CF-12C9798050FA}"/>
                  </a:ext>
                </a:extLst>
              </p:cNvPr>
              <p:cNvSpPr/>
              <p:nvPr/>
            </p:nvSpPr>
            <p:spPr>
              <a:xfrm>
                <a:off x="8453437" y="1498277"/>
                <a:ext cx="2619375" cy="2168848"/>
              </a:xfrm>
              <a:prstGeom prst="roundRect">
                <a:avLst>
                  <a:gd name="adj" fmla="val 1288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dirty="0"/>
              </a:p>
            </p:txBody>
          </p:sp>
          <p:sp>
            <p:nvSpPr>
              <p:cNvPr id="232" name="TextBox 231">
                <a:extLst>
                  <a:ext uri="{FF2B5EF4-FFF2-40B4-BE49-F238E27FC236}">
                    <a16:creationId xmlns:a16="http://schemas.microsoft.com/office/drawing/2014/main" id="{90CB5982-FE65-433F-AB36-7A49D5C968EB}"/>
                  </a:ext>
                </a:extLst>
              </p:cNvPr>
              <p:cNvSpPr txBox="1"/>
              <p:nvPr/>
            </p:nvSpPr>
            <p:spPr>
              <a:xfrm>
                <a:off x="8453437" y="1624012"/>
                <a:ext cx="2395539" cy="461665"/>
              </a:xfrm>
              <a:prstGeom prst="rect">
                <a:avLst/>
              </a:prstGeom>
              <a:noFill/>
            </p:spPr>
            <p:txBody>
              <a:bodyPr wrap="square" rtlCol="0">
                <a:spAutoFit/>
              </a:bodyPr>
              <a:lstStyle/>
              <a:p>
                <a:r>
                  <a:rPr lang="en-US" sz="1200" dirty="0">
                    <a:latin typeface="Kristen ITC" panose="03050502040202030202" pitchFamily="66" charset="0"/>
                  </a:rPr>
                  <a:t>Market Potential &amp; Scalability</a:t>
                </a:r>
                <a:endParaRPr lang="en-KE" sz="1200" dirty="0">
                  <a:solidFill>
                    <a:schemeClr val="tx1">
                      <a:lumMod val="75000"/>
                      <a:lumOff val="25000"/>
                    </a:schemeClr>
                  </a:solidFill>
                  <a:latin typeface="Kristen ITC" panose="03050502040202030202" pitchFamily="66" charset="0"/>
                </a:endParaRPr>
              </a:p>
            </p:txBody>
          </p:sp>
          <p:sp>
            <p:nvSpPr>
              <p:cNvPr id="233" name="Rectangle: Rounded Corners 232">
                <a:extLst>
                  <a:ext uri="{FF2B5EF4-FFF2-40B4-BE49-F238E27FC236}">
                    <a16:creationId xmlns:a16="http://schemas.microsoft.com/office/drawing/2014/main" id="{50569436-EF25-4488-8B03-28749E48F292}"/>
                  </a:ext>
                </a:extLst>
              </p:cNvPr>
              <p:cNvSpPr/>
              <p:nvPr/>
            </p:nvSpPr>
            <p:spPr>
              <a:xfrm>
                <a:off x="8572500" y="2072377"/>
                <a:ext cx="324000" cy="72000"/>
              </a:xfrm>
              <a:prstGeom prst="roundRect">
                <a:avLst>
                  <a:gd name="adj" fmla="val 41983"/>
                </a:avLst>
              </a:prstGeom>
              <a:gradFill>
                <a:gsLst>
                  <a:gs pos="0">
                    <a:srgbClr val="00B0F0"/>
                  </a:gs>
                  <a:gs pos="51000">
                    <a:schemeClr val="accent1">
                      <a:lumMod val="75000"/>
                    </a:schemeClr>
                  </a:gs>
                  <a:gs pos="99000">
                    <a:schemeClr val="accent1">
                      <a:lumMod val="50000"/>
                    </a:schemeClr>
                  </a:gs>
                  <a:gs pos="100000">
                    <a:schemeClr val="accent1">
                      <a:lumMod val="5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234" name="TextBox 233">
                <a:extLst>
                  <a:ext uri="{FF2B5EF4-FFF2-40B4-BE49-F238E27FC236}">
                    <a16:creationId xmlns:a16="http://schemas.microsoft.com/office/drawing/2014/main" id="{9D114AF1-84EF-4417-BF89-3CDF17B5B899}"/>
                  </a:ext>
                </a:extLst>
              </p:cNvPr>
              <p:cNvSpPr txBox="1"/>
              <p:nvPr/>
            </p:nvSpPr>
            <p:spPr>
              <a:xfrm>
                <a:off x="9105975" y="4040746"/>
                <a:ext cx="742875" cy="523220"/>
              </a:xfrm>
              <a:prstGeom prst="rect">
                <a:avLst/>
              </a:prstGeom>
              <a:noFill/>
            </p:spPr>
            <p:txBody>
              <a:bodyPr wrap="square" rtlCol="0">
                <a:spAutoFit/>
              </a:bodyPr>
              <a:lstStyle/>
              <a:p>
                <a:r>
                  <a:rPr lang="en-US" sz="2800" dirty="0">
                    <a:solidFill>
                      <a:schemeClr val="bg1"/>
                    </a:solidFill>
                  </a:rPr>
                  <a:t>10</a:t>
                </a:r>
                <a:r>
                  <a:rPr lang="en-US" sz="2000" dirty="0">
                    <a:solidFill>
                      <a:schemeClr val="bg1"/>
                    </a:solidFill>
                  </a:rPr>
                  <a:t>%</a:t>
                </a:r>
                <a:endParaRPr lang="en-KE" sz="2800" dirty="0">
                  <a:solidFill>
                    <a:schemeClr val="bg1"/>
                  </a:solidFill>
                </a:endParaRPr>
              </a:p>
            </p:txBody>
          </p:sp>
          <p:sp>
            <p:nvSpPr>
              <p:cNvPr id="235" name="TextBox 234">
                <a:extLst>
                  <a:ext uri="{FF2B5EF4-FFF2-40B4-BE49-F238E27FC236}">
                    <a16:creationId xmlns:a16="http://schemas.microsoft.com/office/drawing/2014/main" id="{67547066-1E86-43E2-B85B-F156BC9F24C5}"/>
                  </a:ext>
                </a:extLst>
              </p:cNvPr>
              <p:cNvSpPr txBox="1"/>
              <p:nvPr/>
            </p:nvSpPr>
            <p:spPr>
              <a:xfrm>
                <a:off x="9734625" y="4225412"/>
                <a:ext cx="962025" cy="338554"/>
              </a:xfrm>
              <a:prstGeom prst="rect">
                <a:avLst/>
              </a:prstGeom>
              <a:noFill/>
            </p:spPr>
            <p:txBody>
              <a:bodyPr wrap="square" rtlCol="0">
                <a:spAutoFit/>
              </a:bodyPr>
              <a:lstStyle/>
              <a:p>
                <a:r>
                  <a:rPr lang="en-US" sz="1600" b="1" dirty="0">
                    <a:solidFill>
                      <a:schemeClr val="bg1"/>
                    </a:solidFill>
                    <a:latin typeface="Kristen ITC" panose="03050502040202030202" pitchFamily="66" charset="0"/>
                  </a:rPr>
                  <a:t>Growth</a:t>
                </a:r>
                <a:endParaRPr lang="en-KE" sz="1600" b="1" dirty="0">
                  <a:solidFill>
                    <a:schemeClr val="bg1"/>
                  </a:solidFill>
                  <a:latin typeface="Kristen ITC" panose="03050502040202030202" pitchFamily="66" charset="0"/>
                </a:endParaRPr>
              </a:p>
            </p:txBody>
          </p:sp>
          <p:sp>
            <p:nvSpPr>
              <p:cNvPr id="236" name="TextBox 235">
                <a:extLst>
                  <a:ext uri="{FF2B5EF4-FFF2-40B4-BE49-F238E27FC236}">
                    <a16:creationId xmlns:a16="http://schemas.microsoft.com/office/drawing/2014/main" id="{CAE6F17E-5B84-4B7C-B72E-195E2883EE91}"/>
                  </a:ext>
                </a:extLst>
              </p:cNvPr>
              <p:cNvSpPr txBox="1"/>
              <p:nvPr/>
            </p:nvSpPr>
            <p:spPr>
              <a:xfrm>
                <a:off x="9115500" y="4497946"/>
                <a:ext cx="742875" cy="523220"/>
              </a:xfrm>
              <a:prstGeom prst="rect">
                <a:avLst/>
              </a:prstGeom>
              <a:noFill/>
            </p:spPr>
            <p:txBody>
              <a:bodyPr wrap="square" rtlCol="0">
                <a:spAutoFit/>
              </a:bodyPr>
              <a:lstStyle/>
              <a:p>
                <a:r>
                  <a:rPr lang="en-US" sz="2800" dirty="0">
                    <a:solidFill>
                      <a:schemeClr val="bg1"/>
                    </a:solidFill>
                  </a:rPr>
                  <a:t>10</a:t>
                </a:r>
                <a:endParaRPr lang="en-KE" sz="2800" dirty="0">
                  <a:solidFill>
                    <a:schemeClr val="bg1"/>
                  </a:solidFill>
                </a:endParaRPr>
              </a:p>
            </p:txBody>
          </p:sp>
          <p:sp>
            <p:nvSpPr>
              <p:cNvPr id="237" name="TextBox 236">
                <a:extLst>
                  <a:ext uri="{FF2B5EF4-FFF2-40B4-BE49-F238E27FC236}">
                    <a16:creationId xmlns:a16="http://schemas.microsoft.com/office/drawing/2014/main" id="{77753D10-8F04-4C45-B353-1B34DA8191E7}"/>
                  </a:ext>
                </a:extLst>
              </p:cNvPr>
              <p:cNvSpPr txBox="1"/>
              <p:nvPr/>
            </p:nvSpPr>
            <p:spPr>
              <a:xfrm>
                <a:off x="9796500" y="4682612"/>
                <a:ext cx="962025" cy="338554"/>
              </a:xfrm>
              <a:prstGeom prst="rect">
                <a:avLst/>
              </a:prstGeom>
              <a:noFill/>
            </p:spPr>
            <p:txBody>
              <a:bodyPr wrap="square" rtlCol="0">
                <a:spAutoFit/>
              </a:bodyPr>
              <a:lstStyle/>
              <a:p>
                <a:r>
                  <a:rPr lang="en-US" sz="1600" b="1" dirty="0">
                    <a:solidFill>
                      <a:schemeClr val="bg1"/>
                    </a:solidFill>
                    <a:latin typeface="Kristen ITC" panose="03050502040202030202" pitchFamily="66" charset="0"/>
                  </a:rPr>
                  <a:t>Points</a:t>
                </a:r>
                <a:endParaRPr lang="en-KE" sz="1600" b="1" dirty="0">
                  <a:solidFill>
                    <a:schemeClr val="bg1"/>
                  </a:solidFill>
                  <a:latin typeface="Kristen ITC" panose="03050502040202030202" pitchFamily="66" charset="0"/>
                </a:endParaRPr>
              </a:p>
            </p:txBody>
          </p:sp>
          <p:pic>
            <p:nvPicPr>
              <p:cNvPr id="238" name="Graphic 237" descr="Bar chart with solid fill">
                <a:extLst>
                  <a:ext uri="{FF2B5EF4-FFF2-40B4-BE49-F238E27FC236}">
                    <a16:creationId xmlns:a16="http://schemas.microsoft.com/office/drawing/2014/main" id="{A405F16B-FE9A-49BC-B431-03CBF9F335D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654782" y="4525556"/>
                <a:ext cx="468000" cy="468000"/>
              </a:xfrm>
              <a:prstGeom prst="rect">
                <a:avLst/>
              </a:prstGeom>
            </p:spPr>
          </p:pic>
          <p:pic>
            <p:nvPicPr>
              <p:cNvPr id="239" name="Graphic 238" descr="Bar graph with upward trend with solid fill">
                <a:extLst>
                  <a:ext uri="{FF2B5EF4-FFF2-40B4-BE49-F238E27FC236}">
                    <a16:creationId xmlns:a16="http://schemas.microsoft.com/office/drawing/2014/main" id="{945157C8-2593-454B-9272-A9835FADDC0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654782" y="4059255"/>
                <a:ext cx="468000" cy="468000"/>
              </a:xfrm>
              <a:prstGeom prst="rect">
                <a:avLst/>
              </a:prstGeom>
            </p:spPr>
          </p:pic>
          <p:sp>
            <p:nvSpPr>
              <p:cNvPr id="240" name="TextBox 239">
                <a:extLst>
                  <a:ext uri="{FF2B5EF4-FFF2-40B4-BE49-F238E27FC236}">
                    <a16:creationId xmlns:a16="http://schemas.microsoft.com/office/drawing/2014/main" id="{FAADA498-E8B4-4FCA-836E-4E7E7C3BD951}"/>
                  </a:ext>
                </a:extLst>
              </p:cNvPr>
              <p:cNvSpPr txBox="1"/>
              <p:nvPr/>
            </p:nvSpPr>
            <p:spPr>
              <a:xfrm>
                <a:off x="8605837" y="2568652"/>
                <a:ext cx="2619375" cy="923330"/>
              </a:xfrm>
              <a:prstGeom prst="rect">
                <a:avLst/>
              </a:prstGeom>
              <a:noFill/>
            </p:spPr>
            <p:txBody>
              <a:bodyPr wrap="square" rtlCol="0">
                <a:spAutoFit/>
              </a:bodyPr>
              <a:lstStyle/>
              <a:p>
                <a:r>
                  <a:rPr lang="en-US" dirty="0">
                    <a:latin typeface="Kristen ITC" panose="03050502040202030202" pitchFamily="66" charset="0"/>
                  </a:rPr>
                  <a:t>The Future of AI-Driven Livestock Management</a:t>
                </a:r>
                <a:endParaRPr lang="en-KE" dirty="0">
                  <a:latin typeface="Kristen ITC" panose="03050502040202030202" pitchFamily="66" charset="0"/>
                </a:endParaRPr>
              </a:p>
            </p:txBody>
          </p:sp>
        </p:grpSp>
        <p:grpSp>
          <p:nvGrpSpPr>
            <p:cNvPr id="200" name="Group 199">
              <a:extLst>
                <a:ext uri="{FF2B5EF4-FFF2-40B4-BE49-F238E27FC236}">
                  <a16:creationId xmlns:a16="http://schemas.microsoft.com/office/drawing/2014/main" id="{3F2203F3-158B-4AC6-9635-EB01413C0D12}"/>
                </a:ext>
              </a:extLst>
            </p:cNvPr>
            <p:cNvGrpSpPr/>
            <p:nvPr/>
          </p:nvGrpSpPr>
          <p:grpSpPr>
            <a:xfrm>
              <a:off x="8402852" y="29891445"/>
              <a:ext cx="2771775" cy="3959225"/>
              <a:chOff x="8377238" y="1449388"/>
              <a:chExt cx="2771775" cy="3959225"/>
            </a:xfrm>
          </p:grpSpPr>
          <p:sp>
            <p:nvSpPr>
              <p:cNvPr id="215" name="Rectangle: Rounded Corners 214">
                <a:extLst>
                  <a:ext uri="{FF2B5EF4-FFF2-40B4-BE49-F238E27FC236}">
                    <a16:creationId xmlns:a16="http://schemas.microsoft.com/office/drawing/2014/main" id="{C4B98D10-8984-4CB3-840D-4782AE19B153}"/>
                  </a:ext>
                </a:extLst>
              </p:cNvPr>
              <p:cNvSpPr/>
              <p:nvPr/>
            </p:nvSpPr>
            <p:spPr>
              <a:xfrm>
                <a:off x="8377238" y="1449388"/>
                <a:ext cx="2771775" cy="3959225"/>
              </a:xfrm>
              <a:prstGeom prst="roundRect">
                <a:avLst>
                  <a:gd name="adj" fmla="val 12199"/>
                </a:avLst>
              </a:prstGeom>
              <a:gradFill>
                <a:gsLst>
                  <a:gs pos="0">
                    <a:srgbClr val="00B0F0"/>
                  </a:gs>
                  <a:gs pos="51000">
                    <a:schemeClr val="accent1">
                      <a:lumMod val="75000"/>
                    </a:schemeClr>
                  </a:gs>
                  <a:gs pos="99000">
                    <a:schemeClr val="accent1">
                      <a:lumMod val="50000"/>
                    </a:schemeClr>
                  </a:gs>
                  <a:gs pos="100000">
                    <a:schemeClr val="accent1">
                      <a:lumMod val="5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216" name="Freeform: Shape 215">
                <a:extLst>
                  <a:ext uri="{FF2B5EF4-FFF2-40B4-BE49-F238E27FC236}">
                    <a16:creationId xmlns:a16="http://schemas.microsoft.com/office/drawing/2014/main" id="{72F3C1B6-1F1E-49E1-991C-12E42DFA2CC7}"/>
                  </a:ext>
                </a:extLst>
              </p:cNvPr>
              <p:cNvSpPr/>
              <p:nvPr/>
            </p:nvSpPr>
            <p:spPr>
              <a:xfrm flipH="1">
                <a:off x="8377238" y="1545902"/>
                <a:ext cx="2771775" cy="3862711"/>
              </a:xfrm>
              <a:custGeom>
                <a:avLst/>
                <a:gdLst>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86359 w 2771775"/>
                  <a:gd name="connsiteY9" fmla="*/ 180514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86359 w 2771775"/>
                  <a:gd name="connsiteY9" fmla="*/ 180514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71775" h="3862711">
                    <a:moveTo>
                      <a:pt x="102092" y="0"/>
                    </a:moveTo>
                    <a:lnTo>
                      <a:pt x="99036" y="2522"/>
                    </a:lnTo>
                    <a:cubicBezTo>
                      <a:pt x="37846" y="63711"/>
                      <a:pt x="0" y="148244"/>
                      <a:pt x="0" y="241615"/>
                    </a:cubicBezTo>
                    <a:lnTo>
                      <a:pt x="0" y="3524582"/>
                    </a:lnTo>
                    <a:cubicBezTo>
                      <a:pt x="0" y="3711325"/>
                      <a:pt x="151386" y="3862711"/>
                      <a:pt x="338129" y="3862711"/>
                    </a:cubicBezTo>
                    <a:lnTo>
                      <a:pt x="2433646" y="3862711"/>
                    </a:lnTo>
                    <a:cubicBezTo>
                      <a:pt x="2620389" y="3862711"/>
                      <a:pt x="2771775" y="3711325"/>
                      <a:pt x="2771775" y="3524582"/>
                    </a:cubicBezTo>
                    <a:lnTo>
                      <a:pt x="2771775" y="3443237"/>
                    </a:lnTo>
                    <a:lnTo>
                      <a:pt x="2730892" y="3419419"/>
                    </a:lnTo>
                    <a:cubicBezTo>
                      <a:pt x="1180917" y="2806879"/>
                      <a:pt x="1064514" y="2536857"/>
                      <a:pt x="176834" y="228139"/>
                    </a:cubicBezTo>
                    <a:cubicBezTo>
                      <a:pt x="148745" y="167968"/>
                      <a:pt x="130181" y="50646"/>
                      <a:pt x="102092" y="0"/>
                    </a:cubicBezTo>
                    <a:close/>
                  </a:path>
                </a:pathLst>
              </a:custGeom>
              <a:gradFill>
                <a:gsLst>
                  <a:gs pos="0">
                    <a:srgbClr val="00B0F0"/>
                  </a:gs>
                  <a:gs pos="31000">
                    <a:schemeClr val="bg1"/>
                  </a:gs>
                  <a:gs pos="92000">
                    <a:schemeClr val="accent1">
                      <a:lumMod val="50000"/>
                    </a:schemeClr>
                  </a:gs>
                  <a:gs pos="30000">
                    <a:schemeClr val="bg1"/>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KE" dirty="0"/>
              </a:p>
            </p:txBody>
          </p:sp>
          <p:sp>
            <p:nvSpPr>
              <p:cNvPr id="217" name="Rectangle: Rounded Corners 216">
                <a:extLst>
                  <a:ext uri="{FF2B5EF4-FFF2-40B4-BE49-F238E27FC236}">
                    <a16:creationId xmlns:a16="http://schemas.microsoft.com/office/drawing/2014/main" id="{A76C5D7C-7342-49D7-991A-66DA605744B9}"/>
                  </a:ext>
                </a:extLst>
              </p:cNvPr>
              <p:cNvSpPr/>
              <p:nvPr/>
            </p:nvSpPr>
            <p:spPr>
              <a:xfrm>
                <a:off x="8453437" y="1893371"/>
                <a:ext cx="2619375" cy="2035497"/>
              </a:xfrm>
              <a:prstGeom prst="roundRect">
                <a:avLst>
                  <a:gd name="adj" fmla="val 16161"/>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218" name="Rectangle: Rounded Corners 217">
                <a:extLst>
                  <a:ext uri="{FF2B5EF4-FFF2-40B4-BE49-F238E27FC236}">
                    <a16:creationId xmlns:a16="http://schemas.microsoft.com/office/drawing/2014/main" id="{B7D16D65-FB18-4871-A838-B0EFB2F6B086}"/>
                  </a:ext>
                </a:extLst>
              </p:cNvPr>
              <p:cNvSpPr/>
              <p:nvPr/>
            </p:nvSpPr>
            <p:spPr>
              <a:xfrm>
                <a:off x="8453437" y="1498277"/>
                <a:ext cx="2619375" cy="2168848"/>
              </a:xfrm>
              <a:prstGeom prst="roundRect">
                <a:avLst>
                  <a:gd name="adj" fmla="val 1288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dirty="0"/>
              </a:p>
            </p:txBody>
          </p:sp>
          <p:sp>
            <p:nvSpPr>
              <p:cNvPr id="219" name="TextBox 218">
                <a:extLst>
                  <a:ext uri="{FF2B5EF4-FFF2-40B4-BE49-F238E27FC236}">
                    <a16:creationId xmlns:a16="http://schemas.microsoft.com/office/drawing/2014/main" id="{5A001C7E-4E01-4D0C-916E-ED0F106C2D50}"/>
                  </a:ext>
                </a:extLst>
              </p:cNvPr>
              <p:cNvSpPr txBox="1"/>
              <p:nvPr/>
            </p:nvSpPr>
            <p:spPr>
              <a:xfrm>
                <a:off x="8453437" y="1624012"/>
                <a:ext cx="2395539" cy="523220"/>
              </a:xfrm>
              <a:prstGeom prst="rect">
                <a:avLst/>
              </a:prstGeom>
              <a:noFill/>
            </p:spPr>
            <p:txBody>
              <a:bodyPr wrap="square" rtlCol="0">
                <a:spAutoFit/>
              </a:bodyPr>
              <a:lstStyle/>
              <a:p>
                <a:r>
                  <a:rPr lang="en-US" sz="1400" dirty="0">
                    <a:latin typeface="Kristen ITC" panose="03050502040202030202" pitchFamily="66" charset="0"/>
                  </a:rPr>
                  <a:t>Conclusion &amp; Call to Action </a:t>
                </a:r>
                <a:endParaRPr lang="en-KE" sz="1400" dirty="0">
                  <a:solidFill>
                    <a:schemeClr val="tx1">
                      <a:lumMod val="75000"/>
                      <a:lumOff val="25000"/>
                    </a:schemeClr>
                  </a:solidFill>
                  <a:latin typeface="Kristen ITC" panose="03050502040202030202" pitchFamily="66" charset="0"/>
                </a:endParaRPr>
              </a:p>
            </p:txBody>
          </p:sp>
          <p:sp>
            <p:nvSpPr>
              <p:cNvPr id="220" name="Rectangle: Rounded Corners 219">
                <a:extLst>
                  <a:ext uri="{FF2B5EF4-FFF2-40B4-BE49-F238E27FC236}">
                    <a16:creationId xmlns:a16="http://schemas.microsoft.com/office/drawing/2014/main" id="{EF8B3648-0B95-46B1-B2C8-43FE41E4CD92}"/>
                  </a:ext>
                </a:extLst>
              </p:cNvPr>
              <p:cNvSpPr/>
              <p:nvPr/>
            </p:nvSpPr>
            <p:spPr>
              <a:xfrm>
                <a:off x="8572500" y="2072377"/>
                <a:ext cx="324000" cy="72000"/>
              </a:xfrm>
              <a:prstGeom prst="roundRect">
                <a:avLst>
                  <a:gd name="adj" fmla="val 41983"/>
                </a:avLst>
              </a:prstGeom>
              <a:gradFill>
                <a:gsLst>
                  <a:gs pos="0">
                    <a:srgbClr val="00B0F0"/>
                  </a:gs>
                  <a:gs pos="51000">
                    <a:schemeClr val="accent1">
                      <a:lumMod val="75000"/>
                    </a:schemeClr>
                  </a:gs>
                  <a:gs pos="99000">
                    <a:schemeClr val="accent1">
                      <a:lumMod val="50000"/>
                    </a:schemeClr>
                  </a:gs>
                  <a:gs pos="100000">
                    <a:schemeClr val="accent1">
                      <a:lumMod val="5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221" name="TextBox 220">
                <a:extLst>
                  <a:ext uri="{FF2B5EF4-FFF2-40B4-BE49-F238E27FC236}">
                    <a16:creationId xmlns:a16="http://schemas.microsoft.com/office/drawing/2014/main" id="{DF47EA37-8EA3-46FF-8DB9-CB213384DFA9}"/>
                  </a:ext>
                </a:extLst>
              </p:cNvPr>
              <p:cNvSpPr txBox="1"/>
              <p:nvPr/>
            </p:nvSpPr>
            <p:spPr>
              <a:xfrm>
                <a:off x="9105975" y="4040746"/>
                <a:ext cx="742875" cy="523220"/>
              </a:xfrm>
              <a:prstGeom prst="rect">
                <a:avLst/>
              </a:prstGeom>
              <a:noFill/>
            </p:spPr>
            <p:txBody>
              <a:bodyPr wrap="square" rtlCol="0">
                <a:spAutoFit/>
              </a:bodyPr>
              <a:lstStyle/>
              <a:p>
                <a:r>
                  <a:rPr lang="en-US" sz="2800" dirty="0">
                    <a:solidFill>
                      <a:schemeClr val="bg1"/>
                    </a:solidFill>
                  </a:rPr>
                  <a:t>5</a:t>
                </a:r>
                <a:r>
                  <a:rPr lang="en-US" sz="2000" dirty="0">
                    <a:solidFill>
                      <a:schemeClr val="bg1"/>
                    </a:solidFill>
                  </a:rPr>
                  <a:t>%</a:t>
                </a:r>
                <a:endParaRPr lang="en-KE" sz="2800" dirty="0">
                  <a:solidFill>
                    <a:schemeClr val="bg1"/>
                  </a:solidFill>
                </a:endParaRPr>
              </a:p>
            </p:txBody>
          </p:sp>
          <p:sp>
            <p:nvSpPr>
              <p:cNvPr id="222" name="TextBox 221">
                <a:extLst>
                  <a:ext uri="{FF2B5EF4-FFF2-40B4-BE49-F238E27FC236}">
                    <a16:creationId xmlns:a16="http://schemas.microsoft.com/office/drawing/2014/main" id="{B2CC153C-6DEB-4491-9403-FD4518C33CF9}"/>
                  </a:ext>
                </a:extLst>
              </p:cNvPr>
              <p:cNvSpPr txBox="1"/>
              <p:nvPr/>
            </p:nvSpPr>
            <p:spPr>
              <a:xfrm>
                <a:off x="9734625" y="4225412"/>
                <a:ext cx="962025" cy="338554"/>
              </a:xfrm>
              <a:prstGeom prst="rect">
                <a:avLst/>
              </a:prstGeom>
              <a:noFill/>
            </p:spPr>
            <p:txBody>
              <a:bodyPr wrap="square" rtlCol="0">
                <a:spAutoFit/>
              </a:bodyPr>
              <a:lstStyle/>
              <a:p>
                <a:r>
                  <a:rPr lang="en-US" sz="1600" b="1" dirty="0">
                    <a:solidFill>
                      <a:schemeClr val="bg1"/>
                    </a:solidFill>
                    <a:latin typeface="Kristen ITC" panose="03050502040202030202" pitchFamily="66" charset="0"/>
                  </a:rPr>
                  <a:t>Growth</a:t>
                </a:r>
                <a:endParaRPr lang="en-KE" sz="1600" b="1" dirty="0">
                  <a:solidFill>
                    <a:schemeClr val="bg1"/>
                  </a:solidFill>
                  <a:latin typeface="Kristen ITC" panose="03050502040202030202" pitchFamily="66" charset="0"/>
                </a:endParaRPr>
              </a:p>
            </p:txBody>
          </p:sp>
          <p:sp>
            <p:nvSpPr>
              <p:cNvPr id="223" name="TextBox 222">
                <a:extLst>
                  <a:ext uri="{FF2B5EF4-FFF2-40B4-BE49-F238E27FC236}">
                    <a16:creationId xmlns:a16="http://schemas.microsoft.com/office/drawing/2014/main" id="{470BC679-7D90-48F3-A79C-DF6BCCBEB049}"/>
                  </a:ext>
                </a:extLst>
              </p:cNvPr>
              <p:cNvSpPr txBox="1"/>
              <p:nvPr/>
            </p:nvSpPr>
            <p:spPr>
              <a:xfrm>
                <a:off x="9115500" y="4497946"/>
                <a:ext cx="742875" cy="523220"/>
              </a:xfrm>
              <a:prstGeom prst="rect">
                <a:avLst/>
              </a:prstGeom>
              <a:noFill/>
            </p:spPr>
            <p:txBody>
              <a:bodyPr wrap="square" rtlCol="0">
                <a:spAutoFit/>
              </a:bodyPr>
              <a:lstStyle/>
              <a:p>
                <a:r>
                  <a:rPr lang="en-US" sz="2800" dirty="0">
                    <a:solidFill>
                      <a:schemeClr val="bg1"/>
                    </a:solidFill>
                  </a:rPr>
                  <a:t>5</a:t>
                </a:r>
                <a:endParaRPr lang="en-KE" sz="2800" dirty="0">
                  <a:solidFill>
                    <a:schemeClr val="bg1"/>
                  </a:solidFill>
                </a:endParaRPr>
              </a:p>
            </p:txBody>
          </p:sp>
          <p:sp>
            <p:nvSpPr>
              <p:cNvPr id="224" name="TextBox 223">
                <a:extLst>
                  <a:ext uri="{FF2B5EF4-FFF2-40B4-BE49-F238E27FC236}">
                    <a16:creationId xmlns:a16="http://schemas.microsoft.com/office/drawing/2014/main" id="{D74BA3E2-23B7-4903-A575-AB395D3AC241}"/>
                  </a:ext>
                </a:extLst>
              </p:cNvPr>
              <p:cNvSpPr txBox="1"/>
              <p:nvPr/>
            </p:nvSpPr>
            <p:spPr>
              <a:xfrm>
                <a:off x="9796500" y="4682612"/>
                <a:ext cx="962025" cy="338554"/>
              </a:xfrm>
              <a:prstGeom prst="rect">
                <a:avLst/>
              </a:prstGeom>
              <a:noFill/>
            </p:spPr>
            <p:txBody>
              <a:bodyPr wrap="square" rtlCol="0">
                <a:spAutoFit/>
              </a:bodyPr>
              <a:lstStyle/>
              <a:p>
                <a:r>
                  <a:rPr lang="en-US" sz="1600" b="1" dirty="0">
                    <a:solidFill>
                      <a:schemeClr val="bg1"/>
                    </a:solidFill>
                    <a:latin typeface="Kristen ITC" panose="03050502040202030202" pitchFamily="66" charset="0"/>
                  </a:rPr>
                  <a:t>Points</a:t>
                </a:r>
                <a:endParaRPr lang="en-KE" sz="1600" b="1" dirty="0">
                  <a:solidFill>
                    <a:schemeClr val="bg1"/>
                  </a:solidFill>
                  <a:latin typeface="Kristen ITC" panose="03050502040202030202" pitchFamily="66" charset="0"/>
                </a:endParaRPr>
              </a:p>
            </p:txBody>
          </p:sp>
          <p:pic>
            <p:nvPicPr>
              <p:cNvPr id="225" name="Graphic 224" descr="Bar chart with solid fill">
                <a:extLst>
                  <a:ext uri="{FF2B5EF4-FFF2-40B4-BE49-F238E27FC236}">
                    <a16:creationId xmlns:a16="http://schemas.microsoft.com/office/drawing/2014/main" id="{7DF428A0-89BB-4628-8641-0D6BFBDCD35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654782" y="4525556"/>
                <a:ext cx="468000" cy="468000"/>
              </a:xfrm>
              <a:prstGeom prst="rect">
                <a:avLst/>
              </a:prstGeom>
            </p:spPr>
          </p:pic>
          <p:pic>
            <p:nvPicPr>
              <p:cNvPr id="226" name="Graphic 225" descr="Bar graph with upward trend with solid fill">
                <a:extLst>
                  <a:ext uri="{FF2B5EF4-FFF2-40B4-BE49-F238E27FC236}">
                    <a16:creationId xmlns:a16="http://schemas.microsoft.com/office/drawing/2014/main" id="{A1459F3A-A3BC-4550-915F-E9CD26A503C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654782" y="4059255"/>
                <a:ext cx="468000" cy="468000"/>
              </a:xfrm>
              <a:prstGeom prst="rect">
                <a:avLst/>
              </a:prstGeom>
            </p:spPr>
          </p:pic>
          <p:sp>
            <p:nvSpPr>
              <p:cNvPr id="227" name="TextBox 226">
                <a:extLst>
                  <a:ext uri="{FF2B5EF4-FFF2-40B4-BE49-F238E27FC236}">
                    <a16:creationId xmlns:a16="http://schemas.microsoft.com/office/drawing/2014/main" id="{B2CE628D-AC9D-4EE3-A704-47AD25CD867E}"/>
                  </a:ext>
                </a:extLst>
              </p:cNvPr>
              <p:cNvSpPr txBox="1"/>
              <p:nvPr/>
            </p:nvSpPr>
            <p:spPr>
              <a:xfrm>
                <a:off x="8499918" y="2568652"/>
                <a:ext cx="2619375" cy="584775"/>
              </a:xfrm>
              <a:prstGeom prst="rect">
                <a:avLst/>
              </a:prstGeom>
              <a:noFill/>
            </p:spPr>
            <p:txBody>
              <a:bodyPr wrap="square" rtlCol="0">
                <a:spAutoFit/>
              </a:bodyPr>
              <a:lstStyle/>
              <a:p>
                <a:r>
                  <a:rPr lang="en-US" sz="1600" dirty="0">
                    <a:latin typeface="Kristen ITC" panose="03050502040202030202" pitchFamily="66" charset="0"/>
                  </a:rPr>
                  <a:t>Shaping the Future of Livestock Farming</a:t>
                </a:r>
                <a:endParaRPr lang="en-KE" sz="1600" dirty="0">
                  <a:latin typeface="Kristen ITC" panose="03050502040202030202" pitchFamily="66" charset="0"/>
                </a:endParaRPr>
              </a:p>
            </p:txBody>
          </p:sp>
        </p:grpSp>
        <p:grpSp>
          <p:nvGrpSpPr>
            <p:cNvPr id="201" name="Group 200">
              <a:extLst>
                <a:ext uri="{FF2B5EF4-FFF2-40B4-BE49-F238E27FC236}">
                  <a16:creationId xmlns:a16="http://schemas.microsoft.com/office/drawing/2014/main" id="{F608621D-0748-4763-994F-9636CBB8CC4E}"/>
                </a:ext>
              </a:extLst>
            </p:cNvPr>
            <p:cNvGrpSpPr/>
            <p:nvPr/>
          </p:nvGrpSpPr>
          <p:grpSpPr>
            <a:xfrm>
              <a:off x="8402852" y="33954592"/>
              <a:ext cx="2771775" cy="3959225"/>
              <a:chOff x="8377238" y="1449388"/>
              <a:chExt cx="2771775" cy="3959225"/>
            </a:xfrm>
          </p:grpSpPr>
          <p:sp>
            <p:nvSpPr>
              <p:cNvPr id="202" name="Rectangle: Rounded Corners 201">
                <a:extLst>
                  <a:ext uri="{FF2B5EF4-FFF2-40B4-BE49-F238E27FC236}">
                    <a16:creationId xmlns:a16="http://schemas.microsoft.com/office/drawing/2014/main" id="{09070841-86E1-4D71-A070-22061C92A22D}"/>
                  </a:ext>
                </a:extLst>
              </p:cNvPr>
              <p:cNvSpPr/>
              <p:nvPr/>
            </p:nvSpPr>
            <p:spPr>
              <a:xfrm>
                <a:off x="8377238" y="1449388"/>
                <a:ext cx="2771775" cy="3959225"/>
              </a:xfrm>
              <a:prstGeom prst="roundRect">
                <a:avLst>
                  <a:gd name="adj" fmla="val 12199"/>
                </a:avLst>
              </a:prstGeom>
              <a:gradFill>
                <a:gsLst>
                  <a:gs pos="0">
                    <a:srgbClr val="00B0F0"/>
                  </a:gs>
                  <a:gs pos="51000">
                    <a:schemeClr val="accent1">
                      <a:lumMod val="75000"/>
                    </a:schemeClr>
                  </a:gs>
                  <a:gs pos="99000">
                    <a:schemeClr val="accent1">
                      <a:lumMod val="50000"/>
                    </a:schemeClr>
                  </a:gs>
                  <a:gs pos="100000">
                    <a:schemeClr val="accent1">
                      <a:lumMod val="5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203" name="Freeform: Shape 202">
                <a:extLst>
                  <a:ext uri="{FF2B5EF4-FFF2-40B4-BE49-F238E27FC236}">
                    <a16:creationId xmlns:a16="http://schemas.microsoft.com/office/drawing/2014/main" id="{E4547B39-CA05-492C-B569-5A7DBD1811B9}"/>
                  </a:ext>
                </a:extLst>
              </p:cNvPr>
              <p:cNvSpPr/>
              <p:nvPr/>
            </p:nvSpPr>
            <p:spPr>
              <a:xfrm flipH="1">
                <a:off x="8377238" y="1545902"/>
                <a:ext cx="2771775" cy="3862711"/>
              </a:xfrm>
              <a:custGeom>
                <a:avLst/>
                <a:gdLst>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86359 w 2771775"/>
                  <a:gd name="connsiteY9" fmla="*/ 180514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86359 w 2771775"/>
                  <a:gd name="connsiteY9" fmla="*/ 180514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71775" h="3862711">
                    <a:moveTo>
                      <a:pt x="102092" y="0"/>
                    </a:moveTo>
                    <a:lnTo>
                      <a:pt x="99036" y="2522"/>
                    </a:lnTo>
                    <a:cubicBezTo>
                      <a:pt x="37846" y="63711"/>
                      <a:pt x="0" y="148244"/>
                      <a:pt x="0" y="241615"/>
                    </a:cubicBezTo>
                    <a:lnTo>
                      <a:pt x="0" y="3524582"/>
                    </a:lnTo>
                    <a:cubicBezTo>
                      <a:pt x="0" y="3711325"/>
                      <a:pt x="151386" y="3862711"/>
                      <a:pt x="338129" y="3862711"/>
                    </a:cubicBezTo>
                    <a:lnTo>
                      <a:pt x="2433646" y="3862711"/>
                    </a:lnTo>
                    <a:cubicBezTo>
                      <a:pt x="2620389" y="3862711"/>
                      <a:pt x="2771775" y="3711325"/>
                      <a:pt x="2771775" y="3524582"/>
                    </a:cubicBezTo>
                    <a:lnTo>
                      <a:pt x="2771775" y="3443237"/>
                    </a:lnTo>
                    <a:lnTo>
                      <a:pt x="2730892" y="3419419"/>
                    </a:lnTo>
                    <a:cubicBezTo>
                      <a:pt x="1180917" y="2806879"/>
                      <a:pt x="1064514" y="2536857"/>
                      <a:pt x="176834" y="228139"/>
                    </a:cubicBezTo>
                    <a:cubicBezTo>
                      <a:pt x="148745" y="167968"/>
                      <a:pt x="130181" y="50646"/>
                      <a:pt x="102092" y="0"/>
                    </a:cubicBezTo>
                    <a:close/>
                  </a:path>
                </a:pathLst>
              </a:custGeom>
              <a:gradFill>
                <a:gsLst>
                  <a:gs pos="0">
                    <a:srgbClr val="00B0F0"/>
                  </a:gs>
                  <a:gs pos="31000">
                    <a:schemeClr val="bg1"/>
                  </a:gs>
                  <a:gs pos="92000">
                    <a:schemeClr val="accent1">
                      <a:lumMod val="50000"/>
                    </a:schemeClr>
                  </a:gs>
                  <a:gs pos="30000">
                    <a:schemeClr val="bg1"/>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KE" dirty="0"/>
              </a:p>
            </p:txBody>
          </p:sp>
          <p:sp>
            <p:nvSpPr>
              <p:cNvPr id="204" name="Rectangle: Rounded Corners 203">
                <a:extLst>
                  <a:ext uri="{FF2B5EF4-FFF2-40B4-BE49-F238E27FC236}">
                    <a16:creationId xmlns:a16="http://schemas.microsoft.com/office/drawing/2014/main" id="{C04F0F6C-6B56-4DB3-936D-496821EB645C}"/>
                  </a:ext>
                </a:extLst>
              </p:cNvPr>
              <p:cNvSpPr/>
              <p:nvPr/>
            </p:nvSpPr>
            <p:spPr>
              <a:xfrm>
                <a:off x="8453437" y="1893371"/>
                <a:ext cx="2619375" cy="2035497"/>
              </a:xfrm>
              <a:prstGeom prst="roundRect">
                <a:avLst>
                  <a:gd name="adj" fmla="val 16161"/>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205" name="Rectangle: Rounded Corners 204">
                <a:extLst>
                  <a:ext uri="{FF2B5EF4-FFF2-40B4-BE49-F238E27FC236}">
                    <a16:creationId xmlns:a16="http://schemas.microsoft.com/office/drawing/2014/main" id="{5AD907E2-1A81-448B-BDA4-3C1F403FF12C}"/>
                  </a:ext>
                </a:extLst>
              </p:cNvPr>
              <p:cNvSpPr/>
              <p:nvPr/>
            </p:nvSpPr>
            <p:spPr>
              <a:xfrm>
                <a:off x="8453437" y="1498277"/>
                <a:ext cx="2619375" cy="2168848"/>
              </a:xfrm>
              <a:prstGeom prst="roundRect">
                <a:avLst>
                  <a:gd name="adj" fmla="val 1288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dirty="0"/>
              </a:p>
            </p:txBody>
          </p:sp>
          <p:sp>
            <p:nvSpPr>
              <p:cNvPr id="206" name="TextBox 205">
                <a:extLst>
                  <a:ext uri="{FF2B5EF4-FFF2-40B4-BE49-F238E27FC236}">
                    <a16:creationId xmlns:a16="http://schemas.microsoft.com/office/drawing/2014/main" id="{5D4A3F31-8B42-41E2-97CE-B936A2DC90DE}"/>
                  </a:ext>
                </a:extLst>
              </p:cNvPr>
              <p:cNvSpPr txBox="1"/>
              <p:nvPr/>
            </p:nvSpPr>
            <p:spPr>
              <a:xfrm>
                <a:off x="8453437" y="1624012"/>
                <a:ext cx="2395539" cy="523220"/>
              </a:xfrm>
              <a:prstGeom prst="rect">
                <a:avLst/>
              </a:prstGeom>
              <a:noFill/>
            </p:spPr>
            <p:txBody>
              <a:bodyPr wrap="square" rtlCol="0">
                <a:spAutoFit/>
              </a:bodyPr>
              <a:lstStyle/>
              <a:p>
                <a:r>
                  <a:rPr lang="en-US" sz="1400" dirty="0">
                    <a:latin typeface="Kristen ITC" panose="03050502040202030202" pitchFamily="66" charset="0"/>
                  </a:rPr>
                  <a:t>Final Remark &amp; Closing Statement</a:t>
                </a:r>
                <a:endParaRPr lang="en-KE" sz="1400" dirty="0">
                  <a:solidFill>
                    <a:schemeClr val="tx1">
                      <a:lumMod val="75000"/>
                      <a:lumOff val="25000"/>
                    </a:schemeClr>
                  </a:solidFill>
                  <a:latin typeface="Kristen ITC" panose="03050502040202030202" pitchFamily="66" charset="0"/>
                </a:endParaRPr>
              </a:p>
            </p:txBody>
          </p:sp>
          <p:sp>
            <p:nvSpPr>
              <p:cNvPr id="207" name="Rectangle: Rounded Corners 206">
                <a:extLst>
                  <a:ext uri="{FF2B5EF4-FFF2-40B4-BE49-F238E27FC236}">
                    <a16:creationId xmlns:a16="http://schemas.microsoft.com/office/drawing/2014/main" id="{EBF85A75-2FB3-4628-88AE-668500879557}"/>
                  </a:ext>
                </a:extLst>
              </p:cNvPr>
              <p:cNvSpPr/>
              <p:nvPr/>
            </p:nvSpPr>
            <p:spPr>
              <a:xfrm>
                <a:off x="8572500" y="2072377"/>
                <a:ext cx="324000" cy="72000"/>
              </a:xfrm>
              <a:prstGeom prst="roundRect">
                <a:avLst>
                  <a:gd name="adj" fmla="val 41983"/>
                </a:avLst>
              </a:prstGeom>
              <a:gradFill>
                <a:gsLst>
                  <a:gs pos="0">
                    <a:srgbClr val="00B0F0"/>
                  </a:gs>
                  <a:gs pos="51000">
                    <a:schemeClr val="accent1">
                      <a:lumMod val="75000"/>
                    </a:schemeClr>
                  </a:gs>
                  <a:gs pos="99000">
                    <a:schemeClr val="accent1">
                      <a:lumMod val="50000"/>
                    </a:schemeClr>
                  </a:gs>
                  <a:gs pos="100000">
                    <a:schemeClr val="accent1">
                      <a:lumMod val="5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208" name="TextBox 207">
                <a:extLst>
                  <a:ext uri="{FF2B5EF4-FFF2-40B4-BE49-F238E27FC236}">
                    <a16:creationId xmlns:a16="http://schemas.microsoft.com/office/drawing/2014/main" id="{4D8D11C7-7251-41D6-886E-7FD18B198899}"/>
                  </a:ext>
                </a:extLst>
              </p:cNvPr>
              <p:cNvSpPr txBox="1"/>
              <p:nvPr/>
            </p:nvSpPr>
            <p:spPr>
              <a:xfrm>
                <a:off x="9105975" y="4040746"/>
                <a:ext cx="742875" cy="523220"/>
              </a:xfrm>
              <a:prstGeom prst="rect">
                <a:avLst/>
              </a:prstGeom>
              <a:noFill/>
            </p:spPr>
            <p:txBody>
              <a:bodyPr wrap="square" rtlCol="0">
                <a:spAutoFit/>
              </a:bodyPr>
              <a:lstStyle/>
              <a:p>
                <a:r>
                  <a:rPr lang="en-US" sz="2800" dirty="0">
                    <a:solidFill>
                      <a:schemeClr val="bg1"/>
                    </a:solidFill>
                  </a:rPr>
                  <a:t>2</a:t>
                </a:r>
                <a:r>
                  <a:rPr lang="en-US" sz="2000" dirty="0">
                    <a:solidFill>
                      <a:schemeClr val="bg1"/>
                    </a:solidFill>
                  </a:rPr>
                  <a:t>%</a:t>
                </a:r>
                <a:endParaRPr lang="en-KE" sz="2800" dirty="0">
                  <a:solidFill>
                    <a:schemeClr val="bg1"/>
                  </a:solidFill>
                </a:endParaRPr>
              </a:p>
            </p:txBody>
          </p:sp>
          <p:sp>
            <p:nvSpPr>
              <p:cNvPr id="209" name="TextBox 208">
                <a:extLst>
                  <a:ext uri="{FF2B5EF4-FFF2-40B4-BE49-F238E27FC236}">
                    <a16:creationId xmlns:a16="http://schemas.microsoft.com/office/drawing/2014/main" id="{FA8D15D3-EC26-430D-832D-76BD4FCAFD32}"/>
                  </a:ext>
                </a:extLst>
              </p:cNvPr>
              <p:cNvSpPr txBox="1"/>
              <p:nvPr/>
            </p:nvSpPr>
            <p:spPr>
              <a:xfrm>
                <a:off x="9734625" y="4225412"/>
                <a:ext cx="962025" cy="338554"/>
              </a:xfrm>
              <a:prstGeom prst="rect">
                <a:avLst/>
              </a:prstGeom>
              <a:noFill/>
            </p:spPr>
            <p:txBody>
              <a:bodyPr wrap="square" rtlCol="0">
                <a:spAutoFit/>
              </a:bodyPr>
              <a:lstStyle/>
              <a:p>
                <a:r>
                  <a:rPr lang="en-US" sz="1600" b="1" dirty="0">
                    <a:solidFill>
                      <a:schemeClr val="bg1"/>
                    </a:solidFill>
                    <a:latin typeface="Kristen ITC" panose="03050502040202030202" pitchFamily="66" charset="0"/>
                  </a:rPr>
                  <a:t>Growth</a:t>
                </a:r>
                <a:endParaRPr lang="en-KE" sz="1600" b="1" dirty="0">
                  <a:solidFill>
                    <a:schemeClr val="bg1"/>
                  </a:solidFill>
                  <a:latin typeface="Kristen ITC" panose="03050502040202030202" pitchFamily="66" charset="0"/>
                </a:endParaRPr>
              </a:p>
            </p:txBody>
          </p:sp>
          <p:sp>
            <p:nvSpPr>
              <p:cNvPr id="210" name="TextBox 209">
                <a:extLst>
                  <a:ext uri="{FF2B5EF4-FFF2-40B4-BE49-F238E27FC236}">
                    <a16:creationId xmlns:a16="http://schemas.microsoft.com/office/drawing/2014/main" id="{31F988DC-7001-4A1D-BC53-A2AC2E1E4E2D}"/>
                  </a:ext>
                </a:extLst>
              </p:cNvPr>
              <p:cNvSpPr txBox="1"/>
              <p:nvPr/>
            </p:nvSpPr>
            <p:spPr>
              <a:xfrm>
                <a:off x="9115500" y="4497946"/>
                <a:ext cx="742875" cy="523220"/>
              </a:xfrm>
              <a:prstGeom prst="rect">
                <a:avLst/>
              </a:prstGeom>
              <a:noFill/>
            </p:spPr>
            <p:txBody>
              <a:bodyPr wrap="square" rtlCol="0">
                <a:spAutoFit/>
              </a:bodyPr>
              <a:lstStyle/>
              <a:p>
                <a:r>
                  <a:rPr lang="en-US" sz="2800" dirty="0">
                    <a:solidFill>
                      <a:schemeClr val="bg1"/>
                    </a:solidFill>
                  </a:rPr>
                  <a:t>2</a:t>
                </a:r>
                <a:endParaRPr lang="en-KE" sz="2800" dirty="0">
                  <a:solidFill>
                    <a:schemeClr val="bg1"/>
                  </a:solidFill>
                </a:endParaRPr>
              </a:p>
            </p:txBody>
          </p:sp>
          <p:sp>
            <p:nvSpPr>
              <p:cNvPr id="211" name="TextBox 210">
                <a:extLst>
                  <a:ext uri="{FF2B5EF4-FFF2-40B4-BE49-F238E27FC236}">
                    <a16:creationId xmlns:a16="http://schemas.microsoft.com/office/drawing/2014/main" id="{8244A81E-B0F5-44D9-A11D-E2373E6C590F}"/>
                  </a:ext>
                </a:extLst>
              </p:cNvPr>
              <p:cNvSpPr txBox="1"/>
              <p:nvPr/>
            </p:nvSpPr>
            <p:spPr>
              <a:xfrm>
                <a:off x="9796500" y="4682612"/>
                <a:ext cx="962025" cy="338554"/>
              </a:xfrm>
              <a:prstGeom prst="rect">
                <a:avLst/>
              </a:prstGeom>
              <a:noFill/>
            </p:spPr>
            <p:txBody>
              <a:bodyPr wrap="square" rtlCol="0">
                <a:spAutoFit/>
              </a:bodyPr>
              <a:lstStyle/>
              <a:p>
                <a:r>
                  <a:rPr lang="en-US" sz="1600" b="1" dirty="0">
                    <a:solidFill>
                      <a:schemeClr val="bg1"/>
                    </a:solidFill>
                    <a:latin typeface="Kristen ITC" panose="03050502040202030202" pitchFamily="66" charset="0"/>
                  </a:rPr>
                  <a:t>Points</a:t>
                </a:r>
                <a:endParaRPr lang="en-KE" sz="1600" b="1" dirty="0">
                  <a:solidFill>
                    <a:schemeClr val="bg1"/>
                  </a:solidFill>
                  <a:latin typeface="Kristen ITC" panose="03050502040202030202" pitchFamily="66" charset="0"/>
                </a:endParaRPr>
              </a:p>
            </p:txBody>
          </p:sp>
          <p:pic>
            <p:nvPicPr>
              <p:cNvPr id="212" name="Graphic 211" descr="Bar chart with solid fill">
                <a:extLst>
                  <a:ext uri="{FF2B5EF4-FFF2-40B4-BE49-F238E27FC236}">
                    <a16:creationId xmlns:a16="http://schemas.microsoft.com/office/drawing/2014/main" id="{46BAE80E-42A1-449D-B040-9E1C9683181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654782" y="4525556"/>
                <a:ext cx="468000" cy="468000"/>
              </a:xfrm>
              <a:prstGeom prst="rect">
                <a:avLst/>
              </a:prstGeom>
            </p:spPr>
          </p:pic>
          <p:pic>
            <p:nvPicPr>
              <p:cNvPr id="213" name="Graphic 212" descr="Bar graph with upward trend with solid fill">
                <a:extLst>
                  <a:ext uri="{FF2B5EF4-FFF2-40B4-BE49-F238E27FC236}">
                    <a16:creationId xmlns:a16="http://schemas.microsoft.com/office/drawing/2014/main" id="{7BCCC868-D6C7-443A-9C20-8B3E708A477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654782" y="4059255"/>
                <a:ext cx="468000" cy="468000"/>
              </a:xfrm>
              <a:prstGeom prst="rect">
                <a:avLst/>
              </a:prstGeom>
            </p:spPr>
          </p:pic>
          <p:sp>
            <p:nvSpPr>
              <p:cNvPr id="214" name="TextBox 213">
                <a:extLst>
                  <a:ext uri="{FF2B5EF4-FFF2-40B4-BE49-F238E27FC236}">
                    <a16:creationId xmlns:a16="http://schemas.microsoft.com/office/drawing/2014/main" id="{8ECF22DA-3A72-4CC6-9F20-EA888F03D60B}"/>
                  </a:ext>
                </a:extLst>
              </p:cNvPr>
              <p:cNvSpPr txBox="1"/>
              <p:nvPr/>
            </p:nvSpPr>
            <p:spPr>
              <a:xfrm>
                <a:off x="8469057" y="2582701"/>
                <a:ext cx="2619375" cy="1077218"/>
              </a:xfrm>
              <a:prstGeom prst="rect">
                <a:avLst/>
              </a:prstGeom>
              <a:noFill/>
            </p:spPr>
            <p:txBody>
              <a:bodyPr wrap="square" rtlCol="0">
                <a:spAutoFit/>
              </a:bodyPr>
              <a:lstStyle/>
              <a:p>
                <a:r>
                  <a:rPr lang="en-US" sz="1600" dirty="0" err="1">
                    <a:latin typeface="Kristen ITC" panose="03050502040202030202" pitchFamily="66" charset="0"/>
                  </a:rPr>
                  <a:t>SmartLivestock</a:t>
                </a:r>
                <a:r>
                  <a:rPr lang="en-US" sz="1600" dirty="0">
                    <a:latin typeface="Kristen ITC" panose="03050502040202030202" pitchFamily="66" charset="0"/>
                  </a:rPr>
                  <a:t>: Transforming Agriculture with Innovation</a:t>
                </a:r>
                <a:endParaRPr lang="en-KE" sz="1600" dirty="0">
                  <a:latin typeface="Kristen ITC" panose="03050502040202030202" pitchFamily="66" charset="0"/>
                </a:endParaRPr>
              </a:p>
            </p:txBody>
          </p:sp>
        </p:grpSp>
      </p:grpSp>
      <p:grpSp>
        <p:nvGrpSpPr>
          <p:cNvPr id="5" name="Group 4">
            <a:extLst>
              <a:ext uri="{FF2B5EF4-FFF2-40B4-BE49-F238E27FC236}">
                <a16:creationId xmlns:a16="http://schemas.microsoft.com/office/drawing/2014/main" id="{C27B0BB5-B604-41D6-B8C5-67E25C6C224F}"/>
              </a:ext>
            </a:extLst>
          </p:cNvPr>
          <p:cNvGrpSpPr/>
          <p:nvPr/>
        </p:nvGrpSpPr>
        <p:grpSpPr>
          <a:xfrm>
            <a:off x="5209289" y="-10994203"/>
            <a:ext cx="2771775" cy="28846394"/>
            <a:chOff x="5195888" y="-23437781"/>
            <a:chExt cx="2771775" cy="28846394"/>
          </a:xfrm>
        </p:grpSpPr>
        <p:sp>
          <p:nvSpPr>
            <p:cNvPr id="7" name="Rectangle: Rounded Corners 6">
              <a:extLst>
                <a:ext uri="{FF2B5EF4-FFF2-40B4-BE49-F238E27FC236}">
                  <a16:creationId xmlns:a16="http://schemas.microsoft.com/office/drawing/2014/main" id="{E82A23C7-C20F-4AF3-B11C-97EDD07E1435}"/>
                </a:ext>
              </a:extLst>
            </p:cNvPr>
            <p:cNvSpPr/>
            <p:nvPr/>
          </p:nvSpPr>
          <p:spPr>
            <a:xfrm>
              <a:off x="5195888" y="1449388"/>
              <a:ext cx="2771775" cy="3959225"/>
            </a:xfrm>
            <a:prstGeom prst="roundRect">
              <a:avLst>
                <a:gd name="adj" fmla="val 12199"/>
              </a:avLst>
            </a:prstGeom>
            <a:blipFill>
              <a:blip r:embed="rId6"/>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23" name="Rectangle: Rounded Corners 22">
              <a:extLst>
                <a:ext uri="{FF2B5EF4-FFF2-40B4-BE49-F238E27FC236}">
                  <a16:creationId xmlns:a16="http://schemas.microsoft.com/office/drawing/2014/main" id="{2D730B28-AA6E-44C2-9506-7367CA4E30BA}"/>
                </a:ext>
              </a:extLst>
            </p:cNvPr>
            <p:cNvSpPr/>
            <p:nvPr/>
          </p:nvSpPr>
          <p:spPr>
            <a:xfrm>
              <a:off x="5195888" y="-2698476"/>
              <a:ext cx="2771775" cy="3959225"/>
            </a:xfrm>
            <a:prstGeom prst="roundRect">
              <a:avLst>
                <a:gd name="adj" fmla="val 12199"/>
              </a:avLst>
            </a:prstGeom>
            <a:blipFill>
              <a:blip r:embed="rId7"/>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26" name="Rectangle: Rounded Corners 25">
              <a:extLst>
                <a:ext uri="{FF2B5EF4-FFF2-40B4-BE49-F238E27FC236}">
                  <a16:creationId xmlns:a16="http://schemas.microsoft.com/office/drawing/2014/main" id="{61DFDC2A-2D50-4318-B4EC-5A22516BCE36}"/>
                </a:ext>
              </a:extLst>
            </p:cNvPr>
            <p:cNvSpPr/>
            <p:nvPr/>
          </p:nvSpPr>
          <p:spPr>
            <a:xfrm>
              <a:off x="5195888" y="-6846337"/>
              <a:ext cx="2771775" cy="3959225"/>
            </a:xfrm>
            <a:prstGeom prst="roundRect">
              <a:avLst>
                <a:gd name="adj" fmla="val 12199"/>
              </a:avLst>
            </a:prstGeom>
            <a:blipFill>
              <a:blip r:embed="rId8"/>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27" name="Rectangle: Rounded Corners 26">
              <a:extLst>
                <a:ext uri="{FF2B5EF4-FFF2-40B4-BE49-F238E27FC236}">
                  <a16:creationId xmlns:a16="http://schemas.microsoft.com/office/drawing/2014/main" id="{73FC05CC-DCA2-43B8-AECF-05DFFA7B9751}"/>
                </a:ext>
              </a:extLst>
            </p:cNvPr>
            <p:cNvSpPr/>
            <p:nvPr/>
          </p:nvSpPr>
          <p:spPr>
            <a:xfrm>
              <a:off x="5195888" y="-10994198"/>
              <a:ext cx="2771775" cy="3959225"/>
            </a:xfrm>
            <a:prstGeom prst="roundRect">
              <a:avLst>
                <a:gd name="adj" fmla="val 12199"/>
              </a:avLst>
            </a:prstGeom>
            <a:blipFill>
              <a:blip r:embed="rId9"/>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28" name="Rectangle: Rounded Corners 27">
              <a:extLst>
                <a:ext uri="{FF2B5EF4-FFF2-40B4-BE49-F238E27FC236}">
                  <a16:creationId xmlns:a16="http://schemas.microsoft.com/office/drawing/2014/main" id="{7DC05F8D-F6D3-4449-A402-79AEDCCBE0C0}"/>
                </a:ext>
              </a:extLst>
            </p:cNvPr>
            <p:cNvSpPr/>
            <p:nvPr/>
          </p:nvSpPr>
          <p:spPr>
            <a:xfrm>
              <a:off x="5195888" y="-15142059"/>
              <a:ext cx="2771775" cy="3959225"/>
            </a:xfrm>
            <a:prstGeom prst="roundRect">
              <a:avLst>
                <a:gd name="adj" fmla="val 12199"/>
              </a:avLst>
            </a:prstGeom>
            <a:blipFill>
              <a:blip r:embed="rId10"/>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30" name="Rectangle: Rounded Corners 29">
              <a:extLst>
                <a:ext uri="{FF2B5EF4-FFF2-40B4-BE49-F238E27FC236}">
                  <a16:creationId xmlns:a16="http://schemas.microsoft.com/office/drawing/2014/main" id="{56BBF203-5214-4907-9846-DB57427EFC82}"/>
                </a:ext>
              </a:extLst>
            </p:cNvPr>
            <p:cNvSpPr/>
            <p:nvPr/>
          </p:nvSpPr>
          <p:spPr>
            <a:xfrm>
              <a:off x="5195888" y="-19289920"/>
              <a:ext cx="2771775" cy="3959225"/>
            </a:xfrm>
            <a:prstGeom prst="roundRect">
              <a:avLst>
                <a:gd name="adj" fmla="val 12199"/>
              </a:avLst>
            </a:prstGeom>
            <a:blipFill>
              <a:blip r:embed="rId11"/>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35" name="Rectangle: Rounded Corners 34">
              <a:extLst>
                <a:ext uri="{FF2B5EF4-FFF2-40B4-BE49-F238E27FC236}">
                  <a16:creationId xmlns:a16="http://schemas.microsoft.com/office/drawing/2014/main" id="{0503D9AF-4E47-4902-B9B4-393D03615DB2}"/>
                </a:ext>
              </a:extLst>
            </p:cNvPr>
            <p:cNvSpPr/>
            <p:nvPr/>
          </p:nvSpPr>
          <p:spPr>
            <a:xfrm>
              <a:off x="5195888" y="-23437781"/>
              <a:ext cx="2771775" cy="3959225"/>
            </a:xfrm>
            <a:prstGeom prst="roundRect">
              <a:avLst>
                <a:gd name="adj" fmla="val 12199"/>
              </a:avLst>
            </a:prstGeom>
            <a:blipFill>
              <a:blip r:embed="rId12"/>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grpSp>
      <p:sp>
        <p:nvSpPr>
          <p:cNvPr id="22" name="Freeform: Shape 21">
            <a:extLst>
              <a:ext uri="{FF2B5EF4-FFF2-40B4-BE49-F238E27FC236}">
                <a16:creationId xmlns:a16="http://schemas.microsoft.com/office/drawing/2014/main" id="{D8AB65AA-F3C4-468B-9306-8888AC5DC56A}"/>
              </a:ext>
            </a:extLst>
          </p:cNvPr>
          <p:cNvSpPr/>
          <p:nvPr/>
        </p:nvSpPr>
        <p:spPr>
          <a:xfrm>
            <a:off x="0" y="0"/>
            <a:ext cx="12192000" cy="6858000"/>
          </a:xfrm>
          <a:custGeom>
            <a:avLst/>
            <a:gdLst>
              <a:gd name="connsiteX0" fmla="*/ 5534017 w 12192000"/>
              <a:gd name="connsiteY0" fmla="*/ 1449388 h 6858000"/>
              <a:gd name="connsiteX1" fmla="*/ 5195889 w 12192000"/>
              <a:gd name="connsiteY1" fmla="*/ 1787517 h 6858000"/>
              <a:gd name="connsiteX2" fmla="*/ 5195889 w 12192000"/>
              <a:gd name="connsiteY2" fmla="*/ 5070484 h 6858000"/>
              <a:gd name="connsiteX3" fmla="*/ 5534017 w 12192000"/>
              <a:gd name="connsiteY3" fmla="*/ 5408613 h 6858000"/>
              <a:gd name="connsiteX4" fmla="*/ 7629534 w 12192000"/>
              <a:gd name="connsiteY4" fmla="*/ 5408613 h 6858000"/>
              <a:gd name="connsiteX5" fmla="*/ 7967663 w 12192000"/>
              <a:gd name="connsiteY5" fmla="*/ 5070484 h 6858000"/>
              <a:gd name="connsiteX6" fmla="*/ 7967663 w 12192000"/>
              <a:gd name="connsiteY6" fmla="*/ 1787517 h 6858000"/>
              <a:gd name="connsiteX7" fmla="*/ 7629534 w 12192000"/>
              <a:gd name="connsiteY7" fmla="*/ 1449388 h 6858000"/>
              <a:gd name="connsiteX8" fmla="*/ 8715367 w 12192000"/>
              <a:gd name="connsiteY8" fmla="*/ 1449388 h 6858000"/>
              <a:gd name="connsiteX9" fmla="*/ 8377238 w 12192000"/>
              <a:gd name="connsiteY9" fmla="*/ 1787517 h 6858000"/>
              <a:gd name="connsiteX10" fmla="*/ 8377238 w 12192000"/>
              <a:gd name="connsiteY10" fmla="*/ 5070484 h 6858000"/>
              <a:gd name="connsiteX11" fmla="*/ 8715367 w 12192000"/>
              <a:gd name="connsiteY11" fmla="*/ 5408613 h 6858000"/>
              <a:gd name="connsiteX12" fmla="*/ 10810884 w 12192000"/>
              <a:gd name="connsiteY12" fmla="*/ 5408613 h 6858000"/>
              <a:gd name="connsiteX13" fmla="*/ 11149013 w 12192000"/>
              <a:gd name="connsiteY13" fmla="*/ 5070484 h 6858000"/>
              <a:gd name="connsiteX14" fmla="*/ 11149013 w 12192000"/>
              <a:gd name="connsiteY14" fmla="*/ 1787517 h 6858000"/>
              <a:gd name="connsiteX15" fmla="*/ 10810884 w 12192000"/>
              <a:gd name="connsiteY15" fmla="*/ 1449388 h 6858000"/>
              <a:gd name="connsiteX16" fmla="*/ 0 w 12192000"/>
              <a:gd name="connsiteY16" fmla="*/ 0 h 6858000"/>
              <a:gd name="connsiteX17" fmla="*/ 12192000 w 12192000"/>
              <a:gd name="connsiteY17" fmla="*/ 0 h 6858000"/>
              <a:gd name="connsiteX18" fmla="*/ 12192000 w 12192000"/>
              <a:gd name="connsiteY18" fmla="*/ 6858000 h 6858000"/>
              <a:gd name="connsiteX19" fmla="*/ 0 w 12192000"/>
              <a:gd name="connsiteY19"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2192000" h="6858000">
                <a:moveTo>
                  <a:pt x="5534017" y="1449388"/>
                </a:moveTo>
                <a:cubicBezTo>
                  <a:pt x="5347275" y="1449388"/>
                  <a:pt x="5195889" y="1600774"/>
                  <a:pt x="5195889" y="1787517"/>
                </a:cubicBezTo>
                <a:lnTo>
                  <a:pt x="5195889" y="5070484"/>
                </a:lnTo>
                <a:cubicBezTo>
                  <a:pt x="5195889" y="5257227"/>
                  <a:pt x="5347275" y="5408613"/>
                  <a:pt x="5534017" y="5408613"/>
                </a:cubicBezTo>
                <a:lnTo>
                  <a:pt x="7629534" y="5408613"/>
                </a:lnTo>
                <a:cubicBezTo>
                  <a:pt x="7816277" y="5408613"/>
                  <a:pt x="7967663" y="5257227"/>
                  <a:pt x="7967663" y="5070484"/>
                </a:cubicBezTo>
                <a:lnTo>
                  <a:pt x="7967663" y="1787517"/>
                </a:lnTo>
                <a:cubicBezTo>
                  <a:pt x="7967663" y="1600774"/>
                  <a:pt x="7816277" y="1449388"/>
                  <a:pt x="7629534" y="1449388"/>
                </a:cubicBezTo>
                <a:close/>
                <a:moveTo>
                  <a:pt x="8715367" y="1449388"/>
                </a:moveTo>
                <a:cubicBezTo>
                  <a:pt x="8528624" y="1449388"/>
                  <a:pt x="8377238" y="1600774"/>
                  <a:pt x="8377238" y="1787517"/>
                </a:cubicBezTo>
                <a:lnTo>
                  <a:pt x="8377238" y="5070484"/>
                </a:lnTo>
                <a:cubicBezTo>
                  <a:pt x="8377238" y="5257227"/>
                  <a:pt x="8528624" y="5408613"/>
                  <a:pt x="8715367" y="5408613"/>
                </a:cubicBezTo>
                <a:lnTo>
                  <a:pt x="10810884" y="5408613"/>
                </a:lnTo>
                <a:cubicBezTo>
                  <a:pt x="10997627" y="5408613"/>
                  <a:pt x="11149013" y="5257227"/>
                  <a:pt x="11149013" y="5070484"/>
                </a:cubicBezTo>
                <a:lnTo>
                  <a:pt x="11149013" y="1787517"/>
                </a:lnTo>
                <a:cubicBezTo>
                  <a:pt x="11149013" y="1600774"/>
                  <a:pt x="10997627" y="1449388"/>
                  <a:pt x="10810884" y="1449388"/>
                </a:cubicBezTo>
                <a:close/>
                <a:moveTo>
                  <a:pt x="0" y="0"/>
                </a:moveTo>
                <a:lnTo>
                  <a:pt x="12192000" y="0"/>
                </a:lnTo>
                <a:lnTo>
                  <a:pt x="12192000" y="6858000"/>
                </a:lnTo>
                <a:lnTo>
                  <a:pt x="0" y="6858000"/>
                </a:lnTo>
                <a:close/>
              </a:path>
            </a:pathLst>
          </a:custGeom>
          <a:solidFill>
            <a:schemeClr val="bg1"/>
          </a:solidFill>
          <a:ln>
            <a:noFill/>
          </a:ln>
        </p:spPr>
        <p:style>
          <a:lnRef idx="2">
            <a:schemeClr val="accent6">
              <a:shade val="50000"/>
            </a:schemeClr>
          </a:lnRef>
          <a:fillRef idx="1">
            <a:schemeClr val="accent6"/>
          </a:fillRef>
          <a:effectRef idx="0">
            <a:schemeClr val="accent6"/>
          </a:effectRef>
          <a:fontRef idx="minor">
            <a:schemeClr val="lt1"/>
          </a:fontRef>
        </p:style>
        <p:txBody>
          <a:bodyPr wrap="square" rtlCol="0" anchor="ctr">
            <a:noAutofit/>
          </a:bodyPr>
          <a:lstStyle/>
          <a:p>
            <a:pPr algn="ctr"/>
            <a:endParaRPr lang="en-KE"/>
          </a:p>
        </p:txBody>
      </p:sp>
      <p:sp>
        <p:nvSpPr>
          <p:cNvPr id="2" name="TextBox 1">
            <a:extLst>
              <a:ext uri="{FF2B5EF4-FFF2-40B4-BE49-F238E27FC236}">
                <a16:creationId xmlns:a16="http://schemas.microsoft.com/office/drawing/2014/main" id="{F6B46ECB-2F15-4BFB-87B0-0030F28A168E}"/>
              </a:ext>
            </a:extLst>
          </p:cNvPr>
          <p:cNvSpPr txBox="1"/>
          <p:nvPr/>
        </p:nvSpPr>
        <p:spPr>
          <a:xfrm>
            <a:off x="10089261" y="5934670"/>
            <a:ext cx="1010436" cy="923330"/>
          </a:xfrm>
          <a:prstGeom prst="rect">
            <a:avLst/>
          </a:prstGeom>
          <a:noFill/>
        </p:spPr>
        <p:txBody>
          <a:bodyPr wrap="square" rtlCol="0">
            <a:spAutoFit/>
          </a:bodyPr>
          <a:lstStyle/>
          <a:p>
            <a:r>
              <a:rPr lang="en-US" sz="5400" dirty="0">
                <a:latin typeface="Consolas" panose="020B0609020204030204" pitchFamily="49" charset="0"/>
              </a:rPr>
              <a:t>04</a:t>
            </a:r>
            <a:endParaRPr lang="en-KE" sz="5400" dirty="0">
              <a:latin typeface="Consolas" panose="020B0609020204030204" pitchFamily="49" charset="0"/>
            </a:endParaRPr>
          </a:p>
        </p:txBody>
      </p:sp>
      <p:sp>
        <p:nvSpPr>
          <p:cNvPr id="89" name="TextBox 88">
            <a:extLst>
              <a:ext uri="{FF2B5EF4-FFF2-40B4-BE49-F238E27FC236}">
                <a16:creationId xmlns:a16="http://schemas.microsoft.com/office/drawing/2014/main" id="{9793A2AA-0A25-4818-A645-F1FD70BE2BD8}"/>
              </a:ext>
            </a:extLst>
          </p:cNvPr>
          <p:cNvSpPr txBox="1"/>
          <p:nvPr/>
        </p:nvSpPr>
        <p:spPr>
          <a:xfrm>
            <a:off x="10013062" y="14389273"/>
            <a:ext cx="1010436" cy="923330"/>
          </a:xfrm>
          <a:prstGeom prst="rect">
            <a:avLst/>
          </a:prstGeom>
          <a:noFill/>
        </p:spPr>
        <p:txBody>
          <a:bodyPr wrap="square" rtlCol="0">
            <a:spAutoFit/>
          </a:bodyPr>
          <a:lstStyle/>
          <a:p>
            <a:r>
              <a:rPr lang="en-US" sz="5400" dirty="0">
                <a:latin typeface="Consolas" panose="020B0609020204030204" pitchFamily="49" charset="0"/>
              </a:rPr>
              <a:t>01</a:t>
            </a:r>
            <a:endParaRPr lang="en-KE" sz="5400" dirty="0">
              <a:latin typeface="Consolas" panose="020B0609020204030204" pitchFamily="49" charset="0"/>
            </a:endParaRPr>
          </a:p>
        </p:txBody>
      </p:sp>
      <p:sp>
        <p:nvSpPr>
          <p:cNvPr id="118" name="TextBox 117">
            <a:extLst>
              <a:ext uri="{FF2B5EF4-FFF2-40B4-BE49-F238E27FC236}">
                <a16:creationId xmlns:a16="http://schemas.microsoft.com/office/drawing/2014/main" id="{628359B3-DE0E-45E2-A055-AC5EE63FD092}"/>
              </a:ext>
            </a:extLst>
          </p:cNvPr>
          <p:cNvSpPr txBox="1"/>
          <p:nvPr/>
        </p:nvSpPr>
        <p:spPr>
          <a:xfrm>
            <a:off x="9936863" y="22843876"/>
            <a:ext cx="1010436" cy="923330"/>
          </a:xfrm>
          <a:prstGeom prst="rect">
            <a:avLst/>
          </a:prstGeom>
          <a:noFill/>
        </p:spPr>
        <p:txBody>
          <a:bodyPr wrap="square" rtlCol="0">
            <a:spAutoFit/>
          </a:bodyPr>
          <a:lstStyle/>
          <a:p>
            <a:r>
              <a:rPr lang="en-US" sz="5400" dirty="0">
                <a:latin typeface="Consolas" panose="020B0609020204030204" pitchFamily="49" charset="0"/>
              </a:rPr>
              <a:t>01</a:t>
            </a:r>
            <a:endParaRPr lang="en-KE" sz="5400" dirty="0">
              <a:latin typeface="Consolas" panose="020B0609020204030204" pitchFamily="49" charset="0"/>
            </a:endParaRPr>
          </a:p>
        </p:txBody>
      </p:sp>
      <p:grpSp>
        <p:nvGrpSpPr>
          <p:cNvPr id="12" name="Group 11">
            <a:extLst>
              <a:ext uri="{FF2B5EF4-FFF2-40B4-BE49-F238E27FC236}">
                <a16:creationId xmlns:a16="http://schemas.microsoft.com/office/drawing/2014/main" id="{13984C25-FF70-41B4-9D16-F8539C7796D5}"/>
              </a:ext>
            </a:extLst>
          </p:cNvPr>
          <p:cNvGrpSpPr/>
          <p:nvPr/>
        </p:nvGrpSpPr>
        <p:grpSpPr>
          <a:xfrm>
            <a:off x="828675" y="1545902"/>
            <a:ext cx="7400926" cy="5234704"/>
            <a:chOff x="828675" y="1545902"/>
            <a:chExt cx="7400926" cy="5234704"/>
          </a:xfrm>
        </p:grpSpPr>
        <p:sp>
          <p:nvSpPr>
            <p:cNvPr id="17" name="TextBox 16">
              <a:extLst>
                <a:ext uri="{FF2B5EF4-FFF2-40B4-BE49-F238E27FC236}">
                  <a16:creationId xmlns:a16="http://schemas.microsoft.com/office/drawing/2014/main" id="{FCE35264-4D9C-484C-85C0-D7B7D4A268B9}"/>
                </a:ext>
              </a:extLst>
            </p:cNvPr>
            <p:cNvSpPr txBox="1"/>
            <p:nvPr/>
          </p:nvSpPr>
          <p:spPr>
            <a:xfrm>
              <a:off x="933840" y="3548952"/>
              <a:ext cx="3524250" cy="3231654"/>
            </a:xfrm>
            <a:prstGeom prst="rect">
              <a:avLst/>
            </a:prstGeom>
            <a:noFill/>
          </p:spPr>
          <p:txBody>
            <a:bodyPr wrap="square" rtlCol="0">
              <a:spAutoFit/>
            </a:bodyPr>
            <a:lstStyle/>
            <a:p>
              <a:r>
                <a:rPr lang="en-US" sz="1200" dirty="0">
                  <a:latin typeface="Kristen ITC" panose="03050502040202030202" pitchFamily="66" charset="0"/>
                </a:rPr>
                <a:t>The system provides real-time health monitoring using IoT sensors that track temperature, heart rate, and movement, ensuring early detection of abnormalities. Farmers can input symptoms manually, while the AI-powered diagnosis system analyzes sensor data and images to identify diseases, suggest treatments, and recommend preventive measures. In cases of contagious diseases, the system automatically alerts veterinary authorities with location details, enabling quick response and outbreak control. Additionally, a disease database keeps track of past infections, helping in trend analysis and future prevention strategies, ultimately reducing livestock losses and improving productivity.</a:t>
              </a:r>
              <a:endParaRPr lang="en-KE" sz="1200" dirty="0">
                <a:latin typeface="Kristen ITC" panose="03050502040202030202" pitchFamily="66" charset="0"/>
              </a:endParaRPr>
            </a:p>
          </p:txBody>
        </p:sp>
        <p:sp>
          <p:nvSpPr>
            <p:cNvPr id="32" name="Rectangle: Rounded Corners 31">
              <a:extLst>
                <a:ext uri="{FF2B5EF4-FFF2-40B4-BE49-F238E27FC236}">
                  <a16:creationId xmlns:a16="http://schemas.microsoft.com/office/drawing/2014/main" id="{CE3334C2-DD5F-4EB2-AB4A-6856149FC63C}"/>
                </a:ext>
              </a:extLst>
            </p:cNvPr>
            <p:cNvSpPr/>
            <p:nvPr/>
          </p:nvSpPr>
          <p:spPr>
            <a:xfrm>
              <a:off x="966788" y="2965855"/>
              <a:ext cx="720000" cy="72000"/>
            </a:xfrm>
            <a:prstGeom prst="roundRect">
              <a:avLst>
                <a:gd name="adj" fmla="val 41983"/>
              </a:avLst>
            </a:prstGeom>
            <a:gradFill>
              <a:gsLst>
                <a:gs pos="0">
                  <a:srgbClr val="00B0F0"/>
                </a:gs>
                <a:gs pos="51000">
                  <a:schemeClr val="accent1">
                    <a:lumMod val="75000"/>
                  </a:schemeClr>
                </a:gs>
                <a:gs pos="99000">
                  <a:schemeClr val="accent1">
                    <a:lumMod val="50000"/>
                  </a:schemeClr>
                </a:gs>
                <a:gs pos="100000">
                  <a:schemeClr val="accent1">
                    <a:lumMod val="5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34" name="TextBox 33">
              <a:extLst>
                <a:ext uri="{FF2B5EF4-FFF2-40B4-BE49-F238E27FC236}">
                  <a16:creationId xmlns:a16="http://schemas.microsoft.com/office/drawing/2014/main" id="{4ED5666C-26A2-48D7-9638-D10DA5877409}"/>
                </a:ext>
              </a:extLst>
            </p:cNvPr>
            <p:cNvSpPr txBox="1"/>
            <p:nvPr/>
          </p:nvSpPr>
          <p:spPr>
            <a:xfrm>
              <a:off x="828675" y="1545902"/>
              <a:ext cx="7400926" cy="1015663"/>
            </a:xfrm>
            <a:prstGeom prst="rect">
              <a:avLst/>
            </a:prstGeom>
            <a:noFill/>
          </p:spPr>
          <p:txBody>
            <a:bodyPr wrap="square" rtlCol="0">
              <a:spAutoFit/>
            </a:bodyPr>
            <a:lstStyle/>
            <a:p>
              <a:r>
                <a:rPr lang="en-US" sz="6000" dirty="0">
                  <a:latin typeface="Anurati" pitchFamily="50" charset="0"/>
                </a:rPr>
                <a:t>KEY FEATURES</a:t>
              </a:r>
              <a:endParaRPr lang="en-KE" sz="6000" b="1" dirty="0">
                <a:latin typeface="Anurati" pitchFamily="50" charset="0"/>
              </a:endParaRPr>
            </a:p>
          </p:txBody>
        </p:sp>
      </p:grpSp>
      <p:sp>
        <p:nvSpPr>
          <p:cNvPr id="21" name="TextBox 20">
            <a:extLst>
              <a:ext uri="{FF2B5EF4-FFF2-40B4-BE49-F238E27FC236}">
                <a16:creationId xmlns:a16="http://schemas.microsoft.com/office/drawing/2014/main" id="{CF0E4A05-7915-4D94-B063-2AE54D3D11C4}"/>
              </a:ext>
            </a:extLst>
          </p:cNvPr>
          <p:cNvSpPr txBox="1"/>
          <p:nvPr/>
        </p:nvSpPr>
        <p:spPr>
          <a:xfrm>
            <a:off x="966788" y="0"/>
            <a:ext cx="5195887" cy="707886"/>
          </a:xfrm>
          <a:prstGeom prst="rect">
            <a:avLst/>
          </a:prstGeom>
          <a:noFill/>
        </p:spPr>
        <p:txBody>
          <a:bodyPr wrap="square" rtlCol="0">
            <a:spAutoFit/>
          </a:bodyPr>
          <a:lstStyle/>
          <a:p>
            <a:r>
              <a:rPr lang="en-US" sz="2000" b="1" dirty="0">
                <a:latin typeface="Anurati" pitchFamily="50" charset="0"/>
              </a:rPr>
              <a:t>BIO_AFYA</a:t>
            </a:r>
            <a:endParaRPr lang="en-KE" sz="2000" b="1" dirty="0">
              <a:latin typeface="Anurati" pitchFamily="50" charset="0"/>
            </a:endParaRPr>
          </a:p>
          <a:p>
            <a:endParaRPr lang="en-KE" sz="2000" dirty="0"/>
          </a:p>
        </p:txBody>
      </p:sp>
      <p:grpSp>
        <p:nvGrpSpPr>
          <p:cNvPr id="319" name="Group 318">
            <a:extLst>
              <a:ext uri="{FF2B5EF4-FFF2-40B4-BE49-F238E27FC236}">
                <a16:creationId xmlns:a16="http://schemas.microsoft.com/office/drawing/2014/main" id="{01FBB8BD-E4AC-4D24-A0E4-9472B70AB834}"/>
              </a:ext>
            </a:extLst>
          </p:cNvPr>
          <p:cNvGrpSpPr/>
          <p:nvPr/>
        </p:nvGrpSpPr>
        <p:grpSpPr>
          <a:xfrm>
            <a:off x="-10093325" y="1698302"/>
            <a:ext cx="7400926" cy="5175626"/>
            <a:chOff x="828675" y="1545902"/>
            <a:chExt cx="7400926" cy="5175626"/>
          </a:xfrm>
        </p:grpSpPr>
        <p:sp>
          <p:nvSpPr>
            <p:cNvPr id="320" name="TextBox 319">
              <a:extLst>
                <a:ext uri="{FF2B5EF4-FFF2-40B4-BE49-F238E27FC236}">
                  <a16:creationId xmlns:a16="http://schemas.microsoft.com/office/drawing/2014/main" id="{489465F5-DCBD-425E-AE77-39A5E87CF8C0}"/>
                </a:ext>
              </a:extLst>
            </p:cNvPr>
            <p:cNvSpPr txBox="1"/>
            <p:nvPr/>
          </p:nvSpPr>
          <p:spPr>
            <a:xfrm>
              <a:off x="846720" y="3489874"/>
              <a:ext cx="3524250" cy="3231654"/>
            </a:xfrm>
            <a:prstGeom prst="rect">
              <a:avLst/>
            </a:prstGeom>
            <a:noFill/>
          </p:spPr>
          <p:txBody>
            <a:bodyPr wrap="square" rtlCol="0">
              <a:spAutoFit/>
            </a:bodyPr>
            <a:lstStyle/>
            <a:p>
              <a:r>
                <a:rPr lang="en-US" sz="1200" dirty="0" err="1">
                  <a:latin typeface="Kristen ITC" panose="03050502040202030202" pitchFamily="66" charset="0"/>
                </a:rPr>
                <a:t>Bio_Afya</a:t>
              </a:r>
              <a:r>
                <a:rPr lang="en-US" sz="1200" dirty="0">
                  <a:latin typeface="Kristen ITC" panose="03050502040202030202" pitchFamily="66" charset="0"/>
                </a:rPr>
                <a:t> integrates AI and IoT to provide an automated livestock health monitoring system. Farmers start by inputting observed symptoms, while IoT sensors continuously track vital signs such as temperature, heart rate, and movement patterns. The system’s AI then analyzes symptoms, sensor data, and images to detect potential diseases, offering instant feedback, treatment recommendations, and preventive measures. If a contagious disease is identified, automatic alerts are sent to relevant authorities, helping to prevent outbreaks. Additionally, all data is stored for trend analysis and long-term disease prevention, ensuring smarter and more efficient livestock management.</a:t>
              </a:r>
              <a:endParaRPr lang="en-KE" sz="1200" dirty="0">
                <a:latin typeface="Kristen ITC" panose="03050502040202030202" pitchFamily="66" charset="0"/>
              </a:endParaRPr>
            </a:p>
          </p:txBody>
        </p:sp>
        <p:sp>
          <p:nvSpPr>
            <p:cNvPr id="321" name="Rectangle: Rounded Corners 320">
              <a:extLst>
                <a:ext uri="{FF2B5EF4-FFF2-40B4-BE49-F238E27FC236}">
                  <a16:creationId xmlns:a16="http://schemas.microsoft.com/office/drawing/2014/main" id="{5EFD022E-18A9-49B8-85E8-562C83A6DECE}"/>
                </a:ext>
              </a:extLst>
            </p:cNvPr>
            <p:cNvSpPr/>
            <p:nvPr/>
          </p:nvSpPr>
          <p:spPr>
            <a:xfrm>
              <a:off x="966788" y="2965855"/>
              <a:ext cx="720000" cy="72000"/>
            </a:xfrm>
            <a:prstGeom prst="roundRect">
              <a:avLst>
                <a:gd name="adj" fmla="val 41983"/>
              </a:avLst>
            </a:prstGeom>
            <a:gradFill>
              <a:gsLst>
                <a:gs pos="0">
                  <a:srgbClr val="00B0F0"/>
                </a:gs>
                <a:gs pos="51000">
                  <a:schemeClr val="accent1">
                    <a:lumMod val="75000"/>
                  </a:schemeClr>
                </a:gs>
                <a:gs pos="99000">
                  <a:schemeClr val="accent1">
                    <a:lumMod val="50000"/>
                  </a:schemeClr>
                </a:gs>
                <a:gs pos="100000">
                  <a:schemeClr val="accent1">
                    <a:lumMod val="5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322" name="TextBox 321">
              <a:extLst>
                <a:ext uri="{FF2B5EF4-FFF2-40B4-BE49-F238E27FC236}">
                  <a16:creationId xmlns:a16="http://schemas.microsoft.com/office/drawing/2014/main" id="{DA8DD29C-2041-4EA1-A462-2FD2588E09A3}"/>
                </a:ext>
              </a:extLst>
            </p:cNvPr>
            <p:cNvSpPr txBox="1"/>
            <p:nvPr/>
          </p:nvSpPr>
          <p:spPr>
            <a:xfrm>
              <a:off x="828675" y="1545902"/>
              <a:ext cx="7400926" cy="1015663"/>
            </a:xfrm>
            <a:prstGeom prst="rect">
              <a:avLst/>
            </a:prstGeom>
            <a:noFill/>
          </p:spPr>
          <p:txBody>
            <a:bodyPr wrap="square" rtlCol="0">
              <a:spAutoFit/>
            </a:bodyPr>
            <a:lstStyle/>
            <a:p>
              <a:r>
                <a:rPr lang="en-US" sz="6000" dirty="0">
                  <a:latin typeface="Anurati" pitchFamily="50" charset="0"/>
                </a:rPr>
                <a:t>HOW IT WORKS</a:t>
              </a:r>
              <a:endParaRPr lang="en-KE" sz="6000" b="1" dirty="0">
                <a:latin typeface="Anurati" pitchFamily="50" charset="0"/>
              </a:endParaRPr>
            </a:p>
          </p:txBody>
        </p:sp>
      </p:grpSp>
      <p:grpSp>
        <p:nvGrpSpPr>
          <p:cNvPr id="323" name="Group 322">
            <a:extLst>
              <a:ext uri="{FF2B5EF4-FFF2-40B4-BE49-F238E27FC236}">
                <a16:creationId xmlns:a16="http://schemas.microsoft.com/office/drawing/2014/main" id="{8CD8C260-B41F-4A6D-B2B2-1608AF5AC776}"/>
              </a:ext>
            </a:extLst>
          </p:cNvPr>
          <p:cNvGrpSpPr/>
          <p:nvPr/>
        </p:nvGrpSpPr>
        <p:grpSpPr>
          <a:xfrm>
            <a:off x="-2447925" y="-5566098"/>
            <a:ext cx="7400926" cy="5175626"/>
            <a:chOff x="828675" y="1545902"/>
            <a:chExt cx="7400926" cy="5175626"/>
          </a:xfrm>
        </p:grpSpPr>
        <p:sp>
          <p:nvSpPr>
            <p:cNvPr id="324" name="TextBox 323">
              <a:extLst>
                <a:ext uri="{FF2B5EF4-FFF2-40B4-BE49-F238E27FC236}">
                  <a16:creationId xmlns:a16="http://schemas.microsoft.com/office/drawing/2014/main" id="{DE8DFEF6-624D-4EE3-A4E3-BE3138DE2A16}"/>
                </a:ext>
              </a:extLst>
            </p:cNvPr>
            <p:cNvSpPr txBox="1"/>
            <p:nvPr/>
          </p:nvSpPr>
          <p:spPr>
            <a:xfrm>
              <a:off x="846720" y="3489874"/>
              <a:ext cx="3524250" cy="3231654"/>
            </a:xfrm>
            <a:prstGeom prst="rect">
              <a:avLst/>
            </a:prstGeom>
            <a:noFill/>
          </p:spPr>
          <p:txBody>
            <a:bodyPr wrap="square" rtlCol="0">
              <a:spAutoFit/>
            </a:bodyPr>
            <a:lstStyle/>
            <a:p>
              <a:r>
                <a:rPr lang="en-US" sz="1200" dirty="0" err="1">
                  <a:latin typeface="Kristen ITC" panose="03050502040202030202" pitchFamily="66" charset="0"/>
                </a:rPr>
                <a:t>Bio_Afya</a:t>
              </a:r>
              <a:r>
                <a:rPr lang="en-US" sz="1200" dirty="0">
                  <a:latin typeface="Kristen ITC" panose="03050502040202030202" pitchFamily="66" charset="0"/>
                </a:rPr>
                <a:t> integrates AI and IoT to provide an automated livestock health monitoring system. Farmers start by inputting observed symptoms, while IoT sensors continuously track vital signs such as temperature, heart rate, and movement patterns. The system’s AI then analyzes symptoms, sensor data, and images to detect potential diseases, offering instant feedback, treatment recommendations, and preventive measures. If a contagious disease is identified, automatic alerts are sent to relevant authorities, helping to prevent outbreaks. Additionally, all data is stored for trend analysis and long-term disease prevention, ensuring smarter and more efficient livestock management.</a:t>
              </a:r>
              <a:endParaRPr lang="en-KE" sz="1200" dirty="0">
                <a:latin typeface="Kristen ITC" panose="03050502040202030202" pitchFamily="66" charset="0"/>
              </a:endParaRPr>
            </a:p>
          </p:txBody>
        </p:sp>
        <p:sp>
          <p:nvSpPr>
            <p:cNvPr id="325" name="Rectangle: Rounded Corners 324">
              <a:extLst>
                <a:ext uri="{FF2B5EF4-FFF2-40B4-BE49-F238E27FC236}">
                  <a16:creationId xmlns:a16="http://schemas.microsoft.com/office/drawing/2014/main" id="{69270AFF-F20A-4BF3-8054-E8463956DD69}"/>
                </a:ext>
              </a:extLst>
            </p:cNvPr>
            <p:cNvSpPr/>
            <p:nvPr/>
          </p:nvSpPr>
          <p:spPr>
            <a:xfrm>
              <a:off x="966788" y="2965855"/>
              <a:ext cx="720000" cy="72000"/>
            </a:xfrm>
            <a:prstGeom prst="roundRect">
              <a:avLst>
                <a:gd name="adj" fmla="val 41983"/>
              </a:avLst>
            </a:prstGeom>
            <a:gradFill>
              <a:gsLst>
                <a:gs pos="0">
                  <a:srgbClr val="00B0F0"/>
                </a:gs>
                <a:gs pos="51000">
                  <a:schemeClr val="accent1">
                    <a:lumMod val="75000"/>
                  </a:schemeClr>
                </a:gs>
                <a:gs pos="99000">
                  <a:schemeClr val="accent1">
                    <a:lumMod val="50000"/>
                  </a:schemeClr>
                </a:gs>
                <a:gs pos="100000">
                  <a:schemeClr val="accent1">
                    <a:lumMod val="5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326" name="TextBox 325">
              <a:extLst>
                <a:ext uri="{FF2B5EF4-FFF2-40B4-BE49-F238E27FC236}">
                  <a16:creationId xmlns:a16="http://schemas.microsoft.com/office/drawing/2014/main" id="{0CB7CEA1-707C-47E2-ADDF-97583A76EE84}"/>
                </a:ext>
              </a:extLst>
            </p:cNvPr>
            <p:cNvSpPr txBox="1"/>
            <p:nvPr/>
          </p:nvSpPr>
          <p:spPr>
            <a:xfrm>
              <a:off x="828675" y="1545902"/>
              <a:ext cx="7400926" cy="1015663"/>
            </a:xfrm>
            <a:prstGeom prst="rect">
              <a:avLst/>
            </a:prstGeom>
            <a:noFill/>
          </p:spPr>
          <p:txBody>
            <a:bodyPr wrap="square" rtlCol="0">
              <a:spAutoFit/>
            </a:bodyPr>
            <a:lstStyle/>
            <a:p>
              <a:r>
                <a:rPr lang="en-US" sz="6000" dirty="0">
                  <a:latin typeface="Anurati" pitchFamily="50" charset="0"/>
                </a:rPr>
                <a:t>HOW IT WORKS</a:t>
              </a:r>
              <a:endParaRPr lang="en-KE" sz="6000" b="1" dirty="0">
                <a:latin typeface="Anurati" pitchFamily="50" charset="0"/>
              </a:endParaRPr>
            </a:p>
          </p:txBody>
        </p:sp>
      </p:grpSp>
      <p:grpSp>
        <p:nvGrpSpPr>
          <p:cNvPr id="331" name="Group 330">
            <a:extLst>
              <a:ext uri="{FF2B5EF4-FFF2-40B4-BE49-F238E27FC236}">
                <a16:creationId xmlns:a16="http://schemas.microsoft.com/office/drawing/2014/main" id="{90A75EAA-1B1F-4975-BDAF-957F42CB6B66}"/>
              </a:ext>
            </a:extLst>
          </p:cNvPr>
          <p:cNvGrpSpPr/>
          <p:nvPr/>
        </p:nvGrpSpPr>
        <p:grpSpPr>
          <a:xfrm>
            <a:off x="-2549525" y="7464102"/>
            <a:ext cx="7400926" cy="5114752"/>
            <a:chOff x="828675" y="1545902"/>
            <a:chExt cx="7400926" cy="5114752"/>
          </a:xfrm>
        </p:grpSpPr>
        <p:sp>
          <p:nvSpPr>
            <p:cNvPr id="332" name="TextBox 331">
              <a:extLst>
                <a:ext uri="{FF2B5EF4-FFF2-40B4-BE49-F238E27FC236}">
                  <a16:creationId xmlns:a16="http://schemas.microsoft.com/office/drawing/2014/main" id="{C711A746-BC89-4E64-A1C0-9FFD7CD00DF2}"/>
                </a:ext>
              </a:extLst>
            </p:cNvPr>
            <p:cNvSpPr txBox="1"/>
            <p:nvPr/>
          </p:nvSpPr>
          <p:spPr>
            <a:xfrm>
              <a:off x="854505" y="3429000"/>
              <a:ext cx="3524250" cy="3231654"/>
            </a:xfrm>
            <a:prstGeom prst="rect">
              <a:avLst/>
            </a:prstGeom>
            <a:noFill/>
          </p:spPr>
          <p:txBody>
            <a:bodyPr wrap="square" rtlCol="0">
              <a:spAutoFit/>
            </a:bodyPr>
            <a:lstStyle/>
            <a:p>
              <a:r>
                <a:rPr lang="en-US" sz="1200" dirty="0" err="1">
                  <a:latin typeface="Kristen ITC" panose="03050502040202030202" pitchFamily="66" charset="0"/>
                </a:rPr>
                <a:t>Bio_Afya</a:t>
              </a:r>
              <a:r>
                <a:rPr lang="en-US" sz="1200" dirty="0">
                  <a:latin typeface="Kristen ITC" panose="03050502040202030202" pitchFamily="66" charset="0"/>
                </a:rPr>
                <a:t> aims to revolutionize livestock farming by enabling early disease detection, reducing losses, and improving overall productivity. With real-time monitoring and AI-driven diagnostics, farmers can take immediate action, preventing outbreaks and ensuring healthier livestock. The system will also enhance veterinary efficiency by providing accurate disease reports and reducing the burden of manual diagnosis. Additionally, by storing historical disease data, </a:t>
              </a:r>
              <a:r>
                <a:rPr lang="en-US" sz="1200" dirty="0" err="1">
                  <a:latin typeface="Kristen ITC" panose="03050502040202030202" pitchFamily="66" charset="0"/>
                </a:rPr>
                <a:t>Bio_Afya</a:t>
              </a:r>
              <a:r>
                <a:rPr lang="en-US" sz="1200" dirty="0">
                  <a:latin typeface="Kristen ITC" panose="03050502040202030202" pitchFamily="66" charset="0"/>
                </a:rPr>
                <a:t> supports long-term analysis and policy-making for better disease management. Ultimately, this innovation will increase food security, reduce economic losses, and create a smarter, data-driven approach to livestock farming.</a:t>
              </a:r>
              <a:endParaRPr lang="en-KE" sz="1200" dirty="0">
                <a:latin typeface="Kristen ITC" panose="03050502040202030202" pitchFamily="66" charset="0"/>
              </a:endParaRPr>
            </a:p>
          </p:txBody>
        </p:sp>
        <p:sp>
          <p:nvSpPr>
            <p:cNvPr id="333" name="Rectangle: Rounded Corners 332">
              <a:extLst>
                <a:ext uri="{FF2B5EF4-FFF2-40B4-BE49-F238E27FC236}">
                  <a16:creationId xmlns:a16="http://schemas.microsoft.com/office/drawing/2014/main" id="{FAE21BFE-1F94-42E5-A4ED-B5C8112DC130}"/>
                </a:ext>
              </a:extLst>
            </p:cNvPr>
            <p:cNvSpPr/>
            <p:nvPr/>
          </p:nvSpPr>
          <p:spPr>
            <a:xfrm>
              <a:off x="966788" y="2965855"/>
              <a:ext cx="720000" cy="72000"/>
            </a:xfrm>
            <a:prstGeom prst="roundRect">
              <a:avLst>
                <a:gd name="adj" fmla="val 41983"/>
              </a:avLst>
            </a:prstGeom>
            <a:gradFill>
              <a:gsLst>
                <a:gs pos="0">
                  <a:srgbClr val="00B0F0"/>
                </a:gs>
                <a:gs pos="51000">
                  <a:schemeClr val="accent1">
                    <a:lumMod val="75000"/>
                  </a:schemeClr>
                </a:gs>
                <a:gs pos="99000">
                  <a:schemeClr val="accent1">
                    <a:lumMod val="50000"/>
                  </a:schemeClr>
                </a:gs>
                <a:gs pos="100000">
                  <a:schemeClr val="accent1">
                    <a:lumMod val="5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334" name="TextBox 333">
              <a:extLst>
                <a:ext uri="{FF2B5EF4-FFF2-40B4-BE49-F238E27FC236}">
                  <a16:creationId xmlns:a16="http://schemas.microsoft.com/office/drawing/2014/main" id="{C3DC2E2A-CB55-49D2-9D2F-E853C5013802}"/>
                </a:ext>
              </a:extLst>
            </p:cNvPr>
            <p:cNvSpPr txBox="1"/>
            <p:nvPr/>
          </p:nvSpPr>
          <p:spPr>
            <a:xfrm>
              <a:off x="828675" y="1545902"/>
              <a:ext cx="7400926" cy="1323439"/>
            </a:xfrm>
            <a:prstGeom prst="rect">
              <a:avLst/>
            </a:prstGeom>
            <a:noFill/>
          </p:spPr>
          <p:txBody>
            <a:bodyPr wrap="square" rtlCol="0">
              <a:spAutoFit/>
            </a:bodyPr>
            <a:lstStyle/>
            <a:p>
              <a:r>
                <a:rPr lang="en-US" sz="4000" dirty="0">
                  <a:latin typeface="Anurati" pitchFamily="50" charset="0"/>
                </a:rPr>
                <a:t>EXPECTED OUTCOMES &amp; IMPACT</a:t>
              </a:r>
              <a:endParaRPr lang="en-KE" sz="4000" b="1" dirty="0">
                <a:latin typeface="Anurati" pitchFamily="50" charset="0"/>
              </a:endParaRPr>
            </a:p>
          </p:txBody>
        </p:sp>
      </p:grpSp>
    </p:spTree>
    <p:extLst>
      <p:ext uri="{BB962C8B-B14F-4D97-AF65-F5344CB8AC3E}">
        <p14:creationId xmlns:p14="http://schemas.microsoft.com/office/powerpoint/2010/main" val="6203826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9" name="Group 208">
            <a:extLst>
              <a:ext uri="{FF2B5EF4-FFF2-40B4-BE49-F238E27FC236}">
                <a16:creationId xmlns:a16="http://schemas.microsoft.com/office/drawing/2014/main" id="{7A22B3D4-CFDC-493E-BA58-194D552A5327}"/>
              </a:ext>
            </a:extLst>
          </p:cNvPr>
          <p:cNvGrpSpPr/>
          <p:nvPr/>
        </p:nvGrpSpPr>
        <p:grpSpPr>
          <a:xfrm>
            <a:off x="8489521" y="-14779361"/>
            <a:ext cx="2847974" cy="36464429"/>
            <a:chOff x="8364752" y="1449388"/>
            <a:chExt cx="2847974" cy="36464429"/>
          </a:xfrm>
        </p:grpSpPr>
        <p:grpSp>
          <p:nvGrpSpPr>
            <p:cNvPr id="210" name="Group 209">
              <a:extLst>
                <a:ext uri="{FF2B5EF4-FFF2-40B4-BE49-F238E27FC236}">
                  <a16:creationId xmlns:a16="http://schemas.microsoft.com/office/drawing/2014/main" id="{1DD8A445-D2EA-4259-825F-FD720B9C066B}"/>
                </a:ext>
              </a:extLst>
            </p:cNvPr>
            <p:cNvGrpSpPr/>
            <p:nvPr/>
          </p:nvGrpSpPr>
          <p:grpSpPr>
            <a:xfrm>
              <a:off x="8402852" y="1449388"/>
              <a:ext cx="2771775" cy="3959225"/>
              <a:chOff x="8377238" y="1449388"/>
              <a:chExt cx="2771775" cy="3959225"/>
            </a:xfrm>
          </p:grpSpPr>
          <p:sp>
            <p:nvSpPr>
              <p:cNvPr id="323" name="Rectangle: Rounded Corners 322">
                <a:extLst>
                  <a:ext uri="{FF2B5EF4-FFF2-40B4-BE49-F238E27FC236}">
                    <a16:creationId xmlns:a16="http://schemas.microsoft.com/office/drawing/2014/main" id="{DE518A22-1CD8-44DF-88B8-3972C34CD0DD}"/>
                  </a:ext>
                </a:extLst>
              </p:cNvPr>
              <p:cNvSpPr/>
              <p:nvPr/>
            </p:nvSpPr>
            <p:spPr>
              <a:xfrm>
                <a:off x="8377238" y="1449388"/>
                <a:ext cx="2771775" cy="3959225"/>
              </a:xfrm>
              <a:prstGeom prst="roundRect">
                <a:avLst>
                  <a:gd name="adj" fmla="val 12199"/>
                </a:avLst>
              </a:prstGeom>
              <a:gradFill>
                <a:gsLst>
                  <a:gs pos="0">
                    <a:srgbClr val="00B0F0"/>
                  </a:gs>
                  <a:gs pos="51000">
                    <a:schemeClr val="accent1">
                      <a:lumMod val="75000"/>
                    </a:schemeClr>
                  </a:gs>
                  <a:gs pos="99000">
                    <a:schemeClr val="accent1">
                      <a:lumMod val="50000"/>
                    </a:schemeClr>
                  </a:gs>
                  <a:gs pos="100000">
                    <a:schemeClr val="accent1">
                      <a:lumMod val="5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324" name="Freeform: Shape 323">
                <a:extLst>
                  <a:ext uri="{FF2B5EF4-FFF2-40B4-BE49-F238E27FC236}">
                    <a16:creationId xmlns:a16="http://schemas.microsoft.com/office/drawing/2014/main" id="{84CE7C65-5F0E-458D-9EA0-5EEAF9832ED7}"/>
                  </a:ext>
                </a:extLst>
              </p:cNvPr>
              <p:cNvSpPr/>
              <p:nvPr/>
            </p:nvSpPr>
            <p:spPr>
              <a:xfrm flipH="1">
                <a:off x="8377238" y="1545902"/>
                <a:ext cx="2771775" cy="3862711"/>
              </a:xfrm>
              <a:custGeom>
                <a:avLst/>
                <a:gdLst>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86359 w 2771775"/>
                  <a:gd name="connsiteY9" fmla="*/ 180514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86359 w 2771775"/>
                  <a:gd name="connsiteY9" fmla="*/ 180514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71775" h="3862711">
                    <a:moveTo>
                      <a:pt x="102092" y="0"/>
                    </a:moveTo>
                    <a:lnTo>
                      <a:pt x="99036" y="2522"/>
                    </a:lnTo>
                    <a:cubicBezTo>
                      <a:pt x="37846" y="63711"/>
                      <a:pt x="0" y="148244"/>
                      <a:pt x="0" y="241615"/>
                    </a:cubicBezTo>
                    <a:lnTo>
                      <a:pt x="0" y="3524582"/>
                    </a:lnTo>
                    <a:cubicBezTo>
                      <a:pt x="0" y="3711325"/>
                      <a:pt x="151386" y="3862711"/>
                      <a:pt x="338129" y="3862711"/>
                    </a:cubicBezTo>
                    <a:lnTo>
                      <a:pt x="2433646" y="3862711"/>
                    </a:lnTo>
                    <a:cubicBezTo>
                      <a:pt x="2620389" y="3862711"/>
                      <a:pt x="2771775" y="3711325"/>
                      <a:pt x="2771775" y="3524582"/>
                    </a:cubicBezTo>
                    <a:lnTo>
                      <a:pt x="2771775" y="3443237"/>
                    </a:lnTo>
                    <a:lnTo>
                      <a:pt x="2730892" y="3419419"/>
                    </a:lnTo>
                    <a:cubicBezTo>
                      <a:pt x="1180917" y="2806879"/>
                      <a:pt x="1064514" y="2536857"/>
                      <a:pt x="176834" y="228139"/>
                    </a:cubicBezTo>
                    <a:cubicBezTo>
                      <a:pt x="148745" y="167968"/>
                      <a:pt x="130181" y="50646"/>
                      <a:pt x="102092" y="0"/>
                    </a:cubicBezTo>
                    <a:close/>
                  </a:path>
                </a:pathLst>
              </a:custGeom>
              <a:gradFill>
                <a:gsLst>
                  <a:gs pos="0">
                    <a:srgbClr val="00B0F0"/>
                  </a:gs>
                  <a:gs pos="31000">
                    <a:schemeClr val="bg1"/>
                  </a:gs>
                  <a:gs pos="92000">
                    <a:schemeClr val="accent1">
                      <a:lumMod val="50000"/>
                    </a:schemeClr>
                  </a:gs>
                  <a:gs pos="30000">
                    <a:schemeClr val="bg1"/>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KE"/>
              </a:p>
            </p:txBody>
          </p:sp>
          <p:sp>
            <p:nvSpPr>
              <p:cNvPr id="325" name="Rectangle: Rounded Corners 324">
                <a:extLst>
                  <a:ext uri="{FF2B5EF4-FFF2-40B4-BE49-F238E27FC236}">
                    <a16:creationId xmlns:a16="http://schemas.microsoft.com/office/drawing/2014/main" id="{B26655D7-2EB4-496A-9B16-32CF10708CB5}"/>
                  </a:ext>
                </a:extLst>
              </p:cNvPr>
              <p:cNvSpPr/>
              <p:nvPr/>
            </p:nvSpPr>
            <p:spPr>
              <a:xfrm>
                <a:off x="8453437" y="1893371"/>
                <a:ext cx="2619375" cy="2035497"/>
              </a:xfrm>
              <a:prstGeom prst="roundRect">
                <a:avLst>
                  <a:gd name="adj" fmla="val 16161"/>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326" name="Rectangle: Rounded Corners 325">
                <a:extLst>
                  <a:ext uri="{FF2B5EF4-FFF2-40B4-BE49-F238E27FC236}">
                    <a16:creationId xmlns:a16="http://schemas.microsoft.com/office/drawing/2014/main" id="{400D8972-FF43-4080-B00F-E2CA6194F0F8}"/>
                  </a:ext>
                </a:extLst>
              </p:cNvPr>
              <p:cNvSpPr/>
              <p:nvPr/>
            </p:nvSpPr>
            <p:spPr>
              <a:xfrm>
                <a:off x="8453437" y="1498277"/>
                <a:ext cx="2619375" cy="2168848"/>
              </a:xfrm>
              <a:prstGeom prst="roundRect">
                <a:avLst>
                  <a:gd name="adj" fmla="val 1288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dirty="0"/>
              </a:p>
            </p:txBody>
          </p:sp>
          <p:sp>
            <p:nvSpPr>
              <p:cNvPr id="327" name="TextBox 326">
                <a:extLst>
                  <a:ext uri="{FF2B5EF4-FFF2-40B4-BE49-F238E27FC236}">
                    <a16:creationId xmlns:a16="http://schemas.microsoft.com/office/drawing/2014/main" id="{3DBC77C9-F44E-45E4-BF44-B0C3AA6701C2}"/>
                  </a:ext>
                </a:extLst>
              </p:cNvPr>
              <p:cNvSpPr txBox="1"/>
              <p:nvPr/>
            </p:nvSpPr>
            <p:spPr>
              <a:xfrm>
                <a:off x="8453437" y="1624012"/>
                <a:ext cx="2395539" cy="261610"/>
              </a:xfrm>
              <a:prstGeom prst="rect">
                <a:avLst/>
              </a:prstGeom>
              <a:noFill/>
            </p:spPr>
            <p:txBody>
              <a:bodyPr wrap="square" rtlCol="0">
                <a:spAutoFit/>
              </a:bodyPr>
              <a:lstStyle/>
              <a:p>
                <a:r>
                  <a:rPr lang="en-US" sz="1100" dirty="0">
                    <a:latin typeface="Kristen ITC" panose="03050502040202030202" pitchFamily="66" charset="0"/>
                  </a:rPr>
                  <a:t>THE PROBLEM STATEMENT</a:t>
                </a:r>
                <a:endParaRPr lang="en-KE" sz="1100" b="1" dirty="0">
                  <a:solidFill>
                    <a:schemeClr val="tx1">
                      <a:lumMod val="75000"/>
                      <a:lumOff val="25000"/>
                    </a:schemeClr>
                  </a:solidFill>
                  <a:latin typeface="Kristen ITC" panose="03050502040202030202" pitchFamily="66" charset="0"/>
                </a:endParaRPr>
              </a:p>
            </p:txBody>
          </p:sp>
          <p:sp>
            <p:nvSpPr>
              <p:cNvPr id="328" name="Rectangle: Rounded Corners 327">
                <a:extLst>
                  <a:ext uri="{FF2B5EF4-FFF2-40B4-BE49-F238E27FC236}">
                    <a16:creationId xmlns:a16="http://schemas.microsoft.com/office/drawing/2014/main" id="{EE750A16-2FD6-4826-99C4-ABA1202330DB}"/>
                  </a:ext>
                </a:extLst>
              </p:cNvPr>
              <p:cNvSpPr/>
              <p:nvPr/>
            </p:nvSpPr>
            <p:spPr>
              <a:xfrm>
                <a:off x="8572500" y="2072377"/>
                <a:ext cx="324000" cy="72000"/>
              </a:xfrm>
              <a:prstGeom prst="roundRect">
                <a:avLst>
                  <a:gd name="adj" fmla="val 41983"/>
                </a:avLst>
              </a:prstGeom>
              <a:gradFill>
                <a:gsLst>
                  <a:gs pos="0">
                    <a:srgbClr val="00B0F0"/>
                  </a:gs>
                  <a:gs pos="51000">
                    <a:schemeClr val="accent1">
                      <a:lumMod val="75000"/>
                    </a:schemeClr>
                  </a:gs>
                  <a:gs pos="99000">
                    <a:schemeClr val="accent1">
                      <a:lumMod val="50000"/>
                    </a:schemeClr>
                  </a:gs>
                  <a:gs pos="100000">
                    <a:schemeClr val="accent1">
                      <a:lumMod val="5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329" name="TextBox 328">
                <a:extLst>
                  <a:ext uri="{FF2B5EF4-FFF2-40B4-BE49-F238E27FC236}">
                    <a16:creationId xmlns:a16="http://schemas.microsoft.com/office/drawing/2014/main" id="{FB922ED8-07C3-4711-94E1-3EAFF0F95918}"/>
                  </a:ext>
                </a:extLst>
              </p:cNvPr>
              <p:cNvSpPr txBox="1"/>
              <p:nvPr/>
            </p:nvSpPr>
            <p:spPr>
              <a:xfrm>
                <a:off x="9105975" y="4040746"/>
                <a:ext cx="742875" cy="523220"/>
              </a:xfrm>
              <a:prstGeom prst="rect">
                <a:avLst/>
              </a:prstGeom>
              <a:noFill/>
            </p:spPr>
            <p:txBody>
              <a:bodyPr wrap="square" rtlCol="0">
                <a:spAutoFit/>
              </a:bodyPr>
              <a:lstStyle/>
              <a:p>
                <a:r>
                  <a:rPr lang="en-US" sz="2800" dirty="0">
                    <a:solidFill>
                      <a:schemeClr val="bg1"/>
                    </a:solidFill>
                  </a:rPr>
                  <a:t>15</a:t>
                </a:r>
                <a:r>
                  <a:rPr lang="en-US" sz="2000" dirty="0">
                    <a:solidFill>
                      <a:schemeClr val="bg1"/>
                    </a:solidFill>
                  </a:rPr>
                  <a:t>%</a:t>
                </a:r>
                <a:endParaRPr lang="en-KE" sz="2800" dirty="0">
                  <a:solidFill>
                    <a:schemeClr val="bg1"/>
                  </a:solidFill>
                </a:endParaRPr>
              </a:p>
            </p:txBody>
          </p:sp>
          <p:sp>
            <p:nvSpPr>
              <p:cNvPr id="330" name="TextBox 329">
                <a:extLst>
                  <a:ext uri="{FF2B5EF4-FFF2-40B4-BE49-F238E27FC236}">
                    <a16:creationId xmlns:a16="http://schemas.microsoft.com/office/drawing/2014/main" id="{A1D4969E-1B05-4E20-AB9F-6BCF01A60F6E}"/>
                  </a:ext>
                </a:extLst>
              </p:cNvPr>
              <p:cNvSpPr txBox="1"/>
              <p:nvPr/>
            </p:nvSpPr>
            <p:spPr>
              <a:xfrm>
                <a:off x="9734625" y="4225412"/>
                <a:ext cx="962025" cy="338554"/>
              </a:xfrm>
              <a:prstGeom prst="rect">
                <a:avLst/>
              </a:prstGeom>
              <a:noFill/>
            </p:spPr>
            <p:txBody>
              <a:bodyPr wrap="square" rtlCol="0">
                <a:spAutoFit/>
              </a:bodyPr>
              <a:lstStyle/>
              <a:p>
                <a:r>
                  <a:rPr lang="en-US" sz="1600" b="1" dirty="0">
                    <a:solidFill>
                      <a:schemeClr val="bg1"/>
                    </a:solidFill>
                    <a:latin typeface="Kristen ITC" panose="03050502040202030202" pitchFamily="66" charset="0"/>
                  </a:rPr>
                  <a:t>Growth</a:t>
                </a:r>
                <a:endParaRPr lang="en-KE" sz="1600" b="1" dirty="0">
                  <a:solidFill>
                    <a:schemeClr val="bg1"/>
                  </a:solidFill>
                  <a:latin typeface="Kristen ITC" panose="03050502040202030202" pitchFamily="66" charset="0"/>
                </a:endParaRPr>
              </a:p>
            </p:txBody>
          </p:sp>
          <p:sp>
            <p:nvSpPr>
              <p:cNvPr id="331" name="TextBox 330">
                <a:extLst>
                  <a:ext uri="{FF2B5EF4-FFF2-40B4-BE49-F238E27FC236}">
                    <a16:creationId xmlns:a16="http://schemas.microsoft.com/office/drawing/2014/main" id="{9A7CA19D-CD9D-41A1-B165-FB8C319A75B8}"/>
                  </a:ext>
                </a:extLst>
              </p:cNvPr>
              <p:cNvSpPr txBox="1"/>
              <p:nvPr/>
            </p:nvSpPr>
            <p:spPr>
              <a:xfrm>
                <a:off x="9115500" y="4497946"/>
                <a:ext cx="742875" cy="523220"/>
              </a:xfrm>
              <a:prstGeom prst="rect">
                <a:avLst/>
              </a:prstGeom>
              <a:noFill/>
            </p:spPr>
            <p:txBody>
              <a:bodyPr wrap="square" rtlCol="0">
                <a:spAutoFit/>
              </a:bodyPr>
              <a:lstStyle/>
              <a:p>
                <a:r>
                  <a:rPr lang="en-US" sz="2800" dirty="0">
                    <a:solidFill>
                      <a:schemeClr val="bg1"/>
                    </a:solidFill>
                  </a:rPr>
                  <a:t>15</a:t>
                </a:r>
                <a:endParaRPr lang="en-KE" sz="2800" dirty="0">
                  <a:solidFill>
                    <a:schemeClr val="bg1"/>
                  </a:solidFill>
                </a:endParaRPr>
              </a:p>
            </p:txBody>
          </p:sp>
          <p:sp>
            <p:nvSpPr>
              <p:cNvPr id="332" name="TextBox 331">
                <a:extLst>
                  <a:ext uri="{FF2B5EF4-FFF2-40B4-BE49-F238E27FC236}">
                    <a16:creationId xmlns:a16="http://schemas.microsoft.com/office/drawing/2014/main" id="{70FDEB3E-4EE5-4318-AA81-8F6CAD7AA0D7}"/>
                  </a:ext>
                </a:extLst>
              </p:cNvPr>
              <p:cNvSpPr txBox="1"/>
              <p:nvPr/>
            </p:nvSpPr>
            <p:spPr>
              <a:xfrm>
                <a:off x="9796500" y="4682612"/>
                <a:ext cx="962025" cy="338554"/>
              </a:xfrm>
              <a:prstGeom prst="rect">
                <a:avLst/>
              </a:prstGeom>
              <a:noFill/>
            </p:spPr>
            <p:txBody>
              <a:bodyPr wrap="square" rtlCol="0">
                <a:spAutoFit/>
              </a:bodyPr>
              <a:lstStyle/>
              <a:p>
                <a:r>
                  <a:rPr lang="en-US" sz="1600" b="1" dirty="0">
                    <a:solidFill>
                      <a:schemeClr val="bg1"/>
                    </a:solidFill>
                    <a:latin typeface="Kristen ITC" panose="03050502040202030202" pitchFamily="66" charset="0"/>
                  </a:rPr>
                  <a:t>Points</a:t>
                </a:r>
                <a:endParaRPr lang="en-KE" sz="1600" b="1" dirty="0">
                  <a:solidFill>
                    <a:schemeClr val="bg1"/>
                  </a:solidFill>
                  <a:latin typeface="Kristen ITC" panose="03050502040202030202" pitchFamily="66" charset="0"/>
                </a:endParaRPr>
              </a:p>
            </p:txBody>
          </p:sp>
          <p:pic>
            <p:nvPicPr>
              <p:cNvPr id="333" name="Graphic 332" descr="Bar chart with solid fill">
                <a:extLst>
                  <a:ext uri="{FF2B5EF4-FFF2-40B4-BE49-F238E27FC236}">
                    <a16:creationId xmlns:a16="http://schemas.microsoft.com/office/drawing/2014/main" id="{A33EA981-DD1A-4740-B279-74955D2B35B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654782" y="4525556"/>
                <a:ext cx="468000" cy="468000"/>
              </a:xfrm>
              <a:prstGeom prst="rect">
                <a:avLst/>
              </a:prstGeom>
            </p:spPr>
          </p:pic>
          <p:pic>
            <p:nvPicPr>
              <p:cNvPr id="334" name="Graphic 333" descr="Bar graph with upward trend with solid fill">
                <a:extLst>
                  <a:ext uri="{FF2B5EF4-FFF2-40B4-BE49-F238E27FC236}">
                    <a16:creationId xmlns:a16="http://schemas.microsoft.com/office/drawing/2014/main" id="{61F76084-D316-48A7-877C-F06E57439A8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654782" y="4059255"/>
                <a:ext cx="468000" cy="468000"/>
              </a:xfrm>
              <a:prstGeom prst="rect">
                <a:avLst/>
              </a:prstGeom>
            </p:spPr>
          </p:pic>
          <p:sp>
            <p:nvSpPr>
              <p:cNvPr id="335" name="TextBox 334">
                <a:extLst>
                  <a:ext uri="{FF2B5EF4-FFF2-40B4-BE49-F238E27FC236}">
                    <a16:creationId xmlns:a16="http://schemas.microsoft.com/office/drawing/2014/main" id="{D4EA8CFF-040C-449F-B13B-F7C50ED3BB93}"/>
                  </a:ext>
                </a:extLst>
              </p:cNvPr>
              <p:cNvSpPr txBox="1"/>
              <p:nvPr/>
            </p:nvSpPr>
            <p:spPr>
              <a:xfrm>
                <a:off x="8480067" y="2568652"/>
                <a:ext cx="2619375" cy="923330"/>
              </a:xfrm>
              <a:prstGeom prst="rect">
                <a:avLst/>
              </a:prstGeom>
              <a:noFill/>
            </p:spPr>
            <p:txBody>
              <a:bodyPr wrap="square" rtlCol="0">
                <a:spAutoFit/>
              </a:bodyPr>
              <a:lstStyle/>
              <a:p>
                <a:r>
                  <a:rPr lang="en-US" dirty="0">
                    <a:latin typeface="Kristen ITC" panose="03050502040202030202" pitchFamily="66" charset="0"/>
                  </a:rPr>
                  <a:t>The Challenge in Livestock Health Management</a:t>
                </a:r>
              </a:p>
            </p:txBody>
          </p:sp>
        </p:grpSp>
        <p:grpSp>
          <p:nvGrpSpPr>
            <p:cNvPr id="211" name="Group 210">
              <a:extLst>
                <a:ext uri="{FF2B5EF4-FFF2-40B4-BE49-F238E27FC236}">
                  <a16:creationId xmlns:a16="http://schemas.microsoft.com/office/drawing/2014/main" id="{04734BCF-E9E8-408F-9446-315F0405226D}"/>
                </a:ext>
              </a:extLst>
            </p:cNvPr>
            <p:cNvGrpSpPr/>
            <p:nvPr/>
          </p:nvGrpSpPr>
          <p:grpSpPr>
            <a:xfrm>
              <a:off x="8364752" y="5512539"/>
              <a:ext cx="2847974" cy="3959225"/>
              <a:chOff x="8377238" y="1449388"/>
              <a:chExt cx="2847974" cy="3959225"/>
            </a:xfrm>
          </p:grpSpPr>
          <p:sp>
            <p:nvSpPr>
              <p:cNvPr id="310" name="Rectangle: Rounded Corners 309">
                <a:extLst>
                  <a:ext uri="{FF2B5EF4-FFF2-40B4-BE49-F238E27FC236}">
                    <a16:creationId xmlns:a16="http://schemas.microsoft.com/office/drawing/2014/main" id="{55297C8F-EAC0-4AFE-BDF6-D275E6DE3D15}"/>
                  </a:ext>
                </a:extLst>
              </p:cNvPr>
              <p:cNvSpPr/>
              <p:nvPr/>
            </p:nvSpPr>
            <p:spPr>
              <a:xfrm>
                <a:off x="8377238" y="1449388"/>
                <a:ext cx="2771775" cy="3959225"/>
              </a:xfrm>
              <a:prstGeom prst="roundRect">
                <a:avLst>
                  <a:gd name="adj" fmla="val 12199"/>
                </a:avLst>
              </a:prstGeom>
              <a:gradFill>
                <a:gsLst>
                  <a:gs pos="0">
                    <a:srgbClr val="00B0F0"/>
                  </a:gs>
                  <a:gs pos="51000">
                    <a:schemeClr val="accent1">
                      <a:lumMod val="75000"/>
                    </a:schemeClr>
                  </a:gs>
                  <a:gs pos="99000">
                    <a:schemeClr val="accent1">
                      <a:lumMod val="50000"/>
                    </a:schemeClr>
                  </a:gs>
                  <a:gs pos="100000">
                    <a:schemeClr val="accent1">
                      <a:lumMod val="5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311" name="Freeform: Shape 310">
                <a:extLst>
                  <a:ext uri="{FF2B5EF4-FFF2-40B4-BE49-F238E27FC236}">
                    <a16:creationId xmlns:a16="http://schemas.microsoft.com/office/drawing/2014/main" id="{FA02C8C2-9F51-4A78-B4F8-7FDCBA14E111}"/>
                  </a:ext>
                </a:extLst>
              </p:cNvPr>
              <p:cNvSpPr/>
              <p:nvPr/>
            </p:nvSpPr>
            <p:spPr>
              <a:xfrm flipH="1">
                <a:off x="8377238" y="1545902"/>
                <a:ext cx="2771775" cy="3862711"/>
              </a:xfrm>
              <a:custGeom>
                <a:avLst/>
                <a:gdLst>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86359 w 2771775"/>
                  <a:gd name="connsiteY9" fmla="*/ 180514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86359 w 2771775"/>
                  <a:gd name="connsiteY9" fmla="*/ 180514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71775" h="3862711">
                    <a:moveTo>
                      <a:pt x="102092" y="0"/>
                    </a:moveTo>
                    <a:lnTo>
                      <a:pt x="99036" y="2522"/>
                    </a:lnTo>
                    <a:cubicBezTo>
                      <a:pt x="37846" y="63711"/>
                      <a:pt x="0" y="148244"/>
                      <a:pt x="0" y="241615"/>
                    </a:cubicBezTo>
                    <a:lnTo>
                      <a:pt x="0" y="3524582"/>
                    </a:lnTo>
                    <a:cubicBezTo>
                      <a:pt x="0" y="3711325"/>
                      <a:pt x="151386" y="3862711"/>
                      <a:pt x="338129" y="3862711"/>
                    </a:cubicBezTo>
                    <a:lnTo>
                      <a:pt x="2433646" y="3862711"/>
                    </a:lnTo>
                    <a:cubicBezTo>
                      <a:pt x="2620389" y="3862711"/>
                      <a:pt x="2771775" y="3711325"/>
                      <a:pt x="2771775" y="3524582"/>
                    </a:cubicBezTo>
                    <a:lnTo>
                      <a:pt x="2771775" y="3443237"/>
                    </a:lnTo>
                    <a:lnTo>
                      <a:pt x="2730892" y="3419419"/>
                    </a:lnTo>
                    <a:cubicBezTo>
                      <a:pt x="1180917" y="2806879"/>
                      <a:pt x="1064514" y="2536857"/>
                      <a:pt x="176834" y="228139"/>
                    </a:cubicBezTo>
                    <a:cubicBezTo>
                      <a:pt x="148745" y="167968"/>
                      <a:pt x="130181" y="50646"/>
                      <a:pt x="102092" y="0"/>
                    </a:cubicBezTo>
                    <a:close/>
                  </a:path>
                </a:pathLst>
              </a:custGeom>
              <a:gradFill>
                <a:gsLst>
                  <a:gs pos="0">
                    <a:srgbClr val="00B0F0"/>
                  </a:gs>
                  <a:gs pos="31000">
                    <a:schemeClr val="bg1"/>
                  </a:gs>
                  <a:gs pos="92000">
                    <a:schemeClr val="accent1">
                      <a:lumMod val="50000"/>
                    </a:schemeClr>
                  </a:gs>
                  <a:gs pos="30000">
                    <a:schemeClr val="bg1"/>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KE"/>
              </a:p>
            </p:txBody>
          </p:sp>
          <p:sp>
            <p:nvSpPr>
              <p:cNvPr id="312" name="Rectangle: Rounded Corners 311">
                <a:extLst>
                  <a:ext uri="{FF2B5EF4-FFF2-40B4-BE49-F238E27FC236}">
                    <a16:creationId xmlns:a16="http://schemas.microsoft.com/office/drawing/2014/main" id="{D5D3E567-6BB1-4BAA-86D6-38E079E30967}"/>
                  </a:ext>
                </a:extLst>
              </p:cNvPr>
              <p:cNvSpPr/>
              <p:nvPr/>
            </p:nvSpPr>
            <p:spPr>
              <a:xfrm>
                <a:off x="8453437" y="1893371"/>
                <a:ext cx="2619375" cy="2035497"/>
              </a:xfrm>
              <a:prstGeom prst="roundRect">
                <a:avLst>
                  <a:gd name="adj" fmla="val 16161"/>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313" name="Rectangle: Rounded Corners 312">
                <a:extLst>
                  <a:ext uri="{FF2B5EF4-FFF2-40B4-BE49-F238E27FC236}">
                    <a16:creationId xmlns:a16="http://schemas.microsoft.com/office/drawing/2014/main" id="{532BD8D4-416C-4633-8330-4953DFC7BACD}"/>
                  </a:ext>
                </a:extLst>
              </p:cNvPr>
              <p:cNvSpPr/>
              <p:nvPr/>
            </p:nvSpPr>
            <p:spPr>
              <a:xfrm>
                <a:off x="8453437" y="1498277"/>
                <a:ext cx="2619375" cy="2168848"/>
              </a:xfrm>
              <a:prstGeom prst="roundRect">
                <a:avLst>
                  <a:gd name="adj" fmla="val 1288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dirty="0"/>
              </a:p>
            </p:txBody>
          </p:sp>
          <p:sp>
            <p:nvSpPr>
              <p:cNvPr id="314" name="TextBox 313">
                <a:extLst>
                  <a:ext uri="{FF2B5EF4-FFF2-40B4-BE49-F238E27FC236}">
                    <a16:creationId xmlns:a16="http://schemas.microsoft.com/office/drawing/2014/main" id="{A8F2A7CF-3D49-4963-A55E-5EC27315386E}"/>
                  </a:ext>
                </a:extLst>
              </p:cNvPr>
              <p:cNvSpPr txBox="1"/>
              <p:nvPr/>
            </p:nvSpPr>
            <p:spPr>
              <a:xfrm>
                <a:off x="8453437" y="1624012"/>
                <a:ext cx="2395539" cy="400110"/>
              </a:xfrm>
              <a:prstGeom prst="rect">
                <a:avLst/>
              </a:prstGeom>
              <a:noFill/>
            </p:spPr>
            <p:txBody>
              <a:bodyPr wrap="square" rtlCol="0">
                <a:spAutoFit/>
              </a:bodyPr>
              <a:lstStyle/>
              <a:p>
                <a:r>
                  <a:rPr lang="en-US" sz="2000" dirty="0">
                    <a:latin typeface="Kristen ITC" panose="03050502040202030202" pitchFamily="66" charset="0"/>
                  </a:rPr>
                  <a:t>Our Solution </a:t>
                </a:r>
                <a:endParaRPr lang="en-KE" sz="2000" dirty="0">
                  <a:solidFill>
                    <a:schemeClr val="tx1">
                      <a:lumMod val="75000"/>
                      <a:lumOff val="25000"/>
                    </a:schemeClr>
                  </a:solidFill>
                  <a:latin typeface="Kristen ITC" panose="03050502040202030202" pitchFamily="66" charset="0"/>
                </a:endParaRPr>
              </a:p>
            </p:txBody>
          </p:sp>
          <p:sp>
            <p:nvSpPr>
              <p:cNvPr id="315" name="Rectangle: Rounded Corners 314">
                <a:extLst>
                  <a:ext uri="{FF2B5EF4-FFF2-40B4-BE49-F238E27FC236}">
                    <a16:creationId xmlns:a16="http://schemas.microsoft.com/office/drawing/2014/main" id="{C9A5B4EE-36C0-4134-AB83-3075CD7F6E96}"/>
                  </a:ext>
                </a:extLst>
              </p:cNvPr>
              <p:cNvSpPr/>
              <p:nvPr/>
            </p:nvSpPr>
            <p:spPr>
              <a:xfrm>
                <a:off x="8572500" y="2072377"/>
                <a:ext cx="324000" cy="72000"/>
              </a:xfrm>
              <a:prstGeom prst="roundRect">
                <a:avLst>
                  <a:gd name="adj" fmla="val 41983"/>
                </a:avLst>
              </a:prstGeom>
              <a:gradFill>
                <a:gsLst>
                  <a:gs pos="0">
                    <a:srgbClr val="00B0F0"/>
                  </a:gs>
                  <a:gs pos="51000">
                    <a:schemeClr val="accent1">
                      <a:lumMod val="75000"/>
                    </a:schemeClr>
                  </a:gs>
                  <a:gs pos="99000">
                    <a:schemeClr val="accent1">
                      <a:lumMod val="50000"/>
                    </a:schemeClr>
                  </a:gs>
                  <a:gs pos="100000">
                    <a:schemeClr val="accent1">
                      <a:lumMod val="5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316" name="TextBox 315">
                <a:extLst>
                  <a:ext uri="{FF2B5EF4-FFF2-40B4-BE49-F238E27FC236}">
                    <a16:creationId xmlns:a16="http://schemas.microsoft.com/office/drawing/2014/main" id="{91FE3E3B-CAD2-4B74-9BC0-EF80E3CA425C}"/>
                  </a:ext>
                </a:extLst>
              </p:cNvPr>
              <p:cNvSpPr txBox="1"/>
              <p:nvPr/>
            </p:nvSpPr>
            <p:spPr>
              <a:xfrm>
                <a:off x="9105975" y="4040746"/>
                <a:ext cx="742875" cy="523220"/>
              </a:xfrm>
              <a:prstGeom prst="rect">
                <a:avLst/>
              </a:prstGeom>
              <a:noFill/>
            </p:spPr>
            <p:txBody>
              <a:bodyPr wrap="square" rtlCol="0">
                <a:spAutoFit/>
              </a:bodyPr>
              <a:lstStyle/>
              <a:p>
                <a:r>
                  <a:rPr lang="en-US" sz="2800" dirty="0">
                    <a:solidFill>
                      <a:schemeClr val="bg1"/>
                    </a:solidFill>
                  </a:rPr>
                  <a:t>20</a:t>
                </a:r>
                <a:r>
                  <a:rPr lang="en-US" sz="2000" dirty="0">
                    <a:solidFill>
                      <a:schemeClr val="bg1"/>
                    </a:solidFill>
                  </a:rPr>
                  <a:t>%</a:t>
                </a:r>
                <a:endParaRPr lang="en-KE" sz="2800" dirty="0">
                  <a:solidFill>
                    <a:schemeClr val="bg1"/>
                  </a:solidFill>
                </a:endParaRPr>
              </a:p>
            </p:txBody>
          </p:sp>
          <p:sp>
            <p:nvSpPr>
              <p:cNvPr id="317" name="TextBox 316">
                <a:extLst>
                  <a:ext uri="{FF2B5EF4-FFF2-40B4-BE49-F238E27FC236}">
                    <a16:creationId xmlns:a16="http://schemas.microsoft.com/office/drawing/2014/main" id="{0330B02C-2123-4EAE-BD8A-C5415556376C}"/>
                  </a:ext>
                </a:extLst>
              </p:cNvPr>
              <p:cNvSpPr txBox="1"/>
              <p:nvPr/>
            </p:nvSpPr>
            <p:spPr>
              <a:xfrm>
                <a:off x="9734625" y="4225412"/>
                <a:ext cx="962025" cy="338554"/>
              </a:xfrm>
              <a:prstGeom prst="rect">
                <a:avLst/>
              </a:prstGeom>
              <a:noFill/>
            </p:spPr>
            <p:txBody>
              <a:bodyPr wrap="square" rtlCol="0">
                <a:spAutoFit/>
              </a:bodyPr>
              <a:lstStyle/>
              <a:p>
                <a:r>
                  <a:rPr lang="en-US" sz="1600" b="1" dirty="0">
                    <a:solidFill>
                      <a:schemeClr val="bg1"/>
                    </a:solidFill>
                    <a:latin typeface="Kristen ITC" panose="03050502040202030202" pitchFamily="66" charset="0"/>
                  </a:rPr>
                  <a:t>Growth</a:t>
                </a:r>
                <a:endParaRPr lang="en-KE" sz="1600" b="1" dirty="0">
                  <a:solidFill>
                    <a:schemeClr val="bg1"/>
                  </a:solidFill>
                  <a:latin typeface="Kristen ITC" panose="03050502040202030202" pitchFamily="66" charset="0"/>
                </a:endParaRPr>
              </a:p>
            </p:txBody>
          </p:sp>
          <p:sp>
            <p:nvSpPr>
              <p:cNvPr id="318" name="TextBox 317">
                <a:extLst>
                  <a:ext uri="{FF2B5EF4-FFF2-40B4-BE49-F238E27FC236}">
                    <a16:creationId xmlns:a16="http://schemas.microsoft.com/office/drawing/2014/main" id="{1AF29629-2771-4F90-A453-EAD48FA8381F}"/>
                  </a:ext>
                </a:extLst>
              </p:cNvPr>
              <p:cNvSpPr txBox="1"/>
              <p:nvPr/>
            </p:nvSpPr>
            <p:spPr>
              <a:xfrm>
                <a:off x="9115500" y="4497946"/>
                <a:ext cx="742875" cy="523220"/>
              </a:xfrm>
              <a:prstGeom prst="rect">
                <a:avLst/>
              </a:prstGeom>
              <a:noFill/>
            </p:spPr>
            <p:txBody>
              <a:bodyPr wrap="square" rtlCol="0">
                <a:spAutoFit/>
              </a:bodyPr>
              <a:lstStyle/>
              <a:p>
                <a:r>
                  <a:rPr lang="en-US" sz="2800" dirty="0">
                    <a:solidFill>
                      <a:schemeClr val="bg1"/>
                    </a:solidFill>
                  </a:rPr>
                  <a:t>20</a:t>
                </a:r>
                <a:endParaRPr lang="en-KE" sz="2800" dirty="0">
                  <a:solidFill>
                    <a:schemeClr val="bg1"/>
                  </a:solidFill>
                </a:endParaRPr>
              </a:p>
            </p:txBody>
          </p:sp>
          <p:sp>
            <p:nvSpPr>
              <p:cNvPr id="319" name="TextBox 318">
                <a:extLst>
                  <a:ext uri="{FF2B5EF4-FFF2-40B4-BE49-F238E27FC236}">
                    <a16:creationId xmlns:a16="http://schemas.microsoft.com/office/drawing/2014/main" id="{B5D27884-0C42-4122-8F9B-4C9D97157A17}"/>
                  </a:ext>
                </a:extLst>
              </p:cNvPr>
              <p:cNvSpPr txBox="1"/>
              <p:nvPr/>
            </p:nvSpPr>
            <p:spPr>
              <a:xfrm>
                <a:off x="9796500" y="4682612"/>
                <a:ext cx="962025" cy="338554"/>
              </a:xfrm>
              <a:prstGeom prst="rect">
                <a:avLst/>
              </a:prstGeom>
              <a:noFill/>
            </p:spPr>
            <p:txBody>
              <a:bodyPr wrap="square" rtlCol="0">
                <a:spAutoFit/>
              </a:bodyPr>
              <a:lstStyle/>
              <a:p>
                <a:r>
                  <a:rPr lang="en-US" sz="1600" b="1" dirty="0">
                    <a:solidFill>
                      <a:schemeClr val="bg1"/>
                    </a:solidFill>
                    <a:latin typeface="Kristen ITC" panose="03050502040202030202" pitchFamily="66" charset="0"/>
                  </a:rPr>
                  <a:t>Points</a:t>
                </a:r>
                <a:endParaRPr lang="en-KE" sz="1600" b="1" dirty="0">
                  <a:solidFill>
                    <a:schemeClr val="bg1"/>
                  </a:solidFill>
                  <a:latin typeface="Kristen ITC" panose="03050502040202030202" pitchFamily="66" charset="0"/>
                </a:endParaRPr>
              </a:p>
            </p:txBody>
          </p:sp>
          <p:pic>
            <p:nvPicPr>
              <p:cNvPr id="320" name="Graphic 319" descr="Bar chart with solid fill">
                <a:extLst>
                  <a:ext uri="{FF2B5EF4-FFF2-40B4-BE49-F238E27FC236}">
                    <a16:creationId xmlns:a16="http://schemas.microsoft.com/office/drawing/2014/main" id="{D01B086C-7FB7-45FA-896E-0A33D1B9F50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654782" y="4525556"/>
                <a:ext cx="468000" cy="468000"/>
              </a:xfrm>
              <a:prstGeom prst="rect">
                <a:avLst/>
              </a:prstGeom>
            </p:spPr>
          </p:pic>
          <p:pic>
            <p:nvPicPr>
              <p:cNvPr id="321" name="Graphic 320" descr="Bar graph with upward trend with solid fill">
                <a:extLst>
                  <a:ext uri="{FF2B5EF4-FFF2-40B4-BE49-F238E27FC236}">
                    <a16:creationId xmlns:a16="http://schemas.microsoft.com/office/drawing/2014/main" id="{34A1C1D2-3D52-41F9-B6D3-10288DD40FF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654782" y="4059255"/>
                <a:ext cx="468000" cy="468000"/>
              </a:xfrm>
              <a:prstGeom prst="rect">
                <a:avLst/>
              </a:prstGeom>
            </p:spPr>
          </p:pic>
          <p:sp>
            <p:nvSpPr>
              <p:cNvPr id="322" name="TextBox 321">
                <a:extLst>
                  <a:ext uri="{FF2B5EF4-FFF2-40B4-BE49-F238E27FC236}">
                    <a16:creationId xmlns:a16="http://schemas.microsoft.com/office/drawing/2014/main" id="{756427D8-466E-442F-BB31-F90D5B1B3367}"/>
                  </a:ext>
                </a:extLst>
              </p:cNvPr>
              <p:cNvSpPr txBox="1"/>
              <p:nvPr/>
            </p:nvSpPr>
            <p:spPr>
              <a:xfrm>
                <a:off x="8605837" y="2568652"/>
                <a:ext cx="2619375" cy="1107996"/>
              </a:xfrm>
              <a:prstGeom prst="rect">
                <a:avLst/>
              </a:prstGeom>
              <a:noFill/>
            </p:spPr>
            <p:txBody>
              <a:bodyPr wrap="square" rtlCol="0">
                <a:spAutoFit/>
              </a:bodyPr>
              <a:lstStyle/>
              <a:p>
                <a:r>
                  <a:rPr lang="en-US" sz="1600" dirty="0" err="1">
                    <a:latin typeface="Kristen ITC" panose="03050502040202030202" pitchFamily="66" charset="0"/>
                  </a:rPr>
                  <a:t>SmartLivestock</a:t>
                </a:r>
                <a:r>
                  <a:rPr lang="en-US" sz="1600" dirty="0">
                    <a:latin typeface="Kristen ITC" panose="03050502040202030202" pitchFamily="66" charset="0"/>
                  </a:rPr>
                  <a:t>: AI &amp; IoT-Powered </a:t>
                </a:r>
                <a:r>
                  <a:rPr lang="en-US" dirty="0">
                    <a:latin typeface="Kristen ITC" panose="03050502040202030202" pitchFamily="66" charset="0"/>
                  </a:rPr>
                  <a:t>Livestock</a:t>
                </a:r>
                <a:r>
                  <a:rPr lang="en-US" sz="1600" dirty="0">
                    <a:latin typeface="Kristen ITC" panose="03050502040202030202" pitchFamily="66" charset="0"/>
                  </a:rPr>
                  <a:t> Health Monitoring</a:t>
                </a:r>
                <a:endParaRPr lang="en-KE" sz="1600" dirty="0">
                  <a:latin typeface="Kristen ITC" panose="03050502040202030202" pitchFamily="66" charset="0"/>
                </a:endParaRPr>
              </a:p>
            </p:txBody>
          </p:sp>
        </p:grpSp>
        <p:grpSp>
          <p:nvGrpSpPr>
            <p:cNvPr id="212" name="Group 211">
              <a:extLst>
                <a:ext uri="{FF2B5EF4-FFF2-40B4-BE49-F238E27FC236}">
                  <a16:creationId xmlns:a16="http://schemas.microsoft.com/office/drawing/2014/main" id="{5079C976-BF02-409A-91D5-B06EAEBB58C9}"/>
                </a:ext>
              </a:extLst>
            </p:cNvPr>
            <p:cNvGrpSpPr/>
            <p:nvPr/>
          </p:nvGrpSpPr>
          <p:grpSpPr>
            <a:xfrm>
              <a:off x="8364752" y="9575690"/>
              <a:ext cx="2847974" cy="3959225"/>
              <a:chOff x="8377238" y="1449388"/>
              <a:chExt cx="2847974" cy="3959225"/>
            </a:xfrm>
          </p:grpSpPr>
          <p:sp>
            <p:nvSpPr>
              <p:cNvPr id="297" name="Rectangle: Rounded Corners 296">
                <a:extLst>
                  <a:ext uri="{FF2B5EF4-FFF2-40B4-BE49-F238E27FC236}">
                    <a16:creationId xmlns:a16="http://schemas.microsoft.com/office/drawing/2014/main" id="{E02EBECA-EB8C-4ED6-A1CA-1723957F597F}"/>
                  </a:ext>
                </a:extLst>
              </p:cNvPr>
              <p:cNvSpPr/>
              <p:nvPr/>
            </p:nvSpPr>
            <p:spPr>
              <a:xfrm>
                <a:off x="8377238" y="1449388"/>
                <a:ext cx="2771775" cy="3959225"/>
              </a:xfrm>
              <a:prstGeom prst="roundRect">
                <a:avLst>
                  <a:gd name="adj" fmla="val 12199"/>
                </a:avLst>
              </a:prstGeom>
              <a:gradFill>
                <a:gsLst>
                  <a:gs pos="0">
                    <a:srgbClr val="00B0F0"/>
                  </a:gs>
                  <a:gs pos="51000">
                    <a:schemeClr val="accent1">
                      <a:lumMod val="75000"/>
                    </a:schemeClr>
                  </a:gs>
                  <a:gs pos="99000">
                    <a:schemeClr val="accent1">
                      <a:lumMod val="50000"/>
                    </a:schemeClr>
                  </a:gs>
                  <a:gs pos="100000">
                    <a:schemeClr val="accent1">
                      <a:lumMod val="5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298" name="Freeform: Shape 297">
                <a:extLst>
                  <a:ext uri="{FF2B5EF4-FFF2-40B4-BE49-F238E27FC236}">
                    <a16:creationId xmlns:a16="http://schemas.microsoft.com/office/drawing/2014/main" id="{7059BA3C-5FDB-427A-BC14-5FE81CD4690B}"/>
                  </a:ext>
                </a:extLst>
              </p:cNvPr>
              <p:cNvSpPr/>
              <p:nvPr/>
            </p:nvSpPr>
            <p:spPr>
              <a:xfrm flipH="1">
                <a:off x="8377238" y="1545902"/>
                <a:ext cx="2771775" cy="3862711"/>
              </a:xfrm>
              <a:custGeom>
                <a:avLst/>
                <a:gdLst>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86359 w 2771775"/>
                  <a:gd name="connsiteY9" fmla="*/ 180514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86359 w 2771775"/>
                  <a:gd name="connsiteY9" fmla="*/ 180514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71775" h="3862711">
                    <a:moveTo>
                      <a:pt x="102092" y="0"/>
                    </a:moveTo>
                    <a:lnTo>
                      <a:pt x="99036" y="2522"/>
                    </a:lnTo>
                    <a:cubicBezTo>
                      <a:pt x="37846" y="63711"/>
                      <a:pt x="0" y="148244"/>
                      <a:pt x="0" y="241615"/>
                    </a:cubicBezTo>
                    <a:lnTo>
                      <a:pt x="0" y="3524582"/>
                    </a:lnTo>
                    <a:cubicBezTo>
                      <a:pt x="0" y="3711325"/>
                      <a:pt x="151386" y="3862711"/>
                      <a:pt x="338129" y="3862711"/>
                    </a:cubicBezTo>
                    <a:lnTo>
                      <a:pt x="2433646" y="3862711"/>
                    </a:lnTo>
                    <a:cubicBezTo>
                      <a:pt x="2620389" y="3862711"/>
                      <a:pt x="2771775" y="3711325"/>
                      <a:pt x="2771775" y="3524582"/>
                    </a:cubicBezTo>
                    <a:lnTo>
                      <a:pt x="2771775" y="3443237"/>
                    </a:lnTo>
                    <a:lnTo>
                      <a:pt x="2730892" y="3419419"/>
                    </a:lnTo>
                    <a:cubicBezTo>
                      <a:pt x="1180917" y="2806879"/>
                      <a:pt x="1064514" y="2536857"/>
                      <a:pt x="176834" y="228139"/>
                    </a:cubicBezTo>
                    <a:cubicBezTo>
                      <a:pt x="148745" y="167968"/>
                      <a:pt x="130181" y="50646"/>
                      <a:pt x="102092" y="0"/>
                    </a:cubicBezTo>
                    <a:close/>
                  </a:path>
                </a:pathLst>
              </a:custGeom>
              <a:gradFill>
                <a:gsLst>
                  <a:gs pos="0">
                    <a:srgbClr val="00B0F0"/>
                  </a:gs>
                  <a:gs pos="31000">
                    <a:schemeClr val="bg1"/>
                  </a:gs>
                  <a:gs pos="92000">
                    <a:schemeClr val="accent1">
                      <a:lumMod val="50000"/>
                    </a:schemeClr>
                  </a:gs>
                  <a:gs pos="30000">
                    <a:schemeClr val="bg1"/>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KE"/>
              </a:p>
            </p:txBody>
          </p:sp>
          <p:sp>
            <p:nvSpPr>
              <p:cNvPr id="299" name="Rectangle: Rounded Corners 298">
                <a:extLst>
                  <a:ext uri="{FF2B5EF4-FFF2-40B4-BE49-F238E27FC236}">
                    <a16:creationId xmlns:a16="http://schemas.microsoft.com/office/drawing/2014/main" id="{F906C421-7D12-4F3C-AB24-AC4363F6FC4D}"/>
                  </a:ext>
                </a:extLst>
              </p:cNvPr>
              <p:cNvSpPr/>
              <p:nvPr/>
            </p:nvSpPr>
            <p:spPr>
              <a:xfrm>
                <a:off x="8453437" y="1893371"/>
                <a:ext cx="2619375" cy="2035497"/>
              </a:xfrm>
              <a:prstGeom prst="roundRect">
                <a:avLst>
                  <a:gd name="adj" fmla="val 16161"/>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300" name="Rectangle: Rounded Corners 299">
                <a:extLst>
                  <a:ext uri="{FF2B5EF4-FFF2-40B4-BE49-F238E27FC236}">
                    <a16:creationId xmlns:a16="http://schemas.microsoft.com/office/drawing/2014/main" id="{E2F28604-6495-4A31-879D-D3F0885888A0}"/>
                  </a:ext>
                </a:extLst>
              </p:cNvPr>
              <p:cNvSpPr/>
              <p:nvPr/>
            </p:nvSpPr>
            <p:spPr>
              <a:xfrm>
                <a:off x="8453437" y="1498277"/>
                <a:ext cx="2619375" cy="2168848"/>
              </a:xfrm>
              <a:prstGeom prst="roundRect">
                <a:avLst>
                  <a:gd name="adj" fmla="val 1288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dirty="0"/>
              </a:p>
            </p:txBody>
          </p:sp>
          <p:sp>
            <p:nvSpPr>
              <p:cNvPr id="301" name="TextBox 300">
                <a:extLst>
                  <a:ext uri="{FF2B5EF4-FFF2-40B4-BE49-F238E27FC236}">
                    <a16:creationId xmlns:a16="http://schemas.microsoft.com/office/drawing/2014/main" id="{CE14A2EF-C977-40E6-AC77-5558817BE678}"/>
                  </a:ext>
                </a:extLst>
              </p:cNvPr>
              <p:cNvSpPr txBox="1"/>
              <p:nvPr/>
            </p:nvSpPr>
            <p:spPr>
              <a:xfrm>
                <a:off x="8453437" y="1624012"/>
                <a:ext cx="2395539" cy="400110"/>
              </a:xfrm>
              <a:prstGeom prst="rect">
                <a:avLst/>
              </a:prstGeom>
              <a:noFill/>
            </p:spPr>
            <p:txBody>
              <a:bodyPr wrap="square" rtlCol="0">
                <a:spAutoFit/>
              </a:bodyPr>
              <a:lstStyle/>
              <a:p>
                <a:r>
                  <a:rPr lang="en-US" sz="2000" dirty="0">
                    <a:latin typeface="Kristen ITC" panose="03050502040202030202" pitchFamily="66" charset="0"/>
                  </a:rPr>
                  <a:t>How It Works</a:t>
                </a:r>
                <a:endParaRPr lang="en-KE" sz="2000" b="1" dirty="0">
                  <a:solidFill>
                    <a:schemeClr val="tx1">
                      <a:lumMod val="75000"/>
                      <a:lumOff val="25000"/>
                    </a:schemeClr>
                  </a:solidFill>
                  <a:latin typeface="Kristen ITC" panose="03050502040202030202" pitchFamily="66" charset="0"/>
                </a:endParaRPr>
              </a:p>
            </p:txBody>
          </p:sp>
          <p:sp>
            <p:nvSpPr>
              <p:cNvPr id="302" name="Rectangle: Rounded Corners 301">
                <a:extLst>
                  <a:ext uri="{FF2B5EF4-FFF2-40B4-BE49-F238E27FC236}">
                    <a16:creationId xmlns:a16="http://schemas.microsoft.com/office/drawing/2014/main" id="{1B59C9BE-51A0-46B1-B5DC-A3239157822E}"/>
                  </a:ext>
                </a:extLst>
              </p:cNvPr>
              <p:cNvSpPr/>
              <p:nvPr/>
            </p:nvSpPr>
            <p:spPr>
              <a:xfrm>
                <a:off x="8572500" y="2072377"/>
                <a:ext cx="324000" cy="72000"/>
              </a:xfrm>
              <a:prstGeom prst="roundRect">
                <a:avLst>
                  <a:gd name="adj" fmla="val 41983"/>
                </a:avLst>
              </a:prstGeom>
              <a:gradFill>
                <a:gsLst>
                  <a:gs pos="0">
                    <a:srgbClr val="00B0F0"/>
                  </a:gs>
                  <a:gs pos="51000">
                    <a:schemeClr val="accent1">
                      <a:lumMod val="75000"/>
                    </a:schemeClr>
                  </a:gs>
                  <a:gs pos="99000">
                    <a:schemeClr val="accent1">
                      <a:lumMod val="50000"/>
                    </a:schemeClr>
                  </a:gs>
                  <a:gs pos="100000">
                    <a:schemeClr val="accent1">
                      <a:lumMod val="5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303" name="TextBox 302">
                <a:extLst>
                  <a:ext uri="{FF2B5EF4-FFF2-40B4-BE49-F238E27FC236}">
                    <a16:creationId xmlns:a16="http://schemas.microsoft.com/office/drawing/2014/main" id="{861CE293-0EA9-435A-A1EA-2BFD7D172D47}"/>
                  </a:ext>
                </a:extLst>
              </p:cNvPr>
              <p:cNvSpPr txBox="1"/>
              <p:nvPr/>
            </p:nvSpPr>
            <p:spPr>
              <a:xfrm>
                <a:off x="9105975" y="4040746"/>
                <a:ext cx="742875" cy="523220"/>
              </a:xfrm>
              <a:prstGeom prst="rect">
                <a:avLst/>
              </a:prstGeom>
              <a:noFill/>
            </p:spPr>
            <p:txBody>
              <a:bodyPr wrap="square" rtlCol="0">
                <a:spAutoFit/>
              </a:bodyPr>
              <a:lstStyle/>
              <a:p>
                <a:r>
                  <a:rPr lang="en-US" sz="2800" dirty="0">
                    <a:solidFill>
                      <a:schemeClr val="bg1"/>
                    </a:solidFill>
                  </a:rPr>
                  <a:t>15</a:t>
                </a:r>
                <a:r>
                  <a:rPr lang="en-US" sz="2000" dirty="0">
                    <a:solidFill>
                      <a:schemeClr val="bg1"/>
                    </a:solidFill>
                  </a:rPr>
                  <a:t>%</a:t>
                </a:r>
                <a:endParaRPr lang="en-KE" sz="2800" dirty="0">
                  <a:solidFill>
                    <a:schemeClr val="bg1"/>
                  </a:solidFill>
                </a:endParaRPr>
              </a:p>
            </p:txBody>
          </p:sp>
          <p:sp>
            <p:nvSpPr>
              <p:cNvPr id="304" name="TextBox 303">
                <a:extLst>
                  <a:ext uri="{FF2B5EF4-FFF2-40B4-BE49-F238E27FC236}">
                    <a16:creationId xmlns:a16="http://schemas.microsoft.com/office/drawing/2014/main" id="{7006AA42-21D4-43AB-BC4D-A81E7054C705}"/>
                  </a:ext>
                </a:extLst>
              </p:cNvPr>
              <p:cNvSpPr txBox="1"/>
              <p:nvPr/>
            </p:nvSpPr>
            <p:spPr>
              <a:xfrm>
                <a:off x="9734625" y="4225412"/>
                <a:ext cx="962025" cy="338554"/>
              </a:xfrm>
              <a:prstGeom prst="rect">
                <a:avLst/>
              </a:prstGeom>
              <a:noFill/>
            </p:spPr>
            <p:txBody>
              <a:bodyPr wrap="square" rtlCol="0">
                <a:spAutoFit/>
              </a:bodyPr>
              <a:lstStyle/>
              <a:p>
                <a:r>
                  <a:rPr lang="en-US" sz="1600" b="1" dirty="0">
                    <a:solidFill>
                      <a:schemeClr val="bg1"/>
                    </a:solidFill>
                    <a:latin typeface="Kristen ITC" panose="03050502040202030202" pitchFamily="66" charset="0"/>
                  </a:rPr>
                  <a:t>Growth</a:t>
                </a:r>
                <a:endParaRPr lang="en-KE" sz="1600" b="1" dirty="0">
                  <a:solidFill>
                    <a:schemeClr val="bg1"/>
                  </a:solidFill>
                  <a:latin typeface="Kristen ITC" panose="03050502040202030202" pitchFamily="66" charset="0"/>
                </a:endParaRPr>
              </a:p>
            </p:txBody>
          </p:sp>
          <p:sp>
            <p:nvSpPr>
              <p:cNvPr id="305" name="TextBox 304">
                <a:extLst>
                  <a:ext uri="{FF2B5EF4-FFF2-40B4-BE49-F238E27FC236}">
                    <a16:creationId xmlns:a16="http://schemas.microsoft.com/office/drawing/2014/main" id="{0FDD63C6-230B-414C-8929-EBE53CF412CA}"/>
                  </a:ext>
                </a:extLst>
              </p:cNvPr>
              <p:cNvSpPr txBox="1"/>
              <p:nvPr/>
            </p:nvSpPr>
            <p:spPr>
              <a:xfrm>
                <a:off x="9115500" y="4497946"/>
                <a:ext cx="742875" cy="523220"/>
              </a:xfrm>
              <a:prstGeom prst="rect">
                <a:avLst/>
              </a:prstGeom>
              <a:noFill/>
            </p:spPr>
            <p:txBody>
              <a:bodyPr wrap="square" rtlCol="0">
                <a:spAutoFit/>
              </a:bodyPr>
              <a:lstStyle/>
              <a:p>
                <a:r>
                  <a:rPr lang="en-US" sz="2800" dirty="0">
                    <a:solidFill>
                      <a:schemeClr val="bg1"/>
                    </a:solidFill>
                  </a:rPr>
                  <a:t>15</a:t>
                </a:r>
                <a:endParaRPr lang="en-KE" sz="2800" dirty="0">
                  <a:solidFill>
                    <a:schemeClr val="bg1"/>
                  </a:solidFill>
                </a:endParaRPr>
              </a:p>
            </p:txBody>
          </p:sp>
          <p:sp>
            <p:nvSpPr>
              <p:cNvPr id="306" name="TextBox 305">
                <a:extLst>
                  <a:ext uri="{FF2B5EF4-FFF2-40B4-BE49-F238E27FC236}">
                    <a16:creationId xmlns:a16="http://schemas.microsoft.com/office/drawing/2014/main" id="{1C1BA59F-2073-4941-8356-0DBF1D916348}"/>
                  </a:ext>
                </a:extLst>
              </p:cNvPr>
              <p:cNvSpPr txBox="1"/>
              <p:nvPr/>
            </p:nvSpPr>
            <p:spPr>
              <a:xfrm>
                <a:off x="9796500" y="4682612"/>
                <a:ext cx="962025" cy="338554"/>
              </a:xfrm>
              <a:prstGeom prst="rect">
                <a:avLst/>
              </a:prstGeom>
              <a:noFill/>
            </p:spPr>
            <p:txBody>
              <a:bodyPr wrap="square" rtlCol="0">
                <a:spAutoFit/>
              </a:bodyPr>
              <a:lstStyle/>
              <a:p>
                <a:r>
                  <a:rPr lang="en-US" sz="1600" b="1" dirty="0">
                    <a:solidFill>
                      <a:schemeClr val="bg1"/>
                    </a:solidFill>
                    <a:latin typeface="Kristen ITC" panose="03050502040202030202" pitchFamily="66" charset="0"/>
                  </a:rPr>
                  <a:t>Points</a:t>
                </a:r>
                <a:endParaRPr lang="en-KE" sz="1600" b="1" dirty="0">
                  <a:solidFill>
                    <a:schemeClr val="bg1"/>
                  </a:solidFill>
                  <a:latin typeface="Kristen ITC" panose="03050502040202030202" pitchFamily="66" charset="0"/>
                </a:endParaRPr>
              </a:p>
            </p:txBody>
          </p:sp>
          <p:pic>
            <p:nvPicPr>
              <p:cNvPr id="307" name="Graphic 306" descr="Bar chart with solid fill">
                <a:extLst>
                  <a:ext uri="{FF2B5EF4-FFF2-40B4-BE49-F238E27FC236}">
                    <a16:creationId xmlns:a16="http://schemas.microsoft.com/office/drawing/2014/main" id="{209DA0E2-2D3B-42C3-9536-5794F7628B7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654782" y="4525556"/>
                <a:ext cx="468000" cy="468000"/>
              </a:xfrm>
              <a:prstGeom prst="rect">
                <a:avLst/>
              </a:prstGeom>
            </p:spPr>
          </p:pic>
          <p:pic>
            <p:nvPicPr>
              <p:cNvPr id="308" name="Graphic 307" descr="Bar graph with upward trend with solid fill">
                <a:extLst>
                  <a:ext uri="{FF2B5EF4-FFF2-40B4-BE49-F238E27FC236}">
                    <a16:creationId xmlns:a16="http://schemas.microsoft.com/office/drawing/2014/main" id="{6643D236-A7E1-4359-826F-A1F5E92AEB0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654782" y="4059255"/>
                <a:ext cx="468000" cy="468000"/>
              </a:xfrm>
              <a:prstGeom prst="rect">
                <a:avLst/>
              </a:prstGeom>
            </p:spPr>
          </p:pic>
          <p:sp>
            <p:nvSpPr>
              <p:cNvPr id="309" name="TextBox 308">
                <a:extLst>
                  <a:ext uri="{FF2B5EF4-FFF2-40B4-BE49-F238E27FC236}">
                    <a16:creationId xmlns:a16="http://schemas.microsoft.com/office/drawing/2014/main" id="{1F6AF69A-FF95-4C9C-986B-38BF9FCF1B91}"/>
                  </a:ext>
                </a:extLst>
              </p:cNvPr>
              <p:cNvSpPr txBox="1"/>
              <p:nvPr/>
            </p:nvSpPr>
            <p:spPr>
              <a:xfrm>
                <a:off x="8605837" y="2568652"/>
                <a:ext cx="2619375" cy="830997"/>
              </a:xfrm>
              <a:prstGeom prst="rect">
                <a:avLst/>
              </a:prstGeom>
              <a:noFill/>
            </p:spPr>
            <p:txBody>
              <a:bodyPr wrap="square" rtlCol="0">
                <a:spAutoFit/>
              </a:bodyPr>
              <a:lstStyle/>
              <a:p>
                <a:r>
                  <a:rPr lang="en-US" sz="1600" dirty="0">
                    <a:latin typeface="Kristen ITC" panose="03050502040202030202" pitchFamily="66" charset="0"/>
                  </a:rPr>
                  <a:t>AI and IoT for Real-Time Livestock Health Monitoring</a:t>
                </a:r>
                <a:endParaRPr lang="en-KE" sz="1600" dirty="0">
                  <a:latin typeface="Kristen ITC" panose="03050502040202030202" pitchFamily="66" charset="0"/>
                </a:endParaRPr>
              </a:p>
            </p:txBody>
          </p:sp>
        </p:grpSp>
        <p:grpSp>
          <p:nvGrpSpPr>
            <p:cNvPr id="213" name="Group 212">
              <a:extLst>
                <a:ext uri="{FF2B5EF4-FFF2-40B4-BE49-F238E27FC236}">
                  <a16:creationId xmlns:a16="http://schemas.microsoft.com/office/drawing/2014/main" id="{AC694B35-1B8F-4C2E-B74E-D24E4325F265}"/>
                </a:ext>
              </a:extLst>
            </p:cNvPr>
            <p:cNvGrpSpPr/>
            <p:nvPr/>
          </p:nvGrpSpPr>
          <p:grpSpPr>
            <a:xfrm>
              <a:off x="8364752" y="13638841"/>
              <a:ext cx="2847974" cy="3959225"/>
              <a:chOff x="8377238" y="1449388"/>
              <a:chExt cx="2847974" cy="3959225"/>
            </a:xfrm>
          </p:grpSpPr>
          <p:sp>
            <p:nvSpPr>
              <p:cNvPr id="284" name="Rectangle: Rounded Corners 283">
                <a:extLst>
                  <a:ext uri="{FF2B5EF4-FFF2-40B4-BE49-F238E27FC236}">
                    <a16:creationId xmlns:a16="http://schemas.microsoft.com/office/drawing/2014/main" id="{7C4EDEE3-4612-4254-B734-934535256DE4}"/>
                  </a:ext>
                </a:extLst>
              </p:cNvPr>
              <p:cNvSpPr/>
              <p:nvPr/>
            </p:nvSpPr>
            <p:spPr>
              <a:xfrm>
                <a:off x="8377238" y="1449388"/>
                <a:ext cx="2771775" cy="3959225"/>
              </a:xfrm>
              <a:prstGeom prst="roundRect">
                <a:avLst>
                  <a:gd name="adj" fmla="val 12199"/>
                </a:avLst>
              </a:prstGeom>
              <a:gradFill>
                <a:gsLst>
                  <a:gs pos="0">
                    <a:srgbClr val="00B0F0"/>
                  </a:gs>
                  <a:gs pos="51000">
                    <a:schemeClr val="accent1">
                      <a:lumMod val="75000"/>
                    </a:schemeClr>
                  </a:gs>
                  <a:gs pos="99000">
                    <a:schemeClr val="accent1">
                      <a:lumMod val="50000"/>
                    </a:schemeClr>
                  </a:gs>
                  <a:gs pos="100000">
                    <a:schemeClr val="accent1">
                      <a:lumMod val="5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285" name="Freeform: Shape 284">
                <a:extLst>
                  <a:ext uri="{FF2B5EF4-FFF2-40B4-BE49-F238E27FC236}">
                    <a16:creationId xmlns:a16="http://schemas.microsoft.com/office/drawing/2014/main" id="{E35ECF03-AEA8-42EA-8FE3-3395923F64F6}"/>
                  </a:ext>
                </a:extLst>
              </p:cNvPr>
              <p:cNvSpPr/>
              <p:nvPr/>
            </p:nvSpPr>
            <p:spPr>
              <a:xfrm flipH="1">
                <a:off x="8377238" y="1545902"/>
                <a:ext cx="2771775" cy="3862711"/>
              </a:xfrm>
              <a:custGeom>
                <a:avLst/>
                <a:gdLst>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86359 w 2771775"/>
                  <a:gd name="connsiteY9" fmla="*/ 180514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86359 w 2771775"/>
                  <a:gd name="connsiteY9" fmla="*/ 180514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71775" h="3862711">
                    <a:moveTo>
                      <a:pt x="102092" y="0"/>
                    </a:moveTo>
                    <a:lnTo>
                      <a:pt x="99036" y="2522"/>
                    </a:lnTo>
                    <a:cubicBezTo>
                      <a:pt x="37846" y="63711"/>
                      <a:pt x="0" y="148244"/>
                      <a:pt x="0" y="241615"/>
                    </a:cubicBezTo>
                    <a:lnTo>
                      <a:pt x="0" y="3524582"/>
                    </a:lnTo>
                    <a:cubicBezTo>
                      <a:pt x="0" y="3711325"/>
                      <a:pt x="151386" y="3862711"/>
                      <a:pt x="338129" y="3862711"/>
                    </a:cubicBezTo>
                    <a:lnTo>
                      <a:pt x="2433646" y="3862711"/>
                    </a:lnTo>
                    <a:cubicBezTo>
                      <a:pt x="2620389" y="3862711"/>
                      <a:pt x="2771775" y="3711325"/>
                      <a:pt x="2771775" y="3524582"/>
                    </a:cubicBezTo>
                    <a:lnTo>
                      <a:pt x="2771775" y="3443237"/>
                    </a:lnTo>
                    <a:lnTo>
                      <a:pt x="2730892" y="3419419"/>
                    </a:lnTo>
                    <a:cubicBezTo>
                      <a:pt x="1180917" y="2806879"/>
                      <a:pt x="1064514" y="2536857"/>
                      <a:pt x="176834" y="228139"/>
                    </a:cubicBezTo>
                    <a:cubicBezTo>
                      <a:pt x="148745" y="167968"/>
                      <a:pt x="130181" y="50646"/>
                      <a:pt x="102092" y="0"/>
                    </a:cubicBezTo>
                    <a:close/>
                  </a:path>
                </a:pathLst>
              </a:custGeom>
              <a:gradFill>
                <a:gsLst>
                  <a:gs pos="0">
                    <a:srgbClr val="00B0F0"/>
                  </a:gs>
                  <a:gs pos="31000">
                    <a:schemeClr val="bg1"/>
                  </a:gs>
                  <a:gs pos="92000">
                    <a:schemeClr val="accent1">
                      <a:lumMod val="50000"/>
                    </a:schemeClr>
                  </a:gs>
                  <a:gs pos="30000">
                    <a:schemeClr val="bg1"/>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KE"/>
              </a:p>
            </p:txBody>
          </p:sp>
          <p:sp>
            <p:nvSpPr>
              <p:cNvPr id="286" name="Rectangle: Rounded Corners 285">
                <a:extLst>
                  <a:ext uri="{FF2B5EF4-FFF2-40B4-BE49-F238E27FC236}">
                    <a16:creationId xmlns:a16="http://schemas.microsoft.com/office/drawing/2014/main" id="{0F31B720-C7B1-4771-BA18-3C60CD68065A}"/>
                  </a:ext>
                </a:extLst>
              </p:cNvPr>
              <p:cNvSpPr/>
              <p:nvPr/>
            </p:nvSpPr>
            <p:spPr>
              <a:xfrm>
                <a:off x="8453437" y="1893371"/>
                <a:ext cx="2619375" cy="2035497"/>
              </a:xfrm>
              <a:prstGeom prst="roundRect">
                <a:avLst>
                  <a:gd name="adj" fmla="val 16161"/>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287" name="Rectangle: Rounded Corners 286">
                <a:extLst>
                  <a:ext uri="{FF2B5EF4-FFF2-40B4-BE49-F238E27FC236}">
                    <a16:creationId xmlns:a16="http://schemas.microsoft.com/office/drawing/2014/main" id="{DAD9C34F-567B-4E52-80A4-7FB019532DD5}"/>
                  </a:ext>
                </a:extLst>
              </p:cNvPr>
              <p:cNvSpPr/>
              <p:nvPr/>
            </p:nvSpPr>
            <p:spPr>
              <a:xfrm>
                <a:off x="8453437" y="1498277"/>
                <a:ext cx="2619375" cy="2168848"/>
              </a:xfrm>
              <a:prstGeom prst="roundRect">
                <a:avLst>
                  <a:gd name="adj" fmla="val 1288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dirty="0"/>
              </a:p>
            </p:txBody>
          </p:sp>
          <p:sp>
            <p:nvSpPr>
              <p:cNvPr id="288" name="TextBox 287">
                <a:extLst>
                  <a:ext uri="{FF2B5EF4-FFF2-40B4-BE49-F238E27FC236}">
                    <a16:creationId xmlns:a16="http://schemas.microsoft.com/office/drawing/2014/main" id="{84D500AB-E6F9-411B-8342-7BCA0C967C54}"/>
                  </a:ext>
                </a:extLst>
              </p:cNvPr>
              <p:cNvSpPr txBox="1"/>
              <p:nvPr/>
            </p:nvSpPr>
            <p:spPr>
              <a:xfrm>
                <a:off x="8453437" y="1624012"/>
                <a:ext cx="2395539" cy="400110"/>
              </a:xfrm>
              <a:prstGeom prst="rect">
                <a:avLst/>
              </a:prstGeom>
              <a:noFill/>
            </p:spPr>
            <p:txBody>
              <a:bodyPr wrap="square" rtlCol="0">
                <a:spAutoFit/>
              </a:bodyPr>
              <a:lstStyle/>
              <a:p>
                <a:r>
                  <a:rPr lang="en-US" sz="2000" dirty="0">
                    <a:latin typeface="Kristen ITC" panose="03050502040202030202" pitchFamily="66" charset="0"/>
                  </a:rPr>
                  <a:t>Key Features </a:t>
                </a:r>
                <a:endParaRPr lang="en-KE" sz="2000" dirty="0">
                  <a:solidFill>
                    <a:schemeClr val="tx1">
                      <a:lumMod val="75000"/>
                      <a:lumOff val="25000"/>
                    </a:schemeClr>
                  </a:solidFill>
                  <a:latin typeface="Kristen ITC" panose="03050502040202030202" pitchFamily="66" charset="0"/>
                </a:endParaRPr>
              </a:p>
            </p:txBody>
          </p:sp>
          <p:sp>
            <p:nvSpPr>
              <p:cNvPr id="289" name="Rectangle: Rounded Corners 288">
                <a:extLst>
                  <a:ext uri="{FF2B5EF4-FFF2-40B4-BE49-F238E27FC236}">
                    <a16:creationId xmlns:a16="http://schemas.microsoft.com/office/drawing/2014/main" id="{9EB9617B-79FA-4D6C-9DC0-20EF5B07B39E}"/>
                  </a:ext>
                </a:extLst>
              </p:cNvPr>
              <p:cNvSpPr/>
              <p:nvPr/>
            </p:nvSpPr>
            <p:spPr>
              <a:xfrm>
                <a:off x="8572500" y="2072377"/>
                <a:ext cx="324000" cy="72000"/>
              </a:xfrm>
              <a:prstGeom prst="roundRect">
                <a:avLst>
                  <a:gd name="adj" fmla="val 41983"/>
                </a:avLst>
              </a:prstGeom>
              <a:gradFill>
                <a:gsLst>
                  <a:gs pos="0">
                    <a:srgbClr val="00B0F0"/>
                  </a:gs>
                  <a:gs pos="51000">
                    <a:schemeClr val="accent1">
                      <a:lumMod val="75000"/>
                    </a:schemeClr>
                  </a:gs>
                  <a:gs pos="99000">
                    <a:schemeClr val="accent1">
                      <a:lumMod val="50000"/>
                    </a:schemeClr>
                  </a:gs>
                  <a:gs pos="100000">
                    <a:schemeClr val="accent1">
                      <a:lumMod val="5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290" name="TextBox 289">
                <a:extLst>
                  <a:ext uri="{FF2B5EF4-FFF2-40B4-BE49-F238E27FC236}">
                    <a16:creationId xmlns:a16="http://schemas.microsoft.com/office/drawing/2014/main" id="{04B9CE60-3B4C-4F80-ABEB-9F0F8DFF1FFA}"/>
                  </a:ext>
                </a:extLst>
              </p:cNvPr>
              <p:cNvSpPr txBox="1"/>
              <p:nvPr/>
            </p:nvSpPr>
            <p:spPr>
              <a:xfrm>
                <a:off x="9105975" y="4040746"/>
                <a:ext cx="742875" cy="523220"/>
              </a:xfrm>
              <a:prstGeom prst="rect">
                <a:avLst/>
              </a:prstGeom>
              <a:noFill/>
            </p:spPr>
            <p:txBody>
              <a:bodyPr wrap="square" rtlCol="0">
                <a:spAutoFit/>
              </a:bodyPr>
              <a:lstStyle/>
              <a:p>
                <a:r>
                  <a:rPr lang="en-US" sz="2800" dirty="0">
                    <a:solidFill>
                      <a:schemeClr val="bg1"/>
                    </a:solidFill>
                  </a:rPr>
                  <a:t>10</a:t>
                </a:r>
                <a:r>
                  <a:rPr lang="en-US" sz="2000" dirty="0">
                    <a:solidFill>
                      <a:schemeClr val="bg1"/>
                    </a:solidFill>
                  </a:rPr>
                  <a:t>%</a:t>
                </a:r>
                <a:endParaRPr lang="en-KE" sz="2800" dirty="0">
                  <a:solidFill>
                    <a:schemeClr val="bg1"/>
                  </a:solidFill>
                </a:endParaRPr>
              </a:p>
            </p:txBody>
          </p:sp>
          <p:sp>
            <p:nvSpPr>
              <p:cNvPr id="291" name="TextBox 290">
                <a:extLst>
                  <a:ext uri="{FF2B5EF4-FFF2-40B4-BE49-F238E27FC236}">
                    <a16:creationId xmlns:a16="http://schemas.microsoft.com/office/drawing/2014/main" id="{F27DA1C8-3F76-4EB3-88AC-2AD6FD61D27E}"/>
                  </a:ext>
                </a:extLst>
              </p:cNvPr>
              <p:cNvSpPr txBox="1"/>
              <p:nvPr/>
            </p:nvSpPr>
            <p:spPr>
              <a:xfrm>
                <a:off x="9734625" y="4225412"/>
                <a:ext cx="962025" cy="338554"/>
              </a:xfrm>
              <a:prstGeom prst="rect">
                <a:avLst/>
              </a:prstGeom>
              <a:noFill/>
            </p:spPr>
            <p:txBody>
              <a:bodyPr wrap="square" rtlCol="0">
                <a:spAutoFit/>
              </a:bodyPr>
              <a:lstStyle/>
              <a:p>
                <a:r>
                  <a:rPr lang="en-US" sz="1600" b="1" dirty="0">
                    <a:solidFill>
                      <a:schemeClr val="bg1"/>
                    </a:solidFill>
                    <a:latin typeface="Kristen ITC" panose="03050502040202030202" pitchFamily="66" charset="0"/>
                  </a:rPr>
                  <a:t>Growth</a:t>
                </a:r>
                <a:endParaRPr lang="en-KE" sz="1600" b="1" dirty="0">
                  <a:solidFill>
                    <a:schemeClr val="bg1"/>
                  </a:solidFill>
                  <a:latin typeface="Kristen ITC" panose="03050502040202030202" pitchFamily="66" charset="0"/>
                </a:endParaRPr>
              </a:p>
            </p:txBody>
          </p:sp>
          <p:sp>
            <p:nvSpPr>
              <p:cNvPr id="292" name="TextBox 291">
                <a:extLst>
                  <a:ext uri="{FF2B5EF4-FFF2-40B4-BE49-F238E27FC236}">
                    <a16:creationId xmlns:a16="http://schemas.microsoft.com/office/drawing/2014/main" id="{70CBE64A-BB84-48D1-8EA8-C99D0EB2EB98}"/>
                  </a:ext>
                </a:extLst>
              </p:cNvPr>
              <p:cNvSpPr txBox="1"/>
              <p:nvPr/>
            </p:nvSpPr>
            <p:spPr>
              <a:xfrm>
                <a:off x="9115500" y="4497946"/>
                <a:ext cx="742875" cy="523220"/>
              </a:xfrm>
              <a:prstGeom prst="rect">
                <a:avLst/>
              </a:prstGeom>
              <a:noFill/>
            </p:spPr>
            <p:txBody>
              <a:bodyPr wrap="square" rtlCol="0">
                <a:spAutoFit/>
              </a:bodyPr>
              <a:lstStyle/>
              <a:p>
                <a:r>
                  <a:rPr lang="en-US" sz="2800" dirty="0">
                    <a:solidFill>
                      <a:schemeClr val="bg1"/>
                    </a:solidFill>
                  </a:rPr>
                  <a:t>10</a:t>
                </a:r>
                <a:endParaRPr lang="en-KE" sz="2800" dirty="0">
                  <a:solidFill>
                    <a:schemeClr val="bg1"/>
                  </a:solidFill>
                </a:endParaRPr>
              </a:p>
            </p:txBody>
          </p:sp>
          <p:sp>
            <p:nvSpPr>
              <p:cNvPr id="293" name="TextBox 292">
                <a:extLst>
                  <a:ext uri="{FF2B5EF4-FFF2-40B4-BE49-F238E27FC236}">
                    <a16:creationId xmlns:a16="http://schemas.microsoft.com/office/drawing/2014/main" id="{2FB571E3-FD79-411C-AB10-78D3CEEA1F72}"/>
                  </a:ext>
                </a:extLst>
              </p:cNvPr>
              <p:cNvSpPr txBox="1"/>
              <p:nvPr/>
            </p:nvSpPr>
            <p:spPr>
              <a:xfrm>
                <a:off x="9796500" y="4682612"/>
                <a:ext cx="962025" cy="338554"/>
              </a:xfrm>
              <a:prstGeom prst="rect">
                <a:avLst/>
              </a:prstGeom>
              <a:noFill/>
            </p:spPr>
            <p:txBody>
              <a:bodyPr wrap="square" rtlCol="0">
                <a:spAutoFit/>
              </a:bodyPr>
              <a:lstStyle/>
              <a:p>
                <a:r>
                  <a:rPr lang="en-US" sz="1600" b="1" dirty="0">
                    <a:solidFill>
                      <a:schemeClr val="bg1"/>
                    </a:solidFill>
                    <a:latin typeface="Kristen ITC" panose="03050502040202030202" pitchFamily="66" charset="0"/>
                  </a:rPr>
                  <a:t>Points</a:t>
                </a:r>
                <a:endParaRPr lang="en-KE" sz="1600" b="1" dirty="0">
                  <a:solidFill>
                    <a:schemeClr val="bg1"/>
                  </a:solidFill>
                  <a:latin typeface="Kristen ITC" panose="03050502040202030202" pitchFamily="66" charset="0"/>
                </a:endParaRPr>
              </a:p>
            </p:txBody>
          </p:sp>
          <p:pic>
            <p:nvPicPr>
              <p:cNvPr id="294" name="Graphic 293" descr="Bar chart with solid fill">
                <a:extLst>
                  <a:ext uri="{FF2B5EF4-FFF2-40B4-BE49-F238E27FC236}">
                    <a16:creationId xmlns:a16="http://schemas.microsoft.com/office/drawing/2014/main" id="{5B4A8085-6BC8-4DDC-BEAF-2E99CEBB7E7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654782" y="4525556"/>
                <a:ext cx="468000" cy="468000"/>
              </a:xfrm>
              <a:prstGeom prst="rect">
                <a:avLst/>
              </a:prstGeom>
            </p:spPr>
          </p:pic>
          <p:pic>
            <p:nvPicPr>
              <p:cNvPr id="295" name="Graphic 294" descr="Bar graph with upward trend with solid fill">
                <a:extLst>
                  <a:ext uri="{FF2B5EF4-FFF2-40B4-BE49-F238E27FC236}">
                    <a16:creationId xmlns:a16="http://schemas.microsoft.com/office/drawing/2014/main" id="{75933854-6F1B-4F1C-ADC1-24D012B9A35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654782" y="4059255"/>
                <a:ext cx="468000" cy="468000"/>
              </a:xfrm>
              <a:prstGeom prst="rect">
                <a:avLst/>
              </a:prstGeom>
            </p:spPr>
          </p:pic>
          <p:sp>
            <p:nvSpPr>
              <p:cNvPr id="296" name="TextBox 295">
                <a:extLst>
                  <a:ext uri="{FF2B5EF4-FFF2-40B4-BE49-F238E27FC236}">
                    <a16:creationId xmlns:a16="http://schemas.microsoft.com/office/drawing/2014/main" id="{93E8238E-AB54-47F3-A78E-31035FF5CC99}"/>
                  </a:ext>
                </a:extLst>
              </p:cNvPr>
              <p:cNvSpPr txBox="1"/>
              <p:nvPr/>
            </p:nvSpPr>
            <p:spPr>
              <a:xfrm>
                <a:off x="8605837" y="2568652"/>
                <a:ext cx="2619375" cy="830997"/>
              </a:xfrm>
              <a:prstGeom prst="rect">
                <a:avLst/>
              </a:prstGeom>
              <a:noFill/>
            </p:spPr>
            <p:txBody>
              <a:bodyPr wrap="square" rtlCol="0">
                <a:spAutoFit/>
              </a:bodyPr>
              <a:lstStyle/>
              <a:p>
                <a:r>
                  <a:rPr lang="en-US" sz="1600" dirty="0">
                    <a:latin typeface="Kristen ITC" panose="03050502040202030202" pitchFamily="66" charset="0"/>
                  </a:rPr>
                  <a:t>Revolutionizing Livestock Health with Smart Technology</a:t>
                </a:r>
                <a:endParaRPr lang="en-KE" sz="1600" dirty="0">
                  <a:latin typeface="Kristen ITC" panose="03050502040202030202" pitchFamily="66" charset="0"/>
                </a:endParaRPr>
              </a:p>
            </p:txBody>
          </p:sp>
        </p:grpSp>
        <p:grpSp>
          <p:nvGrpSpPr>
            <p:cNvPr id="214" name="Group 213">
              <a:extLst>
                <a:ext uri="{FF2B5EF4-FFF2-40B4-BE49-F238E27FC236}">
                  <a16:creationId xmlns:a16="http://schemas.microsoft.com/office/drawing/2014/main" id="{DAB36AD9-00A5-4327-A5E9-BCB2E57118AD}"/>
                </a:ext>
              </a:extLst>
            </p:cNvPr>
            <p:cNvGrpSpPr/>
            <p:nvPr/>
          </p:nvGrpSpPr>
          <p:grpSpPr>
            <a:xfrm>
              <a:off x="8364752" y="17701992"/>
              <a:ext cx="2847974" cy="3959225"/>
              <a:chOff x="8377238" y="1449388"/>
              <a:chExt cx="2847974" cy="3959225"/>
            </a:xfrm>
          </p:grpSpPr>
          <p:sp>
            <p:nvSpPr>
              <p:cNvPr id="271" name="Rectangle: Rounded Corners 270">
                <a:extLst>
                  <a:ext uri="{FF2B5EF4-FFF2-40B4-BE49-F238E27FC236}">
                    <a16:creationId xmlns:a16="http://schemas.microsoft.com/office/drawing/2014/main" id="{BB6F41F2-D39D-47FC-B0FA-4EAA9FC161A5}"/>
                  </a:ext>
                </a:extLst>
              </p:cNvPr>
              <p:cNvSpPr/>
              <p:nvPr/>
            </p:nvSpPr>
            <p:spPr>
              <a:xfrm>
                <a:off x="8377238" y="1449388"/>
                <a:ext cx="2771775" cy="3959225"/>
              </a:xfrm>
              <a:prstGeom prst="roundRect">
                <a:avLst>
                  <a:gd name="adj" fmla="val 12199"/>
                </a:avLst>
              </a:prstGeom>
              <a:gradFill>
                <a:gsLst>
                  <a:gs pos="0">
                    <a:srgbClr val="00B0F0"/>
                  </a:gs>
                  <a:gs pos="51000">
                    <a:schemeClr val="accent1">
                      <a:lumMod val="75000"/>
                    </a:schemeClr>
                  </a:gs>
                  <a:gs pos="99000">
                    <a:schemeClr val="accent1">
                      <a:lumMod val="50000"/>
                    </a:schemeClr>
                  </a:gs>
                  <a:gs pos="100000">
                    <a:schemeClr val="accent1">
                      <a:lumMod val="5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272" name="Freeform: Shape 271">
                <a:extLst>
                  <a:ext uri="{FF2B5EF4-FFF2-40B4-BE49-F238E27FC236}">
                    <a16:creationId xmlns:a16="http://schemas.microsoft.com/office/drawing/2014/main" id="{C7CA2832-2CB8-4FD1-929C-276180A216F6}"/>
                  </a:ext>
                </a:extLst>
              </p:cNvPr>
              <p:cNvSpPr/>
              <p:nvPr/>
            </p:nvSpPr>
            <p:spPr>
              <a:xfrm flipH="1">
                <a:off x="8377238" y="1545902"/>
                <a:ext cx="2771775" cy="3862711"/>
              </a:xfrm>
              <a:custGeom>
                <a:avLst/>
                <a:gdLst>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86359 w 2771775"/>
                  <a:gd name="connsiteY9" fmla="*/ 180514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86359 w 2771775"/>
                  <a:gd name="connsiteY9" fmla="*/ 180514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71775" h="3862711">
                    <a:moveTo>
                      <a:pt x="102092" y="0"/>
                    </a:moveTo>
                    <a:lnTo>
                      <a:pt x="99036" y="2522"/>
                    </a:lnTo>
                    <a:cubicBezTo>
                      <a:pt x="37846" y="63711"/>
                      <a:pt x="0" y="148244"/>
                      <a:pt x="0" y="241615"/>
                    </a:cubicBezTo>
                    <a:lnTo>
                      <a:pt x="0" y="3524582"/>
                    </a:lnTo>
                    <a:cubicBezTo>
                      <a:pt x="0" y="3711325"/>
                      <a:pt x="151386" y="3862711"/>
                      <a:pt x="338129" y="3862711"/>
                    </a:cubicBezTo>
                    <a:lnTo>
                      <a:pt x="2433646" y="3862711"/>
                    </a:lnTo>
                    <a:cubicBezTo>
                      <a:pt x="2620389" y="3862711"/>
                      <a:pt x="2771775" y="3711325"/>
                      <a:pt x="2771775" y="3524582"/>
                    </a:cubicBezTo>
                    <a:lnTo>
                      <a:pt x="2771775" y="3443237"/>
                    </a:lnTo>
                    <a:lnTo>
                      <a:pt x="2730892" y="3419419"/>
                    </a:lnTo>
                    <a:cubicBezTo>
                      <a:pt x="1180917" y="2806879"/>
                      <a:pt x="1064514" y="2536857"/>
                      <a:pt x="176834" y="228139"/>
                    </a:cubicBezTo>
                    <a:cubicBezTo>
                      <a:pt x="148745" y="167968"/>
                      <a:pt x="130181" y="50646"/>
                      <a:pt x="102092" y="0"/>
                    </a:cubicBezTo>
                    <a:close/>
                  </a:path>
                </a:pathLst>
              </a:custGeom>
              <a:gradFill>
                <a:gsLst>
                  <a:gs pos="0">
                    <a:srgbClr val="00B0F0"/>
                  </a:gs>
                  <a:gs pos="31000">
                    <a:schemeClr val="bg1"/>
                  </a:gs>
                  <a:gs pos="92000">
                    <a:schemeClr val="accent1">
                      <a:lumMod val="50000"/>
                    </a:schemeClr>
                  </a:gs>
                  <a:gs pos="30000">
                    <a:schemeClr val="bg1"/>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KE"/>
              </a:p>
            </p:txBody>
          </p:sp>
          <p:sp>
            <p:nvSpPr>
              <p:cNvPr id="273" name="Rectangle: Rounded Corners 272">
                <a:extLst>
                  <a:ext uri="{FF2B5EF4-FFF2-40B4-BE49-F238E27FC236}">
                    <a16:creationId xmlns:a16="http://schemas.microsoft.com/office/drawing/2014/main" id="{EBD6C0D4-E4B9-4BEF-9050-AECAFFEB9C8D}"/>
                  </a:ext>
                </a:extLst>
              </p:cNvPr>
              <p:cNvSpPr/>
              <p:nvPr/>
            </p:nvSpPr>
            <p:spPr>
              <a:xfrm>
                <a:off x="8453437" y="1893371"/>
                <a:ext cx="2619375" cy="2035497"/>
              </a:xfrm>
              <a:prstGeom prst="roundRect">
                <a:avLst>
                  <a:gd name="adj" fmla="val 16161"/>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274" name="Rectangle: Rounded Corners 273">
                <a:extLst>
                  <a:ext uri="{FF2B5EF4-FFF2-40B4-BE49-F238E27FC236}">
                    <a16:creationId xmlns:a16="http://schemas.microsoft.com/office/drawing/2014/main" id="{4E70BD1B-955A-454A-A43C-D75BDA9EB5B6}"/>
                  </a:ext>
                </a:extLst>
              </p:cNvPr>
              <p:cNvSpPr/>
              <p:nvPr/>
            </p:nvSpPr>
            <p:spPr>
              <a:xfrm>
                <a:off x="8453437" y="1498277"/>
                <a:ext cx="2619375" cy="2168848"/>
              </a:xfrm>
              <a:prstGeom prst="roundRect">
                <a:avLst>
                  <a:gd name="adj" fmla="val 1288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dirty="0"/>
              </a:p>
            </p:txBody>
          </p:sp>
          <p:sp>
            <p:nvSpPr>
              <p:cNvPr id="275" name="TextBox 274">
                <a:extLst>
                  <a:ext uri="{FF2B5EF4-FFF2-40B4-BE49-F238E27FC236}">
                    <a16:creationId xmlns:a16="http://schemas.microsoft.com/office/drawing/2014/main" id="{4B94A69F-8B98-4B66-84AE-C2334758257C}"/>
                  </a:ext>
                </a:extLst>
              </p:cNvPr>
              <p:cNvSpPr txBox="1"/>
              <p:nvPr/>
            </p:nvSpPr>
            <p:spPr>
              <a:xfrm>
                <a:off x="8453437" y="1624012"/>
                <a:ext cx="2395539" cy="461665"/>
              </a:xfrm>
              <a:prstGeom prst="rect">
                <a:avLst/>
              </a:prstGeom>
              <a:noFill/>
            </p:spPr>
            <p:txBody>
              <a:bodyPr wrap="square" rtlCol="0">
                <a:spAutoFit/>
              </a:bodyPr>
              <a:lstStyle/>
              <a:p>
                <a:r>
                  <a:rPr lang="en-US" sz="1200" dirty="0">
                    <a:latin typeface="Kristen ITC" panose="03050502040202030202" pitchFamily="66" charset="0"/>
                  </a:rPr>
                  <a:t>Expected Outcomes &amp; Impact</a:t>
                </a:r>
                <a:endParaRPr lang="en-KE" sz="1200" b="1" dirty="0">
                  <a:solidFill>
                    <a:schemeClr val="tx1">
                      <a:lumMod val="75000"/>
                      <a:lumOff val="25000"/>
                    </a:schemeClr>
                  </a:solidFill>
                  <a:latin typeface="Kristen ITC" panose="03050502040202030202" pitchFamily="66" charset="0"/>
                </a:endParaRPr>
              </a:p>
            </p:txBody>
          </p:sp>
          <p:sp>
            <p:nvSpPr>
              <p:cNvPr id="276" name="Rectangle: Rounded Corners 275">
                <a:extLst>
                  <a:ext uri="{FF2B5EF4-FFF2-40B4-BE49-F238E27FC236}">
                    <a16:creationId xmlns:a16="http://schemas.microsoft.com/office/drawing/2014/main" id="{C28B1AC2-BC38-4DA0-BA4D-3A312034B31E}"/>
                  </a:ext>
                </a:extLst>
              </p:cNvPr>
              <p:cNvSpPr/>
              <p:nvPr/>
            </p:nvSpPr>
            <p:spPr>
              <a:xfrm>
                <a:off x="8572500" y="2072377"/>
                <a:ext cx="324000" cy="72000"/>
              </a:xfrm>
              <a:prstGeom prst="roundRect">
                <a:avLst>
                  <a:gd name="adj" fmla="val 41983"/>
                </a:avLst>
              </a:prstGeom>
              <a:gradFill>
                <a:gsLst>
                  <a:gs pos="0">
                    <a:srgbClr val="00B0F0"/>
                  </a:gs>
                  <a:gs pos="51000">
                    <a:schemeClr val="accent1">
                      <a:lumMod val="75000"/>
                    </a:schemeClr>
                  </a:gs>
                  <a:gs pos="99000">
                    <a:schemeClr val="accent1">
                      <a:lumMod val="50000"/>
                    </a:schemeClr>
                  </a:gs>
                  <a:gs pos="100000">
                    <a:schemeClr val="accent1">
                      <a:lumMod val="5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277" name="TextBox 276">
                <a:extLst>
                  <a:ext uri="{FF2B5EF4-FFF2-40B4-BE49-F238E27FC236}">
                    <a16:creationId xmlns:a16="http://schemas.microsoft.com/office/drawing/2014/main" id="{E36ABA04-884C-468C-87C9-E252C2976DD2}"/>
                  </a:ext>
                </a:extLst>
              </p:cNvPr>
              <p:cNvSpPr txBox="1"/>
              <p:nvPr/>
            </p:nvSpPr>
            <p:spPr>
              <a:xfrm>
                <a:off x="9105975" y="4040746"/>
                <a:ext cx="742875" cy="523220"/>
              </a:xfrm>
              <a:prstGeom prst="rect">
                <a:avLst/>
              </a:prstGeom>
              <a:noFill/>
            </p:spPr>
            <p:txBody>
              <a:bodyPr wrap="square" rtlCol="0">
                <a:spAutoFit/>
              </a:bodyPr>
              <a:lstStyle/>
              <a:p>
                <a:r>
                  <a:rPr lang="en-US" sz="2800" dirty="0">
                    <a:solidFill>
                      <a:schemeClr val="bg1"/>
                    </a:solidFill>
                  </a:rPr>
                  <a:t>10</a:t>
                </a:r>
                <a:r>
                  <a:rPr lang="en-US" sz="2000" dirty="0">
                    <a:solidFill>
                      <a:schemeClr val="bg1"/>
                    </a:solidFill>
                  </a:rPr>
                  <a:t>%</a:t>
                </a:r>
                <a:endParaRPr lang="en-KE" sz="2800" dirty="0">
                  <a:solidFill>
                    <a:schemeClr val="bg1"/>
                  </a:solidFill>
                </a:endParaRPr>
              </a:p>
            </p:txBody>
          </p:sp>
          <p:sp>
            <p:nvSpPr>
              <p:cNvPr id="278" name="TextBox 277">
                <a:extLst>
                  <a:ext uri="{FF2B5EF4-FFF2-40B4-BE49-F238E27FC236}">
                    <a16:creationId xmlns:a16="http://schemas.microsoft.com/office/drawing/2014/main" id="{EAEF5F6B-7C8B-49A3-82D9-AE1DF853D727}"/>
                  </a:ext>
                </a:extLst>
              </p:cNvPr>
              <p:cNvSpPr txBox="1"/>
              <p:nvPr/>
            </p:nvSpPr>
            <p:spPr>
              <a:xfrm>
                <a:off x="9734625" y="4225412"/>
                <a:ext cx="962025" cy="338554"/>
              </a:xfrm>
              <a:prstGeom prst="rect">
                <a:avLst/>
              </a:prstGeom>
              <a:noFill/>
            </p:spPr>
            <p:txBody>
              <a:bodyPr wrap="square" rtlCol="0">
                <a:spAutoFit/>
              </a:bodyPr>
              <a:lstStyle/>
              <a:p>
                <a:r>
                  <a:rPr lang="en-US" sz="1600" b="1" dirty="0">
                    <a:solidFill>
                      <a:schemeClr val="bg1"/>
                    </a:solidFill>
                    <a:latin typeface="Kristen ITC" panose="03050502040202030202" pitchFamily="66" charset="0"/>
                  </a:rPr>
                  <a:t>Growth</a:t>
                </a:r>
                <a:endParaRPr lang="en-KE" sz="1600" b="1" dirty="0">
                  <a:solidFill>
                    <a:schemeClr val="bg1"/>
                  </a:solidFill>
                  <a:latin typeface="Kristen ITC" panose="03050502040202030202" pitchFamily="66" charset="0"/>
                </a:endParaRPr>
              </a:p>
            </p:txBody>
          </p:sp>
          <p:sp>
            <p:nvSpPr>
              <p:cNvPr id="279" name="TextBox 278">
                <a:extLst>
                  <a:ext uri="{FF2B5EF4-FFF2-40B4-BE49-F238E27FC236}">
                    <a16:creationId xmlns:a16="http://schemas.microsoft.com/office/drawing/2014/main" id="{A43E442F-8347-4CB0-BA54-0BC49E08E1A4}"/>
                  </a:ext>
                </a:extLst>
              </p:cNvPr>
              <p:cNvSpPr txBox="1"/>
              <p:nvPr/>
            </p:nvSpPr>
            <p:spPr>
              <a:xfrm>
                <a:off x="9115500" y="4497946"/>
                <a:ext cx="742875" cy="523220"/>
              </a:xfrm>
              <a:prstGeom prst="rect">
                <a:avLst/>
              </a:prstGeom>
              <a:noFill/>
            </p:spPr>
            <p:txBody>
              <a:bodyPr wrap="square" rtlCol="0">
                <a:spAutoFit/>
              </a:bodyPr>
              <a:lstStyle/>
              <a:p>
                <a:r>
                  <a:rPr lang="en-US" sz="2800" dirty="0">
                    <a:solidFill>
                      <a:schemeClr val="bg1"/>
                    </a:solidFill>
                  </a:rPr>
                  <a:t>10</a:t>
                </a:r>
                <a:endParaRPr lang="en-KE" sz="2800" dirty="0">
                  <a:solidFill>
                    <a:schemeClr val="bg1"/>
                  </a:solidFill>
                </a:endParaRPr>
              </a:p>
            </p:txBody>
          </p:sp>
          <p:sp>
            <p:nvSpPr>
              <p:cNvPr id="280" name="TextBox 279">
                <a:extLst>
                  <a:ext uri="{FF2B5EF4-FFF2-40B4-BE49-F238E27FC236}">
                    <a16:creationId xmlns:a16="http://schemas.microsoft.com/office/drawing/2014/main" id="{ECA6CAEA-425B-45D8-A880-725BAE125C6C}"/>
                  </a:ext>
                </a:extLst>
              </p:cNvPr>
              <p:cNvSpPr txBox="1"/>
              <p:nvPr/>
            </p:nvSpPr>
            <p:spPr>
              <a:xfrm>
                <a:off x="9796500" y="4682612"/>
                <a:ext cx="962025" cy="338554"/>
              </a:xfrm>
              <a:prstGeom prst="rect">
                <a:avLst/>
              </a:prstGeom>
              <a:noFill/>
            </p:spPr>
            <p:txBody>
              <a:bodyPr wrap="square" rtlCol="0">
                <a:spAutoFit/>
              </a:bodyPr>
              <a:lstStyle/>
              <a:p>
                <a:r>
                  <a:rPr lang="en-US" sz="1600" b="1" dirty="0">
                    <a:solidFill>
                      <a:schemeClr val="bg1"/>
                    </a:solidFill>
                    <a:latin typeface="Kristen ITC" panose="03050502040202030202" pitchFamily="66" charset="0"/>
                  </a:rPr>
                  <a:t>Points</a:t>
                </a:r>
                <a:endParaRPr lang="en-KE" sz="1600" b="1" dirty="0">
                  <a:solidFill>
                    <a:schemeClr val="bg1"/>
                  </a:solidFill>
                  <a:latin typeface="Kristen ITC" panose="03050502040202030202" pitchFamily="66" charset="0"/>
                </a:endParaRPr>
              </a:p>
            </p:txBody>
          </p:sp>
          <p:pic>
            <p:nvPicPr>
              <p:cNvPr id="281" name="Graphic 280" descr="Bar chart with solid fill">
                <a:extLst>
                  <a:ext uri="{FF2B5EF4-FFF2-40B4-BE49-F238E27FC236}">
                    <a16:creationId xmlns:a16="http://schemas.microsoft.com/office/drawing/2014/main" id="{EEA27833-D7C3-4365-BCAD-91A4FB5AF41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654782" y="4525556"/>
                <a:ext cx="468000" cy="468000"/>
              </a:xfrm>
              <a:prstGeom prst="rect">
                <a:avLst/>
              </a:prstGeom>
            </p:spPr>
          </p:pic>
          <p:pic>
            <p:nvPicPr>
              <p:cNvPr id="282" name="Graphic 281" descr="Bar graph with upward trend with solid fill">
                <a:extLst>
                  <a:ext uri="{FF2B5EF4-FFF2-40B4-BE49-F238E27FC236}">
                    <a16:creationId xmlns:a16="http://schemas.microsoft.com/office/drawing/2014/main" id="{7E443C0A-5174-43AF-9339-0C8682186B4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654782" y="4059255"/>
                <a:ext cx="468000" cy="468000"/>
              </a:xfrm>
              <a:prstGeom prst="rect">
                <a:avLst/>
              </a:prstGeom>
            </p:spPr>
          </p:pic>
          <p:sp>
            <p:nvSpPr>
              <p:cNvPr id="283" name="TextBox 282">
                <a:extLst>
                  <a:ext uri="{FF2B5EF4-FFF2-40B4-BE49-F238E27FC236}">
                    <a16:creationId xmlns:a16="http://schemas.microsoft.com/office/drawing/2014/main" id="{6F85CA8D-4869-42B1-8618-342BD060BE9C}"/>
                  </a:ext>
                </a:extLst>
              </p:cNvPr>
              <p:cNvSpPr txBox="1"/>
              <p:nvPr/>
            </p:nvSpPr>
            <p:spPr>
              <a:xfrm>
                <a:off x="8605837" y="2568652"/>
                <a:ext cx="2619375" cy="923330"/>
              </a:xfrm>
              <a:prstGeom prst="rect">
                <a:avLst/>
              </a:prstGeom>
              <a:noFill/>
            </p:spPr>
            <p:txBody>
              <a:bodyPr wrap="square" rtlCol="0">
                <a:spAutoFit/>
              </a:bodyPr>
              <a:lstStyle/>
              <a:p>
                <a:r>
                  <a:rPr lang="en-US" dirty="0">
                    <a:latin typeface="Kristen ITC" panose="03050502040202030202" pitchFamily="66" charset="0"/>
                  </a:rPr>
                  <a:t>Transforming Livestock Farming for a Better Future</a:t>
                </a:r>
                <a:endParaRPr lang="en-KE" dirty="0">
                  <a:latin typeface="Kristen ITC" panose="03050502040202030202" pitchFamily="66" charset="0"/>
                </a:endParaRPr>
              </a:p>
            </p:txBody>
          </p:sp>
        </p:grpSp>
        <p:grpSp>
          <p:nvGrpSpPr>
            <p:cNvPr id="215" name="Group 214">
              <a:extLst>
                <a:ext uri="{FF2B5EF4-FFF2-40B4-BE49-F238E27FC236}">
                  <a16:creationId xmlns:a16="http://schemas.microsoft.com/office/drawing/2014/main" id="{C2B38528-C5C0-4D3E-9A24-E3AFB88F28D0}"/>
                </a:ext>
              </a:extLst>
            </p:cNvPr>
            <p:cNvGrpSpPr/>
            <p:nvPr/>
          </p:nvGrpSpPr>
          <p:grpSpPr>
            <a:xfrm>
              <a:off x="8364752" y="21765143"/>
              <a:ext cx="2847974" cy="3959225"/>
              <a:chOff x="8377238" y="1449388"/>
              <a:chExt cx="2847974" cy="3959225"/>
            </a:xfrm>
          </p:grpSpPr>
          <p:sp>
            <p:nvSpPr>
              <p:cNvPr id="258" name="Rectangle: Rounded Corners 257">
                <a:extLst>
                  <a:ext uri="{FF2B5EF4-FFF2-40B4-BE49-F238E27FC236}">
                    <a16:creationId xmlns:a16="http://schemas.microsoft.com/office/drawing/2014/main" id="{34B02525-532E-4AA7-9340-C266CD28A314}"/>
                  </a:ext>
                </a:extLst>
              </p:cNvPr>
              <p:cNvSpPr/>
              <p:nvPr/>
            </p:nvSpPr>
            <p:spPr>
              <a:xfrm>
                <a:off x="8377238" y="1449388"/>
                <a:ext cx="2771775" cy="3959225"/>
              </a:xfrm>
              <a:prstGeom prst="roundRect">
                <a:avLst>
                  <a:gd name="adj" fmla="val 12199"/>
                </a:avLst>
              </a:prstGeom>
              <a:gradFill>
                <a:gsLst>
                  <a:gs pos="0">
                    <a:srgbClr val="00B0F0"/>
                  </a:gs>
                  <a:gs pos="51000">
                    <a:schemeClr val="accent1">
                      <a:lumMod val="75000"/>
                    </a:schemeClr>
                  </a:gs>
                  <a:gs pos="99000">
                    <a:schemeClr val="accent1">
                      <a:lumMod val="50000"/>
                    </a:schemeClr>
                  </a:gs>
                  <a:gs pos="100000">
                    <a:schemeClr val="accent1">
                      <a:lumMod val="5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259" name="Freeform: Shape 258">
                <a:extLst>
                  <a:ext uri="{FF2B5EF4-FFF2-40B4-BE49-F238E27FC236}">
                    <a16:creationId xmlns:a16="http://schemas.microsoft.com/office/drawing/2014/main" id="{4A65AB05-6A73-4FAB-BE77-8FFB53814013}"/>
                  </a:ext>
                </a:extLst>
              </p:cNvPr>
              <p:cNvSpPr/>
              <p:nvPr/>
            </p:nvSpPr>
            <p:spPr>
              <a:xfrm flipH="1">
                <a:off x="8377238" y="1545902"/>
                <a:ext cx="2771775" cy="3862711"/>
              </a:xfrm>
              <a:custGeom>
                <a:avLst/>
                <a:gdLst>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86359 w 2771775"/>
                  <a:gd name="connsiteY9" fmla="*/ 180514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86359 w 2771775"/>
                  <a:gd name="connsiteY9" fmla="*/ 180514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71775" h="3862711">
                    <a:moveTo>
                      <a:pt x="102092" y="0"/>
                    </a:moveTo>
                    <a:lnTo>
                      <a:pt x="99036" y="2522"/>
                    </a:lnTo>
                    <a:cubicBezTo>
                      <a:pt x="37846" y="63711"/>
                      <a:pt x="0" y="148244"/>
                      <a:pt x="0" y="241615"/>
                    </a:cubicBezTo>
                    <a:lnTo>
                      <a:pt x="0" y="3524582"/>
                    </a:lnTo>
                    <a:cubicBezTo>
                      <a:pt x="0" y="3711325"/>
                      <a:pt x="151386" y="3862711"/>
                      <a:pt x="338129" y="3862711"/>
                    </a:cubicBezTo>
                    <a:lnTo>
                      <a:pt x="2433646" y="3862711"/>
                    </a:lnTo>
                    <a:cubicBezTo>
                      <a:pt x="2620389" y="3862711"/>
                      <a:pt x="2771775" y="3711325"/>
                      <a:pt x="2771775" y="3524582"/>
                    </a:cubicBezTo>
                    <a:lnTo>
                      <a:pt x="2771775" y="3443237"/>
                    </a:lnTo>
                    <a:lnTo>
                      <a:pt x="2730892" y="3419419"/>
                    </a:lnTo>
                    <a:cubicBezTo>
                      <a:pt x="1180917" y="2806879"/>
                      <a:pt x="1064514" y="2536857"/>
                      <a:pt x="176834" y="228139"/>
                    </a:cubicBezTo>
                    <a:cubicBezTo>
                      <a:pt x="148745" y="167968"/>
                      <a:pt x="130181" y="50646"/>
                      <a:pt x="102092" y="0"/>
                    </a:cubicBezTo>
                    <a:close/>
                  </a:path>
                </a:pathLst>
              </a:custGeom>
              <a:gradFill>
                <a:gsLst>
                  <a:gs pos="0">
                    <a:srgbClr val="00B0F0"/>
                  </a:gs>
                  <a:gs pos="31000">
                    <a:schemeClr val="bg1"/>
                  </a:gs>
                  <a:gs pos="92000">
                    <a:schemeClr val="accent1">
                      <a:lumMod val="50000"/>
                    </a:schemeClr>
                  </a:gs>
                  <a:gs pos="30000">
                    <a:schemeClr val="bg1"/>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KE"/>
              </a:p>
            </p:txBody>
          </p:sp>
          <p:sp>
            <p:nvSpPr>
              <p:cNvPr id="260" name="Rectangle: Rounded Corners 259">
                <a:extLst>
                  <a:ext uri="{FF2B5EF4-FFF2-40B4-BE49-F238E27FC236}">
                    <a16:creationId xmlns:a16="http://schemas.microsoft.com/office/drawing/2014/main" id="{7016A89C-1D7C-4DC6-964E-C355F24842FA}"/>
                  </a:ext>
                </a:extLst>
              </p:cNvPr>
              <p:cNvSpPr/>
              <p:nvPr/>
            </p:nvSpPr>
            <p:spPr>
              <a:xfrm>
                <a:off x="8453437" y="1893371"/>
                <a:ext cx="2619375" cy="2035497"/>
              </a:xfrm>
              <a:prstGeom prst="roundRect">
                <a:avLst>
                  <a:gd name="adj" fmla="val 16161"/>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261" name="Rectangle: Rounded Corners 260">
                <a:extLst>
                  <a:ext uri="{FF2B5EF4-FFF2-40B4-BE49-F238E27FC236}">
                    <a16:creationId xmlns:a16="http://schemas.microsoft.com/office/drawing/2014/main" id="{EFE96E55-5B25-4E39-BA57-530D11C8126F}"/>
                  </a:ext>
                </a:extLst>
              </p:cNvPr>
              <p:cNvSpPr/>
              <p:nvPr/>
            </p:nvSpPr>
            <p:spPr>
              <a:xfrm>
                <a:off x="8453437" y="1498277"/>
                <a:ext cx="2619375" cy="2168848"/>
              </a:xfrm>
              <a:prstGeom prst="roundRect">
                <a:avLst>
                  <a:gd name="adj" fmla="val 1288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dirty="0"/>
              </a:p>
            </p:txBody>
          </p:sp>
          <p:sp>
            <p:nvSpPr>
              <p:cNvPr id="262" name="TextBox 261">
                <a:extLst>
                  <a:ext uri="{FF2B5EF4-FFF2-40B4-BE49-F238E27FC236}">
                    <a16:creationId xmlns:a16="http://schemas.microsoft.com/office/drawing/2014/main" id="{C6B4F4F9-9CE3-4A13-967E-7120BE5A59DB}"/>
                  </a:ext>
                </a:extLst>
              </p:cNvPr>
              <p:cNvSpPr txBox="1"/>
              <p:nvPr/>
            </p:nvSpPr>
            <p:spPr>
              <a:xfrm>
                <a:off x="8453437" y="1624012"/>
                <a:ext cx="2395539" cy="400110"/>
              </a:xfrm>
              <a:prstGeom prst="rect">
                <a:avLst/>
              </a:prstGeom>
              <a:noFill/>
            </p:spPr>
            <p:txBody>
              <a:bodyPr wrap="square" rtlCol="0">
                <a:spAutoFit/>
              </a:bodyPr>
              <a:lstStyle/>
              <a:p>
                <a:r>
                  <a:rPr lang="en-US" sz="2000" dirty="0">
                    <a:latin typeface="Kristen ITC" panose="03050502040202030202" pitchFamily="66" charset="0"/>
                  </a:rPr>
                  <a:t>Technology Stack </a:t>
                </a:r>
                <a:endParaRPr lang="en-KE" sz="2000" dirty="0">
                  <a:solidFill>
                    <a:schemeClr val="tx1">
                      <a:lumMod val="75000"/>
                      <a:lumOff val="25000"/>
                    </a:schemeClr>
                  </a:solidFill>
                  <a:latin typeface="Kristen ITC" panose="03050502040202030202" pitchFamily="66" charset="0"/>
                </a:endParaRPr>
              </a:p>
            </p:txBody>
          </p:sp>
          <p:sp>
            <p:nvSpPr>
              <p:cNvPr id="263" name="Rectangle: Rounded Corners 262">
                <a:extLst>
                  <a:ext uri="{FF2B5EF4-FFF2-40B4-BE49-F238E27FC236}">
                    <a16:creationId xmlns:a16="http://schemas.microsoft.com/office/drawing/2014/main" id="{119F5321-4B4F-4000-BB11-81A9D596EC5A}"/>
                  </a:ext>
                </a:extLst>
              </p:cNvPr>
              <p:cNvSpPr/>
              <p:nvPr/>
            </p:nvSpPr>
            <p:spPr>
              <a:xfrm>
                <a:off x="8572500" y="2072377"/>
                <a:ext cx="324000" cy="72000"/>
              </a:xfrm>
              <a:prstGeom prst="roundRect">
                <a:avLst>
                  <a:gd name="adj" fmla="val 41983"/>
                </a:avLst>
              </a:prstGeom>
              <a:gradFill>
                <a:gsLst>
                  <a:gs pos="0">
                    <a:srgbClr val="00B0F0"/>
                  </a:gs>
                  <a:gs pos="51000">
                    <a:schemeClr val="accent1">
                      <a:lumMod val="75000"/>
                    </a:schemeClr>
                  </a:gs>
                  <a:gs pos="99000">
                    <a:schemeClr val="accent1">
                      <a:lumMod val="50000"/>
                    </a:schemeClr>
                  </a:gs>
                  <a:gs pos="100000">
                    <a:schemeClr val="accent1">
                      <a:lumMod val="5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264" name="TextBox 263">
                <a:extLst>
                  <a:ext uri="{FF2B5EF4-FFF2-40B4-BE49-F238E27FC236}">
                    <a16:creationId xmlns:a16="http://schemas.microsoft.com/office/drawing/2014/main" id="{7F68D4AF-092C-478E-8573-B8F4A2D109AA}"/>
                  </a:ext>
                </a:extLst>
              </p:cNvPr>
              <p:cNvSpPr txBox="1"/>
              <p:nvPr/>
            </p:nvSpPr>
            <p:spPr>
              <a:xfrm>
                <a:off x="9105975" y="4040746"/>
                <a:ext cx="742875" cy="523220"/>
              </a:xfrm>
              <a:prstGeom prst="rect">
                <a:avLst/>
              </a:prstGeom>
              <a:noFill/>
            </p:spPr>
            <p:txBody>
              <a:bodyPr wrap="square" rtlCol="0">
                <a:spAutoFit/>
              </a:bodyPr>
              <a:lstStyle/>
              <a:p>
                <a:r>
                  <a:rPr lang="en-US" sz="2800" dirty="0">
                    <a:solidFill>
                      <a:schemeClr val="bg1"/>
                    </a:solidFill>
                  </a:rPr>
                  <a:t>8</a:t>
                </a:r>
                <a:r>
                  <a:rPr lang="en-US" sz="2000" dirty="0">
                    <a:solidFill>
                      <a:schemeClr val="bg1"/>
                    </a:solidFill>
                  </a:rPr>
                  <a:t>%</a:t>
                </a:r>
                <a:endParaRPr lang="en-KE" sz="2800" dirty="0">
                  <a:solidFill>
                    <a:schemeClr val="bg1"/>
                  </a:solidFill>
                </a:endParaRPr>
              </a:p>
            </p:txBody>
          </p:sp>
          <p:sp>
            <p:nvSpPr>
              <p:cNvPr id="265" name="TextBox 264">
                <a:extLst>
                  <a:ext uri="{FF2B5EF4-FFF2-40B4-BE49-F238E27FC236}">
                    <a16:creationId xmlns:a16="http://schemas.microsoft.com/office/drawing/2014/main" id="{AA9B93E6-88FB-4C3A-B925-7D8A91BB5D46}"/>
                  </a:ext>
                </a:extLst>
              </p:cNvPr>
              <p:cNvSpPr txBox="1"/>
              <p:nvPr/>
            </p:nvSpPr>
            <p:spPr>
              <a:xfrm>
                <a:off x="9734625" y="4225412"/>
                <a:ext cx="962025" cy="338554"/>
              </a:xfrm>
              <a:prstGeom prst="rect">
                <a:avLst/>
              </a:prstGeom>
              <a:noFill/>
            </p:spPr>
            <p:txBody>
              <a:bodyPr wrap="square" rtlCol="0">
                <a:spAutoFit/>
              </a:bodyPr>
              <a:lstStyle/>
              <a:p>
                <a:r>
                  <a:rPr lang="en-US" sz="1600" b="1" dirty="0">
                    <a:solidFill>
                      <a:schemeClr val="bg1"/>
                    </a:solidFill>
                    <a:latin typeface="Kristen ITC" panose="03050502040202030202" pitchFamily="66" charset="0"/>
                  </a:rPr>
                  <a:t>Growth</a:t>
                </a:r>
                <a:endParaRPr lang="en-KE" sz="1600" b="1" dirty="0">
                  <a:solidFill>
                    <a:schemeClr val="bg1"/>
                  </a:solidFill>
                  <a:latin typeface="Kristen ITC" panose="03050502040202030202" pitchFamily="66" charset="0"/>
                </a:endParaRPr>
              </a:p>
            </p:txBody>
          </p:sp>
          <p:sp>
            <p:nvSpPr>
              <p:cNvPr id="266" name="TextBox 265">
                <a:extLst>
                  <a:ext uri="{FF2B5EF4-FFF2-40B4-BE49-F238E27FC236}">
                    <a16:creationId xmlns:a16="http://schemas.microsoft.com/office/drawing/2014/main" id="{7ADA265F-2AB2-4AC0-9938-3B51D41B1CA3}"/>
                  </a:ext>
                </a:extLst>
              </p:cNvPr>
              <p:cNvSpPr txBox="1"/>
              <p:nvPr/>
            </p:nvSpPr>
            <p:spPr>
              <a:xfrm>
                <a:off x="9115500" y="4497946"/>
                <a:ext cx="742875" cy="523220"/>
              </a:xfrm>
              <a:prstGeom prst="rect">
                <a:avLst/>
              </a:prstGeom>
              <a:noFill/>
            </p:spPr>
            <p:txBody>
              <a:bodyPr wrap="square" rtlCol="0">
                <a:spAutoFit/>
              </a:bodyPr>
              <a:lstStyle/>
              <a:p>
                <a:r>
                  <a:rPr lang="en-US" sz="2800" dirty="0">
                    <a:solidFill>
                      <a:schemeClr val="bg1"/>
                    </a:solidFill>
                  </a:rPr>
                  <a:t>8</a:t>
                </a:r>
                <a:endParaRPr lang="en-KE" sz="2800" dirty="0">
                  <a:solidFill>
                    <a:schemeClr val="bg1"/>
                  </a:solidFill>
                </a:endParaRPr>
              </a:p>
            </p:txBody>
          </p:sp>
          <p:sp>
            <p:nvSpPr>
              <p:cNvPr id="267" name="TextBox 266">
                <a:extLst>
                  <a:ext uri="{FF2B5EF4-FFF2-40B4-BE49-F238E27FC236}">
                    <a16:creationId xmlns:a16="http://schemas.microsoft.com/office/drawing/2014/main" id="{CC98E448-530E-4419-AD20-3D5C24FACD5E}"/>
                  </a:ext>
                </a:extLst>
              </p:cNvPr>
              <p:cNvSpPr txBox="1"/>
              <p:nvPr/>
            </p:nvSpPr>
            <p:spPr>
              <a:xfrm>
                <a:off x="9796500" y="4682612"/>
                <a:ext cx="962025" cy="338554"/>
              </a:xfrm>
              <a:prstGeom prst="rect">
                <a:avLst/>
              </a:prstGeom>
              <a:noFill/>
            </p:spPr>
            <p:txBody>
              <a:bodyPr wrap="square" rtlCol="0">
                <a:spAutoFit/>
              </a:bodyPr>
              <a:lstStyle/>
              <a:p>
                <a:r>
                  <a:rPr lang="en-US" sz="1600" b="1" dirty="0">
                    <a:solidFill>
                      <a:schemeClr val="bg1"/>
                    </a:solidFill>
                    <a:latin typeface="Kristen ITC" panose="03050502040202030202" pitchFamily="66" charset="0"/>
                  </a:rPr>
                  <a:t>Points</a:t>
                </a:r>
                <a:endParaRPr lang="en-KE" sz="1600" b="1" dirty="0">
                  <a:solidFill>
                    <a:schemeClr val="bg1"/>
                  </a:solidFill>
                  <a:latin typeface="Kristen ITC" panose="03050502040202030202" pitchFamily="66" charset="0"/>
                </a:endParaRPr>
              </a:p>
            </p:txBody>
          </p:sp>
          <p:pic>
            <p:nvPicPr>
              <p:cNvPr id="268" name="Graphic 267" descr="Bar chart with solid fill">
                <a:extLst>
                  <a:ext uri="{FF2B5EF4-FFF2-40B4-BE49-F238E27FC236}">
                    <a16:creationId xmlns:a16="http://schemas.microsoft.com/office/drawing/2014/main" id="{ACAE913E-0161-468E-83F0-C0907AD5DE6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654782" y="4525556"/>
                <a:ext cx="468000" cy="468000"/>
              </a:xfrm>
              <a:prstGeom prst="rect">
                <a:avLst/>
              </a:prstGeom>
            </p:spPr>
          </p:pic>
          <p:pic>
            <p:nvPicPr>
              <p:cNvPr id="269" name="Graphic 268" descr="Bar graph with upward trend with solid fill">
                <a:extLst>
                  <a:ext uri="{FF2B5EF4-FFF2-40B4-BE49-F238E27FC236}">
                    <a16:creationId xmlns:a16="http://schemas.microsoft.com/office/drawing/2014/main" id="{84DA1E4B-247A-4AC6-971A-AD36A6A200A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654782" y="4059255"/>
                <a:ext cx="468000" cy="468000"/>
              </a:xfrm>
              <a:prstGeom prst="rect">
                <a:avLst/>
              </a:prstGeom>
            </p:spPr>
          </p:pic>
          <p:sp>
            <p:nvSpPr>
              <p:cNvPr id="270" name="TextBox 269">
                <a:extLst>
                  <a:ext uri="{FF2B5EF4-FFF2-40B4-BE49-F238E27FC236}">
                    <a16:creationId xmlns:a16="http://schemas.microsoft.com/office/drawing/2014/main" id="{CAD59A62-A90F-4931-8DDA-B3DA6143BA8A}"/>
                  </a:ext>
                </a:extLst>
              </p:cNvPr>
              <p:cNvSpPr txBox="1"/>
              <p:nvPr/>
            </p:nvSpPr>
            <p:spPr>
              <a:xfrm>
                <a:off x="8605837" y="2568652"/>
                <a:ext cx="2619375" cy="707886"/>
              </a:xfrm>
              <a:prstGeom prst="rect">
                <a:avLst/>
              </a:prstGeom>
              <a:noFill/>
            </p:spPr>
            <p:txBody>
              <a:bodyPr wrap="square" rtlCol="0">
                <a:spAutoFit/>
              </a:bodyPr>
              <a:lstStyle/>
              <a:p>
                <a:r>
                  <a:rPr lang="en-US" sz="2000" dirty="0">
                    <a:latin typeface="Kristen ITC" panose="03050502040202030202" pitchFamily="66" charset="0"/>
                  </a:rPr>
                  <a:t>The Power Behind </a:t>
                </a:r>
                <a:r>
                  <a:rPr lang="en-US" sz="2000" dirty="0" err="1">
                    <a:latin typeface="Kristen ITC" panose="03050502040202030202" pitchFamily="66" charset="0"/>
                  </a:rPr>
                  <a:t>SmartLivestock</a:t>
                </a:r>
                <a:endParaRPr lang="en-KE" sz="2000" dirty="0">
                  <a:latin typeface="Kristen ITC" panose="03050502040202030202" pitchFamily="66" charset="0"/>
                </a:endParaRPr>
              </a:p>
            </p:txBody>
          </p:sp>
        </p:grpSp>
        <p:grpSp>
          <p:nvGrpSpPr>
            <p:cNvPr id="216" name="Group 215">
              <a:extLst>
                <a:ext uri="{FF2B5EF4-FFF2-40B4-BE49-F238E27FC236}">
                  <a16:creationId xmlns:a16="http://schemas.microsoft.com/office/drawing/2014/main" id="{9D641F91-1873-4725-9EA8-37A075CE4CF2}"/>
                </a:ext>
              </a:extLst>
            </p:cNvPr>
            <p:cNvGrpSpPr/>
            <p:nvPr/>
          </p:nvGrpSpPr>
          <p:grpSpPr>
            <a:xfrm>
              <a:off x="8364752" y="25828294"/>
              <a:ext cx="2847974" cy="3959225"/>
              <a:chOff x="8377238" y="1449388"/>
              <a:chExt cx="2847974" cy="3959225"/>
            </a:xfrm>
          </p:grpSpPr>
          <p:sp>
            <p:nvSpPr>
              <p:cNvPr id="245" name="Rectangle: Rounded Corners 244">
                <a:extLst>
                  <a:ext uri="{FF2B5EF4-FFF2-40B4-BE49-F238E27FC236}">
                    <a16:creationId xmlns:a16="http://schemas.microsoft.com/office/drawing/2014/main" id="{FC72A3D7-7D30-4E65-A634-606BD062B25C}"/>
                  </a:ext>
                </a:extLst>
              </p:cNvPr>
              <p:cNvSpPr/>
              <p:nvPr/>
            </p:nvSpPr>
            <p:spPr>
              <a:xfrm>
                <a:off x="8377238" y="1449388"/>
                <a:ext cx="2771775" cy="3959225"/>
              </a:xfrm>
              <a:prstGeom prst="roundRect">
                <a:avLst>
                  <a:gd name="adj" fmla="val 12199"/>
                </a:avLst>
              </a:prstGeom>
              <a:gradFill>
                <a:gsLst>
                  <a:gs pos="0">
                    <a:srgbClr val="00B0F0"/>
                  </a:gs>
                  <a:gs pos="51000">
                    <a:schemeClr val="accent1">
                      <a:lumMod val="75000"/>
                    </a:schemeClr>
                  </a:gs>
                  <a:gs pos="99000">
                    <a:schemeClr val="accent1">
                      <a:lumMod val="50000"/>
                    </a:schemeClr>
                  </a:gs>
                  <a:gs pos="100000">
                    <a:schemeClr val="accent1">
                      <a:lumMod val="5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246" name="Freeform: Shape 245">
                <a:extLst>
                  <a:ext uri="{FF2B5EF4-FFF2-40B4-BE49-F238E27FC236}">
                    <a16:creationId xmlns:a16="http://schemas.microsoft.com/office/drawing/2014/main" id="{E95439FD-F357-484F-BA46-E7DC9A1AAF9F}"/>
                  </a:ext>
                </a:extLst>
              </p:cNvPr>
              <p:cNvSpPr/>
              <p:nvPr/>
            </p:nvSpPr>
            <p:spPr>
              <a:xfrm flipH="1">
                <a:off x="8377238" y="1545902"/>
                <a:ext cx="2771775" cy="3862711"/>
              </a:xfrm>
              <a:custGeom>
                <a:avLst/>
                <a:gdLst>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86359 w 2771775"/>
                  <a:gd name="connsiteY9" fmla="*/ 180514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86359 w 2771775"/>
                  <a:gd name="connsiteY9" fmla="*/ 180514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71775" h="3862711">
                    <a:moveTo>
                      <a:pt x="102092" y="0"/>
                    </a:moveTo>
                    <a:lnTo>
                      <a:pt x="99036" y="2522"/>
                    </a:lnTo>
                    <a:cubicBezTo>
                      <a:pt x="37846" y="63711"/>
                      <a:pt x="0" y="148244"/>
                      <a:pt x="0" y="241615"/>
                    </a:cubicBezTo>
                    <a:lnTo>
                      <a:pt x="0" y="3524582"/>
                    </a:lnTo>
                    <a:cubicBezTo>
                      <a:pt x="0" y="3711325"/>
                      <a:pt x="151386" y="3862711"/>
                      <a:pt x="338129" y="3862711"/>
                    </a:cubicBezTo>
                    <a:lnTo>
                      <a:pt x="2433646" y="3862711"/>
                    </a:lnTo>
                    <a:cubicBezTo>
                      <a:pt x="2620389" y="3862711"/>
                      <a:pt x="2771775" y="3711325"/>
                      <a:pt x="2771775" y="3524582"/>
                    </a:cubicBezTo>
                    <a:lnTo>
                      <a:pt x="2771775" y="3443237"/>
                    </a:lnTo>
                    <a:lnTo>
                      <a:pt x="2730892" y="3419419"/>
                    </a:lnTo>
                    <a:cubicBezTo>
                      <a:pt x="1180917" y="2806879"/>
                      <a:pt x="1064514" y="2536857"/>
                      <a:pt x="176834" y="228139"/>
                    </a:cubicBezTo>
                    <a:cubicBezTo>
                      <a:pt x="148745" y="167968"/>
                      <a:pt x="130181" y="50646"/>
                      <a:pt x="102092" y="0"/>
                    </a:cubicBezTo>
                    <a:close/>
                  </a:path>
                </a:pathLst>
              </a:custGeom>
              <a:gradFill>
                <a:gsLst>
                  <a:gs pos="0">
                    <a:srgbClr val="00B0F0"/>
                  </a:gs>
                  <a:gs pos="31000">
                    <a:schemeClr val="bg1"/>
                  </a:gs>
                  <a:gs pos="92000">
                    <a:schemeClr val="accent1">
                      <a:lumMod val="50000"/>
                    </a:schemeClr>
                  </a:gs>
                  <a:gs pos="30000">
                    <a:schemeClr val="bg1"/>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KE" dirty="0"/>
              </a:p>
            </p:txBody>
          </p:sp>
          <p:sp>
            <p:nvSpPr>
              <p:cNvPr id="247" name="Rectangle: Rounded Corners 246">
                <a:extLst>
                  <a:ext uri="{FF2B5EF4-FFF2-40B4-BE49-F238E27FC236}">
                    <a16:creationId xmlns:a16="http://schemas.microsoft.com/office/drawing/2014/main" id="{85BD9184-BBE6-49FA-8CFB-D763B83416CF}"/>
                  </a:ext>
                </a:extLst>
              </p:cNvPr>
              <p:cNvSpPr/>
              <p:nvPr/>
            </p:nvSpPr>
            <p:spPr>
              <a:xfrm>
                <a:off x="8453437" y="1893371"/>
                <a:ext cx="2619375" cy="2035497"/>
              </a:xfrm>
              <a:prstGeom prst="roundRect">
                <a:avLst>
                  <a:gd name="adj" fmla="val 16161"/>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248" name="Rectangle: Rounded Corners 247">
                <a:extLst>
                  <a:ext uri="{FF2B5EF4-FFF2-40B4-BE49-F238E27FC236}">
                    <a16:creationId xmlns:a16="http://schemas.microsoft.com/office/drawing/2014/main" id="{4C0F9456-4205-47A9-A5EA-4719594A292C}"/>
                  </a:ext>
                </a:extLst>
              </p:cNvPr>
              <p:cNvSpPr/>
              <p:nvPr/>
            </p:nvSpPr>
            <p:spPr>
              <a:xfrm>
                <a:off x="8453437" y="1498277"/>
                <a:ext cx="2619375" cy="2168848"/>
              </a:xfrm>
              <a:prstGeom prst="roundRect">
                <a:avLst>
                  <a:gd name="adj" fmla="val 1288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dirty="0"/>
              </a:p>
            </p:txBody>
          </p:sp>
          <p:sp>
            <p:nvSpPr>
              <p:cNvPr id="249" name="TextBox 248">
                <a:extLst>
                  <a:ext uri="{FF2B5EF4-FFF2-40B4-BE49-F238E27FC236}">
                    <a16:creationId xmlns:a16="http://schemas.microsoft.com/office/drawing/2014/main" id="{AD686511-F6B5-4F89-B742-6D43297D849C}"/>
                  </a:ext>
                </a:extLst>
              </p:cNvPr>
              <p:cNvSpPr txBox="1"/>
              <p:nvPr/>
            </p:nvSpPr>
            <p:spPr>
              <a:xfrm>
                <a:off x="8453437" y="1624012"/>
                <a:ext cx="2395539" cy="461665"/>
              </a:xfrm>
              <a:prstGeom prst="rect">
                <a:avLst/>
              </a:prstGeom>
              <a:noFill/>
            </p:spPr>
            <p:txBody>
              <a:bodyPr wrap="square" rtlCol="0">
                <a:spAutoFit/>
              </a:bodyPr>
              <a:lstStyle/>
              <a:p>
                <a:r>
                  <a:rPr lang="en-US" sz="1200" dirty="0">
                    <a:latin typeface="Kristen ITC" panose="03050502040202030202" pitchFamily="66" charset="0"/>
                  </a:rPr>
                  <a:t>Market Potential &amp; Scalability</a:t>
                </a:r>
                <a:endParaRPr lang="en-KE" sz="1200" dirty="0">
                  <a:solidFill>
                    <a:schemeClr val="tx1">
                      <a:lumMod val="75000"/>
                      <a:lumOff val="25000"/>
                    </a:schemeClr>
                  </a:solidFill>
                  <a:latin typeface="Kristen ITC" panose="03050502040202030202" pitchFamily="66" charset="0"/>
                </a:endParaRPr>
              </a:p>
            </p:txBody>
          </p:sp>
          <p:sp>
            <p:nvSpPr>
              <p:cNvPr id="250" name="Rectangle: Rounded Corners 249">
                <a:extLst>
                  <a:ext uri="{FF2B5EF4-FFF2-40B4-BE49-F238E27FC236}">
                    <a16:creationId xmlns:a16="http://schemas.microsoft.com/office/drawing/2014/main" id="{791C7D8E-4605-4133-A8B3-F32A68A3CFAF}"/>
                  </a:ext>
                </a:extLst>
              </p:cNvPr>
              <p:cNvSpPr/>
              <p:nvPr/>
            </p:nvSpPr>
            <p:spPr>
              <a:xfrm>
                <a:off x="8572500" y="2072377"/>
                <a:ext cx="324000" cy="72000"/>
              </a:xfrm>
              <a:prstGeom prst="roundRect">
                <a:avLst>
                  <a:gd name="adj" fmla="val 41983"/>
                </a:avLst>
              </a:prstGeom>
              <a:gradFill>
                <a:gsLst>
                  <a:gs pos="0">
                    <a:srgbClr val="00B0F0"/>
                  </a:gs>
                  <a:gs pos="51000">
                    <a:schemeClr val="accent1">
                      <a:lumMod val="75000"/>
                    </a:schemeClr>
                  </a:gs>
                  <a:gs pos="99000">
                    <a:schemeClr val="accent1">
                      <a:lumMod val="50000"/>
                    </a:schemeClr>
                  </a:gs>
                  <a:gs pos="100000">
                    <a:schemeClr val="accent1">
                      <a:lumMod val="5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251" name="TextBox 250">
                <a:extLst>
                  <a:ext uri="{FF2B5EF4-FFF2-40B4-BE49-F238E27FC236}">
                    <a16:creationId xmlns:a16="http://schemas.microsoft.com/office/drawing/2014/main" id="{37281D98-D702-4B7B-969C-6D9DAD76CB0B}"/>
                  </a:ext>
                </a:extLst>
              </p:cNvPr>
              <p:cNvSpPr txBox="1"/>
              <p:nvPr/>
            </p:nvSpPr>
            <p:spPr>
              <a:xfrm>
                <a:off x="9105975" y="4040746"/>
                <a:ext cx="742875" cy="523220"/>
              </a:xfrm>
              <a:prstGeom prst="rect">
                <a:avLst/>
              </a:prstGeom>
              <a:noFill/>
            </p:spPr>
            <p:txBody>
              <a:bodyPr wrap="square" rtlCol="0">
                <a:spAutoFit/>
              </a:bodyPr>
              <a:lstStyle/>
              <a:p>
                <a:r>
                  <a:rPr lang="en-US" sz="2800" dirty="0">
                    <a:solidFill>
                      <a:schemeClr val="bg1"/>
                    </a:solidFill>
                  </a:rPr>
                  <a:t>10</a:t>
                </a:r>
                <a:r>
                  <a:rPr lang="en-US" sz="2000" dirty="0">
                    <a:solidFill>
                      <a:schemeClr val="bg1"/>
                    </a:solidFill>
                  </a:rPr>
                  <a:t>%</a:t>
                </a:r>
                <a:endParaRPr lang="en-KE" sz="2800" dirty="0">
                  <a:solidFill>
                    <a:schemeClr val="bg1"/>
                  </a:solidFill>
                </a:endParaRPr>
              </a:p>
            </p:txBody>
          </p:sp>
          <p:sp>
            <p:nvSpPr>
              <p:cNvPr id="252" name="TextBox 251">
                <a:extLst>
                  <a:ext uri="{FF2B5EF4-FFF2-40B4-BE49-F238E27FC236}">
                    <a16:creationId xmlns:a16="http://schemas.microsoft.com/office/drawing/2014/main" id="{554847E1-7345-4EF0-811B-AAC8D876559E}"/>
                  </a:ext>
                </a:extLst>
              </p:cNvPr>
              <p:cNvSpPr txBox="1"/>
              <p:nvPr/>
            </p:nvSpPr>
            <p:spPr>
              <a:xfrm>
                <a:off x="9734625" y="4225412"/>
                <a:ext cx="962025" cy="338554"/>
              </a:xfrm>
              <a:prstGeom prst="rect">
                <a:avLst/>
              </a:prstGeom>
              <a:noFill/>
            </p:spPr>
            <p:txBody>
              <a:bodyPr wrap="square" rtlCol="0">
                <a:spAutoFit/>
              </a:bodyPr>
              <a:lstStyle/>
              <a:p>
                <a:r>
                  <a:rPr lang="en-US" sz="1600" b="1" dirty="0">
                    <a:solidFill>
                      <a:schemeClr val="bg1"/>
                    </a:solidFill>
                    <a:latin typeface="Kristen ITC" panose="03050502040202030202" pitchFamily="66" charset="0"/>
                  </a:rPr>
                  <a:t>Growth</a:t>
                </a:r>
                <a:endParaRPr lang="en-KE" sz="1600" b="1" dirty="0">
                  <a:solidFill>
                    <a:schemeClr val="bg1"/>
                  </a:solidFill>
                  <a:latin typeface="Kristen ITC" panose="03050502040202030202" pitchFamily="66" charset="0"/>
                </a:endParaRPr>
              </a:p>
            </p:txBody>
          </p:sp>
          <p:sp>
            <p:nvSpPr>
              <p:cNvPr id="253" name="TextBox 252">
                <a:extLst>
                  <a:ext uri="{FF2B5EF4-FFF2-40B4-BE49-F238E27FC236}">
                    <a16:creationId xmlns:a16="http://schemas.microsoft.com/office/drawing/2014/main" id="{05D2414C-0276-4271-A812-8B866B432D6D}"/>
                  </a:ext>
                </a:extLst>
              </p:cNvPr>
              <p:cNvSpPr txBox="1"/>
              <p:nvPr/>
            </p:nvSpPr>
            <p:spPr>
              <a:xfrm>
                <a:off x="9115500" y="4497946"/>
                <a:ext cx="742875" cy="523220"/>
              </a:xfrm>
              <a:prstGeom prst="rect">
                <a:avLst/>
              </a:prstGeom>
              <a:noFill/>
            </p:spPr>
            <p:txBody>
              <a:bodyPr wrap="square" rtlCol="0">
                <a:spAutoFit/>
              </a:bodyPr>
              <a:lstStyle/>
              <a:p>
                <a:r>
                  <a:rPr lang="en-US" sz="2800" dirty="0">
                    <a:solidFill>
                      <a:schemeClr val="bg1"/>
                    </a:solidFill>
                  </a:rPr>
                  <a:t>10</a:t>
                </a:r>
                <a:endParaRPr lang="en-KE" sz="2800" dirty="0">
                  <a:solidFill>
                    <a:schemeClr val="bg1"/>
                  </a:solidFill>
                </a:endParaRPr>
              </a:p>
            </p:txBody>
          </p:sp>
          <p:sp>
            <p:nvSpPr>
              <p:cNvPr id="254" name="TextBox 253">
                <a:extLst>
                  <a:ext uri="{FF2B5EF4-FFF2-40B4-BE49-F238E27FC236}">
                    <a16:creationId xmlns:a16="http://schemas.microsoft.com/office/drawing/2014/main" id="{1A637F2E-2ACD-4D11-826F-8DE5BA949740}"/>
                  </a:ext>
                </a:extLst>
              </p:cNvPr>
              <p:cNvSpPr txBox="1"/>
              <p:nvPr/>
            </p:nvSpPr>
            <p:spPr>
              <a:xfrm>
                <a:off x="9796500" y="4682612"/>
                <a:ext cx="962025" cy="338554"/>
              </a:xfrm>
              <a:prstGeom prst="rect">
                <a:avLst/>
              </a:prstGeom>
              <a:noFill/>
            </p:spPr>
            <p:txBody>
              <a:bodyPr wrap="square" rtlCol="0">
                <a:spAutoFit/>
              </a:bodyPr>
              <a:lstStyle/>
              <a:p>
                <a:r>
                  <a:rPr lang="en-US" sz="1600" b="1" dirty="0">
                    <a:solidFill>
                      <a:schemeClr val="bg1"/>
                    </a:solidFill>
                    <a:latin typeface="Kristen ITC" panose="03050502040202030202" pitchFamily="66" charset="0"/>
                  </a:rPr>
                  <a:t>Points</a:t>
                </a:r>
                <a:endParaRPr lang="en-KE" sz="1600" b="1" dirty="0">
                  <a:solidFill>
                    <a:schemeClr val="bg1"/>
                  </a:solidFill>
                  <a:latin typeface="Kristen ITC" panose="03050502040202030202" pitchFamily="66" charset="0"/>
                </a:endParaRPr>
              </a:p>
            </p:txBody>
          </p:sp>
          <p:pic>
            <p:nvPicPr>
              <p:cNvPr id="255" name="Graphic 254" descr="Bar chart with solid fill">
                <a:extLst>
                  <a:ext uri="{FF2B5EF4-FFF2-40B4-BE49-F238E27FC236}">
                    <a16:creationId xmlns:a16="http://schemas.microsoft.com/office/drawing/2014/main" id="{66DFFF47-C36A-456F-BF05-F074AFFC16D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654782" y="4525556"/>
                <a:ext cx="468000" cy="468000"/>
              </a:xfrm>
              <a:prstGeom prst="rect">
                <a:avLst/>
              </a:prstGeom>
            </p:spPr>
          </p:pic>
          <p:pic>
            <p:nvPicPr>
              <p:cNvPr id="256" name="Graphic 255" descr="Bar graph with upward trend with solid fill">
                <a:extLst>
                  <a:ext uri="{FF2B5EF4-FFF2-40B4-BE49-F238E27FC236}">
                    <a16:creationId xmlns:a16="http://schemas.microsoft.com/office/drawing/2014/main" id="{4BB9EE37-0DA5-4AF1-A579-D3CCEDBE42E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654782" y="4059255"/>
                <a:ext cx="468000" cy="468000"/>
              </a:xfrm>
              <a:prstGeom prst="rect">
                <a:avLst/>
              </a:prstGeom>
            </p:spPr>
          </p:pic>
          <p:sp>
            <p:nvSpPr>
              <p:cNvPr id="257" name="TextBox 256">
                <a:extLst>
                  <a:ext uri="{FF2B5EF4-FFF2-40B4-BE49-F238E27FC236}">
                    <a16:creationId xmlns:a16="http://schemas.microsoft.com/office/drawing/2014/main" id="{0F3A091C-58AE-485F-9154-32464A96ADE6}"/>
                  </a:ext>
                </a:extLst>
              </p:cNvPr>
              <p:cNvSpPr txBox="1"/>
              <p:nvPr/>
            </p:nvSpPr>
            <p:spPr>
              <a:xfrm>
                <a:off x="8605837" y="2568652"/>
                <a:ext cx="2619375" cy="923330"/>
              </a:xfrm>
              <a:prstGeom prst="rect">
                <a:avLst/>
              </a:prstGeom>
              <a:noFill/>
            </p:spPr>
            <p:txBody>
              <a:bodyPr wrap="square" rtlCol="0">
                <a:spAutoFit/>
              </a:bodyPr>
              <a:lstStyle/>
              <a:p>
                <a:r>
                  <a:rPr lang="en-US" dirty="0">
                    <a:latin typeface="Kristen ITC" panose="03050502040202030202" pitchFamily="66" charset="0"/>
                  </a:rPr>
                  <a:t>The Future of AI-Driven Livestock Management</a:t>
                </a:r>
                <a:endParaRPr lang="en-KE" dirty="0">
                  <a:latin typeface="Kristen ITC" panose="03050502040202030202" pitchFamily="66" charset="0"/>
                </a:endParaRPr>
              </a:p>
            </p:txBody>
          </p:sp>
        </p:grpSp>
        <p:grpSp>
          <p:nvGrpSpPr>
            <p:cNvPr id="217" name="Group 216">
              <a:extLst>
                <a:ext uri="{FF2B5EF4-FFF2-40B4-BE49-F238E27FC236}">
                  <a16:creationId xmlns:a16="http://schemas.microsoft.com/office/drawing/2014/main" id="{150C136F-E7C4-4E59-988A-9D8824756B71}"/>
                </a:ext>
              </a:extLst>
            </p:cNvPr>
            <p:cNvGrpSpPr/>
            <p:nvPr/>
          </p:nvGrpSpPr>
          <p:grpSpPr>
            <a:xfrm>
              <a:off x="8402852" y="29891445"/>
              <a:ext cx="2771775" cy="3959225"/>
              <a:chOff x="8377238" y="1449388"/>
              <a:chExt cx="2771775" cy="3959225"/>
            </a:xfrm>
          </p:grpSpPr>
          <p:sp>
            <p:nvSpPr>
              <p:cNvPr id="232" name="Rectangle: Rounded Corners 231">
                <a:extLst>
                  <a:ext uri="{FF2B5EF4-FFF2-40B4-BE49-F238E27FC236}">
                    <a16:creationId xmlns:a16="http://schemas.microsoft.com/office/drawing/2014/main" id="{FB385740-D9A5-429E-84D9-7D8276E888A7}"/>
                  </a:ext>
                </a:extLst>
              </p:cNvPr>
              <p:cNvSpPr/>
              <p:nvPr/>
            </p:nvSpPr>
            <p:spPr>
              <a:xfrm>
                <a:off x="8377238" y="1449388"/>
                <a:ext cx="2771775" cy="3959225"/>
              </a:xfrm>
              <a:prstGeom prst="roundRect">
                <a:avLst>
                  <a:gd name="adj" fmla="val 12199"/>
                </a:avLst>
              </a:prstGeom>
              <a:gradFill>
                <a:gsLst>
                  <a:gs pos="0">
                    <a:srgbClr val="00B0F0"/>
                  </a:gs>
                  <a:gs pos="51000">
                    <a:schemeClr val="accent1">
                      <a:lumMod val="75000"/>
                    </a:schemeClr>
                  </a:gs>
                  <a:gs pos="99000">
                    <a:schemeClr val="accent1">
                      <a:lumMod val="50000"/>
                    </a:schemeClr>
                  </a:gs>
                  <a:gs pos="100000">
                    <a:schemeClr val="accent1">
                      <a:lumMod val="5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233" name="Freeform: Shape 232">
                <a:extLst>
                  <a:ext uri="{FF2B5EF4-FFF2-40B4-BE49-F238E27FC236}">
                    <a16:creationId xmlns:a16="http://schemas.microsoft.com/office/drawing/2014/main" id="{C27050CD-799C-444D-AF06-7B5959CFC47A}"/>
                  </a:ext>
                </a:extLst>
              </p:cNvPr>
              <p:cNvSpPr/>
              <p:nvPr/>
            </p:nvSpPr>
            <p:spPr>
              <a:xfrm flipH="1">
                <a:off x="8377238" y="1545902"/>
                <a:ext cx="2771775" cy="3862711"/>
              </a:xfrm>
              <a:custGeom>
                <a:avLst/>
                <a:gdLst>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86359 w 2771775"/>
                  <a:gd name="connsiteY9" fmla="*/ 180514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86359 w 2771775"/>
                  <a:gd name="connsiteY9" fmla="*/ 180514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71775" h="3862711">
                    <a:moveTo>
                      <a:pt x="102092" y="0"/>
                    </a:moveTo>
                    <a:lnTo>
                      <a:pt x="99036" y="2522"/>
                    </a:lnTo>
                    <a:cubicBezTo>
                      <a:pt x="37846" y="63711"/>
                      <a:pt x="0" y="148244"/>
                      <a:pt x="0" y="241615"/>
                    </a:cubicBezTo>
                    <a:lnTo>
                      <a:pt x="0" y="3524582"/>
                    </a:lnTo>
                    <a:cubicBezTo>
                      <a:pt x="0" y="3711325"/>
                      <a:pt x="151386" y="3862711"/>
                      <a:pt x="338129" y="3862711"/>
                    </a:cubicBezTo>
                    <a:lnTo>
                      <a:pt x="2433646" y="3862711"/>
                    </a:lnTo>
                    <a:cubicBezTo>
                      <a:pt x="2620389" y="3862711"/>
                      <a:pt x="2771775" y="3711325"/>
                      <a:pt x="2771775" y="3524582"/>
                    </a:cubicBezTo>
                    <a:lnTo>
                      <a:pt x="2771775" y="3443237"/>
                    </a:lnTo>
                    <a:lnTo>
                      <a:pt x="2730892" y="3419419"/>
                    </a:lnTo>
                    <a:cubicBezTo>
                      <a:pt x="1180917" y="2806879"/>
                      <a:pt x="1064514" y="2536857"/>
                      <a:pt x="176834" y="228139"/>
                    </a:cubicBezTo>
                    <a:cubicBezTo>
                      <a:pt x="148745" y="167968"/>
                      <a:pt x="130181" y="50646"/>
                      <a:pt x="102092" y="0"/>
                    </a:cubicBezTo>
                    <a:close/>
                  </a:path>
                </a:pathLst>
              </a:custGeom>
              <a:gradFill>
                <a:gsLst>
                  <a:gs pos="0">
                    <a:srgbClr val="00B0F0"/>
                  </a:gs>
                  <a:gs pos="31000">
                    <a:schemeClr val="bg1"/>
                  </a:gs>
                  <a:gs pos="92000">
                    <a:schemeClr val="accent1">
                      <a:lumMod val="50000"/>
                    </a:schemeClr>
                  </a:gs>
                  <a:gs pos="30000">
                    <a:schemeClr val="bg1"/>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KE" dirty="0"/>
              </a:p>
            </p:txBody>
          </p:sp>
          <p:sp>
            <p:nvSpPr>
              <p:cNvPr id="234" name="Rectangle: Rounded Corners 233">
                <a:extLst>
                  <a:ext uri="{FF2B5EF4-FFF2-40B4-BE49-F238E27FC236}">
                    <a16:creationId xmlns:a16="http://schemas.microsoft.com/office/drawing/2014/main" id="{6D4879E1-CC7C-4F73-BC38-23166515E385}"/>
                  </a:ext>
                </a:extLst>
              </p:cNvPr>
              <p:cNvSpPr/>
              <p:nvPr/>
            </p:nvSpPr>
            <p:spPr>
              <a:xfrm>
                <a:off x="8453437" y="1893371"/>
                <a:ext cx="2619375" cy="2035497"/>
              </a:xfrm>
              <a:prstGeom prst="roundRect">
                <a:avLst>
                  <a:gd name="adj" fmla="val 16161"/>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235" name="Rectangle: Rounded Corners 234">
                <a:extLst>
                  <a:ext uri="{FF2B5EF4-FFF2-40B4-BE49-F238E27FC236}">
                    <a16:creationId xmlns:a16="http://schemas.microsoft.com/office/drawing/2014/main" id="{78536DC4-7354-4F19-94AA-8C8F3E63A4A0}"/>
                  </a:ext>
                </a:extLst>
              </p:cNvPr>
              <p:cNvSpPr/>
              <p:nvPr/>
            </p:nvSpPr>
            <p:spPr>
              <a:xfrm>
                <a:off x="8453437" y="1498277"/>
                <a:ext cx="2619375" cy="2168848"/>
              </a:xfrm>
              <a:prstGeom prst="roundRect">
                <a:avLst>
                  <a:gd name="adj" fmla="val 1288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dirty="0"/>
              </a:p>
            </p:txBody>
          </p:sp>
          <p:sp>
            <p:nvSpPr>
              <p:cNvPr id="236" name="TextBox 235">
                <a:extLst>
                  <a:ext uri="{FF2B5EF4-FFF2-40B4-BE49-F238E27FC236}">
                    <a16:creationId xmlns:a16="http://schemas.microsoft.com/office/drawing/2014/main" id="{19474B93-89B2-42A8-B138-D9C021057C8B}"/>
                  </a:ext>
                </a:extLst>
              </p:cNvPr>
              <p:cNvSpPr txBox="1"/>
              <p:nvPr/>
            </p:nvSpPr>
            <p:spPr>
              <a:xfrm>
                <a:off x="8453437" y="1624012"/>
                <a:ext cx="2395539" cy="523220"/>
              </a:xfrm>
              <a:prstGeom prst="rect">
                <a:avLst/>
              </a:prstGeom>
              <a:noFill/>
            </p:spPr>
            <p:txBody>
              <a:bodyPr wrap="square" rtlCol="0">
                <a:spAutoFit/>
              </a:bodyPr>
              <a:lstStyle/>
              <a:p>
                <a:r>
                  <a:rPr lang="en-US" sz="1400" dirty="0">
                    <a:latin typeface="Kristen ITC" panose="03050502040202030202" pitchFamily="66" charset="0"/>
                  </a:rPr>
                  <a:t>Conclusion &amp; Call to Action </a:t>
                </a:r>
                <a:endParaRPr lang="en-KE" sz="1400" dirty="0">
                  <a:solidFill>
                    <a:schemeClr val="tx1">
                      <a:lumMod val="75000"/>
                      <a:lumOff val="25000"/>
                    </a:schemeClr>
                  </a:solidFill>
                  <a:latin typeface="Kristen ITC" panose="03050502040202030202" pitchFamily="66" charset="0"/>
                </a:endParaRPr>
              </a:p>
            </p:txBody>
          </p:sp>
          <p:sp>
            <p:nvSpPr>
              <p:cNvPr id="237" name="Rectangle: Rounded Corners 236">
                <a:extLst>
                  <a:ext uri="{FF2B5EF4-FFF2-40B4-BE49-F238E27FC236}">
                    <a16:creationId xmlns:a16="http://schemas.microsoft.com/office/drawing/2014/main" id="{BA92D149-6C99-49A9-B8C5-FD5AF61C2E29}"/>
                  </a:ext>
                </a:extLst>
              </p:cNvPr>
              <p:cNvSpPr/>
              <p:nvPr/>
            </p:nvSpPr>
            <p:spPr>
              <a:xfrm>
                <a:off x="8572500" y="2072377"/>
                <a:ext cx="324000" cy="72000"/>
              </a:xfrm>
              <a:prstGeom prst="roundRect">
                <a:avLst>
                  <a:gd name="adj" fmla="val 41983"/>
                </a:avLst>
              </a:prstGeom>
              <a:gradFill>
                <a:gsLst>
                  <a:gs pos="0">
                    <a:srgbClr val="00B0F0"/>
                  </a:gs>
                  <a:gs pos="51000">
                    <a:schemeClr val="accent1">
                      <a:lumMod val="75000"/>
                    </a:schemeClr>
                  </a:gs>
                  <a:gs pos="99000">
                    <a:schemeClr val="accent1">
                      <a:lumMod val="50000"/>
                    </a:schemeClr>
                  </a:gs>
                  <a:gs pos="100000">
                    <a:schemeClr val="accent1">
                      <a:lumMod val="5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238" name="TextBox 237">
                <a:extLst>
                  <a:ext uri="{FF2B5EF4-FFF2-40B4-BE49-F238E27FC236}">
                    <a16:creationId xmlns:a16="http://schemas.microsoft.com/office/drawing/2014/main" id="{297D5F09-9B60-4F1A-A29C-E3B2C9E6E459}"/>
                  </a:ext>
                </a:extLst>
              </p:cNvPr>
              <p:cNvSpPr txBox="1"/>
              <p:nvPr/>
            </p:nvSpPr>
            <p:spPr>
              <a:xfrm>
                <a:off x="9105975" y="4040746"/>
                <a:ext cx="742875" cy="523220"/>
              </a:xfrm>
              <a:prstGeom prst="rect">
                <a:avLst/>
              </a:prstGeom>
              <a:noFill/>
            </p:spPr>
            <p:txBody>
              <a:bodyPr wrap="square" rtlCol="0">
                <a:spAutoFit/>
              </a:bodyPr>
              <a:lstStyle/>
              <a:p>
                <a:r>
                  <a:rPr lang="en-US" sz="2800" dirty="0">
                    <a:solidFill>
                      <a:schemeClr val="bg1"/>
                    </a:solidFill>
                  </a:rPr>
                  <a:t>5</a:t>
                </a:r>
                <a:r>
                  <a:rPr lang="en-US" sz="2000" dirty="0">
                    <a:solidFill>
                      <a:schemeClr val="bg1"/>
                    </a:solidFill>
                  </a:rPr>
                  <a:t>%</a:t>
                </a:r>
                <a:endParaRPr lang="en-KE" sz="2800" dirty="0">
                  <a:solidFill>
                    <a:schemeClr val="bg1"/>
                  </a:solidFill>
                </a:endParaRPr>
              </a:p>
            </p:txBody>
          </p:sp>
          <p:sp>
            <p:nvSpPr>
              <p:cNvPr id="239" name="TextBox 238">
                <a:extLst>
                  <a:ext uri="{FF2B5EF4-FFF2-40B4-BE49-F238E27FC236}">
                    <a16:creationId xmlns:a16="http://schemas.microsoft.com/office/drawing/2014/main" id="{9A808DFC-15FE-45A9-A957-29CDF39CA8A1}"/>
                  </a:ext>
                </a:extLst>
              </p:cNvPr>
              <p:cNvSpPr txBox="1"/>
              <p:nvPr/>
            </p:nvSpPr>
            <p:spPr>
              <a:xfrm>
                <a:off x="9734625" y="4225412"/>
                <a:ext cx="962025" cy="338554"/>
              </a:xfrm>
              <a:prstGeom prst="rect">
                <a:avLst/>
              </a:prstGeom>
              <a:noFill/>
            </p:spPr>
            <p:txBody>
              <a:bodyPr wrap="square" rtlCol="0">
                <a:spAutoFit/>
              </a:bodyPr>
              <a:lstStyle/>
              <a:p>
                <a:r>
                  <a:rPr lang="en-US" sz="1600" b="1" dirty="0">
                    <a:solidFill>
                      <a:schemeClr val="bg1"/>
                    </a:solidFill>
                    <a:latin typeface="Kristen ITC" panose="03050502040202030202" pitchFamily="66" charset="0"/>
                  </a:rPr>
                  <a:t>Growth</a:t>
                </a:r>
                <a:endParaRPr lang="en-KE" sz="1600" b="1" dirty="0">
                  <a:solidFill>
                    <a:schemeClr val="bg1"/>
                  </a:solidFill>
                  <a:latin typeface="Kristen ITC" panose="03050502040202030202" pitchFamily="66" charset="0"/>
                </a:endParaRPr>
              </a:p>
            </p:txBody>
          </p:sp>
          <p:sp>
            <p:nvSpPr>
              <p:cNvPr id="240" name="TextBox 239">
                <a:extLst>
                  <a:ext uri="{FF2B5EF4-FFF2-40B4-BE49-F238E27FC236}">
                    <a16:creationId xmlns:a16="http://schemas.microsoft.com/office/drawing/2014/main" id="{E8F25682-8BE8-4E54-8382-7C973A08ECEC}"/>
                  </a:ext>
                </a:extLst>
              </p:cNvPr>
              <p:cNvSpPr txBox="1"/>
              <p:nvPr/>
            </p:nvSpPr>
            <p:spPr>
              <a:xfrm>
                <a:off x="9115500" y="4497946"/>
                <a:ext cx="742875" cy="523220"/>
              </a:xfrm>
              <a:prstGeom prst="rect">
                <a:avLst/>
              </a:prstGeom>
              <a:noFill/>
            </p:spPr>
            <p:txBody>
              <a:bodyPr wrap="square" rtlCol="0">
                <a:spAutoFit/>
              </a:bodyPr>
              <a:lstStyle/>
              <a:p>
                <a:r>
                  <a:rPr lang="en-US" sz="2800" dirty="0">
                    <a:solidFill>
                      <a:schemeClr val="bg1"/>
                    </a:solidFill>
                  </a:rPr>
                  <a:t>5</a:t>
                </a:r>
                <a:endParaRPr lang="en-KE" sz="2800" dirty="0">
                  <a:solidFill>
                    <a:schemeClr val="bg1"/>
                  </a:solidFill>
                </a:endParaRPr>
              </a:p>
            </p:txBody>
          </p:sp>
          <p:sp>
            <p:nvSpPr>
              <p:cNvPr id="241" name="TextBox 240">
                <a:extLst>
                  <a:ext uri="{FF2B5EF4-FFF2-40B4-BE49-F238E27FC236}">
                    <a16:creationId xmlns:a16="http://schemas.microsoft.com/office/drawing/2014/main" id="{C721F495-9272-488F-B8DB-3E096BC046C3}"/>
                  </a:ext>
                </a:extLst>
              </p:cNvPr>
              <p:cNvSpPr txBox="1"/>
              <p:nvPr/>
            </p:nvSpPr>
            <p:spPr>
              <a:xfrm>
                <a:off x="9796500" y="4682612"/>
                <a:ext cx="962025" cy="338554"/>
              </a:xfrm>
              <a:prstGeom prst="rect">
                <a:avLst/>
              </a:prstGeom>
              <a:noFill/>
            </p:spPr>
            <p:txBody>
              <a:bodyPr wrap="square" rtlCol="0">
                <a:spAutoFit/>
              </a:bodyPr>
              <a:lstStyle/>
              <a:p>
                <a:r>
                  <a:rPr lang="en-US" sz="1600" b="1" dirty="0">
                    <a:solidFill>
                      <a:schemeClr val="bg1"/>
                    </a:solidFill>
                    <a:latin typeface="Kristen ITC" panose="03050502040202030202" pitchFamily="66" charset="0"/>
                  </a:rPr>
                  <a:t>Points</a:t>
                </a:r>
                <a:endParaRPr lang="en-KE" sz="1600" b="1" dirty="0">
                  <a:solidFill>
                    <a:schemeClr val="bg1"/>
                  </a:solidFill>
                  <a:latin typeface="Kristen ITC" panose="03050502040202030202" pitchFamily="66" charset="0"/>
                </a:endParaRPr>
              </a:p>
            </p:txBody>
          </p:sp>
          <p:pic>
            <p:nvPicPr>
              <p:cNvPr id="242" name="Graphic 241" descr="Bar chart with solid fill">
                <a:extLst>
                  <a:ext uri="{FF2B5EF4-FFF2-40B4-BE49-F238E27FC236}">
                    <a16:creationId xmlns:a16="http://schemas.microsoft.com/office/drawing/2014/main" id="{7F5A7292-0B23-4DD3-A15D-AA78E7F1630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654782" y="4525556"/>
                <a:ext cx="468000" cy="468000"/>
              </a:xfrm>
              <a:prstGeom prst="rect">
                <a:avLst/>
              </a:prstGeom>
            </p:spPr>
          </p:pic>
          <p:pic>
            <p:nvPicPr>
              <p:cNvPr id="243" name="Graphic 242" descr="Bar graph with upward trend with solid fill">
                <a:extLst>
                  <a:ext uri="{FF2B5EF4-FFF2-40B4-BE49-F238E27FC236}">
                    <a16:creationId xmlns:a16="http://schemas.microsoft.com/office/drawing/2014/main" id="{D9368C5D-3FE8-47FF-A673-C2893A2F58B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654782" y="4059255"/>
                <a:ext cx="468000" cy="468000"/>
              </a:xfrm>
              <a:prstGeom prst="rect">
                <a:avLst/>
              </a:prstGeom>
            </p:spPr>
          </p:pic>
          <p:sp>
            <p:nvSpPr>
              <p:cNvPr id="244" name="TextBox 243">
                <a:extLst>
                  <a:ext uri="{FF2B5EF4-FFF2-40B4-BE49-F238E27FC236}">
                    <a16:creationId xmlns:a16="http://schemas.microsoft.com/office/drawing/2014/main" id="{D3844E66-7E63-4844-A7BE-A406195F1D84}"/>
                  </a:ext>
                </a:extLst>
              </p:cNvPr>
              <p:cNvSpPr txBox="1"/>
              <p:nvPr/>
            </p:nvSpPr>
            <p:spPr>
              <a:xfrm>
                <a:off x="8499918" y="2568652"/>
                <a:ext cx="2619375" cy="584775"/>
              </a:xfrm>
              <a:prstGeom prst="rect">
                <a:avLst/>
              </a:prstGeom>
              <a:noFill/>
            </p:spPr>
            <p:txBody>
              <a:bodyPr wrap="square" rtlCol="0">
                <a:spAutoFit/>
              </a:bodyPr>
              <a:lstStyle/>
              <a:p>
                <a:r>
                  <a:rPr lang="en-US" sz="1600" dirty="0">
                    <a:latin typeface="Kristen ITC" panose="03050502040202030202" pitchFamily="66" charset="0"/>
                  </a:rPr>
                  <a:t>Shaping the Future of Livestock Farming</a:t>
                </a:r>
                <a:endParaRPr lang="en-KE" sz="1600" dirty="0">
                  <a:latin typeface="Kristen ITC" panose="03050502040202030202" pitchFamily="66" charset="0"/>
                </a:endParaRPr>
              </a:p>
            </p:txBody>
          </p:sp>
        </p:grpSp>
        <p:grpSp>
          <p:nvGrpSpPr>
            <p:cNvPr id="218" name="Group 217">
              <a:extLst>
                <a:ext uri="{FF2B5EF4-FFF2-40B4-BE49-F238E27FC236}">
                  <a16:creationId xmlns:a16="http://schemas.microsoft.com/office/drawing/2014/main" id="{EAFF3CA8-02F8-4CEB-B03C-8CC1FBF55882}"/>
                </a:ext>
              </a:extLst>
            </p:cNvPr>
            <p:cNvGrpSpPr/>
            <p:nvPr/>
          </p:nvGrpSpPr>
          <p:grpSpPr>
            <a:xfrm>
              <a:off x="8402852" y="33954592"/>
              <a:ext cx="2771775" cy="3959225"/>
              <a:chOff x="8377238" y="1449388"/>
              <a:chExt cx="2771775" cy="3959225"/>
            </a:xfrm>
          </p:grpSpPr>
          <p:sp>
            <p:nvSpPr>
              <p:cNvPr id="219" name="Rectangle: Rounded Corners 218">
                <a:extLst>
                  <a:ext uri="{FF2B5EF4-FFF2-40B4-BE49-F238E27FC236}">
                    <a16:creationId xmlns:a16="http://schemas.microsoft.com/office/drawing/2014/main" id="{194427C5-4B7C-49F8-A3E4-109325C23352}"/>
                  </a:ext>
                </a:extLst>
              </p:cNvPr>
              <p:cNvSpPr/>
              <p:nvPr/>
            </p:nvSpPr>
            <p:spPr>
              <a:xfrm>
                <a:off x="8377238" y="1449388"/>
                <a:ext cx="2771775" cy="3959225"/>
              </a:xfrm>
              <a:prstGeom prst="roundRect">
                <a:avLst>
                  <a:gd name="adj" fmla="val 12199"/>
                </a:avLst>
              </a:prstGeom>
              <a:gradFill>
                <a:gsLst>
                  <a:gs pos="0">
                    <a:srgbClr val="00B0F0"/>
                  </a:gs>
                  <a:gs pos="51000">
                    <a:schemeClr val="accent1">
                      <a:lumMod val="75000"/>
                    </a:schemeClr>
                  </a:gs>
                  <a:gs pos="99000">
                    <a:schemeClr val="accent1">
                      <a:lumMod val="50000"/>
                    </a:schemeClr>
                  </a:gs>
                  <a:gs pos="100000">
                    <a:schemeClr val="accent1">
                      <a:lumMod val="5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220" name="Freeform: Shape 219">
                <a:extLst>
                  <a:ext uri="{FF2B5EF4-FFF2-40B4-BE49-F238E27FC236}">
                    <a16:creationId xmlns:a16="http://schemas.microsoft.com/office/drawing/2014/main" id="{EDA90BF7-D89F-4779-8115-2ED73706B032}"/>
                  </a:ext>
                </a:extLst>
              </p:cNvPr>
              <p:cNvSpPr/>
              <p:nvPr/>
            </p:nvSpPr>
            <p:spPr>
              <a:xfrm flipH="1">
                <a:off x="8377238" y="1545902"/>
                <a:ext cx="2771775" cy="3862711"/>
              </a:xfrm>
              <a:custGeom>
                <a:avLst/>
                <a:gdLst>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86359 w 2771775"/>
                  <a:gd name="connsiteY9" fmla="*/ 180514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86359 w 2771775"/>
                  <a:gd name="connsiteY9" fmla="*/ 180514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71775" h="3862711">
                    <a:moveTo>
                      <a:pt x="102092" y="0"/>
                    </a:moveTo>
                    <a:lnTo>
                      <a:pt x="99036" y="2522"/>
                    </a:lnTo>
                    <a:cubicBezTo>
                      <a:pt x="37846" y="63711"/>
                      <a:pt x="0" y="148244"/>
                      <a:pt x="0" y="241615"/>
                    </a:cubicBezTo>
                    <a:lnTo>
                      <a:pt x="0" y="3524582"/>
                    </a:lnTo>
                    <a:cubicBezTo>
                      <a:pt x="0" y="3711325"/>
                      <a:pt x="151386" y="3862711"/>
                      <a:pt x="338129" y="3862711"/>
                    </a:cubicBezTo>
                    <a:lnTo>
                      <a:pt x="2433646" y="3862711"/>
                    </a:lnTo>
                    <a:cubicBezTo>
                      <a:pt x="2620389" y="3862711"/>
                      <a:pt x="2771775" y="3711325"/>
                      <a:pt x="2771775" y="3524582"/>
                    </a:cubicBezTo>
                    <a:lnTo>
                      <a:pt x="2771775" y="3443237"/>
                    </a:lnTo>
                    <a:lnTo>
                      <a:pt x="2730892" y="3419419"/>
                    </a:lnTo>
                    <a:cubicBezTo>
                      <a:pt x="1180917" y="2806879"/>
                      <a:pt x="1064514" y="2536857"/>
                      <a:pt x="176834" y="228139"/>
                    </a:cubicBezTo>
                    <a:cubicBezTo>
                      <a:pt x="148745" y="167968"/>
                      <a:pt x="130181" y="50646"/>
                      <a:pt x="102092" y="0"/>
                    </a:cubicBezTo>
                    <a:close/>
                  </a:path>
                </a:pathLst>
              </a:custGeom>
              <a:gradFill>
                <a:gsLst>
                  <a:gs pos="0">
                    <a:srgbClr val="00B0F0"/>
                  </a:gs>
                  <a:gs pos="31000">
                    <a:schemeClr val="bg1"/>
                  </a:gs>
                  <a:gs pos="92000">
                    <a:schemeClr val="accent1">
                      <a:lumMod val="50000"/>
                    </a:schemeClr>
                  </a:gs>
                  <a:gs pos="30000">
                    <a:schemeClr val="bg1"/>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KE" dirty="0"/>
              </a:p>
            </p:txBody>
          </p:sp>
          <p:sp>
            <p:nvSpPr>
              <p:cNvPr id="221" name="Rectangle: Rounded Corners 220">
                <a:extLst>
                  <a:ext uri="{FF2B5EF4-FFF2-40B4-BE49-F238E27FC236}">
                    <a16:creationId xmlns:a16="http://schemas.microsoft.com/office/drawing/2014/main" id="{05C8680B-A1F3-458D-AED1-D3F294E78521}"/>
                  </a:ext>
                </a:extLst>
              </p:cNvPr>
              <p:cNvSpPr/>
              <p:nvPr/>
            </p:nvSpPr>
            <p:spPr>
              <a:xfrm>
                <a:off x="8453437" y="1893371"/>
                <a:ext cx="2619375" cy="2035497"/>
              </a:xfrm>
              <a:prstGeom prst="roundRect">
                <a:avLst>
                  <a:gd name="adj" fmla="val 16161"/>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222" name="Rectangle: Rounded Corners 221">
                <a:extLst>
                  <a:ext uri="{FF2B5EF4-FFF2-40B4-BE49-F238E27FC236}">
                    <a16:creationId xmlns:a16="http://schemas.microsoft.com/office/drawing/2014/main" id="{8DF53843-8E37-45B0-A354-F3C7FBE49B9D}"/>
                  </a:ext>
                </a:extLst>
              </p:cNvPr>
              <p:cNvSpPr/>
              <p:nvPr/>
            </p:nvSpPr>
            <p:spPr>
              <a:xfrm>
                <a:off x="8453437" y="1498277"/>
                <a:ext cx="2619375" cy="2168848"/>
              </a:xfrm>
              <a:prstGeom prst="roundRect">
                <a:avLst>
                  <a:gd name="adj" fmla="val 1288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dirty="0"/>
              </a:p>
            </p:txBody>
          </p:sp>
          <p:sp>
            <p:nvSpPr>
              <p:cNvPr id="223" name="TextBox 222">
                <a:extLst>
                  <a:ext uri="{FF2B5EF4-FFF2-40B4-BE49-F238E27FC236}">
                    <a16:creationId xmlns:a16="http://schemas.microsoft.com/office/drawing/2014/main" id="{CCC2AC83-7C34-4F38-B98F-E45AC30653B9}"/>
                  </a:ext>
                </a:extLst>
              </p:cNvPr>
              <p:cNvSpPr txBox="1"/>
              <p:nvPr/>
            </p:nvSpPr>
            <p:spPr>
              <a:xfrm>
                <a:off x="8453437" y="1624012"/>
                <a:ext cx="2395539" cy="523220"/>
              </a:xfrm>
              <a:prstGeom prst="rect">
                <a:avLst/>
              </a:prstGeom>
              <a:noFill/>
            </p:spPr>
            <p:txBody>
              <a:bodyPr wrap="square" rtlCol="0">
                <a:spAutoFit/>
              </a:bodyPr>
              <a:lstStyle/>
              <a:p>
                <a:r>
                  <a:rPr lang="en-US" sz="1400" dirty="0">
                    <a:latin typeface="Kristen ITC" panose="03050502040202030202" pitchFamily="66" charset="0"/>
                  </a:rPr>
                  <a:t>Final Remark &amp; Closing Statement</a:t>
                </a:r>
                <a:endParaRPr lang="en-KE" sz="1400" dirty="0">
                  <a:solidFill>
                    <a:schemeClr val="tx1">
                      <a:lumMod val="75000"/>
                      <a:lumOff val="25000"/>
                    </a:schemeClr>
                  </a:solidFill>
                  <a:latin typeface="Kristen ITC" panose="03050502040202030202" pitchFamily="66" charset="0"/>
                </a:endParaRPr>
              </a:p>
            </p:txBody>
          </p:sp>
          <p:sp>
            <p:nvSpPr>
              <p:cNvPr id="224" name="Rectangle: Rounded Corners 223">
                <a:extLst>
                  <a:ext uri="{FF2B5EF4-FFF2-40B4-BE49-F238E27FC236}">
                    <a16:creationId xmlns:a16="http://schemas.microsoft.com/office/drawing/2014/main" id="{2CC5F0E4-55A7-4F3A-9DF3-0D19D04EF386}"/>
                  </a:ext>
                </a:extLst>
              </p:cNvPr>
              <p:cNvSpPr/>
              <p:nvPr/>
            </p:nvSpPr>
            <p:spPr>
              <a:xfrm>
                <a:off x="8572500" y="2072377"/>
                <a:ext cx="324000" cy="72000"/>
              </a:xfrm>
              <a:prstGeom prst="roundRect">
                <a:avLst>
                  <a:gd name="adj" fmla="val 41983"/>
                </a:avLst>
              </a:prstGeom>
              <a:gradFill>
                <a:gsLst>
                  <a:gs pos="0">
                    <a:srgbClr val="00B0F0"/>
                  </a:gs>
                  <a:gs pos="51000">
                    <a:schemeClr val="accent1">
                      <a:lumMod val="75000"/>
                    </a:schemeClr>
                  </a:gs>
                  <a:gs pos="99000">
                    <a:schemeClr val="accent1">
                      <a:lumMod val="50000"/>
                    </a:schemeClr>
                  </a:gs>
                  <a:gs pos="100000">
                    <a:schemeClr val="accent1">
                      <a:lumMod val="5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225" name="TextBox 224">
                <a:extLst>
                  <a:ext uri="{FF2B5EF4-FFF2-40B4-BE49-F238E27FC236}">
                    <a16:creationId xmlns:a16="http://schemas.microsoft.com/office/drawing/2014/main" id="{EE6B6BF8-7327-4194-A0F8-99193D68041E}"/>
                  </a:ext>
                </a:extLst>
              </p:cNvPr>
              <p:cNvSpPr txBox="1"/>
              <p:nvPr/>
            </p:nvSpPr>
            <p:spPr>
              <a:xfrm>
                <a:off x="9105975" y="4040746"/>
                <a:ext cx="742875" cy="523220"/>
              </a:xfrm>
              <a:prstGeom prst="rect">
                <a:avLst/>
              </a:prstGeom>
              <a:noFill/>
            </p:spPr>
            <p:txBody>
              <a:bodyPr wrap="square" rtlCol="0">
                <a:spAutoFit/>
              </a:bodyPr>
              <a:lstStyle/>
              <a:p>
                <a:r>
                  <a:rPr lang="en-US" sz="2800" dirty="0">
                    <a:solidFill>
                      <a:schemeClr val="bg1"/>
                    </a:solidFill>
                  </a:rPr>
                  <a:t>2</a:t>
                </a:r>
                <a:r>
                  <a:rPr lang="en-US" sz="2000" dirty="0">
                    <a:solidFill>
                      <a:schemeClr val="bg1"/>
                    </a:solidFill>
                  </a:rPr>
                  <a:t>%</a:t>
                </a:r>
                <a:endParaRPr lang="en-KE" sz="2800" dirty="0">
                  <a:solidFill>
                    <a:schemeClr val="bg1"/>
                  </a:solidFill>
                </a:endParaRPr>
              </a:p>
            </p:txBody>
          </p:sp>
          <p:sp>
            <p:nvSpPr>
              <p:cNvPr id="226" name="TextBox 225">
                <a:extLst>
                  <a:ext uri="{FF2B5EF4-FFF2-40B4-BE49-F238E27FC236}">
                    <a16:creationId xmlns:a16="http://schemas.microsoft.com/office/drawing/2014/main" id="{74F4F749-9A7B-4AFB-98BA-D40FF1BA8F07}"/>
                  </a:ext>
                </a:extLst>
              </p:cNvPr>
              <p:cNvSpPr txBox="1"/>
              <p:nvPr/>
            </p:nvSpPr>
            <p:spPr>
              <a:xfrm>
                <a:off x="9734625" y="4225412"/>
                <a:ext cx="962025" cy="338554"/>
              </a:xfrm>
              <a:prstGeom prst="rect">
                <a:avLst/>
              </a:prstGeom>
              <a:noFill/>
            </p:spPr>
            <p:txBody>
              <a:bodyPr wrap="square" rtlCol="0">
                <a:spAutoFit/>
              </a:bodyPr>
              <a:lstStyle/>
              <a:p>
                <a:r>
                  <a:rPr lang="en-US" sz="1600" b="1" dirty="0">
                    <a:solidFill>
                      <a:schemeClr val="bg1"/>
                    </a:solidFill>
                    <a:latin typeface="Kristen ITC" panose="03050502040202030202" pitchFamily="66" charset="0"/>
                  </a:rPr>
                  <a:t>Growth</a:t>
                </a:r>
                <a:endParaRPr lang="en-KE" sz="1600" b="1" dirty="0">
                  <a:solidFill>
                    <a:schemeClr val="bg1"/>
                  </a:solidFill>
                  <a:latin typeface="Kristen ITC" panose="03050502040202030202" pitchFamily="66" charset="0"/>
                </a:endParaRPr>
              </a:p>
            </p:txBody>
          </p:sp>
          <p:sp>
            <p:nvSpPr>
              <p:cNvPr id="227" name="TextBox 226">
                <a:extLst>
                  <a:ext uri="{FF2B5EF4-FFF2-40B4-BE49-F238E27FC236}">
                    <a16:creationId xmlns:a16="http://schemas.microsoft.com/office/drawing/2014/main" id="{F7105C03-38E7-4A30-843D-FF621F08A5EB}"/>
                  </a:ext>
                </a:extLst>
              </p:cNvPr>
              <p:cNvSpPr txBox="1"/>
              <p:nvPr/>
            </p:nvSpPr>
            <p:spPr>
              <a:xfrm>
                <a:off x="9115500" y="4497946"/>
                <a:ext cx="742875" cy="523220"/>
              </a:xfrm>
              <a:prstGeom prst="rect">
                <a:avLst/>
              </a:prstGeom>
              <a:noFill/>
            </p:spPr>
            <p:txBody>
              <a:bodyPr wrap="square" rtlCol="0">
                <a:spAutoFit/>
              </a:bodyPr>
              <a:lstStyle/>
              <a:p>
                <a:r>
                  <a:rPr lang="en-US" sz="2800" dirty="0">
                    <a:solidFill>
                      <a:schemeClr val="bg1"/>
                    </a:solidFill>
                  </a:rPr>
                  <a:t>2</a:t>
                </a:r>
                <a:endParaRPr lang="en-KE" sz="2800" dirty="0">
                  <a:solidFill>
                    <a:schemeClr val="bg1"/>
                  </a:solidFill>
                </a:endParaRPr>
              </a:p>
            </p:txBody>
          </p:sp>
          <p:sp>
            <p:nvSpPr>
              <p:cNvPr id="228" name="TextBox 227">
                <a:extLst>
                  <a:ext uri="{FF2B5EF4-FFF2-40B4-BE49-F238E27FC236}">
                    <a16:creationId xmlns:a16="http://schemas.microsoft.com/office/drawing/2014/main" id="{22AC7AEE-C753-4EC1-A021-95BD6042C2FA}"/>
                  </a:ext>
                </a:extLst>
              </p:cNvPr>
              <p:cNvSpPr txBox="1"/>
              <p:nvPr/>
            </p:nvSpPr>
            <p:spPr>
              <a:xfrm>
                <a:off x="9796500" y="4682612"/>
                <a:ext cx="962025" cy="338554"/>
              </a:xfrm>
              <a:prstGeom prst="rect">
                <a:avLst/>
              </a:prstGeom>
              <a:noFill/>
            </p:spPr>
            <p:txBody>
              <a:bodyPr wrap="square" rtlCol="0">
                <a:spAutoFit/>
              </a:bodyPr>
              <a:lstStyle/>
              <a:p>
                <a:r>
                  <a:rPr lang="en-US" sz="1600" b="1" dirty="0">
                    <a:solidFill>
                      <a:schemeClr val="bg1"/>
                    </a:solidFill>
                    <a:latin typeface="Kristen ITC" panose="03050502040202030202" pitchFamily="66" charset="0"/>
                  </a:rPr>
                  <a:t>Points</a:t>
                </a:r>
                <a:endParaRPr lang="en-KE" sz="1600" b="1" dirty="0">
                  <a:solidFill>
                    <a:schemeClr val="bg1"/>
                  </a:solidFill>
                  <a:latin typeface="Kristen ITC" panose="03050502040202030202" pitchFamily="66" charset="0"/>
                </a:endParaRPr>
              </a:p>
            </p:txBody>
          </p:sp>
          <p:pic>
            <p:nvPicPr>
              <p:cNvPr id="229" name="Graphic 228" descr="Bar chart with solid fill">
                <a:extLst>
                  <a:ext uri="{FF2B5EF4-FFF2-40B4-BE49-F238E27FC236}">
                    <a16:creationId xmlns:a16="http://schemas.microsoft.com/office/drawing/2014/main" id="{9CE8B0E8-FDFC-4D17-A6A5-3C4B94FC673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654782" y="4525556"/>
                <a:ext cx="468000" cy="468000"/>
              </a:xfrm>
              <a:prstGeom prst="rect">
                <a:avLst/>
              </a:prstGeom>
            </p:spPr>
          </p:pic>
          <p:pic>
            <p:nvPicPr>
              <p:cNvPr id="230" name="Graphic 229" descr="Bar graph with upward trend with solid fill">
                <a:extLst>
                  <a:ext uri="{FF2B5EF4-FFF2-40B4-BE49-F238E27FC236}">
                    <a16:creationId xmlns:a16="http://schemas.microsoft.com/office/drawing/2014/main" id="{FFA39CDA-C5A9-4F5F-AD18-0BB082FCE61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654782" y="4059255"/>
                <a:ext cx="468000" cy="468000"/>
              </a:xfrm>
              <a:prstGeom prst="rect">
                <a:avLst/>
              </a:prstGeom>
            </p:spPr>
          </p:pic>
          <p:sp>
            <p:nvSpPr>
              <p:cNvPr id="231" name="TextBox 230">
                <a:extLst>
                  <a:ext uri="{FF2B5EF4-FFF2-40B4-BE49-F238E27FC236}">
                    <a16:creationId xmlns:a16="http://schemas.microsoft.com/office/drawing/2014/main" id="{03CA3F57-CC0F-49F0-B760-F016024957D2}"/>
                  </a:ext>
                </a:extLst>
              </p:cNvPr>
              <p:cNvSpPr txBox="1"/>
              <p:nvPr/>
            </p:nvSpPr>
            <p:spPr>
              <a:xfrm>
                <a:off x="8469057" y="2582701"/>
                <a:ext cx="2619375" cy="1077218"/>
              </a:xfrm>
              <a:prstGeom prst="rect">
                <a:avLst/>
              </a:prstGeom>
              <a:noFill/>
            </p:spPr>
            <p:txBody>
              <a:bodyPr wrap="square" rtlCol="0">
                <a:spAutoFit/>
              </a:bodyPr>
              <a:lstStyle/>
              <a:p>
                <a:r>
                  <a:rPr lang="en-US" sz="1600" dirty="0" err="1">
                    <a:latin typeface="Kristen ITC" panose="03050502040202030202" pitchFamily="66" charset="0"/>
                  </a:rPr>
                  <a:t>SmartLivestock</a:t>
                </a:r>
                <a:r>
                  <a:rPr lang="en-US" sz="1600" dirty="0">
                    <a:latin typeface="Kristen ITC" panose="03050502040202030202" pitchFamily="66" charset="0"/>
                  </a:rPr>
                  <a:t>: Transforming Agriculture with Innovation</a:t>
                </a:r>
                <a:endParaRPr lang="en-KE" sz="1600" dirty="0">
                  <a:latin typeface="Kristen ITC" panose="03050502040202030202" pitchFamily="66" charset="0"/>
                </a:endParaRPr>
              </a:p>
            </p:txBody>
          </p:sp>
        </p:grpSp>
      </p:grpSp>
      <p:grpSp>
        <p:nvGrpSpPr>
          <p:cNvPr id="5" name="Group 4">
            <a:extLst>
              <a:ext uri="{FF2B5EF4-FFF2-40B4-BE49-F238E27FC236}">
                <a16:creationId xmlns:a16="http://schemas.microsoft.com/office/drawing/2014/main" id="{C27B0BB5-B604-41D6-B8C5-67E25C6C224F}"/>
              </a:ext>
            </a:extLst>
          </p:cNvPr>
          <p:cNvGrpSpPr/>
          <p:nvPr/>
        </p:nvGrpSpPr>
        <p:grpSpPr>
          <a:xfrm>
            <a:off x="5218500" y="-6822480"/>
            <a:ext cx="2771775" cy="28846394"/>
            <a:chOff x="5195888" y="-23437781"/>
            <a:chExt cx="2771775" cy="28846394"/>
          </a:xfrm>
        </p:grpSpPr>
        <p:sp>
          <p:nvSpPr>
            <p:cNvPr id="7" name="Rectangle: Rounded Corners 6">
              <a:extLst>
                <a:ext uri="{FF2B5EF4-FFF2-40B4-BE49-F238E27FC236}">
                  <a16:creationId xmlns:a16="http://schemas.microsoft.com/office/drawing/2014/main" id="{E82A23C7-C20F-4AF3-B11C-97EDD07E1435}"/>
                </a:ext>
              </a:extLst>
            </p:cNvPr>
            <p:cNvSpPr/>
            <p:nvPr/>
          </p:nvSpPr>
          <p:spPr>
            <a:xfrm>
              <a:off x="5195888" y="1449388"/>
              <a:ext cx="2771775" cy="3959225"/>
            </a:xfrm>
            <a:prstGeom prst="roundRect">
              <a:avLst>
                <a:gd name="adj" fmla="val 12199"/>
              </a:avLst>
            </a:prstGeom>
            <a:blipFill>
              <a:blip r:embed="rId6"/>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23" name="Rectangle: Rounded Corners 22">
              <a:extLst>
                <a:ext uri="{FF2B5EF4-FFF2-40B4-BE49-F238E27FC236}">
                  <a16:creationId xmlns:a16="http://schemas.microsoft.com/office/drawing/2014/main" id="{2D730B28-AA6E-44C2-9506-7367CA4E30BA}"/>
                </a:ext>
              </a:extLst>
            </p:cNvPr>
            <p:cNvSpPr/>
            <p:nvPr/>
          </p:nvSpPr>
          <p:spPr>
            <a:xfrm>
              <a:off x="5195888" y="-2698476"/>
              <a:ext cx="2771775" cy="3959225"/>
            </a:xfrm>
            <a:prstGeom prst="roundRect">
              <a:avLst>
                <a:gd name="adj" fmla="val 12199"/>
              </a:avLst>
            </a:prstGeom>
            <a:blipFill>
              <a:blip r:embed="rId7"/>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26" name="Rectangle: Rounded Corners 25">
              <a:extLst>
                <a:ext uri="{FF2B5EF4-FFF2-40B4-BE49-F238E27FC236}">
                  <a16:creationId xmlns:a16="http://schemas.microsoft.com/office/drawing/2014/main" id="{61DFDC2A-2D50-4318-B4EC-5A22516BCE36}"/>
                </a:ext>
              </a:extLst>
            </p:cNvPr>
            <p:cNvSpPr/>
            <p:nvPr/>
          </p:nvSpPr>
          <p:spPr>
            <a:xfrm>
              <a:off x="5195888" y="-6846337"/>
              <a:ext cx="2771775" cy="3959225"/>
            </a:xfrm>
            <a:prstGeom prst="roundRect">
              <a:avLst>
                <a:gd name="adj" fmla="val 12199"/>
              </a:avLst>
            </a:prstGeom>
            <a:blipFill>
              <a:blip r:embed="rId8"/>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27" name="Rectangle: Rounded Corners 26">
              <a:extLst>
                <a:ext uri="{FF2B5EF4-FFF2-40B4-BE49-F238E27FC236}">
                  <a16:creationId xmlns:a16="http://schemas.microsoft.com/office/drawing/2014/main" id="{73FC05CC-DCA2-43B8-AECF-05DFFA7B9751}"/>
                </a:ext>
              </a:extLst>
            </p:cNvPr>
            <p:cNvSpPr/>
            <p:nvPr/>
          </p:nvSpPr>
          <p:spPr>
            <a:xfrm>
              <a:off x="5195888" y="-10994198"/>
              <a:ext cx="2771775" cy="3959225"/>
            </a:xfrm>
            <a:prstGeom prst="roundRect">
              <a:avLst>
                <a:gd name="adj" fmla="val 12199"/>
              </a:avLst>
            </a:prstGeom>
            <a:blipFill>
              <a:blip r:embed="rId9"/>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28" name="Rectangle: Rounded Corners 27">
              <a:extLst>
                <a:ext uri="{FF2B5EF4-FFF2-40B4-BE49-F238E27FC236}">
                  <a16:creationId xmlns:a16="http://schemas.microsoft.com/office/drawing/2014/main" id="{7DC05F8D-F6D3-4449-A402-79AEDCCBE0C0}"/>
                </a:ext>
              </a:extLst>
            </p:cNvPr>
            <p:cNvSpPr/>
            <p:nvPr/>
          </p:nvSpPr>
          <p:spPr>
            <a:xfrm>
              <a:off x="5195888" y="-15142059"/>
              <a:ext cx="2771775" cy="3959225"/>
            </a:xfrm>
            <a:prstGeom prst="roundRect">
              <a:avLst>
                <a:gd name="adj" fmla="val 12199"/>
              </a:avLst>
            </a:prstGeom>
            <a:blipFill>
              <a:blip r:embed="rId10"/>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30" name="Rectangle: Rounded Corners 29">
              <a:extLst>
                <a:ext uri="{FF2B5EF4-FFF2-40B4-BE49-F238E27FC236}">
                  <a16:creationId xmlns:a16="http://schemas.microsoft.com/office/drawing/2014/main" id="{56BBF203-5214-4907-9846-DB57427EFC82}"/>
                </a:ext>
              </a:extLst>
            </p:cNvPr>
            <p:cNvSpPr/>
            <p:nvPr/>
          </p:nvSpPr>
          <p:spPr>
            <a:xfrm>
              <a:off x="5195888" y="-19289920"/>
              <a:ext cx="2771775" cy="3959225"/>
            </a:xfrm>
            <a:prstGeom prst="roundRect">
              <a:avLst>
                <a:gd name="adj" fmla="val 12199"/>
              </a:avLst>
            </a:prstGeom>
            <a:blipFill>
              <a:blip r:embed="rId11"/>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35" name="Rectangle: Rounded Corners 34">
              <a:extLst>
                <a:ext uri="{FF2B5EF4-FFF2-40B4-BE49-F238E27FC236}">
                  <a16:creationId xmlns:a16="http://schemas.microsoft.com/office/drawing/2014/main" id="{0503D9AF-4E47-4902-B9B4-393D03615DB2}"/>
                </a:ext>
              </a:extLst>
            </p:cNvPr>
            <p:cNvSpPr/>
            <p:nvPr/>
          </p:nvSpPr>
          <p:spPr>
            <a:xfrm>
              <a:off x="5195888" y="-23437781"/>
              <a:ext cx="2771775" cy="3959225"/>
            </a:xfrm>
            <a:prstGeom prst="roundRect">
              <a:avLst>
                <a:gd name="adj" fmla="val 12199"/>
              </a:avLst>
            </a:prstGeom>
            <a:blipFill>
              <a:blip r:embed="rId12"/>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grpSp>
      <p:sp>
        <p:nvSpPr>
          <p:cNvPr id="22" name="Freeform: Shape 21">
            <a:extLst>
              <a:ext uri="{FF2B5EF4-FFF2-40B4-BE49-F238E27FC236}">
                <a16:creationId xmlns:a16="http://schemas.microsoft.com/office/drawing/2014/main" id="{D8AB65AA-F3C4-468B-9306-8888AC5DC56A}"/>
              </a:ext>
            </a:extLst>
          </p:cNvPr>
          <p:cNvSpPr/>
          <p:nvPr/>
        </p:nvSpPr>
        <p:spPr>
          <a:xfrm>
            <a:off x="0" y="0"/>
            <a:ext cx="12192000" cy="6858000"/>
          </a:xfrm>
          <a:custGeom>
            <a:avLst/>
            <a:gdLst>
              <a:gd name="connsiteX0" fmla="*/ 5534017 w 12192000"/>
              <a:gd name="connsiteY0" fmla="*/ 1449388 h 6858000"/>
              <a:gd name="connsiteX1" fmla="*/ 5195889 w 12192000"/>
              <a:gd name="connsiteY1" fmla="*/ 1787517 h 6858000"/>
              <a:gd name="connsiteX2" fmla="*/ 5195889 w 12192000"/>
              <a:gd name="connsiteY2" fmla="*/ 5070484 h 6858000"/>
              <a:gd name="connsiteX3" fmla="*/ 5534017 w 12192000"/>
              <a:gd name="connsiteY3" fmla="*/ 5408613 h 6858000"/>
              <a:gd name="connsiteX4" fmla="*/ 7629534 w 12192000"/>
              <a:gd name="connsiteY4" fmla="*/ 5408613 h 6858000"/>
              <a:gd name="connsiteX5" fmla="*/ 7967663 w 12192000"/>
              <a:gd name="connsiteY5" fmla="*/ 5070484 h 6858000"/>
              <a:gd name="connsiteX6" fmla="*/ 7967663 w 12192000"/>
              <a:gd name="connsiteY6" fmla="*/ 1787517 h 6858000"/>
              <a:gd name="connsiteX7" fmla="*/ 7629534 w 12192000"/>
              <a:gd name="connsiteY7" fmla="*/ 1449388 h 6858000"/>
              <a:gd name="connsiteX8" fmla="*/ 8715367 w 12192000"/>
              <a:gd name="connsiteY8" fmla="*/ 1449388 h 6858000"/>
              <a:gd name="connsiteX9" fmla="*/ 8377238 w 12192000"/>
              <a:gd name="connsiteY9" fmla="*/ 1787517 h 6858000"/>
              <a:gd name="connsiteX10" fmla="*/ 8377238 w 12192000"/>
              <a:gd name="connsiteY10" fmla="*/ 5070484 h 6858000"/>
              <a:gd name="connsiteX11" fmla="*/ 8715367 w 12192000"/>
              <a:gd name="connsiteY11" fmla="*/ 5408613 h 6858000"/>
              <a:gd name="connsiteX12" fmla="*/ 10810884 w 12192000"/>
              <a:gd name="connsiteY12" fmla="*/ 5408613 h 6858000"/>
              <a:gd name="connsiteX13" fmla="*/ 11149013 w 12192000"/>
              <a:gd name="connsiteY13" fmla="*/ 5070484 h 6858000"/>
              <a:gd name="connsiteX14" fmla="*/ 11149013 w 12192000"/>
              <a:gd name="connsiteY14" fmla="*/ 1787517 h 6858000"/>
              <a:gd name="connsiteX15" fmla="*/ 10810884 w 12192000"/>
              <a:gd name="connsiteY15" fmla="*/ 1449388 h 6858000"/>
              <a:gd name="connsiteX16" fmla="*/ 0 w 12192000"/>
              <a:gd name="connsiteY16" fmla="*/ 0 h 6858000"/>
              <a:gd name="connsiteX17" fmla="*/ 12192000 w 12192000"/>
              <a:gd name="connsiteY17" fmla="*/ 0 h 6858000"/>
              <a:gd name="connsiteX18" fmla="*/ 12192000 w 12192000"/>
              <a:gd name="connsiteY18" fmla="*/ 6858000 h 6858000"/>
              <a:gd name="connsiteX19" fmla="*/ 0 w 12192000"/>
              <a:gd name="connsiteY19"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2192000" h="6858000">
                <a:moveTo>
                  <a:pt x="5534017" y="1449388"/>
                </a:moveTo>
                <a:cubicBezTo>
                  <a:pt x="5347275" y="1449388"/>
                  <a:pt x="5195889" y="1600774"/>
                  <a:pt x="5195889" y="1787517"/>
                </a:cubicBezTo>
                <a:lnTo>
                  <a:pt x="5195889" y="5070484"/>
                </a:lnTo>
                <a:cubicBezTo>
                  <a:pt x="5195889" y="5257227"/>
                  <a:pt x="5347275" y="5408613"/>
                  <a:pt x="5534017" y="5408613"/>
                </a:cubicBezTo>
                <a:lnTo>
                  <a:pt x="7629534" y="5408613"/>
                </a:lnTo>
                <a:cubicBezTo>
                  <a:pt x="7816277" y="5408613"/>
                  <a:pt x="7967663" y="5257227"/>
                  <a:pt x="7967663" y="5070484"/>
                </a:cubicBezTo>
                <a:lnTo>
                  <a:pt x="7967663" y="1787517"/>
                </a:lnTo>
                <a:cubicBezTo>
                  <a:pt x="7967663" y="1600774"/>
                  <a:pt x="7816277" y="1449388"/>
                  <a:pt x="7629534" y="1449388"/>
                </a:cubicBezTo>
                <a:close/>
                <a:moveTo>
                  <a:pt x="8715367" y="1449388"/>
                </a:moveTo>
                <a:cubicBezTo>
                  <a:pt x="8528624" y="1449388"/>
                  <a:pt x="8377238" y="1600774"/>
                  <a:pt x="8377238" y="1787517"/>
                </a:cubicBezTo>
                <a:lnTo>
                  <a:pt x="8377238" y="5070484"/>
                </a:lnTo>
                <a:cubicBezTo>
                  <a:pt x="8377238" y="5257227"/>
                  <a:pt x="8528624" y="5408613"/>
                  <a:pt x="8715367" y="5408613"/>
                </a:cubicBezTo>
                <a:lnTo>
                  <a:pt x="10810884" y="5408613"/>
                </a:lnTo>
                <a:cubicBezTo>
                  <a:pt x="10997627" y="5408613"/>
                  <a:pt x="11149013" y="5257227"/>
                  <a:pt x="11149013" y="5070484"/>
                </a:cubicBezTo>
                <a:lnTo>
                  <a:pt x="11149013" y="1787517"/>
                </a:lnTo>
                <a:cubicBezTo>
                  <a:pt x="11149013" y="1600774"/>
                  <a:pt x="10997627" y="1449388"/>
                  <a:pt x="10810884" y="1449388"/>
                </a:cubicBezTo>
                <a:close/>
                <a:moveTo>
                  <a:pt x="0" y="0"/>
                </a:moveTo>
                <a:lnTo>
                  <a:pt x="12192000" y="0"/>
                </a:lnTo>
                <a:lnTo>
                  <a:pt x="12192000" y="6858000"/>
                </a:lnTo>
                <a:lnTo>
                  <a:pt x="0" y="6858000"/>
                </a:lnTo>
                <a:close/>
              </a:path>
            </a:pathLst>
          </a:custGeom>
          <a:solidFill>
            <a:schemeClr val="bg1"/>
          </a:solidFill>
          <a:ln>
            <a:noFill/>
          </a:ln>
        </p:spPr>
        <p:style>
          <a:lnRef idx="2">
            <a:schemeClr val="accent6">
              <a:shade val="50000"/>
            </a:schemeClr>
          </a:lnRef>
          <a:fillRef idx="1">
            <a:schemeClr val="accent6"/>
          </a:fillRef>
          <a:effectRef idx="0">
            <a:schemeClr val="accent6"/>
          </a:effectRef>
          <a:fontRef idx="minor">
            <a:schemeClr val="lt1"/>
          </a:fontRef>
        </p:style>
        <p:txBody>
          <a:bodyPr wrap="square" rtlCol="0" anchor="ctr">
            <a:noAutofit/>
          </a:bodyPr>
          <a:lstStyle/>
          <a:p>
            <a:pPr algn="ctr"/>
            <a:endParaRPr lang="en-KE"/>
          </a:p>
        </p:txBody>
      </p:sp>
      <p:sp>
        <p:nvSpPr>
          <p:cNvPr id="2" name="TextBox 1">
            <a:extLst>
              <a:ext uri="{FF2B5EF4-FFF2-40B4-BE49-F238E27FC236}">
                <a16:creationId xmlns:a16="http://schemas.microsoft.com/office/drawing/2014/main" id="{F6B46ECB-2F15-4BFB-87B0-0030F28A168E}"/>
              </a:ext>
            </a:extLst>
          </p:cNvPr>
          <p:cNvSpPr txBox="1"/>
          <p:nvPr/>
        </p:nvSpPr>
        <p:spPr>
          <a:xfrm>
            <a:off x="10089261" y="5934670"/>
            <a:ext cx="1010436" cy="923330"/>
          </a:xfrm>
          <a:prstGeom prst="rect">
            <a:avLst/>
          </a:prstGeom>
          <a:noFill/>
        </p:spPr>
        <p:txBody>
          <a:bodyPr wrap="square" rtlCol="0">
            <a:spAutoFit/>
          </a:bodyPr>
          <a:lstStyle/>
          <a:p>
            <a:r>
              <a:rPr lang="en-US" sz="5400" dirty="0">
                <a:latin typeface="Consolas" panose="020B0609020204030204" pitchFamily="49" charset="0"/>
              </a:rPr>
              <a:t>05</a:t>
            </a:r>
            <a:endParaRPr lang="en-KE" sz="5400" dirty="0">
              <a:latin typeface="Consolas" panose="020B0609020204030204" pitchFamily="49" charset="0"/>
            </a:endParaRPr>
          </a:p>
        </p:txBody>
      </p:sp>
      <p:sp>
        <p:nvSpPr>
          <p:cNvPr id="89" name="TextBox 88">
            <a:extLst>
              <a:ext uri="{FF2B5EF4-FFF2-40B4-BE49-F238E27FC236}">
                <a16:creationId xmlns:a16="http://schemas.microsoft.com/office/drawing/2014/main" id="{9793A2AA-0A25-4818-A645-F1FD70BE2BD8}"/>
              </a:ext>
            </a:extLst>
          </p:cNvPr>
          <p:cNvSpPr txBox="1"/>
          <p:nvPr/>
        </p:nvSpPr>
        <p:spPr>
          <a:xfrm>
            <a:off x="10013062" y="14389273"/>
            <a:ext cx="1010436" cy="923330"/>
          </a:xfrm>
          <a:prstGeom prst="rect">
            <a:avLst/>
          </a:prstGeom>
          <a:noFill/>
        </p:spPr>
        <p:txBody>
          <a:bodyPr wrap="square" rtlCol="0">
            <a:spAutoFit/>
          </a:bodyPr>
          <a:lstStyle/>
          <a:p>
            <a:r>
              <a:rPr lang="en-US" sz="5400" dirty="0">
                <a:latin typeface="Consolas" panose="020B0609020204030204" pitchFamily="49" charset="0"/>
              </a:rPr>
              <a:t>01</a:t>
            </a:r>
            <a:endParaRPr lang="en-KE" sz="5400" dirty="0">
              <a:latin typeface="Consolas" panose="020B0609020204030204" pitchFamily="49" charset="0"/>
            </a:endParaRPr>
          </a:p>
        </p:txBody>
      </p:sp>
      <p:sp>
        <p:nvSpPr>
          <p:cNvPr id="118" name="TextBox 117">
            <a:extLst>
              <a:ext uri="{FF2B5EF4-FFF2-40B4-BE49-F238E27FC236}">
                <a16:creationId xmlns:a16="http://schemas.microsoft.com/office/drawing/2014/main" id="{628359B3-DE0E-45E2-A055-AC5EE63FD092}"/>
              </a:ext>
            </a:extLst>
          </p:cNvPr>
          <p:cNvSpPr txBox="1"/>
          <p:nvPr/>
        </p:nvSpPr>
        <p:spPr>
          <a:xfrm>
            <a:off x="9936863" y="22843876"/>
            <a:ext cx="1010436" cy="923330"/>
          </a:xfrm>
          <a:prstGeom prst="rect">
            <a:avLst/>
          </a:prstGeom>
          <a:noFill/>
        </p:spPr>
        <p:txBody>
          <a:bodyPr wrap="square" rtlCol="0">
            <a:spAutoFit/>
          </a:bodyPr>
          <a:lstStyle/>
          <a:p>
            <a:r>
              <a:rPr lang="en-US" sz="5400" dirty="0">
                <a:latin typeface="Consolas" panose="020B0609020204030204" pitchFamily="49" charset="0"/>
              </a:rPr>
              <a:t>01</a:t>
            </a:r>
            <a:endParaRPr lang="en-KE" sz="5400" dirty="0">
              <a:latin typeface="Consolas" panose="020B0609020204030204" pitchFamily="49" charset="0"/>
            </a:endParaRPr>
          </a:p>
        </p:txBody>
      </p:sp>
      <p:grpSp>
        <p:nvGrpSpPr>
          <p:cNvPr id="12" name="Group 11">
            <a:extLst>
              <a:ext uri="{FF2B5EF4-FFF2-40B4-BE49-F238E27FC236}">
                <a16:creationId xmlns:a16="http://schemas.microsoft.com/office/drawing/2014/main" id="{82CD571D-BA72-43A5-8BD7-1C8FFA9C4DFF}"/>
              </a:ext>
            </a:extLst>
          </p:cNvPr>
          <p:cNvGrpSpPr/>
          <p:nvPr/>
        </p:nvGrpSpPr>
        <p:grpSpPr>
          <a:xfrm>
            <a:off x="828675" y="1545902"/>
            <a:ext cx="7400926" cy="5114752"/>
            <a:chOff x="828675" y="1545902"/>
            <a:chExt cx="7400926" cy="5114752"/>
          </a:xfrm>
        </p:grpSpPr>
        <p:sp>
          <p:nvSpPr>
            <p:cNvPr id="17" name="TextBox 16">
              <a:extLst>
                <a:ext uri="{FF2B5EF4-FFF2-40B4-BE49-F238E27FC236}">
                  <a16:creationId xmlns:a16="http://schemas.microsoft.com/office/drawing/2014/main" id="{FCE35264-4D9C-484C-85C0-D7B7D4A268B9}"/>
                </a:ext>
              </a:extLst>
            </p:cNvPr>
            <p:cNvSpPr txBox="1"/>
            <p:nvPr/>
          </p:nvSpPr>
          <p:spPr>
            <a:xfrm>
              <a:off x="854505" y="3429000"/>
              <a:ext cx="3524250" cy="3231654"/>
            </a:xfrm>
            <a:prstGeom prst="rect">
              <a:avLst/>
            </a:prstGeom>
            <a:noFill/>
          </p:spPr>
          <p:txBody>
            <a:bodyPr wrap="square" rtlCol="0">
              <a:spAutoFit/>
            </a:bodyPr>
            <a:lstStyle/>
            <a:p>
              <a:r>
                <a:rPr lang="en-US" sz="1200" dirty="0" err="1">
                  <a:latin typeface="Kristen ITC" panose="03050502040202030202" pitchFamily="66" charset="0"/>
                </a:rPr>
                <a:t>Bio_Afya</a:t>
              </a:r>
              <a:r>
                <a:rPr lang="en-US" sz="1200" dirty="0">
                  <a:latin typeface="Kristen ITC" panose="03050502040202030202" pitchFamily="66" charset="0"/>
                </a:rPr>
                <a:t> aims to revolutionize livestock farming by enabling early disease detection, reducing losses, and improving overall productivity. With real-time monitoring and AI-driven diagnostics, farmers can take immediate action, preventing outbreaks and ensuring healthier livestock. The system will also enhance veterinary efficiency by providing accurate disease reports and reducing the burden of manual diagnosis. Additionally, by storing historical disease data, </a:t>
              </a:r>
              <a:r>
                <a:rPr lang="en-US" sz="1200" dirty="0" err="1">
                  <a:latin typeface="Kristen ITC" panose="03050502040202030202" pitchFamily="66" charset="0"/>
                </a:rPr>
                <a:t>Bio_Afya</a:t>
              </a:r>
              <a:r>
                <a:rPr lang="en-US" sz="1200" dirty="0">
                  <a:latin typeface="Kristen ITC" panose="03050502040202030202" pitchFamily="66" charset="0"/>
                </a:rPr>
                <a:t> supports long-term analysis and policy-making for better disease management. Ultimately, this innovation will increase food security, reduce economic losses, and create a smarter, data-driven approach to livestock farming.</a:t>
              </a:r>
              <a:endParaRPr lang="en-KE" sz="1200" dirty="0">
                <a:latin typeface="Kristen ITC" panose="03050502040202030202" pitchFamily="66" charset="0"/>
              </a:endParaRPr>
            </a:p>
          </p:txBody>
        </p:sp>
        <p:sp>
          <p:nvSpPr>
            <p:cNvPr id="32" name="Rectangle: Rounded Corners 31">
              <a:extLst>
                <a:ext uri="{FF2B5EF4-FFF2-40B4-BE49-F238E27FC236}">
                  <a16:creationId xmlns:a16="http://schemas.microsoft.com/office/drawing/2014/main" id="{CE3334C2-DD5F-4EB2-AB4A-6856149FC63C}"/>
                </a:ext>
              </a:extLst>
            </p:cNvPr>
            <p:cNvSpPr/>
            <p:nvPr/>
          </p:nvSpPr>
          <p:spPr>
            <a:xfrm>
              <a:off x="966788" y="2965855"/>
              <a:ext cx="720000" cy="72000"/>
            </a:xfrm>
            <a:prstGeom prst="roundRect">
              <a:avLst>
                <a:gd name="adj" fmla="val 41983"/>
              </a:avLst>
            </a:prstGeom>
            <a:gradFill>
              <a:gsLst>
                <a:gs pos="0">
                  <a:srgbClr val="00B0F0"/>
                </a:gs>
                <a:gs pos="51000">
                  <a:schemeClr val="accent1">
                    <a:lumMod val="75000"/>
                  </a:schemeClr>
                </a:gs>
                <a:gs pos="99000">
                  <a:schemeClr val="accent1">
                    <a:lumMod val="50000"/>
                  </a:schemeClr>
                </a:gs>
                <a:gs pos="100000">
                  <a:schemeClr val="accent1">
                    <a:lumMod val="5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34" name="TextBox 33">
              <a:extLst>
                <a:ext uri="{FF2B5EF4-FFF2-40B4-BE49-F238E27FC236}">
                  <a16:creationId xmlns:a16="http://schemas.microsoft.com/office/drawing/2014/main" id="{4ED5666C-26A2-48D7-9638-D10DA5877409}"/>
                </a:ext>
              </a:extLst>
            </p:cNvPr>
            <p:cNvSpPr txBox="1"/>
            <p:nvPr/>
          </p:nvSpPr>
          <p:spPr>
            <a:xfrm>
              <a:off x="828675" y="1545902"/>
              <a:ext cx="7400926" cy="1323439"/>
            </a:xfrm>
            <a:prstGeom prst="rect">
              <a:avLst/>
            </a:prstGeom>
            <a:noFill/>
          </p:spPr>
          <p:txBody>
            <a:bodyPr wrap="square" rtlCol="0">
              <a:spAutoFit/>
            </a:bodyPr>
            <a:lstStyle/>
            <a:p>
              <a:r>
                <a:rPr lang="en-US" sz="4000" dirty="0">
                  <a:latin typeface="Anurati" pitchFamily="50" charset="0"/>
                </a:rPr>
                <a:t>EXPECTED OUTCOMES &amp; IMPACT</a:t>
              </a:r>
              <a:endParaRPr lang="en-KE" sz="4000" b="1" dirty="0">
                <a:latin typeface="Anurati" pitchFamily="50" charset="0"/>
              </a:endParaRPr>
            </a:p>
          </p:txBody>
        </p:sp>
      </p:grpSp>
      <p:sp>
        <p:nvSpPr>
          <p:cNvPr id="21" name="TextBox 20">
            <a:extLst>
              <a:ext uri="{FF2B5EF4-FFF2-40B4-BE49-F238E27FC236}">
                <a16:creationId xmlns:a16="http://schemas.microsoft.com/office/drawing/2014/main" id="{CF0E4A05-7915-4D94-B063-2AE54D3D11C4}"/>
              </a:ext>
            </a:extLst>
          </p:cNvPr>
          <p:cNvSpPr txBox="1"/>
          <p:nvPr/>
        </p:nvSpPr>
        <p:spPr>
          <a:xfrm>
            <a:off x="966788" y="0"/>
            <a:ext cx="5195887" cy="707886"/>
          </a:xfrm>
          <a:prstGeom prst="rect">
            <a:avLst/>
          </a:prstGeom>
          <a:noFill/>
        </p:spPr>
        <p:txBody>
          <a:bodyPr wrap="square" rtlCol="0">
            <a:spAutoFit/>
          </a:bodyPr>
          <a:lstStyle/>
          <a:p>
            <a:r>
              <a:rPr lang="en-US" sz="2000" b="1" dirty="0">
                <a:latin typeface="Anurati" pitchFamily="50" charset="0"/>
              </a:rPr>
              <a:t>BIO_AFYA</a:t>
            </a:r>
            <a:endParaRPr lang="en-KE" sz="2000" b="1" dirty="0">
              <a:latin typeface="Anurati" pitchFamily="50" charset="0"/>
            </a:endParaRPr>
          </a:p>
          <a:p>
            <a:endParaRPr lang="en-KE" sz="2000" dirty="0"/>
          </a:p>
        </p:txBody>
      </p:sp>
      <p:grpSp>
        <p:nvGrpSpPr>
          <p:cNvPr id="336" name="Group 335">
            <a:extLst>
              <a:ext uri="{FF2B5EF4-FFF2-40B4-BE49-F238E27FC236}">
                <a16:creationId xmlns:a16="http://schemas.microsoft.com/office/drawing/2014/main" id="{6FE6D581-38D6-4B58-9BB0-63D81B240113}"/>
              </a:ext>
            </a:extLst>
          </p:cNvPr>
          <p:cNvGrpSpPr/>
          <p:nvPr/>
        </p:nvGrpSpPr>
        <p:grpSpPr>
          <a:xfrm>
            <a:off x="-10601325" y="1698302"/>
            <a:ext cx="7400926" cy="5234704"/>
            <a:chOff x="828675" y="1545902"/>
            <a:chExt cx="7400926" cy="5234704"/>
          </a:xfrm>
        </p:grpSpPr>
        <p:sp>
          <p:nvSpPr>
            <p:cNvPr id="337" name="TextBox 336">
              <a:extLst>
                <a:ext uri="{FF2B5EF4-FFF2-40B4-BE49-F238E27FC236}">
                  <a16:creationId xmlns:a16="http://schemas.microsoft.com/office/drawing/2014/main" id="{39323E2A-A826-4D0C-94D8-08FE53B37D38}"/>
                </a:ext>
              </a:extLst>
            </p:cNvPr>
            <p:cNvSpPr txBox="1"/>
            <p:nvPr/>
          </p:nvSpPr>
          <p:spPr>
            <a:xfrm>
              <a:off x="933840" y="3548952"/>
              <a:ext cx="3524250" cy="3231654"/>
            </a:xfrm>
            <a:prstGeom prst="rect">
              <a:avLst/>
            </a:prstGeom>
            <a:noFill/>
          </p:spPr>
          <p:txBody>
            <a:bodyPr wrap="square" rtlCol="0">
              <a:spAutoFit/>
            </a:bodyPr>
            <a:lstStyle/>
            <a:p>
              <a:r>
                <a:rPr lang="en-US" sz="1200" dirty="0">
                  <a:latin typeface="Kristen ITC" panose="03050502040202030202" pitchFamily="66" charset="0"/>
                </a:rPr>
                <a:t>The system provides real-time health monitoring using IoT sensors that track temperature, heart rate, and movement, ensuring early detection of abnormalities. Farmers can input symptoms manually, while the AI-powered diagnosis system analyzes sensor data and images to identify diseases, suggest treatments, and recommend preventive measures. In cases of contagious diseases, the system automatically alerts veterinary authorities with location details, enabling quick response and outbreak control. Additionally, a disease database keeps track of past infections, helping in trend analysis and future prevention strategies, ultimately reducing livestock losses and improving productivity.</a:t>
              </a:r>
              <a:endParaRPr lang="en-KE" sz="1200" dirty="0">
                <a:latin typeface="Kristen ITC" panose="03050502040202030202" pitchFamily="66" charset="0"/>
              </a:endParaRPr>
            </a:p>
          </p:txBody>
        </p:sp>
        <p:sp>
          <p:nvSpPr>
            <p:cNvPr id="338" name="Rectangle: Rounded Corners 337">
              <a:extLst>
                <a:ext uri="{FF2B5EF4-FFF2-40B4-BE49-F238E27FC236}">
                  <a16:creationId xmlns:a16="http://schemas.microsoft.com/office/drawing/2014/main" id="{72904A3A-A290-44D8-98F9-8E222B6A161C}"/>
                </a:ext>
              </a:extLst>
            </p:cNvPr>
            <p:cNvSpPr/>
            <p:nvPr/>
          </p:nvSpPr>
          <p:spPr>
            <a:xfrm>
              <a:off x="966788" y="2965855"/>
              <a:ext cx="720000" cy="72000"/>
            </a:xfrm>
            <a:prstGeom prst="roundRect">
              <a:avLst>
                <a:gd name="adj" fmla="val 41983"/>
              </a:avLst>
            </a:prstGeom>
            <a:gradFill>
              <a:gsLst>
                <a:gs pos="0">
                  <a:srgbClr val="00B0F0"/>
                </a:gs>
                <a:gs pos="51000">
                  <a:schemeClr val="accent1">
                    <a:lumMod val="75000"/>
                  </a:schemeClr>
                </a:gs>
                <a:gs pos="99000">
                  <a:schemeClr val="accent1">
                    <a:lumMod val="50000"/>
                  </a:schemeClr>
                </a:gs>
                <a:gs pos="100000">
                  <a:schemeClr val="accent1">
                    <a:lumMod val="5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339" name="TextBox 338">
              <a:extLst>
                <a:ext uri="{FF2B5EF4-FFF2-40B4-BE49-F238E27FC236}">
                  <a16:creationId xmlns:a16="http://schemas.microsoft.com/office/drawing/2014/main" id="{DF631E48-8531-4A4E-B7D2-FF5BB4A086AE}"/>
                </a:ext>
              </a:extLst>
            </p:cNvPr>
            <p:cNvSpPr txBox="1"/>
            <p:nvPr/>
          </p:nvSpPr>
          <p:spPr>
            <a:xfrm>
              <a:off x="828675" y="1545902"/>
              <a:ext cx="7400926" cy="1015663"/>
            </a:xfrm>
            <a:prstGeom prst="rect">
              <a:avLst/>
            </a:prstGeom>
            <a:noFill/>
          </p:spPr>
          <p:txBody>
            <a:bodyPr wrap="square" rtlCol="0">
              <a:spAutoFit/>
            </a:bodyPr>
            <a:lstStyle/>
            <a:p>
              <a:r>
                <a:rPr lang="en-US" sz="6000" dirty="0">
                  <a:latin typeface="Anurati" pitchFamily="50" charset="0"/>
                </a:rPr>
                <a:t>KEY FEATURES</a:t>
              </a:r>
              <a:endParaRPr lang="en-KE" sz="6000" b="1" dirty="0">
                <a:latin typeface="Anurati" pitchFamily="50" charset="0"/>
              </a:endParaRPr>
            </a:p>
          </p:txBody>
        </p:sp>
      </p:grpSp>
      <p:grpSp>
        <p:nvGrpSpPr>
          <p:cNvPr id="340" name="Group 339">
            <a:extLst>
              <a:ext uri="{FF2B5EF4-FFF2-40B4-BE49-F238E27FC236}">
                <a16:creationId xmlns:a16="http://schemas.microsoft.com/office/drawing/2014/main" id="{01F5CA3B-D953-4420-B22A-465E345619C4}"/>
              </a:ext>
            </a:extLst>
          </p:cNvPr>
          <p:cNvGrpSpPr/>
          <p:nvPr/>
        </p:nvGrpSpPr>
        <p:grpSpPr>
          <a:xfrm>
            <a:off x="-2447925" y="-5642298"/>
            <a:ext cx="7400926" cy="5234704"/>
            <a:chOff x="828675" y="1545902"/>
            <a:chExt cx="7400926" cy="5234704"/>
          </a:xfrm>
        </p:grpSpPr>
        <p:sp>
          <p:nvSpPr>
            <p:cNvPr id="341" name="TextBox 340">
              <a:extLst>
                <a:ext uri="{FF2B5EF4-FFF2-40B4-BE49-F238E27FC236}">
                  <a16:creationId xmlns:a16="http://schemas.microsoft.com/office/drawing/2014/main" id="{F4F0A501-6473-4849-9214-CF5EE37075D9}"/>
                </a:ext>
              </a:extLst>
            </p:cNvPr>
            <p:cNvSpPr txBox="1"/>
            <p:nvPr/>
          </p:nvSpPr>
          <p:spPr>
            <a:xfrm>
              <a:off x="933840" y="3548952"/>
              <a:ext cx="3524250" cy="3231654"/>
            </a:xfrm>
            <a:prstGeom prst="rect">
              <a:avLst/>
            </a:prstGeom>
            <a:noFill/>
          </p:spPr>
          <p:txBody>
            <a:bodyPr wrap="square" rtlCol="0">
              <a:spAutoFit/>
            </a:bodyPr>
            <a:lstStyle/>
            <a:p>
              <a:r>
                <a:rPr lang="en-US" sz="1200" dirty="0">
                  <a:latin typeface="Kristen ITC" panose="03050502040202030202" pitchFamily="66" charset="0"/>
                </a:rPr>
                <a:t>The system provides real-time health monitoring using IoT sensors that track temperature, heart rate, and movement, ensuring early detection of abnormalities. Farmers can input symptoms manually, while the AI-powered diagnosis system analyzes sensor data and images to identify diseases, suggest treatments, and recommend preventive measures. In cases of contagious diseases, the system automatically alerts veterinary authorities with location details, enabling quick response and outbreak control. Additionally, a disease database keeps track of past infections, helping in trend analysis and future prevention strategies, ultimately reducing livestock losses and improving productivity.</a:t>
              </a:r>
              <a:endParaRPr lang="en-KE" sz="1200" dirty="0">
                <a:latin typeface="Kristen ITC" panose="03050502040202030202" pitchFamily="66" charset="0"/>
              </a:endParaRPr>
            </a:p>
          </p:txBody>
        </p:sp>
        <p:sp>
          <p:nvSpPr>
            <p:cNvPr id="342" name="Rectangle: Rounded Corners 341">
              <a:extLst>
                <a:ext uri="{FF2B5EF4-FFF2-40B4-BE49-F238E27FC236}">
                  <a16:creationId xmlns:a16="http://schemas.microsoft.com/office/drawing/2014/main" id="{EE9AC9B8-3483-4898-88E7-3250A67002E8}"/>
                </a:ext>
              </a:extLst>
            </p:cNvPr>
            <p:cNvSpPr/>
            <p:nvPr/>
          </p:nvSpPr>
          <p:spPr>
            <a:xfrm>
              <a:off x="966788" y="2965855"/>
              <a:ext cx="720000" cy="72000"/>
            </a:xfrm>
            <a:prstGeom prst="roundRect">
              <a:avLst>
                <a:gd name="adj" fmla="val 41983"/>
              </a:avLst>
            </a:prstGeom>
            <a:gradFill>
              <a:gsLst>
                <a:gs pos="0">
                  <a:srgbClr val="00B0F0"/>
                </a:gs>
                <a:gs pos="51000">
                  <a:schemeClr val="accent1">
                    <a:lumMod val="75000"/>
                  </a:schemeClr>
                </a:gs>
                <a:gs pos="99000">
                  <a:schemeClr val="accent1">
                    <a:lumMod val="50000"/>
                  </a:schemeClr>
                </a:gs>
                <a:gs pos="100000">
                  <a:schemeClr val="accent1">
                    <a:lumMod val="5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343" name="TextBox 342">
              <a:extLst>
                <a:ext uri="{FF2B5EF4-FFF2-40B4-BE49-F238E27FC236}">
                  <a16:creationId xmlns:a16="http://schemas.microsoft.com/office/drawing/2014/main" id="{6DD284CC-343F-4B2B-9019-FD78FF65672F}"/>
                </a:ext>
              </a:extLst>
            </p:cNvPr>
            <p:cNvSpPr txBox="1"/>
            <p:nvPr/>
          </p:nvSpPr>
          <p:spPr>
            <a:xfrm>
              <a:off x="828675" y="1545902"/>
              <a:ext cx="7400926" cy="1015663"/>
            </a:xfrm>
            <a:prstGeom prst="rect">
              <a:avLst/>
            </a:prstGeom>
            <a:noFill/>
          </p:spPr>
          <p:txBody>
            <a:bodyPr wrap="square" rtlCol="0">
              <a:spAutoFit/>
            </a:bodyPr>
            <a:lstStyle/>
            <a:p>
              <a:r>
                <a:rPr lang="en-US" sz="6000" dirty="0">
                  <a:latin typeface="Anurati" pitchFamily="50" charset="0"/>
                </a:rPr>
                <a:t>KEY FEATURES</a:t>
              </a:r>
              <a:endParaRPr lang="en-KE" sz="6000" b="1" dirty="0">
                <a:latin typeface="Anurati" pitchFamily="50" charset="0"/>
              </a:endParaRPr>
            </a:p>
          </p:txBody>
        </p:sp>
      </p:grpSp>
      <p:grpSp>
        <p:nvGrpSpPr>
          <p:cNvPr id="348" name="Group 347">
            <a:extLst>
              <a:ext uri="{FF2B5EF4-FFF2-40B4-BE49-F238E27FC236}">
                <a16:creationId xmlns:a16="http://schemas.microsoft.com/office/drawing/2014/main" id="{C09F44F3-C5F7-446F-BFC8-4A40FB75F47C}"/>
              </a:ext>
            </a:extLst>
          </p:cNvPr>
          <p:cNvGrpSpPr/>
          <p:nvPr/>
        </p:nvGrpSpPr>
        <p:grpSpPr>
          <a:xfrm>
            <a:off x="-2905125" y="7641902"/>
            <a:ext cx="7400926" cy="5203351"/>
            <a:chOff x="828675" y="1545902"/>
            <a:chExt cx="7400926" cy="5203351"/>
          </a:xfrm>
        </p:grpSpPr>
        <p:sp>
          <p:nvSpPr>
            <p:cNvPr id="349" name="TextBox 348">
              <a:extLst>
                <a:ext uri="{FF2B5EF4-FFF2-40B4-BE49-F238E27FC236}">
                  <a16:creationId xmlns:a16="http://schemas.microsoft.com/office/drawing/2014/main" id="{4F2523A1-DDFA-4B43-A069-4C1EA18D17B2}"/>
                </a:ext>
              </a:extLst>
            </p:cNvPr>
            <p:cNvSpPr txBox="1"/>
            <p:nvPr/>
          </p:nvSpPr>
          <p:spPr>
            <a:xfrm>
              <a:off x="853762" y="3702265"/>
              <a:ext cx="3524250" cy="3046988"/>
            </a:xfrm>
            <a:prstGeom prst="rect">
              <a:avLst/>
            </a:prstGeom>
            <a:noFill/>
          </p:spPr>
          <p:txBody>
            <a:bodyPr wrap="square" rtlCol="0">
              <a:spAutoFit/>
            </a:bodyPr>
            <a:lstStyle/>
            <a:p>
              <a:r>
                <a:rPr lang="en-US" sz="1200" dirty="0">
                  <a:latin typeface="Kristen ITC" panose="03050502040202030202" pitchFamily="66" charset="0"/>
                </a:rPr>
                <a:t>The system utilizes IoT sensors to collect real-time data on livestock health, including temperature, heart rate, and movement patterns. AI-powered machine learning models analyze this data along with user-input symptoms and images to detect diseases and suggest treatments. A cloud-based database stores disease records for historical analysis and trend prediction. The platform is accessible via a user-friendly web and mobile application, allowing farmers to receive instant feedback and alerts. For connectivity, the system integrates wireless networks (LoRa, Wi-Fi, GSM) to ensure real-time data transmission, even in remote areas.</a:t>
              </a:r>
              <a:endParaRPr lang="en-KE" sz="1200" dirty="0">
                <a:latin typeface="Kristen ITC" panose="03050502040202030202" pitchFamily="66" charset="0"/>
              </a:endParaRPr>
            </a:p>
          </p:txBody>
        </p:sp>
        <p:sp>
          <p:nvSpPr>
            <p:cNvPr id="350" name="Rectangle: Rounded Corners 349">
              <a:extLst>
                <a:ext uri="{FF2B5EF4-FFF2-40B4-BE49-F238E27FC236}">
                  <a16:creationId xmlns:a16="http://schemas.microsoft.com/office/drawing/2014/main" id="{AD2749EE-306B-4454-8FAF-473DA185ACE3}"/>
                </a:ext>
              </a:extLst>
            </p:cNvPr>
            <p:cNvSpPr/>
            <p:nvPr/>
          </p:nvSpPr>
          <p:spPr>
            <a:xfrm>
              <a:off x="966788" y="2965855"/>
              <a:ext cx="720000" cy="72000"/>
            </a:xfrm>
            <a:prstGeom prst="roundRect">
              <a:avLst>
                <a:gd name="adj" fmla="val 41983"/>
              </a:avLst>
            </a:prstGeom>
            <a:gradFill>
              <a:gsLst>
                <a:gs pos="0">
                  <a:srgbClr val="00B0F0"/>
                </a:gs>
                <a:gs pos="51000">
                  <a:schemeClr val="accent1">
                    <a:lumMod val="75000"/>
                  </a:schemeClr>
                </a:gs>
                <a:gs pos="99000">
                  <a:schemeClr val="accent1">
                    <a:lumMod val="50000"/>
                  </a:schemeClr>
                </a:gs>
                <a:gs pos="100000">
                  <a:schemeClr val="accent1">
                    <a:lumMod val="5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351" name="TextBox 350">
              <a:extLst>
                <a:ext uri="{FF2B5EF4-FFF2-40B4-BE49-F238E27FC236}">
                  <a16:creationId xmlns:a16="http://schemas.microsoft.com/office/drawing/2014/main" id="{C4092A54-F951-4F32-B2A3-4B86D5371FD1}"/>
                </a:ext>
              </a:extLst>
            </p:cNvPr>
            <p:cNvSpPr txBox="1"/>
            <p:nvPr/>
          </p:nvSpPr>
          <p:spPr>
            <a:xfrm>
              <a:off x="828675" y="1545902"/>
              <a:ext cx="7400926" cy="830997"/>
            </a:xfrm>
            <a:prstGeom prst="rect">
              <a:avLst/>
            </a:prstGeom>
            <a:noFill/>
          </p:spPr>
          <p:txBody>
            <a:bodyPr wrap="square" rtlCol="0">
              <a:spAutoFit/>
            </a:bodyPr>
            <a:lstStyle/>
            <a:p>
              <a:r>
                <a:rPr lang="en-US" sz="4800" dirty="0">
                  <a:latin typeface="Anurati" pitchFamily="50" charset="0"/>
                </a:rPr>
                <a:t>TECHNOLOGY STACK</a:t>
              </a:r>
              <a:endParaRPr lang="en-KE" sz="4800" b="1" dirty="0">
                <a:latin typeface="Anurati" pitchFamily="50" charset="0"/>
              </a:endParaRPr>
            </a:p>
          </p:txBody>
        </p:sp>
      </p:grpSp>
    </p:spTree>
    <p:extLst>
      <p:ext uri="{BB962C8B-B14F-4D97-AF65-F5344CB8AC3E}">
        <p14:creationId xmlns:p14="http://schemas.microsoft.com/office/powerpoint/2010/main" val="39295286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0" name="Group 199">
            <a:extLst>
              <a:ext uri="{FF2B5EF4-FFF2-40B4-BE49-F238E27FC236}">
                <a16:creationId xmlns:a16="http://schemas.microsoft.com/office/drawing/2014/main" id="{4C6CCA41-AC55-4A7B-8919-304AE784E399}"/>
              </a:ext>
            </a:extLst>
          </p:cNvPr>
          <p:cNvGrpSpPr/>
          <p:nvPr/>
        </p:nvGrpSpPr>
        <p:grpSpPr>
          <a:xfrm>
            <a:off x="8377238" y="-18817280"/>
            <a:ext cx="2847974" cy="36464429"/>
            <a:chOff x="8364752" y="1449388"/>
            <a:chExt cx="2847974" cy="36464429"/>
          </a:xfrm>
        </p:grpSpPr>
        <p:grpSp>
          <p:nvGrpSpPr>
            <p:cNvPr id="201" name="Group 200">
              <a:extLst>
                <a:ext uri="{FF2B5EF4-FFF2-40B4-BE49-F238E27FC236}">
                  <a16:creationId xmlns:a16="http://schemas.microsoft.com/office/drawing/2014/main" id="{43240C5B-CB19-40AB-8F5A-18514CD1548A}"/>
                </a:ext>
              </a:extLst>
            </p:cNvPr>
            <p:cNvGrpSpPr/>
            <p:nvPr/>
          </p:nvGrpSpPr>
          <p:grpSpPr>
            <a:xfrm>
              <a:off x="8402852" y="1449388"/>
              <a:ext cx="2771775" cy="3959225"/>
              <a:chOff x="8377238" y="1449388"/>
              <a:chExt cx="2771775" cy="3959225"/>
            </a:xfrm>
          </p:grpSpPr>
          <p:sp>
            <p:nvSpPr>
              <p:cNvPr id="314" name="Rectangle: Rounded Corners 313">
                <a:extLst>
                  <a:ext uri="{FF2B5EF4-FFF2-40B4-BE49-F238E27FC236}">
                    <a16:creationId xmlns:a16="http://schemas.microsoft.com/office/drawing/2014/main" id="{E57252F0-2DC0-4BC5-86EF-043203F6A02A}"/>
                  </a:ext>
                </a:extLst>
              </p:cNvPr>
              <p:cNvSpPr/>
              <p:nvPr/>
            </p:nvSpPr>
            <p:spPr>
              <a:xfrm>
                <a:off x="8377238" y="1449388"/>
                <a:ext cx="2771775" cy="3959225"/>
              </a:xfrm>
              <a:prstGeom prst="roundRect">
                <a:avLst>
                  <a:gd name="adj" fmla="val 12199"/>
                </a:avLst>
              </a:prstGeom>
              <a:gradFill>
                <a:gsLst>
                  <a:gs pos="0">
                    <a:srgbClr val="00B0F0"/>
                  </a:gs>
                  <a:gs pos="51000">
                    <a:schemeClr val="accent1">
                      <a:lumMod val="75000"/>
                    </a:schemeClr>
                  </a:gs>
                  <a:gs pos="99000">
                    <a:schemeClr val="accent1">
                      <a:lumMod val="50000"/>
                    </a:schemeClr>
                  </a:gs>
                  <a:gs pos="100000">
                    <a:schemeClr val="accent1">
                      <a:lumMod val="5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315" name="Freeform: Shape 314">
                <a:extLst>
                  <a:ext uri="{FF2B5EF4-FFF2-40B4-BE49-F238E27FC236}">
                    <a16:creationId xmlns:a16="http://schemas.microsoft.com/office/drawing/2014/main" id="{CF5A1F20-22F4-4EDE-A05A-4BAE5B7D3512}"/>
                  </a:ext>
                </a:extLst>
              </p:cNvPr>
              <p:cNvSpPr/>
              <p:nvPr/>
            </p:nvSpPr>
            <p:spPr>
              <a:xfrm flipH="1">
                <a:off x="8377238" y="1545902"/>
                <a:ext cx="2771775" cy="3862711"/>
              </a:xfrm>
              <a:custGeom>
                <a:avLst/>
                <a:gdLst>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86359 w 2771775"/>
                  <a:gd name="connsiteY9" fmla="*/ 180514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86359 w 2771775"/>
                  <a:gd name="connsiteY9" fmla="*/ 180514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71775" h="3862711">
                    <a:moveTo>
                      <a:pt x="102092" y="0"/>
                    </a:moveTo>
                    <a:lnTo>
                      <a:pt x="99036" y="2522"/>
                    </a:lnTo>
                    <a:cubicBezTo>
                      <a:pt x="37846" y="63711"/>
                      <a:pt x="0" y="148244"/>
                      <a:pt x="0" y="241615"/>
                    </a:cubicBezTo>
                    <a:lnTo>
                      <a:pt x="0" y="3524582"/>
                    </a:lnTo>
                    <a:cubicBezTo>
                      <a:pt x="0" y="3711325"/>
                      <a:pt x="151386" y="3862711"/>
                      <a:pt x="338129" y="3862711"/>
                    </a:cubicBezTo>
                    <a:lnTo>
                      <a:pt x="2433646" y="3862711"/>
                    </a:lnTo>
                    <a:cubicBezTo>
                      <a:pt x="2620389" y="3862711"/>
                      <a:pt x="2771775" y="3711325"/>
                      <a:pt x="2771775" y="3524582"/>
                    </a:cubicBezTo>
                    <a:lnTo>
                      <a:pt x="2771775" y="3443237"/>
                    </a:lnTo>
                    <a:lnTo>
                      <a:pt x="2730892" y="3419419"/>
                    </a:lnTo>
                    <a:cubicBezTo>
                      <a:pt x="1180917" y="2806879"/>
                      <a:pt x="1064514" y="2536857"/>
                      <a:pt x="176834" y="228139"/>
                    </a:cubicBezTo>
                    <a:cubicBezTo>
                      <a:pt x="148745" y="167968"/>
                      <a:pt x="130181" y="50646"/>
                      <a:pt x="102092" y="0"/>
                    </a:cubicBezTo>
                    <a:close/>
                  </a:path>
                </a:pathLst>
              </a:custGeom>
              <a:gradFill>
                <a:gsLst>
                  <a:gs pos="0">
                    <a:srgbClr val="00B0F0"/>
                  </a:gs>
                  <a:gs pos="31000">
                    <a:schemeClr val="bg1"/>
                  </a:gs>
                  <a:gs pos="92000">
                    <a:schemeClr val="accent1">
                      <a:lumMod val="50000"/>
                    </a:schemeClr>
                  </a:gs>
                  <a:gs pos="30000">
                    <a:schemeClr val="bg1"/>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KE"/>
              </a:p>
            </p:txBody>
          </p:sp>
          <p:sp>
            <p:nvSpPr>
              <p:cNvPr id="316" name="Rectangle: Rounded Corners 315">
                <a:extLst>
                  <a:ext uri="{FF2B5EF4-FFF2-40B4-BE49-F238E27FC236}">
                    <a16:creationId xmlns:a16="http://schemas.microsoft.com/office/drawing/2014/main" id="{33150053-B2E4-4510-ACAE-2962ECE70AD0}"/>
                  </a:ext>
                </a:extLst>
              </p:cNvPr>
              <p:cNvSpPr/>
              <p:nvPr/>
            </p:nvSpPr>
            <p:spPr>
              <a:xfrm>
                <a:off x="8453437" y="1893371"/>
                <a:ext cx="2619375" cy="2035497"/>
              </a:xfrm>
              <a:prstGeom prst="roundRect">
                <a:avLst>
                  <a:gd name="adj" fmla="val 16161"/>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317" name="Rectangle: Rounded Corners 316">
                <a:extLst>
                  <a:ext uri="{FF2B5EF4-FFF2-40B4-BE49-F238E27FC236}">
                    <a16:creationId xmlns:a16="http://schemas.microsoft.com/office/drawing/2014/main" id="{9C871E28-CB3B-4FA1-877D-AC5548442A8F}"/>
                  </a:ext>
                </a:extLst>
              </p:cNvPr>
              <p:cNvSpPr/>
              <p:nvPr/>
            </p:nvSpPr>
            <p:spPr>
              <a:xfrm>
                <a:off x="8453437" y="1498277"/>
                <a:ext cx="2619375" cy="2168848"/>
              </a:xfrm>
              <a:prstGeom prst="roundRect">
                <a:avLst>
                  <a:gd name="adj" fmla="val 1288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dirty="0"/>
              </a:p>
            </p:txBody>
          </p:sp>
          <p:sp>
            <p:nvSpPr>
              <p:cNvPr id="318" name="TextBox 317">
                <a:extLst>
                  <a:ext uri="{FF2B5EF4-FFF2-40B4-BE49-F238E27FC236}">
                    <a16:creationId xmlns:a16="http://schemas.microsoft.com/office/drawing/2014/main" id="{E1177D44-60EC-404F-BCC0-7AAFB0D4D560}"/>
                  </a:ext>
                </a:extLst>
              </p:cNvPr>
              <p:cNvSpPr txBox="1"/>
              <p:nvPr/>
            </p:nvSpPr>
            <p:spPr>
              <a:xfrm>
                <a:off x="8453437" y="1624012"/>
                <a:ext cx="2395539" cy="261610"/>
              </a:xfrm>
              <a:prstGeom prst="rect">
                <a:avLst/>
              </a:prstGeom>
              <a:noFill/>
            </p:spPr>
            <p:txBody>
              <a:bodyPr wrap="square" rtlCol="0">
                <a:spAutoFit/>
              </a:bodyPr>
              <a:lstStyle/>
              <a:p>
                <a:r>
                  <a:rPr lang="en-US" sz="1100" dirty="0">
                    <a:latin typeface="Kristen ITC" panose="03050502040202030202" pitchFamily="66" charset="0"/>
                  </a:rPr>
                  <a:t>THE PROBLEM STATEMENT</a:t>
                </a:r>
                <a:endParaRPr lang="en-KE" sz="1100" b="1" dirty="0">
                  <a:solidFill>
                    <a:schemeClr val="tx1">
                      <a:lumMod val="75000"/>
                      <a:lumOff val="25000"/>
                    </a:schemeClr>
                  </a:solidFill>
                  <a:latin typeface="Kristen ITC" panose="03050502040202030202" pitchFamily="66" charset="0"/>
                </a:endParaRPr>
              </a:p>
            </p:txBody>
          </p:sp>
          <p:sp>
            <p:nvSpPr>
              <p:cNvPr id="319" name="Rectangle: Rounded Corners 318">
                <a:extLst>
                  <a:ext uri="{FF2B5EF4-FFF2-40B4-BE49-F238E27FC236}">
                    <a16:creationId xmlns:a16="http://schemas.microsoft.com/office/drawing/2014/main" id="{C247F207-4788-4758-9904-6D8A21954F02}"/>
                  </a:ext>
                </a:extLst>
              </p:cNvPr>
              <p:cNvSpPr/>
              <p:nvPr/>
            </p:nvSpPr>
            <p:spPr>
              <a:xfrm>
                <a:off x="8572500" y="2072377"/>
                <a:ext cx="324000" cy="72000"/>
              </a:xfrm>
              <a:prstGeom prst="roundRect">
                <a:avLst>
                  <a:gd name="adj" fmla="val 41983"/>
                </a:avLst>
              </a:prstGeom>
              <a:gradFill>
                <a:gsLst>
                  <a:gs pos="0">
                    <a:srgbClr val="00B0F0"/>
                  </a:gs>
                  <a:gs pos="51000">
                    <a:schemeClr val="accent1">
                      <a:lumMod val="75000"/>
                    </a:schemeClr>
                  </a:gs>
                  <a:gs pos="99000">
                    <a:schemeClr val="accent1">
                      <a:lumMod val="50000"/>
                    </a:schemeClr>
                  </a:gs>
                  <a:gs pos="100000">
                    <a:schemeClr val="accent1">
                      <a:lumMod val="5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320" name="TextBox 319">
                <a:extLst>
                  <a:ext uri="{FF2B5EF4-FFF2-40B4-BE49-F238E27FC236}">
                    <a16:creationId xmlns:a16="http://schemas.microsoft.com/office/drawing/2014/main" id="{1016C231-D8EF-4CCB-B25B-E2631080FEDE}"/>
                  </a:ext>
                </a:extLst>
              </p:cNvPr>
              <p:cNvSpPr txBox="1"/>
              <p:nvPr/>
            </p:nvSpPr>
            <p:spPr>
              <a:xfrm>
                <a:off x="9105975" y="4040746"/>
                <a:ext cx="742875" cy="523220"/>
              </a:xfrm>
              <a:prstGeom prst="rect">
                <a:avLst/>
              </a:prstGeom>
              <a:noFill/>
            </p:spPr>
            <p:txBody>
              <a:bodyPr wrap="square" rtlCol="0">
                <a:spAutoFit/>
              </a:bodyPr>
              <a:lstStyle/>
              <a:p>
                <a:r>
                  <a:rPr lang="en-US" sz="2800" dirty="0">
                    <a:solidFill>
                      <a:schemeClr val="bg1"/>
                    </a:solidFill>
                  </a:rPr>
                  <a:t>15</a:t>
                </a:r>
                <a:r>
                  <a:rPr lang="en-US" sz="2000" dirty="0">
                    <a:solidFill>
                      <a:schemeClr val="bg1"/>
                    </a:solidFill>
                  </a:rPr>
                  <a:t>%</a:t>
                </a:r>
                <a:endParaRPr lang="en-KE" sz="2800" dirty="0">
                  <a:solidFill>
                    <a:schemeClr val="bg1"/>
                  </a:solidFill>
                </a:endParaRPr>
              </a:p>
            </p:txBody>
          </p:sp>
          <p:sp>
            <p:nvSpPr>
              <p:cNvPr id="321" name="TextBox 320">
                <a:extLst>
                  <a:ext uri="{FF2B5EF4-FFF2-40B4-BE49-F238E27FC236}">
                    <a16:creationId xmlns:a16="http://schemas.microsoft.com/office/drawing/2014/main" id="{6FB91B14-7406-4BA3-B214-F55CDBAB047D}"/>
                  </a:ext>
                </a:extLst>
              </p:cNvPr>
              <p:cNvSpPr txBox="1"/>
              <p:nvPr/>
            </p:nvSpPr>
            <p:spPr>
              <a:xfrm>
                <a:off x="9734625" y="4225412"/>
                <a:ext cx="962025" cy="338554"/>
              </a:xfrm>
              <a:prstGeom prst="rect">
                <a:avLst/>
              </a:prstGeom>
              <a:noFill/>
            </p:spPr>
            <p:txBody>
              <a:bodyPr wrap="square" rtlCol="0">
                <a:spAutoFit/>
              </a:bodyPr>
              <a:lstStyle/>
              <a:p>
                <a:r>
                  <a:rPr lang="en-US" sz="1600" b="1" dirty="0">
                    <a:solidFill>
                      <a:schemeClr val="bg1"/>
                    </a:solidFill>
                    <a:latin typeface="Kristen ITC" panose="03050502040202030202" pitchFamily="66" charset="0"/>
                  </a:rPr>
                  <a:t>Growth</a:t>
                </a:r>
                <a:endParaRPr lang="en-KE" sz="1600" b="1" dirty="0">
                  <a:solidFill>
                    <a:schemeClr val="bg1"/>
                  </a:solidFill>
                  <a:latin typeface="Kristen ITC" panose="03050502040202030202" pitchFamily="66" charset="0"/>
                </a:endParaRPr>
              </a:p>
            </p:txBody>
          </p:sp>
          <p:sp>
            <p:nvSpPr>
              <p:cNvPr id="322" name="TextBox 321">
                <a:extLst>
                  <a:ext uri="{FF2B5EF4-FFF2-40B4-BE49-F238E27FC236}">
                    <a16:creationId xmlns:a16="http://schemas.microsoft.com/office/drawing/2014/main" id="{AE32FD7F-E96B-443E-8837-0FCB2E1FD627}"/>
                  </a:ext>
                </a:extLst>
              </p:cNvPr>
              <p:cNvSpPr txBox="1"/>
              <p:nvPr/>
            </p:nvSpPr>
            <p:spPr>
              <a:xfrm>
                <a:off x="9115500" y="4497946"/>
                <a:ext cx="742875" cy="523220"/>
              </a:xfrm>
              <a:prstGeom prst="rect">
                <a:avLst/>
              </a:prstGeom>
              <a:noFill/>
            </p:spPr>
            <p:txBody>
              <a:bodyPr wrap="square" rtlCol="0">
                <a:spAutoFit/>
              </a:bodyPr>
              <a:lstStyle/>
              <a:p>
                <a:r>
                  <a:rPr lang="en-US" sz="2800" dirty="0">
                    <a:solidFill>
                      <a:schemeClr val="bg1"/>
                    </a:solidFill>
                  </a:rPr>
                  <a:t>15</a:t>
                </a:r>
                <a:endParaRPr lang="en-KE" sz="2800" dirty="0">
                  <a:solidFill>
                    <a:schemeClr val="bg1"/>
                  </a:solidFill>
                </a:endParaRPr>
              </a:p>
            </p:txBody>
          </p:sp>
          <p:sp>
            <p:nvSpPr>
              <p:cNvPr id="323" name="TextBox 322">
                <a:extLst>
                  <a:ext uri="{FF2B5EF4-FFF2-40B4-BE49-F238E27FC236}">
                    <a16:creationId xmlns:a16="http://schemas.microsoft.com/office/drawing/2014/main" id="{DF7FD691-9C42-49B3-9B06-C69791F85E92}"/>
                  </a:ext>
                </a:extLst>
              </p:cNvPr>
              <p:cNvSpPr txBox="1"/>
              <p:nvPr/>
            </p:nvSpPr>
            <p:spPr>
              <a:xfrm>
                <a:off x="9796500" y="4682612"/>
                <a:ext cx="962025" cy="338554"/>
              </a:xfrm>
              <a:prstGeom prst="rect">
                <a:avLst/>
              </a:prstGeom>
              <a:noFill/>
            </p:spPr>
            <p:txBody>
              <a:bodyPr wrap="square" rtlCol="0">
                <a:spAutoFit/>
              </a:bodyPr>
              <a:lstStyle/>
              <a:p>
                <a:r>
                  <a:rPr lang="en-US" sz="1600" b="1" dirty="0">
                    <a:solidFill>
                      <a:schemeClr val="bg1"/>
                    </a:solidFill>
                    <a:latin typeface="Kristen ITC" panose="03050502040202030202" pitchFamily="66" charset="0"/>
                  </a:rPr>
                  <a:t>Points</a:t>
                </a:r>
                <a:endParaRPr lang="en-KE" sz="1600" b="1" dirty="0">
                  <a:solidFill>
                    <a:schemeClr val="bg1"/>
                  </a:solidFill>
                  <a:latin typeface="Kristen ITC" panose="03050502040202030202" pitchFamily="66" charset="0"/>
                </a:endParaRPr>
              </a:p>
            </p:txBody>
          </p:sp>
          <p:pic>
            <p:nvPicPr>
              <p:cNvPr id="324" name="Graphic 323" descr="Bar chart with solid fill">
                <a:extLst>
                  <a:ext uri="{FF2B5EF4-FFF2-40B4-BE49-F238E27FC236}">
                    <a16:creationId xmlns:a16="http://schemas.microsoft.com/office/drawing/2014/main" id="{A81AF210-B71F-429F-86A4-4B1977E7AF0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654782" y="4525556"/>
                <a:ext cx="468000" cy="468000"/>
              </a:xfrm>
              <a:prstGeom prst="rect">
                <a:avLst/>
              </a:prstGeom>
            </p:spPr>
          </p:pic>
          <p:pic>
            <p:nvPicPr>
              <p:cNvPr id="325" name="Graphic 324" descr="Bar graph with upward trend with solid fill">
                <a:extLst>
                  <a:ext uri="{FF2B5EF4-FFF2-40B4-BE49-F238E27FC236}">
                    <a16:creationId xmlns:a16="http://schemas.microsoft.com/office/drawing/2014/main" id="{B8EAFF24-05EF-4ACB-AF15-44E45DB816D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654782" y="4059255"/>
                <a:ext cx="468000" cy="468000"/>
              </a:xfrm>
              <a:prstGeom prst="rect">
                <a:avLst/>
              </a:prstGeom>
            </p:spPr>
          </p:pic>
          <p:sp>
            <p:nvSpPr>
              <p:cNvPr id="326" name="TextBox 325">
                <a:extLst>
                  <a:ext uri="{FF2B5EF4-FFF2-40B4-BE49-F238E27FC236}">
                    <a16:creationId xmlns:a16="http://schemas.microsoft.com/office/drawing/2014/main" id="{70E1EED3-CEE1-4D18-A1A9-CEAE3EB91F2A}"/>
                  </a:ext>
                </a:extLst>
              </p:cNvPr>
              <p:cNvSpPr txBox="1"/>
              <p:nvPr/>
            </p:nvSpPr>
            <p:spPr>
              <a:xfrm>
                <a:off x="8480067" y="2568652"/>
                <a:ext cx="2619375" cy="923330"/>
              </a:xfrm>
              <a:prstGeom prst="rect">
                <a:avLst/>
              </a:prstGeom>
              <a:noFill/>
            </p:spPr>
            <p:txBody>
              <a:bodyPr wrap="square" rtlCol="0">
                <a:spAutoFit/>
              </a:bodyPr>
              <a:lstStyle/>
              <a:p>
                <a:r>
                  <a:rPr lang="en-US" dirty="0">
                    <a:latin typeface="Kristen ITC" panose="03050502040202030202" pitchFamily="66" charset="0"/>
                  </a:rPr>
                  <a:t>The Challenge in Livestock Health Management</a:t>
                </a:r>
              </a:p>
            </p:txBody>
          </p:sp>
        </p:grpSp>
        <p:grpSp>
          <p:nvGrpSpPr>
            <p:cNvPr id="202" name="Group 201">
              <a:extLst>
                <a:ext uri="{FF2B5EF4-FFF2-40B4-BE49-F238E27FC236}">
                  <a16:creationId xmlns:a16="http://schemas.microsoft.com/office/drawing/2014/main" id="{95D67444-7BDB-4311-BC45-0A3D6EB01EE9}"/>
                </a:ext>
              </a:extLst>
            </p:cNvPr>
            <p:cNvGrpSpPr/>
            <p:nvPr/>
          </p:nvGrpSpPr>
          <p:grpSpPr>
            <a:xfrm>
              <a:off x="8364752" y="5512539"/>
              <a:ext cx="2847974" cy="3959225"/>
              <a:chOff x="8377238" y="1449388"/>
              <a:chExt cx="2847974" cy="3959225"/>
            </a:xfrm>
          </p:grpSpPr>
          <p:sp>
            <p:nvSpPr>
              <p:cNvPr id="301" name="Rectangle: Rounded Corners 300">
                <a:extLst>
                  <a:ext uri="{FF2B5EF4-FFF2-40B4-BE49-F238E27FC236}">
                    <a16:creationId xmlns:a16="http://schemas.microsoft.com/office/drawing/2014/main" id="{38246A17-5A84-47CC-AB3F-ABEE5E8B129B}"/>
                  </a:ext>
                </a:extLst>
              </p:cNvPr>
              <p:cNvSpPr/>
              <p:nvPr/>
            </p:nvSpPr>
            <p:spPr>
              <a:xfrm>
                <a:off x="8377238" y="1449388"/>
                <a:ext cx="2771775" cy="3959225"/>
              </a:xfrm>
              <a:prstGeom prst="roundRect">
                <a:avLst>
                  <a:gd name="adj" fmla="val 12199"/>
                </a:avLst>
              </a:prstGeom>
              <a:gradFill>
                <a:gsLst>
                  <a:gs pos="0">
                    <a:srgbClr val="00B0F0"/>
                  </a:gs>
                  <a:gs pos="51000">
                    <a:schemeClr val="accent1">
                      <a:lumMod val="75000"/>
                    </a:schemeClr>
                  </a:gs>
                  <a:gs pos="99000">
                    <a:schemeClr val="accent1">
                      <a:lumMod val="50000"/>
                    </a:schemeClr>
                  </a:gs>
                  <a:gs pos="100000">
                    <a:schemeClr val="accent1">
                      <a:lumMod val="5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302" name="Freeform: Shape 301">
                <a:extLst>
                  <a:ext uri="{FF2B5EF4-FFF2-40B4-BE49-F238E27FC236}">
                    <a16:creationId xmlns:a16="http://schemas.microsoft.com/office/drawing/2014/main" id="{876D0CA5-C4CD-4D88-98B0-FD07356456F6}"/>
                  </a:ext>
                </a:extLst>
              </p:cNvPr>
              <p:cNvSpPr/>
              <p:nvPr/>
            </p:nvSpPr>
            <p:spPr>
              <a:xfrm flipH="1">
                <a:off x="8377238" y="1545902"/>
                <a:ext cx="2771775" cy="3862711"/>
              </a:xfrm>
              <a:custGeom>
                <a:avLst/>
                <a:gdLst>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86359 w 2771775"/>
                  <a:gd name="connsiteY9" fmla="*/ 180514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86359 w 2771775"/>
                  <a:gd name="connsiteY9" fmla="*/ 180514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71775" h="3862711">
                    <a:moveTo>
                      <a:pt x="102092" y="0"/>
                    </a:moveTo>
                    <a:lnTo>
                      <a:pt x="99036" y="2522"/>
                    </a:lnTo>
                    <a:cubicBezTo>
                      <a:pt x="37846" y="63711"/>
                      <a:pt x="0" y="148244"/>
                      <a:pt x="0" y="241615"/>
                    </a:cubicBezTo>
                    <a:lnTo>
                      <a:pt x="0" y="3524582"/>
                    </a:lnTo>
                    <a:cubicBezTo>
                      <a:pt x="0" y="3711325"/>
                      <a:pt x="151386" y="3862711"/>
                      <a:pt x="338129" y="3862711"/>
                    </a:cubicBezTo>
                    <a:lnTo>
                      <a:pt x="2433646" y="3862711"/>
                    </a:lnTo>
                    <a:cubicBezTo>
                      <a:pt x="2620389" y="3862711"/>
                      <a:pt x="2771775" y="3711325"/>
                      <a:pt x="2771775" y="3524582"/>
                    </a:cubicBezTo>
                    <a:lnTo>
                      <a:pt x="2771775" y="3443237"/>
                    </a:lnTo>
                    <a:lnTo>
                      <a:pt x="2730892" y="3419419"/>
                    </a:lnTo>
                    <a:cubicBezTo>
                      <a:pt x="1180917" y="2806879"/>
                      <a:pt x="1064514" y="2536857"/>
                      <a:pt x="176834" y="228139"/>
                    </a:cubicBezTo>
                    <a:cubicBezTo>
                      <a:pt x="148745" y="167968"/>
                      <a:pt x="130181" y="50646"/>
                      <a:pt x="102092" y="0"/>
                    </a:cubicBezTo>
                    <a:close/>
                  </a:path>
                </a:pathLst>
              </a:custGeom>
              <a:gradFill>
                <a:gsLst>
                  <a:gs pos="0">
                    <a:srgbClr val="00B0F0"/>
                  </a:gs>
                  <a:gs pos="31000">
                    <a:schemeClr val="bg1"/>
                  </a:gs>
                  <a:gs pos="92000">
                    <a:schemeClr val="accent1">
                      <a:lumMod val="50000"/>
                    </a:schemeClr>
                  </a:gs>
                  <a:gs pos="30000">
                    <a:schemeClr val="bg1"/>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KE"/>
              </a:p>
            </p:txBody>
          </p:sp>
          <p:sp>
            <p:nvSpPr>
              <p:cNvPr id="303" name="Rectangle: Rounded Corners 302">
                <a:extLst>
                  <a:ext uri="{FF2B5EF4-FFF2-40B4-BE49-F238E27FC236}">
                    <a16:creationId xmlns:a16="http://schemas.microsoft.com/office/drawing/2014/main" id="{B4EAAC84-3763-4D17-BE69-085134A5AA5B}"/>
                  </a:ext>
                </a:extLst>
              </p:cNvPr>
              <p:cNvSpPr/>
              <p:nvPr/>
            </p:nvSpPr>
            <p:spPr>
              <a:xfrm>
                <a:off x="8453437" y="1893371"/>
                <a:ext cx="2619375" cy="2035497"/>
              </a:xfrm>
              <a:prstGeom prst="roundRect">
                <a:avLst>
                  <a:gd name="adj" fmla="val 16161"/>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304" name="Rectangle: Rounded Corners 303">
                <a:extLst>
                  <a:ext uri="{FF2B5EF4-FFF2-40B4-BE49-F238E27FC236}">
                    <a16:creationId xmlns:a16="http://schemas.microsoft.com/office/drawing/2014/main" id="{0C6E135A-0B50-4367-920E-3F718B54CDF5}"/>
                  </a:ext>
                </a:extLst>
              </p:cNvPr>
              <p:cNvSpPr/>
              <p:nvPr/>
            </p:nvSpPr>
            <p:spPr>
              <a:xfrm>
                <a:off x="8453437" y="1498277"/>
                <a:ext cx="2619375" cy="2168848"/>
              </a:xfrm>
              <a:prstGeom prst="roundRect">
                <a:avLst>
                  <a:gd name="adj" fmla="val 1288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dirty="0"/>
              </a:p>
            </p:txBody>
          </p:sp>
          <p:sp>
            <p:nvSpPr>
              <p:cNvPr id="305" name="TextBox 304">
                <a:extLst>
                  <a:ext uri="{FF2B5EF4-FFF2-40B4-BE49-F238E27FC236}">
                    <a16:creationId xmlns:a16="http://schemas.microsoft.com/office/drawing/2014/main" id="{3747AF6A-5543-4D42-9730-1D4927109A99}"/>
                  </a:ext>
                </a:extLst>
              </p:cNvPr>
              <p:cNvSpPr txBox="1"/>
              <p:nvPr/>
            </p:nvSpPr>
            <p:spPr>
              <a:xfrm>
                <a:off x="8453437" y="1624012"/>
                <a:ext cx="2395539" cy="400110"/>
              </a:xfrm>
              <a:prstGeom prst="rect">
                <a:avLst/>
              </a:prstGeom>
              <a:noFill/>
            </p:spPr>
            <p:txBody>
              <a:bodyPr wrap="square" rtlCol="0">
                <a:spAutoFit/>
              </a:bodyPr>
              <a:lstStyle/>
              <a:p>
                <a:r>
                  <a:rPr lang="en-US" sz="2000" dirty="0">
                    <a:latin typeface="Kristen ITC" panose="03050502040202030202" pitchFamily="66" charset="0"/>
                  </a:rPr>
                  <a:t>Our Solution </a:t>
                </a:r>
                <a:endParaRPr lang="en-KE" sz="2000" dirty="0">
                  <a:solidFill>
                    <a:schemeClr val="tx1">
                      <a:lumMod val="75000"/>
                      <a:lumOff val="25000"/>
                    </a:schemeClr>
                  </a:solidFill>
                  <a:latin typeface="Kristen ITC" panose="03050502040202030202" pitchFamily="66" charset="0"/>
                </a:endParaRPr>
              </a:p>
            </p:txBody>
          </p:sp>
          <p:sp>
            <p:nvSpPr>
              <p:cNvPr id="306" name="Rectangle: Rounded Corners 305">
                <a:extLst>
                  <a:ext uri="{FF2B5EF4-FFF2-40B4-BE49-F238E27FC236}">
                    <a16:creationId xmlns:a16="http://schemas.microsoft.com/office/drawing/2014/main" id="{4934E77F-ED91-4A1A-B581-665B1512B79A}"/>
                  </a:ext>
                </a:extLst>
              </p:cNvPr>
              <p:cNvSpPr/>
              <p:nvPr/>
            </p:nvSpPr>
            <p:spPr>
              <a:xfrm>
                <a:off x="8572500" y="2072377"/>
                <a:ext cx="324000" cy="72000"/>
              </a:xfrm>
              <a:prstGeom prst="roundRect">
                <a:avLst>
                  <a:gd name="adj" fmla="val 41983"/>
                </a:avLst>
              </a:prstGeom>
              <a:gradFill>
                <a:gsLst>
                  <a:gs pos="0">
                    <a:srgbClr val="00B0F0"/>
                  </a:gs>
                  <a:gs pos="51000">
                    <a:schemeClr val="accent1">
                      <a:lumMod val="75000"/>
                    </a:schemeClr>
                  </a:gs>
                  <a:gs pos="99000">
                    <a:schemeClr val="accent1">
                      <a:lumMod val="50000"/>
                    </a:schemeClr>
                  </a:gs>
                  <a:gs pos="100000">
                    <a:schemeClr val="accent1">
                      <a:lumMod val="5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307" name="TextBox 306">
                <a:extLst>
                  <a:ext uri="{FF2B5EF4-FFF2-40B4-BE49-F238E27FC236}">
                    <a16:creationId xmlns:a16="http://schemas.microsoft.com/office/drawing/2014/main" id="{EE9001DD-4730-4CDF-B1C1-92673AFE6783}"/>
                  </a:ext>
                </a:extLst>
              </p:cNvPr>
              <p:cNvSpPr txBox="1"/>
              <p:nvPr/>
            </p:nvSpPr>
            <p:spPr>
              <a:xfrm>
                <a:off x="9105975" y="4040746"/>
                <a:ext cx="742875" cy="523220"/>
              </a:xfrm>
              <a:prstGeom prst="rect">
                <a:avLst/>
              </a:prstGeom>
              <a:noFill/>
            </p:spPr>
            <p:txBody>
              <a:bodyPr wrap="square" rtlCol="0">
                <a:spAutoFit/>
              </a:bodyPr>
              <a:lstStyle/>
              <a:p>
                <a:r>
                  <a:rPr lang="en-US" sz="2800" dirty="0">
                    <a:solidFill>
                      <a:schemeClr val="bg1"/>
                    </a:solidFill>
                  </a:rPr>
                  <a:t>20</a:t>
                </a:r>
                <a:r>
                  <a:rPr lang="en-US" sz="2000" dirty="0">
                    <a:solidFill>
                      <a:schemeClr val="bg1"/>
                    </a:solidFill>
                  </a:rPr>
                  <a:t>%</a:t>
                </a:r>
                <a:endParaRPr lang="en-KE" sz="2800" dirty="0">
                  <a:solidFill>
                    <a:schemeClr val="bg1"/>
                  </a:solidFill>
                </a:endParaRPr>
              </a:p>
            </p:txBody>
          </p:sp>
          <p:sp>
            <p:nvSpPr>
              <p:cNvPr id="308" name="TextBox 307">
                <a:extLst>
                  <a:ext uri="{FF2B5EF4-FFF2-40B4-BE49-F238E27FC236}">
                    <a16:creationId xmlns:a16="http://schemas.microsoft.com/office/drawing/2014/main" id="{0401B8D6-DBDB-4244-B09B-765EF878EB46}"/>
                  </a:ext>
                </a:extLst>
              </p:cNvPr>
              <p:cNvSpPr txBox="1"/>
              <p:nvPr/>
            </p:nvSpPr>
            <p:spPr>
              <a:xfrm>
                <a:off x="9734625" y="4225412"/>
                <a:ext cx="962025" cy="338554"/>
              </a:xfrm>
              <a:prstGeom prst="rect">
                <a:avLst/>
              </a:prstGeom>
              <a:noFill/>
            </p:spPr>
            <p:txBody>
              <a:bodyPr wrap="square" rtlCol="0">
                <a:spAutoFit/>
              </a:bodyPr>
              <a:lstStyle/>
              <a:p>
                <a:r>
                  <a:rPr lang="en-US" sz="1600" b="1" dirty="0">
                    <a:solidFill>
                      <a:schemeClr val="bg1"/>
                    </a:solidFill>
                    <a:latin typeface="Kristen ITC" panose="03050502040202030202" pitchFamily="66" charset="0"/>
                  </a:rPr>
                  <a:t>Growth</a:t>
                </a:r>
                <a:endParaRPr lang="en-KE" sz="1600" b="1" dirty="0">
                  <a:solidFill>
                    <a:schemeClr val="bg1"/>
                  </a:solidFill>
                  <a:latin typeface="Kristen ITC" panose="03050502040202030202" pitchFamily="66" charset="0"/>
                </a:endParaRPr>
              </a:p>
            </p:txBody>
          </p:sp>
          <p:sp>
            <p:nvSpPr>
              <p:cNvPr id="309" name="TextBox 308">
                <a:extLst>
                  <a:ext uri="{FF2B5EF4-FFF2-40B4-BE49-F238E27FC236}">
                    <a16:creationId xmlns:a16="http://schemas.microsoft.com/office/drawing/2014/main" id="{018DF52A-B3CC-47A0-BE10-E1AF40FAAF1D}"/>
                  </a:ext>
                </a:extLst>
              </p:cNvPr>
              <p:cNvSpPr txBox="1"/>
              <p:nvPr/>
            </p:nvSpPr>
            <p:spPr>
              <a:xfrm>
                <a:off x="9115500" y="4497946"/>
                <a:ext cx="742875" cy="523220"/>
              </a:xfrm>
              <a:prstGeom prst="rect">
                <a:avLst/>
              </a:prstGeom>
              <a:noFill/>
            </p:spPr>
            <p:txBody>
              <a:bodyPr wrap="square" rtlCol="0">
                <a:spAutoFit/>
              </a:bodyPr>
              <a:lstStyle/>
              <a:p>
                <a:r>
                  <a:rPr lang="en-US" sz="2800" dirty="0">
                    <a:solidFill>
                      <a:schemeClr val="bg1"/>
                    </a:solidFill>
                  </a:rPr>
                  <a:t>20</a:t>
                </a:r>
                <a:endParaRPr lang="en-KE" sz="2800" dirty="0">
                  <a:solidFill>
                    <a:schemeClr val="bg1"/>
                  </a:solidFill>
                </a:endParaRPr>
              </a:p>
            </p:txBody>
          </p:sp>
          <p:sp>
            <p:nvSpPr>
              <p:cNvPr id="310" name="TextBox 309">
                <a:extLst>
                  <a:ext uri="{FF2B5EF4-FFF2-40B4-BE49-F238E27FC236}">
                    <a16:creationId xmlns:a16="http://schemas.microsoft.com/office/drawing/2014/main" id="{1B68A12D-4A55-459B-BF1A-72E704A9DD31}"/>
                  </a:ext>
                </a:extLst>
              </p:cNvPr>
              <p:cNvSpPr txBox="1"/>
              <p:nvPr/>
            </p:nvSpPr>
            <p:spPr>
              <a:xfrm>
                <a:off x="9796500" y="4682612"/>
                <a:ext cx="962025" cy="338554"/>
              </a:xfrm>
              <a:prstGeom prst="rect">
                <a:avLst/>
              </a:prstGeom>
              <a:noFill/>
            </p:spPr>
            <p:txBody>
              <a:bodyPr wrap="square" rtlCol="0">
                <a:spAutoFit/>
              </a:bodyPr>
              <a:lstStyle/>
              <a:p>
                <a:r>
                  <a:rPr lang="en-US" sz="1600" b="1" dirty="0">
                    <a:solidFill>
                      <a:schemeClr val="bg1"/>
                    </a:solidFill>
                    <a:latin typeface="Kristen ITC" panose="03050502040202030202" pitchFamily="66" charset="0"/>
                  </a:rPr>
                  <a:t>Points</a:t>
                </a:r>
                <a:endParaRPr lang="en-KE" sz="1600" b="1" dirty="0">
                  <a:solidFill>
                    <a:schemeClr val="bg1"/>
                  </a:solidFill>
                  <a:latin typeface="Kristen ITC" panose="03050502040202030202" pitchFamily="66" charset="0"/>
                </a:endParaRPr>
              </a:p>
            </p:txBody>
          </p:sp>
          <p:pic>
            <p:nvPicPr>
              <p:cNvPr id="311" name="Graphic 310" descr="Bar chart with solid fill">
                <a:extLst>
                  <a:ext uri="{FF2B5EF4-FFF2-40B4-BE49-F238E27FC236}">
                    <a16:creationId xmlns:a16="http://schemas.microsoft.com/office/drawing/2014/main" id="{59C8661C-F8A7-4F08-975C-090B2940E5D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654782" y="4525556"/>
                <a:ext cx="468000" cy="468000"/>
              </a:xfrm>
              <a:prstGeom prst="rect">
                <a:avLst/>
              </a:prstGeom>
            </p:spPr>
          </p:pic>
          <p:pic>
            <p:nvPicPr>
              <p:cNvPr id="312" name="Graphic 311" descr="Bar graph with upward trend with solid fill">
                <a:extLst>
                  <a:ext uri="{FF2B5EF4-FFF2-40B4-BE49-F238E27FC236}">
                    <a16:creationId xmlns:a16="http://schemas.microsoft.com/office/drawing/2014/main" id="{2434D110-D4B3-4793-B17C-0CD1243EC0A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654782" y="4059255"/>
                <a:ext cx="468000" cy="468000"/>
              </a:xfrm>
              <a:prstGeom prst="rect">
                <a:avLst/>
              </a:prstGeom>
            </p:spPr>
          </p:pic>
          <p:sp>
            <p:nvSpPr>
              <p:cNvPr id="313" name="TextBox 312">
                <a:extLst>
                  <a:ext uri="{FF2B5EF4-FFF2-40B4-BE49-F238E27FC236}">
                    <a16:creationId xmlns:a16="http://schemas.microsoft.com/office/drawing/2014/main" id="{F8334852-0E3B-42B2-AC2F-CCB998DE970F}"/>
                  </a:ext>
                </a:extLst>
              </p:cNvPr>
              <p:cNvSpPr txBox="1"/>
              <p:nvPr/>
            </p:nvSpPr>
            <p:spPr>
              <a:xfrm>
                <a:off x="8605837" y="2568652"/>
                <a:ext cx="2619375" cy="1107996"/>
              </a:xfrm>
              <a:prstGeom prst="rect">
                <a:avLst/>
              </a:prstGeom>
              <a:noFill/>
            </p:spPr>
            <p:txBody>
              <a:bodyPr wrap="square" rtlCol="0">
                <a:spAutoFit/>
              </a:bodyPr>
              <a:lstStyle/>
              <a:p>
                <a:r>
                  <a:rPr lang="en-US" sz="1600" dirty="0" err="1">
                    <a:latin typeface="Kristen ITC" panose="03050502040202030202" pitchFamily="66" charset="0"/>
                  </a:rPr>
                  <a:t>SmartLivestock</a:t>
                </a:r>
                <a:r>
                  <a:rPr lang="en-US" sz="1600" dirty="0">
                    <a:latin typeface="Kristen ITC" panose="03050502040202030202" pitchFamily="66" charset="0"/>
                  </a:rPr>
                  <a:t>: AI &amp; IoT-Powered </a:t>
                </a:r>
                <a:r>
                  <a:rPr lang="en-US" dirty="0">
                    <a:latin typeface="Kristen ITC" panose="03050502040202030202" pitchFamily="66" charset="0"/>
                  </a:rPr>
                  <a:t>Livestock</a:t>
                </a:r>
                <a:r>
                  <a:rPr lang="en-US" sz="1600" dirty="0">
                    <a:latin typeface="Kristen ITC" panose="03050502040202030202" pitchFamily="66" charset="0"/>
                  </a:rPr>
                  <a:t> Health Monitoring</a:t>
                </a:r>
                <a:endParaRPr lang="en-KE" sz="1600" dirty="0">
                  <a:latin typeface="Kristen ITC" panose="03050502040202030202" pitchFamily="66" charset="0"/>
                </a:endParaRPr>
              </a:p>
            </p:txBody>
          </p:sp>
        </p:grpSp>
        <p:grpSp>
          <p:nvGrpSpPr>
            <p:cNvPr id="203" name="Group 202">
              <a:extLst>
                <a:ext uri="{FF2B5EF4-FFF2-40B4-BE49-F238E27FC236}">
                  <a16:creationId xmlns:a16="http://schemas.microsoft.com/office/drawing/2014/main" id="{3C267EF2-A645-429F-8A1E-E9DC8BBB8ADB}"/>
                </a:ext>
              </a:extLst>
            </p:cNvPr>
            <p:cNvGrpSpPr/>
            <p:nvPr/>
          </p:nvGrpSpPr>
          <p:grpSpPr>
            <a:xfrm>
              <a:off x="8364752" y="9575690"/>
              <a:ext cx="2847974" cy="3959225"/>
              <a:chOff x="8377238" y="1449388"/>
              <a:chExt cx="2847974" cy="3959225"/>
            </a:xfrm>
          </p:grpSpPr>
          <p:sp>
            <p:nvSpPr>
              <p:cNvPr id="288" name="Rectangle: Rounded Corners 287">
                <a:extLst>
                  <a:ext uri="{FF2B5EF4-FFF2-40B4-BE49-F238E27FC236}">
                    <a16:creationId xmlns:a16="http://schemas.microsoft.com/office/drawing/2014/main" id="{91601737-AF4B-4195-8425-281351FFEE36}"/>
                  </a:ext>
                </a:extLst>
              </p:cNvPr>
              <p:cNvSpPr/>
              <p:nvPr/>
            </p:nvSpPr>
            <p:spPr>
              <a:xfrm>
                <a:off x="8377238" y="1449388"/>
                <a:ext cx="2771775" cy="3959225"/>
              </a:xfrm>
              <a:prstGeom prst="roundRect">
                <a:avLst>
                  <a:gd name="adj" fmla="val 12199"/>
                </a:avLst>
              </a:prstGeom>
              <a:gradFill>
                <a:gsLst>
                  <a:gs pos="0">
                    <a:srgbClr val="00B0F0"/>
                  </a:gs>
                  <a:gs pos="51000">
                    <a:schemeClr val="accent1">
                      <a:lumMod val="75000"/>
                    </a:schemeClr>
                  </a:gs>
                  <a:gs pos="99000">
                    <a:schemeClr val="accent1">
                      <a:lumMod val="50000"/>
                    </a:schemeClr>
                  </a:gs>
                  <a:gs pos="100000">
                    <a:schemeClr val="accent1">
                      <a:lumMod val="5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289" name="Freeform: Shape 288">
                <a:extLst>
                  <a:ext uri="{FF2B5EF4-FFF2-40B4-BE49-F238E27FC236}">
                    <a16:creationId xmlns:a16="http://schemas.microsoft.com/office/drawing/2014/main" id="{7BB13341-A9EB-4101-9C55-6EFB8A5750D0}"/>
                  </a:ext>
                </a:extLst>
              </p:cNvPr>
              <p:cNvSpPr/>
              <p:nvPr/>
            </p:nvSpPr>
            <p:spPr>
              <a:xfrm flipH="1">
                <a:off x="8377238" y="1545902"/>
                <a:ext cx="2771775" cy="3862711"/>
              </a:xfrm>
              <a:custGeom>
                <a:avLst/>
                <a:gdLst>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86359 w 2771775"/>
                  <a:gd name="connsiteY9" fmla="*/ 180514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86359 w 2771775"/>
                  <a:gd name="connsiteY9" fmla="*/ 180514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71775" h="3862711">
                    <a:moveTo>
                      <a:pt x="102092" y="0"/>
                    </a:moveTo>
                    <a:lnTo>
                      <a:pt x="99036" y="2522"/>
                    </a:lnTo>
                    <a:cubicBezTo>
                      <a:pt x="37846" y="63711"/>
                      <a:pt x="0" y="148244"/>
                      <a:pt x="0" y="241615"/>
                    </a:cubicBezTo>
                    <a:lnTo>
                      <a:pt x="0" y="3524582"/>
                    </a:lnTo>
                    <a:cubicBezTo>
                      <a:pt x="0" y="3711325"/>
                      <a:pt x="151386" y="3862711"/>
                      <a:pt x="338129" y="3862711"/>
                    </a:cubicBezTo>
                    <a:lnTo>
                      <a:pt x="2433646" y="3862711"/>
                    </a:lnTo>
                    <a:cubicBezTo>
                      <a:pt x="2620389" y="3862711"/>
                      <a:pt x="2771775" y="3711325"/>
                      <a:pt x="2771775" y="3524582"/>
                    </a:cubicBezTo>
                    <a:lnTo>
                      <a:pt x="2771775" y="3443237"/>
                    </a:lnTo>
                    <a:lnTo>
                      <a:pt x="2730892" y="3419419"/>
                    </a:lnTo>
                    <a:cubicBezTo>
                      <a:pt x="1180917" y="2806879"/>
                      <a:pt x="1064514" y="2536857"/>
                      <a:pt x="176834" y="228139"/>
                    </a:cubicBezTo>
                    <a:cubicBezTo>
                      <a:pt x="148745" y="167968"/>
                      <a:pt x="130181" y="50646"/>
                      <a:pt x="102092" y="0"/>
                    </a:cubicBezTo>
                    <a:close/>
                  </a:path>
                </a:pathLst>
              </a:custGeom>
              <a:gradFill>
                <a:gsLst>
                  <a:gs pos="0">
                    <a:srgbClr val="00B0F0"/>
                  </a:gs>
                  <a:gs pos="31000">
                    <a:schemeClr val="bg1"/>
                  </a:gs>
                  <a:gs pos="92000">
                    <a:schemeClr val="accent1">
                      <a:lumMod val="50000"/>
                    </a:schemeClr>
                  </a:gs>
                  <a:gs pos="30000">
                    <a:schemeClr val="bg1"/>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KE"/>
              </a:p>
            </p:txBody>
          </p:sp>
          <p:sp>
            <p:nvSpPr>
              <p:cNvPr id="290" name="Rectangle: Rounded Corners 289">
                <a:extLst>
                  <a:ext uri="{FF2B5EF4-FFF2-40B4-BE49-F238E27FC236}">
                    <a16:creationId xmlns:a16="http://schemas.microsoft.com/office/drawing/2014/main" id="{727F39D4-9960-4C5E-8CE2-B282B9DA12AC}"/>
                  </a:ext>
                </a:extLst>
              </p:cNvPr>
              <p:cNvSpPr/>
              <p:nvPr/>
            </p:nvSpPr>
            <p:spPr>
              <a:xfrm>
                <a:off x="8453437" y="1893371"/>
                <a:ext cx="2619375" cy="2035497"/>
              </a:xfrm>
              <a:prstGeom prst="roundRect">
                <a:avLst>
                  <a:gd name="adj" fmla="val 16161"/>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291" name="Rectangle: Rounded Corners 290">
                <a:extLst>
                  <a:ext uri="{FF2B5EF4-FFF2-40B4-BE49-F238E27FC236}">
                    <a16:creationId xmlns:a16="http://schemas.microsoft.com/office/drawing/2014/main" id="{9FDBC8F7-22D1-412F-99BA-1ACA15D170B3}"/>
                  </a:ext>
                </a:extLst>
              </p:cNvPr>
              <p:cNvSpPr/>
              <p:nvPr/>
            </p:nvSpPr>
            <p:spPr>
              <a:xfrm>
                <a:off x="8453437" y="1498277"/>
                <a:ext cx="2619375" cy="2168848"/>
              </a:xfrm>
              <a:prstGeom prst="roundRect">
                <a:avLst>
                  <a:gd name="adj" fmla="val 1288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dirty="0"/>
              </a:p>
            </p:txBody>
          </p:sp>
          <p:sp>
            <p:nvSpPr>
              <p:cNvPr id="292" name="TextBox 291">
                <a:extLst>
                  <a:ext uri="{FF2B5EF4-FFF2-40B4-BE49-F238E27FC236}">
                    <a16:creationId xmlns:a16="http://schemas.microsoft.com/office/drawing/2014/main" id="{AB864FF4-4601-40A9-848E-2D450AD4389F}"/>
                  </a:ext>
                </a:extLst>
              </p:cNvPr>
              <p:cNvSpPr txBox="1"/>
              <p:nvPr/>
            </p:nvSpPr>
            <p:spPr>
              <a:xfrm>
                <a:off x="8453437" y="1624012"/>
                <a:ext cx="2395539" cy="400110"/>
              </a:xfrm>
              <a:prstGeom prst="rect">
                <a:avLst/>
              </a:prstGeom>
              <a:noFill/>
            </p:spPr>
            <p:txBody>
              <a:bodyPr wrap="square" rtlCol="0">
                <a:spAutoFit/>
              </a:bodyPr>
              <a:lstStyle/>
              <a:p>
                <a:r>
                  <a:rPr lang="en-US" sz="2000" dirty="0">
                    <a:latin typeface="Kristen ITC" panose="03050502040202030202" pitchFamily="66" charset="0"/>
                  </a:rPr>
                  <a:t>How It Works</a:t>
                </a:r>
                <a:endParaRPr lang="en-KE" sz="2000" b="1" dirty="0">
                  <a:solidFill>
                    <a:schemeClr val="tx1">
                      <a:lumMod val="75000"/>
                      <a:lumOff val="25000"/>
                    </a:schemeClr>
                  </a:solidFill>
                  <a:latin typeface="Kristen ITC" panose="03050502040202030202" pitchFamily="66" charset="0"/>
                </a:endParaRPr>
              </a:p>
            </p:txBody>
          </p:sp>
          <p:sp>
            <p:nvSpPr>
              <p:cNvPr id="293" name="Rectangle: Rounded Corners 292">
                <a:extLst>
                  <a:ext uri="{FF2B5EF4-FFF2-40B4-BE49-F238E27FC236}">
                    <a16:creationId xmlns:a16="http://schemas.microsoft.com/office/drawing/2014/main" id="{E716FCCC-5082-4CED-BBB1-FA4C3B004F1D}"/>
                  </a:ext>
                </a:extLst>
              </p:cNvPr>
              <p:cNvSpPr/>
              <p:nvPr/>
            </p:nvSpPr>
            <p:spPr>
              <a:xfrm>
                <a:off x="8572500" y="2072377"/>
                <a:ext cx="324000" cy="72000"/>
              </a:xfrm>
              <a:prstGeom prst="roundRect">
                <a:avLst>
                  <a:gd name="adj" fmla="val 41983"/>
                </a:avLst>
              </a:prstGeom>
              <a:gradFill>
                <a:gsLst>
                  <a:gs pos="0">
                    <a:srgbClr val="00B0F0"/>
                  </a:gs>
                  <a:gs pos="51000">
                    <a:schemeClr val="accent1">
                      <a:lumMod val="75000"/>
                    </a:schemeClr>
                  </a:gs>
                  <a:gs pos="99000">
                    <a:schemeClr val="accent1">
                      <a:lumMod val="50000"/>
                    </a:schemeClr>
                  </a:gs>
                  <a:gs pos="100000">
                    <a:schemeClr val="accent1">
                      <a:lumMod val="5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294" name="TextBox 293">
                <a:extLst>
                  <a:ext uri="{FF2B5EF4-FFF2-40B4-BE49-F238E27FC236}">
                    <a16:creationId xmlns:a16="http://schemas.microsoft.com/office/drawing/2014/main" id="{16D8BDF1-D53A-4960-9110-EEC70EDEF7F6}"/>
                  </a:ext>
                </a:extLst>
              </p:cNvPr>
              <p:cNvSpPr txBox="1"/>
              <p:nvPr/>
            </p:nvSpPr>
            <p:spPr>
              <a:xfrm>
                <a:off x="9105975" y="4040746"/>
                <a:ext cx="742875" cy="523220"/>
              </a:xfrm>
              <a:prstGeom prst="rect">
                <a:avLst/>
              </a:prstGeom>
              <a:noFill/>
            </p:spPr>
            <p:txBody>
              <a:bodyPr wrap="square" rtlCol="0">
                <a:spAutoFit/>
              </a:bodyPr>
              <a:lstStyle/>
              <a:p>
                <a:r>
                  <a:rPr lang="en-US" sz="2800" dirty="0">
                    <a:solidFill>
                      <a:schemeClr val="bg1"/>
                    </a:solidFill>
                  </a:rPr>
                  <a:t>15</a:t>
                </a:r>
                <a:r>
                  <a:rPr lang="en-US" sz="2000" dirty="0">
                    <a:solidFill>
                      <a:schemeClr val="bg1"/>
                    </a:solidFill>
                  </a:rPr>
                  <a:t>%</a:t>
                </a:r>
                <a:endParaRPr lang="en-KE" sz="2800" dirty="0">
                  <a:solidFill>
                    <a:schemeClr val="bg1"/>
                  </a:solidFill>
                </a:endParaRPr>
              </a:p>
            </p:txBody>
          </p:sp>
          <p:sp>
            <p:nvSpPr>
              <p:cNvPr id="295" name="TextBox 294">
                <a:extLst>
                  <a:ext uri="{FF2B5EF4-FFF2-40B4-BE49-F238E27FC236}">
                    <a16:creationId xmlns:a16="http://schemas.microsoft.com/office/drawing/2014/main" id="{B400D1DF-73E7-4A1A-94DE-278A1E954153}"/>
                  </a:ext>
                </a:extLst>
              </p:cNvPr>
              <p:cNvSpPr txBox="1"/>
              <p:nvPr/>
            </p:nvSpPr>
            <p:spPr>
              <a:xfrm>
                <a:off x="9734625" y="4225412"/>
                <a:ext cx="962025" cy="338554"/>
              </a:xfrm>
              <a:prstGeom prst="rect">
                <a:avLst/>
              </a:prstGeom>
              <a:noFill/>
            </p:spPr>
            <p:txBody>
              <a:bodyPr wrap="square" rtlCol="0">
                <a:spAutoFit/>
              </a:bodyPr>
              <a:lstStyle/>
              <a:p>
                <a:r>
                  <a:rPr lang="en-US" sz="1600" b="1" dirty="0">
                    <a:solidFill>
                      <a:schemeClr val="bg1"/>
                    </a:solidFill>
                    <a:latin typeface="Kristen ITC" panose="03050502040202030202" pitchFamily="66" charset="0"/>
                  </a:rPr>
                  <a:t>Growth</a:t>
                </a:r>
                <a:endParaRPr lang="en-KE" sz="1600" b="1" dirty="0">
                  <a:solidFill>
                    <a:schemeClr val="bg1"/>
                  </a:solidFill>
                  <a:latin typeface="Kristen ITC" panose="03050502040202030202" pitchFamily="66" charset="0"/>
                </a:endParaRPr>
              </a:p>
            </p:txBody>
          </p:sp>
          <p:sp>
            <p:nvSpPr>
              <p:cNvPr id="296" name="TextBox 295">
                <a:extLst>
                  <a:ext uri="{FF2B5EF4-FFF2-40B4-BE49-F238E27FC236}">
                    <a16:creationId xmlns:a16="http://schemas.microsoft.com/office/drawing/2014/main" id="{7353D87B-4ACC-4A63-A493-E192540BFF40}"/>
                  </a:ext>
                </a:extLst>
              </p:cNvPr>
              <p:cNvSpPr txBox="1"/>
              <p:nvPr/>
            </p:nvSpPr>
            <p:spPr>
              <a:xfrm>
                <a:off x="9115500" y="4497946"/>
                <a:ext cx="742875" cy="523220"/>
              </a:xfrm>
              <a:prstGeom prst="rect">
                <a:avLst/>
              </a:prstGeom>
              <a:noFill/>
            </p:spPr>
            <p:txBody>
              <a:bodyPr wrap="square" rtlCol="0">
                <a:spAutoFit/>
              </a:bodyPr>
              <a:lstStyle/>
              <a:p>
                <a:r>
                  <a:rPr lang="en-US" sz="2800" dirty="0">
                    <a:solidFill>
                      <a:schemeClr val="bg1"/>
                    </a:solidFill>
                  </a:rPr>
                  <a:t>15</a:t>
                </a:r>
                <a:endParaRPr lang="en-KE" sz="2800" dirty="0">
                  <a:solidFill>
                    <a:schemeClr val="bg1"/>
                  </a:solidFill>
                </a:endParaRPr>
              </a:p>
            </p:txBody>
          </p:sp>
          <p:sp>
            <p:nvSpPr>
              <p:cNvPr id="297" name="TextBox 296">
                <a:extLst>
                  <a:ext uri="{FF2B5EF4-FFF2-40B4-BE49-F238E27FC236}">
                    <a16:creationId xmlns:a16="http://schemas.microsoft.com/office/drawing/2014/main" id="{60229CCC-2BE5-44FA-88B9-3309EAAFB918}"/>
                  </a:ext>
                </a:extLst>
              </p:cNvPr>
              <p:cNvSpPr txBox="1"/>
              <p:nvPr/>
            </p:nvSpPr>
            <p:spPr>
              <a:xfrm>
                <a:off x="9796500" y="4682612"/>
                <a:ext cx="962025" cy="338554"/>
              </a:xfrm>
              <a:prstGeom prst="rect">
                <a:avLst/>
              </a:prstGeom>
              <a:noFill/>
            </p:spPr>
            <p:txBody>
              <a:bodyPr wrap="square" rtlCol="0">
                <a:spAutoFit/>
              </a:bodyPr>
              <a:lstStyle/>
              <a:p>
                <a:r>
                  <a:rPr lang="en-US" sz="1600" b="1" dirty="0">
                    <a:solidFill>
                      <a:schemeClr val="bg1"/>
                    </a:solidFill>
                    <a:latin typeface="Kristen ITC" panose="03050502040202030202" pitchFamily="66" charset="0"/>
                  </a:rPr>
                  <a:t>Points</a:t>
                </a:r>
                <a:endParaRPr lang="en-KE" sz="1600" b="1" dirty="0">
                  <a:solidFill>
                    <a:schemeClr val="bg1"/>
                  </a:solidFill>
                  <a:latin typeface="Kristen ITC" panose="03050502040202030202" pitchFamily="66" charset="0"/>
                </a:endParaRPr>
              </a:p>
            </p:txBody>
          </p:sp>
          <p:pic>
            <p:nvPicPr>
              <p:cNvPr id="298" name="Graphic 297" descr="Bar chart with solid fill">
                <a:extLst>
                  <a:ext uri="{FF2B5EF4-FFF2-40B4-BE49-F238E27FC236}">
                    <a16:creationId xmlns:a16="http://schemas.microsoft.com/office/drawing/2014/main" id="{A607A231-08AC-4C43-BD86-9A2F7FA6D5B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654782" y="4525556"/>
                <a:ext cx="468000" cy="468000"/>
              </a:xfrm>
              <a:prstGeom prst="rect">
                <a:avLst/>
              </a:prstGeom>
            </p:spPr>
          </p:pic>
          <p:pic>
            <p:nvPicPr>
              <p:cNvPr id="299" name="Graphic 298" descr="Bar graph with upward trend with solid fill">
                <a:extLst>
                  <a:ext uri="{FF2B5EF4-FFF2-40B4-BE49-F238E27FC236}">
                    <a16:creationId xmlns:a16="http://schemas.microsoft.com/office/drawing/2014/main" id="{F6470484-15BF-48EE-BB74-C49C1439702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654782" y="4059255"/>
                <a:ext cx="468000" cy="468000"/>
              </a:xfrm>
              <a:prstGeom prst="rect">
                <a:avLst/>
              </a:prstGeom>
            </p:spPr>
          </p:pic>
          <p:sp>
            <p:nvSpPr>
              <p:cNvPr id="300" name="TextBox 299">
                <a:extLst>
                  <a:ext uri="{FF2B5EF4-FFF2-40B4-BE49-F238E27FC236}">
                    <a16:creationId xmlns:a16="http://schemas.microsoft.com/office/drawing/2014/main" id="{49C51DE4-1748-4F07-8DA5-C49FDEA6ADE9}"/>
                  </a:ext>
                </a:extLst>
              </p:cNvPr>
              <p:cNvSpPr txBox="1"/>
              <p:nvPr/>
            </p:nvSpPr>
            <p:spPr>
              <a:xfrm>
                <a:off x="8605837" y="2568652"/>
                <a:ext cx="2619375" cy="830997"/>
              </a:xfrm>
              <a:prstGeom prst="rect">
                <a:avLst/>
              </a:prstGeom>
              <a:noFill/>
            </p:spPr>
            <p:txBody>
              <a:bodyPr wrap="square" rtlCol="0">
                <a:spAutoFit/>
              </a:bodyPr>
              <a:lstStyle/>
              <a:p>
                <a:r>
                  <a:rPr lang="en-US" sz="1600" dirty="0">
                    <a:latin typeface="Kristen ITC" panose="03050502040202030202" pitchFamily="66" charset="0"/>
                  </a:rPr>
                  <a:t>AI and IoT for Real-Time Livestock Health Monitoring</a:t>
                </a:r>
                <a:endParaRPr lang="en-KE" sz="1600" dirty="0">
                  <a:latin typeface="Kristen ITC" panose="03050502040202030202" pitchFamily="66" charset="0"/>
                </a:endParaRPr>
              </a:p>
            </p:txBody>
          </p:sp>
        </p:grpSp>
        <p:grpSp>
          <p:nvGrpSpPr>
            <p:cNvPr id="204" name="Group 203">
              <a:extLst>
                <a:ext uri="{FF2B5EF4-FFF2-40B4-BE49-F238E27FC236}">
                  <a16:creationId xmlns:a16="http://schemas.microsoft.com/office/drawing/2014/main" id="{60A6810D-EF6D-4F41-99A0-4AEDACDFBB1F}"/>
                </a:ext>
              </a:extLst>
            </p:cNvPr>
            <p:cNvGrpSpPr/>
            <p:nvPr/>
          </p:nvGrpSpPr>
          <p:grpSpPr>
            <a:xfrm>
              <a:off x="8364752" y="13638841"/>
              <a:ext cx="2847974" cy="3959225"/>
              <a:chOff x="8377238" y="1449388"/>
              <a:chExt cx="2847974" cy="3959225"/>
            </a:xfrm>
          </p:grpSpPr>
          <p:sp>
            <p:nvSpPr>
              <p:cNvPr id="275" name="Rectangle: Rounded Corners 274">
                <a:extLst>
                  <a:ext uri="{FF2B5EF4-FFF2-40B4-BE49-F238E27FC236}">
                    <a16:creationId xmlns:a16="http://schemas.microsoft.com/office/drawing/2014/main" id="{BA2D2260-DA3C-4633-A39B-5AF00F3C6254}"/>
                  </a:ext>
                </a:extLst>
              </p:cNvPr>
              <p:cNvSpPr/>
              <p:nvPr/>
            </p:nvSpPr>
            <p:spPr>
              <a:xfrm>
                <a:off x="8377238" y="1449388"/>
                <a:ext cx="2771775" cy="3959225"/>
              </a:xfrm>
              <a:prstGeom prst="roundRect">
                <a:avLst>
                  <a:gd name="adj" fmla="val 12199"/>
                </a:avLst>
              </a:prstGeom>
              <a:gradFill>
                <a:gsLst>
                  <a:gs pos="0">
                    <a:srgbClr val="00B0F0"/>
                  </a:gs>
                  <a:gs pos="51000">
                    <a:schemeClr val="accent1">
                      <a:lumMod val="75000"/>
                    </a:schemeClr>
                  </a:gs>
                  <a:gs pos="99000">
                    <a:schemeClr val="accent1">
                      <a:lumMod val="50000"/>
                    </a:schemeClr>
                  </a:gs>
                  <a:gs pos="100000">
                    <a:schemeClr val="accent1">
                      <a:lumMod val="5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dirty="0"/>
              </a:p>
            </p:txBody>
          </p:sp>
          <p:sp>
            <p:nvSpPr>
              <p:cNvPr id="276" name="Freeform: Shape 275">
                <a:extLst>
                  <a:ext uri="{FF2B5EF4-FFF2-40B4-BE49-F238E27FC236}">
                    <a16:creationId xmlns:a16="http://schemas.microsoft.com/office/drawing/2014/main" id="{6425C4EC-B052-41C8-BAA1-4848D6017376}"/>
                  </a:ext>
                </a:extLst>
              </p:cNvPr>
              <p:cNvSpPr/>
              <p:nvPr/>
            </p:nvSpPr>
            <p:spPr>
              <a:xfrm flipH="1">
                <a:off x="8377238" y="1545902"/>
                <a:ext cx="2771775" cy="3862711"/>
              </a:xfrm>
              <a:custGeom>
                <a:avLst/>
                <a:gdLst>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86359 w 2771775"/>
                  <a:gd name="connsiteY9" fmla="*/ 180514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86359 w 2771775"/>
                  <a:gd name="connsiteY9" fmla="*/ 180514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71775" h="3862711">
                    <a:moveTo>
                      <a:pt x="102092" y="0"/>
                    </a:moveTo>
                    <a:lnTo>
                      <a:pt x="99036" y="2522"/>
                    </a:lnTo>
                    <a:cubicBezTo>
                      <a:pt x="37846" y="63711"/>
                      <a:pt x="0" y="148244"/>
                      <a:pt x="0" y="241615"/>
                    </a:cubicBezTo>
                    <a:lnTo>
                      <a:pt x="0" y="3524582"/>
                    </a:lnTo>
                    <a:cubicBezTo>
                      <a:pt x="0" y="3711325"/>
                      <a:pt x="151386" y="3862711"/>
                      <a:pt x="338129" y="3862711"/>
                    </a:cubicBezTo>
                    <a:lnTo>
                      <a:pt x="2433646" y="3862711"/>
                    </a:lnTo>
                    <a:cubicBezTo>
                      <a:pt x="2620389" y="3862711"/>
                      <a:pt x="2771775" y="3711325"/>
                      <a:pt x="2771775" y="3524582"/>
                    </a:cubicBezTo>
                    <a:lnTo>
                      <a:pt x="2771775" y="3443237"/>
                    </a:lnTo>
                    <a:lnTo>
                      <a:pt x="2730892" y="3419419"/>
                    </a:lnTo>
                    <a:cubicBezTo>
                      <a:pt x="1180917" y="2806879"/>
                      <a:pt x="1064514" y="2536857"/>
                      <a:pt x="176834" y="228139"/>
                    </a:cubicBezTo>
                    <a:cubicBezTo>
                      <a:pt x="148745" y="167968"/>
                      <a:pt x="130181" y="50646"/>
                      <a:pt x="102092" y="0"/>
                    </a:cubicBezTo>
                    <a:close/>
                  </a:path>
                </a:pathLst>
              </a:custGeom>
              <a:gradFill>
                <a:gsLst>
                  <a:gs pos="0">
                    <a:srgbClr val="00B0F0"/>
                  </a:gs>
                  <a:gs pos="31000">
                    <a:schemeClr val="bg1"/>
                  </a:gs>
                  <a:gs pos="92000">
                    <a:schemeClr val="accent1">
                      <a:lumMod val="50000"/>
                    </a:schemeClr>
                  </a:gs>
                  <a:gs pos="30000">
                    <a:schemeClr val="bg1"/>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KE"/>
              </a:p>
            </p:txBody>
          </p:sp>
          <p:sp>
            <p:nvSpPr>
              <p:cNvPr id="277" name="Rectangle: Rounded Corners 276">
                <a:extLst>
                  <a:ext uri="{FF2B5EF4-FFF2-40B4-BE49-F238E27FC236}">
                    <a16:creationId xmlns:a16="http://schemas.microsoft.com/office/drawing/2014/main" id="{8B527484-7A0E-4700-A2D3-62D14182A4B0}"/>
                  </a:ext>
                </a:extLst>
              </p:cNvPr>
              <p:cNvSpPr/>
              <p:nvPr/>
            </p:nvSpPr>
            <p:spPr>
              <a:xfrm>
                <a:off x="8453437" y="1893371"/>
                <a:ext cx="2619375" cy="2035497"/>
              </a:xfrm>
              <a:prstGeom prst="roundRect">
                <a:avLst>
                  <a:gd name="adj" fmla="val 16161"/>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278" name="Rectangle: Rounded Corners 277">
                <a:extLst>
                  <a:ext uri="{FF2B5EF4-FFF2-40B4-BE49-F238E27FC236}">
                    <a16:creationId xmlns:a16="http://schemas.microsoft.com/office/drawing/2014/main" id="{BBCEDB76-9052-4B9E-A297-F131BF1F6C75}"/>
                  </a:ext>
                </a:extLst>
              </p:cNvPr>
              <p:cNvSpPr/>
              <p:nvPr/>
            </p:nvSpPr>
            <p:spPr>
              <a:xfrm>
                <a:off x="8453437" y="1498277"/>
                <a:ext cx="2619375" cy="2168848"/>
              </a:xfrm>
              <a:prstGeom prst="roundRect">
                <a:avLst>
                  <a:gd name="adj" fmla="val 1288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dirty="0"/>
              </a:p>
            </p:txBody>
          </p:sp>
          <p:sp>
            <p:nvSpPr>
              <p:cNvPr id="279" name="TextBox 278">
                <a:extLst>
                  <a:ext uri="{FF2B5EF4-FFF2-40B4-BE49-F238E27FC236}">
                    <a16:creationId xmlns:a16="http://schemas.microsoft.com/office/drawing/2014/main" id="{5CA73549-AA68-4782-976C-5CC3AE69F83A}"/>
                  </a:ext>
                </a:extLst>
              </p:cNvPr>
              <p:cNvSpPr txBox="1"/>
              <p:nvPr/>
            </p:nvSpPr>
            <p:spPr>
              <a:xfrm>
                <a:off x="8453437" y="1624012"/>
                <a:ext cx="2395539" cy="400110"/>
              </a:xfrm>
              <a:prstGeom prst="rect">
                <a:avLst/>
              </a:prstGeom>
              <a:noFill/>
            </p:spPr>
            <p:txBody>
              <a:bodyPr wrap="square" rtlCol="0">
                <a:spAutoFit/>
              </a:bodyPr>
              <a:lstStyle/>
              <a:p>
                <a:r>
                  <a:rPr lang="en-US" sz="2000" dirty="0">
                    <a:latin typeface="Kristen ITC" panose="03050502040202030202" pitchFamily="66" charset="0"/>
                  </a:rPr>
                  <a:t>Key Features </a:t>
                </a:r>
                <a:endParaRPr lang="en-KE" sz="2000" dirty="0">
                  <a:solidFill>
                    <a:schemeClr val="tx1">
                      <a:lumMod val="75000"/>
                      <a:lumOff val="25000"/>
                    </a:schemeClr>
                  </a:solidFill>
                  <a:latin typeface="Kristen ITC" panose="03050502040202030202" pitchFamily="66" charset="0"/>
                </a:endParaRPr>
              </a:p>
            </p:txBody>
          </p:sp>
          <p:sp>
            <p:nvSpPr>
              <p:cNvPr id="280" name="Rectangle: Rounded Corners 279">
                <a:extLst>
                  <a:ext uri="{FF2B5EF4-FFF2-40B4-BE49-F238E27FC236}">
                    <a16:creationId xmlns:a16="http://schemas.microsoft.com/office/drawing/2014/main" id="{DD931809-7EC6-4306-B926-4296C52B58D0}"/>
                  </a:ext>
                </a:extLst>
              </p:cNvPr>
              <p:cNvSpPr/>
              <p:nvPr/>
            </p:nvSpPr>
            <p:spPr>
              <a:xfrm>
                <a:off x="8572500" y="2072377"/>
                <a:ext cx="324000" cy="72000"/>
              </a:xfrm>
              <a:prstGeom prst="roundRect">
                <a:avLst>
                  <a:gd name="adj" fmla="val 41983"/>
                </a:avLst>
              </a:prstGeom>
              <a:gradFill>
                <a:gsLst>
                  <a:gs pos="0">
                    <a:srgbClr val="00B0F0"/>
                  </a:gs>
                  <a:gs pos="51000">
                    <a:schemeClr val="accent1">
                      <a:lumMod val="75000"/>
                    </a:schemeClr>
                  </a:gs>
                  <a:gs pos="99000">
                    <a:schemeClr val="accent1">
                      <a:lumMod val="50000"/>
                    </a:schemeClr>
                  </a:gs>
                  <a:gs pos="100000">
                    <a:schemeClr val="accent1">
                      <a:lumMod val="5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281" name="TextBox 280">
                <a:extLst>
                  <a:ext uri="{FF2B5EF4-FFF2-40B4-BE49-F238E27FC236}">
                    <a16:creationId xmlns:a16="http://schemas.microsoft.com/office/drawing/2014/main" id="{9BD715AF-8601-4CFF-8BE8-E4956C440B4B}"/>
                  </a:ext>
                </a:extLst>
              </p:cNvPr>
              <p:cNvSpPr txBox="1"/>
              <p:nvPr/>
            </p:nvSpPr>
            <p:spPr>
              <a:xfrm>
                <a:off x="9105975" y="4040746"/>
                <a:ext cx="742875" cy="523220"/>
              </a:xfrm>
              <a:prstGeom prst="rect">
                <a:avLst/>
              </a:prstGeom>
              <a:noFill/>
            </p:spPr>
            <p:txBody>
              <a:bodyPr wrap="square" rtlCol="0">
                <a:spAutoFit/>
              </a:bodyPr>
              <a:lstStyle/>
              <a:p>
                <a:r>
                  <a:rPr lang="en-US" sz="2800" dirty="0">
                    <a:solidFill>
                      <a:schemeClr val="bg1"/>
                    </a:solidFill>
                  </a:rPr>
                  <a:t>10</a:t>
                </a:r>
                <a:r>
                  <a:rPr lang="en-US" sz="2000" dirty="0">
                    <a:solidFill>
                      <a:schemeClr val="bg1"/>
                    </a:solidFill>
                  </a:rPr>
                  <a:t>%</a:t>
                </a:r>
                <a:endParaRPr lang="en-KE" sz="2800" dirty="0">
                  <a:solidFill>
                    <a:schemeClr val="bg1"/>
                  </a:solidFill>
                </a:endParaRPr>
              </a:p>
            </p:txBody>
          </p:sp>
          <p:sp>
            <p:nvSpPr>
              <p:cNvPr id="282" name="TextBox 281">
                <a:extLst>
                  <a:ext uri="{FF2B5EF4-FFF2-40B4-BE49-F238E27FC236}">
                    <a16:creationId xmlns:a16="http://schemas.microsoft.com/office/drawing/2014/main" id="{8CCD0183-B21B-44DC-99CF-6A960D06E1EF}"/>
                  </a:ext>
                </a:extLst>
              </p:cNvPr>
              <p:cNvSpPr txBox="1"/>
              <p:nvPr/>
            </p:nvSpPr>
            <p:spPr>
              <a:xfrm>
                <a:off x="9734625" y="4225412"/>
                <a:ext cx="962025" cy="338554"/>
              </a:xfrm>
              <a:prstGeom prst="rect">
                <a:avLst/>
              </a:prstGeom>
              <a:noFill/>
            </p:spPr>
            <p:txBody>
              <a:bodyPr wrap="square" rtlCol="0">
                <a:spAutoFit/>
              </a:bodyPr>
              <a:lstStyle/>
              <a:p>
                <a:r>
                  <a:rPr lang="en-US" sz="1600" b="1" dirty="0">
                    <a:solidFill>
                      <a:schemeClr val="bg1"/>
                    </a:solidFill>
                    <a:latin typeface="Kristen ITC" panose="03050502040202030202" pitchFamily="66" charset="0"/>
                  </a:rPr>
                  <a:t>Growth</a:t>
                </a:r>
                <a:endParaRPr lang="en-KE" sz="1600" b="1" dirty="0">
                  <a:solidFill>
                    <a:schemeClr val="bg1"/>
                  </a:solidFill>
                  <a:latin typeface="Kristen ITC" panose="03050502040202030202" pitchFamily="66" charset="0"/>
                </a:endParaRPr>
              </a:p>
            </p:txBody>
          </p:sp>
          <p:sp>
            <p:nvSpPr>
              <p:cNvPr id="283" name="TextBox 282">
                <a:extLst>
                  <a:ext uri="{FF2B5EF4-FFF2-40B4-BE49-F238E27FC236}">
                    <a16:creationId xmlns:a16="http://schemas.microsoft.com/office/drawing/2014/main" id="{0FA3990F-4456-44E5-B38B-BF8FC6E0CCD1}"/>
                  </a:ext>
                </a:extLst>
              </p:cNvPr>
              <p:cNvSpPr txBox="1"/>
              <p:nvPr/>
            </p:nvSpPr>
            <p:spPr>
              <a:xfrm>
                <a:off x="9115500" y="4497946"/>
                <a:ext cx="742875" cy="523220"/>
              </a:xfrm>
              <a:prstGeom prst="rect">
                <a:avLst/>
              </a:prstGeom>
              <a:noFill/>
            </p:spPr>
            <p:txBody>
              <a:bodyPr wrap="square" rtlCol="0">
                <a:spAutoFit/>
              </a:bodyPr>
              <a:lstStyle/>
              <a:p>
                <a:r>
                  <a:rPr lang="en-US" sz="2800" dirty="0">
                    <a:solidFill>
                      <a:schemeClr val="bg1"/>
                    </a:solidFill>
                  </a:rPr>
                  <a:t>10</a:t>
                </a:r>
                <a:endParaRPr lang="en-KE" sz="2800" dirty="0">
                  <a:solidFill>
                    <a:schemeClr val="bg1"/>
                  </a:solidFill>
                </a:endParaRPr>
              </a:p>
            </p:txBody>
          </p:sp>
          <p:sp>
            <p:nvSpPr>
              <p:cNvPr id="284" name="TextBox 283">
                <a:extLst>
                  <a:ext uri="{FF2B5EF4-FFF2-40B4-BE49-F238E27FC236}">
                    <a16:creationId xmlns:a16="http://schemas.microsoft.com/office/drawing/2014/main" id="{043995AF-E261-4216-843E-70B227FA0337}"/>
                  </a:ext>
                </a:extLst>
              </p:cNvPr>
              <p:cNvSpPr txBox="1"/>
              <p:nvPr/>
            </p:nvSpPr>
            <p:spPr>
              <a:xfrm>
                <a:off x="9796500" y="4682612"/>
                <a:ext cx="962025" cy="338554"/>
              </a:xfrm>
              <a:prstGeom prst="rect">
                <a:avLst/>
              </a:prstGeom>
              <a:noFill/>
            </p:spPr>
            <p:txBody>
              <a:bodyPr wrap="square" rtlCol="0">
                <a:spAutoFit/>
              </a:bodyPr>
              <a:lstStyle/>
              <a:p>
                <a:r>
                  <a:rPr lang="en-US" sz="1600" b="1" dirty="0">
                    <a:solidFill>
                      <a:schemeClr val="bg1"/>
                    </a:solidFill>
                    <a:latin typeface="Kristen ITC" panose="03050502040202030202" pitchFamily="66" charset="0"/>
                  </a:rPr>
                  <a:t>Points</a:t>
                </a:r>
                <a:endParaRPr lang="en-KE" sz="1600" b="1" dirty="0">
                  <a:solidFill>
                    <a:schemeClr val="bg1"/>
                  </a:solidFill>
                  <a:latin typeface="Kristen ITC" panose="03050502040202030202" pitchFamily="66" charset="0"/>
                </a:endParaRPr>
              </a:p>
            </p:txBody>
          </p:sp>
          <p:pic>
            <p:nvPicPr>
              <p:cNvPr id="285" name="Graphic 284" descr="Bar chart with solid fill">
                <a:extLst>
                  <a:ext uri="{FF2B5EF4-FFF2-40B4-BE49-F238E27FC236}">
                    <a16:creationId xmlns:a16="http://schemas.microsoft.com/office/drawing/2014/main" id="{DD7276CD-46F2-47B6-A5BC-FB25C58B3B3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654782" y="4525556"/>
                <a:ext cx="468000" cy="468000"/>
              </a:xfrm>
              <a:prstGeom prst="rect">
                <a:avLst/>
              </a:prstGeom>
            </p:spPr>
          </p:pic>
          <p:pic>
            <p:nvPicPr>
              <p:cNvPr id="286" name="Graphic 285" descr="Bar graph with upward trend with solid fill">
                <a:extLst>
                  <a:ext uri="{FF2B5EF4-FFF2-40B4-BE49-F238E27FC236}">
                    <a16:creationId xmlns:a16="http://schemas.microsoft.com/office/drawing/2014/main" id="{8A0AA62D-0CC1-42E9-A040-FDE0E60179B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654782" y="4059255"/>
                <a:ext cx="468000" cy="468000"/>
              </a:xfrm>
              <a:prstGeom prst="rect">
                <a:avLst/>
              </a:prstGeom>
            </p:spPr>
          </p:pic>
          <p:sp>
            <p:nvSpPr>
              <p:cNvPr id="287" name="TextBox 286">
                <a:extLst>
                  <a:ext uri="{FF2B5EF4-FFF2-40B4-BE49-F238E27FC236}">
                    <a16:creationId xmlns:a16="http://schemas.microsoft.com/office/drawing/2014/main" id="{71D008FC-3BF9-4BB3-887C-27A7BA07A6C2}"/>
                  </a:ext>
                </a:extLst>
              </p:cNvPr>
              <p:cNvSpPr txBox="1"/>
              <p:nvPr/>
            </p:nvSpPr>
            <p:spPr>
              <a:xfrm>
                <a:off x="8605837" y="2568652"/>
                <a:ext cx="2619375" cy="830997"/>
              </a:xfrm>
              <a:prstGeom prst="rect">
                <a:avLst/>
              </a:prstGeom>
              <a:noFill/>
            </p:spPr>
            <p:txBody>
              <a:bodyPr wrap="square" rtlCol="0">
                <a:spAutoFit/>
              </a:bodyPr>
              <a:lstStyle/>
              <a:p>
                <a:r>
                  <a:rPr lang="en-US" sz="1600" dirty="0">
                    <a:latin typeface="Kristen ITC" panose="03050502040202030202" pitchFamily="66" charset="0"/>
                  </a:rPr>
                  <a:t>Revolutionizing Livestock Health with Smart Technology</a:t>
                </a:r>
                <a:endParaRPr lang="en-KE" sz="1600" dirty="0">
                  <a:latin typeface="Kristen ITC" panose="03050502040202030202" pitchFamily="66" charset="0"/>
                </a:endParaRPr>
              </a:p>
            </p:txBody>
          </p:sp>
        </p:grpSp>
        <p:grpSp>
          <p:nvGrpSpPr>
            <p:cNvPr id="205" name="Group 204">
              <a:extLst>
                <a:ext uri="{FF2B5EF4-FFF2-40B4-BE49-F238E27FC236}">
                  <a16:creationId xmlns:a16="http://schemas.microsoft.com/office/drawing/2014/main" id="{4730DD0B-B797-4FBF-AF9C-F0B3E9B5930F}"/>
                </a:ext>
              </a:extLst>
            </p:cNvPr>
            <p:cNvGrpSpPr/>
            <p:nvPr/>
          </p:nvGrpSpPr>
          <p:grpSpPr>
            <a:xfrm>
              <a:off x="8364752" y="17701992"/>
              <a:ext cx="2847974" cy="3959225"/>
              <a:chOff x="8377238" y="1449388"/>
              <a:chExt cx="2847974" cy="3959225"/>
            </a:xfrm>
          </p:grpSpPr>
          <p:sp>
            <p:nvSpPr>
              <p:cNvPr id="262" name="Rectangle: Rounded Corners 261">
                <a:extLst>
                  <a:ext uri="{FF2B5EF4-FFF2-40B4-BE49-F238E27FC236}">
                    <a16:creationId xmlns:a16="http://schemas.microsoft.com/office/drawing/2014/main" id="{B2266FC0-8311-45E6-9610-29E17784B210}"/>
                  </a:ext>
                </a:extLst>
              </p:cNvPr>
              <p:cNvSpPr/>
              <p:nvPr/>
            </p:nvSpPr>
            <p:spPr>
              <a:xfrm>
                <a:off x="8377238" y="1449388"/>
                <a:ext cx="2771775" cy="3959225"/>
              </a:xfrm>
              <a:prstGeom prst="roundRect">
                <a:avLst>
                  <a:gd name="adj" fmla="val 12199"/>
                </a:avLst>
              </a:prstGeom>
              <a:gradFill>
                <a:gsLst>
                  <a:gs pos="0">
                    <a:srgbClr val="00B0F0"/>
                  </a:gs>
                  <a:gs pos="51000">
                    <a:schemeClr val="accent1">
                      <a:lumMod val="75000"/>
                    </a:schemeClr>
                  </a:gs>
                  <a:gs pos="99000">
                    <a:schemeClr val="accent1">
                      <a:lumMod val="50000"/>
                    </a:schemeClr>
                  </a:gs>
                  <a:gs pos="100000">
                    <a:schemeClr val="accent1">
                      <a:lumMod val="5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263" name="Freeform: Shape 262">
                <a:extLst>
                  <a:ext uri="{FF2B5EF4-FFF2-40B4-BE49-F238E27FC236}">
                    <a16:creationId xmlns:a16="http://schemas.microsoft.com/office/drawing/2014/main" id="{AEDA17F8-BD30-4F39-8EE2-07C3C450FF94}"/>
                  </a:ext>
                </a:extLst>
              </p:cNvPr>
              <p:cNvSpPr/>
              <p:nvPr/>
            </p:nvSpPr>
            <p:spPr>
              <a:xfrm flipH="1">
                <a:off x="8377238" y="1545902"/>
                <a:ext cx="2771775" cy="3862711"/>
              </a:xfrm>
              <a:custGeom>
                <a:avLst/>
                <a:gdLst>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86359 w 2771775"/>
                  <a:gd name="connsiteY9" fmla="*/ 180514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86359 w 2771775"/>
                  <a:gd name="connsiteY9" fmla="*/ 180514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71775" h="3862711">
                    <a:moveTo>
                      <a:pt x="102092" y="0"/>
                    </a:moveTo>
                    <a:lnTo>
                      <a:pt x="99036" y="2522"/>
                    </a:lnTo>
                    <a:cubicBezTo>
                      <a:pt x="37846" y="63711"/>
                      <a:pt x="0" y="148244"/>
                      <a:pt x="0" y="241615"/>
                    </a:cubicBezTo>
                    <a:lnTo>
                      <a:pt x="0" y="3524582"/>
                    </a:lnTo>
                    <a:cubicBezTo>
                      <a:pt x="0" y="3711325"/>
                      <a:pt x="151386" y="3862711"/>
                      <a:pt x="338129" y="3862711"/>
                    </a:cubicBezTo>
                    <a:lnTo>
                      <a:pt x="2433646" y="3862711"/>
                    </a:lnTo>
                    <a:cubicBezTo>
                      <a:pt x="2620389" y="3862711"/>
                      <a:pt x="2771775" y="3711325"/>
                      <a:pt x="2771775" y="3524582"/>
                    </a:cubicBezTo>
                    <a:lnTo>
                      <a:pt x="2771775" y="3443237"/>
                    </a:lnTo>
                    <a:lnTo>
                      <a:pt x="2730892" y="3419419"/>
                    </a:lnTo>
                    <a:cubicBezTo>
                      <a:pt x="1180917" y="2806879"/>
                      <a:pt x="1064514" y="2536857"/>
                      <a:pt x="176834" y="228139"/>
                    </a:cubicBezTo>
                    <a:cubicBezTo>
                      <a:pt x="148745" y="167968"/>
                      <a:pt x="130181" y="50646"/>
                      <a:pt x="102092" y="0"/>
                    </a:cubicBezTo>
                    <a:close/>
                  </a:path>
                </a:pathLst>
              </a:custGeom>
              <a:gradFill>
                <a:gsLst>
                  <a:gs pos="0">
                    <a:srgbClr val="00B0F0"/>
                  </a:gs>
                  <a:gs pos="31000">
                    <a:schemeClr val="bg1"/>
                  </a:gs>
                  <a:gs pos="92000">
                    <a:schemeClr val="accent1">
                      <a:lumMod val="50000"/>
                    </a:schemeClr>
                  </a:gs>
                  <a:gs pos="30000">
                    <a:schemeClr val="bg1"/>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KE"/>
              </a:p>
            </p:txBody>
          </p:sp>
          <p:sp>
            <p:nvSpPr>
              <p:cNvPr id="264" name="Rectangle: Rounded Corners 263">
                <a:extLst>
                  <a:ext uri="{FF2B5EF4-FFF2-40B4-BE49-F238E27FC236}">
                    <a16:creationId xmlns:a16="http://schemas.microsoft.com/office/drawing/2014/main" id="{03D731A2-AA49-4881-8DFA-CDBAE57B3CCF}"/>
                  </a:ext>
                </a:extLst>
              </p:cNvPr>
              <p:cNvSpPr/>
              <p:nvPr/>
            </p:nvSpPr>
            <p:spPr>
              <a:xfrm>
                <a:off x="8453437" y="1893371"/>
                <a:ext cx="2619375" cy="2035497"/>
              </a:xfrm>
              <a:prstGeom prst="roundRect">
                <a:avLst>
                  <a:gd name="adj" fmla="val 16161"/>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265" name="Rectangle: Rounded Corners 264">
                <a:extLst>
                  <a:ext uri="{FF2B5EF4-FFF2-40B4-BE49-F238E27FC236}">
                    <a16:creationId xmlns:a16="http://schemas.microsoft.com/office/drawing/2014/main" id="{C08EC09B-EF46-4FBE-B138-1493C2B7E233}"/>
                  </a:ext>
                </a:extLst>
              </p:cNvPr>
              <p:cNvSpPr/>
              <p:nvPr/>
            </p:nvSpPr>
            <p:spPr>
              <a:xfrm>
                <a:off x="8453437" y="1498277"/>
                <a:ext cx="2619375" cy="2168848"/>
              </a:xfrm>
              <a:prstGeom prst="roundRect">
                <a:avLst>
                  <a:gd name="adj" fmla="val 1288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dirty="0"/>
              </a:p>
            </p:txBody>
          </p:sp>
          <p:sp>
            <p:nvSpPr>
              <p:cNvPr id="266" name="TextBox 265">
                <a:extLst>
                  <a:ext uri="{FF2B5EF4-FFF2-40B4-BE49-F238E27FC236}">
                    <a16:creationId xmlns:a16="http://schemas.microsoft.com/office/drawing/2014/main" id="{322CFF79-655A-4BD0-A32D-9541398572DF}"/>
                  </a:ext>
                </a:extLst>
              </p:cNvPr>
              <p:cNvSpPr txBox="1"/>
              <p:nvPr/>
            </p:nvSpPr>
            <p:spPr>
              <a:xfrm>
                <a:off x="8453437" y="1624012"/>
                <a:ext cx="2395539" cy="461665"/>
              </a:xfrm>
              <a:prstGeom prst="rect">
                <a:avLst/>
              </a:prstGeom>
              <a:noFill/>
            </p:spPr>
            <p:txBody>
              <a:bodyPr wrap="square" rtlCol="0">
                <a:spAutoFit/>
              </a:bodyPr>
              <a:lstStyle/>
              <a:p>
                <a:r>
                  <a:rPr lang="en-US" sz="1200" dirty="0">
                    <a:latin typeface="Kristen ITC" panose="03050502040202030202" pitchFamily="66" charset="0"/>
                  </a:rPr>
                  <a:t>Expected Outcomes &amp; Impact</a:t>
                </a:r>
                <a:endParaRPr lang="en-KE" sz="1200" b="1" dirty="0">
                  <a:solidFill>
                    <a:schemeClr val="tx1">
                      <a:lumMod val="75000"/>
                      <a:lumOff val="25000"/>
                    </a:schemeClr>
                  </a:solidFill>
                  <a:latin typeface="Kristen ITC" panose="03050502040202030202" pitchFamily="66" charset="0"/>
                </a:endParaRPr>
              </a:p>
            </p:txBody>
          </p:sp>
          <p:sp>
            <p:nvSpPr>
              <p:cNvPr id="267" name="Rectangle: Rounded Corners 266">
                <a:extLst>
                  <a:ext uri="{FF2B5EF4-FFF2-40B4-BE49-F238E27FC236}">
                    <a16:creationId xmlns:a16="http://schemas.microsoft.com/office/drawing/2014/main" id="{999351FC-6FAB-4ECD-8D7D-84924A00A880}"/>
                  </a:ext>
                </a:extLst>
              </p:cNvPr>
              <p:cNvSpPr/>
              <p:nvPr/>
            </p:nvSpPr>
            <p:spPr>
              <a:xfrm>
                <a:off x="8572500" y="2072377"/>
                <a:ext cx="324000" cy="72000"/>
              </a:xfrm>
              <a:prstGeom prst="roundRect">
                <a:avLst>
                  <a:gd name="adj" fmla="val 41983"/>
                </a:avLst>
              </a:prstGeom>
              <a:gradFill>
                <a:gsLst>
                  <a:gs pos="0">
                    <a:srgbClr val="00B0F0"/>
                  </a:gs>
                  <a:gs pos="51000">
                    <a:schemeClr val="accent1">
                      <a:lumMod val="75000"/>
                    </a:schemeClr>
                  </a:gs>
                  <a:gs pos="99000">
                    <a:schemeClr val="accent1">
                      <a:lumMod val="50000"/>
                    </a:schemeClr>
                  </a:gs>
                  <a:gs pos="100000">
                    <a:schemeClr val="accent1">
                      <a:lumMod val="5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268" name="TextBox 267">
                <a:extLst>
                  <a:ext uri="{FF2B5EF4-FFF2-40B4-BE49-F238E27FC236}">
                    <a16:creationId xmlns:a16="http://schemas.microsoft.com/office/drawing/2014/main" id="{51609821-D7C6-41C3-A52D-C8283D7BD5BD}"/>
                  </a:ext>
                </a:extLst>
              </p:cNvPr>
              <p:cNvSpPr txBox="1"/>
              <p:nvPr/>
            </p:nvSpPr>
            <p:spPr>
              <a:xfrm>
                <a:off x="9105975" y="4040746"/>
                <a:ext cx="742875" cy="523220"/>
              </a:xfrm>
              <a:prstGeom prst="rect">
                <a:avLst/>
              </a:prstGeom>
              <a:noFill/>
            </p:spPr>
            <p:txBody>
              <a:bodyPr wrap="square" rtlCol="0">
                <a:spAutoFit/>
              </a:bodyPr>
              <a:lstStyle/>
              <a:p>
                <a:r>
                  <a:rPr lang="en-US" sz="2800" dirty="0">
                    <a:solidFill>
                      <a:schemeClr val="bg1"/>
                    </a:solidFill>
                  </a:rPr>
                  <a:t>10</a:t>
                </a:r>
                <a:r>
                  <a:rPr lang="en-US" sz="2000" dirty="0">
                    <a:solidFill>
                      <a:schemeClr val="bg1"/>
                    </a:solidFill>
                  </a:rPr>
                  <a:t>%</a:t>
                </a:r>
                <a:endParaRPr lang="en-KE" sz="2800" dirty="0">
                  <a:solidFill>
                    <a:schemeClr val="bg1"/>
                  </a:solidFill>
                </a:endParaRPr>
              </a:p>
            </p:txBody>
          </p:sp>
          <p:sp>
            <p:nvSpPr>
              <p:cNvPr id="269" name="TextBox 268">
                <a:extLst>
                  <a:ext uri="{FF2B5EF4-FFF2-40B4-BE49-F238E27FC236}">
                    <a16:creationId xmlns:a16="http://schemas.microsoft.com/office/drawing/2014/main" id="{AFC18A31-6CCF-47FB-8987-0E148C6FD9F4}"/>
                  </a:ext>
                </a:extLst>
              </p:cNvPr>
              <p:cNvSpPr txBox="1"/>
              <p:nvPr/>
            </p:nvSpPr>
            <p:spPr>
              <a:xfrm>
                <a:off x="9734625" y="4225412"/>
                <a:ext cx="962025" cy="338554"/>
              </a:xfrm>
              <a:prstGeom prst="rect">
                <a:avLst/>
              </a:prstGeom>
              <a:noFill/>
            </p:spPr>
            <p:txBody>
              <a:bodyPr wrap="square" rtlCol="0">
                <a:spAutoFit/>
              </a:bodyPr>
              <a:lstStyle/>
              <a:p>
                <a:r>
                  <a:rPr lang="en-US" sz="1600" b="1" dirty="0">
                    <a:solidFill>
                      <a:schemeClr val="bg1"/>
                    </a:solidFill>
                    <a:latin typeface="Kristen ITC" panose="03050502040202030202" pitchFamily="66" charset="0"/>
                  </a:rPr>
                  <a:t>Growth</a:t>
                </a:r>
                <a:endParaRPr lang="en-KE" sz="1600" b="1" dirty="0">
                  <a:solidFill>
                    <a:schemeClr val="bg1"/>
                  </a:solidFill>
                  <a:latin typeface="Kristen ITC" panose="03050502040202030202" pitchFamily="66" charset="0"/>
                </a:endParaRPr>
              </a:p>
            </p:txBody>
          </p:sp>
          <p:sp>
            <p:nvSpPr>
              <p:cNvPr id="270" name="TextBox 269">
                <a:extLst>
                  <a:ext uri="{FF2B5EF4-FFF2-40B4-BE49-F238E27FC236}">
                    <a16:creationId xmlns:a16="http://schemas.microsoft.com/office/drawing/2014/main" id="{F6F5CCE0-B961-43C4-ADF8-E950743B489C}"/>
                  </a:ext>
                </a:extLst>
              </p:cNvPr>
              <p:cNvSpPr txBox="1"/>
              <p:nvPr/>
            </p:nvSpPr>
            <p:spPr>
              <a:xfrm>
                <a:off x="9115500" y="4497946"/>
                <a:ext cx="742875" cy="523220"/>
              </a:xfrm>
              <a:prstGeom prst="rect">
                <a:avLst/>
              </a:prstGeom>
              <a:noFill/>
            </p:spPr>
            <p:txBody>
              <a:bodyPr wrap="square" rtlCol="0">
                <a:spAutoFit/>
              </a:bodyPr>
              <a:lstStyle/>
              <a:p>
                <a:r>
                  <a:rPr lang="en-US" sz="2800" dirty="0">
                    <a:solidFill>
                      <a:schemeClr val="bg1"/>
                    </a:solidFill>
                  </a:rPr>
                  <a:t>10</a:t>
                </a:r>
                <a:endParaRPr lang="en-KE" sz="2800" dirty="0">
                  <a:solidFill>
                    <a:schemeClr val="bg1"/>
                  </a:solidFill>
                </a:endParaRPr>
              </a:p>
            </p:txBody>
          </p:sp>
          <p:sp>
            <p:nvSpPr>
              <p:cNvPr id="271" name="TextBox 270">
                <a:extLst>
                  <a:ext uri="{FF2B5EF4-FFF2-40B4-BE49-F238E27FC236}">
                    <a16:creationId xmlns:a16="http://schemas.microsoft.com/office/drawing/2014/main" id="{EB26547E-42F9-4730-B502-DE35E775CCE0}"/>
                  </a:ext>
                </a:extLst>
              </p:cNvPr>
              <p:cNvSpPr txBox="1"/>
              <p:nvPr/>
            </p:nvSpPr>
            <p:spPr>
              <a:xfrm>
                <a:off x="9796500" y="4682612"/>
                <a:ext cx="962025" cy="338554"/>
              </a:xfrm>
              <a:prstGeom prst="rect">
                <a:avLst/>
              </a:prstGeom>
              <a:noFill/>
            </p:spPr>
            <p:txBody>
              <a:bodyPr wrap="square" rtlCol="0">
                <a:spAutoFit/>
              </a:bodyPr>
              <a:lstStyle/>
              <a:p>
                <a:r>
                  <a:rPr lang="en-US" sz="1600" b="1" dirty="0">
                    <a:solidFill>
                      <a:schemeClr val="bg1"/>
                    </a:solidFill>
                    <a:latin typeface="Kristen ITC" panose="03050502040202030202" pitchFamily="66" charset="0"/>
                  </a:rPr>
                  <a:t>Points</a:t>
                </a:r>
                <a:endParaRPr lang="en-KE" sz="1600" b="1" dirty="0">
                  <a:solidFill>
                    <a:schemeClr val="bg1"/>
                  </a:solidFill>
                  <a:latin typeface="Kristen ITC" panose="03050502040202030202" pitchFamily="66" charset="0"/>
                </a:endParaRPr>
              </a:p>
            </p:txBody>
          </p:sp>
          <p:pic>
            <p:nvPicPr>
              <p:cNvPr id="272" name="Graphic 271" descr="Bar chart with solid fill">
                <a:extLst>
                  <a:ext uri="{FF2B5EF4-FFF2-40B4-BE49-F238E27FC236}">
                    <a16:creationId xmlns:a16="http://schemas.microsoft.com/office/drawing/2014/main" id="{9FF59D9D-9D0B-4ACC-BE24-61BD992EADC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654782" y="4525556"/>
                <a:ext cx="468000" cy="468000"/>
              </a:xfrm>
              <a:prstGeom prst="rect">
                <a:avLst/>
              </a:prstGeom>
            </p:spPr>
          </p:pic>
          <p:pic>
            <p:nvPicPr>
              <p:cNvPr id="273" name="Graphic 272" descr="Bar graph with upward trend with solid fill">
                <a:extLst>
                  <a:ext uri="{FF2B5EF4-FFF2-40B4-BE49-F238E27FC236}">
                    <a16:creationId xmlns:a16="http://schemas.microsoft.com/office/drawing/2014/main" id="{B102A2D9-F2AD-48D7-87C5-B064124945B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654782" y="4059255"/>
                <a:ext cx="468000" cy="468000"/>
              </a:xfrm>
              <a:prstGeom prst="rect">
                <a:avLst/>
              </a:prstGeom>
            </p:spPr>
          </p:pic>
          <p:sp>
            <p:nvSpPr>
              <p:cNvPr id="274" name="TextBox 273">
                <a:extLst>
                  <a:ext uri="{FF2B5EF4-FFF2-40B4-BE49-F238E27FC236}">
                    <a16:creationId xmlns:a16="http://schemas.microsoft.com/office/drawing/2014/main" id="{7D193940-CEF6-41F5-AE8D-63F84D74E235}"/>
                  </a:ext>
                </a:extLst>
              </p:cNvPr>
              <p:cNvSpPr txBox="1"/>
              <p:nvPr/>
            </p:nvSpPr>
            <p:spPr>
              <a:xfrm>
                <a:off x="8605837" y="2568652"/>
                <a:ext cx="2619375" cy="923330"/>
              </a:xfrm>
              <a:prstGeom prst="rect">
                <a:avLst/>
              </a:prstGeom>
              <a:noFill/>
            </p:spPr>
            <p:txBody>
              <a:bodyPr wrap="square" rtlCol="0">
                <a:spAutoFit/>
              </a:bodyPr>
              <a:lstStyle/>
              <a:p>
                <a:r>
                  <a:rPr lang="en-US" dirty="0">
                    <a:latin typeface="Kristen ITC" panose="03050502040202030202" pitchFamily="66" charset="0"/>
                  </a:rPr>
                  <a:t>Transforming Livestock Farming for a Better Future</a:t>
                </a:r>
                <a:endParaRPr lang="en-KE" dirty="0">
                  <a:latin typeface="Kristen ITC" panose="03050502040202030202" pitchFamily="66" charset="0"/>
                </a:endParaRPr>
              </a:p>
            </p:txBody>
          </p:sp>
        </p:grpSp>
        <p:grpSp>
          <p:nvGrpSpPr>
            <p:cNvPr id="206" name="Group 205">
              <a:extLst>
                <a:ext uri="{FF2B5EF4-FFF2-40B4-BE49-F238E27FC236}">
                  <a16:creationId xmlns:a16="http://schemas.microsoft.com/office/drawing/2014/main" id="{C8C03220-5C5F-4060-A0F9-676B4892F12C}"/>
                </a:ext>
              </a:extLst>
            </p:cNvPr>
            <p:cNvGrpSpPr/>
            <p:nvPr/>
          </p:nvGrpSpPr>
          <p:grpSpPr>
            <a:xfrm>
              <a:off x="8364752" y="21765143"/>
              <a:ext cx="2847974" cy="3959225"/>
              <a:chOff x="8377238" y="1449388"/>
              <a:chExt cx="2847974" cy="3959225"/>
            </a:xfrm>
          </p:grpSpPr>
          <p:sp>
            <p:nvSpPr>
              <p:cNvPr id="249" name="Rectangle: Rounded Corners 248">
                <a:extLst>
                  <a:ext uri="{FF2B5EF4-FFF2-40B4-BE49-F238E27FC236}">
                    <a16:creationId xmlns:a16="http://schemas.microsoft.com/office/drawing/2014/main" id="{497E7301-36EC-4094-A3F9-C56650B224AC}"/>
                  </a:ext>
                </a:extLst>
              </p:cNvPr>
              <p:cNvSpPr/>
              <p:nvPr/>
            </p:nvSpPr>
            <p:spPr>
              <a:xfrm>
                <a:off x="8377238" y="1449388"/>
                <a:ext cx="2771775" cy="3959225"/>
              </a:xfrm>
              <a:prstGeom prst="roundRect">
                <a:avLst>
                  <a:gd name="adj" fmla="val 12199"/>
                </a:avLst>
              </a:prstGeom>
              <a:gradFill>
                <a:gsLst>
                  <a:gs pos="0">
                    <a:srgbClr val="00B0F0"/>
                  </a:gs>
                  <a:gs pos="51000">
                    <a:schemeClr val="accent1">
                      <a:lumMod val="75000"/>
                    </a:schemeClr>
                  </a:gs>
                  <a:gs pos="99000">
                    <a:schemeClr val="accent1">
                      <a:lumMod val="50000"/>
                    </a:schemeClr>
                  </a:gs>
                  <a:gs pos="100000">
                    <a:schemeClr val="accent1">
                      <a:lumMod val="5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250" name="Freeform: Shape 249">
                <a:extLst>
                  <a:ext uri="{FF2B5EF4-FFF2-40B4-BE49-F238E27FC236}">
                    <a16:creationId xmlns:a16="http://schemas.microsoft.com/office/drawing/2014/main" id="{ED7FFE02-FF79-4D4D-9461-1EA5D8ECF657}"/>
                  </a:ext>
                </a:extLst>
              </p:cNvPr>
              <p:cNvSpPr/>
              <p:nvPr/>
            </p:nvSpPr>
            <p:spPr>
              <a:xfrm flipH="1">
                <a:off x="8377238" y="1545902"/>
                <a:ext cx="2771775" cy="3862711"/>
              </a:xfrm>
              <a:custGeom>
                <a:avLst/>
                <a:gdLst>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86359 w 2771775"/>
                  <a:gd name="connsiteY9" fmla="*/ 180514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86359 w 2771775"/>
                  <a:gd name="connsiteY9" fmla="*/ 180514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71775" h="3862711">
                    <a:moveTo>
                      <a:pt x="102092" y="0"/>
                    </a:moveTo>
                    <a:lnTo>
                      <a:pt x="99036" y="2522"/>
                    </a:lnTo>
                    <a:cubicBezTo>
                      <a:pt x="37846" y="63711"/>
                      <a:pt x="0" y="148244"/>
                      <a:pt x="0" y="241615"/>
                    </a:cubicBezTo>
                    <a:lnTo>
                      <a:pt x="0" y="3524582"/>
                    </a:lnTo>
                    <a:cubicBezTo>
                      <a:pt x="0" y="3711325"/>
                      <a:pt x="151386" y="3862711"/>
                      <a:pt x="338129" y="3862711"/>
                    </a:cubicBezTo>
                    <a:lnTo>
                      <a:pt x="2433646" y="3862711"/>
                    </a:lnTo>
                    <a:cubicBezTo>
                      <a:pt x="2620389" y="3862711"/>
                      <a:pt x="2771775" y="3711325"/>
                      <a:pt x="2771775" y="3524582"/>
                    </a:cubicBezTo>
                    <a:lnTo>
                      <a:pt x="2771775" y="3443237"/>
                    </a:lnTo>
                    <a:lnTo>
                      <a:pt x="2730892" y="3419419"/>
                    </a:lnTo>
                    <a:cubicBezTo>
                      <a:pt x="1180917" y="2806879"/>
                      <a:pt x="1064514" y="2536857"/>
                      <a:pt x="176834" y="228139"/>
                    </a:cubicBezTo>
                    <a:cubicBezTo>
                      <a:pt x="148745" y="167968"/>
                      <a:pt x="130181" y="50646"/>
                      <a:pt x="102092" y="0"/>
                    </a:cubicBezTo>
                    <a:close/>
                  </a:path>
                </a:pathLst>
              </a:custGeom>
              <a:gradFill>
                <a:gsLst>
                  <a:gs pos="0">
                    <a:srgbClr val="00B0F0"/>
                  </a:gs>
                  <a:gs pos="31000">
                    <a:schemeClr val="bg1"/>
                  </a:gs>
                  <a:gs pos="92000">
                    <a:schemeClr val="accent1">
                      <a:lumMod val="50000"/>
                    </a:schemeClr>
                  </a:gs>
                  <a:gs pos="30000">
                    <a:schemeClr val="bg1"/>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KE" dirty="0"/>
              </a:p>
            </p:txBody>
          </p:sp>
          <p:sp>
            <p:nvSpPr>
              <p:cNvPr id="251" name="Rectangle: Rounded Corners 250">
                <a:extLst>
                  <a:ext uri="{FF2B5EF4-FFF2-40B4-BE49-F238E27FC236}">
                    <a16:creationId xmlns:a16="http://schemas.microsoft.com/office/drawing/2014/main" id="{A318AEB2-ED9F-4A50-93CF-3DBA6492316C}"/>
                  </a:ext>
                </a:extLst>
              </p:cNvPr>
              <p:cNvSpPr/>
              <p:nvPr/>
            </p:nvSpPr>
            <p:spPr>
              <a:xfrm>
                <a:off x="8453437" y="1893371"/>
                <a:ext cx="2619375" cy="2035497"/>
              </a:xfrm>
              <a:prstGeom prst="roundRect">
                <a:avLst>
                  <a:gd name="adj" fmla="val 16161"/>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252" name="Rectangle: Rounded Corners 251">
                <a:extLst>
                  <a:ext uri="{FF2B5EF4-FFF2-40B4-BE49-F238E27FC236}">
                    <a16:creationId xmlns:a16="http://schemas.microsoft.com/office/drawing/2014/main" id="{3CBC7154-3AD9-4D66-97FC-78A56138EAC3}"/>
                  </a:ext>
                </a:extLst>
              </p:cNvPr>
              <p:cNvSpPr/>
              <p:nvPr/>
            </p:nvSpPr>
            <p:spPr>
              <a:xfrm>
                <a:off x="8453437" y="1498277"/>
                <a:ext cx="2619375" cy="2168848"/>
              </a:xfrm>
              <a:prstGeom prst="roundRect">
                <a:avLst>
                  <a:gd name="adj" fmla="val 1288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dirty="0"/>
              </a:p>
            </p:txBody>
          </p:sp>
          <p:sp>
            <p:nvSpPr>
              <p:cNvPr id="253" name="TextBox 252">
                <a:extLst>
                  <a:ext uri="{FF2B5EF4-FFF2-40B4-BE49-F238E27FC236}">
                    <a16:creationId xmlns:a16="http://schemas.microsoft.com/office/drawing/2014/main" id="{C1C84D24-EAF7-4235-9CF1-61747CD73FC0}"/>
                  </a:ext>
                </a:extLst>
              </p:cNvPr>
              <p:cNvSpPr txBox="1"/>
              <p:nvPr/>
            </p:nvSpPr>
            <p:spPr>
              <a:xfrm>
                <a:off x="8453437" y="1624012"/>
                <a:ext cx="2395539" cy="400110"/>
              </a:xfrm>
              <a:prstGeom prst="rect">
                <a:avLst/>
              </a:prstGeom>
              <a:noFill/>
            </p:spPr>
            <p:txBody>
              <a:bodyPr wrap="square" rtlCol="0">
                <a:spAutoFit/>
              </a:bodyPr>
              <a:lstStyle/>
              <a:p>
                <a:r>
                  <a:rPr lang="en-US" sz="2000" dirty="0">
                    <a:latin typeface="Kristen ITC" panose="03050502040202030202" pitchFamily="66" charset="0"/>
                  </a:rPr>
                  <a:t>Technology Stack </a:t>
                </a:r>
                <a:endParaRPr lang="en-KE" sz="2000" dirty="0">
                  <a:solidFill>
                    <a:schemeClr val="tx1">
                      <a:lumMod val="75000"/>
                      <a:lumOff val="25000"/>
                    </a:schemeClr>
                  </a:solidFill>
                  <a:latin typeface="Kristen ITC" panose="03050502040202030202" pitchFamily="66" charset="0"/>
                </a:endParaRPr>
              </a:p>
            </p:txBody>
          </p:sp>
          <p:sp>
            <p:nvSpPr>
              <p:cNvPr id="254" name="Rectangle: Rounded Corners 253">
                <a:extLst>
                  <a:ext uri="{FF2B5EF4-FFF2-40B4-BE49-F238E27FC236}">
                    <a16:creationId xmlns:a16="http://schemas.microsoft.com/office/drawing/2014/main" id="{70FD4C8B-E663-4BD6-B855-340AC9F86E43}"/>
                  </a:ext>
                </a:extLst>
              </p:cNvPr>
              <p:cNvSpPr/>
              <p:nvPr/>
            </p:nvSpPr>
            <p:spPr>
              <a:xfrm>
                <a:off x="8572500" y="2072377"/>
                <a:ext cx="324000" cy="72000"/>
              </a:xfrm>
              <a:prstGeom prst="roundRect">
                <a:avLst>
                  <a:gd name="adj" fmla="val 41983"/>
                </a:avLst>
              </a:prstGeom>
              <a:gradFill>
                <a:gsLst>
                  <a:gs pos="0">
                    <a:srgbClr val="00B0F0"/>
                  </a:gs>
                  <a:gs pos="51000">
                    <a:schemeClr val="accent1">
                      <a:lumMod val="75000"/>
                    </a:schemeClr>
                  </a:gs>
                  <a:gs pos="99000">
                    <a:schemeClr val="accent1">
                      <a:lumMod val="50000"/>
                    </a:schemeClr>
                  </a:gs>
                  <a:gs pos="100000">
                    <a:schemeClr val="accent1">
                      <a:lumMod val="5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255" name="TextBox 254">
                <a:extLst>
                  <a:ext uri="{FF2B5EF4-FFF2-40B4-BE49-F238E27FC236}">
                    <a16:creationId xmlns:a16="http://schemas.microsoft.com/office/drawing/2014/main" id="{844F0DE1-0084-4BA6-8478-C5F4F9DBECC4}"/>
                  </a:ext>
                </a:extLst>
              </p:cNvPr>
              <p:cNvSpPr txBox="1"/>
              <p:nvPr/>
            </p:nvSpPr>
            <p:spPr>
              <a:xfrm>
                <a:off x="9105975" y="4040746"/>
                <a:ext cx="742875" cy="523220"/>
              </a:xfrm>
              <a:prstGeom prst="rect">
                <a:avLst/>
              </a:prstGeom>
              <a:noFill/>
            </p:spPr>
            <p:txBody>
              <a:bodyPr wrap="square" rtlCol="0">
                <a:spAutoFit/>
              </a:bodyPr>
              <a:lstStyle/>
              <a:p>
                <a:r>
                  <a:rPr lang="en-US" sz="2800" dirty="0">
                    <a:solidFill>
                      <a:schemeClr val="bg1"/>
                    </a:solidFill>
                  </a:rPr>
                  <a:t>8</a:t>
                </a:r>
                <a:r>
                  <a:rPr lang="en-US" sz="2000" dirty="0">
                    <a:solidFill>
                      <a:schemeClr val="bg1"/>
                    </a:solidFill>
                  </a:rPr>
                  <a:t>%</a:t>
                </a:r>
                <a:endParaRPr lang="en-KE" sz="2800" dirty="0">
                  <a:solidFill>
                    <a:schemeClr val="bg1"/>
                  </a:solidFill>
                </a:endParaRPr>
              </a:p>
            </p:txBody>
          </p:sp>
          <p:sp>
            <p:nvSpPr>
              <p:cNvPr id="256" name="TextBox 255">
                <a:extLst>
                  <a:ext uri="{FF2B5EF4-FFF2-40B4-BE49-F238E27FC236}">
                    <a16:creationId xmlns:a16="http://schemas.microsoft.com/office/drawing/2014/main" id="{CA2BE55C-8725-43C4-954B-AA5583A18EFE}"/>
                  </a:ext>
                </a:extLst>
              </p:cNvPr>
              <p:cNvSpPr txBox="1"/>
              <p:nvPr/>
            </p:nvSpPr>
            <p:spPr>
              <a:xfrm>
                <a:off x="9734625" y="4225412"/>
                <a:ext cx="962025" cy="338554"/>
              </a:xfrm>
              <a:prstGeom prst="rect">
                <a:avLst/>
              </a:prstGeom>
              <a:noFill/>
            </p:spPr>
            <p:txBody>
              <a:bodyPr wrap="square" rtlCol="0">
                <a:spAutoFit/>
              </a:bodyPr>
              <a:lstStyle/>
              <a:p>
                <a:r>
                  <a:rPr lang="en-US" sz="1600" b="1" dirty="0">
                    <a:solidFill>
                      <a:schemeClr val="bg1"/>
                    </a:solidFill>
                    <a:latin typeface="Kristen ITC" panose="03050502040202030202" pitchFamily="66" charset="0"/>
                  </a:rPr>
                  <a:t>Growth</a:t>
                </a:r>
                <a:endParaRPr lang="en-KE" sz="1600" b="1" dirty="0">
                  <a:solidFill>
                    <a:schemeClr val="bg1"/>
                  </a:solidFill>
                  <a:latin typeface="Kristen ITC" panose="03050502040202030202" pitchFamily="66" charset="0"/>
                </a:endParaRPr>
              </a:p>
            </p:txBody>
          </p:sp>
          <p:sp>
            <p:nvSpPr>
              <p:cNvPr id="257" name="TextBox 256">
                <a:extLst>
                  <a:ext uri="{FF2B5EF4-FFF2-40B4-BE49-F238E27FC236}">
                    <a16:creationId xmlns:a16="http://schemas.microsoft.com/office/drawing/2014/main" id="{4E6BF687-78F1-4BD5-83FC-2E163406F5EA}"/>
                  </a:ext>
                </a:extLst>
              </p:cNvPr>
              <p:cNvSpPr txBox="1"/>
              <p:nvPr/>
            </p:nvSpPr>
            <p:spPr>
              <a:xfrm>
                <a:off x="9115500" y="4497946"/>
                <a:ext cx="742875" cy="523220"/>
              </a:xfrm>
              <a:prstGeom prst="rect">
                <a:avLst/>
              </a:prstGeom>
              <a:noFill/>
            </p:spPr>
            <p:txBody>
              <a:bodyPr wrap="square" rtlCol="0">
                <a:spAutoFit/>
              </a:bodyPr>
              <a:lstStyle/>
              <a:p>
                <a:r>
                  <a:rPr lang="en-US" sz="2800" dirty="0">
                    <a:solidFill>
                      <a:schemeClr val="bg1"/>
                    </a:solidFill>
                  </a:rPr>
                  <a:t>8</a:t>
                </a:r>
                <a:endParaRPr lang="en-KE" sz="2800" dirty="0">
                  <a:solidFill>
                    <a:schemeClr val="bg1"/>
                  </a:solidFill>
                </a:endParaRPr>
              </a:p>
            </p:txBody>
          </p:sp>
          <p:sp>
            <p:nvSpPr>
              <p:cNvPr id="258" name="TextBox 257">
                <a:extLst>
                  <a:ext uri="{FF2B5EF4-FFF2-40B4-BE49-F238E27FC236}">
                    <a16:creationId xmlns:a16="http://schemas.microsoft.com/office/drawing/2014/main" id="{EA01385A-3A9B-4EE7-867D-53E9605A5510}"/>
                  </a:ext>
                </a:extLst>
              </p:cNvPr>
              <p:cNvSpPr txBox="1"/>
              <p:nvPr/>
            </p:nvSpPr>
            <p:spPr>
              <a:xfrm>
                <a:off x="9796500" y="4682612"/>
                <a:ext cx="962025" cy="338554"/>
              </a:xfrm>
              <a:prstGeom prst="rect">
                <a:avLst/>
              </a:prstGeom>
              <a:noFill/>
            </p:spPr>
            <p:txBody>
              <a:bodyPr wrap="square" rtlCol="0">
                <a:spAutoFit/>
              </a:bodyPr>
              <a:lstStyle/>
              <a:p>
                <a:r>
                  <a:rPr lang="en-US" sz="1600" b="1" dirty="0">
                    <a:solidFill>
                      <a:schemeClr val="bg1"/>
                    </a:solidFill>
                    <a:latin typeface="Kristen ITC" panose="03050502040202030202" pitchFamily="66" charset="0"/>
                  </a:rPr>
                  <a:t>Points</a:t>
                </a:r>
                <a:endParaRPr lang="en-KE" sz="1600" b="1" dirty="0">
                  <a:solidFill>
                    <a:schemeClr val="bg1"/>
                  </a:solidFill>
                  <a:latin typeface="Kristen ITC" panose="03050502040202030202" pitchFamily="66" charset="0"/>
                </a:endParaRPr>
              </a:p>
            </p:txBody>
          </p:sp>
          <p:pic>
            <p:nvPicPr>
              <p:cNvPr id="259" name="Graphic 258" descr="Bar chart with solid fill">
                <a:extLst>
                  <a:ext uri="{FF2B5EF4-FFF2-40B4-BE49-F238E27FC236}">
                    <a16:creationId xmlns:a16="http://schemas.microsoft.com/office/drawing/2014/main" id="{5FB00922-4875-4D68-9CB4-B557991E657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654782" y="4525556"/>
                <a:ext cx="468000" cy="468000"/>
              </a:xfrm>
              <a:prstGeom prst="rect">
                <a:avLst/>
              </a:prstGeom>
            </p:spPr>
          </p:pic>
          <p:pic>
            <p:nvPicPr>
              <p:cNvPr id="260" name="Graphic 259" descr="Bar graph with upward trend with solid fill">
                <a:extLst>
                  <a:ext uri="{FF2B5EF4-FFF2-40B4-BE49-F238E27FC236}">
                    <a16:creationId xmlns:a16="http://schemas.microsoft.com/office/drawing/2014/main" id="{445BA16A-519A-4065-B5A1-8834DF12F8D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654782" y="4059255"/>
                <a:ext cx="468000" cy="468000"/>
              </a:xfrm>
              <a:prstGeom prst="rect">
                <a:avLst/>
              </a:prstGeom>
            </p:spPr>
          </p:pic>
          <p:sp>
            <p:nvSpPr>
              <p:cNvPr id="261" name="TextBox 260">
                <a:extLst>
                  <a:ext uri="{FF2B5EF4-FFF2-40B4-BE49-F238E27FC236}">
                    <a16:creationId xmlns:a16="http://schemas.microsoft.com/office/drawing/2014/main" id="{E61A6A81-097E-4203-A12A-C26B97C373A3}"/>
                  </a:ext>
                </a:extLst>
              </p:cNvPr>
              <p:cNvSpPr txBox="1"/>
              <p:nvPr/>
            </p:nvSpPr>
            <p:spPr>
              <a:xfrm>
                <a:off x="8605837" y="2568652"/>
                <a:ext cx="2619375" cy="707886"/>
              </a:xfrm>
              <a:prstGeom prst="rect">
                <a:avLst/>
              </a:prstGeom>
              <a:noFill/>
            </p:spPr>
            <p:txBody>
              <a:bodyPr wrap="square" rtlCol="0">
                <a:spAutoFit/>
              </a:bodyPr>
              <a:lstStyle/>
              <a:p>
                <a:r>
                  <a:rPr lang="en-US" sz="2000" dirty="0">
                    <a:latin typeface="Kristen ITC" panose="03050502040202030202" pitchFamily="66" charset="0"/>
                  </a:rPr>
                  <a:t>The Power Behind </a:t>
                </a:r>
                <a:r>
                  <a:rPr lang="en-US" sz="2000" dirty="0" err="1">
                    <a:latin typeface="Kristen ITC" panose="03050502040202030202" pitchFamily="66" charset="0"/>
                  </a:rPr>
                  <a:t>SmartLivestock</a:t>
                </a:r>
                <a:endParaRPr lang="en-KE" sz="2000" dirty="0">
                  <a:latin typeface="Kristen ITC" panose="03050502040202030202" pitchFamily="66" charset="0"/>
                </a:endParaRPr>
              </a:p>
            </p:txBody>
          </p:sp>
        </p:grpSp>
        <p:grpSp>
          <p:nvGrpSpPr>
            <p:cNvPr id="207" name="Group 206">
              <a:extLst>
                <a:ext uri="{FF2B5EF4-FFF2-40B4-BE49-F238E27FC236}">
                  <a16:creationId xmlns:a16="http://schemas.microsoft.com/office/drawing/2014/main" id="{EAB192CB-1CE7-46D2-89B8-13F259285805}"/>
                </a:ext>
              </a:extLst>
            </p:cNvPr>
            <p:cNvGrpSpPr/>
            <p:nvPr/>
          </p:nvGrpSpPr>
          <p:grpSpPr>
            <a:xfrm>
              <a:off x="8364752" y="25828294"/>
              <a:ext cx="2847974" cy="3959225"/>
              <a:chOff x="8377238" y="1449388"/>
              <a:chExt cx="2847974" cy="3959225"/>
            </a:xfrm>
          </p:grpSpPr>
          <p:sp>
            <p:nvSpPr>
              <p:cNvPr id="236" name="Rectangle: Rounded Corners 235">
                <a:extLst>
                  <a:ext uri="{FF2B5EF4-FFF2-40B4-BE49-F238E27FC236}">
                    <a16:creationId xmlns:a16="http://schemas.microsoft.com/office/drawing/2014/main" id="{65326207-5245-4541-AF57-C69D1F673BD5}"/>
                  </a:ext>
                </a:extLst>
              </p:cNvPr>
              <p:cNvSpPr/>
              <p:nvPr/>
            </p:nvSpPr>
            <p:spPr>
              <a:xfrm>
                <a:off x="8377238" y="1449388"/>
                <a:ext cx="2771775" cy="3959225"/>
              </a:xfrm>
              <a:prstGeom prst="roundRect">
                <a:avLst>
                  <a:gd name="adj" fmla="val 12199"/>
                </a:avLst>
              </a:prstGeom>
              <a:gradFill>
                <a:gsLst>
                  <a:gs pos="0">
                    <a:srgbClr val="00B0F0"/>
                  </a:gs>
                  <a:gs pos="51000">
                    <a:schemeClr val="accent1">
                      <a:lumMod val="75000"/>
                    </a:schemeClr>
                  </a:gs>
                  <a:gs pos="99000">
                    <a:schemeClr val="accent1">
                      <a:lumMod val="50000"/>
                    </a:schemeClr>
                  </a:gs>
                  <a:gs pos="100000">
                    <a:schemeClr val="accent1">
                      <a:lumMod val="5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237" name="Freeform: Shape 236">
                <a:extLst>
                  <a:ext uri="{FF2B5EF4-FFF2-40B4-BE49-F238E27FC236}">
                    <a16:creationId xmlns:a16="http://schemas.microsoft.com/office/drawing/2014/main" id="{C14F1CF7-9A6B-441A-8FCF-1F7E498E0F81}"/>
                  </a:ext>
                </a:extLst>
              </p:cNvPr>
              <p:cNvSpPr/>
              <p:nvPr/>
            </p:nvSpPr>
            <p:spPr>
              <a:xfrm flipH="1">
                <a:off x="8377238" y="1545902"/>
                <a:ext cx="2771775" cy="3862711"/>
              </a:xfrm>
              <a:custGeom>
                <a:avLst/>
                <a:gdLst>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86359 w 2771775"/>
                  <a:gd name="connsiteY9" fmla="*/ 180514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86359 w 2771775"/>
                  <a:gd name="connsiteY9" fmla="*/ 180514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71775" h="3862711">
                    <a:moveTo>
                      <a:pt x="102092" y="0"/>
                    </a:moveTo>
                    <a:lnTo>
                      <a:pt x="99036" y="2522"/>
                    </a:lnTo>
                    <a:cubicBezTo>
                      <a:pt x="37846" y="63711"/>
                      <a:pt x="0" y="148244"/>
                      <a:pt x="0" y="241615"/>
                    </a:cubicBezTo>
                    <a:lnTo>
                      <a:pt x="0" y="3524582"/>
                    </a:lnTo>
                    <a:cubicBezTo>
                      <a:pt x="0" y="3711325"/>
                      <a:pt x="151386" y="3862711"/>
                      <a:pt x="338129" y="3862711"/>
                    </a:cubicBezTo>
                    <a:lnTo>
                      <a:pt x="2433646" y="3862711"/>
                    </a:lnTo>
                    <a:cubicBezTo>
                      <a:pt x="2620389" y="3862711"/>
                      <a:pt x="2771775" y="3711325"/>
                      <a:pt x="2771775" y="3524582"/>
                    </a:cubicBezTo>
                    <a:lnTo>
                      <a:pt x="2771775" y="3443237"/>
                    </a:lnTo>
                    <a:lnTo>
                      <a:pt x="2730892" y="3419419"/>
                    </a:lnTo>
                    <a:cubicBezTo>
                      <a:pt x="1180917" y="2806879"/>
                      <a:pt x="1064514" y="2536857"/>
                      <a:pt x="176834" y="228139"/>
                    </a:cubicBezTo>
                    <a:cubicBezTo>
                      <a:pt x="148745" y="167968"/>
                      <a:pt x="130181" y="50646"/>
                      <a:pt x="102092" y="0"/>
                    </a:cubicBezTo>
                    <a:close/>
                  </a:path>
                </a:pathLst>
              </a:custGeom>
              <a:gradFill>
                <a:gsLst>
                  <a:gs pos="0">
                    <a:srgbClr val="00B0F0"/>
                  </a:gs>
                  <a:gs pos="31000">
                    <a:schemeClr val="bg1"/>
                  </a:gs>
                  <a:gs pos="92000">
                    <a:schemeClr val="accent1">
                      <a:lumMod val="50000"/>
                    </a:schemeClr>
                  </a:gs>
                  <a:gs pos="30000">
                    <a:schemeClr val="bg1"/>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KE" dirty="0"/>
              </a:p>
            </p:txBody>
          </p:sp>
          <p:sp>
            <p:nvSpPr>
              <p:cNvPr id="238" name="Rectangle: Rounded Corners 237">
                <a:extLst>
                  <a:ext uri="{FF2B5EF4-FFF2-40B4-BE49-F238E27FC236}">
                    <a16:creationId xmlns:a16="http://schemas.microsoft.com/office/drawing/2014/main" id="{5B4A9682-AAF7-489B-A7AB-DD09893BDF16}"/>
                  </a:ext>
                </a:extLst>
              </p:cNvPr>
              <p:cNvSpPr/>
              <p:nvPr/>
            </p:nvSpPr>
            <p:spPr>
              <a:xfrm>
                <a:off x="8453437" y="1893371"/>
                <a:ext cx="2619375" cy="2035497"/>
              </a:xfrm>
              <a:prstGeom prst="roundRect">
                <a:avLst>
                  <a:gd name="adj" fmla="val 16161"/>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239" name="Rectangle: Rounded Corners 238">
                <a:extLst>
                  <a:ext uri="{FF2B5EF4-FFF2-40B4-BE49-F238E27FC236}">
                    <a16:creationId xmlns:a16="http://schemas.microsoft.com/office/drawing/2014/main" id="{F2B58CC9-FA08-4A0E-88A9-723D568CC7B7}"/>
                  </a:ext>
                </a:extLst>
              </p:cNvPr>
              <p:cNvSpPr/>
              <p:nvPr/>
            </p:nvSpPr>
            <p:spPr>
              <a:xfrm>
                <a:off x="8453437" y="1498277"/>
                <a:ext cx="2619375" cy="2168848"/>
              </a:xfrm>
              <a:prstGeom prst="roundRect">
                <a:avLst>
                  <a:gd name="adj" fmla="val 1288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dirty="0"/>
              </a:p>
            </p:txBody>
          </p:sp>
          <p:sp>
            <p:nvSpPr>
              <p:cNvPr id="240" name="TextBox 239">
                <a:extLst>
                  <a:ext uri="{FF2B5EF4-FFF2-40B4-BE49-F238E27FC236}">
                    <a16:creationId xmlns:a16="http://schemas.microsoft.com/office/drawing/2014/main" id="{4407AD8E-948F-4DD2-BFDA-41AA9215FB0A}"/>
                  </a:ext>
                </a:extLst>
              </p:cNvPr>
              <p:cNvSpPr txBox="1"/>
              <p:nvPr/>
            </p:nvSpPr>
            <p:spPr>
              <a:xfrm>
                <a:off x="8453437" y="1624012"/>
                <a:ext cx="2395539" cy="461665"/>
              </a:xfrm>
              <a:prstGeom prst="rect">
                <a:avLst/>
              </a:prstGeom>
              <a:noFill/>
            </p:spPr>
            <p:txBody>
              <a:bodyPr wrap="square" rtlCol="0">
                <a:spAutoFit/>
              </a:bodyPr>
              <a:lstStyle/>
              <a:p>
                <a:r>
                  <a:rPr lang="en-US" sz="1200" dirty="0">
                    <a:latin typeface="Kristen ITC" panose="03050502040202030202" pitchFamily="66" charset="0"/>
                  </a:rPr>
                  <a:t>Market Potential &amp; Scalability</a:t>
                </a:r>
                <a:endParaRPr lang="en-KE" sz="1200" dirty="0">
                  <a:solidFill>
                    <a:schemeClr val="tx1">
                      <a:lumMod val="75000"/>
                      <a:lumOff val="25000"/>
                    </a:schemeClr>
                  </a:solidFill>
                  <a:latin typeface="Kristen ITC" panose="03050502040202030202" pitchFamily="66" charset="0"/>
                </a:endParaRPr>
              </a:p>
            </p:txBody>
          </p:sp>
          <p:sp>
            <p:nvSpPr>
              <p:cNvPr id="241" name="Rectangle: Rounded Corners 240">
                <a:extLst>
                  <a:ext uri="{FF2B5EF4-FFF2-40B4-BE49-F238E27FC236}">
                    <a16:creationId xmlns:a16="http://schemas.microsoft.com/office/drawing/2014/main" id="{671DEEAD-BD0E-4595-BC01-C597E7E259AF}"/>
                  </a:ext>
                </a:extLst>
              </p:cNvPr>
              <p:cNvSpPr/>
              <p:nvPr/>
            </p:nvSpPr>
            <p:spPr>
              <a:xfrm>
                <a:off x="8572500" y="2072377"/>
                <a:ext cx="324000" cy="72000"/>
              </a:xfrm>
              <a:prstGeom prst="roundRect">
                <a:avLst>
                  <a:gd name="adj" fmla="val 41983"/>
                </a:avLst>
              </a:prstGeom>
              <a:gradFill>
                <a:gsLst>
                  <a:gs pos="0">
                    <a:srgbClr val="00B0F0"/>
                  </a:gs>
                  <a:gs pos="51000">
                    <a:schemeClr val="accent1">
                      <a:lumMod val="75000"/>
                    </a:schemeClr>
                  </a:gs>
                  <a:gs pos="99000">
                    <a:schemeClr val="accent1">
                      <a:lumMod val="50000"/>
                    </a:schemeClr>
                  </a:gs>
                  <a:gs pos="100000">
                    <a:schemeClr val="accent1">
                      <a:lumMod val="5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242" name="TextBox 241">
                <a:extLst>
                  <a:ext uri="{FF2B5EF4-FFF2-40B4-BE49-F238E27FC236}">
                    <a16:creationId xmlns:a16="http://schemas.microsoft.com/office/drawing/2014/main" id="{91EF3603-9F3B-4821-8D75-D53E78815341}"/>
                  </a:ext>
                </a:extLst>
              </p:cNvPr>
              <p:cNvSpPr txBox="1"/>
              <p:nvPr/>
            </p:nvSpPr>
            <p:spPr>
              <a:xfrm>
                <a:off x="9105975" y="4040746"/>
                <a:ext cx="742875" cy="523220"/>
              </a:xfrm>
              <a:prstGeom prst="rect">
                <a:avLst/>
              </a:prstGeom>
              <a:noFill/>
            </p:spPr>
            <p:txBody>
              <a:bodyPr wrap="square" rtlCol="0">
                <a:spAutoFit/>
              </a:bodyPr>
              <a:lstStyle/>
              <a:p>
                <a:r>
                  <a:rPr lang="en-US" sz="2800" dirty="0">
                    <a:solidFill>
                      <a:schemeClr val="bg1"/>
                    </a:solidFill>
                  </a:rPr>
                  <a:t>10</a:t>
                </a:r>
                <a:r>
                  <a:rPr lang="en-US" sz="2000" dirty="0">
                    <a:solidFill>
                      <a:schemeClr val="bg1"/>
                    </a:solidFill>
                  </a:rPr>
                  <a:t>%</a:t>
                </a:r>
                <a:endParaRPr lang="en-KE" sz="2800" dirty="0">
                  <a:solidFill>
                    <a:schemeClr val="bg1"/>
                  </a:solidFill>
                </a:endParaRPr>
              </a:p>
            </p:txBody>
          </p:sp>
          <p:sp>
            <p:nvSpPr>
              <p:cNvPr id="243" name="TextBox 242">
                <a:extLst>
                  <a:ext uri="{FF2B5EF4-FFF2-40B4-BE49-F238E27FC236}">
                    <a16:creationId xmlns:a16="http://schemas.microsoft.com/office/drawing/2014/main" id="{368C308A-2AF5-4870-A6DE-C2D826C77E91}"/>
                  </a:ext>
                </a:extLst>
              </p:cNvPr>
              <p:cNvSpPr txBox="1"/>
              <p:nvPr/>
            </p:nvSpPr>
            <p:spPr>
              <a:xfrm>
                <a:off x="9734625" y="4225412"/>
                <a:ext cx="962025" cy="338554"/>
              </a:xfrm>
              <a:prstGeom prst="rect">
                <a:avLst/>
              </a:prstGeom>
              <a:noFill/>
            </p:spPr>
            <p:txBody>
              <a:bodyPr wrap="square" rtlCol="0">
                <a:spAutoFit/>
              </a:bodyPr>
              <a:lstStyle/>
              <a:p>
                <a:r>
                  <a:rPr lang="en-US" sz="1600" b="1" dirty="0">
                    <a:solidFill>
                      <a:schemeClr val="bg1"/>
                    </a:solidFill>
                    <a:latin typeface="Kristen ITC" panose="03050502040202030202" pitchFamily="66" charset="0"/>
                  </a:rPr>
                  <a:t>Growth</a:t>
                </a:r>
                <a:endParaRPr lang="en-KE" sz="1600" b="1" dirty="0">
                  <a:solidFill>
                    <a:schemeClr val="bg1"/>
                  </a:solidFill>
                  <a:latin typeface="Kristen ITC" panose="03050502040202030202" pitchFamily="66" charset="0"/>
                </a:endParaRPr>
              </a:p>
            </p:txBody>
          </p:sp>
          <p:sp>
            <p:nvSpPr>
              <p:cNvPr id="244" name="TextBox 243">
                <a:extLst>
                  <a:ext uri="{FF2B5EF4-FFF2-40B4-BE49-F238E27FC236}">
                    <a16:creationId xmlns:a16="http://schemas.microsoft.com/office/drawing/2014/main" id="{5C6FE870-3B00-42E0-AAB6-F867BA0851AA}"/>
                  </a:ext>
                </a:extLst>
              </p:cNvPr>
              <p:cNvSpPr txBox="1"/>
              <p:nvPr/>
            </p:nvSpPr>
            <p:spPr>
              <a:xfrm>
                <a:off x="9115500" y="4497946"/>
                <a:ext cx="742875" cy="523220"/>
              </a:xfrm>
              <a:prstGeom prst="rect">
                <a:avLst/>
              </a:prstGeom>
              <a:noFill/>
            </p:spPr>
            <p:txBody>
              <a:bodyPr wrap="square" rtlCol="0">
                <a:spAutoFit/>
              </a:bodyPr>
              <a:lstStyle/>
              <a:p>
                <a:r>
                  <a:rPr lang="en-US" sz="2800" dirty="0">
                    <a:solidFill>
                      <a:schemeClr val="bg1"/>
                    </a:solidFill>
                  </a:rPr>
                  <a:t>10</a:t>
                </a:r>
                <a:endParaRPr lang="en-KE" sz="2800" dirty="0">
                  <a:solidFill>
                    <a:schemeClr val="bg1"/>
                  </a:solidFill>
                </a:endParaRPr>
              </a:p>
            </p:txBody>
          </p:sp>
          <p:sp>
            <p:nvSpPr>
              <p:cNvPr id="245" name="TextBox 244">
                <a:extLst>
                  <a:ext uri="{FF2B5EF4-FFF2-40B4-BE49-F238E27FC236}">
                    <a16:creationId xmlns:a16="http://schemas.microsoft.com/office/drawing/2014/main" id="{76F34B7C-C699-4D68-86AD-DEEE962DC1D0}"/>
                  </a:ext>
                </a:extLst>
              </p:cNvPr>
              <p:cNvSpPr txBox="1"/>
              <p:nvPr/>
            </p:nvSpPr>
            <p:spPr>
              <a:xfrm>
                <a:off x="9796500" y="4682612"/>
                <a:ext cx="962025" cy="338554"/>
              </a:xfrm>
              <a:prstGeom prst="rect">
                <a:avLst/>
              </a:prstGeom>
              <a:noFill/>
            </p:spPr>
            <p:txBody>
              <a:bodyPr wrap="square" rtlCol="0">
                <a:spAutoFit/>
              </a:bodyPr>
              <a:lstStyle/>
              <a:p>
                <a:r>
                  <a:rPr lang="en-US" sz="1600" b="1" dirty="0">
                    <a:solidFill>
                      <a:schemeClr val="bg1"/>
                    </a:solidFill>
                    <a:latin typeface="Kristen ITC" panose="03050502040202030202" pitchFamily="66" charset="0"/>
                  </a:rPr>
                  <a:t>Points</a:t>
                </a:r>
                <a:endParaRPr lang="en-KE" sz="1600" b="1" dirty="0">
                  <a:solidFill>
                    <a:schemeClr val="bg1"/>
                  </a:solidFill>
                  <a:latin typeface="Kristen ITC" panose="03050502040202030202" pitchFamily="66" charset="0"/>
                </a:endParaRPr>
              </a:p>
            </p:txBody>
          </p:sp>
          <p:pic>
            <p:nvPicPr>
              <p:cNvPr id="246" name="Graphic 245" descr="Bar chart with solid fill">
                <a:extLst>
                  <a:ext uri="{FF2B5EF4-FFF2-40B4-BE49-F238E27FC236}">
                    <a16:creationId xmlns:a16="http://schemas.microsoft.com/office/drawing/2014/main" id="{8DD231DB-BAF4-4D3A-883E-95E48056DB8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654782" y="4525556"/>
                <a:ext cx="468000" cy="468000"/>
              </a:xfrm>
              <a:prstGeom prst="rect">
                <a:avLst/>
              </a:prstGeom>
            </p:spPr>
          </p:pic>
          <p:pic>
            <p:nvPicPr>
              <p:cNvPr id="247" name="Graphic 246" descr="Bar graph with upward trend with solid fill">
                <a:extLst>
                  <a:ext uri="{FF2B5EF4-FFF2-40B4-BE49-F238E27FC236}">
                    <a16:creationId xmlns:a16="http://schemas.microsoft.com/office/drawing/2014/main" id="{3FE89013-7950-4669-BD06-4474843CCC7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654782" y="4059255"/>
                <a:ext cx="468000" cy="468000"/>
              </a:xfrm>
              <a:prstGeom prst="rect">
                <a:avLst/>
              </a:prstGeom>
            </p:spPr>
          </p:pic>
          <p:sp>
            <p:nvSpPr>
              <p:cNvPr id="248" name="TextBox 247">
                <a:extLst>
                  <a:ext uri="{FF2B5EF4-FFF2-40B4-BE49-F238E27FC236}">
                    <a16:creationId xmlns:a16="http://schemas.microsoft.com/office/drawing/2014/main" id="{67035C25-B464-4BBD-BE7C-A159F9AFA0C8}"/>
                  </a:ext>
                </a:extLst>
              </p:cNvPr>
              <p:cNvSpPr txBox="1"/>
              <p:nvPr/>
            </p:nvSpPr>
            <p:spPr>
              <a:xfrm>
                <a:off x="8605837" y="2568652"/>
                <a:ext cx="2619375" cy="923330"/>
              </a:xfrm>
              <a:prstGeom prst="rect">
                <a:avLst/>
              </a:prstGeom>
              <a:noFill/>
            </p:spPr>
            <p:txBody>
              <a:bodyPr wrap="square" rtlCol="0">
                <a:spAutoFit/>
              </a:bodyPr>
              <a:lstStyle/>
              <a:p>
                <a:r>
                  <a:rPr lang="en-US" dirty="0">
                    <a:latin typeface="Kristen ITC" panose="03050502040202030202" pitchFamily="66" charset="0"/>
                  </a:rPr>
                  <a:t>The Future of AI-Driven Livestock Management</a:t>
                </a:r>
                <a:endParaRPr lang="en-KE" dirty="0">
                  <a:latin typeface="Kristen ITC" panose="03050502040202030202" pitchFamily="66" charset="0"/>
                </a:endParaRPr>
              </a:p>
            </p:txBody>
          </p:sp>
        </p:grpSp>
        <p:grpSp>
          <p:nvGrpSpPr>
            <p:cNvPr id="208" name="Group 207">
              <a:extLst>
                <a:ext uri="{FF2B5EF4-FFF2-40B4-BE49-F238E27FC236}">
                  <a16:creationId xmlns:a16="http://schemas.microsoft.com/office/drawing/2014/main" id="{40DE2728-4D74-4119-A95C-47B93B601317}"/>
                </a:ext>
              </a:extLst>
            </p:cNvPr>
            <p:cNvGrpSpPr/>
            <p:nvPr/>
          </p:nvGrpSpPr>
          <p:grpSpPr>
            <a:xfrm>
              <a:off x="8402852" y="29891445"/>
              <a:ext cx="2771775" cy="3959225"/>
              <a:chOff x="8377238" y="1449388"/>
              <a:chExt cx="2771775" cy="3959225"/>
            </a:xfrm>
          </p:grpSpPr>
          <p:sp>
            <p:nvSpPr>
              <p:cNvPr id="223" name="Rectangle: Rounded Corners 222">
                <a:extLst>
                  <a:ext uri="{FF2B5EF4-FFF2-40B4-BE49-F238E27FC236}">
                    <a16:creationId xmlns:a16="http://schemas.microsoft.com/office/drawing/2014/main" id="{9055A0E3-416F-44DC-A9E7-28EFE2E8BDFD}"/>
                  </a:ext>
                </a:extLst>
              </p:cNvPr>
              <p:cNvSpPr/>
              <p:nvPr/>
            </p:nvSpPr>
            <p:spPr>
              <a:xfrm>
                <a:off x="8377238" y="1449388"/>
                <a:ext cx="2771775" cy="3959225"/>
              </a:xfrm>
              <a:prstGeom prst="roundRect">
                <a:avLst>
                  <a:gd name="adj" fmla="val 12199"/>
                </a:avLst>
              </a:prstGeom>
              <a:gradFill>
                <a:gsLst>
                  <a:gs pos="0">
                    <a:srgbClr val="00B0F0"/>
                  </a:gs>
                  <a:gs pos="51000">
                    <a:schemeClr val="accent1">
                      <a:lumMod val="75000"/>
                    </a:schemeClr>
                  </a:gs>
                  <a:gs pos="99000">
                    <a:schemeClr val="accent1">
                      <a:lumMod val="50000"/>
                    </a:schemeClr>
                  </a:gs>
                  <a:gs pos="100000">
                    <a:schemeClr val="accent1">
                      <a:lumMod val="5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224" name="Freeform: Shape 223">
                <a:extLst>
                  <a:ext uri="{FF2B5EF4-FFF2-40B4-BE49-F238E27FC236}">
                    <a16:creationId xmlns:a16="http://schemas.microsoft.com/office/drawing/2014/main" id="{C2D96742-38DD-483A-96E1-2352C0656C48}"/>
                  </a:ext>
                </a:extLst>
              </p:cNvPr>
              <p:cNvSpPr/>
              <p:nvPr/>
            </p:nvSpPr>
            <p:spPr>
              <a:xfrm flipH="1">
                <a:off x="8377238" y="1545902"/>
                <a:ext cx="2771775" cy="3862711"/>
              </a:xfrm>
              <a:custGeom>
                <a:avLst/>
                <a:gdLst>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86359 w 2771775"/>
                  <a:gd name="connsiteY9" fmla="*/ 180514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86359 w 2771775"/>
                  <a:gd name="connsiteY9" fmla="*/ 180514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71775" h="3862711">
                    <a:moveTo>
                      <a:pt x="102092" y="0"/>
                    </a:moveTo>
                    <a:lnTo>
                      <a:pt x="99036" y="2522"/>
                    </a:lnTo>
                    <a:cubicBezTo>
                      <a:pt x="37846" y="63711"/>
                      <a:pt x="0" y="148244"/>
                      <a:pt x="0" y="241615"/>
                    </a:cubicBezTo>
                    <a:lnTo>
                      <a:pt x="0" y="3524582"/>
                    </a:lnTo>
                    <a:cubicBezTo>
                      <a:pt x="0" y="3711325"/>
                      <a:pt x="151386" y="3862711"/>
                      <a:pt x="338129" y="3862711"/>
                    </a:cubicBezTo>
                    <a:lnTo>
                      <a:pt x="2433646" y="3862711"/>
                    </a:lnTo>
                    <a:cubicBezTo>
                      <a:pt x="2620389" y="3862711"/>
                      <a:pt x="2771775" y="3711325"/>
                      <a:pt x="2771775" y="3524582"/>
                    </a:cubicBezTo>
                    <a:lnTo>
                      <a:pt x="2771775" y="3443237"/>
                    </a:lnTo>
                    <a:lnTo>
                      <a:pt x="2730892" y="3419419"/>
                    </a:lnTo>
                    <a:cubicBezTo>
                      <a:pt x="1180917" y="2806879"/>
                      <a:pt x="1064514" y="2536857"/>
                      <a:pt x="176834" y="228139"/>
                    </a:cubicBezTo>
                    <a:cubicBezTo>
                      <a:pt x="148745" y="167968"/>
                      <a:pt x="130181" y="50646"/>
                      <a:pt x="102092" y="0"/>
                    </a:cubicBezTo>
                    <a:close/>
                  </a:path>
                </a:pathLst>
              </a:custGeom>
              <a:gradFill>
                <a:gsLst>
                  <a:gs pos="0">
                    <a:srgbClr val="00B0F0"/>
                  </a:gs>
                  <a:gs pos="31000">
                    <a:schemeClr val="bg1"/>
                  </a:gs>
                  <a:gs pos="92000">
                    <a:schemeClr val="accent1">
                      <a:lumMod val="50000"/>
                    </a:schemeClr>
                  </a:gs>
                  <a:gs pos="30000">
                    <a:schemeClr val="bg1"/>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KE" dirty="0"/>
              </a:p>
            </p:txBody>
          </p:sp>
          <p:sp>
            <p:nvSpPr>
              <p:cNvPr id="225" name="Rectangle: Rounded Corners 224">
                <a:extLst>
                  <a:ext uri="{FF2B5EF4-FFF2-40B4-BE49-F238E27FC236}">
                    <a16:creationId xmlns:a16="http://schemas.microsoft.com/office/drawing/2014/main" id="{772DCF73-3763-4AC6-9714-251E8624DD02}"/>
                  </a:ext>
                </a:extLst>
              </p:cNvPr>
              <p:cNvSpPr/>
              <p:nvPr/>
            </p:nvSpPr>
            <p:spPr>
              <a:xfrm>
                <a:off x="8453437" y="1893371"/>
                <a:ext cx="2619375" cy="2035497"/>
              </a:xfrm>
              <a:prstGeom prst="roundRect">
                <a:avLst>
                  <a:gd name="adj" fmla="val 16161"/>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226" name="Rectangle: Rounded Corners 225">
                <a:extLst>
                  <a:ext uri="{FF2B5EF4-FFF2-40B4-BE49-F238E27FC236}">
                    <a16:creationId xmlns:a16="http://schemas.microsoft.com/office/drawing/2014/main" id="{3BA2D2E7-4218-46C6-8059-AEFB991F5E5B}"/>
                  </a:ext>
                </a:extLst>
              </p:cNvPr>
              <p:cNvSpPr/>
              <p:nvPr/>
            </p:nvSpPr>
            <p:spPr>
              <a:xfrm>
                <a:off x="8453437" y="1498277"/>
                <a:ext cx="2619375" cy="2168848"/>
              </a:xfrm>
              <a:prstGeom prst="roundRect">
                <a:avLst>
                  <a:gd name="adj" fmla="val 1288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dirty="0"/>
              </a:p>
            </p:txBody>
          </p:sp>
          <p:sp>
            <p:nvSpPr>
              <p:cNvPr id="227" name="TextBox 226">
                <a:extLst>
                  <a:ext uri="{FF2B5EF4-FFF2-40B4-BE49-F238E27FC236}">
                    <a16:creationId xmlns:a16="http://schemas.microsoft.com/office/drawing/2014/main" id="{4B453A60-4CBF-436A-AFF2-F51CDFBC6829}"/>
                  </a:ext>
                </a:extLst>
              </p:cNvPr>
              <p:cNvSpPr txBox="1"/>
              <p:nvPr/>
            </p:nvSpPr>
            <p:spPr>
              <a:xfrm>
                <a:off x="8453437" y="1624012"/>
                <a:ext cx="2395539" cy="523220"/>
              </a:xfrm>
              <a:prstGeom prst="rect">
                <a:avLst/>
              </a:prstGeom>
              <a:noFill/>
            </p:spPr>
            <p:txBody>
              <a:bodyPr wrap="square" rtlCol="0">
                <a:spAutoFit/>
              </a:bodyPr>
              <a:lstStyle/>
              <a:p>
                <a:r>
                  <a:rPr lang="en-US" sz="1400" dirty="0">
                    <a:latin typeface="Kristen ITC" panose="03050502040202030202" pitchFamily="66" charset="0"/>
                  </a:rPr>
                  <a:t>Conclusion &amp; Call to Action </a:t>
                </a:r>
                <a:endParaRPr lang="en-KE" sz="1400" dirty="0">
                  <a:solidFill>
                    <a:schemeClr val="tx1">
                      <a:lumMod val="75000"/>
                      <a:lumOff val="25000"/>
                    </a:schemeClr>
                  </a:solidFill>
                  <a:latin typeface="Kristen ITC" panose="03050502040202030202" pitchFamily="66" charset="0"/>
                </a:endParaRPr>
              </a:p>
            </p:txBody>
          </p:sp>
          <p:sp>
            <p:nvSpPr>
              <p:cNvPr id="228" name="Rectangle: Rounded Corners 227">
                <a:extLst>
                  <a:ext uri="{FF2B5EF4-FFF2-40B4-BE49-F238E27FC236}">
                    <a16:creationId xmlns:a16="http://schemas.microsoft.com/office/drawing/2014/main" id="{4A853CA1-D774-4934-BA0C-746483826B7B}"/>
                  </a:ext>
                </a:extLst>
              </p:cNvPr>
              <p:cNvSpPr/>
              <p:nvPr/>
            </p:nvSpPr>
            <p:spPr>
              <a:xfrm>
                <a:off x="8572500" y="2072377"/>
                <a:ext cx="324000" cy="72000"/>
              </a:xfrm>
              <a:prstGeom prst="roundRect">
                <a:avLst>
                  <a:gd name="adj" fmla="val 41983"/>
                </a:avLst>
              </a:prstGeom>
              <a:gradFill>
                <a:gsLst>
                  <a:gs pos="0">
                    <a:srgbClr val="00B0F0"/>
                  </a:gs>
                  <a:gs pos="51000">
                    <a:schemeClr val="accent1">
                      <a:lumMod val="75000"/>
                    </a:schemeClr>
                  </a:gs>
                  <a:gs pos="99000">
                    <a:schemeClr val="accent1">
                      <a:lumMod val="50000"/>
                    </a:schemeClr>
                  </a:gs>
                  <a:gs pos="100000">
                    <a:schemeClr val="accent1">
                      <a:lumMod val="5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229" name="TextBox 228">
                <a:extLst>
                  <a:ext uri="{FF2B5EF4-FFF2-40B4-BE49-F238E27FC236}">
                    <a16:creationId xmlns:a16="http://schemas.microsoft.com/office/drawing/2014/main" id="{37530921-AE71-4986-92EF-36F5C3891E86}"/>
                  </a:ext>
                </a:extLst>
              </p:cNvPr>
              <p:cNvSpPr txBox="1"/>
              <p:nvPr/>
            </p:nvSpPr>
            <p:spPr>
              <a:xfrm>
                <a:off x="9105975" y="4040746"/>
                <a:ext cx="742875" cy="523220"/>
              </a:xfrm>
              <a:prstGeom prst="rect">
                <a:avLst/>
              </a:prstGeom>
              <a:noFill/>
            </p:spPr>
            <p:txBody>
              <a:bodyPr wrap="square" rtlCol="0">
                <a:spAutoFit/>
              </a:bodyPr>
              <a:lstStyle/>
              <a:p>
                <a:r>
                  <a:rPr lang="en-US" sz="2800" dirty="0">
                    <a:solidFill>
                      <a:schemeClr val="bg1"/>
                    </a:solidFill>
                  </a:rPr>
                  <a:t>5</a:t>
                </a:r>
                <a:r>
                  <a:rPr lang="en-US" sz="2000" dirty="0">
                    <a:solidFill>
                      <a:schemeClr val="bg1"/>
                    </a:solidFill>
                  </a:rPr>
                  <a:t>%</a:t>
                </a:r>
                <a:endParaRPr lang="en-KE" sz="2800" dirty="0">
                  <a:solidFill>
                    <a:schemeClr val="bg1"/>
                  </a:solidFill>
                </a:endParaRPr>
              </a:p>
            </p:txBody>
          </p:sp>
          <p:sp>
            <p:nvSpPr>
              <p:cNvPr id="230" name="TextBox 229">
                <a:extLst>
                  <a:ext uri="{FF2B5EF4-FFF2-40B4-BE49-F238E27FC236}">
                    <a16:creationId xmlns:a16="http://schemas.microsoft.com/office/drawing/2014/main" id="{0FE0A978-6CBA-4495-9F4E-B9E804C95229}"/>
                  </a:ext>
                </a:extLst>
              </p:cNvPr>
              <p:cNvSpPr txBox="1"/>
              <p:nvPr/>
            </p:nvSpPr>
            <p:spPr>
              <a:xfrm>
                <a:off x="9734625" y="4225412"/>
                <a:ext cx="962025" cy="338554"/>
              </a:xfrm>
              <a:prstGeom prst="rect">
                <a:avLst/>
              </a:prstGeom>
              <a:noFill/>
            </p:spPr>
            <p:txBody>
              <a:bodyPr wrap="square" rtlCol="0">
                <a:spAutoFit/>
              </a:bodyPr>
              <a:lstStyle/>
              <a:p>
                <a:r>
                  <a:rPr lang="en-US" sz="1600" b="1" dirty="0">
                    <a:solidFill>
                      <a:schemeClr val="bg1"/>
                    </a:solidFill>
                    <a:latin typeface="Kristen ITC" panose="03050502040202030202" pitchFamily="66" charset="0"/>
                  </a:rPr>
                  <a:t>Growth</a:t>
                </a:r>
                <a:endParaRPr lang="en-KE" sz="1600" b="1" dirty="0">
                  <a:solidFill>
                    <a:schemeClr val="bg1"/>
                  </a:solidFill>
                  <a:latin typeface="Kristen ITC" panose="03050502040202030202" pitchFamily="66" charset="0"/>
                </a:endParaRPr>
              </a:p>
            </p:txBody>
          </p:sp>
          <p:sp>
            <p:nvSpPr>
              <p:cNvPr id="231" name="TextBox 230">
                <a:extLst>
                  <a:ext uri="{FF2B5EF4-FFF2-40B4-BE49-F238E27FC236}">
                    <a16:creationId xmlns:a16="http://schemas.microsoft.com/office/drawing/2014/main" id="{3EA40AD9-92C4-42A1-8214-C9AD8689DBA3}"/>
                  </a:ext>
                </a:extLst>
              </p:cNvPr>
              <p:cNvSpPr txBox="1"/>
              <p:nvPr/>
            </p:nvSpPr>
            <p:spPr>
              <a:xfrm>
                <a:off x="9115500" y="4497946"/>
                <a:ext cx="742875" cy="523220"/>
              </a:xfrm>
              <a:prstGeom prst="rect">
                <a:avLst/>
              </a:prstGeom>
              <a:noFill/>
            </p:spPr>
            <p:txBody>
              <a:bodyPr wrap="square" rtlCol="0">
                <a:spAutoFit/>
              </a:bodyPr>
              <a:lstStyle/>
              <a:p>
                <a:r>
                  <a:rPr lang="en-US" sz="2800" dirty="0">
                    <a:solidFill>
                      <a:schemeClr val="bg1"/>
                    </a:solidFill>
                  </a:rPr>
                  <a:t>5</a:t>
                </a:r>
                <a:endParaRPr lang="en-KE" sz="2800" dirty="0">
                  <a:solidFill>
                    <a:schemeClr val="bg1"/>
                  </a:solidFill>
                </a:endParaRPr>
              </a:p>
            </p:txBody>
          </p:sp>
          <p:sp>
            <p:nvSpPr>
              <p:cNvPr id="232" name="TextBox 231">
                <a:extLst>
                  <a:ext uri="{FF2B5EF4-FFF2-40B4-BE49-F238E27FC236}">
                    <a16:creationId xmlns:a16="http://schemas.microsoft.com/office/drawing/2014/main" id="{E3261AAB-5959-424E-81D2-C69301E9C8EC}"/>
                  </a:ext>
                </a:extLst>
              </p:cNvPr>
              <p:cNvSpPr txBox="1"/>
              <p:nvPr/>
            </p:nvSpPr>
            <p:spPr>
              <a:xfrm>
                <a:off x="9796500" y="4682612"/>
                <a:ext cx="962025" cy="338554"/>
              </a:xfrm>
              <a:prstGeom prst="rect">
                <a:avLst/>
              </a:prstGeom>
              <a:noFill/>
            </p:spPr>
            <p:txBody>
              <a:bodyPr wrap="square" rtlCol="0">
                <a:spAutoFit/>
              </a:bodyPr>
              <a:lstStyle/>
              <a:p>
                <a:r>
                  <a:rPr lang="en-US" sz="1600" b="1" dirty="0">
                    <a:solidFill>
                      <a:schemeClr val="bg1"/>
                    </a:solidFill>
                    <a:latin typeface="Kristen ITC" panose="03050502040202030202" pitchFamily="66" charset="0"/>
                  </a:rPr>
                  <a:t>Points</a:t>
                </a:r>
                <a:endParaRPr lang="en-KE" sz="1600" b="1" dirty="0">
                  <a:solidFill>
                    <a:schemeClr val="bg1"/>
                  </a:solidFill>
                  <a:latin typeface="Kristen ITC" panose="03050502040202030202" pitchFamily="66" charset="0"/>
                </a:endParaRPr>
              </a:p>
            </p:txBody>
          </p:sp>
          <p:pic>
            <p:nvPicPr>
              <p:cNvPr id="233" name="Graphic 232" descr="Bar chart with solid fill">
                <a:extLst>
                  <a:ext uri="{FF2B5EF4-FFF2-40B4-BE49-F238E27FC236}">
                    <a16:creationId xmlns:a16="http://schemas.microsoft.com/office/drawing/2014/main" id="{51DE2682-489C-4178-BBB0-E6A74825C36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654782" y="4525556"/>
                <a:ext cx="468000" cy="468000"/>
              </a:xfrm>
              <a:prstGeom prst="rect">
                <a:avLst/>
              </a:prstGeom>
            </p:spPr>
          </p:pic>
          <p:pic>
            <p:nvPicPr>
              <p:cNvPr id="234" name="Graphic 233" descr="Bar graph with upward trend with solid fill">
                <a:extLst>
                  <a:ext uri="{FF2B5EF4-FFF2-40B4-BE49-F238E27FC236}">
                    <a16:creationId xmlns:a16="http://schemas.microsoft.com/office/drawing/2014/main" id="{1205E0F6-D56A-46FA-8AD3-9339189A451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654782" y="4059255"/>
                <a:ext cx="468000" cy="468000"/>
              </a:xfrm>
              <a:prstGeom prst="rect">
                <a:avLst/>
              </a:prstGeom>
            </p:spPr>
          </p:pic>
          <p:sp>
            <p:nvSpPr>
              <p:cNvPr id="235" name="TextBox 234">
                <a:extLst>
                  <a:ext uri="{FF2B5EF4-FFF2-40B4-BE49-F238E27FC236}">
                    <a16:creationId xmlns:a16="http://schemas.microsoft.com/office/drawing/2014/main" id="{F1BB33DB-0D99-4514-AD6B-B56B26962909}"/>
                  </a:ext>
                </a:extLst>
              </p:cNvPr>
              <p:cNvSpPr txBox="1"/>
              <p:nvPr/>
            </p:nvSpPr>
            <p:spPr>
              <a:xfrm>
                <a:off x="8499918" y="2568652"/>
                <a:ext cx="2619375" cy="584775"/>
              </a:xfrm>
              <a:prstGeom prst="rect">
                <a:avLst/>
              </a:prstGeom>
              <a:noFill/>
            </p:spPr>
            <p:txBody>
              <a:bodyPr wrap="square" rtlCol="0">
                <a:spAutoFit/>
              </a:bodyPr>
              <a:lstStyle/>
              <a:p>
                <a:r>
                  <a:rPr lang="en-US" sz="1600" dirty="0">
                    <a:latin typeface="Kristen ITC" panose="03050502040202030202" pitchFamily="66" charset="0"/>
                  </a:rPr>
                  <a:t>Shaping the Future of Livestock Farming</a:t>
                </a:r>
                <a:endParaRPr lang="en-KE" sz="1600" dirty="0">
                  <a:latin typeface="Kristen ITC" panose="03050502040202030202" pitchFamily="66" charset="0"/>
                </a:endParaRPr>
              </a:p>
            </p:txBody>
          </p:sp>
        </p:grpSp>
        <p:grpSp>
          <p:nvGrpSpPr>
            <p:cNvPr id="209" name="Group 208">
              <a:extLst>
                <a:ext uri="{FF2B5EF4-FFF2-40B4-BE49-F238E27FC236}">
                  <a16:creationId xmlns:a16="http://schemas.microsoft.com/office/drawing/2014/main" id="{2E29EFDB-3CBA-44DB-998E-A3EB59E3397D}"/>
                </a:ext>
              </a:extLst>
            </p:cNvPr>
            <p:cNvGrpSpPr/>
            <p:nvPr/>
          </p:nvGrpSpPr>
          <p:grpSpPr>
            <a:xfrm>
              <a:off x="8402852" y="33954592"/>
              <a:ext cx="2771775" cy="3959225"/>
              <a:chOff x="8377238" y="1449388"/>
              <a:chExt cx="2771775" cy="3959225"/>
            </a:xfrm>
          </p:grpSpPr>
          <p:sp>
            <p:nvSpPr>
              <p:cNvPr id="210" name="Rectangle: Rounded Corners 209">
                <a:extLst>
                  <a:ext uri="{FF2B5EF4-FFF2-40B4-BE49-F238E27FC236}">
                    <a16:creationId xmlns:a16="http://schemas.microsoft.com/office/drawing/2014/main" id="{F657E527-A74B-47F5-946A-1E1D3598CB83}"/>
                  </a:ext>
                </a:extLst>
              </p:cNvPr>
              <p:cNvSpPr/>
              <p:nvPr/>
            </p:nvSpPr>
            <p:spPr>
              <a:xfrm>
                <a:off x="8377238" y="1449388"/>
                <a:ext cx="2771775" cy="3959225"/>
              </a:xfrm>
              <a:prstGeom prst="roundRect">
                <a:avLst>
                  <a:gd name="adj" fmla="val 12199"/>
                </a:avLst>
              </a:prstGeom>
              <a:gradFill>
                <a:gsLst>
                  <a:gs pos="0">
                    <a:srgbClr val="00B0F0"/>
                  </a:gs>
                  <a:gs pos="51000">
                    <a:schemeClr val="accent1">
                      <a:lumMod val="75000"/>
                    </a:schemeClr>
                  </a:gs>
                  <a:gs pos="99000">
                    <a:schemeClr val="accent1">
                      <a:lumMod val="50000"/>
                    </a:schemeClr>
                  </a:gs>
                  <a:gs pos="100000">
                    <a:schemeClr val="accent1">
                      <a:lumMod val="5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211" name="Freeform: Shape 210">
                <a:extLst>
                  <a:ext uri="{FF2B5EF4-FFF2-40B4-BE49-F238E27FC236}">
                    <a16:creationId xmlns:a16="http://schemas.microsoft.com/office/drawing/2014/main" id="{6C3F6962-6345-4C10-972E-1C4DE5D01830}"/>
                  </a:ext>
                </a:extLst>
              </p:cNvPr>
              <p:cNvSpPr/>
              <p:nvPr/>
            </p:nvSpPr>
            <p:spPr>
              <a:xfrm flipH="1">
                <a:off x="8377238" y="1545902"/>
                <a:ext cx="2771775" cy="3862711"/>
              </a:xfrm>
              <a:custGeom>
                <a:avLst/>
                <a:gdLst>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86359 w 2771775"/>
                  <a:gd name="connsiteY9" fmla="*/ 180514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86359 w 2771775"/>
                  <a:gd name="connsiteY9" fmla="*/ 180514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71775" h="3862711">
                    <a:moveTo>
                      <a:pt x="102092" y="0"/>
                    </a:moveTo>
                    <a:lnTo>
                      <a:pt x="99036" y="2522"/>
                    </a:lnTo>
                    <a:cubicBezTo>
                      <a:pt x="37846" y="63711"/>
                      <a:pt x="0" y="148244"/>
                      <a:pt x="0" y="241615"/>
                    </a:cubicBezTo>
                    <a:lnTo>
                      <a:pt x="0" y="3524582"/>
                    </a:lnTo>
                    <a:cubicBezTo>
                      <a:pt x="0" y="3711325"/>
                      <a:pt x="151386" y="3862711"/>
                      <a:pt x="338129" y="3862711"/>
                    </a:cubicBezTo>
                    <a:lnTo>
                      <a:pt x="2433646" y="3862711"/>
                    </a:lnTo>
                    <a:cubicBezTo>
                      <a:pt x="2620389" y="3862711"/>
                      <a:pt x="2771775" y="3711325"/>
                      <a:pt x="2771775" y="3524582"/>
                    </a:cubicBezTo>
                    <a:lnTo>
                      <a:pt x="2771775" y="3443237"/>
                    </a:lnTo>
                    <a:lnTo>
                      <a:pt x="2730892" y="3419419"/>
                    </a:lnTo>
                    <a:cubicBezTo>
                      <a:pt x="1180917" y="2806879"/>
                      <a:pt x="1064514" y="2536857"/>
                      <a:pt x="176834" y="228139"/>
                    </a:cubicBezTo>
                    <a:cubicBezTo>
                      <a:pt x="148745" y="167968"/>
                      <a:pt x="130181" y="50646"/>
                      <a:pt x="102092" y="0"/>
                    </a:cubicBezTo>
                    <a:close/>
                  </a:path>
                </a:pathLst>
              </a:custGeom>
              <a:gradFill>
                <a:gsLst>
                  <a:gs pos="0">
                    <a:srgbClr val="00B0F0"/>
                  </a:gs>
                  <a:gs pos="31000">
                    <a:schemeClr val="bg1"/>
                  </a:gs>
                  <a:gs pos="92000">
                    <a:schemeClr val="accent1">
                      <a:lumMod val="50000"/>
                    </a:schemeClr>
                  </a:gs>
                  <a:gs pos="30000">
                    <a:schemeClr val="bg1"/>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KE" dirty="0"/>
              </a:p>
            </p:txBody>
          </p:sp>
          <p:sp>
            <p:nvSpPr>
              <p:cNvPr id="212" name="Rectangle: Rounded Corners 211">
                <a:extLst>
                  <a:ext uri="{FF2B5EF4-FFF2-40B4-BE49-F238E27FC236}">
                    <a16:creationId xmlns:a16="http://schemas.microsoft.com/office/drawing/2014/main" id="{770E3489-FC73-4764-8073-22FA0747AF44}"/>
                  </a:ext>
                </a:extLst>
              </p:cNvPr>
              <p:cNvSpPr/>
              <p:nvPr/>
            </p:nvSpPr>
            <p:spPr>
              <a:xfrm>
                <a:off x="8453437" y="1893371"/>
                <a:ext cx="2619375" cy="2035497"/>
              </a:xfrm>
              <a:prstGeom prst="roundRect">
                <a:avLst>
                  <a:gd name="adj" fmla="val 16161"/>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213" name="Rectangle: Rounded Corners 212">
                <a:extLst>
                  <a:ext uri="{FF2B5EF4-FFF2-40B4-BE49-F238E27FC236}">
                    <a16:creationId xmlns:a16="http://schemas.microsoft.com/office/drawing/2014/main" id="{51F2D483-A3D2-4E66-B85C-2A7FA07C20F9}"/>
                  </a:ext>
                </a:extLst>
              </p:cNvPr>
              <p:cNvSpPr/>
              <p:nvPr/>
            </p:nvSpPr>
            <p:spPr>
              <a:xfrm>
                <a:off x="8453437" y="1498277"/>
                <a:ext cx="2619375" cy="2168848"/>
              </a:xfrm>
              <a:prstGeom prst="roundRect">
                <a:avLst>
                  <a:gd name="adj" fmla="val 1288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dirty="0"/>
              </a:p>
            </p:txBody>
          </p:sp>
          <p:sp>
            <p:nvSpPr>
              <p:cNvPr id="214" name="TextBox 213">
                <a:extLst>
                  <a:ext uri="{FF2B5EF4-FFF2-40B4-BE49-F238E27FC236}">
                    <a16:creationId xmlns:a16="http://schemas.microsoft.com/office/drawing/2014/main" id="{FFA7782F-6CFA-4D7A-86EF-356C7306387D}"/>
                  </a:ext>
                </a:extLst>
              </p:cNvPr>
              <p:cNvSpPr txBox="1"/>
              <p:nvPr/>
            </p:nvSpPr>
            <p:spPr>
              <a:xfrm>
                <a:off x="8453437" y="1624012"/>
                <a:ext cx="2395539" cy="523220"/>
              </a:xfrm>
              <a:prstGeom prst="rect">
                <a:avLst/>
              </a:prstGeom>
              <a:noFill/>
            </p:spPr>
            <p:txBody>
              <a:bodyPr wrap="square" rtlCol="0">
                <a:spAutoFit/>
              </a:bodyPr>
              <a:lstStyle/>
              <a:p>
                <a:r>
                  <a:rPr lang="en-US" sz="1400" dirty="0">
                    <a:latin typeface="Kristen ITC" panose="03050502040202030202" pitchFamily="66" charset="0"/>
                  </a:rPr>
                  <a:t>Final Remark &amp; Closing Statement</a:t>
                </a:r>
                <a:endParaRPr lang="en-KE" sz="1400" dirty="0">
                  <a:solidFill>
                    <a:schemeClr val="tx1">
                      <a:lumMod val="75000"/>
                      <a:lumOff val="25000"/>
                    </a:schemeClr>
                  </a:solidFill>
                  <a:latin typeface="Kristen ITC" panose="03050502040202030202" pitchFamily="66" charset="0"/>
                </a:endParaRPr>
              </a:p>
            </p:txBody>
          </p:sp>
          <p:sp>
            <p:nvSpPr>
              <p:cNvPr id="215" name="Rectangle: Rounded Corners 214">
                <a:extLst>
                  <a:ext uri="{FF2B5EF4-FFF2-40B4-BE49-F238E27FC236}">
                    <a16:creationId xmlns:a16="http://schemas.microsoft.com/office/drawing/2014/main" id="{B46EFE14-2D87-49D6-8FD0-8A3375138B18}"/>
                  </a:ext>
                </a:extLst>
              </p:cNvPr>
              <p:cNvSpPr/>
              <p:nvPr/>
            </p:nvSpPr>
            <p:spPr>
              <a:xfrm>
                <a:off x="8572500" y="2072377"/>
                <a:ext cx="324000" cy="72000"/>
              </a:xfrm>
              <a:prstGeom prst="roundRect">
                <a:avLst>
                  <a:gd name="adj" fmla="val 41983"/>
                </a:avLst>
              </a:prstGeom>
              <a:gradFill>
                <a:gsLst>
                  <a:gs pos="0">
                    <a:srgbClr val="00B0F0"/>
                  </a:gs>
                  <a:gs pos="51000">
                    <a:schemeClr val="accent1">
                      <a:lumMod val="75000"/>
                    </a:schemeClr>
                  </a:gs>
                  <a:gs pos="99000">
                    <a:schemeClr val="accent1">
                      <a:lumMod val="50000"/>
                    </a:schemeClr>
                  </a:gs>
                  <a:gs pos="100000">
                    <a:schemeClr val="accent1">
                      <a:lumMod val="5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216" name="TextBox 215">
                <a:extLst>
                  <a:ext uri="{FF2B5EF4-FFF2-40B4-BE49-F238E27FC236}">
                    <a16:creationId xmlns:a16="http://schemas.microsoft.com/office/drawing/2014/main" id="{8EB4171B-EC6C-4607-B8CA-4178C8D8D21D}"/>
                  </a:ext>
                </a:extLst>
              </p:cNvPr>
              <p:cNvSpPr txBox="1"/>
              <p:nvPr/>
            </p:nvSpPr>
            <p:spPr>
              <a:xfrm>
                <a:off x="9105975" y="4040746"/>
                <a:ext cx="742875" cy="523220"/>
              </a:xfrm>
              <a:prstGeom prst="rect">
                <a:avLst/>
              </a:prstGeom>
              <a:noFill/>
            </p:spPr>
            <p:txBody>
              <a:bodyPr wrap="square" rtlCol="0">
                <a:spAutoFit/>
              </a:bodyPr>
              <a:lstStyle/>
              <a:p>
                <a:r>
                  <a:rPr lang="en-US" sz="2800" dirty="0">
                    <a:solidFill>
                      <a:schemeClr val="bg1"/>
                    </a:solidFill>
                  </a:rPr>
                  <a:t>2</a:t>
                </a:r>
                <a:r>
                  <a:rPr lang="en-US" sz="2000" dirty="0">
                    <a:solidFill>
                      <a:schemeClr val="bg1"/>
                    </a:solidFill>
                  </a:rPr>
                  <a:t>%</a:t>
                </a:r>
                <a:endParaRPr lang="en-KE" sz="2800" dirty="0">
                  <a:solidFill>
                    <a:schemeClr val="bg1"/>
                  </a:solidFill>
                </a:endParaRPr>
              </a:p>
            </p:txBody>
          </p:sp>
          <p:sp>
            <p:nvSpPr>
              <p:cNvPr id="217" name="TextBox 216">
                <a:extLst>
                  <a:ext uri="{FF2B5EF4-FFF2-40B4-BE49-F238E27FC236}">
                    <a16:creationId xmlns:a16="http://schemas.microsoft.com/office/drawing/2014/main" id="{C5D4254B-10BA-48FB-A713-8FCA19F504C4}"/>
                  </a:ext>
                </a:extLst>
              </p:cNvPr>
              <p:cNvSpPr txBox="1"/>
              <p:nvPr/>
            </p:nvSpPr>
            <p:spPr>
              <a:xfrm>
                <a:off x="9734625" y="4225412"/>
                <a:ext cx="962025" cy="338554"/>
              </a:xfrm>
              <a:prstGeom prst="rect">
                <a:avLst/>
              </a:prstGeom>
              <a:noFill/>
            </p:spPr>
            <p:txBody>
              <a:bodyPr wrap="square" rtlCol="0">
                <a:spAutoFit/>
              </a:bodyPr>
              <a:lstStyle/>
              <a:p>
                <a:r>
                  <a:rPr lang="en-US" sz="1600" b="1" dirty="0">
                    <a:solidFill>
                      <a:schemeClr val="bg1"/>
                    </a:solidFill>
                    <a:latin typeface="Kristen ITC" panose="03050502040202030202" pitchFamily="66" charset="0"/>
                  </a:rPr>
                  <a:t>Growth</a:t>
                </a:r>
                <a:endParaRPr lang="en-KE" sz="1600" b="1" dirty="0">
                  <a:solidFill>
                    <a:schemeClr val="bg1"/>
                  </a:solidFill>
                  <a:latin typeface="Kristen ITC" panose="03050502040202030202" pitchFamily="66" charset="0"/>
                </a:endParaRPr>
              </a:p>
            </p:txBody>
          </p:sp>
          <p:sp>
            <p:nvSpPr>
              <p:cNvPr id="218" name="TextBox 217">
                <a:extLst>
                  <a:ext uri="{FF2B5EF4-FFF2-40B4-BE49-F238E27FC236}">
                    <a16:creationId xmlns:a16="http://schemas.microsoft.com/office/drawing/2014/main" id="{ADA7773A-3F08-4328-8D7C-C646C1F583BA}"/>
                  </a:ext>
                </a:extLst>
              </p:cNvPr>
              <p:cNvSpPr txBox="1"/>
              <p:nvPr/>
            </p:nvSpPr>
            <p:spPr>
              <a:xfrm>
                <a:off x="9115500" y="4497946"/>
                <a:ext cx="742875" cy="523220"/>
              </a:xfrm>
              <a:prstGeom prst="rect">
                <a:avLst/>
              </a:prstGeom>
              <a:noFill/>
            </p:spPr>
            <p:txBody>
              <a:bodyPr wrap="square" rtlCol="0">
                <a:spAutoFit/>
              </a:bodyPr>
              <a:lstStyle/>
              <a:p>
                <a:r>
                  <a:rPr lang="en-US" sz="2800" dirty="0">
                    <a:solidFill>
                      <a:schemeClr val="bg1"/>
                    </a:solidFill>
                  </a:rPr>
                  <a:t>2</a:t>
                </a:r>
                <a:endParaRPr lang="en-KE" sz="2800" dirty="0">
                  <a:solidFill>
                    <a:schemeClr val="bg1"/>
                  </a:solidFill>
                </a:endParaRPr>
              </a:p>
            </p:txBody>
          </p:sp>
          <p:sp>
            <p:nvSpPr>
              <p:cNvPr id="219" name="TextBox 218">
                <a:extLst>
                  <a:ext uri="{FF2B5EF4-FFF2-40B4-BE49-F238E27FC236}">
                    <a16:creationId xmlns:a16="http://schemas.microsoft.com/office/drawing/2014/main" id="{B1395703-B75F-4B97-A00F-41F57696D3E6}"/>
                  </a:ext>
                </a:extLst>
              </p:cNvPr>
              <p:cNvSpPr txBox="1"/>
              <p:nvPr/>
            </p:nvSpPr>
            <p:spPr>
              <a:xfrm>
                <a:off x="9796500" y="4682612"/>
                <a:ext cx="962025" cy="338554"/>
              </a:xfrm>
              <a:prstGeom prst="rect">
                <a:avLst/>
              </a:prstGeom>
              <a:noFill/>
            </p:spPr>
            <p:txBody>
              <a:bodyPr wrap="square" rtlCol="0">
                <a:spAutoFit/>
              </a:bodyPr>
              <a:lstStyle/>
              <a:p>
                <a:r>
                  <a:rPr lang="en-US" sz="1600" b="1" dirty="0">
                    <a:solidFill>
                      <a:schemeClr val="bg1"/>
                    </a:solidFill>
                    <a:latin typeface="Kristen ITC" panose="03050502040202030202" pitchFamily="66" charset="0"/>
                  </a:rPr>
                  <a:t>Points</a:t>
                </a:r>
                <a:endParaRPr lang="en-KE" sz="1600" b="1" dirty="0">
                  <a:solidFill>
                    <a:schemeClr val="bg1"/>
                  </a:solidFill>
                  <a:latin typeface="Kristen ITC" panose="03050502040202030202" pitchFamily="66" charset="0"/>
                </a:endParaRPr>
              </a:p>
            </p:txBody>
          </p:sp>
          <p:pic>
            <p:nvPicPr>
              <p:cNvPr id="220" name="Graphic 219" descr="Bar chart with solid fill">
                <a:extLst>
                  <a:ext uri="{FF2B5EF4-FFF2-40B4-BE49-F238E27FC236}">
                    <a16:creationId xmlns:a16="http://schemas.microsoft.com/office/drawing/2014/main" id="{103EB44F-5DBA-4701-B94C-D05B5CC121C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654782" y="4525556"/>
                <a:ext cx="468000" cy="468000"/>
              </a:xfrm>
              <a:prstGeom prst="rect">
                <a:avLst/>
              </a:prstGeom>
            </p:spPr>
          </p:pic>
          <p:pic>
            <p:nvPicPr>
              <p:cNvPr id="221" name="Graphic 220" descr="Bar graph with upward trend with solid fill">
                <a:extLst>
                  <a:ext uri="{FF2B5EF4-FFF2-40B4-BE49-F238E27FC236}">
                    <a16:creationId xmlns:a16="http://schemas.microsoft.com/office/drawing/2014/main" id="{BF56558E-C9B3-4296-8424-2C75CBC8D92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654782" y="4059255"/>
                <a:ext cx="468000" cy="468000"/>
              </a:xfrm>
              <a:prstGeom prst="rect">
                <a:avLst/>
              </a:prstGeom>
            </p:spPr>
          </p:pic>
          <p:sp>
            <p:nvSpPr>
              <p:cNvPr id="222" name="TextBox 221">
                <a:extLst>
                  <a:ext uri="{FF2B5EF4-FFF2-40B4-BE49-F238E27FC236}">
                    <a16:creationId xmlns:a16="http://schemas.microsoft.com/office/drawing/2014/main" id="{AB5AE5D9-FEA6-458F-B7B7-B973C2BF174E}"/>
                  </a:ext>
                </a:extLst>
              </p:cNvPr>
              <p:cNvSpPr txBox="1"/>
              <p:nvPr/>
            </p:nvSpPr>
            <p:spPr>
              <a:xfrm>
                <a:off x="8469057" y="2582701"/>
                <a:ext cx="2619375" cy="1077218"/>
              </a:xfrm>
              <a:prstGeom prst="rect">
                <a:avLst/>
              </a:prstGeom>
              <a:noFill/>
            </p:spPr>
            <p:txBody>
              <a:bodyPr wrap="square" rtlCol="0">
                <a:spAutoFit/>
              </a:bodyPr>
              <a:lstStyle/>
              <a:p>
                <a:r>
                  <a:rPr lang="en-US" sz="1600" dirty="0" err="1">
                    <a:latin typeface="Kristen ITC" panose="03050502040202030202" pitchFamily="66" charset="0"/>
                  </a:rPr>
                  <a:t>SmartLivestock</a:t>
                </a:r>
                <a:r>
                  <a:rPr lang="en-US" sz="1600" dirty="0">
                    <a:latin typeface="Kristen ITC" panose="03050502040202030202" pitchFamily="66" charset="0"/>
                  </a:rPr>
                  <a:t>: Transforming Agriculture with Innovation</a:t>
                </a:r>
                <a:endParaRPr lang="en-KE" sz="1600" dirty="0">
                  <a:latin typeface="Kristen ITC" panose="03050502040202030202" pitchFamily="66" charset="0"/>
                </a:endParaRPr>
              </a:p>
            </p:txBody>
          </p:sp>
        </p:grpSp>
      </p:grpSp>
      <p:grpSp>
        <p:nvGrpSpPr>
          <p:cNvPr id="5" name="Group 4">
            <a:extLst>
              <a:ext uri="{FF2B5EF4-FFF2-40B4-BE49-F238E27FC236}">
                <a16:creationId xmlns:a16="http://schemas.microsoft.com/office/drawing/2014/main" id="{C27B0BB5-B604-41D6-B8C5-67E25C6C224F}"/>
              </a:ext>
            </a:extLst>
          </p:cNvPr>
          <p:cNvGrpSpPr/>
          <p:nvPr/>
        </p:nvGrpSpPr>
        <p:grpSpPr>
          <a:xfrm>
            <a:off x="5216287" y="-2674620"/>
            <a:ext cx="2771775" cy="28846394"/>
            <a:chOff x="5195888" y="-23437781"/>
            <a:chExt cx="2771775" cy="28846394"/>
          </a:xfrm>
        </p:grpSpPr>
        <p:sp>
          <p:nvSpPr>
            <p:cNvPr id="7" name="Rectangle: Rounded Corners 6">
              <a:extLst>
                <a:ext uri="{FF2B5EF4-FFF2-40B4-BE49-F238E27FC236}">
                  <a16:creationId xmlns:a16="http://schemas.microsoft.com/office/drawing/2014/main" id="{E82A23C7-C20F-4AF3-B11C-97EDD07E1435}"/>
                </a:ext>
              </a:extLst>
            </p:cNvPr>
            <p:cNvSpPr/>
            <p:nvPr/>
          </p:nvSpPr>
          <p:spPr>
            <a:xfrm>
              <a:off x="5195888" y="1449388"/>
              <a:ext cx="2771775" cy="3959225"/>
            </a:xfrm>
            <a:prstGeom prst="roundRect">
              <a:avLst>
                <a:gd name="adj" fmla="val 12199"/>
              </a:avLst>
            </a:prstGeom>
            <a:blipFill>
              <a:blip r:embed="rId6"/>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23" name="Rectangle: Rounded Corners 22">
              <a:extLst>
                <a:ext uri="{FF2B5EF4-FFF2-40B4-BE49-F238E27FC236}">
                  <a16:creationId xmlns:a16="http://schemas.microsoft.com/office/drawing/2014/main" id="{2D730B28-AA6E-44C2-9506-7367CA4E30BA}"/>
                </a:ext>
              </a:extLst>
            </p:cNvPr>
            <p:cNvSpPr/>
            <p:nvPr/>
          </p:nvSpPr>
          <p:spPr>
            <a:xfrm>
              <a:off x="5195888" y="-2698476"/>
              <a:ext cx="2771775" cy="3959225"/>
            </a:xfrm>
            <a:prstGeom prst="roundRect">
              <a:avLst>
                <a:gd name="adj" fmla="val 12199"/>
              </a:avLst>
            </a:prstGeom>
            <a:blipFill>
              <a:blip r:embed="rId7"/>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26" name="Rectangle: Rounded Corners 25">
              <a:extLst>
                <a:ext uri="{FF2B5EF4-FFF2-40B4-BE49-F238E27FC236}">
                  <a16:creationId xmlns:a16="http://schemas.microsoft.com/office/drawing/2014/main" id="{61DFDC2A-2D50-4318-B4EC-5A22516BCE36}"/>
                </a:ext>
              </a:extLst>
            </p:cNvPr>
            <p:cNvSpPr/>
            <p:nvPr/>
          </p:nvSpPr>
          <p:spPr>
            <a:xfrm>
              <a:off x="5195888" y="-6846337"/>
              <a:ext cx="2771775" cy="3959225"/>
            </a:xfrm>
            <a:prstGeom prst="roundRect">
              <a:avLst>
                <a:gd name="adj" fmla="val 12199"/>
              </a:avLst>
            </a:prstGeom>
            <a:blipFill>
              <a:blip r:embed="rId8"/>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27" name="Rectangle: Rounded Corners 26">
              <a:extLst>
                <a:ext uri="{FF2B5EF4-FFF2-40B4-BE49-F238E27FC236}">
                  <a16:creationId xmlns:a16="http://schemas.microsoft.com/office/drawing/2014/main" id="{73FC05CC-DCA2-43B8-AECF-05DFFA7B9751}"/>
                </a:ext>
              </a:extLst>
            </p:cNvPr>
            <p:cNvSpPr/>
            <p:nvPr/>
          </p:nvSpPr>
          <p:spPr>
            <a:xfrm>
              <a:off x="5195888" y="-10994198"/>
              <a:ext cx="2771775" cy="3959225"/>
            </a:xfrm>
            <a:prstGeom prst="roundRect">
              <a:avLst>
                <a:gd name="adj" fmla="val 12199"/>
              </a:avLst>
            </a:prstGeom>
            <a:blipFill>
              <a:blip r:embed="rId9"/>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28" name="Rectangle: Rounded Corners 27">
              <a:extLst>
                <a:ext uri="{FF2B5EF4-FFF2-40B4-BE49-F238E27FC236}">
                  <a16:creationId xmlns:a16="http://schemas.microsoft.com/office/drawing/2014/main" id="{7DC05F8D-F6D3-4449-A402-79AEDCCBE0C0}"/>
                </a:ext>
              </a:extLst>
            </p:cNvPr>
            <p:cNvSpPr/>
            <p:nvPr/>
          </p:nvSpPr>
          <p:spPr>
            <a:xfrm>
              <a:off x="5195888" y="-15142059"/>
              <a:ext cx="2771775" cy="3959225"/>
            </a:xfrm>
            <a:prstGeom prst="roundRect">
              <a:avLst>
                <a:gd name="adj" fmla="val 12199"/>
              </a:avLst>
            </a:prstGeom>
            <a:blipFill>
              <a:blip r:embed="rId10"/>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30" name="Rectangle: Rounded Corners 29">
              <a:extLst>
                <a:ext uri="{FF2B5EF4-FFF2-40B4-BE49-F238E27FC236}">
                  <a16:creationId xmlns:a16="http://schemas.microsoft.com/office/drawing/2014/main" id="{56BBF203-5214-4907-9846-DB57427EFC82}"/>
                </a:ext>
              </a:extLst>
            </p:cNvPr>
            <p:cNvSpPr/>
            <p:nvPr/>
          </p:nvSpPr>
          <p:spPr>
            <a:xfrm>
              <a:off x="5195888" y="-19289920"/>
              <a:ext cx="2771775" cy="3959225"/>
            </a:xfrm>
            <a:prstGeom prst="roundRect">
              <a:avLst>
                <a:gd name="adj" fmla="val 12199"/>
              </a:avLst>
            </a:prstGeom>
            <a:blipFill>
              <a:blip r:embed="rId11"/>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35" name="Rectangle: Rounded Corners 34">
              <a:extLst>
                <a:ext uri="{FF2B5EF4-FFF2-40B4-BE49-F238E27FC236}">
                  <a16:creationId xmlns:a16="http://schemas.microsoft.com/office/drawing/2014/main" id="{0503D9AF-4E47-4902-B9B4-393D03615DB2}"/>
                </a:ext>
              </a:extLst>
            </p:cNvPr>
            <p:cNvSpPr/>
            <p:nvPr/>
          </p:nvSpPr>
          <p:spPr>
            <a:xfrm>
              <a:off x="5195888" y="-23437781"/>
              <a:ext cx="2771775" cy="3959225"/>
            </a:xfrm>
            <a:prstGeom prst="roundRect">
              <a:avLst>
                <a:gd name="adj" fmla="val 12199"/>
              </a:avLst>
            </a:prstGeom>
            <a:blipFill>
              <a:blip r:embed="rId12"/>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grpSp>
      <p:sp>
        <p:nvSpPr>
          <p:cNvPr id="22" name="Freeform: Shape 21">
            <a:extLst>
              <a:ext uri="{FF2B5EF4-FFF2-40B4-BE49-F238E27FC236}">
                <a16:creationId xmlns:a16="http://schemas.microsoft.com/office/drawing/2014/main" id="{D8AB65AA-F3C4-468B-9306-8888AC5DC56A}"/>
              </a:ext>
            </a:extLst>
          </p:cNvPr>
          <p:cNvSpPr/>
          <p:nvPr/>
        </p:nvSpPr>
        <p:spPr>
          <a:xfrm>
            <a:off x="0" y="0"/>
            <a:ext cx="12192000" cy="6858000"/>
          </a:xfrm>
          <a:custGeom>
            <a:avLst/>
            <a:gdLst>
              <a:gd name="connsiteX0" fmla="*/ 5534017 w 12192000"/>
              <a:gd name="connsiteY0" fmla="*/ 1449388 h 6858000"/>
              <a:gd name="connsiteX1" fmla="*/ 5195889 w 12192000"/>
              <a:gd name="connsiteY1" fmla="*/ 1787517 h 6858000"/>
              <a:gd name="connsiteX2" fmla="*/ 5195889 w 12192000"/>
              <a:gd name="connsiteY2" fmla="*/ 5070484 h 6858000"/>
              <a:gd name="connsiteX3" fmla="*/ 5534017 w 12192000"/>
              <a:gd name="connsiteY3" fmla="*/ 5408613 h 6858000"/>
              <a:gd name="connsiteX4" fmla="*/ 7629534 w 12192000"/>
              <a:gd name="connsiteY4" fmla="*/ 5408613 h 6858000"/>
              <a:gd name="connsiteX5" fmla="*/ 7967663 w 12192000"/>
              <a:gd name="connsiteY5" fmla="*/ 5070484 h 6858000"/>
              <a:gd name="connsiteX6" fmla="*/ 7967663 w 12192000"/>
              <a:gd name="connsiteY6" fmla="*/ 1787517 h 6858000"/>
              <a:gd name="connsiteX7" fmla="*/ 7629534 w 12192000"/>
              <a:gd name="connsiteY7" fmla="*/ 1449388 h 6858000"/>
              <a:gd name="connsiteX8" fmla="*/ 8715367 w 12192000"/>
              <a:gd name="connsiteY8" fmla="*/ 1449388 h 6858000"/>
              <a:gd name="connsiteX9" fmla="*/ 8377238 w 12192000"/>
              <a:gd name="connsiteY9" fmla="*/ 1787517 h 6858000"/>
              <a:gd name="connsiteX10" fmla="*/ 8377238 w 12192000"/>
              <a:gd name="connsiteY10" fmla="*/ 5070484 h 6858000"/>
              <a:gd name="connsiteX11" fmla="*/ 8715367 w 12192000"/>
              <a:gd name="connsiteY11" fmla="*/ 5408613 h 6858000"/>
              <a:gd name="connsiteX12" fmla="*/ 10810884 w 12192000"/>
              <a:gd name="connsiteY12" fmla="*/ 5408613 h 6858000"/>
              <a:gd name="connsiteX13" fmla="*/ 11149013 w 12192000"/>
              <a:gd name="connsiteY13" fmla="*/ 5070484 h 6858000"/>
              <a:gd name="connsiteX14" fmla="*/ 11149013 w 12192000"/>
              <a:gd name="connsiteY14" fmla="*/ 1787517 h 6858000"/>
              <a:gd name="connsiteX15" fmla="*/ 10810884 w 12192000"/>
              <a:gd name="connsiteY15" fmla="*/ 1449388 h 6858000"/>
              <a:gd name="connsiteX16" fmla="*/ 0 w 12192000"/>
              <a:gd name="connsiteY16" fmla="*/ 0 h 6858000"/>
              <a:gd name="connsiteX17" fmla="*/ 12192000 w 12192000"/>
              <a:gd name="connsiteY17" fmla="*/ 0 h 6858000"/>
              <a:gd name="connsiteX18" fmla="*/ 12192000 w 12192000"/>
              <a:gd name="connsiteY18" fmla="*/ 6858000 h 6858000"/>
              <a:gd name="connsiteX19" fmla="*/ 0 w 12192000"/>
              <a:gd name="connsiteY19"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2192000" h="6858000">
                <a:moveTo>
                  <a:pt x="5534017" y="1449388"/>
                </a:moveTo>
                <a:cubicBezTo>
                  <a:pt x="5347275" y="1449388"/>
                  <a:pt x="5195889" y="1600774"/>
                  <a:pt x="5195889" y="1787517"/>
                </a:cubicBezTo>
                <a:lnTo>
                  <a:pt x="5195889" y="5070484"/>
                </a:lnTo>
                <a:cubicBezTo>
                  <a:pt x="5195889" y="5257227"/>
                  <a:pt x="5347275" y="5408613"/>
                  <a:pt x="5534017" y="5408613"/>
                </a:cubicBezTo>
                <a:lnTo>
                  <a:pt x="7629534" y="5408613"/>
                </a:lnTo>
                <a:cubicBezTo>
                  <a:pt x="7816277" y="5408613"/>
                  <a:pt x="7967663" y="5257227"/>
                  <a:pt x="7967663" y="5070484"/>
                </a:cubicBezTo>
                <a:lnTo>
                  <a:pt x="7967663" y="1787517"/>
                </a:lnTo>
                <a:cubicBezTo>
                  <a:pt x="7967663" y="1600774"/>
                  <a:pt x="7816277" y="1449388"/>
                  <a:pt x="7629534" y="1449388"/>
                </a:cubicBezTo>
                <a:close/>
                <a:moveTo>
                  <a:pt x="8715367" y="1449388"/>
                </a:moveTo>
                <a:cubicBezTo>
                  <a:pt x="8528624" y="1449388"/>
                  <a:pt x="8377238" y="1600774"/>
                  <a:pt x="8377238" y="1787517"/>
                </a:cubicBezTo>
                <a:lnTo>
                  <a:pt x="8377238" y="5070484"/>
                </a:lnTo>
                <a:cubicBezTo>
                  <a:pt x="8377238" y="5257227"/>
                  <a:pt x="8528624" y="5408613"/>
                  <a:pt x="8715367" y="5408613"/>
                </a:cubicBezTo>
                <a:lnTo>
                  <a:pt x="10810884" y="5408613"/>
                </a:lnTo>
                <a:cubicBezTo>
                  <a:pt x="10997627" y="5408613"/>
                  <a:pt x="11149013" y="5257227"/>
                  <a:pt x="11149013" y="5070484"/>
                </a:cubicBezTo>
                <a:lnTo>
                  <a:pt x="11149013" y="1787517"/>
                </a:lnTo>
                <a:cubicBezTo>
                  <a:pt x="11149013" y="1600774"/>
                  <a:pt x="10997627" y="1449388"/>
                  <a:pt x="10810884" y="1449388"/>
                </a:cubicBezTo>
                <a:close/>
                <a:moveTo>
                  <a:pt x="0" y="0"/>
                </a:moveTo>
                <a:lnTo>
                  <a:pt x="12192000" y="0"/>
                </a:lnTo>
                <a:lnTo>
                  <a:pt x="12192000" y="6858000"/>
                </a:lnTo>
                <a:lnTo>
                  <a:pt x="0" y="6858000"/>
                </a:lnTo>
                <a:close/>
              </a:path>
            </a:pathLst>
          </a:custGeom>
          <a:solidFill>
            <a:schemeClr val="bg1"/>
          </a:solidFill>
          <a:ln>
            <a:noFill/>
          </a:ln>
        </p:spPr>
        <p:style>
          <a:lnRef idx="2">
            <a:schemeClr val="accent6">
              <a:shade val="50000"/>
            </a:schemeClr>
          </a:lnRef>
          <a:fillRef idx="1">
            <a:schemeClr val="accent6"/>
          </a:fillRef>
          <a:effectRef idx="0">
            <a:schemeClr val="accent6"/>
          </a:effectRef>
          <a:fontRef idx="minor">
            <a:schemeClr val="lt1"/>
          </a:fontRef>
        </p:style>
        <p:txBody>
          <a:bodyPr wrap="square" rtlCol="0" anchor="ctr">
            <a:noAutofit/>
          </a:bodyPr>
          <a:lstStyle/>
          <a:p>
            <a:pPr algn="ctr"/>
            <a:endParaRPr lang="en-KE"/>
          </a:p>
        </p:txBody>
      </p:sp>
      <p:sp>
        <p:nvSpPr>
          <p:cNvPr id="2" name="TextBox 1">
            <a:extLst>
              <a:ext uri="{FF2B5EF4-FFF2-40B4-BE49-F238E27FC236}">
                <a16:creationId xmlns:a16="http://schemas.microsoft.com/office/drawing/2014/main" id="{F6B46ECB-2F15-4BFB-87B0-0030F28A168E}"/>
              </a:ext>
            </a:extLst>
          </p:cNvPr>
          <p:cNvSpPr txBox="1"/>
          <p:nvPr/>
        </p:nvSpPr>
        <p:spPr>
          <a:xfrm>
            <a:off x="10089261" y="5934670"/>
            <a:ext cx="1010436" cy="923330"/>
          </a:xfrm>
          <a:prstGeom prst="rect">
            <a:avLst/>
          </a:prstGeom>
          <a:noFill/>
        </p:spPr>
        <p:txBody>
          <a:bodyPr wrap="square" rtlCol="0">
            <a:spAutoFit/>
          </a:bodyPr>
          <a:lstStyle/>
          <a:p>
            <a:r>
              <a:rPr lang="en-US" sz="5400" dirty="0">
                <a:latin typeface="Consolas" panose="020B0609020204030204" pitchFamily="49" charset="0"/>
              </a:rPr>
              <a:t>06</a:t>
            </a:r>
            <a:endParaRPr lang="en-KE" sz="5400" dirty="0">
              <a:latin typeface="Consolas" panose="020B0609020204030204" pitchFamily="49" charset="0"/>
            </a:endParaRPr>
          </a:p>
        </p:txBody>
      </p:sp>
      <p:sp>
        <p:nvSpPr>
          <p:cNvPr id="89" name="TextBox 88">
            <a:extLst>
              <a:ext uri="{FF2B5EF4-FFF2-40B4-BE49-F238E27FC236}">
                <a16:creationId xmlns:a16="http://schemas.microsoft.com/office/drawing/2014/main" id="{9793A2AA-0A25-4818-A645-F1FD70BE2BD8}"/>
              </a:ext>
            </a:extLst>
          </p:cNvPr>
          <p:cNvSpPr txBox="1"/>
          <p:nvPr/>
        </p:nvSpPr>
        <p:spPr>
          <a:xfrm>
            <a:off x="10013062" y="14389273"/>
            <a:ext cx="1010436" cy="923330"/>
          </a:xfrm>
          <a:prstGeom prst="rect">
            <a:avLst/>
          </a:prstGeom>
          <a:noFill/>
        </p:spPr>
        <p:txBody>
          <a:bodyPr wrap="square" rtlCol="0">
            <a:spAutoFit/>
          </a:bodyPr>
          <a:lstStyle/>
          <a:p>
            <a:r>
              <a:rPr lang="en-US" sz="5400" dirty="0">
                <a:latin typeface="Consolas" panose="020B0609020204030204" pitchFamily="49" charset="0"/>
              </a:rPr>
              <a:t>01</a:t>
            </a:r>
            <a:endParaRPr lang="en-KE" sz="5400" dirty="0">
              <a:latin typeface="Consolas" panose="020B0609020204030204" pitchFamily="49" charset="0"/>
            </a:endParaRPr>
          </a:p>
        </p:txBody>
      </p:sp>
      <p:sp>
        <p:nvSpPr>
          <p:cNvPr id="118" name="TextBox 117">
            <a:extLst>
              <a:ext uri="{FF2B5EF4-FFF2-40B4-BE49-F238E27FC236}">
                <a16:creationId xmlns:a16="http://schemas.microsoft.com/office/drawing/2014/main" id="{628359B3-DE0E-45E2-A055-AC5EE63FD092}"/>
              </a:ext>
            </a:extLst>
          </p:cNvPr>
          <p:cNvSpPr txBox="1"/>
          <p:nvPr/>
        </p:nvSpPr>
        <p:spPr>
          <a:xfrm>
            <a:off x="9936863" y="22843876"/>
            <a:ext cx="1010436" cy="923330"/>
          </a:xfrm>
          <a:prstGeom prst="rect">
            <a:avLst/>
          </a:prstGeom>
          <a:noFill/>
        </p:spPr>
        <p:txBody>
          <a:bodyPr wrap="square" rtlCol="0">
            <a:spAutoFit/>
          </a:bodyPr>
          <a:lstStyle/>
          <a:p>
            <a:r>
              <a:rPr lang="en-US" sz="5400" dirty="0">
                <a:latin typeface="Consolas" panose="020B0609020204030204" pitchFamily="49" charset="0"/>
              </a:rPr>
              <a:t>01</a:t>
            </a:r>
            <a:endParaRPr lang="en-KE" sz="5400" dirty="0">
              <a:latin typeface="Consolas" panose="020B0609020204030204" pitchFamily="49" charset="0"/>
            </a:endParaRPr>
          </a:p>
        </p:txBody>
      </p:sp>
      <p:grpSp>
        <p:nvGrpSpPr>
          <p:cNvPr id="36" name="Group 35">
            <a:extLst>
              <a:ext uri="{FF2B5EF4-FFF2-40B4-BE49-F238E27FC236}">
                <a16:creationId xmlns:a16="http://schemas.microsoft.com/office/drawing/2014/main" id="{40236813-D5C8-462C-B041-4BC3787B6A44}"/>
              </a:ext>
            </a:extLst>
          </p:cNvPr>
          <p:cNvGrpSpPr/>
          <p:nvPr/>
        </p:nvGrpSpPr>
        <p:grpSpPr>
          <a:xfrm>
            <a:off x="828675" y="1545902"/>
            <a:ext cx="7400926" cy="5203351"/>
            <a:chOff x="828675" y="1545902"/>
            <a:chExt cx="7400926" cy="5203351"/>
          </a:xfrm>
        </p:grpSpPr>
        <p:sp>
          <p:nvSpPr>
            <p:cNvPr id="17" name="TextBox 16">
              <a:extLst>
                <a:ext uri="{FF2B5EF4-FFF2-40B4-BE49-F238E27FC236}">
                  <a16:creationId xmlns:a16="http://schemas.microsoft.com/office/drawing/2014/main" id="{FCE35264-4D9C-484C-85C0-D7B7D4A268B9}"/>
                </a:ext>
              </a:extLst>
            </p:cNvPr>
            <p:cNvSpPr txBox="1"/>
            <p:nvPr/>
          </p:nvSpPr>
          <p:spPr>
            <a:xfrm>
              <a:off x="853762" y="3702265"/>
              <a:ext cx="3524250" cy="3046988"/>
            </a:xfrm>
            <a:prstGeom prst="rect">
              <a:avLst/>
            </a:prstGeom>
            <a:noFill/>
          </p:spPr>
          <p:txBody>
            <a:bodyPr wrap="square" rtlCol="0">
              <a:spAutoFit/>
            </a:bodyPr>
            <a:lstStyle/>
            <a:p>
              <a:r>
                <a:rPr lang="en-US" sz="1200" dirty="0">
                  <a:latin typeface="Kristen ITC" panose="03050502040202030202" pitchFamily="66" charset="0"/>
                </a:rPr>
                <a:t>The system utilizes IoT sensors to collect real-time data on livestock health, including temperature, heart rate, and movement patterns. AI-powered machine learning models analyze this data along with user-input symptoms and images to detect diseases and suggest treatments. A cloud-based database stores disease records for historical analysis and trend prediction. The platform is accessible via a user-friendly web and mobile application, allowing farmers to receive instant feedback and alerts. For connectivity, the system integrates wireless networks (LoRa, Wi-Fi, GSM) to ensure real-time data transmission, even in remote areas.</a:t>
              </a:r>
              <a:endParaRPr lang="en-KE" sz="1200" dirty="0">
                <a:latin typeface="Kristen ITC" panose="03050502040202030202" pitchFamily="66" charset="0"/>
              </a:endParaRPr>
            </a:p>
          </p:txBody>
        </p:sp>
        <p:sp>
          <p:nvSpPr>
            <p:cNvPr id="32" name="Rectangle: Rounded Corners 31">
              <a:extLst>
                <a:ext uri="{FF2B5EF4-FFF2-40B4-BE49-F238E27FC236}">
                  <a16:creationId xmlns:a16="http://schemas.microsoft.com/office/drawing/2014/main" id="{CE3334C2-DD5F-4EB2-AB4A-6856149FC63C}"/>
                </a:ext>
              </a:extLst>
            </p:cNvPr>
            <p:cNvSpPr/>
            <p:nvPr/>
          </p:nvSpPr>
          <p:spPr>
            <a:xfrm>
              <a:off x="966788" y="2965855"/>
              <a:ext cx="720000" cy="72000"/>
            </a:xfrm>
            <a:prstGeom prst="roundRect">
              <a:avLst>
                <a:gd name="adj" fmla="val 41983"/>
              </a:avLst>
            </a:prstGeom>
            <a:gradFill>
              <a:gsLst>
                <a:gs pos="0">
                  <a:srgbClr val="00B0F0"/>
                </a:gs>
                <a:gs pos="51000">
                  <a:schemeClr val="accent1">
                    <a:lumMod val="75000"/>
                  </a:schemeClr>
                </a:gs>
                <a:gs pos="99000">
                  <a:schemeClr val="accent1">
                    <a:lumMod val="50000"/>
                  </a:schemeClr>
                </a:gs>
                <a:gs pos="100000">
                  <a:schemeClr val="accent1">
                    <a:lumMod val="5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34" name="TextBox 33">
              <a:extLst>
                <a:ext uri="{FF2B5EF4-FFF2-40B4-BE49-F238E27FC236}">
                  <a16:creationId xmlns:a16="http://schemas.microsoft.com/office/drawing/2014/main" id="{4ED5666C-26A2-48D7-9638-D10DA5877409}"/>
                </a:ext>
              </a:extLst>
            </p:cNvPr>
            <p:cNvSpPr txBox="1"/>
            <p:nvPr/>
          </p:nvSpPr>
          <p:spPr>
            <a:xfrm>
              <a:off x="828675" y="1545902"/>
              <a:ext cx="7400926" cy="830997"/>
            </a:xfrm>
            <a:prstGeom prst="rect">
              <a:avLst/>
            </a:prstGeom>
            <a:noFill/>
          </p:spPr>
          <p:txBody>
            <a:bodyPr wrap="square" rtlCol="0">
              <a:spAutoFit/>
            </a:bodyPr>
            <a:lstStyle/>
            <a:p>
              <a:r>
                <a:rPr lang="en-US" sz="4800" dirty="0">
                  <a:latin typeface="Anurati" pitchFamily="50" charset="0"/>
                </a:rPr>
                <a:t>TECHNOLOGY STACK</a:t>
              </a:r>
              <a:endParaRPr lang="en-KE" sz="4800" b="1" dirty="0">
                <a:latin typeface="Anurati" pitchFamily="50" charset="0"/>
              </a:endParaRPr>
            </a:p>
          </p:txBody>
        </p:sp>
      </p:grpSp>
      <p:sp>
        <p:nvSpPr>
          <p:cNvPr id="21" name="TextBox 20">
            <a:extLst>
              <a:ext uri="{FF2B5EF4-FFF2-40B4-BE49-F238E27FC236}">
                <a16:creationId xmlns:a16="http://schemas.microsoft.com/office/drawing/2014/main" id="{CF0E4A05-7915-4D94-B063-2AE54D3D11C4}"/>
              </a:ext>
            </a:extLst>
          </p:cNvPr>
          <p:cNvSpPr txBox="1"/>
          <p:nvPr/>
        </p:nvSpPr>
        <p:spPr>
          <a:xfrm>
            <a:off x="966788" y="0"/>
            <a:ext cx="5195887" cy="707886"/>
          </a:xfrm>
          <a:prstGeom prst="rect">
            <a:avLst/>
          </a:prstGeom>
          <a:noFill/>
        </p:spPr>
        <p:txBody>
          <a:bodyPr wrap="square" rtlCol="0">
            <a:spAutoFit/>
          </a:bodyPr>
          <a:lstStyle/>
          <a:p>
            <a:r>
              <a:rPr lang="en-US" sz="2000" b="1" dirty="0">
                <a:latin typeface="Anurati" pitchFamily="50" charset="0"/>
              </a:rPr>
              <a:t>BIO_AFYA</a:t>
            </a:r>
            <a:endParaRPr lang="en-KE" sz="2000" b="1" dirty="0">
              <a:latin typeface="Anurati" pitchFamily="50" charset="0"/>
            </a:endParaRPr>
          </a:p>
          <a:p>
            <a:endParaRPr lang="en-KE" sz="2000" dirty="0"/>
          </a:p>
        </p:txBody>
      </p:sp>
      <p:grpSp>
        <p:nvGrpSpPr>
          <p:cNvPr id="327" name="Group 326">
            <a:extLst>
              <a:ext uri="{FF2B5EF4-FFF2-40B4-BE49-F238E27FC236}">
                <a16:creationId xmlns:a16="http://schemas.microsoft.com/office/drawing/2014/main" id="{14E20FDD-EEE2-4372-BD89-F1A84055E1BA}"/>
              </a:ext>
            </a:extLst>
          </p:cNvPr>
          <p:cNvGrpSpPr/>
          <p:nvPr/>
        </p:nvGrpSpPr>
        <p:grpSpPr>
          <a:xfrm>
            <a:off x="-10372725" y="1698302"/>
            <a:ext cx="7400926" cy="5114752"/>
            <a:chOff x="828675" y="1545902"/>
            <a:chExt cx="7400926" cy="5114752"/>
          </a:xfrm>
        </p:grpSpPr>
        <p:sp>
          <p:nvSpPr>
            <p:cNvPr id="328" name="TextBox 327">
              <a:extLst>
                <a:ext uri="{FF2B5EF4-FFF2-40B4-BE49-F238E27FC236}">
                  <a16:creationId xmlns:a16="http://schemas.microsoft.com/office/drawing/2014/main" id="{670934A5-37B3-4F7A-81B6-51EE9621548D}"/>
                </a:ext>
              </a:extLst>
            </p:cNvPr>
            <p:cNvSpPr txBox="1"/>
            <p:nvPr/>
          </p:nvSpPr>
          <p:spPr>
            <a:xfrm>
              <a:off x="854505" y="3429000"/>
              <a:ext cx="3524250" cy="3231654"/>
            </a:xfrm>
            <a:prstGeom prst="rect">
              <a:avLst/>
            </a:prstGeom>
            <a:noFill/>
          </p:spPr>
          <p:txBody>
            <a:bodyPr wrap="square" rtlCol="0">
              <a:spAutoFit/>
            </a:bodyPr>
            <a:lstStyle/>
            <a:p>
              <a:r>
                <a:rPr lang="en-US" sz="1200" dirty="0" err="1">
                  <a:latin typeface="Kristen ITC" panose="03050502040202030202" pitchFamily="66" charset="0"/>
                </a:rPr>
                <a:t>Bio_Afya</a:t>
              </a:r>
              <a:r>
                <a:rPr lang="en-US" sz="1200" dirty="0">
                  <a:latin typeface="Kristen ITC" panose="03050502040202030202" pitchFamily="66" charset="0"/>
                </a:rPr>
                <a:t> aims to revolutionize livestock farming by enabling early disease detection, reducing losses, and improving overall productivity. With real-time monitoring and AI-driven diagnostics, farmers can take immediate action, preventing outbreaks and ensuring healthier livestock. The system will also enhance veterinary efficiency by providing accurate disease reports and reducing the burden of manual diagnosis. Additionally, by storing historical disease data, </a:t>
              </a:r>
              <a:r>
                <a:rPr lang="en-US" sz="1200" dirty="0" err="1">
                  <a:latin typeface="Kristen ITC" panose="03050502040202030202" pitchFamily="66" charset="0"/>
                </a:rPr>
                <a:t>Bio_Afya</a:t>
              </a:r>
              <a:r>
                <a:rPr lang="en-US" sz="1200" dirty="0">
                  <a:latin typeface="Kristen ITC" panose="03050502040202030202" pitchFamily="66" charset="0"/>
                </a:rPr>
                <a:t> supports long-term analysis and policy-making for better disease management. Ultimately, this innovation will increase food security, reduce economic losses, and create a smarter, data-driven approach to livestock farming.</a:t>
              </a:r>
              <a:endParaRPr lang="en-KE" sz="1200" dirty="0">
                <a:latin typeface="Kristen ITC" panose="03050502040202030202" pitchFamily="66" charset="0"/>
              </a:endParaRPr>
            </a:p>
          </p:txBody>
        </p:sp>
        <p:sp>
          <p:nvSpPr>
            <p:cNvPr id="329" name="Rectangle: Rounded Corners 328">
              <a:extLst>
                <a:ext uri="{FF2B5EF4-FFF2-40B4-BE49-F238E27FC236}">
                  <a16:creationId xmlns:a16="http://schemas.microsoft.com/office/drawing/2014/main" id="{0BC412C3-8E33-447A-B6E3-A63348A4CF19}"/>
                </a:ext>
              </a:extLst>
            </p:cNvPr>
            <p:cNvSpPr/>
            <p:nvPr/>
          </p:nvSpPr>
          <p:spPr>
            <a:xfrm>
              <a:off x="966788" y="2965855"/>
              <a:ext cx="720000" cy="72000"/>
            </a:xfrm>
            <a:prstGeom prst="roundRect">
              <a:avLst>
                <a:gd name="adj" fmla="val 41983"/>
              </a:avLst>
            </a:prstGeom>
            <a:gradFill>
              <a:gsLst>
                <a:gs pos="0">
                  <a:srgbClr val="00B0F0"/>
                </a:gs>
                <a:gs pos="51000">
                  <a:schemeClr val="accent1">
                    <a:lumMod val="75000"/>
                  </a:schemeClr>
                </a:gs>
                <a:gs pos="99000">
                  <a:schemeClr val="accent1">
                    <a:lumMod val="50000"/>
                  </a:schemeClr>
                </a:gs>
                <a:gs pos="100000">
                  <a:schemeClr val="accent1">
                    <a:lumMod val="5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330" name="TextBox 329">
              <a:extLst>
                <a:ext uri="{FF2B5EF4-FFF2-40B4-BE49-F238E27FC236}">
                  <a16:creationId xmlns:a16="http://schemas.microsoft.com/office/drawing/2014/main" id="{25E15815-4CFD-4B03-8DC8-F2148C7994C0}"/>
                </a:ext>
              </a:extLst>
            </p:cNvPr>
            <p:cNvSpPr txBox="1"/>
            <p:nvPr/>
          </p:nvSpPr>
          <p:spPr>
            <a:xfrm>
              <a:off x="828675" y="1545902"/>
              <a:ext cx="7400926" cy="1323439"/>
            </a:xfrm>
            <a:prstGeom prst="rect">
              <a:avLst/>
            </a:prstGeom>
            <a:noFill/>
          </p:spPr>
          <p:txBody>
            <a:bodyPr wrap="square" rtlCol="0">
              <a:spAutoFit/>
            </a:bodyPr>
            <a:lstStyle/>
            <a:p>
              <a:r>
                <a:rPr lang="en-US" sz="4000" dirty="0">
                  <a:latin typeface="Anurati" pitchFamily="50" charset="0"/>
                </a:rPr>
                <a:t>EXPECTED OUTCOMES &amp; IMPACT</a:t>
              </a:r>
              <a:endParaRPr lang="en-KE" sz="4000" b="1" dirty="0">
                <a:latin typeface="Anurati" pitchFamily="50" charset="0"/>
              </a:endParaRPr>
            </a:p>
          </p:txBody>
        </p:sp>
      </p:grpSp>
      <p:grpSp>
        <p:nvGrpSpPr>
          <p:cNvPr id="331" name="Group 330">
            <a:extLst>
              <a:ext uri="{FF2B5EF4-FFF2-40B4-BE49-F238E27FC236}">
                <a16:creationId xmlns:a16="http://schemas.microsoft.com/office/drawing/2014/main" id="{14AC184F-F228-45D7-99F1-7DFDB430C05F}"/>
              </a:ext>
            </a:extLst>
          </p:cNvPr>
          <p:cNvGrpSpPr/>
          <p:nvPr/>
        </p:nvGrpSpPr>
        <p:grpSpPr>
          <a:xfrm>
            <a:off x="-2524125" y="-5642298"/>
            <a:ext cx="7400926" cy="5114752"/>
            <a:chOff x="828675" y="1545902"/>
            <a:chExt cx="7400926" cy="5114752"/>
          </a:xfrm>
        </p:grpSpPr>
        <p:sp>
          <p:nvSpPr>
            <p:cNvPr id="332" name="TextBox 331">
              <a:extLst>
                <a:ext uri="{FF2B5EF4-FFF2-40B4-BE49-F238E27FC236}">
                  <a16:creationId xmlns:a16="http://schemas.microsoft.com/office/drawing/2014/main" id="{EAF535F1-9442-4731-9DA7-CD376CB36488}"/>
                </a:ext>
              </a:extLst>
            </p:cNvPr>
            <p:cNvSpPr txBox="1"/>
            <p:nvPr/>
          </p:nvSpPr>
          <p:spPr>
            <a:xfrm>
              <a:off x="854505" y="3429000"/>
              <a:ext cx="3524250" cy="3231654"/>
            </a:xfrm>
            <a:prstGeom prst="rect">
              <a:avLst/>
            </a:prstGeom>
            <a:noFill/>
          </p:spPr>
          <p:txBody>
            <a:bodyPr wrap="square" rtlCol="0">
              <a:spAutoFit/>
            </a:bodyPr>
            <a:lstStyle/>
            <a:p>
              <a:r>
                <a:rPr lang="en-US" sz="1200" dirty="0" err="1">
                  <a:latin typeface="Kristen ITC" panose="03050502040202030202" pitchFamily="66" charset="0"/>
                </a:rPr>
                <a:t>Bio_Afya</a:t>
              </a:r>
              <a:r>
                <a:rPr lang="en-US" sz="1200" dirty="0">
                  <a:latin typeface="Kristen ITC" panose="03050502040202030202" pitchFamily="66" charset="0"/>
                </a:rPr>
                <a:t> aims to revolutionize livestock farming by enabling early disease detection, reducing losses, and improving overall productivity. With real-time monitoring and AI-driven diagnostics, farmers can take immediate action, preventing outbreaks and ensuring healthier livestock. The system will also enhance veterinary efficiency by providing accurate disease reports and reducing the burden of manual diagnosis. Additionally, by storing historical disease data, </a:t>
              </a:r>
              <a:r>
                <a:rPr lang="en-US" sz="1200" dirty="0" err="1">
                  <a:latin typeface="Kristen ITC" panose="03050502040202030202" pitchFamily="66" charset="0"/>
                </a:rPr>
                <a:t>Bio_Afya</a:t>
              </a:r>
              <a:r>
                <a:rPr lang="en-US" sz="1200" dirty="0">
                  <a:latin typeface="Kristen ITC" panose="03050502040202030202" pitchFamily="66" charset="0"/>
                </a:rPr>
                <a:t> supports long-term analysis and policy-making for better disease management. Ultimately, this innovation will increase food security, reduce economic losses, and create a smarter, data-driven approach to livestock farming.</a:t>
              </a:r>
              <a:endParaRPr lang="en-KE" sz="1200" dirty="0">
                <a:latin typeface="Kristen ITC" panose="03050502040202030202" pitchFamily="66" charset="0"/>
              </a:endParaRPr>
            </a:p>
          </p:txBody>
        </p:sp>
        <p:sp>
          <p:nvSpPr>
            <p:cNvPr id="333" name="Rectangle: Rounded Corners 332">
              <a:extLst>
                <a:ext uri="{FF2B5EF4-FFF2-40B4-BE49-F238E27FC236}">
                  <a16:creationId xmlns:a16="http://schemas.microsoft.com/office/drawing/2014/main" id="{319328D1-03DC-4D73-825A-9B4C67893E02}"/>
                </a:ext>
              </a:extLst>
            </p:cNvPr>
            <p:cNvSpPr/>
            <p:nvPr/>
          </p:nvSpPr>
          <p:spPr>
            <a:xfrm>
              <a:off x="966788" y="2965855"/>
              <a:ext cx="720000" cy="72000"/>
            </a:xfrm>
            <a:prstGeom prst="roundRect">
              <a:avLst>
                <a:gd name="adj" fmla="val 41983"/>
              </a:avLst>
            </a:prstGeom>
            <a:gradFill>
              <a:gsLst>
                <a:gs pos="0">
                  <a:srgbClr val="00B0F0"/>
                </a:gs>
                <a:gs pos="51000">
                  <a:schemeClr val="accent1">
                    <a:lumMod val="75000"/>
                  </a:schemeClr>
                </a:gs>
                <a:gs pos="99000">
                  <a:schemeClr val="accent1">
                    <a:lumMod val="50000"/>
                  </a:schemeClr>
                </a:gs>
                <a:gs pos="100000">
                  <a:schemeClr val="accent1">
                    <a:lumMod val="5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334" name="TextBox 333">
              <a:extLst>
                <a:ext uri="{FF2B5EF4-FFF2-40B4-BE49-F238E27FC236}">
                  <a16:creationId xmlns:a16="http://schemas.microsoft.com/office/drawing/2014/main" id="{5396F6B8-70CA-45D4-968A-C966701105DD}"/>
                </a:ext>
              </a:extLst>
            </p:cNvPr>
            <p:cNvSpPr txBox="1"/>
            <p:nvPr/>
          </p:nvSpPr>
          <p:spPr>
            <a:xfrm>
              <a:off x="828675" y="1545902"/>
              <a:ext cx="7400926" cy="1323439"/>
            </a:xfrm>
            <a:prstGeom prst="rect">
              <a:avLst/>
            </a:prstGeom>
            <a:noFill/>
          </p:spPr>
          <p:txBody>
            <a:bodyPr wrap="square" rtlCol="0">
              <a:spAutoFit/>
            </a:bodyPr>
            <a:lstStyle/>
            <a:p>
              <a:r>
                <a:rPr lang="en-US" sz="4000" dirty="0">
                  <a:latin typeface="Anurati" pitchFamily="50" charset="0"/>
                </a:rPr>
                <a:t>EXPECTED OUTCOMES &amp; IMPACT</a:t>
              </a:r>
              <a:endParaRPr lang="en-KE" sz="4000" b="1" dirty="0">
                <a:latin typeface="Anurati" pitchFamily="50" charset="0"/>
              </a:endParaRPr>
            </a:p>
          </p:txBody>
        </p:sp>
      </p:grpSp>
      <p:grpSp>
        <p:nvGrpSpPr>
          <p:cNvPr id="339" name="Group 338">
            <a:extLst>
              <a:ext uri="{FF2B5EF4-FFF2-40B4-BE49-F238E27FC236}">
                <a16:creationId xmlns:a16="http://schemas.microsoft.com/office/drawing/2014/main" id="{B434A73F-99DF-44C7-96B5-B2AE48CCEDE5}"/>
              </a:ext>
            </a:extLst>
          </p:cNvPr>
          <p:cNvGrpSpPr/>
          <p:nvPr/>
        </p:nvGrpSpPr>
        <p:grpSpPr>
          <a:xfrm>
            <a:off x="-2625725" y="7946702"/>
            <a:ext cx="7400926" cy="3726023"/>
            <a:chOff x="828675" y="1545902"/>
            <a:chExt cx="7400926" cy="3726023"/>
          </a:xfrm>
        </p:grpSpPr>
        <p:sp>
          <p:nvSpPr>
            <p:cNvPr id="340" name="TextBox 339">
              <a:extLst>
                <a:ext uri="{FF2B5EF4-FFF2-40B4-BE49-F238E27FC236}">
                  <a16:creationId xmlns:a16="http://schemas.microsoft.com/office/drawing/2014/main" id="{9273C688-803D-4EDF-88DD-3327F3C420B4}"/>
                </a:ext>
              </a:extLst>
            </p:cNvPr>
            <p:cNvSpPr txBox="1"/>
            <p:nvPr/>
          </p:nvSpPr>
          <p:spPr>
            <a:xfrm>
              <a:off x="853762" y="3702265"/>
              <a:ext cx="3524250" cy="1569660"/>
            </a:xfrm>
            <a:prstGeom prst="rect">
              <a:avLst/>
            </a:prstGeom>
            <a:noFill/>
          </p:spPr>
          <p:txBody>
            <a:bodyPr wrap="square" rtlCol="0">
              <a:spAutoFit/>
            </a:bodyPr>
            <a:lstStyle/>
            <a:p>
              <a:r>
                <a:rPr lang="en-US" sz="1200" dirty="0">
                  <a:latin typeface="Kristen ITC" panose="03050502040202030202" pitchFamily="66" charset="0"/>
                </a:rPr>
                <a:t>The global livestock industry faces billions of dollars in losses annually due to preventable diseases, making </a:t>
              </a:r>
              <a:r>
                <a:rPr lang="en-US" sz="1200" dirty="0" err="1">
                  <a:latin typeface="Kristen ITC" panose="03050502040202030202" pitchFamily="66" charset="0"/>
                </a:rPr>
                <a:t>Bio_Afya</a:t>
              </a:r>
              <a:r>
                <a:rPr lang="en-US" sz="1200" dirty="0">
                  <a:latin typeface="Kristen ITC" panose="03050502040202030202" pitchFamily="66" charset="0"/>
                </a:rPr>
                <a:t> a highly scalable and impactful solution. With the increasing adoption of smart farming and precision agriculture, the demand for AI and IoT-driven livestock monitoring systems is rapidly growing.</a:t>
              </a:r>
              <a:endParaRPr lang="en-KE" sz="1200" dirty="0">
                <a:latin typeface="Kristen ITC" panose="03050502040202030202" pitchFamily="66" charset="0"/>
              </a:endParaRPr>
            </a:p>
          </p:txBody>
        </p:sp>
        <p:sp>
          <p:nvSpPr>
            <p:cNvPr id="341" name="Rectangle: Rounded Corners 340">
              <a:extLst>
                <a:ext uri="{FF2B5EF4-FFF2-40B4-BE49-F238E27FC236}">
                  <a16:creationId xmlns:a16="http://schemas.microsoft.com/office/drawing/2014/main" id="{4006934E-12F9-4C31-9DAC-548848A714BD}"/>
                </a:ext>
              </a:extLst>
            </p:cNvPr>
            <p:cNvSpPr/>
            <p:nvPr/>
          </p:nvSpPr>
          <p:spPr>
            <a:xfrm>
              <a:off x="966788" y="2965855"/>
              <a:ext cx="720000" cy="72000"/>
            </a:xfrm>
            <a:prstGeom prst="roundRect">
              <a:avLst>
                <a:gd name="adj" fmla="val 41983"/>
              </a:avLst>
            </a:prstGeom>
            <a:gradFill>
              <a:gsLst>
                <a:gs pos="0">
                  <a:srgbClr val="00B0F0"/>
                </a:gs>
                <a:gs pos="51000">
                  <a:schemeClr val="accent1">
                    <a:lumMod val="75000"/>
                  </a:schemeClr>
                </a:gs>
                <a:gs pos="99000">
                  <a:schemeClr val="accent1">
                    <a:lumMod val="50000"/>
                  </a:schemeClr>
                </a:gs>
                <a:gs pos="100000">
                  <a:schemeClr val="accent1">
                    <a:lumMod val="5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342" name="TextBox 341">
              <a:extLst>
                <a:ext uri="{FF2B5EF4-FFF2-40B4-BE49-F238E27FC236}">
                  <a16:creationId xmlns:a16="http://schemas.microsoft.com/office/drawing/2014/main" id="{FAE1D24E-2179-48E4-BFBD-E7CA752F12FD}"/>
                </a:ext>
              </a:extLst>
            </p:cNvPr>
            <p:cNvSpPr txBox="1"/>
            <p:nvPr/>
          </p:nvSpPr>
          <p:spPr>
            <a:xfrm>
              <a:off x="828675" y="1545902"/>
              <a:ext cx="7400926" cy="1446550"/>
            </a:xfrm>
            <a:prstGeom prst="rect">
              <a:avLst/>
            </a:prstGeom>
            <a:noFill/>
          </p:spPr>
          <p:txBody>
            <a:bodyPr wrap="square" rtlCol="0">
              <a:spAutoFit/>
            </a:bodyPr>
            <a:lstStyle/>
            <a:p>
              <a:r>
                <a:rPr lang="en-US" sz="4400" dirty="0">
                  <a:latin typeface="Anurati" pitchFamily="50" charset="0"/>
                </a:rPr>
                <a:t>MARKET POTENTIAL &amp; SCALABILITY</a:t>
              </a:r>
              <a:endParaRPr lang="en-KE" sz="4400" b="1" dirty="0">
                <a:latin typeface="Anurati" pitchFamily="50" charset="0"/>
              </a:endParaRPr>
            </a:p>
          </p:txBody>
        </p:sp>
      </p:grpSp>
    </p:spTree>
    <p:extLst>
      <p:ext uri="{BB962C8B-B14F-4D97-AF65-F5344CB8AC3E}">
        <p14:creationId xmlns:p14="http://schemas.microsoft.com/office/powerpoint/2010/main" val="404653365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417</TotalTime>
  <Words>4937</Words>
  <Application>Microsoft Office PowerPoint</Application>
  <PresentationFormat>Widescreen</PresentationFormat>
  <Paragraphs>695</Paragraphs>
  <Slides>13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Anurati</vt:lpstr>
      <vt:lpstr>Arial</vt:lpstr>
      <vt:lpstr>Bookman Old Style</vt:lpstr>
      <vt:lpstr>Calibri</vt:lpstr>
      <vt:lpstr>Calibri Light</vt:lpstr>
      <vt:lpstr>Consolas</vt:lpstr>
      <vt:lpstr>Kristen ITC</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Nyamweya John</dc:creator>
  <cp:lastModifiedBy>Nyamweya John</cp:lastModifiedBy>
  <cp:revision>286</cp:revision>
  <dcterms:created xsi:type="dcterms:W3CDTF">2025-02-11T15:05:58Z</dcterms:created>
  <dcterms:modified xsi:type="dcterms:W3CDTF">2025-02-11T23:13:23Z</dcterms:modified>
</cp:coreProperties>
</file>