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6" r:id="rId4"/>
    <p:sldId id="275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77" r:id="rId14"/>
    <p:sldId id="266" r:id="rId15"/>
    <p:sldId id="267" r:id="rId16"/>
    <p:sldId id="26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923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2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3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25EE-5227-4DF5-8345-755789459F7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168C06-9A9A-42D8-9DD4-BC0DB338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12.6980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BbEDRsCmv4&amp;t=590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lvinxc1/TensorFlow_Presentation/blob/master/test_data/minerals_verge_market.csv" TargetMode="External"/><Relationship Id="rId2" Type="http://schemas.openxmlformats.org/officeDocument/2006/relationships/hyperlink" Target="https://github.com/Calvinxc1/TensorFlow_Presentation/blob/master/TensorFlow%20Demo.ipyn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JCherry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M. Cherry</a:t>
            </a:r>
          </a:p>
          <a:p>
            <a:r>
              <a:rPr lang="en-US" dirty="0" smtClean="0"/>
              <a:t>January 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Theory/Concept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stores its computation graph symbolically, and </a:t>
            </a:r>
            <a:r>
              <a:rPr lang="en-US" dirty="0" err="1" smtClean="0"/>
              <a:t>statelessly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this means:</a:t>
            </a:r>
          </a:p>
          <a:p>
            <a:r>
              <a:rPr lang="en-US" dirty="0" smtClean="0"/>
              <a:t>Unless you specifically tell it to do so, </a:t>
            </a:r>
            <a:r>
              <a:rPr lang="en-US" dirty="0" err="1" smtClean="0"/>
              <a:t>TensorFlow</a:t>
            </a:r>
            <a:r>
              <a:rPr lang="en-US" dirty="0" smtClean="0"/>
              <a:t> does *not* store any part of a computation</a:t>
            </a:r>
          </a:p>
          <a:p>
            <a:pPr lvl="1"/>
            <a:r>
              <a:rPr lang="en-US" dirty="0" smtClean="0"/>
              <a:t>This makes debugging something of a pain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All computation is done as a part of a </a:t>
            </a:r>
            <a:r>
              <a:rPr lang="en-US" dirty="0" err="1" smtClean="0"/>
              <a:t>TensorFlow</a:t>
            </a:r>
            <a:r>
              <a:rPr lang="en-US" dirty="0" smtClean="0"/>
              <a:t> ‘session’</a:t>
            </a:r>
          </a:p>
          <a:p>
            <a:r>
              <a:rPr lang="en-US" dirty="0" smtClean="0"/>
              <a:t>Think of a session like when you open a file in Python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8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The Computation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computation graph is the sequence(s) of mathematical/programmatic operations that occur.</a:t>
            </a:r>
          </a:p>
          <a:p>
            <a:r>
              <a:rPr lang="en-US" dirty="0" smtClean="0"/>
              <a:t>A Neural Network graph is a (potentially very complex) form of computation graph</a:t>
            </a:r>
          </a:p>
          <a:p>
            <a:r>
              <a:rPr lang="en-US" dirty="0" smtClean="0"/>
              <a:t>A graph could be as simple as x + 5 though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graph is built by chaining operations together, similar to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tf.add</a:t>
            </a:r>
            <a:r>
              <a:rPr lang="en-US" dirty="0" smtClean="0"/>
              <a:t>(</a:t>
            </a:r>
            <a:r>
              <a:rPr lang="en-US" dirty="0" err="1" smtClean="0"/>
              <a:t>tf.matmul</a:t>
            </a:r>
            <a:r>
              <a:rPr lang="en-US" dirty="0" smtClean="0"/>
              <a:t>(input, weights), bias)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Variables &amp; The 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Variables are a way of designating coefficients that can be varied (using the optimizer) to optimize a computation graph’s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Variables can accept any kind of input, but are </a:t>
            </a:r>
            <a:r>
              <a:rPr lang="en-US" dirty="0" err="1" smtClean="0"/>
              <a:t>usuallyeither</a:t>
            </a:r>
            <a:r>
              <a:rPr lang="en-US" dirty="0" smtClean="0"/>
              <a:t> initialized to a specific value, or randomly initialized.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The optimizer performs one of the many variations of gradient descent to optimize variables in the computation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Adam Optimizer is one of the most prolific.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arxiv.org/pdf/1412.6980.pdf</a:t>
            </a:r>
            <a:endParaRPr lang="en-US" dirty="0" smtClean="0"/>
          </a:p>
          <a:p>
            <a:r>
              <a:rPr lang="en-US" dirty="0" smtClean="0"/>
              <a:t>Not my personal favorite though, I like </a:t>
            </a:r>
            <a:r>
              <a:rPr lang="en-US" dirty="0" err="1" smtClean="0"/>
              <a:t>AdaDelta</a:t>
            </a:r>
            <a:r>
              <a:rPr lang="en-US" dirty="0" smtClean="0"/>
              <a:t> better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Variables vs. Placeholders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Variables</a:t>
            </a:r>
          </a:p>
          <a:p>
            <a:r>
              <a:rPr lang="en-US" dirty="0" smtClean="0"/>
              <a:t>Are designed for the optimizer to update automatically</a:t>
            </a:r>
          </a:p>
          <a:p>
            <a:r>
              <a:rPr lang="en-US" dirty="0" smtClean="0"/>
              <a:t>Usually used for model coefficients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Placeholders</a:t>
            </a:r>
          </a:p>
          <a:p>
            <a:r>
              <a:rPr lang="en-US" dirty="0" smtClean="0"/>
              <a:t>Are designed to be manually specified at each learning iteration</a:t>
            </a:r>
          </a:p>
          <a:p>
            <a:r>
              <a:rPr lang="en-US" smtClean="0"/>
              <a:t>Usually used </a:t>
            </a:r>
            <a:r>
              <a:rPr lang="en-US" dirty="0" smtClean="0"/>
              <a:t>for feature &amp; label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9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101</a:t>
            </a:r>
            <a:br>
              <a:rPr lang="en-US" dirty="0" smtClean="0"/>
            </a:br>
            <a:r>
              <a:rPr lang="en-US" dirty="0" smtClean="0"/>
              <a:t>A Note on </a:t>
            </a:r>
            <a:r>
              <a:rPr lang="en-US" dirty="0" err="1" smtClean="0"/>
              <a:t>TensorBoard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TensorBoard</a:t>
            </a:r>
            <a:r>
              <a:rPr lang="en-US" dirty="0" smtClean="0"/>
              <a:t> is </a:t>
            </a:r>
            <a:r>
              <a:rPr lang="en-US" dirty="0" err="1" smtClean="0"/>
              <a:t>TensorFlow’s</a:t>
            </a:r>
            <a:r>
              <a:rPr lang="en-US" dirty="0" smtClean="0"/>
              <a:t> visualization package.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a very useful tool, but requires a lot of forethought to use correctly!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name of each function of your computation graph, as well as identifying the important output(s) are critical to getting </a:t>
            </a:r>
            <a:r>
              <a:rPr lang="en-US" dirty="0" err="1" smtClean="0"/>
              <a:t>TensorBoard</a:t>
            </a:r>
            <a:r>
              <a:rPr lang="en-US" dirty="0" smtClean="0"/>
              <a:t> working properly.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Very good introduction </a:t>
            </a:r>
            <a:r>
              <a:rPr lang="en-US" dirty="0"/>
              <a:t>on YouTube: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www.youtube.com/watch?v=eBbEDRsCmv4&amp;t=590s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2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Installing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https://www.tensorflow.org/install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is *usually* fairly easy to install, except for a few things: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Don’t use </a:t>
            </a:r>
            <a:r>
              <a:rPr lang="en-US" dirty="0" err="1" smtClean="0"/>
              <a:t>Conda</a:t>
            </a:r>
            <a:r>
              <a:rPr lang="en-US" dirty="0" smtClean="0"/>
              <a:t> to install </a:t>
            </a:r>
            <a:r>
              <a:rPr lang="en-US" dirty="0" err="1" smtClean="0"/>
              <a:t>TensorFlow</a:t>
            </a:r>
            <a:r>
              <a:rPr lang="en-US" dirty="0" smtClean="0"/>
              <a:t>, it’ll give you a </a:t>
            </a:r>
            <a:r>
              <a:rPr lang="en-US" i="1" dirty="0" smtClean="0"/>
              <a:t>much </a:t>
            </a:r>
            <a:r>
              <a:rPr lang="en-US" i="1" dirty="0" err="1" smtClean="0"/>
              <a:t>much</a:t>
            </a:r>
            <a:r>
              <a:rPr lang="en-US" i="1" dirty="0" smtClean="0"/>
              <a:t> </a:t>
            </a:r>
            <a:r>
              <a:rPr lang="en-US" i="1" dirty="0" err="1" smtClean="0"/>
              <a:t>much</a:t>
            </a:r>
            <a:r>
              <a:rPr lang="en-US" dirty="0" smtClean="0"/>
              <a:t> older version than the current one. Use Pip.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If anything does go wrong during installation, it’s a major pain to diagnose.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above applies doubly to the GPU enabled version of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you’re installing </a:t>
            </a:r>
            <a:r>
              <a:rPr lang="en-US" dirty="0" err="1" smtClean="0"/>
              <a:t>TensorFlow</a:t>
            </a:r>
            <a:r>
              <a:rPr lang="en-US" dirty="0" smtClean="0"/>
              <a:t> here, I recommend getting the regular, non-GPU version for now.</a:t>
            </a:r>
          </a:p>
          <a:p>
            <a:pPr marL="0" indent="0">
              <a:buNone/>
            </a:pPr>
            <a:r>
              <a:rPr lang="en-US" dirty="0" smtClean="0"/>
              <a:t>If you can get that working here, then feel free to get the GPU version later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Basics through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Time for a live demo!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located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github.com/Calvinxc1/TensorFlow_Presentation/blob/master/TensorFlow%20Demo.ipynb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Dataset located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github.com/Calvinxc1/TensorFlow_Presentation/blob/master/test_data/minerals_verge_market.csv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dataset is in the </a:t>
            </a:r>
            <a:r>
              <a:rPr lang="en-US" dirty="0" err="1" smtClean="0"/>
              <a:t>test_data</a:t>
            </a:r>
            <a:r>
              <a:rPr lang="en-US" dirty="0" smtClean="0"/>
              <a:t> folder under where the .</a:t>
            </a:r>
            <a:r>
              <a:rPr lang="en-US" dirty="0" err="1" smtClean="0"/>
              <a:t>ipynb</a:t>
            </a:r>
            <a:r>
              <a:rPr lang="en-US" smtClean="0"/>
              <a:t> file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4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Demo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differences between linear regression and neural networks: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tf.matmul</a:t>
            </a:r>
            <a:r>
              <a:rPr lang="en-US" dirty="0" smtClean="0"/>
              <a:t>() will be your main operation, remember that you are doing a matrix multiply across an entire layer, not node-by-node.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number of columns in the weights, and the number of biases will be equal to that layer’s number of nodes, usually greater than 1.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After doing </a:t>
            </a:r>
            <a:r>
              <a:rPr lang="en-US" dirty="0" err="1" smtClean="0"/>
              <a:t>tf.matmul</a:t>
            </a:r>
            <a:r>
              <a:rPr lang="en-US" dirty="0" smtClean="0"/>
              <a:t>() [for the weights] and </a:t>
            </a:r>
            <a:r>
              <a:rPr lang="en-US" dirty="0" err="1" smtClean="0"/>
              <a:t>tf.add</a:t>
            </a:r>
            <a:r>
              <a:rPr lang="en-US" dirty="0" smtClean="0"/>
              <a:t>() [for the bias], you can then apply an activation function, depending on what kind of layer you want. </a:t>
            </a:r>
            <a:r>
              <a:rPr lang="en-US" dirty="0" err="1"/>
              <a:t>t</a:t>
            </a:r>
            <a:r>
              <a:rPr lang="en-US" dirty="0" err="1" smtClean="0"/>
              <a:t>f.tanh</a:t>
            </a:r>
            <a:r>
              <a:rPr lang="en-US" dirty="0" smtClean="0"/>
              <a:t>() is a good one to start with.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Make sure that the final layer’s activation matches the data you’re working with! Sigmoid for dummy labels, linear (no activation) for continuous labels.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way more </a:t>
            </a:r>
            <a:r>
              <a:rPr lang="en-US" dirty="0" err="1" smtClean="0"/>
              <a:t>TensorFlow</a:t>
            </a:r>
            <a:r>
              <a:rPr lang="en-US" dirty="0" smtClean="0"/>
              <a:t> functions than what was covered here, including easier ways of doing everything we just covered</a:t>
            </a:r>
          </a:p>
          <a:p>
            <a:pPr lvl="1"/>
            <a:r>
              <a:rPr lang="en-US" dirty="0">
                <a:hlinkClick r:id="rId2"/>
              </a:rPr>
              <a:t>https://www.tensorflow.org/api_docs/python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85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Jason M. Cherry</a:t>
            </a:r>
          </a:p>
          <a:p>
            <a:pPr marL="0" indent="0">
              <a:buNone/>
            </a:pPr>
            <a:r>
              <a:rPr lang="en-US" dirty="0" smtClean="0"/>
              <a:t>Sr. Development Data Analyst</a:t>
            </a:r>
          </a:p>
          <a:p>
            <a:pPr marL="0" indent="0">
              <a:buNone/>
            </a:pPr>
            <a:r>
              <a:rPr lang="en-US" dirty="0" smtClean="0"/>
              <a:t>University of Colorado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JCherry@gmail.com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3" y="2531948"/>
            <a:ext cx="2092036" cy="31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this is:</a:t>
            </a:r>
          </a:p>
          <a:p>
            <a:r>
              <a:rPr lang="en-US" dirty="0" smtClean="0"/>
              <a:t>An introduction on how to use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specific examples on basic Machine Learning applications.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this is </a:t>
            </a:r>
            <a:r>
              <a:rPr lang="en-US" u="sng" dirty="0" smtClean="0"/>
              <a:t>not</a:t>
            </a:r>
            <a:r>
              <a:rPr lang="en-US" dirty="0" smtClean="0"/>
              <a:t>:</a:t>
            </a:r>
          </a:p>
          <a:p>
            <a:r>
              <a:rPr lang="en-US" dirty="0" smtClean="0"/>
              <a:t>An introduction to Machine Learning</a:t>
            </a:r>
          </a:p>
          <a:p>
            <a:r>
              <a:rPr lang="en-US" dirty="0" smtClean="0"/>
              <a:t>Python training</a:t>
            </a:r>
          </a:p>
          <a:p>
            <a:r>
              <a:rPr lang="en-US" dirty="0" smtClean="0"/>
              <a:t>An advanced </a:t>
            </a:r>
            <a:r>
              <a:rPr lang="en-US" dirty="0" err="1" smtClean="0"/>
              <a:t>TensorFlow</a:t>
            </a:r>
            <a:r>
              <a:rPr lang="en-US" dirty="0" smtClean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2851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en-US" dirty="0" smtClean="0"/>
              <a:t>Pandas</a:t>
            </a:r>
          </a:p>
          <a:p>
            <a:pPr lvl="2"/>
            <a:r>
              <a:rPr lang="en-US" dirty="0" smtClean="0"/>
              <a:t>Reading .csv data and converting to a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Using Pip</a:t>
            </a:r>
          </a:p>
          <a:p>
            <a:endParaRPr lang="en-US" dirty="0" smtClean="0"/>
          </a:p>
          <a:p>
            <a:r>
              <a:rPr lang="en-US" dirty="0" smtClean="0"/>
              <a:t>Machine Learning Math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Activation Functions</a:t>
            </a:r>
          </a:p>
          <a:p>
            <a:pPr lvl="2"/>
            <a:r>
              <a:rPr lang="en-US" dirty="0" smtClean="0"/>
              <a:t>Linear vs. Sigmoid vs. </a:t>
            </a:r>
            <a:r>
              <a:rPr lang="en-US" dirty="0" err="1" smtClean="0"/>
              <a:t>ReLU</a:t>
            </a:r>
            <a:r>
              <a:rPr lang="en-US" dirty="0" smtClean="0"/>
              <a:t> vs. etc…</a:t>
            </a:r>
          </a:p>
        </p:txBody>
      </p:sp>
    </p:spTree>
    <p:extLst>
      <p:ext uri="{BB962C8B-B14F-4D97-AF65-F5344CB8AC3E}">
        <p14:creationId xmlns:p14="http://schemas.microsoft.com/office/powerpoint/2010/main" val="11298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Overview (presentation)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TensorFlow</a:t>
            </a:r>
            <a:r>
              <a:rPr lang="en-US" dirty="0" smtClean="0"/>
              <a:t> vs. Other ML Packages</a:t>
            </a:r>
          </a:p>
          <a:p>
            <a:pPr lvl="1"/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TensorFlow</a:t>
            </a:r>
            <a:r>
              <a:rPr lang="en-US" dirty="0" smtClean="0"/>
              <a:t> (demo)</a:t>
            </a:r>
          </a:p>
          <a:p>
            <a:pPr lvl="1"/>
            <a:r>
              <a:rPr lang="en-US" dirty="0" smtClean="0"/>
              <a:t>Basic Concepts</a:t>
            </a:r>
          </a:p>
          <a:p>
            <a:pPr lvl="1"/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in Machine Learning/Data Science (demo)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Neural Networks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9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is a library developed by the Google Brain team at Google.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‘is’ </a:t>
            </a:r>
            <a:r>
              <a:rPr lang="en-US" dirty="0" err="1" smtClean="0"/>
              <a:t>TensorFlow</a:t>
            </a:r>
            <a:r>
              <a:rPr lang="en-US" dirty="0" smtClean="0"/>
              <a:t>? Per the </a:t>
            </a:r>
            <a:r>
              <a:rPr lang="en-US" dirty="0" err="1" smtClean="0"/>
              <a:t>TensorFlow</a:t>
            </a:r>
            <a:r>
              <a:rPr lang="en-US" dirty="0" smtClean="0"/>
              <a:t> website:</a:t>
            </a:r>
          </a:p>
          <a:p>
            <a:r>
              <a:rPr lang="en-US" dirty="0" err="1" smtClean="0"/>
              <a:t>Tensorflow</a:t>
            </a:r>
            <a:r>
              <a:rPr lang="en-US" dirty="0"/>
              <a:t> is </a:t>
            </a:r>
            <a:r>
              <a:rPr lang="en-US" dirty="0" smtClean="0"/>
              <a:t>“an </a:t>
            </a:r>
            <a:r>
              <a:rPr lang="en-US" dirty="0"/>
              <a:t>open-source software library for Machine </a:t>
            </a:r>
            <a:r>
              <a:rPr lang="en-US" dirty="0" smtClean="0"/>
              <a:t>Intelligence”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Ok, really, what is it?</a:t>
            </a:r>
          </a:p>
          <a:p>
            <a:r>
              <a:rPr lang="en-US" dirty="0" smtClean="0"/>
              <a:t>Think </a:t>
            </a:r>
            <a:r>
              <a:rPr lang="en-US" dirty="0" err="1" smtClean="0"/>
              <a:t>Numpy</a:t>
            </a:r>
            <a:r>
              <a:rPr lang="en-US" dirty="0" smtClean="0"/>
              <a:t>, but with GPU support, and more wrapper functions around low-level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Theano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Theano</a:t>
            </a:r>
            <a:r>
              <a:rPr lang="en-US" dirty="0" smtClean="0"/>
              <a:t> is a Python library developed by the Montreal Institute for Leaning Algorithms. It is, however, no longer being actively developed.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Theano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Faster computation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Actively developed</a:t>
            </a:r>
          </a:p>
          <a:p>
            <a:r>
              <a:rPr lang="en-US" dirty="0" smtClean="0"/>
              <a:t>Better visualization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PyTorch</a:t>
            </a:r>
            <a:r>
              <a:rPr lang="en-US" dirty="0" smtClean="0"/>
              <a:t> is a python library, built as a (mostly) drop-in replacement for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. It’s developed (mainly) by Facebook’s AI Research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PyTorch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*Much* easier to debug</a:t>
            </a:r>
          </a:p>
          <a:p>
            <a:r>
              <a:rPr lang="en-US" dirty="0" smtClean="0"/>
              <a:t>Easier to customize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Better model visualization options</a:t>
            </a:r>
          </a:p>
          <a:p>
            <a:r>
              <a:rPr lang="en-US" dirty="0" smtClean="0"/>
              <a:t>Better documentation/community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vs.</a:t>
            </a:r>
            <a:br>
              <a:rPr lang="en-US" dirty="0" smtClean="0"/>
            </a:b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is a wrapper for either the </a:t>
            </a:r>
            <a:r>
              <a:rPr lang="en-US" dirty="0" err="1" smtClean="0"/>
              <a:t>Theano</a:t>
            </a:r>
            <a:r>
              <a:rPr lang="en-US" dirty="0" smtClean="0"/>
              <a:t> or </a:t>
            </a:r>
            <a:r>
              <a:rPr lang="en-US" dirty="0" err="1" smtClean="0"/>
              <a:t>TensorFlow</a:t>
            </a:r>
            <a:r>
              <a:rPr lang="en-US" dirty="0" smtClean="0"/>
              <a:t> library, simplifying usability of either package.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Keras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Easier to </a:t>
            </a:r>
            <a:r>
              <a:rPr lang="en-US" dirty="0" smtClean="0"/>
              <a:t>use, code </a:t>
            </a:r>
            <a:r>
              <a:rPr lang="en-US" dirty="0" smtClean="0"/>
              <a:t>can be much more </a:t>
            </a:r>
            <a:r>
              <a:rPr lang="en-US" dirty="0" smtClean="0"/>
              <a:t>compact</a:t>
            </a:r>
          </a:p>
          <a:p>
            <a:r>
              <a:rPr lang="en-US" dirty="0" smtClean="0"/>
              <a:t>Still have access to </a:t>
            </a:r>
            <a:r>
              <a:rPr lang="en-US" smtClean="0"/>
              <a:t>TensorFlow’s </a:t>
            </a:r>
            <a:r>
              <a:rPr lang="en-US" dirty="0" smtClean="0"/>
              <a:t>visualization tools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TensorFlow</a:t>
            </a:r>
            <a:r>
              <a:rPr lang="en-US" dirty="0" smtClean="0"/>
              <a:t> does better:</a:t>
            </a:r>
          </a:p>
          <a:p>
            <a:r>
              <a:rPr lang="en-US" dirty="0" smtClean="0"/>
              <a:t>Significantly more configurable</a:t>
            </a:r>
          </a:p>
          <a:p>
            <a:r>
              <a:rPr lang="en-US" dirty="0" smtClean="0"/>
              <a:t>*much* better multi-GPU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7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298</TotalTime>
  <Words>964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Introduction to TensorFlow</vt:lpstr>
      <vt:lpstr>Introduction</vt:lpstr>
      <vt:lpstr>What to Expect</vt:lpstr>
      <vt:lpstr>Assumed Knowledge</vt:lpstr>
      <vt:lpstr>Agenda</vt:lpstr>
      <vt:lpstr>Introduction to TensorFlow What is TensorFlow?</vt:lpstr>
      <vt:lpstr>TensorFlow vs. Theano</vt:lpstr>
      <vt:lpstr>TensorFlow vs. PyTorch</vt:lpstr>
      <vt:lpstr>TensorFlow vs. Keras</vt:lpstr>
      <vt:lpstr>TensorFlow 101 Theory/Concept</vt:lpstr>
      <vt:lpstr>TensorFlow 101 The Computation Graph</vt:lpstr>
      <vt:lpstr>TensorFlow 101 Variables &amp; The Optimizer</vt:lpstr>
      <vt:lpstr>TensorFlow 101 Variables vs. Placeholders</vt:lpstr>
      <vt:lpstr>TensorFlow 101 A Note on TensorBoard</vt:lpstr>
      <vt:lpstr>Programming Demo Installing TensorFlow</vt:lpstr>
      <vt:lpstr>Programming Demo Basics through Linear Regression</vt:lpstr>
      <vt:lpstr>Programming Demo Neural Networks</vt:lpstr>
      <vt:lpstr>TensorFlow Documentation</vt:lpstr>
    </vt:vector>
  </TitlesOfParts>
  <Company>University of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dc:creator>Jason Michael Cherry</dc:creator>
  <cp:lastModifiedBy>Jason Michael Cherry</cp:lastModifiedBy>
  <cp:revision>73</cp:revision>
  <dcterms:created xsi:type="dcterms:W3CDTF">2017-12-05T18:24:06Z</dcterms:created>
  <dcterms:modified xsi:type="dcterms:W3CDTF">2018-01-17T21:52:39Z</dcterms:modified>
</cp:coreProperties>
</file>