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IBM Plex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gDjRQz6Ejb1+pwpxRix6jV9yx9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638309-E43D-4D8A-A1DE-97C365404DD9}">
  <a:tblStyle styleId="{C7638309-E43D-4D8A-A1DE-97C365404DD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BMPlexSans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IBMPlexSans-italic.fntdata"/><Relationship Id="rId23" Type="http://schemas.openxmlformats.org/officeDocument/2006/relationships/slide" Target="slides/slide18.xml"/><Relationship Id="rId45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IBMPlex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4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4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4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4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1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51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4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49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4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4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ritannica.com/money/topic/income-inequality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henok21-economic-inequality.hf.space/docs" TargetMode="External"/><Relationship Id="rId4" Type="http://schemas.openxmlformats.org/officeDocument/2006/relationships/hyperlink" Target="https://henok21-economic-inequality.hf.space/docs" TargetMode="External"/><Relationship Id="rId5" Type="http://schemas.openxmlformats.org/officeDocument/2006/relationships/hyperlink" Target="https://henok21-economic-inequality.hf.space/docs" TargetMode="External"/><Relationship Id="rId6" Type="http://schemas.openxmlformats.org/officeDocument/2006/relationships/hyperlink" Target="https://henok21-economic-inequality-loader.hf.space/doc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nvestopedia.com/economic-inequality-484545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erokell.io/blog/a-guide-to-f1-score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INCOME INEQUALITY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SINTRA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TOOLS USED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Since target feature is known, a </a:t>
            </a:r>
            <a:r>
              <a:rPr b="1" lang="en-US"/>
              <a:t>S</a:t>
            </a:r>
            <a:r>
              <a:rPr b="1" lang="en-US"/>
              <a:t>upervised Machine Learning </a:t>
            </a:r>
            <a:r>
              <a:rPr lang="en-US"/>
              <a:t>model is suitable. Our goal is to classify people on whether they fall below the </a:t>
            </a:r>
            <a:r>
              <a:rPr i="1" lang="en-US"/>
              <a:t>income limit or above the income limit</a:t>
            </a:r>
            <a:r>
              <a:rPr lang="en-US"/>
              <a:t>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This type of classification is called </a:t>
            </a:r>
            <a:r>
              <a:rPr b="1" lang="en-US"/>
              <a:t>B</a:t>
            </a:r>
            <a:r>
              <a:rPr b="1" lang="en-US"/>
              <a:t>inary Classification</a:t>
            </a:r>
            <a:r>
              <a:rPr lang="en-US"/>
              <a:t>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As our data has null records, We used types of machine learning frameworks which can handle the issue. </a:t>
            </a:r>
            <a:endParaRPr/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MACHINE LEARNING MODELS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1024129" y="2286000"/>
            <a:ext cx="552297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LightGBM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Developed by Microsoft Corporation and works based on tree algorithm and gradient boosting technique and used for binary or multiclass classification.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105" y="2285011"/>
            <a:ext cx="5522975" cy="2688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MACHINE LEARNING MODELS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1024128" y="2286000"/>
            <a:ext cx="516660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Developed by Yandex which is a Russian multinational technology company.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Can handle categorical features directly without the need for manual encoding or preprocessing. It uses novel algorithm called ordered boosting.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9353" y="2286000"/>
            <a:ext cx="3901439" cy="186587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MACHINE LEARNING MODELS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1024129" y="2286000"/>
            <a:ext cx="525310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XGBoost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Like CatBoost, developed by Yandex. It reduces the effect of target leakage and overfitting when dealing with categorical features.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This tool helps to understand how model makes.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4030" y="2197607"/>
            <a:ext cx="5608320" cy="333822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MACHINE LEARNING MODELS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024129" y="2286000"/>
            <a:ext cx="55671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61616"/>
                </a:solidFill>
              </a:rPr>
              <a:t>T</a:t>
            </a:r>
            <a:r>
              <a:rPr b="0" i="0" lang="en-US">
                <a:solidFill>
                  <a:srgbClr val="161616"/>
                </a:solidFill>
              </a:rPr>
              <a:t>rademarked by Leo Breiman and Adele Cutler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61616"/>
                </a:solidFill>
              </a:rPr>
              <a:t>It </a:t>
            </a:r>
            <a:r>
              <a:rPr b="0" i="0" lang="en-US">
                <a:solidFill>
                  <a:srgbClr val="161616"/>
                </a:solidFill>
              </a:rPr>
              <a:t>combines the output of multiple decision trees to reach a single result.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161616"/>
                </a:solidFill>
              </a:rPr>
              <a:t>  Ea</a:t>
            </a:r>
            <a:r>
              <a:rPr b="0" i="0" lang="en-US">
                <a:solidFill>
                  <a:srgbClr val="161616"/>
                </a:solidFill>
              </a:rPr>
              <a:t>se of use and flexibility have fueled its adoption.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161616"/>
                </a:solidFill>
              </a:rPr>
              <a:t> I</a:t>
            </a:r>
            <a:r>
              <a:rPr b="0" i="0" lang="en-US">
                <a:solidFill>
                  <a:srgbClr val="161616"/>
                </a:solidFill>
              </a:rPr>
              <a:t>t can handles both classification and regression problems.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75" y="2084832"/>
            <a:ext cx="5041900" cy="37973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MACHINE LEARNING MODELS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1024129" y="2286000"/>
            <a:ext cx="55671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61616"/>
                </a:solidFill>
              </a:rPr>
              <a:t>In this algorithm data is continuously split into smaller parts until it reaches its class.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61616"/>
                </a:solidFill>
              </a:rPr>
              <a:t>It uses the terminologies like nodes, edges and leaf nodes. 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301" y="1927860"/>
            <a:ext cx="5153024" cy="3810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MACHINE LEARNING MODELS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1024129" y="2286000"/>
            <a:ext cx="55671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0" i="0" lang="en-US">
                <a:solidFill>
                  <a:srgbClr val="202122"/>
                </a:solidFill>
              </a:rPr>
              <a:t>Used in regression and classification tasks, among others.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0" i="0" lang="en-US">
                <a:solidFill>
                  <a:srgbClr val="202122"/>
                </a:solidFill>
              </a:rPr>
              <a:t>When a decision tree is the weak learner, the resulting algorithm is called gradient-boosted trees.</a:t>
            </a:r>
            <a:endParaRPr b="0" i="0">
              <a:solidFill>
                <a:srgbClr val="222222"/>
              </a:solidFill>
            </a:endParaRPr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222222"/>
                </a:solidFill>
              </a:rPr>
              <a:t>It is </a:t>
            </a:r>
            <a:r>
              <a:rPr b="0" i="0" lang="en-US">
                <a:solidFill>
                  <a:srgbClr val="222222"/>
                </a:solidFill>
              </a:rPr>
              <a:t>s used when the target column is binary.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301" y="1980184"/>
            <a:ext cx="5372099" cy="4216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APPLICATIONS</a:t>
            </a:r>
            <a:endParaRPr/>
          </a:p>
        </p:txBody>
      </p:sp>
      <p:pic>
        <p:nvPicPr>
          <p:cNvPr id="213" name="Google Shape;21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682" y="2743200"/>
            <a:ext cx="20383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8314" y="1987675"/>
            <a:ext cx="3671699" cy="342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2425" y="2630042"/>
            <a:ext cx="3469387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1918145" y="5046202"/>
            <a:ext cx="11334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5479068" y="5046200"/>
            <a:ext cx="11334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FastAPI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9150767" y="5009242"/>
            <a:ext cx="11334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DOCKER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SCOPE AND SOURCE</a:t>
            </a:r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project encompasses 200,000 individuals and utilizes data from </a:t>
            </a:r>
            <a:r>
              <a:rPr b="1" lang="en-US"/>
              <a:t>Zindi Africa</a:t>
            </a:r>
            <a:r>
              <a:rPr lang="en-US"/>
              <a:t>, a competition platform led by Ambassador </a:t>
            </a:r>
            <a:r>
              <a:rPr b="1" lang="en-US"/>
              <a:t>Emmanuel Koupoh</a:t>
            </a:r>
            <a:r>
              <a:rPr lang="en-US"/>
              <a:t>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data's quality has been confirmed. It mainly consists of categorical and continuous variables.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data for this project is stored in CSV format using two separate files: one for training and the other for predicting the target. </a:t>
            </a:r>
            <a:endParaRPr/>
          </a:p>
        </p:txBody>
      </p: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4294967295" type="body"/>
          </p:nvPr>
        </p:nvSpPr>
        <p:spPr>
          <a:xfrm>
            <a:off x="0" y="2286000"/>
            <a:ext cx="9720263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4085425" y="2870200"/>
            <a:ext cx="414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Visualizations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280160" y="2426208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BUSINESS UNDERSTANDING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DISTRIBUTION OF INCOME LIMIT</a:t>
            </a:r>
            <a:endParaRPr/>
          </a:p>
        </p:txBody>
      </p:sp>
      <p:pic>
        <p:nvPicPr>
          <p:cNvPr id="239" name="Google Shape;2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2127123"/>
            <a:ext cx="6721901" cy="402272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40" name="Google Shape;240;p20"/>
          <p:cNvSpPr txBox="1"/>
          <p:nvPr/>
        </p:nvSpPr>
        <p:spPr>
          <a:xfrm>
            <a:off x="7996238" y="2084832"/>
            <a:ext cx="337661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Majority of the population is below the income limit, with 94% of the population.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income limit is the minimum amount of money that a person or a household needs to meet their basic needs, such as food, clothing, shelter, health, and education.</a:t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024125" y="585225"/>
            <a:ext cx="106002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sz="4400"/>
              <a:t>DISTRIBUTION OF INCOME LIMIT BY GENDER</a:t>
            </a:r>
            <a:endParaRPr sz="4400"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" y="1733550"/>
            <a:ext cx="8997714" cy="465296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 txBox="1"/>
          <p:nvPr/>
        </p:nvSpPr>
        <p:spPr>
          <a:xfrm>
            <a:off x="9159638" y="1980420"/>
            <a:ext cx="303236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 are more female than male earning below the income limit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the contrary, more males earn above the income limit compared to females.</a:t>
            </a:r>
            <a:endParaRPr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1024125" y="585225"/>
            <a:ext cx="10911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3200"/>
              <a:t>DISTRIBUTION OF WORKERS’ CATEGORY ABOVE INCOME LIMIT</a:t>
            </a:r>
            <a:endParaRPr sz="3200"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" y="2001870"/>
            <a:ext cx="8190558" cy="535995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2"/>
          <p:cNvSpPr txBox="1"/>
          <p:nvPr/>
        </p:nvSpPr>
        <p:spPr>
          <a:xfrm>
            <a:off x="8553450" y="2001883"/>
            <a:ext cx="3542756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graph reveals that the highest number of people above the income limit are in the Private class, with 8626 people.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lowest number of people above the income limit are in the Unemployed class, with only 1 person. The graph has labels and a legend.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1024125" y="585225"/>
            <a:ext cx="10434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sz="4400"/>
              <a:t>DISTRIBUTION OF INCOME LIMIT BY AGE</a:t>
            </a:r>
            <a:endParaRPr sz="4400"/>
          </a:p>
        </p:txBody>
      </p:sp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1885751"/>
            <a:ext cx="7186422" cy="448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8210550" y="1885751"/>
            <a:ext cx="400050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violin plot compares income inequality ('above income limit' and 'below income limit') to age.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reveals that the '</a:t>
            </a:r>
            <a:r>
              <a:rPr i="1"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below income limit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' group has a skewed income distribution, a lower median 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suggests a notable economic equality gap between the two groups.</a:t>
            </a:r>
            <a:endParaRPr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1024125" y="585225"/>
            <a:ext cx="107871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sz="4300"/>
              <a:t>DISTRIBUTION OF EDUCATION BY </a:t>
            </a:r>
            <a:r>
              <a:rPr lang="en-US" sz="4300"/>
              <a:t>GENDER</a:t>
            </a:r>
            <a:r>
              <a:rPr lang="en-US" sz="4300"/>
              <a:t> </a:t>
            </a:r>
            <a:endParaRPr sz="4300"/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8" y="1562475"/>
            <a:ext cx="8923337" cy="5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/>
        </p:nvSpPr>
        <p:spPr>
          <a:xfrm>
            <a:off x="9051925" y="1979175"/>
            <a:ext cx="2954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majority of the population, most individuals completed only high school education, with a higher proportion being female.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 larger percentage of males, in comparison to females, pursued advanced degrees at the Professional and Doctorate levels.</a:t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524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i="0" lang="en-US" sz="2400"/>
              <a:t>First Test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i="1" lang="en-US"/>
              <a:t>Null Hypothesis </a:t>
            </a:r>
            <a:r>
              <a:rPr b="0" i="0" lang="en-US"/>
              <a:t>: There is no significant difference between Income limit and education level.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i="1" lang="en-US"/>
              <a:t>Alternative Hypothesis </a:t>
            </a:r>
            <a:r>
              <a:rPr b="0" i="0" lang="en-US"/>
              <a:t>: There is a significant difference between Income limit and education level.</a:t>
            </a:r>
            <a:endParaRPr/>
          </a:p>
          <a:p>
            <a:pPr indent="-1397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/>
              <a:t>Result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p-value is less than zero, which means that there is no chance of observing such a large difference if the null hypothesis were true.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Therefore, you can reject the null hypothesis and conclude that there is a significant difference between the two groups.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i="0"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/>
          </a:p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524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Second</a:t>
            </a:r>
            <a:r>
              <a:rPr b="1" i="0" lang="en-US" sz="2400"/>
              <a:t> Test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i="1" lang="en-US" sz="2400"/>
              <a:t>Null Hypothesis </a:t>
            </a:r>
            <a:r>
              <a:rPr lang="en-US" sz="2400"/>
              <a:t>: There is no significant relation between Income limit and education status. Status of education can not affect income limit.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i="1" lang="en-US" sz="2400"/>
              <a:t>Alternative Hypothesis </a:t>
            </a:r>
            <a:r>
              <a:rPr lang="en-US" sz="2400"/>
              <a:t>:  There is a significant relation between Income limit and education status. Status of education can affect income limit.</a:t>
            </a:r>
            <a:endParaRPr/>
          </a:p>
          <a:p>
            <a:pPr indent="-1397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/>
              <a:t>Result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p-value is less than zero, which means that there is no chance of observing such a large difference if the null hypothesis were true.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Therefore, you can reject the null hypothesis and conclude that there is a significant difference between the two groups.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i="0"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/>
          </a:p>
        </p:txBody>
      </p:sp>
      <p:sp>
        <p:nvSpPr>
          <p:cNvPr id="287" name="Google Shape;287;p26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1280160" y="2426208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1" sz="3200"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u="sng"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Action taken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51459" lvl="0" marL="25145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Identifying and Handling Missing Values</a:t>
            </a:r>
            <a:endParaRPr/>
          </a:p>
          <a:p>
            <a:pPr indent="-251459" lvl="0" marL="25145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Replacing "NA" values in column</a:t>
            </a:r>
            <a:endParaRPr/>
          </a:p>
          <a:p>
            <a:pPr indent="-251459" lvl="0" marL="25145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Replacing null values with the most frequent one</a:t>
            </a:r>
            <a:endParaRPr/>
          </a:p>
          <a:p>
            <a:pPr indent="-251459" lvl="0" marL="25145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Dropping columns having more than 80% of null values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1" sz="3200"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u="sng">
                <a:latin typeface="Calibri"/>
                <a:ea typeface="Calibri"/>
                <a:cs typeface="Calibri"/>
                <a:sym typeface="Calibri"/>
              </a:rPr>
              <a:t>Feature Scaling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Action taken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51459" lvl="0" marL="251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Selecting Numerical and Categorical Columns</a:t>
            </a:r>
            <a:endParaRPr/>
          </a:p>
          <a:p>
            <a:pPr indent="-251459" lvl="0" marL="251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Creating Pipelines for Imputing and Encoding</a:t>
            </a:r>
            <a:endParaRPr/>
          </a:p>
          <a:p>
            <a:pPr indent="-251459" lvl="0" marL="251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Applying Column Transformer for Data Transformation</a:t>
            </a:r>
            <a:endParaRPr/>
          </a:p>
          <a:p>
            <a:pPr indent="-251459" lvl="0" marL="251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Encoding the Training Data</a:t>
            </a:r>
            <a:endParaRPr/>
          </a:p>
          <a:p>
            <a:pPr indent="-251459" lvl="0" marL="251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Balancing the Data using SMOTE</a:t>
            </a:r>
            <a:endParaRPr/>
          </a:p>
          <a:p>
            <a:pPr indent="-251459" lvl="0" marL="251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Split: 80% Training, 20% Testing</a:t>
            </a:r>
            <a:endParaRPr/>
          </a:p>
          <a:p>
            <a:pPr indent="-99059" lvl="0" marL="25145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99059" lvl="0" marL="25145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According to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Britannica dictionary,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Income Inequality is a disparity in distribution of income between individuals, groups, populations, social class or countries.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Income is the major determinant of quality of life and varies by social factors such as age, sex, race, education etc.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 global level, the richest 1 percent of people in the world receiving as much as the bottom 56 percent in the early 21st century.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https://britannica.com/money/topic/income-inequality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1280160" y="2426208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b="1" sz="3200"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Models Choosen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CatBoost, XGBoost, LightGBM, Decision Trees, Random Forest, Gradient Boosting Classifier.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Justification For Selection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These models were selected for their ability to handle categorical data and robust performance.</a:t>
            </a:r>
            <a:endParaRPr/>
          </a:p>
          <a:p>
            <a:pPr indent="-99059" lvl="0" marL="25145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99059" lvl="0" marL="25145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b="1" sz="3200"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1024129" y="2286000"/>
            <a:ext cx="35097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Training Process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Models were trained using the provided dataset.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Cross-Validation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Cross-validation was performed for model assessment.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99059" lvl="0" marL="25145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/>
        </p:nvSpPr>
        <p:spPr>
          <a:xfrm>
            <a:off x="9632998" y="2630707"/>
            <a:ext cx="1111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Split Data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4716272" y="4063757"/>
            <a:ext cx="1441450" cy="5461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 Model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4674108" y="2589544"/>
            <a:ext cx="1555750" cy="36933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Load Data</a:t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6892364" y="2440568"/>
            <a:ext cx="2184396" cy="820411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6926454" y="3868992"/>
            <a:ext cx="2458845" cy="886971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Hyperparameter Tuning</a:t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4716272" y="5257538"/>
            <a:ext cx="1555750" cy="8003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Evaluate Model</a:t>
            </a:r>
            <a:endParaRPr/>
          </a:p>
        </p:txBody>
      </p:sp>
      <p:cxnSp>
        <p:nvCxnSpPr>
          <p:cNvPr id="333" name="Google Shape;333;p33"/>
          <p:cNvCxnSpPr/>
          <p:nvPr/>
        </p:nvCxnSpPr>
        <p:spPr>
          <a:xfrm>
            <a:off x="5379847" y="3069868"/>
            <a:ext cx="0" cy="90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  <p:cxnSp>
        <p:nvCxnSpPr>
          <p:cNvPr id="334" name="Google Shape;334;p33"/>
          <p:cNvCxnSpPr/>
          <p:nvPr/>
        </p:nvCxnSpPr>
        <p:spPr>
          <a:xfrm>
            <a:off x="5379847" y="4755966"/>
            <a:ext cx="0" cy="38550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  <p:cxnSp>
        <p:nvCxnSpPr>
          <p:cNvPr id="335" name="Google Shape;335;p33"/>
          <p:cNvCxnSpPr/>
          <p:nvPr/>
        </p:nvCxnSpPr>
        <p:spPr>
          <a:xfrm>
            <a:off x="6382449" y="2815373"/>
            <a:ext cx="3192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33"/>
          <p:cNvCxnSpPr/>
          <p:nvPr/>
        </p:nvCxnSpPr>
        <p:spPr>
          <a:xfrm>
            <a:off x="6272022" y="4284578"/>
            <a:ext cx="5401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33"/>
          <p:cNvSpPr txBox="1"/>
          <p:nvPr/>
        </p:nvSpPr>
        <p:spPr>
          <a:xfrm>
            <a:off x="9804399" y="4099912"/>
            <a:ext cx="1651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Cross-validation</a:t>
            </a: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9260823" y="2815373"/>
            <a:ext cx="2578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33"/>
          <p:cNvCxnSpPr>
            <a:endCxn id="337" idx="1"/>
          </p:cNvCxnSpPr>
          <p:nvPr/>
        </p:nvCxnSpPr>
        <p:spPr>
          <a:xfrm>
            <a:off x="9467799" y="4276478"/>
            <a:ext cx="3366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Performance Metrics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Catboost is selected from all models. </a:t>
            </a:r>
            <a:endParaRPr/>
          </a:p>
        </p:txBody>
      </p:sp>
      <p:graphicFrame>
        <p:nvGraphicFramePr>
          <p:cNvPr id="347" name="Google Shape;347;p34"/>
          <p:cNvGraphicFramePr/>
          <p:nvPr/>
        </p:nvGraphicFramePr>
        <p:xfrm>
          <a:off x="1024128" y="2876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{C7638309-E43D-4D8A-A1DE-97C365404DD9}</a:tableStyleId>
              </a:tblPr>
              <a:tblGrid>
                <a:gridCol w="3062225"/>
                <a:gridCol w="3062225"/>
                <a:gridCol w="3062225"/>
              </a:tblGrid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F1Score (%)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RMSLE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CatBoost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97.63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0.107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LightGBM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96.60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0.129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Trees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0.153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 Classifier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0.170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3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1280160" y="2426208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354" name="Google Shape;354;p35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DEPLOYMENT</a:t>
            </a:r>
            <a:endParaRPr/>
          </a:p>
        </p:txBody>
      </p:sp>
      <p:pic>
        <p:nvPicPr>
          <p:cNvPr id="360" name="Google Shape;36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2286000"/>
            <a:ext cx="10882122" cy="4022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DEPLOYMENT</a:t>
            </a:r>
            <a:endParaRPr/>
          </a:p>
        </p:txBody>
      </p:sp>
      <p:pic>
        <p:nvPicPr>
          <p:cNvPr id="367" name="Google Shape;36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2286000"/>
            <a:ext cx="10348722" cy="4133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https://henok21-economic-inequality.hf.space/docs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https://henok21-economic-inequality-loader.hf.space/docs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1280160" y="2426208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HAPPY CODING…</a:t>
            </a:r>
            <a:endParaRPr/>
          </a:p>
        </p:txBody>
      </p:sp>
      <p:sp>
        <p:nvSpPr>
          <p:cNvPr id="381" name="Google Shape;381;p3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BACKGROUND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Economic inequality can have positive and negative effects on economic growth, social cohesion, political stability and human well being.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Forbes counted a record 2,755 billionaires in the world as of 2021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Meanwhile world bank estimated more than 711 million people globally were living on less $1.90 per day.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Nowadays many people experiencing homelessness or housing insecurity.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essence of economic equality is how much money the least well off (not secured) make, compared to the most well off (secured one).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www.Investopedia.com/economic-inequality-4845459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INCOME INEQUALITY INDICATORS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 u="sng"/>
              <a:t>Gini-coefficient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It ranges between 0 and 100. Where 0 indicates income shared equally among all people and 100 indicates extreme situation where one person accounts for all income.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502" y="3557588"/>
            <a:ext cx="5754498" cy="28432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INCOME INEQUALITY INDICATORS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924115" y="2084832"/>
            <a:ext cx="694829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 startAt="2"/>
            </a:pPr>
            <a:r>
              <a:rPr lang="en-US" u="sng"/>
              <a:t>Lorenz curve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Is a graphical representation developed by an American economist Max Lorenz in 1905.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plot shows what proportion of national income is earned by what percentage of households.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961" y="1572768"/>
            <a:ext cx="5848351" cy="402335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objective of the project is determining individuals weather they are below or above a given Income limit.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Because the income distribution in an even manner among population. If steps are not taken, this problem could continue to grow.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solution can potentially reduce the cost and improve the accuracy of monitoring key population indicators.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result will help policy makers to better manage and avoid income inequality globally.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EVALUATION METRIC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For the sake of confidence on our project model success, an evaluation metric is used to determine the achievement called F1 score.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It assess predictive ability of model by examining its performance on each class individually. F1 score ranges between 0 to 1. The closer to 1, the better model.  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https://serokell.io/blog/a-guide-to-f1-score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0595" y="3708400"/>
            <a:ext cx="4462272" cy="1753045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lt1"/>
            </a:outerShdw>
          </a:effectLst>
        </p:spPr>
      </p:pic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QUESTIONS ASKED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/>
              <a:t> How many people are below the level limit and how many are above the limit ?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/>
              <a:t> Which classes of workers are above the limit ?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/>
              <a:t> Is tax status related to the limit ?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/>
              <a:t> Does citizenship affect the limit ? </a:t>
            </a:r>
            <a:endParaRPr/>
          </a:p>
          <a:p>
            <a:pPr indent="-1397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/>
              <a:t> How is education distributed over gender ?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2023-10-24T10:32:32Z</dcterms:created>
  <dc:creator>HP Inc.</dc:creator>
</cp:coreProperties>
</file>