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76" r:id="rId6"/>
    <p:sldId id="277" r:id="rId7"/>
    <p:sldId id="278" r:id="rId8"/>
    <p:sldId id="280" r:id="rId9"/>
    <p:sldId id="281" r:id="rId10"/>
    <p:sldId id="262" r:id="rId11"/>
    <p:sldId id="282" r:id="rId12"/>
    <p:sldId id="283" r:id="rId13"/>
    <p:sldId id="284" r:id="rId14"/>
    <p:sldId id="264" r:id="rId15"/>
    <p:sldId id="265" r:id="rId16"/>
    <p:sldId id="272" r:id="rId17"/>
    <p:sldId id="266" r:id="rId18"/>
    <p:sldId id="267" r:id="rId19"/>
    <p:sldId id="268" r:id="rId20"/>
    <p:sldId id="269" r:id="rId21"/>
    <p:sldId id="270" r:id="rId22"/>
    <p:sldId id="271" r:id="rId23"/>
    <p:sldId id="257" r:id="rId24"/>
    <p:sldId id="263" r:id="rId25"/>
    <p:sldId id="273" r:id="rId26"/>
    <p:sldId id="274" r:id="rId27"/>
    <p:sldId id="275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AED58-695B-48FB-8D25-F53A691C991E}">
          <p14:sldIdLst>
            <p14:sldId id="256"/>
            <p14:sldId id="258"/>
            <p14:sldId id="259"/>
            <p14:sldId id="260"/>
            <p14:sldId id="276"/>
            <p14:sldId id="277"/>
            <p14:sldId id="278"/>
            <p14:sldId id="280"/>
            <p14:sldId id="281"/>
            <p14:sldId id="262"/>
            <p14:sldId id="282"/>
            <p14:sldId id="283"/>
            <p14:sldId id="284"/>
            <p14:sldId id="264"/>
            <p14:sldId id="265"/>
            <p14:sldId id="272"/>
            <p14:sldId id="266"/>
            <p14:sldId id="267"/>
            <p14:sldId id="268"/>
            <p14:sldId id="269"/>
            <p14:sldId id="270"/>
            <p14:sldId id="271"/>
            <p14:sldId id="257"/>
            <p14:sldId id="263"/>
            <p14:sldId id="273"/>
            <p14:sldId id="274"/>
            <p14:sldId id="275"/>
            <p14:sldId id="279"/>
          </p14:sldIdLst>
        </p14:section>
        <p14:section name="Untitled Section" id="{1012A37F-2FFD-447F-ACBF-87625C5082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9BD57-CF64-4FB5-BB59-9E59ED71587B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BF69-EC44-4F01-9DE3-57B6E892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0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423BF9-9955-42DA-BDC7-5AF020A348A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3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59F6D1-191E-4C09-AD5D-C78F44146D0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787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882D14-47D9-496B-968E-F6CE6557802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87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882D14-47D9-496B-968E-F6CE6557802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8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3C850B-ADBB-413D-BF9D-0E30363B154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448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4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88600B-9596-424F-B7E5-0B4F06703BB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32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84D584-5AA2-4373-BBE4-7A388CB60DC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2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832860-B595-4E21-8687-3B03786BB79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8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2E8E9-1325-4A88-85BA-558E6790DC7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95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948FDC-8AE8-4755-8271-616EA771CFF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44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5E66B9-DAF2-472B-9897-8437E9B9E44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24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E8BC8D-9C3E-48DC-999F-B9641F26435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90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4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0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0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5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3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ED4A-7A4C-47DA-9828-AD34E7B908F6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8D44-36D6-4366-8C35-3FFF2839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15SE205 </a:t>
            </a:r>
            <a:br>
              <a:rPr lang="en-IN" dirty="0"/>
            </a:br>
            <a:r>
              <a:rPr lang="en-IN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Hour 2</a:t>
            </a:r>
          </a:p>
        </p:txBody>
      </p:sp>
    </p:spTree>
    <p:extLst>
      <p:ext uri="{BB962C8B-B14F-4D97-AF65-F5344CB8AC3E}">
        <p14:creationId xmlns:p14="http://schemas.microsoft.com/office/powerpoint/2010/main" val="25131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   </a:t>
            </a:r>
            <a:r>
              <a:rPr lang="en-IN" dirty="0" smtClean="0">
                <a:sym typeface="Wingdings" panose="05000000000000000000" pitchFamily="2" charset="2"/>
              </a:rPr>
              <a:t> + , - , * , /</a:t>
            </a:r>
            <a:endParaRPr lang="en-IN" dirty="0"/>
          </a:p>
          <a:p>
            <a:r>
              <a:rPr lang="en-IN" dirty="0" smtClean="0"/>
              <a:t>Bitwise    </a:t>
            </a:r>
            <a:r>
              <a:rPr lang="en-IN" dirty="0" smtClean="0">
                <a:sym typeface="Wingdings" panose="05000000000000000000" pitchFamily="2" charset="2"/>
              </a:rPr>
              <a:t> ~ , &amp;, | , ^, &gt;&gt;,&gt;&gt;&gt;,&lt;&lt;,&amp;=,|=,^=,&gt;&gt;=,&gt;&gt;&gt;=,&lt;&lt;=</a:t>
            </a:r>
            <a:endParaRPr lang="en-IN" dirty="0"/>
          </a:p>
          <a:p>
            <a:r>
              <a:rPr lang="en-IN" dirty="0" smtClean="0"/>
              <a:t>Relational </a:t>
            </a:r>
            <a:r>
              <a:rPr lang="en-IN" dirty="0" smtClean="0">
                <a:sym typeface="Wingdings" panose="05000000000000000000" pitchFamily="2" charset="2"/>
              </a:rPr>
              <a:t> ==, !=,&gt;,&lt;,&gt;=,&lt;=</a:t>
            </a:r>
            <a:endParaRPr lang="en-IN" dirty="0"/>
          </a:p>
          <a:p>
            <a:r>
              <a:rPr lang="en-IN" dirty="0"/>
              <a:t>Boolean </a:t>
            </a:r>
            <a:r>
              <a:rPr lang="en-IN" dirty="0" smtClean="0"/>
              <a:t>Logical </a:t>
            </a:r>
            <a:r>
              <a:rPr lang="en-IN" dirty="0" smtClean="0">
                <a:sym typeface="Wingdings" panose="05000000000000000000" pitchFamily="2" charset="2"/>
              </a:rPr>
              <a:t> &amp;, |,^,||,&amp;&amp;,!,&amp;=,|=,^=,==,!=,?:</a:t>
            </a:r>
            <a:endParaRPr lang="en-IN" dirty="0"/>
          </a:p>
          <a:p>
            <a:r>
              <a:rPr lang="en-IN" dirty="0" smtClean="0"/>
              <a:t>Assignment </a:t>
            </a:r>
            <a:r>
              <a:rPr lang="en-IN" dirty="0" smtClean="0">
                <a:sym typeface="Wingdings" panose="05000000000000000000" pitchFamily="2" charset="2"/>
              </a:rPr>
              <a:t> =</a:t>
            </a:r>
            <a:endParaRPr lang="en-IN" dirty="0"/>
          </a:p>
          <a:p>
            <a:r>
              <a:rPr lang="en-IN" dirty="0"/>
              <a:t>? </a:t>
            </a:r>
            <a:r>
              <a:rPr lang="en-IN" dirty="0" smtClean="0"/>
              <a:t>Operator </a:t>
            </a:r>
            <a:r>
              <a:rPr lang="en-IN" dirty="0" smtClean="0">
                <a:sym typeface="Wingdings" panose="05000000000000000000" pitchFamily="2" charset="2"/>
              </a:rPr>
              <a:t> expression1 ? </a:t>
            </a:r>
            <a:r>
              <a:rPr lang="en-IN" dirty="0" smtClean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xpression2:expression3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1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8" y="1367327"/>
            <a:ext cx="6276975" cy="45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8" y="1367327"/>
            <a:ext cx="6276975" cy="4504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83" y="1155507"/>
            <a:ext cx="4765706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8" y="1367327"/>
            <a:ext cx="6276975" cy="4504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83" y="1155507"/>
            <a:ext cx="4765706" cy="1419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7230" y="299102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……?</a:t>
            </a:r>
            <a:endParaRPr lang="en-IN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62" y="3884375"/>
            <a:ext cx="2030338" cy="18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Selection: If, switch (Java 7: Switch with Strings )</a:t>
            </a:r>
          </a:p>
          <a:p>
            <a:r>
              <a:rPr lang="en-IN" dirty="0"/>
              <a:t>Iteration: while, do-while, for, for-each</a:t>
            </a:r>
          </a:p>
          <a:p>
            <a:r>
              <a:rPr lang="en-IN" dirty="0"/>
              <a:t>Jump: break, continue, return</a:t>
            </a:r>
          </a:p>
        </p:txBody>
      </p:sp>
    </p:spTree>
    <p:extLst>
      <p:ext uri="{BB962C8B-B14F-4D97-AF65-F5344CB8AC3E}">
        <p14:creationId xmlns:p14="http://schemas.microsoft.com/office/powerpoint/2010/main" val="39807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 to java through migration</a:t>
            </a:r>
            <a:br>
              <a:rPr lang="en-IN" dirty="0"/>
            </a:br>
            <a:r>
              <a:rPr lang="en-IN" dirty="0"/>
              <a:t>C----- &gt; C++----- &gt;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Write a program in C, C++ and java to take 2 inputs and perform any 4 operations based on user choice. </a:t>
            </a:r>
          </a:p>
        </p:txBody>
      </p:sp>
    </p:spTree>
    <p:extLst>
      <p:ext uri="{BB962C8B-B14F-4D97-AF65-F5344CB8AC3E}">
        <p14:creationId xmlns:p14="http://schemas.microsoft.com/office/powerpoint/2010/main" val="9571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 by Mentor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54278"/>
            <a:ext cx="8229024" cy="114636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My first encounter with Java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6124" cy="3977698"/>
          </a:xfrm>
          <a:ln/>
        </p:spPr>
        <p:txBody>
          <a:bodyPr/>
          <a:lstStyle/>
          <a:p>
            <a:pPr marL="384529" indent="-289477">
              <a:buSzPct val="45000"/>
              <a:buFont typeface="Wingdings" panose="05000000000000000000" pitchFamily="2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r>
              <a:rPr lang="en-US" altLang="en-US"/>
              <a:t>Basic skeleton of Java</a:t>
            </a:r>
          </a:p>
          <a:p>
            <a:pPr marL="776257" lvl="1" indent="-290916">
              <a:buSzPct val="75000"/>
              <a:buFont typeface="Symbol" panose="05050102010706020507" pitchFamily="18" charset="2"/>
              <a:buChar char="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r>
              <a:rPr lang="en-US" altLang="en-US"/>
              <a:t>What is a method?</a:t>
            </a:r>
          </a:p>
          <a:p>
            <a:pPr marL="776257" lvl="1" indent="-290916">
              <a:buSzPct val="75000"/>
              <a:buFont typeface="Symbol" panose="05050102010706020507" pitchFamily="18" charset="2"/>
              <a:buChar char="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r>
              <a:rPr lang="en-US" altLang="en-US"/>
              <a:t>What is command line arguments?</a:t>
            </a:r>
          </a:p>
          <a:p>
            <a:pPr marL="776257" lvl="1" indent="-290916">
              <a:buSzPct val="75000"/>
              <a:buFont typeface="Symbol" panose="05050102010706020507" pitchFamily="18" charset="2"/>
              <a:buChar char="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r>
              <a:rPr lang="en-US" altLang="en-US"/>
              <a:t>How to compile and run a java file?</a:t>
            </a:r>
          </a:p>
          <a:p>
            <a:pPr marL="776257" lvl="1" indent="-290916">
              <a:buSzPct val="75000"/>
              <a:buFont typeface="Symbol" panose="05050102010706020507" pitchFamily="18" charset="2"/>
              <a:buChar char="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r>
              <a:rPr lang="en-US" altLang="en-US"/>
              <a:t>What is compile time and Runtime?</a:t>
            </a:r>
          </a:p>
        </p:txBody>
      </p:sp>
    </p:spTree>
    <p:extLst>
      <p:ext uri="{BB962C8B-B14F-4D97-AF65-F5344CB8AC3E}">
        <p14:creationId xmlns:p14="http://schemas.microsoft.com/office/powerpoint/2010/main" val="802998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7583" cy="114348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Oh, this how you look!!!!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4685" cy="3976258"/>
          </a:xfrm>
          <a:ln/>
        </p:spPr>
        <p:txBody>
          <a:bodyPr/>
          <a:lstStyle/>
          <a:p>
            <a:pPr indent="-303878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public class Fish{</a:t>
            </a:r>
          </a:p>
          <a:p>
            <a:pPr indent="-303878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public static void main(String[] args){</a:t>
            </a:r>
          </a:p>
          <a:p>
            <a:pPr indent="-303878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//This is to create Object of type Fish</a:t>
            </a:r>
          </a:p>
          <a:p>
            <a:pPr indent="-303878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Fish angelFish=new Fish();</a:t>
            </a:r>
          </a:p>
          <a:p>
            <a:pPr indent="-303878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449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54278"/>
            <a:ext cx="8229024" cy="114636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Java journey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688432" cy="4159157"/>
          </a:xfrm>
          <a:ln/>
        </p:spPr>
        <p:txBody>
          <a:bodyPr/>
          <a:lstStyle/>
          <a:p>
            <a:pPr marL="384529" indent="-289477">
              <a:buSzPct val="45000"/>
              <a:buFont typeface="Wingdings" panose="05000000000000000000" pitchFamily="2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/>
              <a:t>What is an IDE? </a:t>
            </a:r>
            <a:r>
              <a:rPr lang="en-US" altLang="en-US" dirty="0" err="1"/>
              <a:t>NetBeans</a:t>
            </a:r>
            <a:r>
              <a:rPr lang="en-US" altLang="en-US" dirty="0"/>
              <a:t>, Eclipse</a:t>
            </a:r>
          </a:p>
          <a:p>
            <a:pPr marL="384529" indent="-289477">
              <a:buSzPct val="45000"/>
              <a:buFont typeface="Wingdings" panose="05000000000000000000" pitchFamily="2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/>
              <a:t>To Compile in command prompt</a:t>
            </a:r>
          </a:p>
          <a:p>
            <a:pPr lvl="1" indent="-252032"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 err="1"/>
              <a:t>javac</a:t>
            </a:r>
            <a:r>
              <a:rPr lang="en-US" altLang="en-US" dirty="0"/>
              <a:t> Fish.java (Source code)--&gt;</a:t>
            </a:r>
            <a:r>
              <a:rPr lang="en-US" altLang="en-US" dirty="0" err="1"/>
              <a:t>Fish.class</a:t>
            </a:r>
            <a:r>
              <a:rPr lang="en-US" altLang="en-US" dirty="0"/>
              <a:t> (Byte code)</a:t>
            </a:r>
          </a:p>
          <a:p>
            <a:pPr marL="384529" indent="-289477">
              <a:buSzPct val="45000"/>
              <a:buFont typeface="Wingdings" panose="05000000000000000000" pitchFamily="2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/>
              <a:t>To Run</a:t>
            </a:r>
          </a:p>
          <a:p>
            <a:pPr lvl="1" indent="-252032"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/>
              <a:t>Java Fish</a:t>
            </a:r>
          </a:p>
          <a:p>
            <a:pPr marL="384529" indent="-289477">
              <a:buSzPct val="45000"/>
              <a:buFont typeface="Wingdings" panose="05000000000000000000" pitchFamily="2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/>
              <a:t>To Run with command line arguments</a:t>
            </a:r>
          </a:p>
          <a:p>
            <a:pPr lvl="1" indent="-252032"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altLang="en-US" dirty="0"/>
              <a:t>Java Fish a 3 *</a:t>
            </a:r>
          </a:p>
          <a:p>
            <a:pPr lvl="1" indent="-252032"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739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Data Types and Variables</a:t>
            </a:r>
          </a:p>
          <a:p>
            <a:r>
              <a:rPr lang="en-IN" dirty="0"/>
              <a:t>Introduction to Operators</a:t>
            </a:r>
          </a:p>
          <a:p>
            <a:r>
              <a:rPr lang="en-IN" dirty="0"/>
              <a:t>Introduction to Control Structures</a:t>
            </a:r>
          </a:p>
          <a:p>
            <a:r>
              <a:rPr lang="en-IN" dirty="0"/>
              <a:t>Introduction to java through migration</a:t>
            </a:r>
          </a:p>
          <a:p>
            <a:pPr lvl="1"/>
            <a:r>
              <a:rPr lang="en-IN" dirty="0"/>
              <a:t>C----- &gt; C++----- &gt; Java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4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54278"/>
            <a:ext cx="8229024" cy="114636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A bit of I/O!!!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6124" cy="3977698"/>
          </a:xfrm>
          <a:ln/>
        </p:spPr>
        <p:txBody>
          <a:bodyPr/>
          <a:lstStyle/>
          <a:p>
            <a:pPr marL="384529" indent="-289477">
              <a:buSzPct val="45000"/>
              <a:buFont typeface="Wingdings" panose="05000000000000000000" pitchFamily="2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r>
              <a:rPr lang="en-US" altLang="en-US"/>
              <a:t>What is standard input, Standard output,Standard error?</a:t>
            </a:r>
          </a:p>
          <a:p>
            <a:pPr marL="1346569" lvl="1" indent="-509824"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endParaRPr lang="en-US" altLang="en-US"/>
          </a:p>
          <a:p>
            <a:pPr marL="384529" indent="-289477"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</a:tabLst>
            </a:pPr>
            <a:endParaRPr lang="en-US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29" y="2654200"/>
            <a:ext cx="6470599" cy="356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820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434926"/>
            <a:ext cx="8227583" cy="1146360"/>
          </a:xfrm>
          <a:ln/>
        </p:spPr>
        <p:txBody>
          <a:bodyPr/>
          <a:lstStyle/>
          <a:p>
            <a:endParaRPr lang="en-I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4685" cy="3976258"/>
          </a:xfrm>
          <a:ln/>
        </p:spPr>
        <p:txBody>
          <a:bodyPr/>
          <a:lstStyle/>
          <a:p>
            <a:pPr indent="-305318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How to take inputs from user?</a:t>
            </a:r>
          </a:p>
          <a:p>
            <a:pPr lvl="1" indent="-252032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Scanner class</a:t>
            </a:r>
          </a:p>
          <a:p>
            <a:pPr lvl="1" indent="-252032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import java.util.*;</a:t>
            </a:r>
          </a:p>
          <a:p>
            <a:pPr lvl="1" indent="-252032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Scanner scan=new Scanner(System.in);</a:t>
            </a:r>
          </a:p>
          <a:p>
            <a:pPr lvl="1" indent="-252032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String s=scan.	NextLine();</a:t>
            </a:r>
          </a:p>
          <a:p>
            <a:pPr lvl="1" indent="-252032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/>
              <a:t>System.out.println(s);</a:t>
            </a:r>
          </a:p>
        </p:txBody>
      </p:sp>
    </p:spTree>
    <p:extLst>
      <p:ext uri="{BB962C8B-B14F-4D97-AF65-F5344CB8AC3E}">
        <p14:creationId xmlns:p14="http://schemas.microsoft.com/office/powerpoint/2010/main" val="2528688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7583" cy="114348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What is expected from you?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4685" cy="3976258"/>
          </a:xfrm>
          <a:ln/>
        </p:spPr>
        <p:txBody>
          <a:bodyPr/>
          <a:lstStyle/>
          <a:p>
            <a:pPr indent="-305318">
              <a:spcAft>
                <a:spcPts val="1282"/>
              </a:spcAft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b="1" dirty="0">
                <a:latin typeface="Century Schoolbook L" pitchFamily="16" charset="0"/>
                <a:cs typeface="Century Schoolbook L" pitchFamily="16" charset="0"/>
              </a:rPr>
              <a:t>Expectation at end of  Hour 2: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</a:t>
            </a:r>
          </a:p>
          <a:p>
            <a:pPr indent="-305318">
              <a:spcAft>
                <a:spcPts val="1282"/>
              </a:spcAft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Capable of understanding and installing </a:t>
            </a:r>
            <a:r>
              <a:rPr lang="en-US" altLang="en-US" dirty="0" err="1">
                <a:latin typeface="Century Schoolbook L" pitchFamily="16" charset="0"/>
                <a:cs typeface="Century Schoolbook L" pitchFamily="16" charset="0"/>
              </a:rPr>
              <a:t>jdk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and Netbeans IDE.</a:t>
            </a:r>
          </a:p>
          <a:p>
            <a:pPr indent="-305318">
              <a:spcAft>
                <a:spcPts val="1282"/>
              </a:spcAft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Capable of understanding, writing and executing a basic java program with object orientation skills.</a:t>
            </a:r>
          </a:p>
        </p:txBody>
      </p:sp>
    </p:spTree>
    <p:extLst>
      <p:ext uri="{BB962C8B-B14F-4D97-AF65-F5344CB8AC3E}">
        <p14:creationId xmlns:p14="http://schemas.microsoft.com/office/powerpoint/2010/main" val="218527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Later…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Tabulate Operator Precedence in Java and solve one example covering almost all the precedence considered.</a:t>
            </a:r>
          </a:p>
          <a:p>
            <a:r>
              <a:rPr lang="en-IN" dirty="0"/>
              <a:t>Think of an application which is capable of demonstrating the use of almost all data types. Do write a java program.</a:t>
            </a:r>
          </a:p>
          <a:p>
            <a:r>
              <a:rPr lang="en-IN" dirty="0"/>
              <a:t>What is the effect of converting an integer to byte? Justify.</a:t>
            </a:r>
          </a:p>
          <a:p>
            <a:r>
              <a:rPr lang="en-IN" dirty="0"/>
              <a:t>How negative numbers are represented in Java? Justify with an example</a:t>
            </a:r>
          </a:p>
          <a:p>
            <a:r>
              <a:rPr lang="en-IN" dirty="0"/>
              <a:t>Differentiate &gt;&gt;&gt; and &gt;&gt; operators with an example.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7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Questions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6144" cy="114204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Tutorial_week1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3244" cy="5288235"/>
          </a:xfrm>
          <a:ln/>
        </p:spPr>
        <p:txBody>
          <a:bodyPr/>
          <a:lstStyle/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b="1" dirty="0">
                <a:latin typeface="Century Schoolbook L" pitchFamily="16" charset="0"/>
                <a:cs typeface="Century Schoolbook L" pitchFamily="16" charset="0"/>
              </a:rPr>
              <a:t>Program1: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Apply an Object oriented paradigm (</a:t>
            </a:r>
            <a:r>
              <a:rPr lang="en-US" altLang="en-US" dirty="0" err="1">
                <a:latin typeface="Century Schoolbook L" pitchFamily="16" charset="0"/>
                <a:cs typeface="Century Schoolbook L" pitchFamily="16" charset="0"/>
              </a:rPr>
              <a:t>hint:classes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) using java to develop a stand alone application without a method to print "I am enjoying my program in JAVA and I swear I will put all my sincere efforts to grow each day technically" Level: Basic</a:t>
            </a:r>
          </a:p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endParaRPr lang="en-US" altLang="en-US" dirty="0">
              <a:latin typeface="Century Schoolbook L" pitchFamily="16" charset="0"/>
              <a:cs typeface="Century Schoolbook L" pitchFamily="16" charset="0"/>
            </a:endParaRPr>
          </a:p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b="1" dirty="0">
                <a:latin typeface="Century Schoolbook L" pitchFamily="16" charset="0"/>
                <a:cs typeface="Century Schoolbook L" pitchFamily="16" charset="0"/>
              </a:rPr>
              <a:t>Program 2: 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Apply an Object oriented paradigm using java to develop a stand alone application to print what the user demands using methods Hint: Single </a:t>
            </a:r>
            <a:r>
              <a:rPr lang="en-US" altLang="en-US" dirty="0" err="1">
                <a:latin typeface="Century Schoolbook L" pitchFamily="16" charset="0"/>
                <a:cs typeface="Century Schoolbook L" pitchFamily="16" charset="0"/>
              </a:rPr>
              <a:t>class.Level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: Basic</a:t>
            </a:r>
          </a:p>
        </p:txBody>
      </p:sp>
    </p:spTree>
    <p:extLst>
      <p:ext uri="{BB962C8B-B14F-4D97-AF65-F5344CB8AC3E}">
        <p14:creationId xmlns:p14="http://schemas.microsoft.com/office/powerpoint/2010/main" val="2291656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6144" cy="114204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Tutorial_week1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3244" cy="4876352"/>
          </a:xfrm>
          <a:ln/>
        </p:spPr>
        <p:txBody>
          <a:bodyPr/>
          <a:lstStyle/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b="1">
                <a:latin typeface="Century Schoolbook L" pitchFamily="16" charset="0"/>
                <a:cs typeface="Century Schoolbook L" pitchFamily="16" charset="0"/>
              </a:rPr>
              <a:t>Program 3:</a:t>
            </a:r>
            <a:r>
              <a:rPr lang="en-US" altLang="en-US">
                <a:latin typeface="Century Schoolbook L" pitchFamily="16" charset="0"/>
                <a:cs typeface="Century Schoolbook L" pitchFamily="16" charset="0"/>
              </a:rPr>
              <a:t> Apply an Object oriented paradigm using java to develop a stand alone application to   call a method to do the same but from another class.Hint: more than one class needed. Level: Basic</a:t>
            </a:r>
          </a:p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endParaRPr lang="en-US" altLang="en-US">
              <a:latin typeface="Century Schoolbook L" pitchFamily="16" charset="0"/>
              <a:cs typeface="Century Schoolbook L" pitchFamily="16" charset="0"/>
            </a:endParaRPr>
          </a:p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b="1">
                <a:latin typeface="Century Schoolbook L" pitchFamily="16" charset="0"/>
                <a:cs typeface="Century Schoolbook L" pitchFamily="16" charset="0"/>
              </a:rPr>
              <a:t>Program 4:</a:t>
            </a:r>
            <a:r>
              <a:rPr lang="en-US" altLang="en-US">
                <a:latin typeface="Century Schoolbook L" pitchFamily="16" charset="0"/>
                <a:cs typeface="Century Schoolbook L" pitchFamily="16" charset="0"/>
              </a:rPr>
              <a:t> Apply an Object oriented paradigm using java to develop a stand alone application for Number conversion in java. (may be for this we would introduce the basic data types) 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782295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6144" cy="114204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Tutorial_week1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3244" cy="4876352"/>
          </a:xfrm>
          <a:ln/>
        </p:spPr>
        <p:txBody>
          <a:bodyPr>
            <a:normAutofit lnSpcReduction="10000"/>
          </a:bodyPr>
          <a:lstStyle/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b="1" dirty="0">
                <a:latin typeface="Century Schoolbook L" pitchFamily="16" charset="0"/>
                <a:cs typeface="Century Schoolbook L" pitchFamily="16" charset="0"/>
              </a:rPr>
              <a:t>Program 5: Write a Program in C, C++ and Java for the given scenario.</a:t>
            </a:r>
          </a:p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Write a program to 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calculate the total 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and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 average 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of 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marks 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in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 2 subjects. Repeat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the program for 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2 students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. 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Validate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the mark is never less than 0 or greater than 100 before assigning to the respective variables. Your Program should also be capable of 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identifying the student with the best score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and </a:t>
            </a:r>
            <a:r>
              <a:rPr lang="en-US" altLang="en-US" i="1" dirty="0">
                <a:latin typeface="Century Schoolbook L" pitchFamily="16" charset="0"/>
                <a:cs typeface="Century Schoolbook L" pitchFamily="16" charset="0"/>
              </a:rPr>
              <a:t>display</a:t>
            </a: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 the same. </a:t>
            </a:r>
          </a:p>
          <a:p>
            <a:pPr indent="-306759"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</a:tabLst>
            </a:pPr>
            <a:r>
              <a:rPr lang="en-US" altLang="en-US" dirty="0">
                <a:latin typeface="Century Schoolbook L" pitchFamily="16" charset="0"/>
                <a:cs typeface="Century Schoolbook L" pitchFamily="16" charset="0"/>
              </a:rPr>
              <a:t>Note: Weightage will be given to appropriate methods and variable names, proper code logic and apt comments)</a:t>
            </a:r>
          </a:p>
        </p:txBody>
      </p:sp>
    </p:spTree>
    <p:extLst>
      <p:ext uri="{BB962C8B-B14F-4D97-AF65-F5344CB8AC3E}">
        <p14:creationId xmlns:p14="http://schemas.microsoft.com/office/powerpoint/2010/main" val="1686347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 Types in 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types represent the different values to be stored in the variable. In java, there are two types of data types: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Primitive data types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Non-primitive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Content Placeholder 3" descr="datatype in java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467" y="1828801"/>
            <a:ext cx="7476065" cy="490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75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54278"/>
            <a:ext cx="8229024" cy="114636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Data Types and Variables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586181" cy="5037649"/>
          </a:xfrm>
          <a:ln/>
        </p:spPr>
        <p:txBody>
          <a:bodyPr/>
          <a:lstStyle/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Use of Data types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Primitive Data Types</a:t>
            </a:r>
          </a:p>
          <a:p>
            <a:pPr marL="1342248" lvl="1" indent="-512704">
              <a:buFont typeface="Times New Roman" panose="02020603050405020304" pitchFamily="18" charset="0"/>
              <a:buChar char="–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Byte,short,int,long,float,double,char,boolean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User defined Data Types</a:t>
            </a:r>
          </a:p>
          <a:p>
            <a:pPr marL="1342248" lvl="1" indent="-512704">
              <a:buFont typeface="Times New Roman" panose="02020603050405020304" pitchFamily="18" charset="0"/>
              <a:buChar char="–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 enum,classes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Variables</a:t>
            </a:r>
          </a:p>
          <a:p>
            <a:pPr marL="1342248" lvl="1" indent="-512704">
              <a:buFont typeface="Times New Roman" panose="02020603050405020304" pitchFamily="18" charset="0"/>
              <a:buChar char="–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Values assigned to variables is called literals</a:t>
            </a:r>
          </a:p>
          <a:p>
            <a:pPr marL="1342248" lvl="1" indent="-512704">
              <a:buFont typeface="Times New Roman" panose="02020603050405020304" pitchFamily="18" charset="0"/>
              <a:buChar char="–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Ex: int a=20; 'a' is an integer variable and 20 an integer literal </a:t>
            </a:r>
          </a:p>
          <a:p>
            <a:pPr marL="1342248" lvl="1" indent="-512704">
              <a:buNone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1902591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4703" cy="114060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Ranges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041804" cy="6762950"/>
          </a:xfrm>
          <a:ln/>
        </p:spPr>
        <p:txBody>
          <a:bodyPr/>
          <a:lstStyle/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long: 	64 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Int:		32 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short:	16 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byte:		8bits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double:64 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float:		32 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char:	8 bits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r>
              <a:rPr lang="en-US" altLang="en-US"/>
              <a:t>boolean:true or false</a:t>
            </a:r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endParaRPr lang="en-US" altLang="en-US"/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endParaRPr lang="en-US" altLang="en-US"/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endParaRPr lang="en-US" altLang="en-US"/>
          </a:p>
          <a:p>
            <a:pPr indent="-305318">
              <a:buNone/>
              <a:tabLst>
                <a:tab pos="311079" algn="l"/>
                <a:tab pos="409011" algn="l"/>
                <a:tab pos="823783" algn="l"/>
                <a:tab pos="1238555" algn="l"/>
                <a:tab pos="1653327" algn="l"/>
                <a:tab pos="2068098" algn="l"/>
                <a:tab pos="2482870" algn="l"/>
                <a:tab pos="2897642" algn="l"/>
                <a:tab pos="3312414" algn="l"/>
                <a:tab pos="3727186" algn="l"/>
                <a:tab pos="4141958" algn="l"/>
                <a:tab pos="4556730" algn="l"/>
                <a:tab pos="4971501" algn="l"/>
                <a:tab pos="5386273" algn="l"/>
                <a:tab pos="5801045" algn="l"/>
                <a:tab pos="6215817" algn="l"/>
                <a:tab pos="6630589" algn="l"/>
                <a:tab pos="7045361" algn="l"/>
                <a:tab pos="7460132" algn="l"/>
                <a:tab pos="7874904" algn="l"/>
                <a:tab pos="8289676" algn="l"/>
                <a:tab pos="8291117" algn="l"/>
                <a:tab pos="8705889" algn="l"/>
                <a:tab pos="9120660" algn="l"/>
                <a:tab pos="9535432" algn="l"/>
                <a:tab pos="9536872" algn="l"/>
                <a:tab pos="9538313" algn="l"/>
              </a:tabLs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39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54278"/>
            <a:ext cx="8229024" cy="1146360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Initialization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586181" cy="5037649"/>
          </a:xfrm>
          <a:ln/>
        </p:spPr>
        <p:txBody>
          <a:bodyPr/>
          <a:lstStyle/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Static initialization</a:t>
            </a:r>
          </a:p>
          <a:p>
            <a:pPr marL="1342248" lvl="1" indent="-512704">
              <a:buFont typeface="Times New Roman" panose="02020603050405020304" pitchFamily="18" charset="0"/>
              <a:buChar char="–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float a=2234.5;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Dynamic initialization</a:t>
            </a:r>
          </a:p>
          <a:p>
            <a:pPr marL="1342248" lvl="1" indent="-512704">
              <a:buFont typeface="Times New Roman" panose="02020603050405020304" pitchFamily="18" charset="0"/>
              <a:buChar char="–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float b=a*2.5667+(3.899+5.908);</a:t>
            </a:r>
          </a:p>
          <a:p>
            <a:pPr marL="1342248" lvl="1" indent="-512704">
              <a:buNone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endParaRPr lang="en-US" altLang="en-US"/>
          </a:p>
          <a:p>
            <a:pPr marL="1342248" lvl="1" indent="-512704">
              <a:buNone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  <a:tab pos="8537387" algn="l"/>
              </a:tabLst>
            </a:pPr>
            <a:r>
              <a:rPr lang="en-US" altLang="en-US"/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852383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Casting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Assigning a value of one type to a variable of another type is known as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 Casting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= 10;byte y = (byte)x; In Java, type casting is classified into two types,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Widening Casting(Implicit)</a:t>
            </a:r>
          </a:p>
          <a:p>
            <a:endParaRPr lang="en-US" dirty="0"/>
          </a:p>
        </p:txBody>
      </p:sp>
      <p:pic>
        <p:nvPicPr>
          <p:cNvPr id="4" name="Picture 3" descr="widening-type-convers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962400"/>
            <a:ext cx="4552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03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Narrowing Casting(Explicitly done)</a:t>
            </a:r>
          </a:p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arrowing-type-convers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25" y="2743200"/>
            <a:ext cx="52387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5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725</Words>
  <Application>Microsoft Office PowerPoint</Application>
  <PresentationFormat>Widescreen</PresentationFormat>
  <Paragraphs>132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Century Schoolbook L</vt:lpstr>
      <vt:lpstr>Symbol</vt:lpstr>
      <vt:lpstr>Times New Roman</vt:lpstr>
      <vt:lpstr>Wingdings</vt:lpstr>
      <vt:lpstr>Office Theme</vt:lpstr>
      <vt:lpstr>15SE205  Programming in Java</vt:lpstr>
      <vt:lpstr>Agenda</vt:lpstr>
      <vt:lpstr>Data Types in Java</vt:lpstr>
      <vt:lpstr>Data Types</vt:lpstr>
      <vt:lpstr>Data Types and Variables</vt:lpstr>
      <vt:lpstr>Ranges</vt:lpstr>
      <vt:lpstr>Initialization</vt:lpstr>
      <vt:lpstr> Type Casting </vt:lpstr>
      <vt:lpstr>Type Casting</vt:lpstr>
      <vt:lpstr>Operators</vt:lpstr>
      <vt:lpstr>Bitwise Operator</vt:lpstr>
      <vt:lpstr>Bitwise Operator</vt:lpstr>
      <vt:lpstr>Bitwise Operator</vt:lpstr>
      <vt:lpstr>Control Structures</vt:lpstr>
      <vt:lpstr>Introduction to java through migration C----- &gt; C++----- &gt; Java </vt:lpstr>
      <vt:lpstr>Demonstration by Mentor</vt:lpstr>
      <vt:lpstr>My first encounter with Java</vt:lpstr>
      <vt:lpstr>Oh, this how you look!!!!</vt:lpstr>
      <vt:lpstr>Java journey</vt:lpstr>
      <vt:lpstr>A bit of I/O!!!</vt:lpstr>
      <vt:lpstr>PowerPoint Presentation</vt:lpstr>
      <vt:lpstr>What is expected from you?</vt:lpstr>
      <vt:lpstr>MCQ</vt:lpstr>
      <vt:lpstr>Short Questions</vt:lpstr>
      <vt:lpstr>Lab Questions </vt:lpstr>
      <vt:lpstr>Tutorial_week1</vt:lpstr>
      <vt:lpstr>Tutorial_week1</vt:lpstr>
      <vt:lpstr>Tutorial_week1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15SE205  Programming in Java</dc:title>
  <dc:creator>Kayalvizhi Jayavel</dc:creator>
  <cp:lastModifiedBy>lavanya s</cp:lastModifiedBy>
  <cp:revision>14</cp:revision>
  <dcterms:created xsi:type="dcterms:W3CDTF">2017-01-22T13:47:47Z</dcterms:created>
  <dcterms:modified xsi:type="dcterms:W3CDTF">2017-01-31T09:03:07Z</dcterms:modified>
</cp:coreProperties>
</file>