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7" r:id="rId3"/>
    <p:sldId id="257" r:id="rId4"/>
    <p:sldId id="258" r:id="rId5"/>
    <p:sldId id="259" r:id="rId6"/>
    <p:sldId id="288" r:id="rId7"/>
    <p:sldId id="326" r:id="rId8"/>
    <p:sldId id="327" r:id="rId9"/>
    <p:sldId id="325" r:id="rId10"/>
    <p:sldId id="297" r:id="rId11"/>
    <p:sldId id="298" r:id="rId12"/>
    <p:sldId id="299" r:id="rId13"/>
    <p:sldId id="328" r:id="rId14"/>
    <p:sldId id="329" r:id="rId15"/>
    <p:sldId id="330" r:id="rId16"/>
    <p:sldId id="331" r:id="rId17"/>
    <p:sldId id="309" r:id="rId18"/>
    <p:sldId id="300" r:id="rId19"/>
    <p:sldId id="319" r:id="rId20"/>
    <p:sldId id="332" r:id="rId21"/>
    <p:sldId id="333" r:id="rId22"/>
    <p:sldId id="334" r:id="rId23"/>
    <p:sldId id="294" r:id="rId24"/>
    <p:sldId id="295" r:id="rId25"/>
    <p:sldId id="277" r:id="rId26"/>
    <p:sldId id="335" r:id="rId27"/>
    <p:sldId id="316" r:id="rId28"/>
    <p:sldId id="317" r:id="rId29"/>
    <p:sldId id="291" r:id="rId30"/>
    <p:sldId id="292" r:id="rId31"/>
    <p:sldId id="293"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hlan Arundell" initials="L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7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63" d="100"/>
          <a:sy n="63"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D20C160-5A84-4768-BA51-A6042890C4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xmlns="" id="{032069C1-ADB0-456E-962D-D32EB0EF11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2A1FA6-D856-4D75-B893-2A4995005850}" type="datetimeFigureOut">
              <a:rPr lang="en-AU" smtClean="0"/>
              <a:t>20/10/2017</a:t>
            </a:fld>
            <a:endParaRPr lang="en-AU"/>
          </a:p>
        </p:txBody>
      </p:sp>
      <p:sp>
        <p:nvSpPr>
          <p:cNvPr id="4" name="Footer Placeholder 3">
            <a:extLst>
              <a:ext uri="{FF2B5EF4-FFF2-40B4-BE49-F238E27FC236}">
                <a16:creationId xmlns:a16="http://schemas.microsoft.com/office/drawing/2014/main" xmlns="" id="{719046C7-F603-47CE-86A5-D5D89389A8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xmlns="" id="{9F0C49FF-184D-4935-A2B9-BB3CF10FAA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61A57C-4810-4E8F-A27C-4CCAA1370032}" type="slidenum">
              <a:rPr lang="en-AU" smtClean="0"/>
              <a:t>‹#›</a:t>
            </a:fld>
            <a:endParaRPr lang="en-AU"/>
          </a:p>
        </p:txBody>
      </p:sp>
    </p:spTree>
    <p:extLst>
      <p:ext uri="{BB962C8B-B14F-4D97-AF65-F5344CB8AC3E}">
        <p14:creationId xmlns:p14="http://schemas.microsoft.com/office/powerpoint/2010/main" val="4286359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535C5-CD40-4E12-995C-6F3650E686D6}" type="datetimeFigureOut">
              <a:rPr lang="en-AU" smtClean="0"/>
              <a:t>20/10/2017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BCC8E-E6B2-4F22-9645-B2062C72C513}" type="slidenum">
              <a:rPr lang="en-AU" smtClean="0"/>
              <a:t>‹#›</a:t>
            </a:fld>
            <a:endParaRPr lang="en-AU"/>
          </a:p>
        </p:txBody>
      </p:sp>
    </p:spTree>
    <p:extLst>
      <p:ext uri="{BB962C8B-B14F-4D97-AF65-F5344CB8AC3E}">
        <p14:creationId xmlns:p14="http://schemas.microsoft.com/office/powerpoint/2010/main" val="132702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C8FF8-D565-4FF5-8E82-071668F3B77B}"/>
              </a:ext>
            </a:extLst>
          </p:cNvPr>
          <p:cNvSpPr>
            <a:spLocks noGrp="1"/>
          </p:cNvSpPr>
          <p:nvPr>
            <p:ph type="ctrTitle"/>
          </p:nvPr>
        </p:nvSpPr>
        <p:spPr>
          <a:xfrm>
            <a:off x="1524000" y="1122363"/>
            <a:ext cx="9144000" cy="2387600"/>
          </a:xfrm>
          <a:solidFill>
            <a:schemeClr val="tx2">
              <a:lumMod val="50000"/>
            </a:schemeClr>
          </a:solidFill>
          <a:ln w="50800">
            <a:solidFill>
              <a:schemeClr val="tx2">
                <a:lumMod val="75000"/>
              </a:schemeClr>
            </a:solidFill>
          </a:ln>
        </p:spPr>
        <p:txBody>
          <a:bodyPr anchor="b"/>
          <a:lstStyle>
            <a:lvl1pPr algn="ctr">
              <a:defRPr sz="6000">
                <a:solidFill>
                  <a:schemeClr val="bg1"/>
                </a:solidFill>
                <a:latin typeface="Dubai Medium" panose="020B0603030403030204" pitchFamily="34" charset="-78"/>
                <a:cs typeface="Dubai Medium" panose="020B0603030403030204" pitchFamily="34" charset="-78"/>
              </a:defRPr>
            </a:lvl1pPr>
          </a:lstStyle>
          <a:p>
            <a:r>
              <a:rPr lang="en-US" dirty="0"/>
              <a:t>Click to edit Master title style</a:t>
            </a:r>
            <a:endParaRPr lang="en-AU" dirty="0"/>
          </a:p>
        </p:txBody>
      </p:sp>
      <p:sp>
        <p:nvSpPr>
          <p:cNvPr id="3" name="Subtitle 2">
            <a:extLst>
              <a:ext uri="{FF2B5EF4-FFF2-40B4-BE49-F238E27FC236}">
                <a16:creationId xmlns:a16="http://schemas.microsoft.com/office/drawing/2014/main" xmlns="" id="{7CB30F26-7DB4-437B-908B-C074348C6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spTree>
    <p:extLst>
      <p:ext uri="{BB962C8B-B14F-4D97-AF65-F5344CB8AC3E}">
        <p14:creationId xmlns:p14="http://schemas.microsoft.com/office/powerpoint/2010/main" val="70387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D9EB8-D2C5-49F7-80B4-E18A07953D3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8CDFDA7F-083E-4565-AC0A-46D761C4571C}"/>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xmlns="" id="{C07F13CE-A849-4E98-8C99-ADBD3FE03C8C}"/>
              </a:ext>
            </a:extLst>
          </p:cNvPr>
          <p:cNvSpPr>
            <a:spLocks noGrp="1"/>
          </p:cNvSpPr>
          <p:nvPr>
            <p:ph type="dt" sz="half" idx="10"/>
          </p:nvPr>
        </p:nvSpPr>
        <p:spPr/>
        <p:txBody>
          <a:bodyPr/>
          <a:lstStyle/>
          <a:p>
            <a:fld id="{FBD1A58B-6010-4D3F-B43D-F245B327A5A3}" type="datetime1">
              <a:rPr lang="en-AU" smtClean="0"/>
              <a:t>20/10/2017</a:t>
            </a:fld>
            <a:endParaRPr lang="en-AU"/>
          </a:p>
        </p:txBody>
      </p:sp>
      <p:sp>
        <p:nvSpPr>
          <p:cNvPr id="5" name="Footer Placeholder 4">
            <a:extLst>
              <a:ext uri="{FF2B5EF4-FFF2-40B4-BE49-F238E27FC236}">
                <a16:creationId xmlns:a16="http://schemas.microsoft.com/office/drawing/2014/main" xmlns="" id="{33D03DC5-D041-4725-BFB6-BE64C48AB6AC}"/>
              </a:ext>
            </a:extLst>
          </p:cNvPr>
          <p:cNvSpPr>
            <a:spLocks noGrp="1"/>
          </p:cNvSpPr>
          <p:nvPr>
            <p:ph type="ftr" sz="quarter" idx="11"/>
          </p:nvPr>
        </p:nvSpPr>
        <p:spPr>
          <a:noFill/>
        </p:spPr>
        <p:txBody>
          <a:bodyPr/>
          <a:lstStyle>
            <a:lvl1pPr>
              <a:defRPr>
                <a:solidFill>
                  <a:schemeClr val="tx1"/>
                </a:solidFill>
              </a:defRPr>
            </a:lvl1pPr>
          </a:lstStyle>
          <a:p>
            <a:r>
              <a:rPr lang="en-AU" dirty="0"/>
              <a:t>Group 10 </a:t>
            </a:r>
          </a:p>
        </p:txBody>
      </p:sp>
      <p:sp>
        <p:nvSpPr>
          <p:cNvPr id="6" name="Slide Number Placeholder 5">
            <a:extLst>
              <a:ext uri="{FF2B5EF4-FFF2-40B4-BE49-F238E27FC236}">
                <a16:creationId xmlns:a16="http://schemas.microsoft.com/office/drawing/2014/main" xmlns="" id="{74232215-AA42-473B-9C0F-83AB6128FDA2}"/>
              </a:ext>
            </a:extLst>
          </p:cNvPr>
          <p:cNvSpPr>
            <a:spLocks noGrp="1"/>
          </p:cNvSpPr>
          <p:nvPr>
            <p:ph type="sldNum" sz="quarter" idx="12"/>
          </p:nvPr>
        </p:nvSpPr>
        <p:spPr/>
        <p:txBody>
          <a:bodyPr/>
          <a:lstStyle>
            <a:lvl1pPr>
              <a:defRPr>
                <a:solidFill>
                  <a:schemeClr val="tx1"/>
                </a:solidFill>
              </a:defRPr>
            </a:lvl1pPr>
          </a:lstStyle>
          <a:p>
            <a:fld id="{DB3310AA-128A-4498-BDE8-878D5A9B488D}" type="slidenum">
              <a:rPr lang="en-AU" smtClean="0"/>
              <a:pPr/>
              <a:t>‹#›</a:t>
            </a:fld>
            <a:endParaRPr lang="en-AU" dirty="0"/>
          </a:p>
        </p:txBody>
      </p:sp>
    </p:spTree>
    <p:extLst>
      <p:ext uri="{BB962C8B-B14F-4D97-AF65-F5344CB8AC3E}">
        <p14:creationId xmlns:p14="http://schemas.microsoft.com/office/powerpoint/2010/main" val="2394111625"/>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2">
                <a:lumMod val="20000"/>
                <a:lumOff val="80000"/>
              </a:schemeClr>
            </a:gs>
            <a:gs pos="27000">
              <a:schemeClr val="tx2">
                <a:lumMod val="20000"/>
                <a:lumOff val="80000"/>
              </a:schemeClr>
            </a:gs>
            <a:gs pos="100000">
              <a:schemeClr val="tx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0597EF-DD50-4D21-8790-A460B465B6B5}"/>
              </a:ext>
            </a:extLst>
          </p:cNvPr>
          <p:cNvSpPr>
            <a:spLocks noGrp="1"/>
          </p:cNvSpPr>
          <p:nvPr>
            <p:ph type="title"/>
          </p:nvPr>
        </p:nvSpPr>
        <p:spPr>
          <a:xfrm>
            <a:off x="0" y="0"/>
            <a:ext cx="12192000" cy="836613"/>
          </a:xfrm>
          <a:prstGeom prst="rect">
            <a:avLst/>
          </a:prstGeom>
          <a:solidFill>
            <a:schemeClr val="tx2">
              <a:lumMod val="5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xmlns="" id="{FFF30431-C22C-49C3-9566-877C72294628}"/>
              </a:ext>
            </a:extLst>
          </p:cNvPr>
          <p:cNvSpPr>
            <a:spLocks noGrp="1"/>
          </p:cNvSpPr>
          <p:nvPr>
            <p:ph type="body" idx="1"/>
          </p:nvPr>
        </p:nvSpPr>
        <p:spPr>
          <a:xfrm>
            <a:off x="695325" y="836613"/>
            <a:ext cx="10801350" cy="515053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xmlns="" id="{64F697B7-2D4D-4F19-8124-B3AF8FB04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57956-5317-43EB-AE8F-727DBAF17236}" type="datetime1">
              <a:rPr lang="en-AU" smtClean="0"/>
              <a:t>20/10/2017</a:t>
            </a:fld>
            <a:endParaRPr lang="en-AU"/>
          </a:p>
        </p:txBody>
      </p:sp>
      <p:sp>
        <p:nvSpPr>
          <p:cNvPr id="6" name="Slide Number Placeholder 5">
            <a:extLst>
              <a:ext uri="{FF2B5EF4-FFF2-40B4-BE49-F238E27FC236}">
                <a16:creationId xmlns:a16="http://schemas.microsoft.com/office/drawing/2014/main" xmlns="" id="{C138DB66-EFA2-4523-9DFE-600600DA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310AA-128A-4498-BDE8-878D5A9B488D}" type="slidenum">
              <a:rPr lang="en-AU" smtClean="0"/>
              <a:t>‹#›</a:t>
            </a:fld>
            <a:endParaRPr lang="en-AU"/>
          </a:p>
        </p:txBody>
      </p:sp>
      <p:sp>
        <p:nvSpPr>
          <p:cNvPr id="5" name="Footer Placeholder 4">
            <a:extLst>
              <a:ext uri="{FF2B5EF4-FFF2-40B4-BE49-F238E27FC236}">
                <a16:creationId xmlns:a16="http://schemas.microsoft.com/office/drawing/2014/main" xmlns="" id="{60205D43-74D1-4BFC-967A-3DF018727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AU"/>
              <a:t>Group 10 </a:t>
            </a:r>
            <a:endParaRPr lang="en-AU" dirty="0"/>
          </a:p>
        </p:txBody>
      </p:sp>
    </p:spTree>
    <p:extLst>
      <p:ext uri="{BB962C8B-B14F-4D97-AF65-F5344CB8AC3E}">
        <p14:creationId xmlns:p14="http://schemas.microsoft.com/office/powerpoint/2010/main" val="284971188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lnSpc>
          <a:spcPct val="90000"/>
        </a:lnSpc>
        <a:spcBef>
          <a:spcPct val="0"/>
        </a:spcBef>
        <a:buNone/>
        <a:defRPr sz="32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242" userDrawn="1">
          <p15:clr>
            <a:srgbClr val="F26B43"/>
          </p15:clr>
        </p15:guide>
        <p15:guide id="3" pos="4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AA793-2295-4EAE-A2DF-2B8770CC0A47}"/>
              </a:ext>
            </a:extLst>
          </p:cNvPr>
          <p:cNvSpPr>
            <a:spLocks noGrp="1"/>
          </p:cNvSpPr>
          <p:nvPr>
            <p:ph type="ctrTitle"/>
          </p:nvPr>
        </p:nvSpPr>
        <p:spPr>
          <a:xfrm>
            <a:off x="1524000" y="1122363"/>
            <a:ext cx="9144000" cy="2387600"/>
          </a:xfrm>
        </p:spPr>
        <p:txBody>
          <a:bodyPr/>
          <a:lstStyle/>
          <a:p>
            <a:r>
              <a:rPr lang="en-AU" dirty="0" err="1"/>
              <a:t>Quanser</a:t>
            </a:r>
            <a:r>
              <a:rPr lang="en-AU" dirty="0"/>
              <a:t> Helicopter</a:t>
            </a:r>
          </a:p>
        </p:txBody>
      </p:sp>
      <p:sp>
        <p:nvSpPr>
          <p:cNvPr id="3" name="Subtitle 2">
            <a:extLst>
              <a:ext uri="{FF2B5EF4-FFF2-40B4-BE49-F238E27FC236}">
                <a16:creationId xmlns:a16="http://schemas.microsoft.com/office/drawing/2014/main" xmlns="" id="{8C70718B-5F3A-4E92-876A-E9660C68455E}"/>
              </a:ext>
            </a:extLst>
          </p:cNvPr>
          <p:cNvSpPr>
            <a:spLocks noGrp="1"/>
          </p:cNvSpPr>
          <p:nvPr>
            <p:ph type="subTitle" idx="1"/>
          </p:nvPr>
        </p:nvSpPr>
        <p:spPr>
          <a:xfrm>
            <a:off x="1524000" y="4174692"/>
            <a:ext cx="9144000" cy="1655762"/>
          </a:xfrm>
        </p:spPr>
        <p:txBody>
          <a:bodyPr>
            <a:normAutofit/>
          </a:bodyPr>
          <a:lstStyle/>
          <a:p>
            <a:r>
              <a:rPr lang="en-AU" sz="1600" dirty="0">
                <a:latin typeface="Book Antiqua" panose="02040602050305030304" pitchFamily="18" charset="0"/>
              </a:rPr>
              <a:t>Lachlan Arundell</a:t>
            </a:r>
          </a:p>
          <a:p>
            <a:r>
              <a:rPr lang="en-AU" sz="1600" dirty="0">
                <a:latin typeface="Book Antiqua" panose="02040602050305030304" pitchFamily="18" charset="0"/>
              </a:rPr>
              <a:t>Arnav Joshi</a:t>
            </a:r>
          </a:p>
          <a:p>
            <a:r>
              <a:rPr lang="en-AU" sz="1600" dirty="0" err="1">
                <a:latin typeface="Book Antiqua" panose="02040602050305030304" pitchFamily="18" charset="0"/>
              </a:rPr>
              <a:t>Callum</a:t>
            </a:r>
            <a:r>
              <a:rPr lang="en-AU" sz="1600" dirty="0">
                <a:latin typeface="Book Antiqua" panose="02040602050305030304" pitchFamily="18" charset="0"/>
              </a:rPr>
              <a:t> </a:t>
            </a:r>
            <a:r>
              <a:rPr lang="en-AU" sz="1600" dirty="0" err="1">
                <a:latin typeface="Book Antiqua" panose="02040602050305030304" pitchFamily="18" charset="0"/>
              </a:rPr>
              <a:t>Rohweder</a:t>
            </a:r>
            <a:endParaRPr lang="en-AU" sz="1600" dirty="0">
              <a:latin typeface="Book Antiqua" panose="02040602050305030304" pitchFamily="18" charset="0"/>
            </a:endParaRPr>
          </a:p>
          <a:p>
            <a:r>
              <a:rPr lang="en-AU" sz="1600" dirty="0">
                <a:latin typeface="Book Antiqua" panose="02040602050305030304" pitchFamily="18" charset="0"/>
              </a:rPr>
              <a:t>Harry </a:t>
            </a:r>
            <a:r>
              <a:rPr lang="en-AU" sz="1600" dirty="0" err="1">
                <a:latin typeface="Book Antiqua" panose="02040602050305030304" pitchFamily="18" charset="0"/>
              </a:rPr>
              <a:t>Veivers</a:t>
            </a:r>
            <a:endParaRPr lang="en-AU" sz="1600" dirty="0">
              <a:latin typeface="Book Antiqua" panose="02040602050305030304" pitchFamily="18" charset="0"/>
            </a:endParaRPr>
          </a:p>
        </p:txBody>
      </p:sp>
      <p:pic>
        <p:nvPicPr>
          <p:cNvPr id="4" name="Picture 3">
            <a:extLst>
              <a:ext uri="{FF2B5EF4-FFF2-40B4-BE49-F238E27FC236}">
                <a16:creationId xmlns:a16="http://schemas.microsoft.com/office/drawing/2014/main" xmlns="" id="{293179DC-6F74-45B5-B0AB-16065437C0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231" b="94231" l="4716" r="97087">
                        <a14:foregroundMark x1="11096" y1="11346" x2="7212" y2="9615"/>
                        <a14:foregroundMark x1="8738" y1="5000" x2="4993" y2="4423"/>
                        <a14:foregroundMark x1="51456" y1="84808" x2="53398" y2="92115"/>
                        <a14:foregroundMark x1="89598" y1="21346" x2="94591" y2="25577"/>
                        <a14:foregroundMark x1="97226" y1="36154" x2="90430" y2="46731"/>
                        <a14:foregroundMark x1="66297" y1="75769" x2="53398" y2="94231"/>
                        <a14:foregroundMark x1="53398" y1="94231" x2="53398" y2="94231"/>
                        <a14:foregroundMark x1="77809" y1="38269" x2="76283" y2="44038"/>
                        <a14:foregroundMark x1="75173" y1="35000" x2="71706" y2="35000"/>
                        <a14:foregroundMark x1="81553" y1="39231" x2="80860" y2="45577"/>
                        <a14:foregroundMark x1="90430" y1="35577" x2="73232" y2="37115"/>
                        <a14:foregroundMark x1="91123" y1="34615" x2="91123" y2="24038"/>
                        <a14:foregroundMark x1="88072" y1="24423" x2="75867" y2="36731"/>
                        <a14:foregroundMark x1="83495" y1="25000" x2="71706" y2="36154"/>
                        <a14:foregroundMark x1="62136" y1="69423" x2="57143" y2="70000"/>
                        <a14:foregroundMark x1="62136" y1="63654" x2="52566" y2="66731"/>
                        <a14:foregroundMark x1="51872" y1="62115" x2="43135" y2="75192"/>
                        <a14:foregroundMark x1="48405" y1="82692" x2="45770" y2="76346"/>
                        <a14:foregroundMark x1="55617" y1="60385" x2="53398" y2="64231"/>
                        <a14:foregroundMark x1="61026" y1="83654" x2="59085" y2="87308"/>
                      </a14:backgroundRemoval>
                    </a14:imgEffect>
                  </a14:imgLayer>
                </a14:imgProps>
              </a:ext>
            </a:extLst>
          </a:blip>
          <a:stretch>
            <a:fillRect/>
          </a:stretch>
        </p:blipFill>
        <p:spPr>
          <a:xfrm>
            <a:off x="8917751" y="4470399"/>
            <a:ext cx="2578924" cy="1859973"/>
          </a:xfrm>
          <a:prstGeom prst="rect">
            <a:avLst/>
          </a:prstGeom>
        </p:spPr>
      </p:pic>
      <p:sp>
        <p:nvSpPr>
          <p:cNvPr id="6" name="Slide Number Placeholder 5">
            <a:extLst>
              <a:ext uri="{FF2B5EF4-FFF2-40B4-BE49-F238E27FC236}">
                <a16:creationId xmlns:a16="http://schemas.microsoft.com/office/drawing/2014/main" xmlns="" id="{90A05AE5-942B-49CA-817E-CEF3F162808B}"/>
              </a:ext>
            </a:extLst>
          </p:cNvPr>
          <p:cNvSpPr>
            <a:spLocks noGrp="1"/>
          </p:cNvSpPr>
          <p:nvPr>
            <p:ph type="sldNum" sz="quarter" idx="4294967295"/>
          </p:nvPr>
        </p:nvSpPr>
        <p:spPr>
          <a:xfrm>
            <a:off x="8610600" y="6356350"/>
            <a:ext cx="2743200" cy="365125"/>
          </a:xfrm>
        </p:spPr>
        <p:txBody>
          <a:bodyPr/>
          <a:lstStyle/>
          <a:p>
            <a:fld id="{DB3310AA-128A-4498-BDE8-878D5A9B488D}" type="slidenum">
              <a:rPr lang="en-AU" smtClean="0"/>
              <a:t>1</a:t>
            </a:fld>
            <a:endParaRPr lang="en-AU"/>
          </a:p>
        </p:txBody>
      </p:sp>
    </p:spTree>
    <p:extLst>
      <p:ext uri="{BB962C8B-B14F-4D97-AF65-F5344CB8AC3E}">
        <p14:creationId xmlns:p14="http://schemas.microsoft.com/office/powerpoint/2010/main" val="3338796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116EA-149A-4FA2-AAE6-38D504B02C46}"/>
              </a:ext>
            </a:extLst>
          </p:cNvPr>
          <p:cNvSpPr>
            <a:spLocks noGrp="1"/>
          </p:cNvSpPr>
          <p:nvPr>
            <p:ph type="title"/>
          </p:nvPr>
        </p:nvSpPr>
        <p:spPr/>
        <p:txBody>
          <a:bodyPr/>
          <a:lstStyle/>
          <a:p>
            <a:r>
              <a:rPr lang="en-AU" dirty="0"/>
              <a:t>LQR – Design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3237604-752A-4321-B7F6-802A0249A1C4}"/>
                  </a:ext>
                </a:extLst>
              </p:cNvPr>
              <p:cNvSpPr>
                <a:spLocks noGrp="1"/>
              </p:cNvSpPr>
              <p:nvPr>
                <p:ph idx="1"/>
              </p:nvPr>
            </p:nvSpPr>
            <p:spPr/>
            <p:txBody>
              <a:bodyPr>
                <a:normAutofit/>
              </a:bodyPr>
              <a:lstStyle/>
              <a:p>
                <a:pPr algn="just"/>
                <a:r>
                  <a:rPr lang="en-AU" dirty="0"/>
                  <a:t>Design through </a:t>
                </a:r>
                <a:r>
                  <a:rPr lang="en-AU" dirty="0" smtClean="0"/>
                  <a:t>direct </a:t>
                </a:r>
                <a:r>
                  <a:rPr lang="en-AU" dirty="0"/>
                  <a:t>variation of the closed loop poles greatly limits the ability to gauge the influence of pole placement on individual state responses.</a:t>
                </a:r>
              </a:p>
              <a:p>
                <a:pPr algn="just"/>
                <a:r>
                  <a:rPr lang="en-AU" dirty="0"/>
                  <a:t>LQR provides insight into the resulting controller dynamics by allowing direct selection of </a:t>
                </a:r>
                <a:r>
                  <a:rPr lang="en-AU" dirty="0" smtClean="0"/>
                  <a:t>the state </a:t>
                </a:r>
                <a:r>
                  <a:rPr lang="en-AU" dirty="0"/>
                  <a:t>variable </a:t>
                </a:r>
                <a:r>
                  <a:rPr lang="en-AU" dirty="0" smtClean="0"/>
                  <a:t>response weightings</a:t>
                </a:r>
                <a:r>
                  <a:rPr lang="en-AU" dirty="0"/>
                  <a:t>.</a:t>
                </a:r>
              </a:p>
              <a:p>
                <a:r>
                  <a:rPr lang="en-AU" dirty="0"/>
                  <a:t>Linear Quadratic </a:t>
                </a:r>
                <a:r>
                  <a:rPr lang="en-AU" dirty="0" smtClean="0"/>
                  <a:t>Regulation </a:t>
                </a:r>
                <a:r>
                  <a:rPr lang="en-AU" dirty="0"/>
                  <a:t>in state feedback minimizes the cost function:</a:t>
                </a:r>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𝐽</m:t>
                      </m:r>
                      <m:r>
                        <a:rPr lang="en-AU" i="1">
                          <a:latin typeface="Cambria Math" panose="02040503050406030204" pitchFamily="18" charset="0"/>
                        </a:rPr>
                        <m:t>= </m:t>
                      </m:r>
                      <m:nary>
                        <m:naryPr>
                          <m:limLoc m:val="subSup"/>
                          <m:ctrlPr>
                            <a:rPr lang="en-AU" i="1">
                              <a:latin typeface="Cambria Math" panose="02040503050406030204" pitchFamily="18" charset="0"/>
                            </a:rPr>
                          </m:ctrlPr>
                        </m:naryPr>
                        <m:sub>
                          <m:r>
                            <a:rPr lang="en-AU" i="1">
                              <a:latin typeface="Cambria Math" panose="02040503050406030204" pitchFamily="18" charset="0"/>
                            </a:rPr>
                            <m:t>0</m:t>
                          </m:r>
                        </m:sub>
                        <m:sup>
                          <m:r>
                            <a:rPr lang="en-AU" i="1">
                              <a:latin typeface="Cambria Math" panose="02040503050406030204" pitchFamily="18" charset="0"/>
                            </a:rPr>
                            <m:t>∞</m:t>
                          </m:r>
                        </m:sup>
                        <m:e>
                          <m:d>
                            <m:dPr>
                              <m:ctrlPr>
                                <a:rPr lang="en-AU" i="1">
                                  <a:latin typeface="Cambria Math" panose="02040503050406030204" pitchFamily="18" charset="0"/>
                                </a:rPr>
                              </m:ctrlPr>
                            </m:dPr>
                            <m:e>
                              <m:sSup>
                                <m:sSupPr>
                                  <m:ctrlPr>
                                    <a:rPr lang="en-AU"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𝑇</m:t>
                                  </m:r>
                                </m:sup>
                              </m:sSup>
                              <m:sSub>
                                <m:sSubPr>
                                  <m:ctrlPr>
                                    <a:rPr lang="en-AU" i="1">
                                      <a:latin typeface="Cambria Math" panose="02040503050406030204" pitchFamily="18" charset="0"/>
                                    </a:rPr>
                                  </m:ctrlPr>
                                </m:sSubPr>
                                <m:e>
                                  <m:r>
                                    <a:rPr lang="en-AU" i="1">
                                      <a:latin typeface="Cambria Math" panose="02040503050406030204" pitchFamily="18" charset="0"/>
                                    </a:rPr>
                                    <m:t>𝑄</m:t>
                                  </m:r>
                                </m:e>
                                <m:sub>
                                  <m:r>
                                    <a:rPr lang="en-AU" i="1">
                                      <a:latin typeface="Cambria Math" panose="02040503050406030204" pitchFamily="18" charset="0"/>
                                    </a:rPr>
                                    <m:t>𝑥</m:t>
                                  </m:r>
                                </m:sub>
                              </m:sSub>
                              <m:r>
                                <a:rPr lang="en-AU" i="1">
                                  <a:latin typeface="Cambria Math" panose="02040503050406030204" pitchFamily="18" charset="0"/>
                                </a:rPr>
                                <m:t>𝑥</m:t>
                              </m:r>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𝑢</m:t>
                                  </m:r>
                                </m:e>
                                <m:sup>
                                  <m:r>
                                    <a:rPr lang="en-AU" i="1">
                                      <a:latin typeface="Cambria Math" panose="02040503050406030204" pitchFamily="18" charset="0"/>
                                    </a:rPr>
                                    <m:t>𝑇</m:t>
                                  </m:r>
                                </m:sup>
                              </m:sSup>
                              <m:sSub>
                                <m:sSubPr>
                                  <m:ctrlPr>
                                    <a:rPr lang="en-AU" i="1">
                                      <a:latin typeface="Cambria Math" panose="02040503050406030204" pitchFamily="18" charset="0"/>
                                    </a:rPr>
                                  </m:ctrlPr>
                                </m:sSubPr>
                                <m:e>
                                  <m:r>
                                    <a:rPr lang="en-AU" i="1">
                                      <a:latin typeface="Cambria Math" panose="02040503050406030204" pitchFamily="18" charset="0"/>
                                    </a:rPr>
                                    <m:t>𝑄</m:t>
                                  </m:r>
                                </m:e>
                                <m:sub>
                                  <m:r>
                                    <a:rPr lang="en-AU" i="1">
                                      <a:latin typeface="Cambria Math" panose="02040503050406030204" pitchFamily="18" charset="0"/>
                                    </a:rPr>
                                    <m:t>𝑢</m:t>
                                  </m:r>
                                </m:sub>
                              </m:sSub>
                              <m:r>
                                <a:rPr lang="en-AU" i="1">
                                  <a:latin typeface="Cambria Math" panose="02040503050406030204" pitchFamily="18" charset="0"/>
                                </a:rPr>
                                <m:t>𝑢</m:t>
                              </m:r>
                            </m:e>
                          </m:d>
                          <m:r>
                            <a:rPr lang="en-AU" i="1">
                              <a:latin typeface="Cambria Math" panose="02040503050406030204" pitchFamily="18" charset="0"/>
                            </a:rPr>
                            <m:t>𝑑𝑡</m:t>
                          </m:r>
                        </m:e>
                      </m:nary>
                    </m:oMath>
                  </m:oMathPara>
                </a14:m>
                <a:endParaRPr lang="en-AU" dirty="0"/>
              </a:p>
              <a:p>
                <a:r>
                  <a:rPr lang="en-AU" dirty="0"/>
                  <a:t>Where </a:t>
                </a:r>
                <a:r>
                  <a:rPr lang="en-AU" dirty="0" err="1"/>
                  <a:t>Q</a:t>
                </a:r>
                <a:r>
                  <a:rPr lang="en-AU" baseline="-25000" dirty="0" err="1"/>
                  <a:t>x</a:t>
                </a:r>
                <a:r>
                  <a:rPr lang="en-AU" dirty="0"/>
                  <a:t> is the state cost matrix and Q</a:t>
                </a:r>
                <a:r>
                  <a:rPr lang="en-AU" baseline="-25000" dirty="0"/>
                  <a:t>u</a:t>
                </a:r>
                <a:r>
                  <a:rPr lang="en-AU" dirty="0"/>
                  <a:t> is the input cost matrix. </a:t>
                </a:r>
              </a:p>
              <a:p>
                <a:pPr algn="just"/>
                <a:r>
                  <a:rPr lang="en-AU" dirty="0"/>
                  <a:t>The weightings used to develop these matrices  are chosen based on the desired physical characteristics of the state variables responses.</a:t>
                </a:r>
              </a:p>
              <a:p>
                <a:pPr marL="0" indent="0">
                  <a:buNone/>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𝑞</m:t>
                          </m:r>
                        </m:e>
                        <m:sub>
                          <m:r>
                            <a:rPr lang="en-AU" i="1">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1</m:t>
                          </m:r>
                        </m:num>
                        <m:den>
                          <m:sSub>
                            <m:sSubPr>
                              <m:ctrlPr>
                                <a:rPr lang="en-AU" i="1">
                                  <a:latin typeface="Cambria Math" panose="02040503050406030204" pitchFamily="18" charset="0"/>
                                </a:rPr>
                              </m:ctrlPr>
                            </m:sSubPr>
                            <m:e>
                              <m:r>
                                <a:rPr lang="en-AU" i="1">
                                  <a:latin typeface="Cambria Math" panose="02040503050406030204" pitchFamily="18" charset="0"/>
                                </a:rPr>
                                <m:t>𝑡</m:t>
                              </m:r>
                            </m:e>
                            <m:sub>
                              <m:r>
                                <a:rPr lang="en-AU" i="1">
                                  <a:latin typeface="Cambria Math" panose="02040503050406030204" pitchFamily="18" charset="0"/>
                                </a:rPr>
                                <m:t>𝑠𝑖</m:t>
                              </m:r>
                            </m:sub>
                          </m:sSub>
                          <m:sSup>
                            <m:sSupPr>
                              <m:ctrlPr>
                                <a:rPr lang="en-AU" i="1">
                                  <a:latin typeface="Cambria Math" panose="02040503050406030204" pitchFamily="18" charset="0"/>
                                </a:rPr>
                              </m:ctrlPr>
                            </m:sSupPr>
                            <m:e>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𝑖𝑚𝑎𝑥</m:t>
                                      </m:r>
                                    </m:sub>
                                  </m:sSub>
                                </m:e>
                              </m:d>
                            </m:e>
                            <m:sup>
                              <m:r>
                                <a:rPr lang="en-AU" i="1">
                                  <a:latin typeface="Cambria Math" panose="02040503050406030204" pitchFamily="18" charset="0"/>
                                </a:rPr>
                                <m:t>2</m:t>
                              </m:r>
                            </m:sup>
                          </m:sSup>
                        </m:den>
                      </m:f>
                      <m:r>
                        <a:rPr lang="en-AU" i="1">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1</m:t>
                          </m:r>
                        </m:num>
                        <m:den>
                          <m:sSup>
                            <m:sSupPr>
                              <m:ctrlPr>
                                <a:rPr lang="en-AU" i="1">
                                  <a:latin typeface="Cambria Math" panose="02040503050406030204" pitchFamily="18" charset="0"/>
                                </a:rPr>
                              </m:ctrlPr>
                            </m:sSupPr>
                            <m:e>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𝑢</m:t>
                                      </m:r>
                                    </m:e>
                                    <m:sub>
                                      <m:r>
                                        <a:rPr lang="en-AU" i="1">
                                          <a:latin typeface="Cambria Math" panose="02040503050406030204" pitchFamily="18" charset="0"/>
                                        </a:rPr>
                                        <m:t>𝑖𝑚𝑎𝑥</m:t>
                                      </m:r>
                                    </m:sub>
                                  </m:sSub>
                                </m:e>
                              </m:d>
                            </m:e>
                            <m:sup>
                              <m:r>
                                <a:rPr lang="en-AU" i="1">
                                  <a:latin typeface="Cambria Math" panose="02040503050406030204" pitchFamily="18" charset="0"/>
                                </a:rPr>
                                <m:t>2</m:t>
                              </m:r>
                            </m:sup>
                          </m:sSup>
                        </m:den>
                      </m:f>
                      <m:r>
                        <a:rPr lang="en-AU" i="1">
                          <a:latin typeface="Cambria Math" panose="02040503050406030204" pitchFamily="18" charset="0"/>
                        </a:rPr>
                        <m:t>;</m:t>
                      </m:r>
                      <m:r>
                        <a:rPr lang="en-AU" i="1">
                          <a:latin typeface="Cambria Math" panose="02040503050406030204" pitchFamily="18" charset="0"/>
                        </a:rPr>
                        <m:t>𝜌</m:t>
                      </m:r>
                      <m:r>
                        <a:rPr lang="en-AU" i="1">
                          <a:latin typeface="Cambria Math" panose="02040503050406030204" pitchFamily="18" charset="0"/>
                        </a:rPr>
                        <m:t>&gt;0</m:t>
                      </m:r>
                    </m:oMath>
                  </m:oMathPara>
                </a14:m>
                <a:endParaRPr lang="en-AU" dirty="0"/>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xmlns="" xmlns:a14="http://schemas.microsoft.com/office/drawing/2010/main" id="{13237604-752A-4321-B7F6-802A0249A1C4}"/>
                  </a:ext>
                </a:extLst>
              </p:cNvPr>
              <p:cNvSpPr>
                <a:spLocks noGrp="1" noRot="1" noChangeAspect="1" noMove="1" noResize="1" noEditPoints="1" noAdjustHandles="1" noChangeArrowheads="1" noChangeShapeType="1" noTextEdit="1"/>
              </p:cNvSpPr>
              <p:nvPr>
                <p:ph idx="1"/>
              </p:nvPr>
            </p:nvSpPr>
            <p:spPr>
              <a:blipFill rotWithShape="0">
                <a:blip r:embed="rId2"/>
                <a:stretch>
                  <a:fillRect l="-734" t="-1657" r="-903"/>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B622CD64-520D-4211-9DDA-B69248AD1A6C}"/>
              </a:ext>
            </a:extLst>
          </p:cNvPr>
          <p:cNvSpPr>
            <a:spLocks noGrp="1"/>
          </p:cNvSpPr>
          <p:nvPr>
            <p:ph type="ftr" sz="quarter" idx="11"/>
          </p:nvPr>
        </p:nvSpPr>
        <p:spPr/>
        <p:txBody>
          <a:bodyPr/>
          <a:lstStyle/>
          <a:p>
            <a:r>
              <a:rPr lang="en-AU" dirty="0"/>
              <a:t>Group 10 </a:t>
            </a:r>
          </a:p>
        </p:txBody>
      </p:sp>
      <p:sp>
        <p:nvSpPr>
          <p:cNvPr id="5" name="Slide Number Placeholder 4">
            <a:extLst>
              <a:ext uri="{FF2B5EF4-FFF2-40B4-BE49-F238E27FC236}">
                <a16:creationId xmlns:a16="http://schemas.microsoft.com/office/drawing/2014/main" xmlns="" id="{CE86A5E3-959A-41FB-9F01-7F76CACBDBF2}"/>
              </a:ext>
            </a:extLst>
          </p:cNvPr>
          <p:cNvSpPr>
            <a:spLocks noGrp="1"/>
          </p:cNvSpPr>
          <p:nvPr>
            <p:ph type="sldNum" sz="quarter" idx="12"/>
          </p:nvPr>
        </p:nvSpPr>
        <p:spPr/>
        <p:txBody>
          <a:bodyPr/>
          <a:lstStyle/>
          <a:p>
            <a:fld id="{DB3310AA-128A-4498-BDE8-878D5A9B488D}" type="slidenum">
              <a:rPr lang="en-AU" smtClean="0"/>
              <a:t>10</a:t>
            </a:fld>
            <a:endParaRPr lang="en-AU"/>
          </a:p>
        </p:txBody>
      </p:sp>
    </p:spTree>
    <p:extLst>
      <p:ext uri="{BB962C8B-B14F-4D97-AF65-F5344CB8AC3E}">
        <p14:creationId xmlns:p14="http://schemas.microsoft.com/office/powerpoint/2010/main" val="412197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 – Desired Behaviour</a:t>
            </a:r>
          </a:p>
        </p:txBody>
      </p:sp>
      <p:sp>
        <p:nvSpPr>
          <p:cNvPr id="3" name="Content Placeholder 2"/>
          <p:cNvSpPr>
            <a:spLocks noGrp="1"/>
          </p:cNvSpPr>
          <p:nvPr>
            <p:ph idx="1"/>
          </p:nvPr>
        </p:nvSpPr>
        <p:spPr/>
        <p:txBody>
          <a:bodyPr>
            <a:normAutofit/>
          </a:bodyPr>
          <a:lstStyle/>
          <a:p>
            <a:r>
              <a:rPr lang="en-AU" dirty="0"/>
              <a:t>The following requirements describe the desired behavioural characteristics of the helicopter system:</a:t>
            </a:r>
          </a:p>
          <a:p>
            <a:pPr lvl="1"/>
            <a:r>
              <a:rPr lang="en-AU" dirty="0" smtClean="0"/>
              <a:t>Moderate </a:t>
            </a:r>
            <a:r>
              <a:rPr lang="en-AU" dirty="0"/>
              <a:t>control </a:t>
            </a:r>
            <a:r>
              <a:rPr lang="en-AU" dirty="0" smtClean="0"/>
              <a:t>applied to pitch </a:t>
            </a:r>
            <a:r>
              <a:rPr lang="en-AU" dirty="0"/>
              <a:t>rate. Enough to allow swift response to changes in travel reference while avoiding highly oscillatory pitching motion.</a:t>
            </a:r>
          </a:p>
          <a:p>
            <a:pPr lvl="1"/>
            <a:r>
              <a:rPr lang="en-AU" dirty="0"/>
              <a:t>Strong travel control should correspond to strong pitch control due to direct coupling. Need to ensure this does not limit range of pitching motion.</a:t>
            </a:r>
          </a:p>
          <a:p>
            <a:pPr lvl="1"/>
            <a:r>
              <a:rPr lang="en-AU" dirty="0" smtClean="0"/>
              <a:t>Travel rate should </a:t>
            </a:r>
            <a:r>
              <a:rPr lang="en-AU" dirty="0"/>
              <a:t>be strongly controlled to prevent overshoot during helicopter motion. Simultaneously need helicopter to be responsive</a:t>
            </a:r>
            <a:r>
              <a:rPr lang="en-AU" dirty="0" smtClean="0"/>
              <a:t>.</a:t>
            </a:r>
          </a:p>
          <a:p>
            <a:pPr lvl="1"/>
            <a:r>
              <a:rPr lang="en-AU" dirty="0" smtClean="0"/>
              <a:t>Elevation requires weaker control as its motion is not conflicted by another state due to the absence of cross coupling.</a:t>
            </a:r>
            <a:endParaRPr lang="en-AU" dirty="0"/>
          </a:p>
          <a:p>
            <a:r>
              <a:rPr lang="en-AU" dirty="0" smtClean="0"/>
              <a:t>Tuning </a:t>
            </a:r>
            <a:r>
              <a:rPr lang="en-AU" dirty="0"/>
              <a:t>of </a:t>
            </a:r>
            <a:r>
              <a:rPr lang="en-AU" dirty="0" err="1"/>
              <a:t>Qx</a:t>
            </a:r>
            <a:r>
              <a:rPr lang="en-AU" dirty="0"/>
              <a:t> is of primary importance </a:t>
            </a:r>
            <a:r>
              <a:rPr lang="en-AU" dirty="0" smtClean="0"/>
              <a:t>as </a:t>
            </a:r>
            <a:r>
              <a:rPr lang="en-AU" dirty="0"/>
              <a:t>it will address the above requirements directly. </a:t>
            </a:r>
            <a:r>
              <a:rPr lang="en-AU" dirty="0" smtClean="0"/>
              <a:t>Qu is determined based </a:t>
            </a:r>
            <a:r>
              <a:rPr lang="en-AU" dirty="0"/>
              <a:t>on the </a:t>
            </a:r>
            <a:r>
              <a:rPr lang="en-AU" dirty="0" smtClean="0"/>
              <a:t>trade-off required between regulation and control effort to achieve the desired response.</a:t>
            </a:r>
            <a:endParaRPr lang="en-AU" dirty="0"/>
          </a:p>
        </p:txBody>
      </p:sp>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11</a:t>
            </a:fld>
            <a:endParaRPr lang="en-AU" dirty="0"/>
          </a:p>
        </p:txBody>
      </p:sp>
    </p:spTree>
    <p:extLst>
      <p:ext uri="{BB962C8B-B14F-4D97-AF65-F5344CB8AC3E}">
        <p14:creationId xmlns:p14="http://schemas.microsoft.com/office/powerpoint/2010/main" val="1549101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 – Physical Conditions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AU" dirty="0" smtClean="0"/>
                  <a:t>Constructing </a:t>
                </a:r>
                <a:r>
                  <a:rPr lang="en-AU" dirty="0" err="1"/>
                  <a:t>Qx</a:t>
                </a:r>
                <a:r>
                  <a:rPr lang="en-AU" dirty="0"/>
                  <a:t> requires estimation of q</a:t>
                </a:r>
                <a:r>
                  <a:rPr lang="en-AU" baseline="-25000" dirty="0"/>
                  <a:t>i</a:t>
                </a:r>
                <a:r>
                  <a:rPr lang="en-AU" dirty="0"/>
                  <a:t>, which is chosen based on the expected settling times and state variables ranges associated with the desired behaviour.</a:t>
                </a:r>
              </a:p>
              <a:p>
                <a:r>
                  <a:rPr lang="en-AU" dirty="0"/>
                  <a:t>As an initial </a:t>
                </a:r>
                <a:r>
                  <a:rPr lang="en-AU" dirty="0" smtClean="0"/>
                  <a:t>physical gauge</a:t>
                </a:r>
                <a:r>
                  <a:rPr lang="en-AU" dirty="0"/>
                  <a:t>, the following conditions were expected for q</a:t>
                </a:r>
                <a:r>
                  <a:rPr lang="en-AU" baseline="-25000" dirty="0"/>
                  <a:t>i</a:t>
                </a:r>
                <a:r>
                  <a:rPr lang="en-AU" dirty="0"/>
                  <a:t>,</a:t>
                </a:r>
              </a:p>
              <a:p>
                <a:pPr lvl="1"/>
                <a:r>
                  <a:rPr lang="en-AU" dirty="0"/>
                  <a:t>Elevation:              </a:t>
                </a:r>
                <a14:m>
                  <m:oMath xmlns:m="http://schemas.openxmlformats.org/officeDocument/2006/math">
                    <m:r>
                      <a:rPr lang="en-AU" i="1">
                        <a:latin typeface="Cambria Math" panose="02040503050406030204" pitchFamily="18" charset="0"/>
                      </a:rPr>
                      <m:t>0.1≤</m:t>
                    </m:r>
                    <m:sSub>
                      <m:sSubPr>
                        <m:ctrlPr>
                          <a:rPr lang="en-AU" i="1">
                            <a:latin typeface="Cambria Math" panose="02040503050406030204" pitchFamily="18" charset="0"/>
                          </a:rPr>
                        </m:ctrlPr>
                      </m:sSubPr>
                      <m:e>
                        <m:r>
                          <a:rPr lang="en-AU" i="1">
                            <a:latin typeface="Cambria Math" panose="02040503050406030204" pitchFamily="18" charset="0"/>
                          </a:rPr>
                          <m:t>𝑡</m:t>
                        </m:r>
                      </m:e>
                      <m:sub>
                        <m:sSub>
                          <m:sSubPr>
                            <m:ctrlPr>
                              <a:rPr lang="en-AU" i="1">
                                <a:latin typeface="Cambria Math" panose="02040503050406030204" pitchFamily="18" charset="0"/>
                              </a:rPr>
                            </m:ctrlPr>
                          </m:sSubPr>
                          <m:e>
                            <m:r>
                              <a:rPr lang="en-AU" i="1">
                                <a:latin typeface="Cambria Math" panose="02040503050406030204" pitchFamily="18" charset="0"/>
                              </a:rPr>
                              <m:t>𝑠</m:t>
                            </m:r>
                          </m:e>
                          <m:sub>
                            <m:r>
                              <a:rPr lang="en-AU" i="1">
                                <a:latin typeface="Cambria Math" panose="02040503050406030204" pitchFamily="18" charset="0"/>
                              </a:rPr>
                              <m:t>1</m:t>
                            </m:r>
                          </m:sub>
                        </m:sSub>
                      </m:sub>
                    </m:sSub>
                    <m:r>
                      <a:rPr lang="en-AU" i="1">
                        <a:latin typeface="Cambria Math" panose="02040503050406030204" pitchFamily="18" charset="0"/>
                      </a:rPr>
                      <m:t>≤</m:t>
                    </m:r>
                    <m:r>
                      <a:rPr lang="en-AU" b="0" i="1" smtClean="0">
                        <a:latin typeface="Cambria Math" panose="02040503050406030204" pitchFamily="18" charset="0"/>
                      </a:rPr>
                      <m:t>1</m:t>
                    </m:r>
                    <m:r>
                      <a:rPr lang="en-AU" i="1">
                        <a:latin typeface="Cambria Math" panose="02040503050406030204" pitchFamily="18" charset="0"/>
                      </a:rPr>
                      <m:t> </m:t>
                    </m:r>
                    <m:d>
                      <m:dPr>
                        <m:begChr m:val="["/>
                        <m:endChr m:val="]"/>
                        <m:ctrlPr>
                          <a:rPr lang="en-AU" i="1">
                            <a:latin typeface="Cambria Math" panose="02040503050406030204" pitchFamily="18" charset="0"/>
                          </a:rPr>
                        </m:ctrlPr>
                      </m:dPr>
                      <m:e>
                        <m:r>
                          <a:rPr lang="en-AU" i="1">
                            <a:latin typeface="Cambria Math" panose="02040503050406030204" pitchFamily="18" charset="0"/>
                          </a:rPr>
                          <m:t>𝑠</m:t>
                        </m:r>
                      </m:e>
                    </m:d>
                    <m:r>
                      <a:rPr lang="en-AU" i="1">
                        <a:latin typeface="Cambria Math" panose="02040503050406030204" pitchFamily="18" charset="0"/>
                      </a:rPr>
                      <m:t>        &amp;        5≤</m:t>
                    </m:r>
                    <m:r>
                      <a:rPr lang="en-AU" i="1">
                        <a:latin typeface="Cambria Math" panose="02040503050406030204" pitchFamily="18" charset="0"/>
                      </a:rPr>
                      <m:t>𝜀</m:t>
                    </m:r>
                    <m:r>
                      <a:rPr lang="en-AU" i="1">
                        <a:latin typeface="Cambria Math" panose="02040503050406030204" pitchFamily="18" charset="0"/>
                      </a:rPr>
                      <m:t>≤10  </m:t>
                    </m:r>
                    <m:d>
                      <m:dPr>
                        <m:begChr m:val="["/>
                        <m:endChr m:val="]"/>
                        <m:ctrlPr>
                          <a:rPr lang="en-AU" i="1">
                            <a:latin typeface="Cambria Math" panose="02040503050406030204" pitchFamily="18" charset="0"/>
                          </a:rPr>
                        </m:ctrlPr>
                      </m:dPr>
                      <m:e>
                        <m:r>
                          <a:rPr lang="en-AU" i="1">
                            <a:latin typeface="Cambria Math" panose="02040503050406030204" pitchFamily="18" charset="0"/>
                          </a:rPr>
                          <m:t>°</m:t>
                        </m:r>
                      </m:e>
                    </m:d>
                  </m:oMath>
                </a14:m>
                <a:endParaRPr lang="en-AU" dirty="0"/>
              </a:p>
              <a:p>
                <a:pPr lvl="1"/>
                <a:r>
                  <a:rPr lang="en-AU" dirty="0"/>
                  <a:t>Pitch:                      </a:t>
                </a:r>
                <a14:m>
                  <m:oMath xmlns:m="http://schemas.openxmlformats.org/officeDocument/2006/math">
                    <m:r>
                      <a:rPr lang="en-AU" b="0" i="0" smtClean="0">
                        <a:latin typeface="Cambria Math" panose="02040503050406030204" pitchFamily="18" charset="0"/>
                      </a:rPr>
                      <m:t>4</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𝑡</m:t>
                        </m:r>
                      </m:e>
                      <m:sub>
                        <m:sSub>
                          <m:sSubPr>
                            <m:ctrlPr>
                              <a:rPr lang="en-AU" i="1">
                                <a:latin typeface="Cambria Math" panose="02040503050406030204" pitchFamily="18" charset="0"/>
                              </a:rPr>
                            </m:ctrlPr>
                          </m:sSubPr>
                          <m:e>
                            <m:r>
                              <a:rPr lang="en-AU" i="1">
                                <a:latin typeface="Cambria Math" panose="02040503050406030204" pitchFamily="18" charset="0"/>
                              </a:rPr>
                              <m:t>𝑠</m:t>
                            </m:r>
                          </m:e>
                          <m:sub>
                            <m:r>
                              <a:rPr lang="en-AU" i="1">
                                <a:latin typeface="Cambria Math" panose="02040503050406030204" pitchFamily="18" charset="0"/>
                              </a:rPr>
                              <m:t>2</m:t>
                            </m:r>
                          </m:sub>
                        </m:sSub>
                      </m:sub>
                    </m:sSub>
                    <m:r>
                      <a:rPr lang="en-AU" i="1">
                        <a:latin typeface="Cambria Math" panose="02040503050406030204" pitchFamily="18" charset="0"/>
                      </a:rPr>
                      <m:t>≤</m:t>
                    </m:r>
                    <m:r>
                      <a:rPr lang="en-AU" b="0" i="1" smtClean="0">
                        <a:latin typeface="Cambria Math" panose="02040503050406030204" pitchFamily="18" charset="0"/>
                      </a:rPr>
                      <m:t>8</m:t>
                    </m:r>
                    <m:r>
                      <a:rPr lang="en-AU" i="1">
                        <a:latin typeface="Cambria Math" panose="02040503050406030204" pitchFamily="18" charset="0"/>
                      </a:rPr>
                      <m:t>  </m:t>
                    </m:r>
                    <m:d>
                      <m:dPr>
                        <m:begChr m:val="["/>
                        <m:endChr m:val="]"/>
                        <m:ctrlPr>
                          <a:rPr lang="en-AU" i="1">
                            <a:latin typeface="Cambria Math" panose="02040503050406030204" pitchFamily="18" charset="0"/>
                          </a:rPr>
                        </m:ctrlPr>
                      </m:dPr>
                      <m:e>
                        <m:r>
                          <a:rPr lang="en-AU" i="1">
                            <a:latin typeface="Cambria Math" panose="02040503050406030204" pitchFamily="18" charset="0"/>
                          </a:rPr>
                          <m:t>𝑠</m:t>
                        </m:r>
                      </m:e>
                    </m:d>
                    <m:r>
                      <a:rPr lang="en-AU" i="1">
                        <a:latin typeface="Cambria Math" panose="02040503050406030204" pitchFamily="18" charset="0"/>
                      </a:rPr>
                      <m:t>        &amp;        15≤</m:t>
                    </m:r>
                    <m:r>
                      <a:rPr lang="en-AU" i="1">
                        <a:latin typeface="Cambria Math" panose="02040503050406030204" pitchFamily="18" charset="0"/>
                      </a:rPr>
                      <m:t>𝜌</m:t>
                    </m:r>
                    <m:r>
                      <a:rPr lang="en-AU" i="1">
                        <a:latin typeface="Cambria Math" panose="02040503050406030204" pitchFamily="18" charset="0"/>
                      </a:rPr>
                      <m:t>≤30  </m:t>
                    </m:r>
                    <m:d>
                      <m:dPr>
                        <m:begChr m:val="["/>
                        <m:endChr m:val="]"/>
                        <m:ctrlPr>
                          <a:rPr lang="en-AU" i="1">
                            <a:latin typeface="Cambria Math" panose="02040503050406030204" pitchFamily="18" charset="0"/>
                          </a:rPr>
                        </m:ctrlPr>
                      </m:dPr>
                      <m:e>
                        <m:r>
                          <a:rPr lang="en-AU" i="1">
                            <a:latin typeface="Cambria Math" panose="02040503050406030204" pitchFamily="18" charset="0"/>
                          </a:rPr>
                          <m:t>°</m:t>
                        </m:r>
                      </m:e>
                    </m:d>
                  </m:oMath>
                </a14:m>
                <a:endParaRPr lang="en-AU" dirty="0"/>
              </a:p>
              <a:p>
                <a:pPr lvl="1"/>
                <a:r>
                  <a:rPr lang="en-AU" dirty="0"/>
                  <a:t>Travel:                    </a:t>
                </a:r>
                <a14:m>
                  <m:oMath xmlns:m="http://schemas.openxmlformats.org/officeDocument/2006/math">
                    <m:r>
                      <a:rPr lang="en-AU" i="1">
                        <a:latin typeface="Cambria Math" panose="02040503050406030204" pitchFamily="18" charset="0"/>
                      </a:rPr>
                      <m:t>4≤</m:t>
                    </m:r>
                    <m:sSub>
                      <m:sSubPr>
                        <m:ctrlPr>
                          <a:rPr lang="en-AU" i="1">
                            <a:latin typeface="Cambria Math" panose="02040503050406030204" pitchFamily="18" charset="0"/>
                          </a:rPr>
                        </m:ctrlPr>
                      </m:sSubPr>
                      <m:e>
                        <m:r>
                          <a:rPr lang="en-AU" i="1">
                            <a:latin typeface="Cambria Math" panose="02040503050406030204" pitchFamily="18" charset="0"/>
                          </a:rPr>
                          <m:t>𝑡</m:t>
                        </m:r>
                      </m:e>
                      <m:sub>
                        <m:sSub>
                          <m:sSubPr>
                            <m:ctrlPr>
                              <a:rPr lang="en-AU" i="1">
                                <a:latin typeface="Cambria Math" panose="02040503050406030204" pitchFamily="18" charset="0"/>
                              </a:rPr>
                            </m:ctrlPr>
                          </m:sSubPr>
                          <m:e>
                            <m:r>
                              <a:rPr lang="en-AU" i="1">
                                <a:latin typeface="Cambria Math" panose="02040503050406030204" pitchFamily="18" charset="0"/>
                              </a:rPr>
                              <m:t>𝑠</m:t>
                            </m:r>
                          </m:e>
                          <m:sub>
                            <m:r>
                              <a:rPr lang="en-AU" i="1">
                                <a:latin typeface="Cambria Math" panose="02040503050406030204" pitchFamily="18" charset="0"/>
                              </a:rPr>
                              <m:t>3</m:t>
                            </m:r>
                          </m:sub>
                        </m:sSub>
                      </m:sub>
                    </m:sSub>
                    <m:r>
                      <a:rPr lang="en-AU" i="1">
                        <a:latin typeface="Cambria Math" panose="02040503050406030204" pitchFamily="18" charset="0"/>
                      </a:rPr>
                      <m:t>≤</m:t>
                    </m:r>
                    <m:r>
                      <a:rPr lang="en-AU" b="0" i="1" smtClean="0">
                        <a:latin typeface="Cambria Math" panose="02040503050406030204" pitchFamily="18" charset="0"/>
                      </a:rPr>
                      <m:t>10 </m:t>
                    </m:r>
                    <m:d>
                      <m:dPr>
                        <m:begChr m:val="["/>
                        <m:endChr m:val="]"/>
                        <m:ctrlPr>
                          <a:rPr lang="en-AU" i="1">
                            <a:latin typeface="Cambria Math" panose="02040503050406030204" pitchFamily="18" charset="0"/>
                          </a:rPr>
                        </m:ctrlPr>
                      </m:dPr>
                      <m:e>
                        <m:r>
                          <a:rPr lang="en-AU" i="1">
                            <a:latin typeface="Cambria Math" panose="02040503050406030204" pitchFamily="18" charset="0"/>
                          </a:rPr>
                          <m:t>𝑠</m:t>
                        </m:r>
                      </m:e>
                    </m:d>
                    <m:r>
                      <a:rPr lang="en-AU" i="1">
                        <a:latin typeface="Cambria Math" panose="02040503050406030204" pitchFamily="18" charset="0"/>
                      </a:rPr>
                      <m:t>        &amp;        10≤</m:t>
                    </m:r>
                    <m:r>
                      <a:rPr lang="en-AU" i="1">
                        <a:latin typeface="Cambria Math" panose="02040503050406030204" pitchFamily="18" charset="0"/>
                      </a:rPr>
                      <m:t>𝜆</m:t>
                    </m:r>
                    <m:r>
                      <a:rPr lang="en-AU" i="1">
                        <a:latin typeface="Cambria Math" panose="02040503050406030204" pitchFamily="18" charset="0"/>
                      </a:rPr>
                      <m:t>≤15  </m:t>
                    </m:r>
                    <m:d>
                      <m:dPr>
                        <m:begChr m:val="["/>
                        <m:endChr m:val="]"/>
                        <m:ctrlPr>
                          <a:rPr lang="en-AU" i="1">
                            <a:latin typeface="Cambria Math" panose="02040503050406030204" pitchFamily="18" charset="0"/>
                          </a:rPr>
                        </m:ctrlPr>
                      </m:dPr>
                      <m:e>
                        <m:r>
                          <a:rPr lang="en-AU" i="1">
                            <a:latin typeface="Cambria Math" panose="02040503050406030204" pitchFamily="18" charset="0"/>
                          </a:rPr>
                          <m:t>°</m:t>
                        </m:r>
                      </m:e>
                    </m:d>
                  </m:oMath>
                </a14:m>
                <a:endParaRPr lang="en-AU" dirty="0"/>
              </a:p>
              <a:p>
                <a:pPr lvl="1"/>
                <a:r>
                  <a:rPr lang="en-AU" dirty="0"/>
                  <a:t>Elevation Rate:     </a:t>
                </a:r>
                <a14:m>
                  <m:oMath xmlns:m="http://schemas.openxmlformats.org/officeDocument/2006/math">
                    <m:r>
                      <a:rPr lang="en-AU" i="1">
                        <a:latin typeface="Cambria Math" panose="02040503050406030204" pitchFamily="18" charset="0"/>
                      </a:rPr>
                      <m:t>0.1≤</m:t>
                    </m:r>
                    <m:sSub>
                      <m:sSubPr>
                        <m:ctrlPr>
                          <a:rPr lang="en-AU" i="1">
                            <a:latin typeface="Cambria Math" panose="02040503050406030204" pitchFamily="18" charset="0"/>
                          </a:rPr>
                        </m:ctrlPr>
                      </m:sSubPr>
                      <m:e>
                        <m:r>
                          <a:rPr lang="en-AU" i="1">
                            <a:latin typeface="Cambria Math" panose="02040503050406030204" pitchFamily="18" charset="0"/>
                          </a:rPr>
                          <m:t>𝑡</m:t>
                        </m:r>
                      </m:e>
                      <m:sub>
                        <m:sSub>
                          <m:sSubPr>
                            <m:ctrlPr>
                              <a:rPr lang="en-AU" i="1">
                                <a:latin typeface="Cambria Math" panose="02040503050406030204" pitchFamily="18" charset="0"/>
                              </a:rPr>
                            </m:ctrlPr>
                          </m:sSubPr>
                          <m:e>
                            <m:r>
                              <a:rPr lang="en-AU" i="1">
                                <a:latin typeface="Cambria Math" panose="02040503050406030204" pitchFamily="18" charset="0"/>
                              </a:rPr>
                              <m:t>𝑠</m:t>
                            </m:r>
                          </m:e>
                          <m:sub>
                            <m:r>
                              <a:rPr lang="en-AU" i="1">
                                <a:latin typeface="Cambria Math" panose="02040503050406030204" pitchFamily="18" charset="0"/>
                              </a:rPr>
                              <m:t>4</m:t>
                            </m:r>
                          </m:sub>
                        </m:sSub>
                      </m:sub>
                    </m:sSub>
                    <m:r>
                      <a:rPr lang="en-AU" i="1">
                        <a:latin typeface="Cambria Math" panose="02040503050406030204" pitchFamily="18" charset="0"/>
                      </a:rPr>
                      <m:t>≤1</m:t>
                    </m:r>
                    <m:r>
                      <a:rPr lang="en-AU" b="0" i="1" smtClean="0">
                        <a:latin typeface="Cambria Math" panose="02040503050406030204" pitchFamily="18" charset="0"/>
                      </a:rPr>
                      <m:t> </m:t>
                    </m:r>
                    <m:d>
                      <m:dPr>
                        <m:begChr m:val="["/>
                        <m:endChr m:val="]"/>
                        <m:ctrlPr>
                          <a:rPr lang="en-AU" i="1">
                            <a:latin typeface="Cambria Math" panose="02040503050406030204" pitchFamily="18" charset="0"/>
                          </a:rPr>
                        </m:ctrlPr>
                      </m:dPr>
                      <m:e>
                        <m:r>
                          <a:rPr lang="en-AU" i="1">
                            <a:latin typeface="Cambria Math" panose="02040503050406030204" pitchFamily="18" charset="0"/>
                          </a:rPr>
                          <m:t>𝑠</m:t>
                        </m:r>
                      </m:e>
                    </m:d>
                    <m:r>
                      <a:rPr lang="en-AU" i="1">
                        <a:latin typeface="Cambria Math" panose="02040503050406030204" pitchFamily="18" charset="0"/>
                      </a:rPr>
                      <m:t>        &amp;        3≤</m:t>
                    </m:r>
                    <m:acc>
                      <m:accPr>
                        <m:chr m:val="̇"/>
                        <m:ctrlPr>
                          <a:rPr lang="en-AU" i="1">
                            <a:latin typeface="Cambria Math" panose="02040503050406030204" pitchFamily="18" charset="0"/>
                          </a:rPr>
                        </m:ctrlPr>
                      </m:accPr>
                      <m:e>
                        <m:r>
                          <a:rPr lang="en-AU" i="1">
                            <a:latin typeface="Cambria Math" panose="02040503050406030204" pitchFamily="18" charset="0"/>
                          </a:rPr>
                          <m:t>𝜀</m:t>
                        </m:r>
                      </m:e>
                    </m:acc>
                    <m:r>
                      <a:rPr lang="en-AU" i="1">
                        <a:latin typeface="Cambria Math" panose="02040503050406030204" pitchFamily="18" charset="0"/>
                      </a:rPr>
                      <m:t>≤5 </m:t>
                    </m:r>
                    <m:d>
                      <m:dPr>
                        <m:begChr m:val="["/>
                        <m:endChr m:val="]"/>
                        <m:ctrlPr>
                          <a:rPr lang="en-AU" i="1">
                            <a:latin typeface="Cambria Math" panose="02040503050406030204" pitchFamily="18" charset="0"/>
                          </a:rPr>
                        </m:ctrlPr>
                      </m:dPr>
                      <m:e>
                        <m:f>
                          <m:fPr>
                            <m:ctrlPr>
                              <a:rPr lang="en-AU" i="1">
                                <a:latin typeface="Cambria Math" panose="02040503050406030204" pitchFamily="18" charset="0"/>
                              </a:rPr>
                            </m:ctrlPr>
                          </m:fPr>
                          <m:num>
                            <m:r>
                              <a:rPr lang="en-AU" i="1">
                                <a:latin typeface="Cambria Math" panose="02040503050406030204" pitchFamily="18" charset="0"/>
                              </a:rPr>
                              <m:t>°</m:t>
                            </m:r>
                          </m:num>
                          <m:den>
                            <m:r>
                              <a:rPr lang="en-AU" i="1">
                                <a:latin typeface="Cambria Math" panose="02040503050406030204" pitchFamily="18" charset="0"/>
                              </a:rPr>
                              <m:t>𝑠</m:t>
                            </m:r>
                          </m:den>
                        </m:f>
                      </m:e>
                    </m:d>
                  </m:oMath>
                </a14:m>
                <a:endParaRPr lang="en-AU" dirty="0"/>
              </a:p>
              <a:p>
                <a:pPr lvl="1"/>
                <a:r>
                  <a:rPr lang="en-AU" dirty="0"/>
                  <a:t>Pitch Rate:             </a:t>
                </a:r>
                <a14:m>
                  <m:oMath xmlns:m="http://schemas.openxmlformats.org/officeDocument/2006/math">
                    <m:r>
                      <a:rPr lang="en-AU" i="1">
                        <a:latin typeface="Cambria Math" panose="02040503050406030204" pitchFamily="18" charset="0"/>
                      </a:rPr>
                      <m:t>0.</m:t>
                    </m:r>
                    <m:r>
                      <a:rPr lang="en-AU" b="0" i="1" smtClean="0">
                        <a:latin typeface="Cambria Math" panose="02040503050406030204" pitchFamily="18" charset="0"/>
                      </a:rPr>
                      <m:t>1</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𝑡</m:t>
                        </m:r>
                      </m:e>
                      <m:sub>
                        <m:sSub>
                          <m:sSubPr>
                            <m:ctrlPr>
                              <a:rPr lang="en-AU" i="1">
                                <a:latin typeface="Cambria Math" panose="02040503050406030204" pitchFamily="18" charset="0"/>
                              </a:rPr>
                            </m:ctrlPr>
                          </m:sSubPr>
                          <m:e>
                            <m:r>
                              <a:rPr lang="en-AU" i="1">
                                <a:latin typeface="Cambria Math" panose="02040503050406030204" pitchFamily="18" charset="0"/>
                              </a:rPr>
                              <m:t>𝑠</m:t>
                            </m:r>
                          </m:e>
                          <m:sub>
                            <m:r>
                              <a:rPr lang="en-AU" i="1">
                                <a:latin typeface="Cambria Math" panose="02040503050406030204" pitchFamily="18" charset="0"/>
                              </a:rPr>
                              <m:t>4</m:t>
                            </m:r>
                          </m:sub>
                        </m:sSub>
                      </m:sub>
                    </m:sSub>
                    <m:r>
                      <a:rPr lang="en-AU" i="1">
                        <a:latin typeface="Cambria Math" panose="02040503050406030204" pitchFamily="18" charset="0"/>
                      </a:rPr>
                      <m:t>≤</m:t>
                    </m:r>
                    <m:r>
                      <a:rPr lang="en-AU" b="0" i="1" smtClean="0">
                        <a:latin typeface="Cambria Math" panose="02040503050406030204" pitchFamily="18" charset="0"/>
                      </a:rPr>
                      <m:t>1</m:t>
                    </m:r>
                    <m:r>
                      <a:rPr lang="en-AU" i="1">
                        <a:latin typeface="Cambria Math" panose="02040503050406030204" pitchFamily="18" charset="0"/>
                      </a:rPr>
                      <m:t>. </m:t>
                    </m:r>
                    <m:r>
                      <a:rPr lang="en-AU" b="0" i="1" smtClean="0">
                        <a:latin typeface="Cambria Math" panose="02040503050406030204" pitchFamily="18" charset="0"/>
                      </a:rPr>
                      <m:t>5</m:t>
                    </m:r>
                    <m:r>
                      <a:rPr lang="en-AU" i="1">
                        <a:latin typeface="Cambria Math" panose="02040503050406030204" pitchFamily="18" charset="0"/>
                      </a:rPr>
                      <m:t> </m:t>
                    </m:r>
                    <m:d>
                      <m:dPr>
                        <m:begChr m:val="["/>
                        <m:endChr m:val="]"/>
                        <m:ctrlPr>
                          <a:rPr lang="en-AU" i="1">
                            <a:latin typeface="Cambria Math" panose="02040503050406030204" pitchFamily="18" charset="0"/>
                          </a:rPr>
                        </m:ctrlPr>
                      </m:dPr>
                      <m:e>
                        <m:r>
                          <a:rPr lang="en-AU" i="1">
                            <a:latin typeface="Cambria Math" panose="02040503050406030204" pitchFamily="18" charset="0"/>
                          </a:rPr>
                          <m:t>𝑠</m:t>
                        </m:r>
                      </m:e>
                    </m:d>
                    <m:r>
                      <a:rPr lang="en-AU" i="1">
                        <a:latin typeface="Cambria Math" panose="02040503050406030204" pitchFamily="18" charset="0"/>
                      </a:rPr>
                      <m:t>        &amp;        5≤</m:t>
                    </m:r>
                    <m:acc>
                      <m:accPr>
                        <m:chr m:val="̇"/>
                        <m:ctrlPr>
                          <a:rPr lang="en-AU" i="1">
                            <a:latin typeface="Cambria Math" panose="02040503050406030204" pitchFamily="18" charset="0"/>
                          </a:rPr>
                        </m:ctrlPr>
                      </m:accPr>
                      <m:e>
                        <m:r>
                          <a:rPr lang="en-AU" i="1">
                            <a:latin typeface="Cambria Math" panose="02040503050406030204" pitchFamily="18" charset="0"/>
                          </a:rPr>
                          <m:t>𝜌</m:t>
                        </m:r>
                      </m:e>
                    </m:acc>
                    <m:r>
                      <a:rPr lang="en-AU" i="1">
                        <a:latin typeface="Cambria Math" panose="02040503050406030204" pitchFamily="18" charset="0"/>
                      </a:rPr>
                      <m:t>≤10  </m:t>
                    </m:r>
                    <m:d>
                      <m:dPr>
                        <m:begChr m:val="["/>
                        <m:endChr m:val="]"/>
                        <m:ctrlPr>
                          <a:rPr lang="en-AU" i="1">
                            <a:latin typeface="Cambria Math" panose="02040503050406030204" pitchFamily="18" charset="0"/>
                          </a:rPr>
                        </m:ctrlPr>
                      </m:dPr>
                      <m:e>
                        <m:f>
                          <m:fPr>
                            <m:ctrlPr>
                              <a:rPr lang="en-AU" i="1">
                                <a:latin typeface="Cambria Math" panose="02040503050406030204" pitchFamily="18" charset="0"/>
                              </a:rPr>
                            </m:ctrlPr>
                          </m:fPr>
                          <m:num>
                            <m:r>
                              <a:rPr lang="en-AU" i="1">
                                <a:latin typeface="Cambria Math" panose="02040503050406030204" pitchFamily="18" charset="0"/>
                              </a:rPr>
                              <m:t>°</m:t>
                            </m:r>
                          </m:num>
                          <m:den>
                            <m:r>
                              <a:rPr lang="en-AU" i="1">
                                <a:latin typeface="Cambria Math" panose="02040503050406030204" pitchFamily="18" charset="0"/>
                              </a:rPr>
                              <m:t>𝑠</m:t>
                            </m:r>
                          </m:den>
                        </m:f>
                      </m:e>
                    </m:d>
                  </m:oMath>
                </a14:m>
                <a:endParaRPr lang="en-AU" dirty="0"/>
              </a:p>
              <a:p>
                <a:pPr lvl="1"/>
                <a:r>
                  <a:rPr lang="en-AU" dirty="0"/>
                  <a:t>Travel Rate:           </a:t>
                </a:r>
                <a14:m>
                  <m:oMath xmlns:m="http://schemas.openxmlformats.org/officeDocument/2006/math">
                    <m:r>
                      <a:rPr lang="en-AU" i="1">
                        <a:latin typeface="Cambria Math" panose="02040503050406030204" pitchFamily="18" charset="0"/>
                      </a:rPr>
                      <m:t>0.</m:t>
                    </m:r>
                    <m:r>
                      <a:rPr lang="en-AU" b="0" i="1" smtClean="0">
                        <a:latin typeface="Cambria Math" panose="02040503050406030204" pitchFamily="18" charset="0"/>
                      </a:rPr>
                      <m:t>1</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𝑡</m:t>
                        </m:r>
                      </m:e>
                      <m:sub>
                        <m:sSub>
                          <m:sSubPr>
                            <m:ctrlPr>
                              <a:rPr lang="en-AU" i="1">
                                <a:latin typeface="Cambria Math" panose="02040503050406030204" pitchFamily="18" charset="0"/>
                              </a:rPr>
                            </m:ctrlPr>
                          </m:sSubPr>
                          <m:e>
                            <m:r>
                              <a:rPr lang="en-AU" i="1">
                                <a:latin typeface="Cambria Math" panose="02040503050406030204" pitchFamily="18" charset="0"/>
                              </a:rPr>
                              <m:t>𝑠</m:t>
                            </m:r>
                          </m:e>
                          <m:sub>
                            <m:r>
                              <a:rPr lang="en-AU" i="1">
                                <a:latin typeface="Cambria Math" panose="02040503050406030204" pitchFamily="18" charset="0"/>
                              </a:rPr>
                              <m:t>4</m:t>
                            </m:r>
                          </m:sub>
                        </m:sSub>
                      </m:sub>
                    </m:sSub>
                    <m:r>
                      <a:rPr lang="en-AU" i="1">
                        <a:latin typeface="Cambria Math" panose="02040503050406030204" pitchFamily="18" charset="0"/>
                      </a:rPr>
                      <m:t>≤</m:t>
                    </m:r>
                    <m:r>
                      <a:rPr lang="en-AU" b="0" i="1" smtClean="0">
                        <a:latin typeface="Cambria Math" panose="02040503050406030204" pitchFamily="18" charset="0"/>
                      </a:rPr>
                      <m:t>2</m:t>
                    </m:r>
                    <m:r>
                      <a:rPr lang="en-AU" i="1">
                        <a:latin typeface="Cambria Math" panose="02040503050406030204" pitchFamily="18" charset="0"/>
                      </a:rPr>
                      <m:t>.0  </m:t>
                    </m:r>
                    <m:d>
                      <m:dPr>
                        <m:begChr m:val="["/>
                        <m:endChr m:val="]"/>
                        <m:ctrlPr>
                          <a:rPr lang="en-AU" i="1">
                            <a:latin typeface="Cambria Math" panose="02040503050406030204" pitchFamily="18" charset="0"/>
                          </a:rPr>
                        </m:ctrlPr>
                      </m:dPr>
                      <m:e>
                        <m:r>
                          <a:rPr lang="en-AU" i="1">
                            <a:latin typeface="Cambria Math" panose="02040503050406030204" pitchFamily="18" charset="0"/>
                          </a:rPr>
                          <m:t>𝑠</m:t>
                        </m:r>
                      </m:e>
                    </m:d>
                    <m:r>
                      <a:rPr lang="en-AU" i="1">
                        <a:latin typeface="Cambria Math" panose="02040503050406030204" pitchFamily="18" charset="0"/>
                      </a:rPr>
                      <m:t>        &amp;        5≤</m:t>
                    </m:r>
                    <m:acc>
                      <m:accPr>
                        <m:chr m:val="̇"/>
                        <m:ctrlPr>
                          <a:rPr lang="en-AU" i="1">
                            <a:latin typeface="Cambria Math" panose="02040503050406030204" pitchFamily="18" charset="0"/>
                          </a:rPr>
                        </m:ctrlPr>
                      </m:accPr>
                      <m:e>
                        <m:r>
                          <a:rPr lang="en-AU" i="1">
                            <a:latin typeface="Cambria Math" panose="02040503050406030204" pitchFamily="18" charset="0"/>
                          </a:rPr>
                          <m:t>𝜆</m:t>
                        </m:r>
                      </m:e>
                    </m:acc>
                    <m:r>
                      <a:rPr lang="en-AU" i="1">
                        <a:latin typeface="Cambria Math" panose="02040503050406030204" pitchFamily="18" charset="0"/>
                      </a:rPr>
                      <m:t>≤10  </m:t>
                    </m:r>
                    <m:d>
                      <m:dPr>
                        <m:begChr m:val="["/>
                        <m:endChr m:val="]"/>
                        <m:ctrlPr>
                          <a:rPr lang="en-AU" i="1">
                            <a:latin typeface="Cambria Math" panose="02040503050406030204" pitchFamily="18" charset="0"/>
                          </a:rPr>
                        </m:ctrlPr>
                      </m:dPr>
                      <m:e>
                        <m:f>
                          <m:fPr>
                            <m:ctrlPr>
                              <a:rPr lang="en-AU" i="1">
                                <a:latin typeface="Cambria Math" panose="02040503050406030204" pitchFamily="18" charset="0"/>
                              </a:rPr>
                            </m:ctrlPr>
                          </m:fPr>
                          <m:num>
                            <m:r>
                              <a:rPr lang="en-AU" i="1">
                                <a:latin typeface="Cambria Math" panose="02040503050406030204" pitchFamily="18" charset="0"/>
                              </a:rPr>
                              <m:t>°</m:t>
                            </m:r>
                          </m:num>
                          <m:den>
                            <m:r>
                              <a:rPr lang="en-AU" i="1">
                                <a:latin typeface="Cambria Math" panose="02040503050406030204" pitchFamily="18" charset="0"/>
                              </a:rPr>
                              <m:t>𝑠</m:t>
                            </m:r>
                          </m:den>
                        </m:f>
                      </m:e>
                    </m:d>
                  </m:oMath>
                </a14:m>
                <a:endParaRPr lang="en-AU" dirty="0"/>
              </a:p>
              <a:p>
                <a:r>
                  <a:rPr lang="en-AU" dirty="0"/>
                  <a:t>These are not expected to be quantitatively reflected in the system response, but are instead used </a:t>
                </a:r>
                <a:r>
                  <a:rPr lang="en-AU" dirty="0" smtClean="0"/>
                  <a:t>to reflect the relative state weightings and aid in prediction of the individual </a:t>
                </a:r>
                <a:r>
                  <a:rPr lang="en-AU" dirty="0"/>
                  <a:t>state variable behaviours.</a:t>
                </a:r>
              </a:p>
              <a:p>
                <a:pPr lvl="1"/>
                <a:endParaRPr lang="en-AU" dirty="0"/>
              </a:p>
              <a:p>
                <a:pPr lvl="1"/>
                <a:endParaRPr lang="en-AU" dirty="0"/>
              </a:p>
              <a:p>
                <a:pPr lvl="1"/>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34" t="-224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12</a:t>
            </a:fld>
            <a:endParaRPr lang="en-AU" dirty="0"/>
          </a:p>
        </p:txBody>
      </p:sp>
    </p:spTree>
    <p:extLst>
      <p:ext uri="{BB962C8B-B14F-4D97-AF65-F5344CB8AC3E}">
        <p14:creationId xmlns:p14="http://schemas.microsoft.com/office/powerpoint/2010/main" val="542968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AU" dirty="0" smtClean="0"/>
                  <a:t>Taking these into </a:t>
                </a:r>
                <a:r>
                  <a:rPr lang="en-AU" dirty="0"/>
                  <a:t>consideration, the following LQR design was developed,</a:t>
                </a:r>
              </a:p>
              <a:p>
                <a:pPr marL="0" indent="0" algn="ctr">
                  <a:buNone/>
                </a:pPr>
                <a14:m>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𝑞</m:t>
                        </m:r>
                      </m:e>
                      <m:sub>
                        <m:r>
                          <a:rPr lang="en-AU" sz="1900" i="1">
                            <a:latin typeface="Cambria Math" panose="02040503050406030204" pitchFamily="18" charset="0"/>
                          </a:rPr>
                          <m:t>1</m:t>
                        </m:r>
                      </m:sub>
                    </m:sSub>
                    <m:r>
                      <a:rPr lang="en-AU" sz="1900" i="1">
                        <a:latin typeface="Cambria Math" panose="02040503050406030204" pitchFamily="18" charset="0"/>
                      </a:rPr>
                      <m:t>=</m:t>
                    </m:r>
                    <m:f>
                      <m:fPr>
                        <m:ctrlPr>
                          <a:rPr lang="en-AU" sz="1900" i="1">
                            <a:latin typeface="Cambria Math" panose="02040503050406030204" pitchFamily="18" charset="0"/>
                          </a:rPr>
                        </m:ctrlPr>
                      </m:fPr>
                      <m:num>
                        <m:r>
                          <a:rPr lang="en-AU" sz="1900" i="1">
                            <a:latin typeface="Cambria Math" panose="02040503050406030204" pitchFamily="18" charset="0"/>
                          </a:rPr>
                          <m:t>1</m:t>
                        </m:r>
                      </m:num>
                      <m:den>
                        <m:r>
                          <a:rPr lang="en-AU" sz="1900" i="1">
                            <a:latin typeface="Cambria Math" panose="02040503050406030204" pitchFamily="18" charset="0"/>
                          </a:rPr>
                          <m:t>0.</m:t>
                        </m:r>
                        <m:r>
                          <a:rPr lang="en-AU" sz="1900" b="0" i="1" smtClean="0">
                            <a:latin typeface="Cambria Math" panose="02040503050406030204" pitchFamily="18" charset="0"/>
                          </a:rPr>
                          <m:t>1</m:t>
                        </m:r>
                        <m:r>
                          <a:rPr lang="en-AU" sz="1900" i="1">
                            <a:latin typeface="Cambria Math" panose="02040503050406030204" pitchFamily="18" charset="0"/>
                          </a:rPr>
                          <m:t>×</m:t>
                        </m:r>
                        <m:sSup>
                          <m:sSupPr>
                            <m:ctrlPr>
                              <a:rPr lang="en-AU" sz="1900" i="1">
                                <a:latin typeface="Cambria Math" panose="02040503050406030204" pitchFamily="18" charset="0"/>
                              </a:rPr>
                            </m:ctrlPr>
                          </m:sSupPr>
                          <m:e>
                            <m:d>
                              <m:dPr>
                                <m:ctrlPr>
                                  <a:rPr lang="en-AU" sz="1900" i="1">
                                    <a:latin typeface="Cambria Math" panose="02040503050406030204" pitchFamily="18" charset="0"/>
                                  </a:rPr>
                                </m:ctrlPr>
                              </m:dPr>
                              <m:e>
                                <m:d>
                                  <m:dPr>
                                    <m:ctrlPr>
                                      <a:rPr lang="en-AU" sz="1900" i="1">
                                        <a:latin typeface="Cambria Math" panose="02040503050406030204" pitchFamily="18" charset="0"/>
                                      </a:rPr>
                                    </m:ctrlPr>
                                  </m:dPr>
                                  <m:e>
                                    <m:f>
                                      <m:fPr>
                                        <m:ctrlPr>
                                          <a:rPr lang="en-AU" sz="1900" i="1">
                                            <a:latin typeface="Cambria Math" panose="02040503050406030204" pitchFamily="18" charset="0"/>
                                          </a:rPr>
                                        </m:ctrlPr>
                                      </m:fPr>
                                      <m:num>
                                        <m:r>
                                          <a:rPr lang="en-AU" sz="1900" b="0" i="1" smtClean="0">
                                            <a:latin typeface="Cambria Math" panose="02040503050406030204" pitchFamily="18" charset="0"/>
                                          </a:rPr>
                                          <m:t>7</m:t>
                                        </m:r>
                                        <m:r>
                                          <a:rPr lang="en-AU" sz="1900" i="1">
                                            <a:latin typeface="Cambria Math" panose="02040503050406030204" pitchFamily="18" charset="0"/>
                                          </a:rPr>
                                          <m:t>𝜋</m:t>
                                        </m:r>
                                      </m:num>
                                      <m:den>
                                        <m:r>
                                          <a:rPr lang="en-AU" sz="1900" i="1">
                                            <a:latin typeface="Cambria Math" panose="02040503050406030204" pitchFamily="18" charset="0"/>
                                          </a:rPr>
                                          <m:t>180</m:t>
                                        </m:r>
                                      </m:den>
                                    </m:f>
                                  </m:e>
                                </m:d>
                              </m:e>
                            </m:d>
                          </m:e>
                          <m:sup>
                            <m:r>
                              <a:rPr lang="en-AU" sz="1900" i="1">
                                <a:latin typeface="Cambria Math" panose="02040503050406030204" pitchFamily="18" charset="0"/>
                              </a:rPr>
                              <m:t>2</m:t>
                            </m:r>
                          </m:sup>
                        </m:sSup>
                      </m:den>
                    </m:f>
                  </m:oMath>
                </a14:m>
                <a:r>
                  <a:rPr lang="en-AU" sz="1900" dirty="0"/>
                  <a:t>, </a:t>
                </a:r>
                <a14:m>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𝑞</m:t>
                        </m:r>
                      </m:e>
                      <m:sub>
                        <m:r>
                          <a:rPr lang="en-AU" sz="1900" i="1">
                            <a:latin typeface="Cambria Math" panose="02040503050406030204" pitchFamily="18" charset="0"/>
                          </a:rPr>
                          <m:t>2</m:t>
                        </m:r>
                      </m:sub>
                    </m:sSub>
                    <m:r>
                      <a:rPr lang="en-AU" sz="1900" i="1">
                        <a:latin typeface="Cambria Math" panose="02040503050406030204" pitchFamily="18" charset="0"/>
                      </a:rPr>
                      <m:t>=</m:t>
                    </m:r>
                    <m:f>
                      <m:fPr>
                        <m:ctrlPr>
                          <a:rPr lang="en-AU" sz="1900" i="1">
                            <a:latin typeface="Cambria Math" panose="02040503050406030204" pitchFamily="18" charset="0"/>
                          </a:rPr>
                        </m:ctrlPr>
                      </m:fPr>
                      <m:num>
                        <m:r>
                          <a:rPr lang="en-AU" sz="1900" i="1">
                            <a:latin typeface="Cambria Math" panose="02040503050406030204" pitchFamily="18" charset="0"/>
                          </a:rPr>
                          <m:t>1</m:t>
                        </m:r>
                      </m:num>
                      <m:den>
                        <m:r>
                          <a:rPr lang="en-AU" sz="1900" b="0" i="1" smtClean="0">
                            <a:latin typeface="Cambria Math" panose="02040503050406030204" pitchFamily="18" charset="0"/>
                          </a:rPr>
                          <m:t>5</m:t>
                        </m:r>
                        <m:r>
                          <a:rPr lang="en-AU" sz="1900" i="1">
                            <a:latin typeface="Cambria Math" panose="02040503050406030204" pitchFamily="18" charset="0"/>
                          </a:rPr>
                          <m:t>×</m:t>
                        </m:r>
                        <m:sSup>
                          <m:sSupPr>
                            <m:ctrlPr>
                              <a:rPr lang="en-AU" sz="1900" i="1">
                                <a:latin typeface="Cambria Math" panose="02040503050406030204" pitchFamily="18" charset="0"/>
                              </a:rPr>
                            </m:ctrlPr>
                          </m:sSupPr>
                          <m:e>
                            <m:d>
                              <m:dPr>
                                <m:ctrlPr>
                                  <a:rPr lang="en-AU" sz="1900" i="1">
                                    <a:latin typeface="Cambria Math" panose="02040503050406030204" pitchFamily="18" charset="0"/>
                                  </a:rPr>
                                </m:ctrlPr>
                              </m:dPr>
                              <m:e>
                                <m:d>
                                  <m:dPr>
                                    <m:ctrlPr>
                                      <a:rPr lang="en-AU" sz="1900" i="1">
                                        <a:latin typeface="Cambria Math" panose="02040503050406030204" pitchFamily="18" charset="0"/>
                                      </a:rPr>
                                    </m:ctrlPr>
                                  </m:dPr>
                                  <m:e>
                                    <m:f>
                                      <m:fPr>
                                        <m:ctrlPr>
                                          <a:rPr lang="en-AU" sz="1900" i="1">
                                            <a:latin typeface="Cambria Math" panose="02040503050406030204" pitchFamily="18" charset="0"/>
                                          </a:rPr>
                                        </m:ctrlPr>
                                      </m:fPr>
                                      <m:num>
                                        <m:r>
                                          <a:rPr lang="en-AU" sz="1900" i="1">
                                            <a:latin typeface="Cambria Math" panose="02040503050406030204" pitchFamily="18" charset="0"/>
                                          </a:rPr>
                                          <m:t>2</m:t>
                                        </m:r>
                                        <m:r>
                                          <a:rPr lang="en-AU" sz="1900" b="0" i="1" smtClean="0">
                                            <a:latin typeface="Cambria Math" panose="02040503050406030204" pitchFamily="18" charset="0"/>
                                          </a:rPr>
                                          <m:t>0</m:t>
                                        </m:r>
                                        <m:r>
                                          <a:rPr lang="en-AU" sz="1900" i="1">
                                            <a:latin typeface="Cambria Math" panose="02040503050406030204" pitchFamily="18" charset="0"/>
                                          </a:rPr>
                                          <m:t>𝜋</m:t>
                                        </m:r>
                                      </m:num>
                                      <m:den>
                                        <m:r>
                                          <a:rPr lang="en-AU" sz="1900" i="1">
                                            <a:latin typeface="Cambria Math" panose="02040503050406030204" pitchFamily="18" charset="0"/>
                                          </a:rPr>
                                          <m:t>180</m:t>
                                        </m:r>
                                      </m:den>
                                    </m:f>
                                  </m:e>
                                </m:d>
                              </m:e>
                            </m:d>
                          </m:e>
                          <m:sup>
                            <m:r>
                              <a:rPr lang="en-AU" sz="1900" i="1">
                                <a:latin typeface="Cambria Math" panose="02040503050406030204" pitchFamily="18" charset="0"/>
                              </a:rPr>
                              <m:t>2</m:t>
                            </m:r>
                          </m:sup>
                        </m:sSup>
                      </m:den>
                    </m:f>
                  </m:oMath>
                </a14:m>
                <a:r>
                  <a:rPr lang="en-AU" sz="1900" dirty="0"/>
                  <a:t>, </a:t>
                </a:r>
                <a14:m>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𝑞</m:t>
                        </m:r>
                      </m:e>
                      <m:sub>
                        <m:r>
                          <a:rPr lang="en-AU" sz="1900" i="1">
                            <a:latin typeface="Cambria Math" panose="02040503050406030204" pitchFamily="18" charset="0"/>
                          </a:rPr>
                          <m:t>3</m:t>
                        </m:r>
                      </m:sub>
                    </m:sSub>
                    <m:r>
                      <a:rPr lang="en-AU" sz="1900" i="1">
                        <a:latin typeface="Cambria Math" panose="02040503050406030204" pitchFamily="18" charset="0"/>
                      </a:rPr>
                      <m:t>=</m:t>
                    </m:r>
                    <m:f>
                      <m:fPr>
                        <m:ctrlPr>
                          <a:rPr lang="en-AU" sz="1900" i="1">
                            <a:latin typeface="Cambria Math" panose="02040503050406030204" pitchFamily="18" charset="0"/>
                          </a:rPr>
                        </m:ctrlPr>
                      </m:fPr>
                      <m:num>
                        <m:r>
                          <a:rPr lang="en-AU" sz="1900" i="1">
                            <a:latin typeface="Cambria Math" panose="02040503050406030204" pitchFamily="18" charset="0"/>
                          </a:rPr>
                          <m:t>1</m:t>
                        </m:r>
                      </m:num>
                      <m:den>
                        <m:r>
                          <a:rPr lang="en-AU" sz="1900" b="0" i="1" smtClean="0">
                            <a:latin typeface="Cambria Math" panose="02040503050406030204" pitchFamily="18" charset="0"/>
                          </a:rPr>
                          <m:t>8</m:t>
                        </m:r>
                        <m:r>
                          <a:rPr lang="en-AU" sz="1900" i="1">
                            <a:latin typeface="Cambria Math" panose="02040503050406030204" pitchFamily="18" charset="0"/>
                          </a:rPr>
                          <m:t>×</m:t>
                        </m:r>
                        <m:sSup>
                          <m:sSupPr>
                            <m:ctrlPr>
                              <a:rPr lang="en-AU" sz="1900" i="1">
                                <a:latin typeface="Cambria Math" panose="02040503050406030204" pitchFamily="18" charset="0"/>
                              </a:rPr>
                            </m:ctrlPr>
                          </m:sSupPr>
                          <m:e>
                            <m:d>
                              <m:dPr>
                                <m:ctrlPr>
                                  <a:rPr lang="en-AU" sz="1900" i="1">
                                    <a:latin typeface="Cambria Math" panose="02040503050406030204" pitchFamily="18" charset="0"/>
                                  </a:rPr>
                                </m:ctrlPr>
                              </m:dPr>
                              <m:e>
                                <m:d>
                                  <m:dPr>
                                    <m:ctrlPr>
                                      <a:rPr lang="en-AU" sz="1900" i="1">
                                        <a:latin typeface="Cambria Math" panose="02040503050406030204" pitchFamily="18" charset="0"/>
                                      </a:rPr>
                                    </m:ctrlPr>
                                  </m:dPr>
                                  <m:e>
                                    <m:f>
                                      <m:fPr>
                                        <m:ctrlPr>
                                          <a:rPr lang="en-AU" sz="1900" i="1">
                                            <a:latin typeface="Cambria Math" panose="02040503050406030204" pitchFamily="18" charset="0"/>
                                          </a:rPr>
                                        </m:ctrlPr>
                                      </m:fPr>
                                      <m:num>
                                        <m:r>
                                          <a:rPr lang="en-AU" sz="1900" i="1">
                                            <a:latin typeface="Cambria Math" panose="02040503050406030204" pitchFamily="18" charset="0"/>
                                          </a:rPr>
                                          <m:t>1</m:t>
                                        </m:r>
                                        <m:r>
                                          <a:rPr lang="en-AU" sz="1900" b="0" i="1" smtClean="0">
                                            <a:latin typeface="Cambria Math" panose="02040503050406030204" pitchFamily="18" charset="0"/>
                                          </a:rPr>
                                          <m:t>5</m:t>
                                        </m:r>
                                        <m:r>
                                          <a:rPr lang="en-AU" sz="1900" i="1">
                                            <a:latin typeface="Cambria Math" panose="02040503050406030204" pitchFamily="18" charset="0"/>
                                          </a:rPr>
                                          <m:t>𝜋</m:t>
                                        </m:r>
                                      </m:num>
                                      <m:den>
                                        <m:r>
                                          <a:rPr lang="en-AU" sz="1900" i="1">
                                            <a:latin typeface="Cambria Math" panose="02040503050406030204" pitchFamily="18" charset="0"/>
                                          </a:rPr>
                                          <m:t>180</m:t>
                                        </m:r>
                                      </m:den>
                                    </m:f>
                                  </m:e>
                                </m:d>
                              </m:e>
                            </m:d>
                          </m:e>
                          <m:sup>
                            <m:r>
                              <a:rPr lang="en-AU" sz="1900" i="1">
                                <a:latin typeface="Cambria Math" panose="02040503050406030204" pitchFamily="18" charset="0"/>
                              </a:rPr>
                              <m:t>2</m:t>
                            </m:r>
                          </m:sup>
                        </m:sSup>
                      </m:den>
                    </m:f>
                  </m:oMath>
                </a14:m>
                <a:endParaRPr lang="en-AU" sz="1900" dirty="0"/>
              </a:p>
              <a:p>
                <a:pPr marL="0" indent="0" algn="ctr">
                  <a:buNone/>
                </a:pPr>
                <a14:m>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𝑞</m:t>
                        </m:r>
                      </m:e>
                      <m:sub>
                        <m:r>
                          <a:rPr lang="en-AU" sz="1900" i="1">
                            <a:latin typeface="Cambria Math" panose="02040503050406030204" pitchFamily="18" charset="0"/>
                          </a:rPr>
                          <m:t>4</m:t>
                        </m:r>
                      </m:sub>
                    </m:sSub>
                    <m:r>
                      <a:rPr lang="en-AU" sz="1900" i="1">
                        <a:latin typeface="Cambria Math" panose="02040503050406030204" pitchFamily="18" charset="0"/>
                      </a:rPr>
                      <m:t>=</m:t>
                    </m:r>
                    <m:f>
                      <m:fPr>
                        <m:ctrlPr>
                          <a:rPr lang="en-AU" sz="1900" i="1">
                            <a:latin typeface="Cambria Math" panose="02040503050406030204" pitchFamily="18" charset="0"/>
                          </a:rPr>
                        </m:ctrlPr>
                      </m:fPr>
                      <m:num>
                        <m:r>
                          <a:rPr lang="en-AU" sz="1900" i="1">
                            <a:latin typeface="Cambria Math" panose="02040503050406030204" pitchFamily="18" charset="0"/>
                          </a:rPr>
                          <m:t>1</m:t>
                        </m:r>
                      </m:num>
                      <m:den>
                        <m:r>
                          <a:rPr lang="en-AU" sz="1900" i="1">
                            <a:latin typeface="Cambria Math" panose="02040503050406030204" pitchFamily="18" charset="0"/>
                          </a:rPr>
                          <m:t>0.</m:t>
                        </m:r>
                        <m:r>
                          <a:rPr lang="en-AU" sz="1900" b="0" i="1" smtClean="0">
                            <a:latin typeface="Cambria Math" panose="02040503050406030204" pitchFamily="18" charset="0"/>
                          </a:rPr>
                          <m:t>5</m:t>
                        </m:r>
                        <m:r>
                          <a:rPr lang="en-AU" sz="1900" i="1">
                            <a:latin typeface="Cambria Math" panose="02040503050406030204" pitchFamily="18" charset="0"/>
                          </a:rPr>
                          <m:t>×</m:t>
                        </m:r>
                        <m:sSup>
                          <m:sSupPr>
                            <m:ctrlPr>
                              <a:rPr lang="en-AU" sz="1900" i="1">
                                <a:latin typeface="Cambria Math" panose="02040503050406030204" pitchFamily="18" charset="0"/>
                              </a:rPr>
                            </m:ctrlPr>
                          </m:sSupPr>
                          <m:e>
                            <m:d>
                              <m:dPr>
                                <m:ctrlPr>
                                  <a:rPr lang="en-AU" sz="1900" i="1">
                                    <a:latin typeface="Cambria Math" panose="02040503050406030204" pitchFamily="18" charset="0"/>
                                  </a:rPr>
                                </m:ctrlPr>
                              </m:dPr>
                              <m:e>
                                <m:d>
                                  <m:dPr>
                                    <m:ctrlPr>
                                      <a:rPr lang="en-AU" sz="1900" i="1">
                                        <a:latin typeface="Cambria Math" panose="02040503050406030204" pitchFamily="18" charset="0"/>
                                      </a:rPr>
                                    </m:ctrlPr>
                                  </m:dPr>
                                  <m:e>
                                    <m:f>
                                      <m:fPr>
                                        <m:ctrlPr>
                                          <a:rPr lang="en-AU" sz="1900" i="1">
                                            <a:latin typeface="Cambria Math" panose="02040503050406030204" pitchFamily="18" charset="0"/>
                                          </a:rPr>
                                        </m:ctrlPr>
                                      </m:fPr>
                                      <m:num>
                                        <m:r>
                                          <a:rPr lang="en-AU" sz="1900" i="1">
                                            <a:latin typeface="Cambria Math" panose="02040503050406030204" pitchFamily="18" charset="0"/>
                                          </a:rPr>
                                          <m:t>5</m:t>
                                        </m:r>
                                        <m:r>
                                          <a:rPr lang="en-AU" sz="1900" i="1">
                                            <a:latin typeface="Cambria Math" panose="02040503050406030204" pitchFamily="18" charset="0"/>
                                          </a:rPr>
                                          <m:t>𝜋</m:t>
                                        </m:r>
                                      </m:num>
                                      <m:den>
                                        <m:r>
                                          <a:rPr lang="en-AU" sz="1900" i="1">
                                            <a:latin typeface="Cambria Math" panose="02040503050406030204" pitchFamily="18" charset="0"/>
                                          </a:rPr>
                                          <m:t>180</m:t>
                                        </m:r>
                                      </m:den>
                                    </m:f>
                                  </m:e>
                                </m:d>
                              </m:e>
                            </m:d>
                          </m:e>
                          <m:sup>
                            <m:r>
                              <a:rPr lang="en-AU" sz="1900" i="1">
                                <a:latin typeface="Cambria Math" panose="02040503050406030204" pitchFamily="18" charset="0"/>
                              </a:rPr>
                              <m:t>2</m:t>
                            </m:r>
                          </m:sup>
                        </m:sSup>
                      </m:den>
                    </m:f>
                  </m:oMath>
                </a14:m>
                <a:r>
                  <a:rPr lang="en-AU" sz="1900" dirty="0"/>
                  <a:t>, </a:t>
                </a:r>
                <a14:m>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𝑞</m:t>
                        </m:r>
                      </m:e>
                      <m:sub>
                        <m:r>
                          <a:rPr lang="en-AU" sz="1900" i="1">
                            <a:latin typeface="Cambria Math" panose="02040503050406030204" pitchFamily="18" charset="0"/>
                          </a:rPr>
                          <m:t>5</m:t>
                        </m:r>
                      </m:sub>
                    </m:sSub>
                    <m:r>
                      <a:rPr lang="en-AU" sz="1900" i="1">
                        <a:latin typeface="Cambria Math" panose="02040503050406030204" pitchFamily="18" charset="0"/>
                      </a:rPr>
                      <m:t>=</m:t>
                    </m:r>
                    <m:f>
                      <m:fPr>
                        <m:ctrlPr>
                          <a:rPr lang="en-AU" sz="1900" i="1">
                            <a:latin typeface="Cambria Math" panose="02040503050406030204" pitchFamily="18" charset="0"/>
                          </a:rPr>
                        </m:ctrlPr>
                      </m:fPr>
                      <m:num>
                        <m:r>
                          <a:rPr lang="en-AU" sz="1900" i="1">
                            <a:latin typeface="Cambria Math" panose="02040503050406030204" pitchFamily="18" charset="0"/>
                          </a:rPr>
                          <m:t>1</m:t>
                        </m:r>
                      </m:num>
                      <m:den>
                        <m:r>
                          <a:rPr lang="en-AU" sz="1900" i="1">
                            <a:latin typeface="Cambria Math" panose="02040503050406030204" pitchFamily="18" charset="0"/>
                          </a:rPr>
                          <m:t>0.</m:t>
                        </m:r>
                        <m:r>
                          <a:rPr lang="en-AU" sz="1900" b="0" i="1" smtClean="0">
                            <a:latin typeface="Cambria Math" panose="02040503050406030204" pitchFamily="18" charset="0"/>
                          </a:rPr>
                          <m:t>2</m:t>
                        </m:r>
                        <m:r>
                          <a:rPr lang="en-AU" sz="1900" i="1">
                            <a:latin typeface="Cambria Math" panose="02040503050406030204" pitchFamily="18" charset="0"/>
                          </a:rPr>
                          <m:t>×</m:t>
                        </m:r>
                        <m:sSup>
                          <m:sSupPr>
                            <m:ctrlPr>
                              <a:rPr lang="en-AU" sz="1900" i="1">
                                <a:latin typeface="Cambria Math" panose="02040503050406030204" pitchFamily="18" charset="0"/>
                              </a:rPr>
                            </m:ctrlPr>
                          </m:sSupPr>
                          <m:e>
                            <m:d>
                              <m:dPr>
                                <m:ctrlPr>
                                  <a:rPr lang="en-AU" sz="1900" i="1">
                                    <a:latin typeface="Cambria Math" panose="02040503050406030204" pitchFamily="18" charset="0"/>
                                  </a:rPr>
                                </m:ctrlPr>
                              </m:dPr>
                              <m:e>
                                <m:d>
                                  <m:dPr>
                                    <m:ctrlPr>
                                      <a:rPr lang="en-AU" sz="1900" i="1">
                                        <a:latin typeface="Cambria Math" panose="02040503050406030204" pitchFamily="18" charset="0"/>
                                      </a:rPr>
                                    </m:ctrlPr>
                                  </m:dPr>
                                  <m:e>
                                    <m:f>
                                      <m:fPr>
                                        <m:ctrlPr>
                                          <a:rPr lang="en-AU" sz="1900" i="1">
                                            <a:latin typeface="Cambria Math" panose="02040503050406030204" pitchFamily="18" charset="0"/>
                                          </a:rPr>
                                        </m:ctrlPr>
                                      </m:fPr>
                                      <m:num>
                                        <m:r>
                                          <a:rPr lang="en-AU" sz="1900" b="0" i="1" smtClean="0">
                                            <a:latin typeface="Cambria Math" panose="02040503050406030204" pitchFamily="18" charset="0"/>
                                          </a:rPr>
                                          <m:t>5</m:t>
                                        </m:r>
                                        <m:r>
                                          <a:rPr lang="en-AU" sz="1900" i="1">
                                            <a:latin typeface="Cambria Math" panose="02040503050406030204" pitchFamily="18" charset="0"/>
                                          </a:rPr>
                                          <m:t>𝜋</m:t>
                                        </m:r>
                                      </m:num>
                                      <m:den>
                                        <m:r>
                                          <a:rPr lang="en-AU" sz="1900" i="1">
                                            <a:latin typeface="Cambria Math" panose="02040503050406030204" pitchFamily="18" charset="0"/>
                                          </a:rPr>
                                          <m:t>180</m:t>
                                        </m:r>
                                      </m:den>
                                    </m:f>
                                  </m:e>
                                </m:d>
                              </m:e>
                            </m:d>
                          </m:e>
                          <m:sup>
                            <m:r>
                              <a:rPr lang="en-AU" sz="1900" i="1">
                                <a:latin typeface="Cambria Math" panose="02040503050406030204" pitchFamily="18" charset="0"/>
                              </a:rPr>
                              <m:t>2</m:t>
                            </m:r>
                          </m:sup>
                        </m:sSup>
                      </m:den>
                    </m:f>
                  </m:oMath>
                </a14:m>
                <a:r>
                  <a:rPr lang="en-AU" sz="1900" dirty="0"/>
                  <a:t>, </a:t>
                </a:r>
                <a14:m>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𝑞</m:t>
                        </m:r>
                      </m:e>
                      <m:sub>
                        <m:r>
                          <a:rPr lang="en-AU" sz="1900" i="1">
                            <a:latin typeface="Cambria Math" panose="02040503050406030204" pitchFamily="18" charset="0"/>
                          </a:rPr>
                          <m:t>6</m:t>
                        </m:r>
                      </m:sub>
                    </m:sSub>
                    <m:r>
                      <a:rPr lang="en-AU" sz="1900" i="1">
                        <a:latin typeface="Cambria Math" panose="02040503050406030204" pitchFamily="18" charset="0"/>
                      </a:rPr>
                      <m:t>=</m:t>
                    </m:r>
                    <m:f>
                      <m:fPr>
                        <m:ctrlPr>
                          <a:rPr lang="en-AU" sz="1900" i="1">
                            <a:latin typeface="Cambria Math" panose="02040503050406030204" pitchFamily="18" charset="0"/>
                          </a:rPr>
                        </m:ctrlPr>
                      </m:fPr>
                      <m:num>
                        <m:r>
                          <a:rPr lang="en-AU" sz="1900" i="1">
                            <a:latin typeface="Cambria Math" panose="02040503050406030204" pitchFamily="18" charset="0"/>
                          </a:rPr>
                          <m:t>1</m:t>
                        </m:r>
                      </m:num>
                      <m:den>
                        <m:r>
                          <a:rPr lang="en-AU" sz="1900" i="1">
                            <a:latin typeface="Cambria Math" panose="02040503050406030204" pitchFamily="18" charset="0"/>
                          </a:rPr>
                          <m:t>0.1×</m:t>
                        </m:r>
                        <m:sSup>
                          <m:sSupPr>
                            <m:ctrlPr>
                              <a:rPr lang="en-AU" sz="1900" i="1">
                                <a:latin typeface="Cambria Math" panose="02040503050406030204" pitchFamily="18" charset="0"/>
                              </a:rPr>
                            </m:ctrlPr>
                          </m:sSupPr>
                          <m:e>
                            <m:d>
                              <m:dPr>
                                <m:ctrlPr>
                                  <a:rPr lang="en-AU" sz="1900" i="1">
                                    <a:latin typeface="Cambria Math" panose="02040503050406030204" pitchFamily="18" charset="0"/>
                                  </a:rPr>
                                </m:ctrlPr>
                              </m:dPr>
                              <m:e>
                                <m:d>
                                  <m:dPr>
                                    <m:ctrlPr>
                                      <a:rPr lang="en-AU" sz="1900" i="1">
                                        <a:latin typeface="Cambria Math" panose="02040503050406030204" pitchFamily="18" charset="0"/>
                                      </a:rPr>
                                    </m:ctrlPr>
                                  </m:dPr>
                                  <m:e>
                                    <m:f>
                                      <m:fPr>
                                        <m:ctrlPr>
                                          <a:rPr lang="en-AU" sz="1900" i="1">
                                            <a:latin typeface="Cambria Math" panose="02040503050406030204" pitchFamily="18" charset="0"/>
                                          </a:rPr>
                                        </m:ctrlPr>
                                      </m:fPr>
                                      <m:num>
                                        <m:r>
                                          <a:rPr lang="en-AU" sz="1900" b="0" i="1" smtClean="0">
                                            <a:latin typeface="Cambria Math" panose="02040503050406030204" pitchFamily="18" charset="0"/>
                                          </a:rPr>
                                          <m:t>4</m:t>
                                        </m:r>
                                        <m:r>
                                          <a:rPr lang="en-AU" sz="1900" i="1">
                                            <a:latin typeface="Cambria Math" panose="02040503050406030204" pitchFamily="18" charset="0"/>
                                          </a:rPr>
                                          <m:t>𝜋</m:t>
                                        </m:r>
                                      </m:num>
                                      <m:den>
                                        <m:r>
                                          <a:rPr lang="en-AU" sz="1900" i="1">
                                            <a:latin typeface="Cambria Math" panose="02040503050406030204" pitchFamily="18" charset="0"/>
                                          </a:rPr>
                                          <m:t>180</m:t>
                                        </m:r>
                                      </m:den>
                                    </m:f>
                                  </m:e>
                                </m:d>
                              </m:e>
                            </m:d>
                          </m:e>
                          <m:sup>
                            <m:r>
                              <a:rPr lang="en-AU" sz="1900" i="1">
                                <a:latin typeface="Cambria Math" panose="02040503050406030204" pitchFamily="18" charset="0"/>
                              </a:rPr>
                              <m:t>2</m:t>
                            </m:r>
                          </m:sup>
                        </m:sSup>
                      </m:den>
                    </m:f>
                  </m:oMath>
                </a14:m>
                <a:endParaRPr lang="en-AU" sz="1900" dirty="0" smtClean="0"/>
              </a:p>
              <a:p>
                <a:pPr marL="0" indent="0" algn="ctr">
                  <a:buNone/>
                </a:pPr>
                <a14:m>
                  <m:oMath xmlns:m="http://schemas.openxmlformats.org/officeDocument/2006/math">
                    <m:sSub>
                      <m:sSubPr>
                        <m:ctrlPr>
                          <a:rPr lang="en-AU" sz="1900" b="0" i="1" smtClean="0">
                            <a:latin typeface="Cambria Math" panose="02040503050406030204" pitchFamily="18" charset="0"/>
                          </a:rPr>
                        </m:ctrlPr>
                      </m:sSubPr>
                      <m:e>
                        <m:r>
                          <a:rPr lang="en-AU" sz="1900" b="0" i="1" smtClean="0">
                            <a:latin typeface="Cambria Math" panose="02040503050406030204" pitchFamily="18" charset="0"/>
                          </a:rPr>
                          <m:t>𝑞</m:t>
                        </m:r>
                      </m:e>
                      <m:sub>
                        <m:r>
                          <a:rPr lang="en-AU" sz="1900" b="0" i="1" smtClean="0">
                            <a:latin typeface="Cambria Math" panose="02040503050406030204" pitchFamily="18" charset="0"/>
                          </a:rPr>
                          <m:t>7</m:t>
                        </m:r>
                      </m:sub>
                    </m:sSub>
                    <m:r>
                      <a:rPr lang="en-AU" sz="1900" b="0" i="1" smtClean="0">
                        <a:latin typeface="Cambria Math" panose="02040503050406030204" pitchFamily="18" charset="0"/>
                      </a:rPr>
                      <m:t>=</m:t>
                    </m:r>
                    <m:sSub>
                      <m:sSubPr>
                        <m:ctrlPr>
                          <a:rPr lang="en-AU" sz="1900" b="0" i="1" smtClean="0">
                            <a:latin typeface="Cambria Math" panose="02040503050406030204" pitchFamily="18" charset="0"/>
                          </a:rPr>
                        </m:ctrlPr>
                      </m:sSubPr>
                      <m:e>
                        <m:r>
                          <a:rPr lang="en-AU" sz="1900" b="0" i="1" smtClean="0">
                            <a:latin typeface="Cambria Math" panose="02040503050406030204" pitchFamily="18" charset="0"/>
                          </a:rPr>
                          <m:t>𝑞</m:t>
                        </m:r>
                      </m:e>
                      <m:sub>
                        <m:r>
                          <a:rPr lang="en-AU" sz="1900" b="0" i="1" smtClean="0">
                            <a:latin typeface="Cambria Math" panose="02040503050406030204" pitchFamily="18" charset="0"/>
                          </a:rPr>
                          <m:t>8</m:t>
                        </m:r>
                      </m:sub>
                    </m:sSub>
                    <m:r>
                      <a:rPr lang="en-AU" sz="1900" b="0" i="1" smtClean="0">
                        <a:latin typeface="Cambria Math" panose="02040503050406030204" pitchFamily="18" charset="0"/>
                      </a:rPr>
                      <m:t>=</m:t>
                    </m:r>
                    <m:f>
                      <m:fPr>
                        <m:ctrlPr>
                          <a:rPr lang="en-AU" sz="1900" b="0" i="1" smtClean="0">
                            <a:latin typeface="Cambria Math" panose="02040503050406030204" pitchFamily="18" charset="0"/>
                          </a:rPr>
                        </m:ctrlPr>
                      </m:fPr>
                      <m:num>
                        <m:r>
                          <a:rPr lang="en-AU" sz="1900" b="0" i="1" smtClean="0">
                            <a:latin typeface="Cambria Math" panose="02040503050406030204" pitchFamily="18" charset="0"/>
                          </a:rPr>
                          <m:t>1</m:t>
                        </m:r>
                      </m:num>
                      <m:den>
                        <m:r>
                          <a:rPr lang="en-AU" sz="1900" b="0" i="1" smtClean="0">
                            <a:latin typeface="Cambria Math" panose="02040503050406030204" pitchFamily="18" charset="0"/>
                          </a:rPr>
                          <m:t>25</m:t>
                        </m:r>
                        <m:d>
                          <m:dPr>
                            <m:ctrlPr>
                              <a:rPr lang="en-AU" sz="1900" b="0" i="1" smtClean="0">
                                <a:latin typeface="Cambria Math" panose="02040503050406030204" pitchFamily="18" charset="0"/>
                              </a:rPr>
                            </m:ctrlPr>
                          </m:dPr>
                          <m:e>
                            <m:sSup>
                              <m:sSupPr>
                                <m:ctrlPr>
                                  <a:rPr lang="en-AU" sz="1900" b="0" i="1" smtClean="0">
                                    <a:latin typeface="Cambria Math" panose="02040503050406030204" pitchFamily="18" charset="0"/>
                                  </a:rPr>
                                </m:ctrlPr>
                              </m:sSupPr>
                              <m:e>
                                <m:d>
                                  <m:dPr>
                                    <m:ctrlPr>
                                      <a:rPr lang="en-AU" sz="1900" b="0" i="1" smtClean="0">
                                        <a:latin typeface="Cambria Math" panose="02040503050406030204" pitchFamily="18" charset="0"/>
                                      </a:rPr>
                                    </m:ctrlPr>
                                  </m:dPr>
                                  <m:e>
                                    <m:f>
                                      <m:fPr>
                                        <m:ctrlPr>
                                          <a:rPr lang="en-AU" sz="1900" b="0" i="1" smtClean="0">
                                            <a:latin typeface="Cambria Math" panose="02040503050406030204" pitchFamily="18" charset="0"/>
                                          </a:rPr>
                                        </m:ctrlPr>
                                      </m:fPr>
                                      <m:num>
                                        <m:r>
                                          <a:rPr lang="en-AU" sz="1900" b="0" i="1" smtClean="0">
                                            <a:latin typeface="Cambria Math" panose="02040503050406030204" pitchFamily="18" charset="0"/>
                                          </a:rPr>
                                          <m:t>0.5</m:t>
                                        </m:r>
                                        <m:r>
                                          <a:rPr lang="en-AU" sz="1900" b="0" i="1" smtClean="0">
                                            <a:latin typeface="Cambria Math" panose="02040503050406030204" pitchFamily="18" charset="0"/>
                                          </a:rPr>
                                          <m:t>𝜋</m:t>
                                        </m:r>
                                      </m:num>
                                      <m:den>
                                        <m:r>
                                          <a:rPr lang="en-AU" sz="1900" b="0" i="1" smtClean="0">
                                            <a:latin typeface="Cambria Math" panose="02040503050406030204" pitchFamily="18" charset="0"/>
                                          </a:rPr>
                                          <m:t>180</m:t>
                                        </m:r>
                                      </m:den>
                                    </m:f>
                                  </m:e>
                                </m:d>
                              </m:e>
                              <m:sup>
                                <m:r>
                                  <a:rPr lang="en-AU" sz="1900" b="0" i="1" smtClean="0">
                                    <a:latin typeface="Cambria Math" panose="02040503050406030204" pitchFamily="18" charset="0"/>
                                  </a:rPr>
                                  <m:t>2</m:t>
                                </m:r>
                              </m:sup>
                            </m:sSup>
                          </m:e>
                        </m:d>
                      </m:den>
                    </m:f>
                  </m:oMath>
                </a14:m>
                <a:r>
                  <a:rPr lang="en-AU" sz="1900" dirty="0" smtClean="0"/>
                  <a:t>,</a:t>
                </a:r>
                <a:endParaRPr lang="en-AU" sz="1900" dirty="0"/>
              </a:p>
              <a:p>
                <a:pPr marL="0" indent="0" algn="ctr">
                  <a:buNone/>
                </a:pPr>
                <a:endParaRPr lang="en-AU" sz="1900" dirty="0"/>
              </a:p>
              <a:p>
                <a:pPr marL="0" indent="0" algn="ctr">
                  <a:buNone/>
                </a:pPr>
                <a14:m>
                  <m:oMathPara xmlns:m="http://schemas.openxmlformats.org/officeDocument/2006/math">
                    <m:oMathParaPr>
                      <m:jc m:val="centerGroup"/>
                    </m:oMathParaPr>
                    <m:oMath xmlns:m="http://schemas.openxmlformats.org/officeDocument/2006/math">
                      <m:sSub>
                        <m:sSubPr>
                          <m:ctrlPr>
                            <a:rPr lang="en-AU" sz="1900" i="1">
                              <a:latin typeface="Cambria Math" panose="02040503050406030204" pitchFamily="18" charset="0"/>
                            </a:rPr>
                          </m:ctrlPr>
                        </m:sSubPr>
                        <m:e>
                          <m:r>
                            <a:rPr lang="en-AU" sz="1900" i="1">
                              <a:latin typeface="Cambria Math" panose="02040503050406030204" pitchFamily="18" charset="0"/>
                            </a:rPr>
                            <m:t>𝑄</m:t>
                          </m:r>
                        </m:e>
                        <m:sub>
                          <m:r>
                            <a:rPr lang="en-AU" sz="1900" i="1">
                              <a:latin typeface="Cambria Math" panose="02040503050406030204" pitchFamily="18" charset="0"/>
                            </a:rPr>
                            <m:t>𝑥</m:t>
                          </m:r>
                        </m:sub>
                      </m:sSub>
                      <m:r>
                        <a:rPr lang="en-AU" sz="1900" i="1">
                          <a:latin typeface="Cambria Math" panose="02040503050406030204" pitchFamily="18" charset="0"/>
                        </a:rPr>
                        <m:t>=</m:t>
                      </m:r>
                      <m:d>
                        <m:dPr>
                          <m:ctrlPr>
                            <a:rPr lang="en-AU" sz="1900" i="1">
                              <a:latin typeface="Cambria Math" panose="02040503050406030204" pitchFamily="18" charset="0"/>
                            </a:rPr>
                          </m:ctrlPr>
                        </m:dPr>
                        <m:e>
                          <m:m>
                            <m:mPr>
                              <m:mcs>
                                <m:mc>
                                  <m:mcPr>
                                    <m:count m:val="8"/>
                                    <m:mcJc m:val="center"/>
                                  </m:mcPr>
                                </m:mc>
                              </m:mcs>
                              <m:ctrlPr>
                                <a:rPr lang="en-AU" sz="1900" i="1">
                                  <a:latin typeface="Cambria Math" panose="02040503050406030204" pitchFamily="18" charset="0"/>
                                </a:rPr>
                              </m:ctrlPr>
                            </m:mPr>
                            <m:mr>
                              <m:e>
                                <m:r>
                                  <a:rPr lang="en-AU" sz="1900" i="1">
                                    <a:latin typeface="Cambria Math" panose="02040503050406030204" pitchFamily="18" charset="0"/>
                                  </a:rPr>
                                  <m:t>669.9605</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1.6414</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1.8238</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262.6245</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656.5613</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2051.7540</m:t>
                                </m:r>
                              </m:e>
                              <m:e>
                                <m:r>
                                  <a:rPr lang="en-AU" sz="1900" i="1">
                                    <a:latin typeface="Cambria Math" panose="02040503050406030204" pitchFamily="18" charset="0"/>
                                  </a:rPr>
                                  <m:t>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525.2490</m:t>
                                </m:r>
                              </m:e>
                              <m:e>
                                <m:r>
                                  <a:rPr lang="en-AU" sz="1900" i="1">
                                    <a:latin typeface="Cambria Math" panose="02040503050406030204" pitchFamily="18" charset="0"/>
                                  </a:rPr>
                                  <m:t>0</m:t>
                                </m:r>
                              </m:e>
                            </m:mr>
                            <m:mr>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0</m:t>
                                </m:r>
                              </m:e>
                              <m:e>
                                <m:r>
                                  <a:rPr lang="en-AU" sz="1900" i="1">
                                    <a:latin typeface="Cambria Math" panose="02040503050406030204" pitchFamily="18" charset="0"/>
                                  </a:rPr>
                                  <m:t>525.2490</m:t>
                                </m:r>
                              </m:e>
                            </m:mr>
                          </m:m>
                        </m:e>
                      </m:d>
                    </m:oMath>
                  </m:oMathPara>
                </a14:m>
                <a:endParaRPr lang="en-AU" sz="1900" dirty="0"/>
              </a:p>
              <a:p>
                <a:pPr marL="0" indent="0" algn="ctr">
                  <a:buNone/>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34" t="-165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13</a:t>
            </a:fld>
            <a:endParaRPr lang="en-AU" dirty="0"/>
          </a:p>
        </p:txBody>
      </p:sp>
    </p:spTree>
    <p:extLst>
      <p:ext uri="{BB962C8B-B14F-4D97-AF65-F5344CB8AC3E}">
        <p14:creationId xmlns:p14="http://schemas.microsoft.com/office/powerpoint/2010/main" val="1922487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1</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2</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1</m:t>
                          </m:r>
                        </m:num>
                        <m:den>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15</m:t>
                                  </m:r>
                                </m:e>
                              </m:d>
                            </m:e>
                            <m:sup>
                              <m:r>
                                <a:rPr lang="en-AU" i="1">
                                  <a:latin typeface="Cambria Math" panose="02040503050406030204" pitchFamily="18" charset="0"/>
                                </a:rPr>
                                <m:t>2</m:t>
                              </m:r>
                            </m:sup>
                          </m:sSup>
                        </m:den>
                      </m:f>
                    </m:oMath>
                  </m:oMathPara>
                </a14:m>
                <a:endParaRPr lang="en-AU" dirty="0"/>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𝑄</m:t>
                          </m:r>
                        </m:e>
                        <m:sub>
                          <m:r>
                            <a:rPr lang="en-AU" i="1">
                              <a:latin typeface="Cambria Math" panose="02040503050406030204" pitchFamily="18" charset="0"/>
                            </a:rPr>
                            <m:t>𝑢</m:t>
                          </m:r>
                        </m:sub>
                      </m:sSub>
                      <m:r>
                        <a:rPr lang="en-AU" i="1">
                          <a:latin typeface="Cambria Math" panose="02040503050406030204" pitchFamily="18" charset="0"/>
                        </a:rPr>
                        <m:t>=</m:t>
                      </m:r>
                      <m:r>
                        <a:rPr lang="en-AU" b="0" i="1" smtClean="0">
                          <a:latin typeface="Cambria Math" panose="02040503050406030204" pitchFamily="18" charset="0"/>
                        </a:rPr>
                        <m:t>8</m:t>
                      </m:r>
                      <m:r>
                        <a:rPr lang="en-AU" i="1">
                          <a:latin typeface="Cambria Math" panose="02040503050406030204" pitchFamily="18" charset="0"/>
                        </a:rPr>
                        <m:t>00×</m:t>
                      </m:r>
                      <m:d>
                        <m:dPr>
                          <m:ctrlPr>
                            <a:rPr lang="en-AU" i="1">
                              <a:latin typeface="Cambria Math" panose="02040503050406030204" pitchFamily="18" charset="0"/>
                            </a:rPr>
                          </m:ctrlPr>
                        </m:dPr>
                        <m:e>
                          <m:m>
                            <m:mPr>
                              <m:mcs>
                                <m:mc>
                                  <m:mcPr>
                                    <m:count m:val="2"/>
                                    <m:mcJc m:val="center"/>
                                  </m:mcPr>
                                </m:mc>
                              </m:mcs>
                              <m:ctrlPr>
                                <a:rPr lang="en-AU" i="1">
                                  <a:latin typeface="Cambria Math" panose="02040503050406030204" pitchFamily="18" charset="0"/>
                                </a:rPr>
                              </m:ctrlPr>
                            </m:mPr>
                            <m:mr>
                              <m:e>
                                <m:r>
                                  <a:rPr lang="en-AU" i="1">
                                    <a:latin typeface="Cambria Math" panose="02040503050406030204" pitchFamily="18" charset="0"/>
                                  </a:rPr>
                                  <m:t>0.0044</m:t>
                                </m:r>
                              </m:e>
                              <m:e>
                                <m:r>
                                  <a:rPr lang="en-AU" i="1">
                                    <a:latin typeface="Cambria Math" panose="02040503050406030204" pitchFamily="18" charset="0"/>
                                  </a:rPr>
                                  <m:t>0</m:t>
                                </m:r>
                              </m:e>
                            </m:mr>
                            <m:mr>
                              <m:e>
                                <m:r>
                                  <a:rPr lang="en-AU" i="1">
                                    <a:latin typeface="Cambria Math" panose="02040503050406030204" pitchFamily="18" charset="0"/>
                                  </a:rPr>
                                  <m:t>0</m:t>
                                </m:r>
                              </m:e>
                              <m:e>
                                <m:r>
                                  <a:rPr lang="en-AU" i="1">
                                    <a:latin typeface="Cambria Math" panose="02040503050406030204" pitchFamily="18" charset="0"/>
                                  </a:rPr>
                                  <m:t>0.0044</m:t>
                                </m:r>
                              </m:e>
                            </m:mr>
                          </m:m>
                        </m:e>
                      </m:d>
                    </m:oMath>
                  </m:oMathPara>
                </a14:m>
                <a:endParaRPr lang="en-AU" dirty="0"/>
              </a:p>
              <a:p>
                <a:pPr marL="0" indent="0">
                  <a:buNone/>
                </a:pPr>
                <a:endParaRPr lang="en-AU" dirty="0"/>
              </a:p>
              <a:p>
                <a:r>
                  <a:rPr lang="en-AU" dirty="0"/>
                  <a:t>q</a:t>
                </a:r>
                <a:r>
                  <a:rPr lang="en-AU" baseline="-25000" dirty="0"/>
                  <a:t>i</a:t>
                </a:r>
                <a:r>
                  <a:rPr lang="en-AU" dirty="0"/>
                  <a:t> associated with </a:t>
                </a:r>
                <a:r>
                  <a:rPr lang="en-AU" dirty="0" smtClean="0"/>
                  <a:t>elevation, pitch rate and </a:t>
                </a:r>
                <a:r>
                  <a:rPr lang="en-AU" dirty="0"/>
                  <a:t>travel </a:t>
                </a:r>
                <a:r>
                  <a:rPr lang="en-AU" dirty="0" smtClean="0"/>
                  <a:t>rate had </a:t>
                </a:r>
                <a:r>
                  <a:rPr lang="en-AU" dirty="0"/>
                  <a:t>to be significantly amplified to achieve stronger control</a:t>
                </a:r>
                <a:r>
                  <a:rPr lang="en-AU" dirty="0" smtClean="0"/>
                  <a:t>.</a:t>
                </a:r>
                <a:endParaRPr lang="en-AU" dirty="0"/>
              </a:p>
              <a:p>
                <a:r>
                  <a:rPr lang="en-AU" dirty="0" smtClean="0"/>
                  <a:t>q</a:t>
                </a:r>
                <a:r>
                  <a:rPr lang="en-AU" baseline="-25000" dirty="0" smtClean="0"/>
                  <a:t>i</a:t>
                </a:r>
                <a:r>
                  <a:rPr lang="en-AU" dirty="0" smtClean="0"/>
                  <a:t> corresponding to the two integrator states will be discussed later.</a:t>
                </a:r>
                <a:endParaRPr lang="en-AU" dirty="0"/>
              </a:p>
              <a:p>
                <a:pPr algn="just"/>
                <a:r>
                  <a:rPr lang="el-GR" dirty="0"/>
                  <a:t>ρ</a:t>
                </a:r>
                <a:r>
                  <a:rPr lang="en-AU" dirty="0"/>
                  <a:t> had to take on a large value in-order to offset the </a:t>
                </a:r>
                <a:r>
                  <a:rPr lang="en-AU" dirty="0" err="1"/>
                  <a:t>Qx</a:t>
                </a:r>
                <a:r>
                  <a:rPr lang="en-AU" dirty="0"/>
                  <a:t> matrix. This primarily helped produce a gain matrix that could be safely applied to the system without overpowering 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34" r="-903"/>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14</a:t>
            </a:fld>
            <a:endParaRPr lang="en-AU" dirty="0"/>
          </a:p>
        </p:txBody>
      </p:sp>
    </p:spTree>
    <p:extLst>
      <p:ext uri="{BB962C8B-B14F-4D97-AF65-F5344CB8AC3E}">
        <p14:creationId xmlns:p14="http://schemas.microsoft.com/office/powerpoint/2010/main" val="2787533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AU" dirty="0" smtClean="0"/>
                  <a:t>The resulting state feedback gain matrix is presented below along with the closed loop poles of the system,</a:t>
                </a:r>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𝐾</m:t>
                      </m:r>
                      <m:r>
                        <a:rPr lang="en-AU" i="1">
                          <a:latin typeface="Cambria Math" panose="02040503050406030204" pitchFamily="18" charset="0"/>
                        </a:rPr>
                        <m:t>=</m:t>
                      </m:r>
                      <m:d>
                        <m:dPr>
                          <m:begChr m:val="["/>
                          <m:endChr m:val="]"/>
                          <m:ctrlPr>
                            <a:rPr lang="en-AU" i="1">
                              <a:latin typeface="Cambria Math" panose="02040503050406030204" pitchFamily="18" charset="0"/>
                            </a:rPr>
                          </m:ctrlPr>
                        </m:dPr>
                        <m:e>
                          <m:m>
                            <m:mPr>
                              <m:mcs>
                                <m:mc>
                                  <m:mcPr>
                                    <m:count m:val="6"/>
                                    <m:mcJc m:val="center"/>
                                  </m:mcPr>
                                </m:mc>
                              </m:mcs>
                              <m:ctrlPr>
                                <a:rPr lang="en-AU" b="0" i="1">
                                  <a:latin typeface="Cambria Math" panose="02040503050406030204" pitchFamily="18" charset="0"/>
                                </a:rPr>
                              </m:ctrlPr>
                            </m:mPr>
                            <m:mr>
                              <m:e>
                                <m:r>
                                  <a:rPr lang="en-AU" b="0" i="1" smtClean="0">
                                    <a:latin typeface="Cambria Math" panose="02040503050406030204" pitchFamily="18" charset="0"/>
                                  </a:rPr>
                                  <m:t>19.2965</m:t>
                                </m:r>
                              </m:e>
                              <m:e>
                                <m:r>
                                  <a:rPr lang="en-AU" b="0" i="1" smtClean="0">
                                    <a:latin typeface="Cambria Math" panose="02040503050406030204" pitchFamily="18" charset="0"/>
                                  </a:rPr>
                                  <m:t>33.5428</m:t>
                                </m:r>
                              </m:e>
                              <m:e>
                                <m:r>
                                  <a:rPr lang="en-AU" b="0" i="1" smtClean="0">
                                    <a:latin typeface="Cambria Math" panose="02040503050406030204" pitchFamily="18" charset="0"/>
                                  </a:rPr>
                                  <m:t>−25.9424</m:t>
                                </m:r>
                              </m:e>
                              <m:e>
                                <m:r>
                                  <a:rPr lang="en-AU" b="0" i="1" smtClean="0">
                                    <a:latin typeface="Cambria Math" panose="02040503050406030204" pitchFamily="18" charset="0"/>
                                  </a:rPr>
                                  <m:t>16.1817</m:t>
                                </m:r>
                              </m:e>
                              <m:e>
                                <m:r>
                                  <a:rPr lang="en-AU" b="0" i="1" smtClean="0">
                                    <a:latin typeface="Cambria Math" panose="02040503050406030204" pitchFamily="18" charset="0"/>
                                  </a:rPr>
                                  <m:t>12.2499</m:t>
                                </m:r>
                              </m:e>
                              <m:e>
                                <m:r>
                                  <a:rPr lang="en-AU" b="0" i="1" smtClean="0">
                                    <a:latin typeface="Cambria Math" panose="02040503050406030204" pitchFamily="18" charset="0"/>
                                  </a:rPr>
                                  <m:t>−39.1391</m:t>
                                </m:r>
                              </m:e>
                            </m:mr>
                            <m:mr>
                              <m:e>
                                <m:r>
                                  <a:rPr lang="en-AU" b="0" i="1" smtClean="0">
                                    <a:latin typeface="Cambria Math" panose="02040503050406030204" pitchFamily="18" charset="0"/>
                                  </a:rPr>
                                  <m:t>19.2965</m:t>
                                </m:r>
                              </m:e>
                              <m:e>
                                <m:r>
                                  <a:rPr lang="en-AU" i="1">
                                    <a:latin typeface="Cambria Math" panose="02040503050406030204" pitchFamily="18" charset="0"/>
                                  </a:rPr>
                                  <m:t>−</m:t>
                                </m:r>
                                <m:r>
                                  <a:rPr lang="en-AU" b="0" i="1" smtClean="0">
                                    <a:latin typeface="Cambria Math" panose="02040503050406030204" pitchFamily="18" charset="0"/>
                                  </a:rPr>
                                  <m:t>33.5428</m:t>
                                </m:r>
                              </m:e>
                              <m:e>
                                <m:r>
                                  <a:rPr lang="en-AU" b="0" i="1" smtClean="0">
                                    <a:latin typeface="Cambria Math" panose="02040503050406030204" pitchFamily="18" charset="0"/>
                                  </a:rPr>
                                  <m:t>25.9424</m:t>
                                </m:r>
                              </m:e>
                              <m:e>
                                <m:r>
                                  <a:rPr lang="en-AU" b="0" i="1" smtClean="0">
                                    <a:latin typeface="Cambria Math" panose="02040503050406030204" pitchFamily="18" charset="0"/>
                                  </a:rPr>
                                  <m:t>16.1817</m:t>
                                </m:r>
                              </m:e>
                              <m:e>
                                <m:r>
                                  <a:rPr lang="en-AU" i="1">
                                    <a:latin typeface="Cambria Math" panose="02040503050406030204" pitchFamily="18" charset="0"/>
                                  </a:rPr>
                                  <m:t>−</m:t>
                                </m:r>
                                <m:r>
                                  <a:rPr lang="en-AU" b="0" i="1" smtClean="0">
                                    <a:latin typeface="Cambria Math" panose="02040503050406030204" pitchFamily="18" charset="0"/>
                                  </a:rPr>
                                  <m:t>12</m:t>
                                </m:r>
                                <m:r>
                                  <a:rPr lang="en-AU" i="1">
                                    <a:latin typeface="Cambria Math" panose="02040503050406030204" pitchFamily="18" charset="0"/>
                                  </a:rPr>
                                  <m:t>.</m:t>
                                </m:r>
                                <m:r>
                                  <a:rPr lang="en-AU" b="0" i="1" smtClean="0">
                                    <a:latin typeface="Cambria Math" panose="02040503050406030204" pitchFamily="18" charset="0"/>
                                  </a:rPr>
                                  <m:t>2</m:t>
                                </m:r>
                                <m:r>
                                  <a:rPr lang="en-AU" i="1">
                                    <a:latin typeface="Cambria Math" panose="02040503050406030204" pitchFamily="18" charset="0"/>
                                  </a:rPr>
                                  <m:t>4</m:t>
                                </m:r>
                                <m:r>
                                  <a:rPr lang="en-AU" b="0" i="1" smtClean="0">
                                    <a:latin typeface="Cambria Math" panose="02040503050406030204" pitchFamily="18" charset="0"/>
                                  </a:rPr>
                                  <m:t>99</m:t>
                                </m:r>
                              </m:e>
                              <m:e>
                                <m:r>
                                  <a:rPr lang="en-AU" b="0" i="1" smtClean="0">
                                    <a:latin typeface="Cambria Math" panose="02040503050406030204" pitchFamily="18" charset="0"/>
                                  </a:rPr>
                                  <m:t>39.1391</m:t>
                                </m:r>
                              </m:e>
                            </m:mr>
                          </m:m>
                        </m:e>
                      </m:d>
                    </m:oMath>
                  </m:oMathPara>
                </a14:m>
                <a:endParaRPr lang="en-AU" dirty="0"/>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𝜆</m:t>
                      </m:r>
                      <m:r>
                        <a:rPr lang="en-AU"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−1.3883+1.1763</m:t>
                                </m:r>
                                <m:r>
                                  <a:rPr lang="en-AU" i="1">
                                    <a:latin typeface="Cambria Math" panose="02040503050406030204" pitchFamily="18" charset="0"/>
                                  </a:rPr>
                                  <m:t>𝑖</m:t>
                                </m:r>
                              </m:e>
                            </m:mr>
                            <m:mr>
                              <m:e>
                                <m:r>
                                  <a:rPr lang="en-AU" i="1">
                                    <a:latin typeface="Cambria Math" panose="02040503050406030204" pitchFamily="18" charset="0"/>
                                  </a:rPr>
                                  <m:t>−1.3883−1.1763</m:t>
                                </m:r>
                                <m:r>
                                  <a:rPr lang="en-AU" i="1">
                                    <a:latin typeface="Cambria Math" panose="02040503050406030204" pitchFamily="18" charset="0"/>
                                  </a:rPr>
                                  <m:t>𝑖</m:t>
                                </m:r>
                              </m:e>
                            </m:mr>
                            <m:mr>
                              <m:e>
                                <m:r>
                                  <a:rPr lang="en-AU" i="1">
                                    <a:latin typeface="Cambria Math" panose="02040503050406030204" pitchFamily="18" charset="0"/>
                                  </a:rPr>
                                  <m:t>−11.1662</m:t>
                                </m:r>
                              </m:e>
                            </m:mr>
                            <m:mr>
                              <m:e>
                                <m:r>
                                  <a:rPr lang="en-AU" i="1">
                                    <a:latin typeface="Cambria Math" panose="02040503050406030204" pitchFamily="18" charset="0"/>
                                  </a:rPr>
                                  <m:t>−0.8362+1.2961</m:t>
                                </m:r>
                                <m:r>
                                  <a:rPr lang="en-AU" i="1">
                                    <a:latin typeface="Cambria Math" panose="02040503050406030204" pitchFamily="18" charset="0"/>
                                  </a:rPr>
                                  <m:t>𝑖</m:t>
                                </m:r>
                              </m:e>
                            </m:mr>
                            <m:mr>
                              <m:e>
                                <m:r>
                                  <a:rPr lang="en-AU" i="1">
                                    <a:latin typeface="Cambria Math" panose="02040503050406030204" pitchFamily="18" charset="0"/>
                                  </a:rPr>
                                  <m:t>−0.8362−1.2961</m:t>
                                </m:r>
                                <m:r>
                                  <a:rPr lang="en-AU" i="1">
                                    <a:latin typeface="Cambria Math" panose="02040503050406030204" pitchFamily="18" charset="0"/>
                                  </a:rPr>
                                  <m:t>𝑖</m:t>
                                </m:r>
                              </m:e>
                            </m:mr>
                            <m:mr>
                              <m:e>
                                <m:r>
                                  <a:rPr lang="en-AU" i="1">
                                    <a:latin typeface="Cambria Math" panose="02040503050406030204" pitchFamily="18" charset="0"/>
                                  </a:rPr>
                                  <m:t>−1.3962</m:t>
                                </m:r>
                              </m:e>
                            </m:mr>
                          </m:m>
                        </m:e>
                      </m:d>
                    </m:oMath>
                  </m:oMathPara>
                </a14:m>
                <a:endParaRPr lang="en-AU"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34" t="-165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15</a:t>
            </a:fld>
            <a:endParaRPr lang="en-AU" dirty="0"/>
          </a:p>
        </p:txBody>
      </p:sp>
    </p:spTree>
    <p:extLst>
      <p:ext uri="{BB962C8B-B14F-4D97-AF65-F5344CB8AC3E}">
        <p14:creationId xmlns:p14="http://schemas.microsoft.com/office/powerpoint/2010/main" val="622388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a:t>
            </a:r>
          </a:p>
        </p:txBody>
      </p:sp>
      <p:sp>
        <p:nvSpPr>
          <p:cNvPr id="3" name="Content Placeholder 2"/>
          <p:cNvSpPr>
            <a:spLocks noGrp="1"/>
          </p:cNvSpPr>
          <p:nvPr>
            <p:ph idx="1"/>
          </p:nvPr>
        </p:nvSpPr>
        <p:spPr/>
        <p:txBody>
          <a:bodyPr>
            <a:normAutofit/>
          </a:bodyPr>
          <a:lstStyle/>
          <a:p>
            <a:r>
              <a:rPr lang="en-AU" dirty="0" smtClean="0"/>
              <a:t>Final K design system response.</a:t>
            </a:r>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p:txBody>
      </p:sp>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16</a:t>
            </a:fld>
            <a:endParaRPr lang="en-AU"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091" t="3398" r="7057" b="5785"/>
          <a:stretch/>
        </p:blipFill>
        <p:spPr>
          <a:xfrm>
            <a:off x="1752599" y="1450389"/>
            <a:ext cx="8686801" cy="4721357"/>
          </a:xfrm>
          <a:prstGeom prst="rect">
            <a:avLst/>
          </a:prstGeom>
        </p:spPr>
      </p:pic>
    </p:spTree>
    <p:extLst>
      <p:ext uri="{BB962C8B-B14F-4D97-AF65-F5344CB8AC3E}">
        <p14:creationId xmlns:p14="http://schemas.microsoft.com/office/powerpoint/2010/main" val="539448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 – </a:t>
            </a:r>
            <a:r>
              <a:rPr lang="en-AU" dirty="0" smtClean="0"/>
              <a:t>Test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AU" dirty="0" smtClean="0"/>
                  <a:t>The</a:t>
                </a:r>
                <a:r>
                  <a:rPr lang="en-AU" dirty="0"/>
                  <a:t> </a:t>
                </a:r>
                <a:r>
                  <a:rPr lang="en-AU" dirty="0" smtClean="0"/>
                  <a:t>response for an initial K design based on the set constraints is presented below,</a:t>
                </a:r>
              </a:p>
              <a:p>
                <a:pPr marL="0" indent="0">
                  <a:buNone/>
                </a:pPr>
                <a:endParaRPr lang="en-AU" dirty="0">
                  <a:solidFill>
                    <a:srgbClr val="FF0000"/>
                  </a:solidFill>
                </a:endParaRPr>
              </a:p>
              <a:p>
                <a:endParaRPr lang="en-AU" dirty="0" smtClean="0">
                  <a:solidFill>
                    <a:srgbClr val="FF0000"/>
                  </a:solidFill>
                </a:endParaRPr>
              </a:p>
              <a:p>
                <a:endParaRPr lang="en-AU" dirty="0">
                  <a:solidFill>
                    <a:srgbClr val="FF0000"/>
                  </a:solidFill>
                </a:endParaRPr>
              </a:p>
              <a:p>
                <a:endParaRPr lang="en-AU" dirty="0" smtClean="0">
                  <a:solidFill>
                    <a:srgbClr val="FF0000"/>
                  </a:solidFill>
                </a:endParaRPr>
              </a:p>
              <a:p>
                <a:endParaRPr lang="en-AU" dirty="0">
                  <a:solidFill>
                    <a:srgbClr val="FF0000"/>
                  </a:solidFill>
                </a:endParaRPr>
              </a:p>
              <a:p>
                <a:endParaRPr lang="en-AU" dirty="0" smtClean="0">
                  <a:solidFill>
                    <a:srgbClr val="FF0000"/>
                  </a:solidFill>
                </a:endParaRPr>
              </a:p>
              <a:p>
                <a:endParaRPr lang="en-AU" dirty="0">
                  <a:solidFill>
                    <a:srgbClr val="FF0000"/>
                  </a:solidFill>
                </a:endParaRPr>
              </a:p>
              <a:p>
                <a:endParaRPr lang="en-AU" dirty="0" smtClean="0">
                  <a:solidFill>
                    <a:srgbClr val="FF0000"/>
                  </a:solidFill>
                </a:endParaRPr>
              </a:p>
              <a:p>
                <a:pPr marL="0" indent="0">
                  <a:buNone/>
                </a:pPr>
                <a:endParaRPr lang="en-AU" dirty="0" smtClean="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AU" b="0" i="1" smtClean="0">
                          <a:solidFill>
                            <a:schemeClr val="tx1"/>
                          </a:solidFill>
                          <a:latin typeface="Cambria Math"/>
                        </a:rPr>
                        <m:t>𝐾</m:t>
                      </m:r>
                      <m:r>
                        <a:rPr lang="en-AU" b="0" i="1" smtClean="0">
                          <a:solidFill>
                            <a:schemeClr val="tx1"/>
                          </a:solidFill>
                          <a:latin typeface="Cambria Math"/>
                        </a:rPr>
                        <m:t>=</m:t>
                      </m:r>
                      <m:d>
                        <m:dPr>
                          <m:begChr m:val="["/>
                          <m:endChr m:val="]"/>
                          <m:ctrlPr>
                            <a:rPr lang="en-AU" b="0" i="1" smtClean="0">
                              <a:solidFill>
                                <a:schemeClr val="tx1"/>
                              </a:solidFill>
                              <a:latin typeface="Cambria Math" panose="02040503050406030204" pitchFamily="18" charset="0"/>
                            </a:rPr>
                          </m:ctrlPr>
                        </m:dPr>
                        <m:e>
                          <m:m>
                            <m:mPr>
                              <m:mcs>
                                <m:mc>
                                  <m:mcPr>
                                    <m:count m:val="6"/>
                                    <m:mcJc m:val="center"/>
                                  </m:mcPr>
                                </m:mc>
                              </m:mcs>
                              <m:ctrlPr>
                                <a:rPr lang="en-AU" b="0" i="1" smtClean="0">
                                  <a:solidFill>
                                    <a:schemeClr val="tx1"/>
                                  </a:solidFill>
                                  <a:latin typeface="Cambria Math" panose="02040503050406030204" pitchFamily="18" charset="0"/>
                                </a:rPr>
                              </m:ctrlPr>
                            </m:mPr>
                            <m:mr>
                              <m:e>
                                <m:r>
                                  <a:rPr lang="en-AU" b="0" i="1" smtClean="0">
                                    <a:solidFill>
                                      <a:schemeClr val="tx1"/>
                                    </a:solidFill>
                                    <a:latin typeface="Cambria Math" panose="02040503050406030204" pitchFamily="18" charset="0"/>
                                  </a:rPr>
                                  <m:t>15.9133</m:t>
                                </m:r>
                              </m:e>
                              <m:e>
                                <m:r>
                                  <a:rPr lang="en-AU" b="0" i="1" smtClean="0">
                                    <a:solidFill>
                                      <a:schemeClr val="tx1"/>
                                    </a:solidFill>
                                    <a:latin typeface="Cambria Math" panose="02040503050406030204" pitchFamily="18" charset="0"/>
                                  </a:rPr>
                                  <m:t>27.1234</m:t>
                                </m:r>
                              </m:e>
                              <m:e>
                                <m:r>
                                  <a:rPr lang="en-AU" b="0" i="1" smtClean="0">
                                    <a:solidFill>
                                      <a:schemeClr val="tx1"/>
                                    </a:solidFill>
                                    <a:latin typeface="Cambria Math"/>
                                  </a:rPr>
                                  <m:t>−</m:t>
                                </m:r>
                                <m:r>
                                  <a:rPr lang="en-AU" b="0" i="1" smtClean="0">
                                    <a:solidFill>
                                      <a:schemeClr val="tx1"/>
                                    </a:solidFill>
                                    <a:latin typeface="Cambria Math" panose="02040503050406030204" pitchFamily="18" charset="0"/>
                                  </a:rPr>
                                  <m:t>22.4179</m:t>
                                </m:r>
                              </m:e>
                              <m:e>
                                <m:r>
                                  <a:rPr lang="en-AU" b="0" i="1" smtClean="0">
                                    <a:solidFill>
                                      <a:schemeClr val="tx1"/>
                                    </a:solidFill>
                                    <a:latin typeface="Cambria Math" panose="02040503050406030204" pitchFamily="18" charset="0"/>
                                  </a:rPr>
                                  <m:t>14.1954</m:t>
                                </m:r>
                              </m:e>
                              <m:e>
                                <m:r>
                                  <a:rPr lang="en-AU" b="0" i="1" smtClean="0">
                                    <a:solidFill>
                                      <a:schemeClr val="tx1"/>
                                    </a:solidFill>
                                    <a:latin typeface="Cambria Math" panose="02040503050406030204" pitchFamily="18" charset="0"/>
                                  </a:rPr>
                                  <m:t>10.9002</m:t>
                                </m:r>
                              </m:e>
                              <m:e>
                                <m:r>
                                  <a:rPr lang="en-AU" b="0" i="1" smtClean="0">
                                    <a:solidFill>
                                      <a:schemeClr val="tx1"/>
                                    </a:solidFill>
                                    <a:latin typeface="Cambria Math"/>
                                  </a:rPr>
                                  <m:t>−2</m:t>
                                </m:r>
                                <m:r>
                                  <a:rPr lang="en-AU" b="0" i="1" smtClean="0">
                                    <a:solidFill>
                                      <a:schemeClr val="tx1"/>
                                    </a:solidFill>
                                    <a:latin typeface="Cambria Math" panose="02040503050406030204" pitchFamily="18" charset="0"/>
                                  </a:rPr>
                                  <m:t>9.1913</m:t>
                                </m:r>
                              </m:e>
                            </m:mr>
                            <m:mr>
                              <m:e>
                                <m:r>
                                  <a:rPr lang="en-AU" b="0" i="1" smtClean="0">
                                    <a:solidFill>
                                      <a:schemeClr val="tx1"/>
                                    </a:solidFill>
                                    <a:latin typeface="Cambria Math" panose="02040503050406030204" pitchFamily="18" charset="0"/>
                                  </a:rPr>
                                  <m:t>15.9133</m:t>
                                </m:r>
                              </m:e>
                              <m:e>
                                <m:r>
                                  <a:rPr lang="en-AU" b="0" i="1" smtClean="0">
                                    <a:solidFill>
                                      <a:schemeClr val="tx1"/>
                                    </a:solidFill>
                                    <a:latin typeface="Cambria Math"/>
                                  </a:rPr>
                                  <m:t>−</m:t>
                                </m:r>
                                <m:r>
                                  <a:rPr lang="en-AU" b="0" i="1" smtClean="0">
                                    <a:solidFill>
                                      <a:schemeClr val="tx1"/>
                                    </a:solidFill>
                                    <a:latin typeface="Cambria Math" panose="02040503050406030204" pitchFamily="18" charset="0"/>
                                  </a:rPr>
                                  <m:t>27.1234</m:t>
                                </m:r>
                              </m:e>
                              <m:e>
                                <m:r>
                                  <a:rPr lang="en-AU" b="0" i="1" smtClean="0">
                                    <a:solidFill>
                                      <a:schemeClr val="tx1"/>
                                    </a:solidFill>
                                    <a:latin typeface="Cambria Math" panose="02040503050406030204" pitchFamily="18" charset="0"/>
                                  </a:rPr>
                                  <m:t>22.4179</m:t>
                                </m:r>
                              </m:e>
                              <m:e>
                                <m:r>
                                  <a:rPr lang="en-AU" b="0" i="1" smtClean="0">
                                    <a:solidFill>
                                      <a:schemeClr val="tx1"/>
                                    </a:solidFill>
                                    <a:latin typeface="Cambria Math" panose="02040503050406030204" pitchFamily="18" charset="0"/>
                                  </a:rPr>
                                  <m:t>14.1954</m:t>
                                </m:r>
                              </m:e>
                              <m:e>
                                <m:r>
                                  <a:rPr lang="en-AU" b="0" i="1" smtClean="0">
                                    <a:solidFill>
                                      <a:schemeClr val="tx1"/>
                                    </a:solidFill>
                                    <a:latin typeface="Cambria Math"/>
                                  </a:rPr>
                                  <m:t>−1</m:t>
                                </m:r>
                                <m:r>
                                  <a:rPr lang="en-AU" b="0" i="1" smtClean="0">
                                    <a:solidFill>
                                      <a:schemeClr val="tx1"/>
                                    </a:solidFill>
                                    <a:latin typeface="Cambria Math" panose="02040503050406030204" pitchFamily="18" charset="0"/>
                                  </a:rPr>
                                  <m:t>0</m:t>
                                </m:r>
                                <m:r>
                                  <a:rPr lang="en-AU" b="0" i="1" smtClean="0">
                                    <a:solidFill>
                                      <a:schemeClr val="tx1"/>
                                    </a:solidFill>
                                    <a:latin typeface="Cambria Math"/>
                                  </a:rPr>
                                  <m:t>.9</m:t>
                                </m:r>
                                <m:r>
                                  <a:rPr lang="en-AU" b="0" i="1" smtClean="0">
                                    <a:solidFill>
                                      <a:schemeClr val="tx1"/>
                                    </a:solidFill>
                                    <a:latin typeface="Cambria Math" panose="02040503050406030204" pitchFamily="18" charset="0"/>
                                  </a:rPr>
                                  <m:t>002</m:t>
                                </m:r>
                              </m:e>
                              <m:e>
                                <m:r>
                                  <a:rPr lang="en-AU" b="0" i="1" smtClean="0">
                                    <a:solidFill>
                                      <a:schemeClr val="tx1"/>
                                    </a:solidFill>
                                    <a:latin typeface="Cambria Math"/>
                                  </a:rPr>
                                  <m:t>2</m:t>
                                </m:r>
                                <m:r>
                                  <a:rPr lang="en-AU" b="0" i="1" smtClean="0">
                                    <a:solidFill>
                                      <a:schemeClr val="tx1"/>
                                    </a:solidFill>
                                    <a:latin typeface="Cambria Math" panose="02040503050406030204" pitchFamily="18" charset="0"/>
                                  </a:rPr>
                                  <m:t>9.1913</m:t>
                                </m:r>
                              </m:e>
                            </m:mr>
                          </m:m>
                        </m:e>
                      </m:d>
                    </m:oMath>
                  </m:oMathPara>
                </a14:m>
                <a:endParaRPr lang="en-AU" dirty="0" smtClean="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34" t="-1657" r="-1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17</a:t>
            </a:fld>
            <a:endParaRPr lang="en-AU"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9091" t="2922" r="7058" b="5069"/>
          <a:stretch/>
        </p:blipFill>
        <p:spPr>
          <a:xfrm>
            <a:off x="2642937" y="1326140"/>
            <a:ext cx="6906126" cy="3802802"/>
          </a:xfrm>
          <a:prstGeom prst="rect">
            <a:avLst/>
          </a:prstGeom>
        </p:spPr>
      </p:pic>
    </p:spTree>
    <p:extLst>
      <p:ext uri="{BB962C8B-B14F-4D97-AF65-F5344CB8AC3E}">
        <p14:creationId xmlns:p14="http://schemas.microsoft.com/office/powerpoint/2010/main" val="286215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LQR – Design Procedure – Observations</a:t>
            </a:r>
          </a:p>
        </p:txBody>
      </p:sp>
      <p:sp>
        <p:nvSpPr>
          <p:cNvPr id="3" name="Content Placeholder 2"/>
          <p:cNvSpPr>
            <a:spLocks noGrp="1"/>
          </p:cNvSpPr>
          <p:nvPr>
            <p:ph idx="1"/>
          </p:nvPr>
        </p:nvSpPr>
        <p:spPr/>
        <p:txBody>
          <a:bodyPr/>
          <a:lstStyle/>
          <a:p>
            <a:pPr algn="just"/>
            <a:r>
              <a:rPr lang="en-AU" dirty="0" smtClean="0"/>
              <a:t>Several solutions </a:t>
            </a:r>
            <a:r>
              <a:rPr lang="en-AU" dirty="0"/>
              <a:t>to the K matrix failed to reflect </a:t>
            </a:r>
            <a:r>
              <a:rPr lang="en-AU" dirty="0" smtClean="0"/>
              <a:t>the requirements</a:t>
            </a:r>
            <a:r>
              <a:rPr lang="en-AU" dirty="0"/>
              <a:t>. Elevation and travel gains were found to be </a:t>
            </a:r>
            <a:r>
              <a:rPr lang="en-AU" dirty="0" smtClean="0"/>
              <a:t>highly sensitive along with pitch </a:t>
            </a:r>
            <a:r>
              <a:rPr lang="en-AU" dirty="0"/>
              <a:t>rate </a:t>
            </a:r>
            <a:r>
              <a:rPr lang="en-AU" dirty="0" smtClean="0"/>
              <a:t>control.</a:t>
            </a:r>
            <a:endParaRPr lang="en-AU" dirty="0"/>
          </a:p>
          <a:p>
            <a:r>
              <a:rPr lang="en-AU" dirty="0"/>
              <a:t>Elemental gains within K had varying sensitivities and cross coupling behaviour:</a:t>
            </a:r>
          </a:p>
          <a:p>
            <a:pPr lvl="1"/>
            <a:r>
              <a:rPr lang="en-AU" dirty="0"/>
              <a:t>Changing q</a:t>
            </a:r>
            <a:r>
              <a:rPr lang="en-AU" baseline="-25000" dirty="0"/>
              <a:t>i</a:t>
            </a:r>
            <a:r>
              <a:rPr lang="en-AU" dirty="0"/>
              <a:t> for any of the pitch/travel related states directly affected gains associated with the remaining states.</a:t>
            </a:r>
          </a:p>
          <a:p>
            <a:pPr lvl="1"/>
            <a:r>
              <a:rPr lang="en-AU" dirty="0"/>
              <a:t>Extreme q</a:t>
            </a:r>
            <a:r>
              <a:rPr lang="en-AU" baseline="-25000" dirty="0"/>
              <a:t>i</a:t>
            </a:r>
            <a:r>
              <a:rPr lang="en-AU" dirty="0"/>
              <a:t> values are required for particular state variables in-order to address issues associated with its sensitivity.</a:t>
            </a:r>
          </a:p>
          <a:p>
            <a:pPr lvl="1"/>
            <a:r>
              <a:rPr lang="en-AU" dirty="0"/>
              <a:t>Selection of </a:t>
            </a:r>
            <a:r>
              <a:rPr lang="en-AU" dirty="0" err="1"/>
              <a:t>r</a:t>
            </a:r>
            <a:r>
              <a:rPr lang="en-AU" baseline="-25000" dirty="0" err="1"/>
              <a:t>i</a:t>
            </a:r>
            <a:r>
              <a:rPr lang="en-AU" dirty="0"/>
              <a:t> not crucial as input behaviours for both motors are within the same range.</a:t>
            </a:r>
          </a:p>
          <a:p>
            <a:pPr lvl="1"/>
            <a:r>
              <a:rPr lang="en-AU" dirty="0"/>
              <a:t>Choice of </a:t>
            </a:r>
            <a:r>
              <a:rPr lang="el-GR" dirty="0"/>
              <a:t>ρ</a:t>
            </a:r>
            <a:r>
              <a:rPr lang="en-AU" dirty="0"/>
              <a:t> is simply based on the desired strength of the controller. Effectively acts as an indirect scaling factor for K</a:t>
            </a:r>
            <a:r>
              <a:rPr lang="en-AU" dirty="0" smtClean="0"/>
              <a:t>.</a:t>
            </a:r>
            <a:endParaRPr lang="en-AU" dirty="0"/>
          </a:p>
          <a:p>
            <a:pPr lvl="1"/>
            <a:endParaRPr lang="en-AU" dirty="0"/>
          </a:p>
        </p:txBody>
      </p:sp>
      <p:sp>
        <p:nvSpPr>
          <p:cNvPr id="4" name="Footer Placeholder 3"/>
          <p:cNvSpPr>
            <a:spLocks noGrp="1"/>
          </p:cNvSpPr>
          <p:nvPr>
            <p:ph type="ftr" sz="quarter" idx="11"/>
          </p:nvPr>
        </p:nvSpPr>
        <p:spPr/>
        <p:txBody>
          <a:bodyPr/>
          <a:lstStyle/>
          <a:p>
            <a:r>
              <a:rPr lang="en-AU"/>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18</a:t>
            </a:fld>
            <a:endParaRPr lang="en-AU" dirty="0"/>
          </a:p>
        </p:txBody>
      </p:sp>
    </p:spTree>
    <p:extLst>
      <p:ext uri="{BB962C8B-B14F-4D97-AF65-F5344CB8AC3E}">
        <p14:creationId xmlns:p14="http://schemas.microsoft.com/office/powerpoint/2010/main" val="3803079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DBE19-A9E3-43B2-BCC1-A8137D478126}"/>
              </a:ext>
            </a:extLst>
          </p:cNvPr>
          <p:cNvSpPr>
            <a:spLocks noGrp="1"/>
          </p:cNvSpPr>
          <p:nvPr>
            <p:ph type="title"/>
          </p:nvPr>
        </p:nvSpPr>
        <p:spPr/>
        <p:txBody>
          <a:bodyPr/>
          <a:lstStyle/>
          <a:p>
            <a:r>
              <a:rPr lang="en-AU" dirty="0" smtClean="0"/>
              <a:t>LQI – </a:t>
            </a:r>
            <a:r>
              <a:rPr lang="en-AU" dirty="0"/>
              <a:t>Integral Feedback Motivation</a:t>
            </a:r>
          </a:p>
        </p:txBody>
      </p:sp>
      <p:sp>
        <p:nvSpPr>
          <p:cNvPr id="3" name="Content Placeholder 2">
            <a:extLst>
              <a:ext uri="{FF2B5EF4-FFF2-40B4-BE49-F238E27FC236}">
                <a16:creationId xmlns:a16="http://schemas.microsoft.com/office/drawing/2014/main" xmlns="" id="{F0ABA210-C52E-48D4-AAA0-2708991501CA}"/>
              </a:ext>
            </a:extLst>
          </p:cNvPr>
          <p:cNvSpPr>
            <a:spLocks noGrp="1"/>
          </p:cNvSpPr>
          <p:nvPr>
            <p:ph idx="1"/>
          </p:nvPr>
        </p:nvSpPr>
        <p:spPr/>
        <p:txBody>
          <a:bodyPr/>
          <a:lstStyle/>
          <a:p>
            <a:r>
              <a:rPr lang="en-AU" dirty="0" smtClean="0"/>
              <a:t>In </a:t>
            </a:r>
            <a:r>
              <a:rPr lang="en-AU" dirty="0"/>
              <a:t>order to make the system control robust to process </a:t>
            </a:r>
            <a:r>
              <a:rPr lang="en-AU" dirty="0" smtClean="0"/>
              <a:t>noise and random disturbances, </a:t>
            </a:r>
            <a:r>
              <a:rPr lang="en-AU" dirty="0"/>
              <a:t>integral feedback </a:t>
            </a:r>
            <a:r>
              <a:rPr lang="en-AU" dirty="0" smtClean="0"/>
              <a:t>was implemented with the aim of eliminating </a:t>
            </a:r>
            <a:r>
              <a:rPr lang="en-AU" dirty="0"/>
              <a:t>steady state error</a:t>
            </a:r>
            <a:r>
              <a:rPr lang="en-AU" dirty="0" smtClean="0"/>
              <a:t>.</a:t>
            </a:r>
          </a:p>
          <a:p>
            <a:pPr marL="0" indent="0">
              <a:buNone/>
            </a:pPr>
            <a:endParaRPr lang="en-AU" dirty="0"/>
          </a:p>
          <a:p>
            <a:endParaRPr lang="en-AU" dirty="0" smtClean="0"/>
          </a:p>
          <a:p>
            <a:endParaRPr lang="en-AU" dirty="0"/>
          </a:p>
          <a:p>
            <a:endParaRPr lang="en-AU" dirty="0" smtClean="0"/>
          </a:p>
          <a:p>
            <a:endParaRPr lang="en-AU" dirty="0"/>
          </a:p>
          <a:p>
            <a:endParaRPr lang="en-AU" dirty="0" smtClean="0"/>
          </a:p>
          <a:p>
            <a:r>
              <a:rPr lang="en-AU" dirty="0" smtClean="0"/>
              <a:t>The </a:t>
            </a:r>
            <a:r>
              <a:rPr lang="en-AU" dirty="0"/>
              <a:t>required integral feedback gain was designed </a:t>
            </a:r>
            <a:r>
              <a:rPr lang="en-AU" dirty="0" smtClean="0"/>
              <a:t>using the ‘</a:t>
            </a:r>
            <a:r>
              <a:rPr lang="en-AU" dirty="0" err="1" smtClean="0"/>
              <a:t>lqi</a:t>
            </a:r>
            <a:r>
              <a:rPr lang="en-AU" dirty="0" smtClean="0"/>
              <a:t>’ function in MATLAB©. In-order to do this, two additional states had to be introduced, namely the elevation and travel integrator states, z.</a:t>
            </a:r>
            <a:endParaRPr lang="en-AU" dirty="0"/>
          </a:p>
          <a:p>
            <a:endParaRPr lang="en-AU" dirty="0"/>
          </a:p>
          <a:p>
            <a:pPr marL="0" indent="0">
              <a:buNone/>
            </a:pPr>
            <a:endParaRPr lang="en-AU" dirty="0"/>
          </a:p>
        </p:txBody>
      </p:sp>
      <p:sp>
        <p:nvSpPr>
          <p:cNvPr id="4" name="Footer Placeholder 3">
            <a:extLst>
              <a:ext uri="{FF2B5EF4-FFF2-40B4-BE49-F238E27FC236}">
                <a16:creationId xmlns:a16="http://schemas.microsoft.com/office/drawing/2014/main" xmlns="" id="{FE81895A-4BF7-4841-B8F6-808F2EC77551}"/>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27ECDD0C-0E91-48B1-95BA-F09B40CDAFF6}"/>
              </a:ext>
            </a:extLst>
          </p:cNvPr>
          <p:cNvSpPr>
            <a:spLocks noGrp="1"/>
          </p:cNvSpPr>
          <p:nvPr>
            <p:ph type="sldNum" sz="quarter" idx="12"/>
          </p:nvPr>
        </p:nvSpPr>
        <p:spPr/>
        <p:txBody>
          <a:bodyPr/>
          <a:lstStyle/>
          <a:p>
            <a:fld id="{DB3310AA-128A-4498-BDE8-878D5A9B488D}" type="slidenum">
              <a:rPr lang="en-AU" smtClean="0"/>
              <a:t>19</a:t>
            </a:fld>
            <a:endParaRPr lang="en-AU"/>
          </a:p>
        </p:txBody>
      </p:sp>
      <p:pic>
        <p:nvPicPr>
          <p:cNvPr id="6" name="Picture 5"/>
          <p:cNvPicPr>
            <a:picLocks noChangeAspect="1"/>
          </p:cNvPicPr>
          <p:nvPr/>
        </p:nvPicPr>
        <p:blipFill rotWithShape="1">
          <a:blip r:embed="rId2"/>
          <a:srcRect l="3228" t="18247" r="8262" b="8776"/>
          <a:stretch/>
        </p:blipFill>
        <p:spPr>
          <a:xfrm>
            <a:off x="2558715" y="2009274"/>
            <a:ext cx="7074569" cy="2614298"/>
          </a:xfrm>
          <a:prstGeom prst="rect">
            <a:avLst/>
          </a:prstGeom>
        </p:spPr>
      </p:pic>
    </p:spTree>
    <p:extLst>
      <p:ext uri="{BB962C8B-B14F-4D97-AF65-F5344CB8AC3E}">
        <p14:creationId xmlns:p14="http://schemas.microsoft.com/office/powerpoint/2010/main" val="567957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68313-CE18-4E94-8600-C707B997928C}"/>
              </a:ext>
            </a:extLst>
          </p:cNvPr>
          <p:cNvSpPr>
            <a:spLocks noGrp="1"/>
          </p:cNvSpPr>
          <p:nvPr>
            <p:ph type="title"/>
          </p:nvPr>
        </p:nvSpPr>
        <p:spPr/>
        <p:txBody>
          <a:bodyPr/>
          <a:lstStyle/>
          <a:p>
            <a:r>
              <a:rPr lang="en-AU" dirty="0"/>
              <a:t>Linearised System – Design Philosophy</a:t>
            </a:r>
          </a:p>
        </p:txBody>
      </p:sp>
      <p:sp>
        <p:nvSpPr>
          <p:cNvPr id="4" name="Footer Placeholder 3">
            <a:extLst>
              <a:ext uri="{FF2B5EF4-FFF2-40B4-BE49-F238E27FC236}">
                <a16:creationId xmlns:a16="http://schemas.microsoft.com/office/drawing/2014/main" xmlns="" id="{22DD74D0-B055-439D-9A99-07D93CA496EF}"/>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EDBEFB8A-7391-48A7-85AD-A0B7E8E63276}"/>
              </a:ext>
            </a:extLst>
          </p:cNvPr>
          <p:cNvSpPr>
            <a:spLocks noGrp="1"/>
          </p:cNvSpPr>
          <p:nvPr>
            <p:ph type="sldNum" sz="quarter" idx="12"/>
          </p:nvPr>
        </p:nvSpPr>
        <p:spPr/>
        <p:txBody>
          <a:bodyPr/>
          <a:lstStyle/>
          <a:p>
            <a:fld id="{DB3310AA-128A-4498-BDE8-878D5A9B488D}" type="slidenum">
              <a:rPr lang="en-AU" smtClean="0"/>
              <a:t>2</a:t>
            </a:fld>
            <a:endParaRPr lang="en-AU"/>
          </a:p>
        </p:txBody>
      </p:sp>
      <p:sp>
        <p:nvSpPr>
          <p:cNvPr id="6" name="Content Placeholder 5">
            <a:extLst>
              <a:ext uri="{FF2B5EF4-FFF2-40B4-BE49-F238E27FC236}">
                <a16:creationId xmlns:a16="http://schemas.microsoft.com/office/drawing/2014/main" xmlns="" id="{4A837461-8AAD-4AB5-AB90-4D9629E0AF78}"/>
              </a:ext>
            </a:extLst>
          </p:cNvPr>
          <p:cNvSpPr>
            <a:spLocks noGrp="1"/>
          </p:cNvSpPr>
          <p:nvPr>
            <p:ph idx="1"/>
          </p:nvPr>
        </p:nvSpPr>
        <p:spPr/>
        <p:txBody>
          <a:bodyPr/>
          <a:lstStyle/>
          <a:p>
            <a:r>
              <a:rPr lang="en-AU" dirty="0"/>
              <a:t>Although all real systems exhibit some form of non-linear behaviour, it is linear behaviour which provides a regime more easily susceptible to modelling.</a:t>
            </a:r>
          </a:p>
          <a:p>
            <a:r>
              <a:rPr lang="en-AU" dirty="0"/>
              <a:t>Thus, it is of interest to utilise </a:t>
            </a:r>
            <a:r>
              <a:rPr lang="en-AU" dirty="0" smtClean="0"/>
              <a:t>the lumped parameter model to create a linearized system describing the plant: </a:t>
            </a:r>
            <a:endParaRPr lang="en-AU" dirty="0"/>
          </a:p>
          <a:p>
            <a:endParaRPr lang="en-AU" dirty="0"/>
          </a:p>
          <a:p>
            <a:endParaRPr lang="en-AU" dirty="0"/>
          </a:p>
          <a:p>
            <a:endParaRPr lang="en-AU" dirty="0"/>
          </a:p>
        </p:txBody>
      </p:sp>
      <p:pic>
        <p:nvPicPr>
          <p:cNvPr id="7" name="Content Placeholder 2">
            <a:extLst>
              <a:ext uri="{FF2B5EF4-FFF2-40B4-BE49-F238E27FC236}">
                <a16:creationId xmlns:a16="http://schemas.microsoft.com/office/drawing/2014/main" xmlns="" id="{5AFC0833-0556-4D63-AB8A-C6331F673687}"/>
              </a:ext>
            </a:extLst>
          </p:cNvPr>
          <p:cNvPicPr>
            <a:picLocks noChangeAspect="1"/>
          </p:cNvPicPr>
          <p:nvPr/>
        </p:nvPicPr>
        <p:blipFill>
          <a:blip r:embed="rId2"/>
          <a:stretch>
            <a:fillRect/>
          </a:stretch>
        </p:blipFill>
        <p:spPr>
          <a:xfrm>
            <a:off x="3821024" y="2368232"/>
            <a:ext cx="4549952" cy="3751263"/>
          </a:xfrm>
          <a:prstGeom prst="rect">
            <a:avLst/>
          </a:prstGeom>
        </p:spPr>
      </p:pic>
    </p:spTree>
    <p:extLst>
      <p:ext uri="{BB962C8B-B14F-4D97-AF65-F5344CB8AC3E}">
        <p14:creationId xmlns:p14="http://schemas.microsoft.com/office/powerpoint/2010/main" val="254991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LQI – Integral Feedback </a:t>
            </a:r>
            <a:r>
              <a:rPr lang="en-AU" dirty="0" smtClean="0"/>
              <a:t>Design</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smtClean="0"/>
                  <a:t>As viewed earlier, these states introduce additional q</a:t>
                </a:r>
                <a:r>
                  <a:rPr lang="en-AU" baseline="-25000" dirty="0" smtClean="0"/>
                  <a:t>i</a:t>
                </a:r>
                <a:r>
                  <a:rPr lang="en-AU" dirty="0" smtClean="0"/>
                  <a:t> values to the </a:t>
                </a:r>
                <a:r>
                  <a:rPr lang="en-AU" dirty="0" err="1" smtClean="0"/>
                  <a:t>Qx</a:t>
                </a:r>
                <a:r>
                  <a:rPr lang="en-AU" dirty="0" smtClean="0"/>
                  <a:t> matrix.</a:t>
                </a:r>
              </a:p>
              <a:p>
                <a:r>
                  <a:rPr lang="en-AU" dirty="0" smtClean="0"/>
                  <a:t>Equal application of integral control was applied to both elevation and travel.</a:t>
                </a:r>
              </a:p>
              <a:p>
                <a:r>
                  <a:rPr lang="en-AU" dirty="0" smtClean="0"/>
                  <a:t>The selection of q</a:t>
                </a:r>
                <a:r>
                  <a:rPr lang="en-AU" baseline="-25000" dirty="0" smtClean="0"/>
                  <a:t>7</a:t>
                </a:r>
                <a:r>
                  <a:rPr lang="en-AU" dirty="0"/>
                  <a:t> </a:t>
                </a:r>
                <a:r>
                  <a:rPr lang="en-AU" dirty="0" smtClean="0"/>
                  <a:t>= q</a:t>
                </a:r>
                <a:r>
                  <a:rPr lang="en-AU" baseline="-25000" dirty="0" smtClean="0"/>
                  <a:t>8</a:t>
                </a:r>
                <a:r>
                  <a:rPr lang="en-AU" dirty="0" smtClean="0"/>
                  <a:t> corresponding to the integrator states was based on how long the associated positions were expected to reach steady state and the saturation limits of the integral which would be used to limit integral wind-up.</a:t>
                </a:r>
              </a:p>
              <a:p>
                <a:r>
                  <a:rPr lang="en-AU" dirty="0" smtClean="0"/>
                  <a:t>Using the settings shown previously, the integrator gain matrix was determined to be,</a:t>
                </a:r>
              </a:p>
              <a:p>
                <a:pPr marL="0" indent="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𝐾</m:t>
                          </m:r>
                        </m:e>
                        <m:sub>
                          <m:r>
                            <a:rPr lang="en-AU" b="0" i="1" smtClean="0">
                              <a:latin typeface="Cambria Math" panose="02040503050406030204" pitchFamily="18" charset="0"/>
                            </a:rPr>
                            <m:t>𝑖</m:t>
                          </m:r>
                        </m:sub>
                      </m:sSub>
                      <m:r>
                        <a:rPr lang="en-AU" b="0" i="1" smtClean="0">
                          <a:latin typeface="Cambria Math" panose="02040503050406030204" pitchFamily="18" charset="0"/>
                        </a:rPr>
                        <m:t>=</m:t>
                      </m:r>
                      <m:d>
                        <m:dPr>
                          <m:ctrlPr>
                            <a:rPr lang="en-AU" b="0" i="1" smtClean="0">
                              <a:latin typeface="Cambria Math" panose="02040503050406030204" pitchFamily="18" charset="0"/>
                            </a:rPr>
                          </m:ctrlPr>
                        </m:dPr>
                        <m:e>
                          <m:m>
                            <m:mPr>
                              <m:mcs>
                                <m:mc>
                                  <m:mcPr>
                                    <m:count m:val="2"/>
                                    <m:mcJc m:val="center"/>
                                  </m:mcPr>
                                </m:mc>
                              </m:mcs>
                              <m:ctrlPr>
                                <a:rPr lang="en-AU" b="0" i="1" smtClean="0">
                                  <a:latin typeface="Cambria Math" panose="02040503050406030204" pitchFamily="18" charset="0"/>
                                </a:rPr>
                              </m:ctrlPr>
                            </m:mPr>
                            <m:mr>
                              <m:e>
                                <m:r>
                                  <m:rPr>
                                    <m:brk m:alnAt="7"/>
                                  </m:rPr>
                                  <a:rPr lang="en-AU" b="0" i="1" smtClean="0">
                                    <a:latin typeface="Cambria Math" panose="02040503050406030204" pitchFamily="18" charset="0"/>
                                  </a:rPr>
                                  <m:t>8</m:t>
                                </m:r>
                                <m:r>
                                  <a:rPr lang="en-AU" b="0" i="1" smtClean="0">
                                    <a:latin typeface="Cambria Math" panose="02040503050406030204" pitchFamily="18" charset="0"/>
                                  </a:rPr>
                                  <m:t>.5944</m:t>
                                </m:r>
                              </m:e>
                              <m:e>
                                <m:r>
                                  <a:rPr lang="en-AU" b="0" i="1" smtClean="0">
                                    <a:latin typeface="Cambria Math" panose="02040503050406030204" pitchFamily="18" charset="0"/>
                                  </a:rPr>
                                  <m:t>−8.5944</m:t>
                                </m:r>
                              </m:e>
                            </m:mr>
                            <m:mr>
                              <m:e>
                                <m:r>
                                  <a:rPr lang="en-AU" b="0" i="1" smtClean="0">
                                    <a:latin typeface="Cambria Math" panose="02040503050406030204" pitchFamily="18" charset="0"/>
                                  </a:rPr>
                                  <m:t>8.5944</m:t>
                                </m:r>
                              </m:e>
                              <m:e>
                                <m:r>
                                  <a:rPr lang="en-AU" b="0" i="1" smtClean="0">
                                    <a:latin typeface="Cambria Math" panose="02040503050406030204" pitchFamily="18" charset="0"/>
                                  </a:rPr>
                                  <m:t>8.5944</m:t>
                                </m:r>
                              </m:e>
                            </m:mr>
                          </m:m>
                        </m:e>
                      </m:d>
                    </m:oMath>
                  </m:oMathPara>
                </a14:m>
                <a:endParaRPr lang="en-AU" b="0" dirty="0" smtClean="0"/>
              </a:p>
              <a:p>
                <a:pPr marL="0" indent="0">
                  <a:buNone/>
                </a:pPr>
                <a:endParaRPr lang="en-AU" dirty="0"/>
              </a:p>
              <a:p>
                <a:r>
                  <a:rPr lang="en-AU" b="0" dirty="0" smtClean="0"/>
                  <a:t>This corresponded to rapid steady state convergence of the system with minimal overshoot. </a:t>
                </a:r>
              </a:p>
              <a:p>
                <a:pPr marL="0" indent="0">
                  <a:buNone/>
                </a:pPr>
                <a:endParaRPr lang="en-AU" dirty="0" smtClean="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34" t="-165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20</a:t>
            </a:fld>
            <a:endParaRPr lang="en-AU" dirty="0"/>
          </a:p>
        </p:txBody>
      </p:sp>
    </p:spTree>
    <p:extLst>
      <p:ext uri="{BB962C8B-B14F-4D97-AF65-F5344CB8AC3E}">
        <p14:creationId xmlns:p14="http://schemas.microsoft.com/office/powerpoint/2010/main" val="4171707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LQI – Integral Feedback Design</a:t>
            </a:r>
          </a:p>
        </p:txBody>
      </p:sp>
      <p:sp>
        <p:nvSpPr>
          <p:cNvPr id="3" name="Content Placeholder 2"/>
          <p:cNvSpPr>
            <a:spLocks noGrp="1"/>
          </p:cNvSpPr>
          <p:nvPr>
            <p:ph idx="1"/>
          </p:nvPr>
        </p:nvSpPr>
        <p:spPr/>
        <p:txBody>
          <a:bodyPr/>
          <a:lstStyle/>
          <a:p>
            <a:r>
              <a:rPr lang="en-AU" dirty="0" smtClean="0"/>
              <a:t>The system response to an automated trajectory, corresponding to the final K and K</a:t>
            </a:r>
            <a:r>
              <a:rPr lang="en-AU" baseline="-25000" dirty="0" smtClean="0"/>
              <a:t>i</a:t>
            </a:r>
            <a:r>
              <a:rPr lang="en-AU" dirty="0" smtClean="0"/>
              <a:t> gain matrices is presented below,</a:t>
            </a:r>
          </a:p>
          <a:p>
            <a:endParaRPr lang="en-AU" dirty="0"/>
          </a:p>
          <a:p>
            <a:pPr marL="0" indent="0">
              <a:buNone/>
            </a:pPr>
            <a:endParaRPr lang="en-AU" dirty="0"/>
          </a:p>
        </p:txBody>
      </p:sp>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21</a:t>
            </a:fld>
            <a:endParaRPr lang="en-AU"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848" t="3637" r="6898" b="5546"/>
          <a:stretch/>
        </p:blipFill>
        <p:spPr>
          <a:xfrm>
            <a:off x="1909010" y="1673226"/>
            <a:ext cx="8373979" cy="4584032"/>
          </a:xfrm>
          <a:prstGeom prst="rect">
            <a:avLst/>
          </a:prstGeom>
        </p:spPr>
      </p:pic>
      <p:sp>
        <p:nvSpPr>
          <p:cNvPr id="7" name="TextBox 6"/>
          <p:cNvSpPr txBox="1"/>
          <p:nvPr/>
        </p:nvSpPr>
        <p:spPr>
          <a:xfrm rot="16200000">
            <a:off x="1618254" y="3812624"/>
            <a:ext cx="766178" cy="184666"/>
          </a:xfrm>
          <a:prstGeom prst="rect">
            <a:avLst/>
          </a:prstGeom>
          <a:solidFill>
            <a:schemeClr val="bg1"/>
          </a:solidFill>
        </p:spPr>
        <p:txBody>
          <a:bodyPr wrap="square" rtlCol="0">
            <a:spAutoFit/>
          </a:bodyPr>
          <a:lstStyle/>
          <a:p>
            <a:r>
              <a:rPr lang="en-AU" sz="600" dirty="0" smtClean="0"/>
              <a:t>Position (rad)</a:t>
            </a:r>
            <a:endParaRPr lang="en-AU" sz="600" dirty="0"/>
          </a:p>
        </p:txBody>
      </p:sp>
      <p:sp>
        <p:nvSpPr>
          <p:cNvPr id="8" name="TextBox 7"/>
          <p:cNvSpPr txBox="1"/>
          <p:nvPr/>
        </p:nvSpPr>
        <p:spPr>
          <a:xfrm>
            <a:off x="5790203" y="1673226"/>
            <a:ext cx="963021" cy="184666"/>
          </a:xfrm>
          <a:prstGeom prst="rect">
            <a:avLst/>
          </a:prstGeom>
          <a:solidFill>
            <a:schemeClr val="bg1"/>
          </a:solidFill>
        </p:spPr>
        <p:txBody>
          <a:bodyPr wrap="square" rtlCol="0">
            <a:spAutoFit/>
          </a:bodyPr>
          <a:lstStyle/>
          <a:p>
            <a:r>
              <a:rPr lang="en-AU" sz="600" dirty="0" smtClean="0"/>
              <a:t>Position vs Reference</a:t>
            </a:r>
            <a:endParaRPr lang="en-AU" sz="600" dirty="0"/>
          </a:p>
        </p:txBody>
      </p:sp>
    </p:spTree>
    <p:extLst>
      <p:ext uri="{BB962C8B-B14F-4D97-AF65-F5344CB8AC3E}">
        <p14:creationId xmlns:p14="http://schemas.microsoft.com/office/powerpoint/2010/main" val="2056330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LQI – Integral Feedback Design</a:t>
            </a:r>
          </a:p>
        </p:txBody>
      </p:sp>
      <p:sp>
        <p:nvSpPr>
          <p:cNvPr id="3" name="Content Placeholder 2"/>
          <p:cNvSpPr>
            <a:spLocks noGrp="1"/>
          </p:cNvSpPr>
          <p:nvPr>
            <p:ph idx="1"/>
          </p:nvPr>
        </p:nvSpPr>
        <p:spPr/>
        <p:txBody>
          <a:bodyPr>
            <a:normAutofit lnSpcReduction="10000"/>
          </a:bodyPr>
          <a:lstStyle/>
          <a:p>
            <a:r>
              <a:rPr lang="en-AU" dirty="0" smtClean="0"/>
              <a:t>Testing other potential K</a:t>
            </a:r>
            <a:r>
              <a:rPr lang="en-AU" baseline="-25000" dirty="0" smtClean="0"/>
              <a:t>i</a:t>
            </a:r>
            <a:r>
              <a:rPr lang="en-AU" dirty="0" smtClean="0"/>
              <a:t> matrices produce the following, less optimal responses,</a:t>
            </a:r>
          </a:p>
          <a:p>
            <a:endParaRPr lang="en-AU" dirty="0"/>
          </a:p>
          <a:p>
            <a:endParaRPr lang="en-AU" dirty="0" smtClean="0"/>
          </a:p>
          <a:p>
            <a:endParaRPr lang="en-AU" dirty="0"/>
          </a:p>
          <a:p>
            <a:endParaRPr lang="en-AU" dirty="0" smtClean="0"/>
          </a:p>
          <a:p>
            <a:endParaRPr lang="en-AU" dirty="0"/>
          </a:p>
          <a:p>
            <a:endParaRPr lang="en-AU" dirty="0" smtClean="0"/>
          </a:p>
          <a:p>
            <a:endParaRPr lang="en-AU" dirty="0"/>
          </a:p>
          <a:p>
            <a:r>
              <a:rPr lang="en-AU" dirty="0" smtClean="0"/>
              <a:t>The figure on the left corresponds to lower K</a:t>
            </a:r>
            <a:r>
              <a:rPr lang="en-AU" baseline="-25000" dirty="0" smtClean="0"/>
              <a:t>i</a:t>
            </a:r>
            <a:r>
              <a:rPr lang="en-AU" dirty="0" smtClean="0"/>
              <a:t> gains, which displayed greater overshoot and longer settling time (slower convergence to steady state).</a:t>
            </a:r>
          </a:p>
          <a:p>
            <a:r>
              <a:rPr lang="en-AU" dirty="0" smtClean="0"/>
              <a:t>The figure on the right corresponds to higher K</a:t>
            </a:r>
            <a:r>
              <a:rPr lang="en-AU" baseline="-25000" dirty="0" smtClean="0"/>
              <a:t>i</a:t>
            </a:r>
            <a:r>
              <a:rPr lang="en-AU" dirty="0" smtClean="0"/>
              <a:t> gains, which displayed reduced overshoot and faster steady state convergence, however steady state error was not entirely eliminated.</a:t>
            </a:r>
          </a:p>
          <a:p>
            <a:endParaRPr lang="en-AU" dirty="0"/>
          </a:p>
        </p:txBody>
      </p:sp>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22</a:t>
            </a:fld>
            <a:endParaRPr lang="en-AU"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9570" t="3637" r="7536" b="4831"/>
          <a:stretch/>
        </p:blipFill>
        <p:spPr>
          <a:xfrm>
            <a:off x="627028" y="1162477"/>
            <a:ext cx="5392408" cy="29880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9450" t="3398" r="7177" b="6023"/>
          <a:stretch/>
        </p:blipFill>
        <p:spPr>
          <a:xfrm>
            <a:off x="6016054" y="1162477"/>
            <a:ext cx="5480621" cy="2988000"/>
          </a:xfrm>
          <a:prstGeom prst="rect">
            <a:avLst/>
          </a:prstGeom>
        </p:spPr>
      </p:pic>
      <p:sp>
        <p:nvSpPr>
          <p:cNvPr id="10" name="Rectangle 9"/>
          <p:cNvSpPr/>
          <p:nvPr/>
        </p:nvSpPr>
        <p:spPr>
          <a:xfrm>
            <a:off x="3124200" y="1205820"/>
            <a:ext cx="483394" cy="68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3014663" y="1155255"/>
            <a:ext cx="1564481" cy="169277"/>
          </a:xfrm>
          <a:prstGeom prst="rect">
            <a:avLst/>
          </a:prstGeom>
          <a:noFill/>
        </p:spPr>
        <p:txBody>
          <a:bodyPr wrap="square" rtlCol="0">
            <a:spAutoFit/>
          </a:bodyPr>
          <a:lstStyle/>
          <a:p>
            <a:r>
              <a:rPr lang="en-AU" sz="500" dirty="0" smtClean="0"/>
              <a:t>Position vs Reference</a:t>
            </a:r>
            <a:endParaRPr lang="en-AU" sz="500" dirty="0"/>
          </a:p>
        </p:txBody>
      </p:sp>
      <p:sp>
        <p:nvSpPr>
          <p:cNvPr id="11" name="Rectangle 10"/>
          <p:cNvSpPr/>
          <p:nvPr/>
        </p:nvSpPr>
        <p:spPr>
          <a:xfrm>
            <a:off x="659486" y="2488406"/>
            <a:ext cx="92989" cy="271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rot="16200000">
            <a:off x="350159" y="2531803"/>
            <a:ext cx="665365" cy="184666"/>
          </a:xfrm>
          <a:prstGeom prst="rect">
            <a:avLst/>
          </a:prstGeom>
          <a:noFill/>
        </p:spPr>
        <p:txBody>
          <a:bodyPr wrap="square" rtlCol="0">
            <a:spAutoFit/>
          </a:bodyPr>
          <a:lstStyle/>
          <a:p>
            <a:r>
              <a:rPr lang="en-AU" sz="600" dirty="0" smtClean="0"/>
              <a:t>Position (rad)</a:t>
            </a:r>
            <a:endParaRPr lang="en-AU" sz="600" dirty="0"/>
          </a:p>
        </p:txBody>
      </p:sp>
      <p:sp>
        <p:nvSpPr>
          <p:cNvPr id="13" name="Rectangle 12"/>
          <p:cNvSpPr/>
          <p:nvPr/>
        </p:nvSpPr>
        <p:spPr>
          <a:xfrm>
            <a:off x="6016054" y="2488406"/>
            <a:ext cx="124396" cy="3309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rot="16200000">
            <a:off x="5747262" y="2529522"/>
            <a:ext cx="665365" cy="184666"/>
          </a:xfrm>
          <a:prstGeom prst="rect">
            <a:avLst/>
          </a:prstGeom>
          <a:noFill/>
        </p:spPr>
        <p:txBody>
          <a:bodyPr wrap="square" rtlCol="0">
            <a:spAutoFit/>
          </a:bodyPr>
          <a:lstStyle/>
          <a:p>
            <a:r>
              <a:rPr lang="en-AU" sz="600" dirty="0" smtClean="0"/>
              <a:t>Position (rad)</a:t>
            </a:r>
            <a:endParaRPr lang="en-AU" sz="600" dirty="0"/>
          </a:p>
        </p:txBody>
      </p:sp>
      <p:sp>
        <p:nvSpPr>
          <p:cNvPr id="16" name="Rectangle 15"/>
          <p:cNvSpPr/>
          <p:nvPr/>
        </p:nvSpPr>
        <p:spPr>
          <a:xfrm>
            <a:off x="8388350" y="1205820"/>
            <a:ext cx="857250" cy="68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469313" y="1155254"/>
            <a:ext cx="1564481" cy="169277"/>
          </a:xfrm>
          <a:prstGeom prst="rect">
            <a:avLst/>
          </a:prstGeom>
          <a:noFill/>
        </p:spPr>
        <p:txBody>
          <a:bodyPr wrap="square" rtlCol="0">
            <a:spAutoFit/>
          </a:bodyPr>
          <a:lstStyle/>
          <a:p>
            <a:r>
              <a:rPr lang="en-AU" sz="500" dirty="0" smtClean="0"/>
              <a:t>Position vs Reference</a:t>
            </a:r>
            <a:endParaRPr lang="en-AU" sz="500" dirty="0"/>
          </a:p>
        </p:txBody>
      </p:sp>
    </p:spTree>
    <p:extLst>
      <p:ext uri="{BB962C8B-B14F-4D97-AF65-F5344CB8AC3E}">
        <p14:creationId xmlns:p14="http://schemas.microsoft.com/office/powerpoint/2010/main" val="3932886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D4FFD-277D-4629-B40E-0EE758A4CAA7}"/>
              </a:ext>
            </a:extLst>
          </p:cNvPr>
          <p:cNvSpPr>
            <a:spLocks noGrp="1"/>
          </p:cNvSpPr>
          <p:nvPr>
            <p:ph type="title"/>
          </p:nvPr>
        </p:nvSpPr>
        <p:spPr/>
        <p:txBody>
          <a:bodyPr>
            <a:normAutofit/>
          </a:bodyPr>
          <a:lstStyle/>
          <a:p>
            <a:r>
              <a:rPr lang="en-AU" dirty="0"/>
              <a:t>Kalman Filter – Motivation for Observer Improvement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15853B4-D388-460A-BDC3-6D767BA8DD36}"/>
                  </a:ext>
                </a:extLst>
              </p:cNvPr>
              <p:cNvSpPr>
                <a:spLocks noGrp="1"/>
              </p:cNvSpPr>
              <p:nvPr>
                <p:ph idx="1"/>
              </p:nvPr>
            </p:nvSpPr>
            <p:spPr/>
            <p:txBody>
              <a:bodyPr/>
              <a:lstStyle/>
              <a:p>
                <a:r>
                  <a:rPr lang="en-AU" dirty="0"/>
                  <a:t>The purpose of the Kalman filter design is to drive the error between the state and observer state estimate to zero by minimizing variance. </a:t>
                </a:r>
                <a:endParaRPr lang="en-AU" dirty="0">
                  <a:highlight>
                    <a:srgbClr val="FFFF00"/>
                  </a:highlight>
                </a:endParaRPr>
              </a:p>
              <a:p>
                <a:r>
                  <a:rPr lang="en-AU" dirty="0"/>
                  <a:t>Where Q is the covariance of the process noise and R is the covariance of the measurement noise. </a:t>
                </a:r>
              </a:p>
              <a:p>
                <a:pPr marL="0" indent="0" algn="ctr">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𝑄</m:t>
                      </m:r>
                      <m:r>
                        <a:rPr lang="en-AU" i="1">
                          <a:latin typeface="Cambria Math" panose="02040503050406030204" pitchFamily="18" charset="0"/>
                        </a:rPr>
                        <m:t>= </m:t>
                      </m:r>
                      <m:r>
                        <a:rPr lang="en-AU" i="1">
                          <a:latin typeface="Cambria Math" panose="02040503050406030204" pitchFamily="18" charset="0"/>
                        </a:rPr>
                        <m:t>𝐶𝑜𝑣</m:t>
                      </m:r>
                      <m:d>
                        <m:dPr>
                          <m:begChr m:val="["/>
                          <m:endChr m:val="]"/>
                          <m:ctrlPr>
                            <a:rPr lang="en-AU" i="1">
                              <a:latin typeface="Cambria Math" panose="02040503050406030204" pitchFamily="18" charset="0"/>
                            </a:rPr>
                          </m:ctrlPr>
                        </m:dPr>
                        <m:e>
                          <m:r>
                            <a:rPr lang="en-AU" i="1">
                              <a:latin typeface="Cambria Math" panose="02040503050406030204" pitchFamily="18" charset="0"/>
                            </a:rPr>
                            <m:t>𝑣</m:t>
                          </m:r>
                        </m:e>
                      </m:d>
                      <m:r>
                        <a:rPr lang="en-AU" i="1">
                          <a:latin typeface="Cambria Math" panose="02040503050406030204" pitchFamily="18" charset="0"/>
                        </a:rPr>
                        <m:t>=</m:t>
                      </m:r>
                      <m:r>
                        <a:rPr lang="en-AU" i="1">
                          <a:latin typeface="Cambria Math" panose="02040503050406030204" pitchFamily="18" charset="0"/>
                        </a:rPr>
                        <m:t>𝐸</m:t>
                      </m:r>
                      <m:d>
                        <m:dPr>
                          <m:begChr m:val="["/>
                          <m:endChr m:val="]"/>
                          <m:ctrlPr>
                            <a:rPr lang="en-AU" i="1">
                              <a:latin typeface="Cambria Math" panose="02040503050406030204" pitchFamily="18" charset="0"/>
                            </a:rPr>
                          </m:ctrlPr>
                        </m:dPr>
                        <m:e>
                          <m:d>
                            <m:dPr>
                              <m:ctrlPr>
                                <a:rPr lang="en-AU" i="1">
                                  <a:latin typeface="Cambria Math" panose="02040503050406030204" pitchFamily="18" charset="0"/>
                                </a:rPr>
                              </m:ctrlPr>
                            </m:dPr>
                            <m:e>
                              <m:r>
                                <a:rPr lang="en-AU" i="1">
                                  <a:latin typeface="Cambria Math" panose="02040503050406030204" pitchFamily="18" charset="0"/>
                                </a:rPr>
                                <m:t>𝑣</m:t>
                              </m:r>
                              <m:r>
                                <a:rPr lang="en-AU" i="1">
                                  <a:latin typeface="Cambria Math" panose="02040503050406030204" pitchFamily="18" charset="0"/>
                                </a:rPr>
                                <m:t>−</m:t>
                              </m:r>
                              <m:r>
                                <a:rPr lang="en-AU" i="1">
                                  <a:latin typeface="Cambria Math" panose="02040503050406030204" pitchFamily="18" charset="0"/>
                                </a:rPr>
                                <m:t>𝐸</m:t>
                              </m:r>
                              <m:d>
                                <m:dPr>
                                  <m:begChr m:val="["/>
                                  <m:endChr m:val="]"/>
                                  <m:ctrlPr>
                                    <a:rPr lang="en-AU" i="1">
                                      <a:latin typeface="Cambria Math" panose="02040503050406030204" pitchFamily="18" charset="0"/>
                                    </a:rPr>
                                  </m:ctrlPr>
                                </m:dPr>
                                <m:e>
                                  <m:r>
                                    <a:rPr lang="en-AU" i="1">
                                      <a:latin typeface="Cambria Math" panose="02040503050406030204" pitchFamily="18" charset="0"/>
                                    </a:rPr>
                                    <m:t>𝑣</m:t>
                                  </m:r>
                                </m:e>
                              </m:d>
                            </m:e>
                          </m:d>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𝑣</m:t>
                                  </m:r>
                                  <m:r>
                                    <a:rPr lang="en-AU" i="1">
                                      <a:latin typeface="Cambria Math" panose="02040503050406030204" pitchFamily="18" charset="0"/>
                                    </a:rPr>
                                    <m:t>−</m:t>
                                  </m:r>
                                  <m:r>
                                    <a:rPr lang="en-AU" i="1">
                                      <a:latin typeface="Cambria Math" panose="02040503050406030204" pitchFamily="18" charset="0"/>
                                    </a:rPr>
                                    <m:t>𝐸</m:t>
                                  </m:r>
                                  <m:d>
                                    <m:dPr>
                                      <m:begChr m:val="["/>
                                      <m:endChr m:val="]"/>
                                      <m:ctrlPr>
                                        <a:rPr lang="en-AU" i="1">
                                          <a:latin typeface="Cambria Math" panose="02040503050406030204" pitchFamily="18" charset="0"/>
                                        </a:rPr>
                                      </m:ctrlPr>
                                    </m:dPr>
                                    <m:e>
                                      <m:r>
                                        <a:rPr lang="en-AU" i="1">
                                          <a:latin typeface="Cambria Math" panose="02040503050406030204" pitchFamily="18" charset="0"/>
                                        </a:rPr>
                                        <m:t>𝑣</m:t>
                                      </m:r>
                                    </m:e>
                                  </m:d>
                                </m:e>
                              </m:d>
                            </m:e>
                            <m:sup>
                              <m:r>
                                <a:rPr lang="en-AU" i="1">
                                  <a:latin typeface="Cambria Math" panose="02040503050406030204" pitchFamily="18" charset="0"/>
                                </a:rPr>
                                <m:t>𝑇</m:t>
                              </m:r>
                            </m:sup>
                          </m:sSup>
                        </m:e>
                      </m:d>
                    </m:oMath>
                  </m:oMathPara>
                </a14:m>
                <a:endParaRPr lang="en-AU" dirty="0"/>
              </a:p>
              <a:p>
                <a:pPr marL="0" indent="0" algn="ctr">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𝑅</m:t>
                      </m:r>
                      <m:r>
                        <a:rPr lang="en-AU" i="1">
                          <a:latin typeface="Cambria Math" panose="02040503050406030204" pitchFamily="18" charset="0"/>
                        </a:rPr>
                        <m:t>= </m:t>
                      </m:r>
                      <m:r>
                        <a:rPr lang="en-AU" i="1">
                          <a:latin typeface="Cambria Math" panose="02040503050406030204" pitchFamily="18" charset="0"/>
                        </a:rPr>
                        <m:t>𝐶𝑜𝑣</m:t>
                      </m:r>
                      <m:d>
                        <m:dPr>
                          <m:begChr m:val="["/>
                          <m:endChr m:val="]"/>
                          <m:ctrlPr>
                            <a:rPr lang="en-AU" i="1">
                              <a:latin typeface="Cambria Math" panose="02040503050406030204" pitchFamily="18" charset="0"/>
                            </a:rPr>
                          </m:ctrlPr>
                        </m:dPr>
                        <m:e>
                          <m:r>
                            <a:rPr lang="en-AU" i="1">
                              <a:latin typeface="Cambria Math" panose="02040503050406030204" pitchFamily="18" charset="0"/>
                            </a:rPr>
                            <m:t>𝑤</m:t>
                          </m:r>
                        </m:e>
                      </m:d>
                      <m:r>
                        <a:rPr lang="en-AU" i="1">
                          <a:latin typeface="Cambria Math" panose="02040503050406030204" pitchFamily="18" charset="0"/>
                        </a:rPr>
                        <m:t>=</m:t>
                      </m:r>
                      <m:r>
                        <a:rPr lang="en-AU" i="1">
                          <a:latin typeface="Cambria Math" panose="02040503050406030204" pitchFamily="18" charset="0"/>
                        </a:rPr>
                        <m:t>𝐸</m:t>
                      </m:r>
                      <m:d>
                        <m:dPr>
                          <m:begChr m:val="["/>
                          <m:endChr m:val="]"/>
                          <m:ctrlPr>
                            <a:rPr lang="en-AU" i="1">
                              <a:latin typeface="Cambria Math" panose="02040503050406030204" pitchFamily="18" charset="0"/>
                            </a:rPr>
                          </m:ctrlPr>
                        </m:dPr>
                        <m:e>
                          <m:d>
                            <m:dPr>
                              <m:ctrlPr>
                                <a:rPr lang="en-AU" i="1">
                                  <a:latin typeface="Cambria Math" panose="02040503050406030204" pitchFamily="18" charset="0"/>
                                </a:rPr>
                              </m:ctrlPr>
                            </m:dPr>
                            <m:e>
                              <m:r>
                                <a:rPr lang="en-AU" i="1">
                                  <a:latin typeface="Cambria Math" panose="02040503050406030204" pitchFamily="18" charset="0"/>
                                </a:rPr>
                                <m:t>𝑤</m:t>
                              </m:r>
                              <m:r>
                                <a:rPr lang="en-AU" i="1">
                                  <a:latin typeface="Cambria Math" panose="02040503050406030204" pitchFamily="18" charset="0"/>
                                </a:rPr>
                                <m:t>−</m:t>
                              </m:r>
                              <m:r>
                                <a:rPr lang="en-AU" i="1">
                                  <a:latin typeface="Cambria Math" panose="02040503050406030204" pitchFamily="18" charset="0"/>
                                </a:rPr>
                                <m:t>𝐸</m:t>
                              </m:r>
                              <m:d>
                                <m:dPr>
                                  <m:begChr m:val="["/>
                                  <m:endChr m:val="]"/>
                                  <m:ctrlPr>
                                    <a:rPr lang="en-AU" i="1">
                                      <a:latin typeface="Cambria Math" panose="02040503050406030204" pitchFamily="18" charset="0"/>
                                    </a:rPr>
                                  </m:ctrlPr>
                                </m:dPr>
                                <m:e>
                                  <m:r>
                                    <a:rPr lang="en-AU" i="1">
                                      <a:latin typeface="Cambria Math" panose="02040503050406030204" pitchFamily="18" charset="0"/>
                                    </a:rPr>
                                    <m:t>𝑤</m:t>
                                  </m:r>
                                </m:e>
                              </m:d>
                            </m:e>
                          </m:d>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𝑤</m:t>
                                  </m:r>
                                  <m:r>
                                    <a:rPr lang="en-AU" i="1">
                                      <a:latin typeface="Cambria Math" panose="02040503050406030204" pitchFamily="18" charset="0"/>
                                    </a:rPr>
                                    <m:t>−</m:t>
                                  </m:r>
                                  <m:r>
                                    <a:rPr lang="en-AU" i="1">
                                      <a:latin typeface="Cambria Math" panose="02040503050406030204" pitchFamily="18" charset="0"/>
                                    </a:rPr>
                                    <m:t>𝐸</m:t>
                                  </m:r>
                                  <m:d>
                                    <m:dPr>
                                      <m:begChr m:val="["/>
                                      <m:endChr m:val="]"/>
                                      <m:ctrlPr>
                                        <a:rPr lang="en-AU" i="1">
                                          <a:latin typeface="Cambria Math" panose="02040503050406030204" pitchFamily="18" charset="0"/>
                                        </a:rPr>
                                      </m:ctrlPr>
                                    </m:dPr>
                                    <m:e>
                                      <m:r>
                                        <a:rPr lang="en-AU" i="1">
                                          <a:latin typeface="Cambria Math" panose="02040503050406030204" pitchFamily="18" charset="0"/>
                                        </a:rPr>
                                        <m:t>𝑤</m:t>
                                      </m:r>
                                    </m:e>
                                  </m:d>
                                </m:e>
                              </m:d>
                            </m:e>
                            <m:sup>
                              <m:r>
                                <a:rPr lang="en-AU" i="1">
                                  <a:latin typeface="Cambria Math" panose="02040503050406030204" pitchFamily="18" charset="0"/>
                                </a:rPr>
                                <m:t>𝑇</m:t>
                              </m:r>
                            </m:sup>
                          </m:sSup>
                        </m:e>
                      </m:d>
                    </m:oMath>
                  </m:oMathPara>
                </a14:m>
                <a:endParaRPr lang="en-AU" dirty="0"/>
              </a:p>
              <a:p>
                <a:r>
                  <a:rPr lang="en-AU" dirty="0"/>
                  <a:t>The steady state Kalman Filter can be determined by solving the algebraic </a:t>
                </a:r>
                <a:r>
                  <a:rPr lang="en-AU" dirty="0" err="1"/>
                  <a:t>Ricatti</a:t>
                </a:r>
                <a:r>
                  <a:rPr lang="en-AU" dirty="0"/>
                  <a:t> equation:</a:t>
                </a:r>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𝐴</m:t>
                      </m:r>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m:t>
                          </m:r>
                        </m:sub>
                      </m:sSub>
                      <m:sSup>
                        <m:sSupPr>
                          <m:ctrlPr>
                            <a:rPr lang="en-AU" i="1">
                              <a:latin typeface="Cambria Math" panose="02040503050406030204" pitchFamily="18" charset="0"/>
                            </a:rPr>
                          </m:ctrlPr>
                        </m:sSupPr>
                        <m:e>
                          <m:r>
                            <a:rPr lang="en-AU" i="1">
                              <a:latin typeface="Cambria Math" panose="02040503050406030204" pitchFamily="18" charset="0"/>
                            </a:rPr>
                            <m:t>𝐴</m:t>
                          </m:r>
                        </m:e>
                        <m:sup>
                          <m:r>
                            <a:rPr lang="en-AU" i="1">
                              <a:latin typeface="Cambria Math" panose="02040503050406030204" pitchFamily="18" charset="0"/>
                            </a:rPr>
                            <m:t>𝑇</m:t>
                          </m:r>
                        </m:sup>
                      </m:sSup>
                      <m:r>
                        <a:rPr lang="en-AU" i="1">
                          <a:latin typeface="Cambria Math" panose="02040503050406030204" pitchFamily="18" charset="0"/>
                        </a:rPr>
                        <m:t>+</m:t>
                      </m:r>
                      <m:r>
                        <a:rPr lang="en-AU" i="1">
                          <a:latin typeface="Cambria Math" panose="02040503050406030204" pitchFamily="18" charset="0"/>
                        </a:rPr>
                        <m:t>𝑄</m:t>
                      </m:r>
                      <m:r>
                        <a:rPr lang="en-AU" i="1">
                          <a:latin typeface="Cambria Math" panose="02040503050406030204" pitchFamily="18" charset="0"/>
                        </a:rPr>
                        <m:t>−</m:t>
                      </m:r>
                      <m:r>
                        <a:rPr lang="en-AU" i="1">
                          <a:latin typeface="Cambria Math" panose="02040503050406030204" pitchFamily="18" charset="0"/>
                        </a:rPr>
                        <m:t>𝐿𝐶</m:t>
                      </m:r>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m:t>
                          </m:r>
                        </m:sub>
                      </m:sSub>
                      <m:r>
                        <a:rPr lang="en-AU" i="1">
                          <a:latin typeface="Cambria Math" panose="02040503050406030204" pitchFamily="18" charset="0"/>
                        </a:rPr>
                        <m:t>=0 </m:t>
                      </m:r>
                    </m:oMath>
                  </m:oMathPara>
                </a14:m>
                <a:endParaRPr lang="en-AU" dirty="0"/>
              </a:p>
              <a:p>
                <a:r>
                  <a:rPr lang="en-AU" dirty="0"/>
                  <a:t>The system dynamics with the implemented Kalman filter are:</a:t>
                </a:r>
              </a:p>
              <a:p>
                <a:pPr marL="0" indent="0">
                  <a:buNone/>
                </a:pPr>
                <a14:m>
                  <m:oMathPara xmlns:m="http://schemas.openxmlformats.org/officeDocument/2006/math">
                    <m:oMathParaPr>
                      <m:jc m:val="centerGroup"/>
                    </m:oMathParaPr>
                    <m:oMath xmlns:m="http://schemas.openxmlformats.org/officeDocument/2006/math">
                      <m:acc>
                        <m:accPr>
                          <m:chr m:val="̇"/>
                          <m:ctrlPr>
                            <a:rPr lang="en-AU" i="1">
                              <a:latin typeface="Cambria Math" panose="02040503050406030204" pitchFamily="18" charset="0"/>
                            </a:rPr>
                          </m:ctrlPr>
                        </m:accPr>
                        <m:e>
                          <m:acc>
                            <m:accPr>
                              <m:chr m:val="̂"/>
                              <m:ctrlPr>
                                <a:rPr lang="en-AU" i="1">
                                  <a:latin typeface="Cambria Math" panose="02040503050406030204" pitchFamily="18" charset="0"/>
                                </a:rPr>
                              </m:ctrlPr>
                            </m:accPr>
                            <m:e>
                              <m:r>
                                <a:rPr lang="en-AU" i="1">
                                  <a:latin typeface="Cambria Math" panose="02040503050406030204" pitchFamily="18" charset="0"/>
                                </a:rPr>
                                <m:t>𝑥</m:t>
                              </m:r>
                            </m:e>
                          </m:acc>
                        </m:e>
                      </m:acc>
                      <m:r>
                        <a:rPr lang="en-AU" i="1">
                          <a:latin typeface="Cambria Math" panose="02040503050406030204" pitchFamily="18" charset="0"/>
                        </a:rPr>
                        <m:t>=</m:t>
                      </m:r>
                      <m:r>
                        <a:rPr lang="en-AU" i="1">
                          <a:latin typeface="Cambria Math" panose="02040503050406030204" pitchFamily="18" charset="0"/>
                        </a:rPr>
                        <m:t>𝐴</m:t>
                      </m:r>
                      <m:acc>
                        <m:accPr>
                          <m:chr m:val="̂"/>
                          <m:ctrlPr>
                            <a:rPr lang="en-AU" i="1">
                              <a:latin typeface="Cambria Math" panose="02040503050406030204" pitchFamily="18" charset="0"/>
                            </a:rPr>
                          </m:ctrlPr>
                        </m:accPr>
                        <m:e>
                          <m:r>
                            <a:rPr lang="en-AU" i="1">
                              <a:latin typeface="Cambria Math" panose="02040503050406030204" pitchFamily="18" charset="0"/>
                            </a:rPr>
                            <m:t>𝑥</m:t>
                          </m:r>
                        </m:e>
                      </m:acc>
                      <m:r>
                        <a:rPr lang="en-AU" i="1">
                          <a:latin typeface="Cambria Math" panose="02040503050406030204" pitchFamily="18" charset="0"/>
                        </a:rPr>
                        <m:t>+</m:t>
                      </m:r>
                      <m:r>
                        <a:rPr lang="en-AU" i="1">
                          <a:latin typeface="Cambria Math" panose="02040503050406030204" pitchFamily="18" charset="0"/>
                        </a:rPr>
                        <m:t>𝐵𝑢</m:t>
                      </m:r>
                      <m:r>
                        <a:rPr lang="en-AU" i="1">
                          <a:latin typeface="Cambria Math" panose="02040503050406030204" pitchFamily="18" charset="0"/>
                        </a:rPr>
                        <m:t>+</m:t>
                      </m:r>
                      <m:r>
                        <a:rPr lang="en-AU" i="1">
                          <a:latin typeface="Cambria Math" panose="02040503050406030204" pitchFamily="18" charset="0"/>
                        </a:rPr>
                        <m:t>𝐿𝐶</m:t>
                      </m:r>
                      <m:r>
                        <a:rPr lang="en-AU" i="1">
                          <a:latin typeface="Cambria Math" panose="02040503050406030204" pitchFamily="18" charset="0"/>
                        </a:rPr>
                        <m:t>(</m:t>
                      </m:r>
                      <m:r>
                        <a:rPr lang="en-AU" i="1">
                          <a:latin typeface="Cambria Math" panose="02040503050406030204" pitchFamily="18" charset="0"/>
                        </a:rPr>
                        <m:t>𝑥</m:t>
                      </m:r>
                      <m:r>
                        <a:rPr lang="en-AU" i="1">
                          <a:latin typeface="Cambria Math" panose="02040503050406030204" pitchFamily="18" charset="0"/>
                        </a:rPr>
                        <m:t>−</m:t>
                      </m:r>
                      <m:acc>
                        <m:accPr>
                          <m:chr m:val="̂"/>
                          <m:ctrlPr>
                            <a:rPr lang="en-AU" i="1">
                              <a:latin typeface="Cambria Math" panose="02040503050406030204" pitchFamily="18" charset="0"/>
                            </a:rPr>
                          </m:ctrlPr>
                        </m:accPr>
                        <m:e>
                          <m:r>
                            <a:rPr lang="en-AU" i="1">
                              <a:latin typeface="Cambria Math" panose="02040503050406030204" pitchFamily="18" charset="0"/>
                            </a:rPr>
                            <m:t>𝑥</m:t>
                          </m:r>
                        </m:e>
                      </m:acc>
                      <m:r>
                        <a:rPr lang="en-AU" i="1">
                          <a:latin typeface="Cambria Math" panose="02040503050406030204" pitchFamily="18" charset="0"/>
                        </a:rPr>
                        <m:t>)</m:t>
                      </m:r>
                    </m:oMath>
                  </m:oMathPara>
                </a14:m>
                <a:endParaRPr lang="en-AU" dirty="0"/>
              </a:p>
              <a:p>
                <a:endParaRPr lang="en-AU" dirty="0"/>
              </a:p>
            </p:txBody>
          </p:sp>
        </mc:Choice>
        <mc:Fallback xmlns="">
          <p:sp>
            <p:nvSpPr>
              <p:cNvPr id="3" name="Content Placeholder 2">
                <a:extLst>
                  <a:ext uri="{FF2B5EF4-FFF2-40B4-BE49-F238E27FC236}">
                    <a16:creationId xmlns:a16="http://schemas.microsoft.com/office/drawing/2014/main" id="{A15853B4-D388-460A-BDC3-6D767BA8DD36}"/>
                  </a:ext>
                </a:extLst>
              </p:cNvPr>
              <p:cNvSpPr>
                <a:spLocks noGrp="1" noRot="1" noChangeAspect="1" noMove="1" noResize="1" noEditPoints="1" noAdjustHandles="1" noChangeArrowheads="1" noChangeShapeType="1" noTextEdit="1"/>
              </p:cNvSpPr>
              <p:nvPr>
                <p:ph idx="1"/>
              </p:nvPr>
            </p:nvSpPr>
            <p:spPr>
              <a:blipFill>
                <a:blip r:embed="rId2"/>
                <a:stretch>
                  <a:fillRect l="-734" t="-1657"/>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B072434A-3F21-4702-A586-037F01F21089}"/>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95565197-473C-462D-ADFD-C2CD18643535}"/>
              </a:ext>
            </a:extLst>
          </p:cNvPr>
          <p:cNvSpPr>
            <a:spLocks noGrp="1"/>
          </p:cNvSpPr>
          <p:nvPr>
            <p:ph type="sldNum" sz="quarter" idx="12"/>
          </p:nvPr>
        </p:nvSpPr>
        <p:spPr/>
        <p:txBody>
          <a:bodyPr/>
          <a:lstStyle/>
          <a:p>
            <a:fld id="{DB3310AA-128A-4498-BDE8-878D5A9B488D}" type="slidenum">
              <a:rPr lang="en-AU" smtClean="0"/>
              <a:t>23</a:t>
            </a:fld>
            <a:endParaRPr lang="en-AU"/>
          </a:p>
        </p:txBody>
      </p:sp>
    </p:spTree>
    <p:extLst>
      <p:ext uri="{BB962C8B-B14F-4D97-AF65-F5344CB8AC3E}">
        <p14:creationId xmlns:p14="http://schemas.microsoft.com/office/powerpoint/2010/main" val="2314492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4A16E-F373-43D6-BEEF-DDAA5686EFCC}"/>
              </a:ext>
            </a:extLst>
          </p:cNvPr>
          <p:cNvSpPr>
            <a:spLocks noGrp="1"/>
          </p:cNvSpPr>
          <p:nvPr>
            <p:ph type="title"/>
          </p:nvPr>
        </p:nvSpPr>
        <p:spPr/>
        <p:txBody>
          <a:bodyPr/>
          <a:lstStyle/>
          <a:p>
            <a:r>
              <a:rPr lang="en-AU" dirty="0"/>
              <a:t>Kalman Filter – Design Procedure</a:t>
            </a:r>
          </a:p>
        </p:txBody>
      </p:sp>
      <p:sp>
        <p:nvSpPr>
          <p:cNvPr id="3" name="Content Placeholder 2">
            <a:extLst>
              <a:ext uri="{FF2B5EF4-FFF2-40B4-BE49-F238E27FC236}">
                <a16:creationId xmlns:a16="http://schemas.microsoft.com/office/drawing/2014/main" xmlns="" id="{16550062-0ACF-4CC9-A71A-AFB67BEBE242}"/>
              </a:ext>
            </a:extLst>
          </p:cNvPr>
          <p:cNvSpPr>
            <a:spLocks noGrp="1"/>
          </p:cNvSpPr>
          <p:nvPr>
            <p:ph idx="1"/>
          </p:nvPr>
        </p:nvSpPr>
        <p:spPr/>
        <p:txBody>
          <a:bodyPr>
            <a:normAutofit/>
          </a:bodyPr>
          <a:lstStyle/>
          <a:p>
            <a:r>
              <a:rPr lang="en-AU" dirty="0"/>
              <a:t>An experimental process was performed in order to estimate both the measurement noise and the process noise of the physical system. </a:t>
            </a:r>
          </a:p>
          <a:p>
            <a:r>
              <a:rPr lang="en-AU" dirty="0"/>
              <a:t>The measurement noise was determined by inputting the bias voltage into the system, such that the helicoptered hovered at the operating point, and recording the encoder position measurement. </a:t>
            </a:r>
          </a:p>
          <a:p>
            <a:r>
              <a:rPr lang="en-AU" dirty="0"/>
              <a:t>The process noise was determined by applying a </a:t>
            </a:r>
            <a:r>
              <a:rPr lang="en-AU" dirty="0" smtClean="0"/>
              <a:t>step change </a:t>
            </a:r>
            <a:r>
              <a:rPr lang="en-AU" dirty="0"/>
              <a:t>in </a:t>
            </a:r>
            <a:r>
              <a:rPr lang="en-AU" dirty="0" smtClean="0"/>
              <a:t>elevation reference</a:t>
            </a:r>
            <a:r>
              <a:rPr lang="en-AU" dirty="0"/>
              <a:t>. The estimator output was then subtracted from the plant output to determine an estimate of the error. </a:t>
            </a:r>
          </a:p>
          <a:p>
            <a:r>
              <a:rPr lang="en-AU" dirty="0"/>
              <a:t>It was found that this procedure did not provide a realistic estimate for the noise and covariance. Ultimately this approach was abandoned</a:t>
            </a:r>
            <a:r>
              <a:rPr lang="en-AU" dirty="0" smtClean="0"/>
              <a:t>.</a:t>
            </a:r>
          </a:p>
          <a:p>
            <a:r>
              <a:rPr lang="en-AU" dirty="0" smtClean="0"/>
              <a:t>Instead the </a:t>
            </a:r>
            <a:r>
              <a:rPr lang="en-AU" dirty="0" err="1" smtClean="0"/>
              <a:t>Kalman</a:t>
            </a:r>
            <a:r>
              <a:rPr lang="en-AU" dirty="0" smtClean="0"/>
              <a:t> filter gains were designed based on best engineering practices and the desired system response.</a:t>
            </a:r>
            <a:endParaRPr lang="en-AU" dirty="0"/>
          </a:p>
        </p:txBody>
      </p:sp>
      <p:sp>
        <p:nvSpPr>
          <p:cNvPr id="4" name="Footer Placeholder 3">
            <a:extLst>
              <a:ext uri="{FF2B5EF4-FFF2-40B4-BE49-F238E27FC236}">
                <a16:creationId xmlns:a16="http://schemas.microsoft.com/office/drawing/2014/main" xmlns="" id="{1F536076-D81C-4D7E-AC91-34851F54A4B6}"/>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2DC30506-A558-4D2A-BA24-BB6F7AA8CFB6}"/>
              </a:ext>
            </a:extLst>
          </p:cNvPr>
          <p:cNvSpPr>
            <a:spLocks noGrp="1"/>
          </p:cNvSpPr>
          <p:nvPr>
            <p:ph type="sldNum" sz="quarter" idx="12"/>
          </p:nvPr>
        </p:nvSpPr>
        <p:spPr/>
        <p:txBody>
          <a:bodyPr/>
          <a:lstStyle/>
          <a:p>
            <a:fld id="{DB3310AA-128A-4498-BDE8-878D5A9B488D}" type="slidenum">
              <a:rPr lang="en-AU" smtClean="0"/>
              <a:t>24</a:t>
            </a:fld>
            <a:endParaRPr lang="en-AU"/>
          </a:p>
        </p:txBody>
      </p:sp>
    </p:spTree>
    <p:extLst>
      <p:ext uri="{BB962C8B-B14F-4D97-AF65-F5344CB8AC3E}">
        <p14:creationId xmlns:p14="http://schemas.microsoft.com/office/powerpoint/2010/main" val="3256050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4A16E-F373-43D6-BEEF-DDAA5686EFCC}"/>
              </a:ext>
            </a:extLst>
          </p:cNvPr>
          <p:cNvSpPr>
            <a:spLocks noGrp="1"/>
          </p:cNvSpPr>
          <p:nvPr>
            <p:ph type="title"/>
          </p:nvPr>
        </p:nvSpPr>
        <p:spPr/>
        <p:txBody>
          <a:bodyPr/>
          <a:lstStyle/>
          <a:p>
            <a:r>
              <a:rPr lang="en-AU" dirty="0"/>
              <a:t>Kalman Filter – </a:t>
            </a:r>
            <a:r>
              <a:rPr lang="en-AU" dirty="0" smtClean="0"/>
              <a:t>Implementation – Pole Placement</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6550062-0ACF-4CC9-A71A-AFB67BEBE242}"/>
                  </a:ext>
                </a:extLst>
              </p:cNvPr>
              <p:cNvSpPr>
                <a:spLocks noGrp="1"/>
              </p:cNvSpPr>
              <p:nvPr>
                <p:ph idx="1"/>
              </p:nvPr>
            </p:nvSpPr>
            <p:spPr/>
            <p:txBody>
              <a:bodyPr/>
              <a:lstStyle/>
              <a:p>
                <a:pPr lvl="0"/>
                <a:r>
                  <a:rPr lang="en-AU" dirty="0" smtClean="0"/>
                  <a:t>A pole placement method was implemented whereby the observer poles were placed approximately five times further to the left than the state feedback poles.</a:t>
                </a:r>
              </a:p>
              <a:p>
                <a:pPr lvl="0"/>
                <a:r>
                  <a:rPr lang="en-AU" dirty="0"/>
                  <a:t>This was done in-order to comply with the general rule of </a:t>
                </a:r>
                <a:r>
                  <a:rPr lang="en-AU" dirty="0" smtClean="0"/>
                  <a:t>thumb corresponding to ideal </a:t>
                </a:r>
                <a:r>
                  <a:rPr lang="en-AU" dirty="0"/>
                  <a:t>observer behaviour design</a:t>
                </a:r>
                <a:r>
                  <a:rPr lang="en-AU" dirty="0" smtClean="0"/>
                  <a:t>.</a:t>
                </a:r>
              </a:p>
              <a:p>
                <a:pPr lvl="0">
                  <a:spcAft>
                    <a:spcPts val="1800"/>
                  </a:spcAft>
                </a:pPr>
                <a:r>
                  <a:rPr lang="en-AU" dirty="0" smtClean="0"/>
                  <a:t>The final observer gains and associated poles were,</a:t>
                </a:r>
              </a:p>
              <a:p>
                <a:pPr marL="0" lvl="0" indent="0">
                  <a:buNone/>
                </a:pPr>
                <a14:m>
                  <m:oMath xmlns:m="http://schemas.openxmlformats.org/officeDocument/2006/math">
                    <m:r>
                      <a:rPr lang="en-AU" b="0" i="1" smtClean="0">
                        <a:latin typeface="Cambria Math" panose="02040503050406030204" pitchFamily="18" charset="0"/>
                      </a:rPr>
                      <m:t>𝐿</m:t>
                    </m:r>
                    <m:r>
                      <a:rPr lang="en-AU" b="0" i="1" smtClean="0">
                        <a:latin typeface="Cambria Math" panose="02040503050406030204" pitchFamily="18" charset="0"/>
                      </a:rPr>
                      <m:t>=</m:t>
                    </m:r>
                    <m:d>
                      <m:dPr>
                        <m:ctrlPr>
                          <a:rPr lang="en-AU" b="0" i="1" smtClean="0">
                            <a:latin typeface="Cambria Math" panose="02040503050406030204" pitchFamily="18" charset="0"/>
                          </a:rPr>
                        </m:ctrlPr>
                      </m:dPr>
                      <m:e>
                        <m:m>
                          <m:mPr>
                            <m:mcs>
                              <m:mc>
                                <m:mcPr>
                                  <m:count m:val="3"/>
                                  <m:mcJc m:val="center"/>
                                </m:mcPr>
                              </m:mc>
                            </m:mcs>
                            <m:ctrlPr>
                              <a:rPr lang="en-AU" b="0" i="1" smtClean="0">
                                <a:latin typeface="Cambria Math" panose="02040503050406030204" pitchFamily="18" charset="0"/>
                              </a:rPr>
                            </m:ctrlPr>
                          </m:mPr>
                          <m:mr>
                            <m:e>
                              <m:r>
                                <a:rPr lang="en-AU" b="0" i="1" smtClean="0">
                                  <a:latin typeface="Cambria Math" panose="02040503050406030204" pitchFamily="18" charset="0"/>
                                </a:rPr>
                                <m:t>49.2719</m:t>
                              </m:r>
                            </m:e>
                            <m:e>
                              <m:r>
                                <a:rPr lang="en-AU" b="0" i="1" smtClean="0">
                                  <a:latin typeface="Cambria Math" panose="02040503050406030204" pitchFamily="18" charset="0"/>
                                </a:rPr>
                                <m:t>−3.3744</m:t>
                              </m:r>
                            </m:e>
                            <m:e>
                              <m:r>
                                <a:rPr lang="en-AU" b="0" i="1" smtClean="0">
                                  <a:latin typeface="Cambria Math" panose="02040503050406030204" pitchFamily="18" charset="0"/>
                                </a:rPr>
                                <m:t>6.2419</m:t>
                              </m:r>
                            </m:e>
                          </m:mr>
                          <m:mr>
                            <m:e>
                              <m:r>
                                <a:rPr lang="en-AU" b="0" i="1" smtClean="0">
                                  <a:latin typeface="Cambria Math" panose="02040503050406030204" pitchFamily="18" charset="0"/>
                                </a:rPr>
                                <m:t>3.9514</m:t>
                              </m:r>
                            </m:e>
                            <m:e>
                              <m:r>
                                <a:rPr lang="en-AU" b="0" i="1" smtClean="0">
                                  <a:latin typeface="Cambria Math" panose="02040503050406030204" pitchFamily="18" charset="0"/>
                                </a:rPr>
                                <m:t>54.1291</m:t>
                              </m:r>
                            </m:e>
                            <m:e>
                              <m:r>
                                <a:rPr lang="en-AU" b="0" i="1" smtClean="0">
                                  <a:latin typeface="Cambria Math" panose="02040503050406030204" pitchFamily="18" charset="0"/>
                                </a:rPr>
                                <m:t>5.2841</m:t>
                              </m:r>
                            </m:e>
                          </m:mr>
                          <m:mr>
                            <m:e>
                              <m:r>
                                <a:rPr lang="en-AU" b="0" i="1" smtClean="0">
                                  <a:latin typeface="Cambria Math" panose="02040503050406030204" pitchFamily="18" charset="0"/>
                                </a:rPr>
                                <m:t>−4.3969</m:t>
                              </m:r>
                            </m:e>
                            <m:e>
                              <m:r>
                                <a:rPr lang="en-AU" b="0" i="1" smtClean="0">
                                  <a:latin typeface="Cambria Math" panose="02040503050406030204" pitchFamily="18" charset="0"/>
                                </a:rPr>
                                <m:t>1.9458</m:t>
                              </m:r>
                            </m:e>
                            <m:e>
                              <m:r>
                                <a:rPr lang="en-AU" b="0" i="1" smtClean="0">
                                  <a:latin typeface="Cambria Math" panose="02040503050406030204" pitchFamily="18" charset="0"/>
                                </a:rPr>
                                <m:t>52.5990</m:t>
                              </m:r>
                            </m:e>
                          </m:mr>
                          <m:mr>
                            <m:e>
                              <m:r>
                                <a:rPr lang="en-AU" b="0" i="1" smtClean="0">
                                  <a:latin typeface="Cambria Math" panose="02040503050406030204" pitchFamily="18" charset="0"/>
                                </a:rPr>
                                <m:t>692.3257</m:t>
                              </m:r>
                            </m:e>
                            <m:e>
                              <m:r>
                                <a:rPr lang="en-AU" b="0" i="1" smtClean="0">
                                  <a:latin typeface="Cambria Math" panose="02040503050406030204" pitchFamily="18" charset="0"/>
                                </a:rPr>
                                <m:t>−10.3886</m:t>
                              </m:r>
                            </m:e>
                            <m:e>
                              <m:r>
                                <a:rPr lang="en-AU" b="0" i="1" smtClean="0">
                                  <a:latin typeface="Cambria Math" panose="02040503050406030204" pitchFamily="18" charset="0"/>
                                </a:rPr>
                                <m:t>11.3796</m:t>
                              </m:r>
                            </m:e>
                          </m:mr>
                          <m:mr>
                            <m:e>
                              <m:r>
                                <a:rPr lang="en-AU" b="0" i="1" smtClean="0">
                                  <a:latin typeface="Cambria Math" panose="02040503050406030204" pitchFamily="18" charset="0"/>
                                </a:rPr>
                                <m:t>5.6371</m:t>
                              </m:r>
                            </m:e>
                            <m:e>
                              <m:r>
                                <a:rPr lang="en-AU" b="0" i="1" smtClean="0">
                                  <a:latin typeface="Cambria Math" panose="02040503050406030204" pitchFamily="18" charset="0"/>
                                </a:rPr>
                                <m:t>885.8590</m:t>
                              </m:r>
                            </m:e>
                            <m:e>
                              <m:r>
                                <a:rPr lang="en-AU" b="0" i="1" smtClean="0">
                                  <a:latin typeface="Cambria Math" panose="02040503050406030204" pitchFamily="18" charset="0"/>
                                </a:rPr>
                                <m:t>149.4292</m:t>
                              </m:r>
                            </m:e>
                          </m:mr>
                          <m:mr>
                            <m:e>
                              <m:r>
                                <a:rPr lang="en-AU" b="0" i="1" smtClean="0">
                                  <a:latin typeface="Cambria Math" panose="02040503050406030204" pitchFamily="18" charset="0"/>
                                </a:rPr>
                                <m:t>23.9197</m:t>
                              </m:r>
                            </m:e>
                            <m:e>
                              <m:r>
                                <a:rPr lang="en-AU" b="0" i="1" smtClean="0">
                                  <a:latin typeface="Cambria Math" panose="02040503050406030204" pitchFamily="18" charset="0"/>
                                </a:rPr>
                                <m:t>135.7828</m:t>
                              </m:r>
                            </m:e>
                            <m:e>
                              <m:r>
                                <a:rPr lang="en-AU" b="0" i="1" smtClean="0">
                                  <a:latin typeface="Cambria Math" panose="02040503050406030204" pitchFamily="18" charset="0"/>
                                </a:rPr>
                                <m:t>820.9195</m:t>
                              </m:r>
                            </m:e>
                          </m:mr>
                        </m:m>
                      </m:e>
                    </m:d>
                  </m:oMath>
                </a14:m>
                <a:r>
                  <a:rPr lang="en-AU" b="0" i="1" dirty="0" smtClean="0">
                    <a:latin typeface="Cambria Math" panose="02040503050406030204" pitchFamily="18" charset="0"/>
                  </a:rPr>
                  <a: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           </m:t>
                        </m:r>
                        <m:r>
                          <a:rPr lang="en-AU" b="0" i="1" smtClean="0">
                            <a:latin typeface="Cambria Math" panose="02040503050406030204" pitchFamily="18" charset="0"/>
                          </a:rPr>
                          <m:t>𝜆</m:t>
                        </m:r>
                      </m:e>
                      <m:sub>
                        <m:r>
                          <a:rPr lang="en-AU" b="0" i="1" smtClean="0">
                            <a:latin typeface="Cambria Math" panose="02040503050406030204" pitchFamily="18" charset="0"/>
                          </a:rPr>
                          <m:t>𝑜</m:t>
                        </m:r>
                      </m:sub>
                    </m:sSub>
                    <m:r>
                      <a:rPr lang="en-AU" b="0" i="1" smtClean="0">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m:rPr>
                                  <m:brk m:alnAt="7"/>
                                </m:rPr>
                                <a:rPr lang="en-AU" i="1">
                                  <a:latin typeface="Cambria Math" panose="02040503050406030204" pitchFamily="18" charset="0"/>
                                </a:rPr>
                                <m:t>−</m:t>
                              </m:r>
                              <m:r>
                                <a:rPr lang="en-AU" i="1">
                                  <a:latin typeface="Cambria Math" panose="02040503050406030204" pitchFamily="18" charset="0"/>
                                </a:rPr>
                                <m:t>28−13.5520</m:t>
                              </m:r>
                              <m:r>
                                <a:rPr lang="en-AU" i="1">
                                  <a:latin typeface="Cambria Math" panose="02040503050406030204" pitchFamily="18" charset="0"/>
                                </a:rPr>
                                <m:t>𝑖</m:t>
                              </m:r>
                            </m:e>
                          </m:mr>
                          <m:mr>
                            <m:e>
                              <m:r>
                                <a:rPr lang="en-AU" i="1">
                                  <a:latin typeface="Cambria Math" panose="02040503050406030204" pitchFamily="18" charset="0"/>
                                </a:rPr>
                                <m:t>−28+13.5520</m:t>
                              </m:r>
                              <m:r>
                                <a:rPr lang="en-AU" i="1">
                                  <a:latin typeface="Cambria Math" panose="02040503050406030204" pitchFamily="18" charset="0"/>
                                </a:rPr>
                                <m:t>𝑖</m:t>
                              </m:r>
                            </m:e>
                          </m:mr>
                          <m:mr>
                            <m:e>
                              <m:r>
                                <a:rPr lang="en-AU" i="1">
                                  <a:latin typeface="Cambria Math" panose="02040503050406030204" pitchFamily="18" charset="0"/>
                                </a:rPr>
                                <m:t>−32−15.4880</m:t>
                              </m:r>
                              <m:r>
                                <a:rPr lang="en-AU" i="1">
                                  <a:latin typeface="Cambria Math" panose="02040503050406030204" pitchFamily="18" charset="0"/>
                                </a:rPr>
                                <m:t>𝑖</m:t>
                              </m:r>
                            </m:e>
                          </m:mr>
                          <m:mr>
                            <m:e>
                              <m:r>
                                <a:rPr lang="en-AU" i="1">
                                  <a:latin typeface="Cambria Math" panose="02040503050406030204" pitchFamily="18" charset="0"/>
                                </a:rPr>
                                <m:t>−32+15.4880</m:t>
                              </m:r>
                              <m:r>
                                <a:rPr lang="en-AU" i="1">
                                  <a:latin typeface="Cambria Math" panose="02040503050406030204" pitchFamily="18" charset="0"/>
                                </a:rPr>
                                <m:t>𝑖</m:t>
                              </m:r>
                            </m:e>
                          </m:mr>
                          <m:mr>
                            <m:e>
                              <m:r>
                                <a:rPr lang="en-AU" i="1">
                                  <a:latin typeface="Cambria Math" panose="02040503050406030204" pitchFamily="18" charset="0"/>
                                </a:rPr>
                                <m:t>−18−8.7120</m:t>
                              </m:r>
                              <m:r>
                                <a:rPr lang="en-AU" i="1">
                                  <a:latin typeface="Cambria Math" panose="02040503050406030204" pitchFamily="18" charset="0"/>
                                </a:rPr>
                                <m:t>𝑖</m:t>
                              </m:r>
                            </m:e>
                          </m:mr>
                          <m:mr>
                            <m:e>
                              <m:r>
                                <a:rPr lang="en-AU" i="1">
                                  <a:latin typeface="Cambria Math" panose="02040503050406030204" pitchFamily="18" charset="0"/>
                                </a:rPr>
                                <m:t>−18+8.7120</m:t>
                              </m:r>
                              <m:r>
                                <a:rPr lang="en-AU" i="1">
                                  <a:latin typeface="Cambria Math" panose="02040503050406030204" pitchFamily="18" charset="0"/>
                                </a:rPr>
                                <m:t>𝑖</m:t>
                              </m:r>
                            </m:e>
                          </m:mr>
                        </m:m>
                      </m:e>
                    </m:d>
                  </m:oMath>
                </a14:m>
                <a:endParaRPr lang="en-AU"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 </m:t>
                      </m:r>
                    </m:oMath>
                  </m:oMathPara>
                </a14:m>
                <a:endParaRPr lang="en-AU" dirty="0" smtClean="0"/>
              </a:p>
              <a:p>
                <a:pPr marL="0" indent="0">
                  <a:buNone/>
                </a:pPr>
                <a:endParaRPr lang="en-AU" dirty="0"/>
              </a:p>
            </p:txBody>
          </p:sp>
        </mc:Choice>
        <mc:Fallback xmlns="">
          <p:sp>
            <p:nvSpPr>
              <p:cNvPr id="3" name="Content Placeholder 2">
                <a:extLst>
                  <a:ext uri="{FF2B5EF4-FFF2-40B4-BE49-F238E27FC236}">
                    <a16:creationId xmlns:a16="http://schemas.microsoft.com/office/drawing/2014/main" xmlns="" id="{16550062-0ACF-4CC9-A71A-AFB67BEBE242}"/>
                  </a:ext>
                </a:extLst>
              </p:cNvPr>
              <p:cNvSpPr>
                <a:spLocks noGrp="1" noRot="1" noChangeAspect="1" noMove="1" noResize="1" noEditPoints="1" noAdjustHandles="1" noChangeArrowheads="1" noChangeShapeType="1" noTextEdit="1"/>
              </p:cNvSpPr>
              <p:nvPr>
                <p:ph idx="1"/>
              </p:nvPr>
            </p:nvSpPr>
            <p:spPr>
              <a:blipFill rotWithShape="0">
                <a:blip r:embed="rId2"/>
                <a:stretch>
                  <a:fillRect l="-734" t="-1657"/>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1F536076-D81C-4D7E-AC91-34851F54A4B6}"/>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2DC30506-A558-4D2A-BA24-BB6F7AA8CFB6}"/>
              </a:ext>
            </a:extLst>
          </p:cNvPr>
          <p:cNvSpPr>
            <a:spLocks noGrp="1"/>
          </p:cNvSpPr>
          <p:nvPr>
            <p:ph type="sldNum" sz="quarter" idx="12"/>
          </p:nvPr>
        </p:nvSpPr>
        <p:spPr/>
        <p:txBody>
          <a:bodyPr/>
          <a:lstStyle/>
          <a:p>
            <a:fld id="{DB3310AA-128A-4498-BDE8-878D5A9B488D}" type="slidenum">
              <a:rPr lang="en-AU" smtClean="0"/>
              <a:t>25</a:t>
            </a:fld>
            <a:endParaRPr lang="en-AU"/>
          </a:p>
        </p:txBody>
      </p:sp>
    </p:spTree>
    <p:extLst>
      <p:ext uri="{BB962C8B-B14F-4D97-AF65-F5344CB8AC3E}">
        <p14:creationId xmlns:p14="http://schemas.microsoft.com/office/powerpoint/2010/main" val="1264943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xmlns="" id="{16550062-0ACF-4CC9-A71A-AFB67BEBE242}"/>
                  </a:ext>
                </a:extLst>
              </p:cNvPr>
              <p:cNvSpPr txBox="1">
                <a:spLocks/>
              </p:cNvSpPr>
              <p:nvPr/>
            </p:nvSpPr>
            <p:spPr>
              <a:xfrm>
                <a:off x="695325" y="836613"/>
                <a:ext cx="10801350" cy="5150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AU" dirty="0" smtClean="0"/>
                  <a:t>The figures below correspond to the initial observer poles that were determined through pole placement.</a:t>
                </a:r>
                <a:endParaRPr lang="en-AU" i="1" dirty="0" smtClean="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 </m:t>
                      </m:r>
                    </m:oMath>
                  </m:oMathPara>
                </a14:m>
                <a:endParaRPr lang="en-AU" dirty="0" smtClean="0"/>
              </a:p>
              <a:p>
                <a:pPr marL="0" indent="0">
                  <a:buFont typeface="Arial" panose="020B0604020202020204" pitchFamily="34" charset="0"/>
                  <a:buNone/>
                </a:pPr>
                <a:endParaRPr lang="en-AU" dirty="0"/>
              </a:p>
            </p:txBody>
          </p:sp>
        </mc:Choice>
        <mc:Fallback xmlns="">
          <p:sp>
            <p:nvSpPr>
              <p:cNvPr id="8" name="Content Placeholder 2">
                <a:extLst>
                  <a:ext uri="{FF2B5EF4-FFF2-40B4-BE49-F238E27FC236}">
                    <a16:creationId xmlns:a16="http://schemas.microsoft.com/office/drawing/2014/main" xmlns="" id="{16550062-0ACF-4CC9-A71A-AFB67BEBE242}"/>
                  </a:ext>
                </a:extLst>
              </p:cNvPr>
              <p:cNvSpPr txBox="1">
                <a:spLocks noRot="1" noChangeAspect="1" noMove="1" noResize="1" noEditPoints="1" noAdjustHandles="1" noChangeArrowheads="1" noChangeShapeType="1" noTextEdit="1"/>
              </p:cNvSpPr>
              <p:nvPr/>
            </p:nvSpPr>
            <p:spPr>
              <a:xfrm>
                <a:off x="695325" y="836613"/>
                <a:ext cx="10801350" cy="5150530"/>
              </a:xfrm>
              <a:prstGeom prst="rect">
                <a:avLst/>
              </a:prstGeom>
              <a:blipFill rotWithShape="0">
                <a:blip r:embed="rId2"/>
                <a:stretch>
                  <a:fillRect l="-734" t="-1657"/>
                </a:stretch>
              </a:blipFill>
            </p:spPr>
            <p:txBody>
              <a:bodyPr/>
              <a:lstStyle/>
              <a:p>
                <a:r>
                  <a:rPr lang="en-AU">
                    <a:noFill/>
                  </a:rPr>
                  <a:t> </a:t>
                </a:r>
              </a:p>
            </p:txBody>
          </p:sp>
        </mc:Fallback>
      </mc:AlternateContent>
      <p:sp>
        <p:nvSpPr>
          <p:cNvPr id="2" name="Title 1"/>
          <p:cNvSpPr>
            <a:spLocks noGrp="1"/>
          </p:cNvSpPr>
          <p:nvPr>
            <p:ph type="title"/>
          </p:nvPr>
        </p:nvSpPr>
        <p:spPr/>
        <p:txBody>
          <a:bodyPr/>
          <a:lstStyle/>
          <a:p>
            <a:r>
              <a:rPr lang="en-AU" dirty="0" err="1"/>
              <a:t>Kalman</a:t>
            </a:r>
            <a:r>
              <a:rPr lang="en-AU" dirty="0"/>
              <a:t> Filter – Implementation – Pole Placement</a:t>
            </a:r>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474" t="4080" r="7403" b="5505"/>
          <a:stretch/>
        </p:blipFill>
        <p:spPr>
          <a:xfrm>
            <a:off x="370076" y="2030481"/>
            <a:ext cx="5737955" cy="3132000"/>
          </a:xfrm>
        </p:spPr>
      </p:pic>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26</a:t>
            </a:fld>
            <a:endParaRPr lang="en-AU"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9809" t="3783" r="7895" b="5876"/>
          <a:stretch/>
        </p:blipFill>
        <p:spPr>
          <a:xfrm>
            <a:off x="6108031" y="2030481"/>
            <a:ext cx="5685532" cy="3132000"/>
          </a:xfrm>
          <a:prstGeom prst="rect">
            <a:avLst/>
          </a:prstGeom>
        </p:spPr>
      </p:pic>
      <p:sp>
        <p:nvSpPr>
          <p:cNvPr id="3" name="Rectangle 2"/>
          <p:cNvSpPr/>
          <p:nvPr/>
        </p:nvSpPr>
        <p:spPr>
          <a:xfrm>
            <a:off x="8775700" y="2043181"/>
            <a:ext cx="476250" cy="967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629650" y="2006926"/>
            <a:ext cx="1564481" cy="169277"/>
          </a:xfrm>
          <a:prstGeom prst="rect">
            <a:avLst/>
          </a:prstGeom>
          <a:noFill/>
        </p:spPr>
        <p:txBody>
          <a:bodyPr wrap="square" rtlCol="0">
            <a:spAutoFit/>
          </a:bodyPr>
          <a:lstStyle/>
          <a:p>
            <a:r>
              <a:rPr lang="en-AU" sz="500" dirty="0" smtClean="0"/>
              <a:t>Position vs Reference</a:t>
            </a:r>
            <a:endParaRPr lang="en-AU" sz="500" dirty="0"/>
          </a:p>
        </p:txBody>
      </p:sp>
      <p:sp>
        <p:nvSpPr>
          <p:cNvPr id="11" name="Rectangle 10"/>
          <p:cNvSpPr/>
          <p:nvPr/>
        </p:nvSpPr>
        <p:spPr>
          <a:xfrm>
            <a:off x="6108031" y="3395663"/>
            <a:ext cx="111794" cy="347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rot="16200000">
            <a:off x="5835315" y="3484855"/>
            <a:ext cx="657225" cy="169277"/>
          </a:xfrm>
          <a:prstGeom prst="rect">
            <a:avLst/>
          </a:prstGeom>
          <a:noFill/>
        </p:spPr>
        <p:txBody>
          <a:bodyPr wrap="square" rtlCol="0">
            <a:spAutoFit/>
          </a:bodyPr>
          <a:lstStyle/>
          <a:p>
            <a:r>
              <a:rPr lang="en-AU" sz="500" dirty="0" smtClean="0"/>
              <a:t>Position (rad)</a:t>
            </a:r>
            <a:endParaRPr lang="en-AU" sz="500" dirty="0"/>
          </a:p>
        </p:txBody>
      </p:sp>
    </p:spTree>
    <p:extLst>
      <p:ext uri="{BB962C8B-B14F-4D97-AF65-F5344CB8AC3E}">
        <p14:creationId xmlns:p14="http://schemas.microsoft.com/office/powerpoint/2010/main" val="3161945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Kalman</a:t>
            </a:r>
            <a:r>
              <a:rPr lang="en-AU" dirty="0"/>
              <a:t> Filter – Implementation – Observer Pole Influence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325" y="836612"/>
                <a:ext cx="10801350" cy="5519737"/>
              </a:xfrm>
            </p:spPr>
            <p:txBody>
              <a:bodyPr>
                <a:normAutofit fontScale="92500" lnSpcReduction="10000"/>
              </a:bodyPr>
              <a:lstStyle/>
              <a:p>
                <a:r>
                  <a:rPr lang="en-AU" dirty="0" smtClean="0"/>
                  <a:t>The influence of pole placement and damping were studied when selecting the final observer design,</a:t>
                </a:r>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marL="0" indent="0">
                  <a:buNone/>
                </a:pP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𝜆</m:t>
                        </m:r>
                      </m:e>
                      <m:sub>
                        <m:r>
                          <a:rPr lang="en-AU" b="0" i="1" smtClean="0">
                            <a:latin typeface="Cambria Math" panose="02040503050406030204" pitchFamily="18" charset="0"/>
                          </a:rPr>
                          <m:t>𝑜</m:t>
                        </m:r>
                      </m:sub>
                    </m:sSub>
                    <m:r>
                      <a:rPr lang="en-AU" b="0" i="1" smtClean="0">
                        <a:latin typeface="Cambria Math" panose="02040503050406030204" pitchFamily="18" charset="0"/>
                      </a:rPr>
                      <m:t>=</m:t>
                    </m:r>
                    <m:d>
                      <m:dPr>
                        <m:ctrlPr>
                          <a:rPr lang="en-AU" b="0" i="1" smtClean="0">
                            <a:latin typeface="Cambria Math" panose="02040503050406030204" pitchFamily="18" charset="0"/>
                          </a:rPr>
                        </m:ctrlPr>
                      </m:dPr>
                      <m:e>
                        <m:m>
                          <m:mPr>
                            <m:mcs>
                              <m:mc>
                                <m:mcPr>
                                  <m:count m:val="1"/>
                                  <m:mcJc m:val="center"/>
                                </m:mcPr>
                              </m:mc>
                            </m:mcs>
                            <m:ctrlPr>
                              <a:rPr lang="en-AU" b="0" i="1" smtClean="0">
                                <a:latin typeface="Cambria Math" panose="02040503050406030204" pitchFamily="18" charset="0"/>
                              </a:rPr>
                            </m:ctrlPr>
                          </m:mPr>
                          <m:mr>
                            <m:e>
                              <m:r>
                                <m:rPr>
                                  <m:brk m:alnAt="7"/>
                                </m:rPr>
                                <a:rPr lang="en-AU" b="0" i="1" smtClean="0">
                                  <a:latin typeface="Cambria Math" panose="02040503050406030204" pitchFamily="18" charset="0"/>
                                </a:rPr>
                                <m:t>−</m:t>
                              </m:r>
                              <m:r>
                                <a:rPr lang="en-AU" b="0" i="1" smtClean="0">
                                  <a:latin typeface="Cambria Math" panose="02040503050406030204" pitchFamily="18" charset="0"/>
                                </a:rPr>
                                <m:t>7−1.75</m:t>
                              </m:r>
                              <m:r>
                                <a:rPr lang="en-AU" b="0" i="1" smtClean="0">
                                  <a:latin typeface="Cambria Math" panose="02040503050406030204" pitchFamily="18" charset="0"/>
                                </a:rPr>
                                <m:t>𝑖</m:t>
                              </m:r>
                            </m:e>
                          </m:mr>
                          <m:mr>
                            <m:e>
                              <m:r>
                                <a:rPr lang="en-AU" b="0" i="1" smtClean="0">
                                  <a:latin typeface="Cambria Math" panose="02040503050406030204" pitchFamily="18" charset="0"/>
                                </a:rPr>
                                <m:t>−7+1.75</m:t>
                              </m:r>
                              <m:r>
                                <a:rPr lang="en-AU" b="0" i="1" smtClean="0">
                                  <a:latin typeface="Cambria Math" panose="02040503050406030204" pitchFamily="18" charset="0"/>
                                </a:rPr>
                                <m:t>𝑖</m:t>
                              </m:r>
                            </m:e>
                          </m:mr>
                          <m:mr>
                            <m:e>
                              <m:r>
                                <a:rPr lang="en-AU" b="0" i="1" smtClean="0">
                                  <a:latin typeface="Cambria Math" panose="02040503050406030204" pitchFamily="18" charset="0"/>
                                </a:rPr>
                                <m:t>−8−2</m:t>
                              </m:r>
                              <m:r>
                                <a:rPr lang="en-AU" b="0" i="1" smtClean="0">
                                  <a:latin typeface="Cambria Math" panose="02040503050406030204" pitchFamily="18" charset="0"/>
                                </a:rPr>
                                <m:t>𝑖</m:t>
                              </m:r>
                            </m:e>
                          </m:mr>
                          <m:mr>
                            <m:e>
                              <m:r>
                                <a:rPr lang="en-AU" b="0" i="1" smtClean="0">
                                  <a:latin typeface="Cambria Math" panose="02040503050406030204" pitchFamily="18" charset="0"/>
                                </a:rPr>
                                <m:t>−8+2</m:t>
                              </m:r>
                              <m:r>
                                <a:rPr lang="en-AU" b="0" i="1" smtClean="0">
                                  <a:latin typeface="Cambria Math" panose="02040503050406030204" pitchFamily="18" charset="0"/>
                                </a:rPr>
                                <m:t>𝑖</m:t>
                              </m:r>
                            </m:e>
                          </m:mr>
                          <m:mr>
                            <m:e>
                              <m:r>
                                <a:rPr lang="en-AU" b="0" i="1" smtClean="0">
                                  <a:latin typeface="Cambria Math" panose="02040503050406030204" pitchFamily="18" charset="0"/>
                                </a:rPr>
                                <m:t>−4.5−1.125</m:t>
                              </m:r>
                              <m:r>
                                <a:rPr lang="en-AU" b="0" i="1" smtClean="0">
                                  <a:latin typeface="Cambria Math" panose="02040503050406030204" pitchFamily="18" charset="0"/>
                                </a:rPr>
                                <m:t>𝑖</m:t>
                              </m:r>
                            </m:e>
                          </m:mr>
                          <m:mr>
                            <m:e>
                              <m:r>
                                <a:rPr lang="en-AU" b="0" i="1" smtClean="0">
                                  <a:latin typeface="Cambria Math" panose="02040503050406030204" pitchFamily="18" charset="0"/>
                                </a:rPr>
                                <m:t>−4.5+1.125</m:t>
                              </m:r>
                              <m:r>
                                <a:rPr lang="en-AU" b="0" i="1" smtClean="0">
                                  <a:latin typeface="Cambria Math" panose="02040503050406030204" pitchFamily="18" charset="0"/>
                                </a:rPr>
                                <m:t>𝑖</m:t>
                              </m:r>
                            </m:e>
                          </m:mr>
                        </m:m>
                      </m:e>
                    </m:d>
                  </m:oMath>
                </a14:m>
                <a:r>
                  <a:rPr lang="en-AU" dirty="0" smtClean="0"/>
                  <a:t>,    observer poles four times slower than the final poles used.</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325" y="836612"/>
                <a:ext cx="10801350" cy="5519737"/>
              </a:xfrm>
              <a:blipFill rotWithShape="0">
                <a:blip r:embed="rId2"/>
                <a:stretch>
                  <a:fillRect l="-621" t="-1876"/>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27</a:t>
            </a:fld>
            <a:endParaRPr lang="en-AU"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9688" t="3876" r="7895" b="5784"/>
          <a:stretch/>
        </p:blipFill>
        <p:spPr>
          <a:xfrm>
            <a:off x="827374" y="1485777"/>
            <a:ext cx="5235673" cy="288000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9968" t="3798" r="7018" b="6101"/>
          <a:stretch/>
        </p:blipFill>
        <p:spPr>
          <a:xfrm>
            <a:off x="6063047" y="1485777"/>
            <a:ext cx="5287618" cy="2880000"/>
          </a:xfrm>
          <a:prstGeom prst="rect">
            <a:avLst/>
          </a:prstGeom>
        </p:spPr>
      </p:pic>
      <p:sp>
        <p:nvSpPr>
          <p:cNvPr id="9" name="Rectangle 8"/>
          <p:cNvSpPr/>
          <p:nvPr/>
        </p:nvSpPr>
        <p:spPr>
          <a:xfrm>
            <a:off x="8522494" y="1495493"/>
            <a:ext cx="416719" cy="929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8377238" y="1457350"/>
            <a:ext cx="1564481" cy="169277"/>
          </a:xfrm>
          <a:prstGeom prst="rect">
            <a:avLst/>
          </a:prstGeom>
          <a:noFill/>
        </p:spPr>
        <p:txBody>
          <a:bodyPr wrap="square" rtlCol="0">
            <a:spAutoFit/>
          </a:bodyPr>
          <a:lstStyle/>
          <a:p>
            <a:r>
              <a:rPr lang="en-AU" sz="500" dirty="0" smtClean="0"/>
              <a:t>Position vs Reference</a:t>
            </a:r>
            <a:endParaRPr lang="en-AU" sz="500" dirty="0"/>
          </a:p>
        </p:txBody>
      </p:sp>
      <p:sp>
        <p:nvSpPr>
          <p:cNvPr id="11" name="Rectangle 10"/>
          <p:cNvSpPr/>
          <p:nvPr/>
        </p:nvSpPr>
        <p:spPr>
          <a:xfrm>
            <a:off x="6051413" y="2783681"/>
            <a:ext cx="143683"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rot="16200000">
            <a:off x="5852847" y="2837154"/>
            <a:ext cx="538162" cy="169277"/>
          </a:xfrm>
          <a:prstGeom prst="rect">
            <a:avLst/>
          </a:prstGeom>
          <a:noFill/>
        </p:spPr>
        <p:txBody>
          <a:bodyPr wrap="square" rtlCol="0">
            <a:spAutoFit/>
          </a:bodyPr>
          <a:lstStyle/>
          <a:p>
            <a:r>
              <a:rPr lang="en-AU" sz="500" dirty="0" smtClean="0"/>
              <a:t>Position (rad)</a:t>
            </a:r>
            <a:endParaRPr lang="en-AU" sz="500" dirty="0"/>
          </a:p>
        </p:txBody>
      </p:sp>
    </p:spTree>
    <p:extLst>
      <p:ext uri="{BB962C8B-B14F-4D97-AF65-F5344CB8AC3E}">
        <p14:creationId xmlns:p14="http://schemas.microsoft.com/office/powerpoint/2010/main" val="255975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2"/>
              <p:cNvSpPr txBox="1">
                <a:spLocks/>
              </p:cNvSpPr>
              <p:nvPr/>
            </p:nvSpPr>
            <p:spPr>
              <a:xfrm>
                <a:off x="695325" y="836612"/>
                <a:ext cx="10939212" cy="55197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AU" dirty="0" smtClean="0"/>
              </a:p>
              <a:p>
                <a:pPr marL="0" indent="0">
                  <a:buNone/>
                </a:pPr>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marL="0" indent="0">
                  <a:buFont typeface="Arial" panose="020B0604020202020204" pitchFamily="34" charset="0"/>
                  <a:buNone/>
                </a:pPr>
                <a14:m>
                  <m:oMath xmlns:m="http://schemas.openxmlformats.org/officeDocument/2006/math">
                    <m:sSub>
                      <m:sSubPr>
                        <m:ctrlPr>
                          <a:rPr lang="en-AU" i="1" smtClean="0">
                            <a:latin typeface="Cambria Math" panose="02040503050406030204" pitchFamily="18" charset="0"/>
                          </a:rPr>
                        </m:ctrlPr>
                      </m:sSubPr>
                      <m:e>
                        <m:r>
                          <a:rPr lang="en-AU" i="1" smtClean="0">
                            <a:latin typeface="Cambria Math" panose="02040503050406030204" pitchFamily="18" charset="0"/>
                          </a:rPr>
                          <m:t>𝜆</m:t>
                        </m:r>
                      </m:e>
                      <m:sub>
                        <m:r>
                          <a:rPr lang="en-AU" i="1" smtClean="0">
                            <a:latin typeface="Cambria Math" panose="02040503050406030204" pitchFamily="18" charset="0"/>
                          </a:rPr>
                          <m:t>𝑜</m:t>
                        </m:r>
                      </m:sub>
                    </m:sSub>
                    <m:r>
                      <a:rPr lang="en-AU" i="1" smtClean="0">
                        <a:latin typeface="Cambria Math" panose="02040503050406030204" pitchFamily="18" charset="0"/>
                      </a:rPr>
                      <m:t>=</m:t>
                    </m:r>
                    <m:d>
                      <m:dPr>
                        <m:ctrlPr>
                          <a:rPr lang="en-AU" i="1" smtClean="0">
                            <a:latin typeface="Cambria Math" panose="02040503050406030204" pitchFamily="18" charset="0"/>
                          </a:rPr>
                        </m:ctrlPr>
                      </m:dPr>
                      <m:e>
                        <m:m>
                          <m:mPr>
                            <m:mcs>
                              <m:mc>
                                <m:mcPr>
                                  <m:count m:val="1"/>
                                  <m:mcJc m:val="center"/>
                                </m:mcPr>
                              </m:mc>
                            </m:mcs>
                            <m:ctrlPr>
                              <a:rPr lang="en-AU" i="1" smtClean="0">
                                <a:latin typeface="Cambria Math" panose="02040503050406030204" pitchFamily="18" charset="0"/>
                              </a:rPr>
                            </m:ctrlPr>
                          </m:mPr>
                          <m:mr>
                            <m:e>
                              <m:r>
                                <m:rPr>
                                  <m:brk m:alnAt="7"/>
                                </m:rPr>
                                <a:rPr lang="en-AU" i="1" smtClean="0">
                                  <a:latin typeface="Cambria Math" panose="02040503050406030204" pitchFamily="18" charset="0"/>
                                </a:rPr>
                                <m:t>−</m:t>
                              </m:r>
                              <m:r>
                                <a:rPr lang="en-AU" b="0" i="1" smtClean="0">
                                  <a:latin typeface="Cambria Math" panose="02040503050406030204" pitchFamily="18" charset="0"/>
                                </a:rPr>
                                <m:t>28</m:t>
                              </m:r>
                              <m:r>
                                <a:rPr lang="en-AU" i="1" smtClean="0">
                                  <a:latin typeface="Cambria Math" panose="02040503050406030204" pitchFamily="18" charset="0"/>
                                </a:rPr>
                                <m:t>−</m:t>
                              </m:r>
                              <m:r>
                                <a:rPr lang="en-AU" b="0" i="1" smtClean="0">
                                  <a:latin typeface="Cambria Math" panose="02040503050406030204" pitchFamily="18" charset="0"/>
                                </a:rPr>
                                <m:t>13.5520</m:t>
                              </m:r>
                              <m:r>
                                <a:rPr lang="en-AU" i="1" smtClean="0">
                                  <a:latin typeface="Cambria Math" panose="02040503050406030204" pitchFamily="18" charset="0"/>
                                </a:rPr>
                                <m:t>𝑖</m:t>
                              </m:r>
                            </m:e>
                          </m:mr>
                          <m:mr>
                            <m:e>
                              <m:r>
                                <a:rPr lang="en-AU" i="1" smtClean="0">
                                  <a:latin typeface="Cambria Math" panose="02040503050406030204" pitchFamily="18" charset="0"/>
                                </a:rPr>
                                <m:t>−</m:t>
                              </m:r>
                              <m:r>
                                <a:rPr lang="en-AU" b="0" i="1" smtClean="0">
                                  <a:latin typeface="Cambria Math" panose="02040503050406030204" pitchFamily="18" charset="0"/>
                                </a:rPr>
                                <m:t>28</m:t>
                              </m:r>
                              <m:r>
                                <a:rPr lang="en-AU" i="1" smtClean="0">
                                  <a:latin typeface="Cambria Math" panose="02040503050406030204" pitchFamily="18" charset="0"/>
                                </a:rPr>
                                <m:t>+</m:t>
                              </m:r>
                              <m:r>
                                <a:rPr lang="en-AU" b="0" i="1" smtClean="0">
                                  <a:latin typeface="Cambria Math" panose="02040503050406030204" pitchFamily="18" charset="0"/>
                                </a:rPr>
                                <m:t>13.5520</m:t>
                              </m:r>
                              <m:r>
                                <a:rPr lang="en-AU" i="1" smtClean="0">
                                  <a:latin typeface="Cambria Math" panose="02040503050406030204" pitchFamily="18" charset="0"/>
                                </a:rPr>
                                <m:t>𝑖</m:t>
                              </m:r>
                            </m:e>
                          </m:mr>
                          <m:mr>
                            <m:e>
                              <m:r>
                                <a:rPr lang="en-AU" i="1" smtClean="0">
                                  <a:latin typeface="Cambria Math" panose="02040503050406030204" pitchFamily="18" charset="0"/>
                                </a:rPr>
                                <m:t>−</m:t>
                              </m:r>
                              <m:r>
                                <a:rPr lang="en-AU" b="0" i="1" smtClean="0">
                                  <a:latin typeface="Cambria Math" panose="02040503050406030204" pitchFamily="18" charset="0"/>
                                </a:rPr>
                                <m:t>32−15.4880</m:t>
                              </m:r>
                              <m:r>
                                <a:rPr lang="en-AU" i="1" smtClean="0">
                                  <a:latin typeface="Cambria Math" panose="02040503050406030204" pitchFamily="18" charset="0"/>
                                </a:rPr>
                                <m:t>𝑖</m:t>
                              </m:r>
                            </m:e>
                          </m:mr>
                          <m:mr>
                            <m:e>
                              <m:r>
                                <a:rPr lang="en-AU" i="1" smtClean="0">
                                  <a:latin typeface="Cambria Math" panose="02040503050406030204" pitchFamily="18" charset="0"/>
                                </a:rPr>
                                <m:t>−</m:t>
                              </m:r>
                              <m:r>
                                <a:rPr lang="en-AU" b="0" i="1" smtClean="0">
                                  <a:latin typeface="Cambria Math" panose="02040503050406030204" pitchFamily="18" charset="0"/>
                                </a:rPr>
                                <m:t>32+15.4880</m:t>
                              </m:r>
                              <m:r>
                                <a:rPr lang="en-AU" b="0" i="1" smtClean="0">
                                  <a:latin typeface="Cambria Math" panose="02040503050406030204" pitchFamily="18" charset="0"/>
                                </a:rPr>
                                <m:t>𝑖</m:t>
                              </m:r>
                            </m:e>
                          </m:mr>
                          <m:mr>
                            <m:e>
                              <m:r>
                                <a:rPr lang="en-AU" i="1" smtClean="0">
                                  <a:latin typeface="Cambria Math" panose="02040503050406030204" pitchFamily="18" charset="0"/>
                                </a:rPr>
                                <m:t>−</m:t>
                              </m:r>
                              <m:r>
                                <a:rPr lang="en-AU" b="0" i="1" smtClean="0">
                                  <a:latin typeface="Cambria Math" panose="02040503050406030204" pitchFamily="18" charset="0"/>
                                </a:rPr>
                                <m:t>18−8.7120</m:t>
                              </m:r>
                              <m:r>
                                <a:rPr lang="en-AU" b="0" i="1" smtClean="0">
                                  <a:latin typeface="Cambria Math" panose="02040503050406030204" pitchFamily="18" charset="0"/>
                                </a:rPr>
                                <m:t>𝑖</m:t>
                              </m:r>
                            </m:e>
                          </m:mr>
                          <m:mr>
                            <m:e>
                              <m:r>
                                <a:rPr lang="en-AU" i="1" smtClean="0">
                                  <a:latin typeface="Cambria Math" panose="02040503050406030204" pitchFamily="18" charset="0"/>
                                </a:rPr>
                                <m:t>−</m:t>
                              </m:r>
                              <m:r>
                                <a:rPr lang="en-AU" b="0" i="1" smtClean="0">
                                  <a:latin typeface="Cambria Math" panose="02040503050406030204" pitchFamily="18" charset="0"/>
                                </a:rPr>
                                <m:t>18+8.7120</m:t>
                              </m:r>
                              <m:r>
                                <a:rPr lang="en-AU" i="1" smtClean="0">
                                  <a:latin typeface="Cambria Math" panose="02040503050406030204" pitchFamily="18" charset="0"/>
                                </a:rPr>
                                <m:t>𝑖</m:t>
                              </m:r>
                            </m:e>
                          </m:mr>
                        </m:m>
                      </m:e>
                    </m:d>
                  </m:oMath>
                </a14:m>
                <a:r>
                  <a:rPr lang="en-AU" dirty="0" smtClean="0"/>
                  <a:t>, poles have damping ratio of 0.9 (compared to 0.97 for initial poles).</a:t>
                </a:r>
                <a:endParaRPr lang="en-AU"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695325" y="836612"/>
                <a:ext cx="10939212" cy="5519737"/>
              </a:xfrm>
              <a:prstGeom prst="rect">
                <a:avLst/>
              </a:prstGeom>
              <a:blipFill rotWithShape="0">
                <a:blip r:embed="rId2"/>
                <a:stretch>
                  <a:fillRect r="-669"/>
                </a:stretch>
              </a:blipFill>
            </p:spPr>
            <p:txBody>
              <a:bodyPr/>
              <a:lstStyle/>
              <a:p>
                <a:r>
                  <a:rPr lang="en-AU">
                    <a:noFill/>
                  </a:rPr>
                  <a:t> </a:t>
                </a:r>
              </a:p>
            </p:txBody>
          </p:sp>
        </mc:Fallback>
      </mc:AlternateContent>
      <p:sp>
        <p:nvSpPr>
          <p:cNvPr id="2" name="Title 1"/>
          <p:cNvSpPr>
            <a:spLocks noGrp="1"/>
          </p:cNvSpPr>
          <p:nvPr>
            <p:ph type="title"/>
          </p:nvPr>
        </p:nvSpPr>
        <p:spPr/>
        <p:txBody>
          <a:bodyPr/>
          <a:lstStyle/>
          <a:p>
            <a:r>
              <a:rPr lang="en-AU" dirty="0" err="1"/>
              <a:t>Kalman</a:t>
            </a:r>
            <a:r>
              <a:rPr lang="en-AU" dirty="0"/>
              <a:t> Filter – Implementation – Observer Pole Influence</a:t>
            </a:r>
          </a:p>
        </p:txBody>
      </p:sp>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28</a:t>
            </a:fld>
            <a:endParaRPr lang="en-AU" dirty="0"/>
          </a:p>
        </p:txBody>
      </p:sp>
      <p:pic>
        <p:nvPicPr>
          <p:cNvPr id="13" name="Content Placeholder 12"/>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825" t="4548" r="7285" b="5505"/>
          <a:stretch/>
        </p:blipFill>
        <p:spPr>
          <a:xfrm>
            <a:off x="380802" y="970018"/>
            <a:ext cx="5751492" cy="3132000"/>
          </a:xfrm>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l="9514" t="3390" r="6994" b="5555"/>
          <a:stretch/>
        </p:blipFill>
        <p:spPr>
          <a:xfrm>
            <a:off x="6132294" y="970018"/>
            <a:ext cx="5722869" cy="3132000"/>
          </a:xfrm>
          <a:prstGeom prst="rect">
            <a:avLst/>
          </a:prstGeom>
        </p:spPr>
      </p:pic>
      <p:sp>
        <p:nvSpPr>
          <p:cNvPr id="6" name="Rectangle 5"/>
          <p:cNvSpPr/>
          <p:nvPr/>
        </p:nvSpPr>
        <p:spPr>
          <a:xfrm>
            <a:off x="8775700" y="976368"/>
            <a:ext cx="495300" cy="1158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8694738" y="949645"/>
            <a:ext cx="1564481" cy="169277"/>
          </a:xfrm>
          <a:prstGeom prst="rect">
            <a:avLst/>
          </a:prstGeom>
          <a:noFill/>
        </p:spPr>
        <p:txBody>
          <a:bodyPr wrap="square" rtlCol="0">
            <a:spAutoFit/>
          </a:bodyPr>
          <a:lstStyle/>
          <a:p>
            <a:r>
              <a:rPr lang="en-AU" sz="500" dirty="0" smtClean="0"/>
              <a:t>Position vs Reference</a:t>
            </a:r>
            <a:endParaRPr lang="en-AU" sz="500" dirty="0"/>
          </a:p>
        </p:txBody>
      </p:sp>
      <p:sp>
        <p:nvSpPr>
          <p:cNvPr id="7" name="Rectangle 6"/>
          <p:cNvSpPr/>
          <p:nvPr/>
        </p:nvSpPr>
        <p:spPr>
          <a:xfrm>
            <a:off x="6132294" y="2368550"/>
            <a:ext cx="135156"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rot="16200000">
            <a:off x="5905391" y="2429961"/>
            <a:ext cx="588962" cy="169277"/>
          </a:xfrm>
          <a:prstGeom prst="rect">
            <a:avLst/>
          </a:prstGeom>
          <a:noFill/>
        </p:spPr>
        <p:txBody>
          <a:bodyPr wrap="square" rtlCol="0">
            <a:spAutoFit/>
          </a:bodyPr>
          <a:lstStyle/>
          <a:p>
            <a:r>
              <a:rPr lang="en-AU" sz="500" dirty="0" smtClean="0"/>
              <a:t>Position (rad)</a:t>
            </a:r>
            <a:endParaRPr lang="en-AU" sz="500" dirty="0"/>
          </a:p>
        </p:txBody>
      </p:sp>
    </p:spTree>
    <p:extLst>
      <p:ext uri="{BB962C8B-B14F-4D97-AF65-F5344CB8AC3E}">
        <p14:creationId xmlns:p14="http://schemas.microsoft.com/office/powerpoint/2010/main" val="1205725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C9B3E-148D-423C-BC75-9792DFCC4975}"/>
              </a:ext>
            </a:extLst>
          </p:cNvPr>
          <p:cNvSpPr>
            <a:spLocks noGrp="1"/>
          </p:cNvSpPr>
          <p:nvPr>
            <p:ph type="title"/>
          </p:nvPr>
        </p:nvSpPr>
        <p:spPr/>
        <p:txBody>
          <a:bodyPr/>
          <a:lstStyle/>
          <a:p>
            <a:r>
              <a:rPr lang="en-AU" dirty="0"/>
              <a:t>Reference State –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1BF1764-82C0-4291-B7D1-008D82A736A0}"/>
                  </a:ext>
                </a:extLst>
              </p:cNvPr>
              <p:cNvSpPr>
                <a:spLocks noGrp="1"/>
              </p:cNvSpPr>
              <p:nvPr>
                <p:ph idx="1"/>
              </p:nvPr>
            </p:nvSpPr>
            <p:spPr/>
            <p:txBody>
              <a:bodyPr>
                <a:normAutofit/>
              </a:bodyPr>
              <a:lstStyle/>
              <a:p>
                <a:r>
                  <a:rPr lang="en-AU" dirty="0"/>
                  <a:t>At this point an effective controller has been designed that can quickly and effectively return the system to the desired equilibrium position. </a:t>
                </a:r>
              </a:p>
              <a:p>
                <a:r>
                  <a:rPr lang="en-AU" dirty="0"/>
                  <a:t>However, up to this point no attempt has been made to have the helicopter move to different positions based on a change in the reference state. </a:t>
                </a:r>
              </a:p>
              <a:p>
                <a:r>
                  <a:rPr lang="en-AU" dirty="0"/>
                  <a:t>Based on the ideal </a:t>
                </a:r>
                <a:r>
                  <a:rPr lang="en-AU" dirty="0" err="1"/>
                  <a:t>linearised</a:t>
                </a:r>
                <a:r>
                  <a:rPr lang="en-AU" dirty="0"/>
                  <a:t> system the reference gain K</a:t>
                </a:r>
                <a:r>
                  <a:rPr lang="en-AU" baseline="-25000" dirty="0"/>
                  <a:t>r</a:t>
                </a:r>
                <a:r>
                  <a:rPr lang="en-AU" dirty="0"/>
                  <a:t> can be designed such that the system output matches the reference state. </a:t>
                </a:r>
              </a:p>
              <a:p>
                <a:pPr marL="0" indent="0" algn="ctr">
                  <a:buNone/>
                </a:pPr>
                <a14:m>
                  <m:oMath xmlns:m="http://schemas.openxmlformats.org/officeDocument/2006/math">
                    <m:f>
                      <m:fPr>
                        <m:ctrlPr>
                          <a:rPr lang="en-AU" i="1">
                            <a:latin typeface="Cambria Math" panose="02040503050406030204" pitchFamily="18" charset="0"/>
                          </a:rPr>
                        </m:ctrlPr>
                      </m:fPr>
                      <m:num>
                        <m:r>
                          <a:rPr lang="en-AU" i="1">
                            <a:latin typeface="Cambria Math" panose="02040503050406030204" pitchFamily="18" charset="0"/>
                          </a:rPr>
                          <m:t>𝑑</m:t>
                        </m:r>
                        <m:acc>
                          <m:accPr>
                            <m:chr m:val="̂"/>
                            <m:ctrlPr>
                              <a:rPr lang="en-AU" i="1">
                                <a:latin typeface="Cambria Math" panose="02040503050406030204" pitchFamily="18" charset="0"/>
                              </a:rPr>
                            </m:ctrlPr>
                          </m:accPr>
                          <m:e>
                            <m:r>
                              <a:rPr lang="en-AU" i="1">
                                <a:latin typeface="Cambria Math" panose="02040503050406030204" pitchFamily="18" charset="0"/>
                              </a:rPr>
                              <m:t>𝑥</m:t>
                            </m:r>
                          </m:e>
                        </m:acc>
                      </m:num>
                      <m:den>
                        <m:r>
                          <a:rPr lang="en-AU" i="1">
                            <a:latin typeface="Cambria Math" panose="02040503050406030204" pitchFamily="18" charset="0"/>
                          </a:rPr>
                          <m:t>𝑑𝑡</m:t>
                        </m:r>
                      </m:den>
                    </m:f>
                    <m:r>
                      <a:rPr lang="en-AU" i="1">
                        <a:latin typeface="Cambria Math" panose="02040503050406030204" pitchFamily="18" charset="0"/>
                      </a:rPr>
                      <m:t>=</m:t>
                    </m:r>
                    <m:r>
                      <a:rPr lang="en-AU" i="1">
                        <a:latin typeface="Cambria Math" panose="02040503050406030204" pitchFamily="18" charset="0"/>
                      </a:rPr>
                      <m:t>𝐴</m:t>
                    </m:r>
                    <m:acc>
                      <m:accPr>
                        <m:chr m:val="̂"/>
                        <m:ctrlPr>
                          <a:rPr lang="en-AU" i="1">
                            <a:latin typeface="Cambria Math" panose="02040503050406030204" pitchFamily="18" charset="0"/>
                          </a:rPr>
                        </m:ctrlPr>
                      </m:accPr>
                      <m:e>
                        <m:r>
                          <a:rPr lang="en-AU" i="1">
                            <a:latin typeface="Cambria Math" panose="02040503050406030204" pitchFamily="18" charset="0"/>
                          </a:rPr>
                          <m:t>𝑥</m:t>
                        </m:r>
                      </m:e>
                    </m:acc>
                    <m:r>
                      <a:rPr lang="en-AU" i="1">
                        <a:latin typeface="Cambria Math" panose="02040503050406030204" pitchFamily="18" charset="0"/>
                      </a:rPr>
                      <m:t>−</m:t>
                    </m:r>
                    <m:r>
                      <a:rPr lang="en-AU" i="1">
                        <a:latin typeface="Cambria Math" panose="02040503050406030204" pitchFamily="18" charset="0"/>
                      </a:rPr>
                      <m:t>𝐵𝐾</m:t>
                    </m:r>
                    <m:acc>
                      <m:accPr>
                        <m:chr m:val="̂"/>
                        <m:ctrlPr>
                          <a:rPr lang="en-AU" i="1">
                            <a:latin typeface="Cambria Math" panose="02040503050406030204" pitchFamily="18" charset="0"/>
                          </a:rPr>
                        </m:ctrlPr>
                      </m:accPr>
                      <m:e>
                        <m:r>
                          <a:rPr lang="en-AU" i="1">
                            <a:latin typeface="Cambria Math" panose="02040503050406030204" pitchFamily="18" charset="0"/>
                          </a:rPr>
                          <m:t>𝑥</m:t>
                        </m:r>
                      </m:e>
                    </m:acc>
                    <m:r>
                      <a:rPr lang="en-AU" i="1">
                        <a:latin typeface="Cambria Math" panose="02040503050406030204" pitchFamily="18" charset="0"/>
                      </a:rPr>
                      <m:t>+</m:t>
                    </m:r>
                    <m:r>
                      <a:rPr lang="en-AU" i="1">
                        <a:latin typeface="Cambria Math" panose="02040503050406030204" pitchFamily="18" charset="0"/>
                      </a:rPr>
                      <m:t>𝐵</m:t>
                    </m:r>
                    <m:sSub>
                      <m:sSubPr>
                        <m:ctrlPr>
                          <a:rPr lang="en-AU" i="1">
                            <a:latin typeface="Cambria Math" panose="02040503050406030204" pitchFamily="18" charset="0"/>
                          </a:rPr>
                        </m:ctrlPr>
                      </m:sSubPr>
                      <m:e>
                        <m:r>
                          <a:rPr lang="en-AU" i="1">
                            <a:latin typeface="Cambria Math" panose="02040503050406030204" pitchFamily="18" charset="0"/>
                          </a:rPr>
                          <m:t>𝑘</m:t>
                        </m:r>
                      </m:e>
                      <m:sub>
                        <m:r>
                          <a:rPr lang="en-AU" i="1">
                            <a:latin typeface="Cambria Math" panose="02040503050406030204" pitchFamily="18" charset="0"/>
                          </a:rPr>
                          <m:t>𝑟</m:t>
                        </m:r>
                      </m:sub>
                    </m:sSub>
                    <m:r>
                      <a:rPr lang="en-AU" i="1">
                        <a:latin typeface="Cambria Math" panose="02040503050406030204" pitchFamily="18" charset="0"/>
                      </a:rPr>
                      <m:t>𝑟</m:t>
                    </m:r>
                  </m:oMath>
                </a14:m>
                <a:r>
                  <a:rPr lang="en-AU" dirty="0"/>
                  <a:t>;		</a:t>
                </a:r>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𝑦</m:t>
                        </m:r>
                      </m:e>
                    </m:acc>
                    <m:r>
                      <a:rPr lang="en-AU" i="1">
                        <a:latin typeface="Cambria Math" panose="02040503050406030204" pitchFamily="18" charset="0"/>
                      </a:rPr>
                      <m:t>=</m:t>
                    </m:r>
                    <m:r>
                      <a:rPr lang="en-AU" i="1">
                        <a:latin typeface="Cambria Math" panose="02040503050406030204" pitchFamily="18" charset="0"/>
                      </a:rPr>
                      <m:t>𝐶</m:t>
                    </m:r>
                    <m:acc>
                      <m:accPr>
                        <m:chr m:val="̂"/>
                        <m:ctrlPr>
                          <a:rPr lang="en-AU" i="1">
                            <a:latin typeface="Cambria Math" panose="02040503050406030204" pitchFamily="18" charset="0"/>
                          </a:rPr>
                        </m:ctrlPr>
                      </m:accPr>
                      <m:e>
                        <m:r>
                          <a:rPr lang="en-AU" i="1">
                            <a:latin typeface="Cambria Math" panose="02040503050406030204" pitchFamily="18" charset="0"/>
                          </a:rPr>
                          <m:t>𝑥</m:t>
                        </m:r>
                      </m:e>
                    </m:acc>
                  </m:oMath>
                </a14:m>
                <a:endParaRPr lang="en-AU" dirty="0"/>
              </a:p>
              <a:p>
                <a:r>
                  <a:rPr lang="en-AU" dirty="0"/>
                  <a:t>By keeping in mind that we are trying to make the steady state output equal to the reference state(</a:t>
                </a:r>
                <a14:m>
                  <m:oMath xmlns:m="http://schemas.openxmlformats.org/officeDocument/2006/math">
                    <m:f>
                      <m:fPr>
                        <m:ctrlPr>
                          <a:rPr lang="en-AU" i="1">
                            <a:latin typeface="Cambria Math" panose="02040503050406030204" pitchFamily="18" charset="0"/>
                          </a:rPr>
                        </m:ctrlPr>
                      </m:fPr>
                      <m:num>
                        <m:r>
                          <a:rPr lang="en-AU" i="1">
                            <a:latin typeface="Cambria Math" panose="02040503050406030204" pitchFamily="18" charset="0"/>
                          </a:rPr>
                          <m:t>𝑑</m:t>
                        </m:r>
                        <m:acc>
                          <m:accPr>
                            <m:chr m:val="̂"/>
                            <m:ctrlPr>
                              <a:rPr lang="en-AU" i="1">
                                <a:latin typeface="Cambria Math" panose="02040503050406030204" pitchFamily="18" charset="0"/>
                              </a:rPr>
                            </m:ctrlPr>
                          </m:accPr>
                          <m:e>
                            <m:r>
                              <a:rPr lang="en-AU" i="1">
                                <a:latin typeface="Cambria Math" panose="02040503050406030204" pitchFamily="18" charset="0"/>
                              </a:rPr>
                              <m:t>𝑥</m:t>
                            </m:r>
                          </m:e>
                        </m:acc>
                      </m:num>
                      <m:den>
                        <m:r>
                          <a:rPr lang="en-AU" i="1">
                            <a:latin typeface="Cambria Math" panose="02040503050406030204" pitchFamily="18" charset="0"/>
                          </a:rPr>
                          <m:t>𝑑𝑡</m:t>
                        </m:r>
                      </m:den>
                    </m:f>
                    <m:r>
                      <a:rPr lang="en-AU" i="1">
                        <a:latin typeface="Cambria Math" panose="02040503050406030204" pitchFamily="18" charset="0"/>
                      </a:rPr>
                      <m:t>=</m:t>
                    </m:r>
                  </m:oMath>
                </a14:m>
                <a:r>
                  <a:rPr lang="en-AU" dirty="0"/>
                  <a:t>0 and </a:t>
                </a:r>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𝑦</m:t>
                        </m:r>
                      </m:e>
                    </m:acc>
                    <m:r>
                      <a:rPr lang="en-AU" i="1">
                        <a:latin typeface="Cambria Math" panose="02040503050406030204" pitchFamily="18" charset="0"/>
                      </a:rPr>
                      <m:t>=</m:t>
                    </m:r>
                    <m:r>
                      <a:rPr lang="en-AU" i="1">
                        <a:latin typeface="Cambria Math" panose="02040503050406030204" pitchFamily="18" charset="0"/>
                      </a:rPr>
                      <m:t>𝑟</m:t>
                    </m:r>
                  </m:oMath>
                </a14:m>
                <a:r>
                  <a:rPr lang="en-AU" dirty="0"/>
                  <a:t>) the above expressions may be solved explicitly for the desired reference gain</a:t>
                </a:r>
              </a:p>
              <a:p>
                <a:pPr marL="0" indent="0">
                  <a:buNone/>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𝑘</m:t>
                          </m:r>
                        </m:e>
                        <m:sub>
                          <m:r>
                            <a:rPr lang="en-AU" i="1">
                              <a:latin typeface="Cambria Math" panose="02040503050406030204" pitchFamily="18" charset="0"/>
                            </a:rPr>
                            <m:t>𝑟</m:t>
                          </m:r>
                        </m:sub>
                      </m:sSub>
                      <m:r>
                        <a:rPr lang="en-AU" i="1">
                          <a:latin typeface="Cambria Math" panose="02040503050406030204" pitchFamily="18" charset="0"/>
                        </a:rPr>
                        <m:t>=</m:t>
                      </m:r>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m:t>
                              </m:r>
                              <m:r>
                                <a:rPr lang="en-AU" i="1">
                                  <a:latin typeface="Cambria Math" panose="02040503050406030204" pitchFamily="18" charset="0"/>
                                </a:rPr>
                                <m:t>𝐶</m:t>
                              </m:r>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𝐴</m:t>
                                      </m:r>
                                      <m:r>
                                        <a:rPr lang="en-AU" i="1">
                                          <a:latin typeface="Cambria Math" panose="02040503050406030204" pitchFamily="18" charset="0"/>
                                        </a:rPr>
                                        <m:t>−</m:t>
                                      </m:r>
                                      <m:r>
                                        <a:rPr lang="en-AU" i="1">
                                          <a:latin typeface="Cambria Math" panose="02040503050406030204" pitchFamily="18" charset="0"/>
                                        </a:rPr>
                                        <m:t>𝐵𝐾</m:t>
                                      </m:r>
                                    </m:e>
                                  </m:d>
                                </m:e>
                                <m:sup>
                                  <m:r>
                                    <a:rPr lang="en-AU" i="1">
                                      <a:latin typeface="Cambria Math" panose="02040503050406030204" pitchFamily="18" charset="0"/>
                                    </a:rPr>
                                    <m:t>−1</m:t>
                                  </m:r>
                                </m:sup>
                              </m:sSup>
                              <m:r>
                                <a:rPr lang="en-AU" i="1">
                                  <a:latin typeface="Cambria Math" panose="02040503050406030204" pitchFamily="18" charset="0"/>
                                </a:rPr>
                                <m:t>𝐵</m:t>
                              </m:r>
                            </m:e>
                          </m:d>
                        </m:e>
                        <m:sup>
                          <m:r>
                            <a:rPr lang="en-AU" i="1">
                              <a:latin typeface="Cambria Math" panose="02040503050406030204" pitchFamily="18" charset="0"/>
                            </a:rPr>
                            <m:t>−1</m:t>
                          </m:r>
                        </m:sup>
                      </m:sSup>
                    </m:oMath>
                  </m:oMathPara>
                </a14:m>
                <a:endParaRPr lang="en-AU" dirty="0"/>
              </a:p>
            </p:txBody>
          </p:sp>
        </mc:Choice>
        <mc:Fallback xmlns="">
          <p:sp>
            <p:nvSpPr>
              <p:cNvPr id="3" name="Content Placeholder 2">
                <a:extLst>
                  <a:ext uri="{FF2B5EF4-FFF2-40B4-BE49-F238E27FC236}">
                    <a16:creationId xmlns:a16="http://schemas.microsoft.com/office/drawing/2014/main" id="{31BF1764-82C0-4291-B7D1-008D82A736A0}"/>
                  </a:ext>
                </a:extLst>
              </p:cNvPr>
              <p:cNvSpPr>
                <a:spLocks noGrp="1" noRot="1" noChangeAspect="1" noMove="1" noResize="1" noEditPoints="1" noAdjustHandles="1" noChangeArrowheads="1" noChangeShapeType="1" noTextEdit="1"/>
              </p:cNvSpPr>
              <p:nvPr>
                <p:ph idx="1"/>
              </p:nvPr>
            </p:nvSpPr>
            <p:spPr>
              <a:blipFill>
                <a:blip r:embed="rId2"/>
                <a:stretch>
                  <a:fillRect l="-734" t="-1657" r="-1411"/>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6903D557-DFDB-4638-BCD6-D445F63C522F}"/>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3165A4B2-39E0-477D-842B-19F77D806ED3}"/>
              </a:ext>
            </a:extLst>
          </p:cNvPr>
          <p:cNvSpPr>
            <a:spLocks noGrp="1"/>
          </p:cNvSpPr>
          <p:nvPr>
            <p:ph type="sldNum" sz="quarter" idx="12"/>
          </p:nvPr>
        </p:nvSpPr>
        <p:spPr/>
        <p:txBody>
          <a:bodyPr/>
          <a:lstStyle/>
          <a:p>
            <a:fld id="{DB3310AA-128A-4498-BDE8-878D5A9B488D}" type="slidenum">
              <a:rPr lang="en-AU" smtClean="0"/>
              <a:t>29</a:t>
            </a:fld>
            <a:endParaRPr lang="en-AU"/>
          </a:p>
        </p:txBody>
      </p:sp>
    </p:spTree>
    <p:extLst>
      <p:ext uri="{BB962C8B-B14F-4D97-AF65-F5344CB8AC3E}">
        <p14:creationId xmlns:p14="http://schemas.microsoft.com/office/powerpoint/2010/main" val="2351310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68313-CE18-4E94-8600-C707B997928C}"/>
              </a:ext>
            </a:extLst>
          </p:cNvPr>
          <p:cNvSpPr>
            <a:spLocks noGrp="1"/>
          </p:cNvSpPr>
          <p:nvPr>
            <p:ph type="title"/>
          </p:nvPr>
        </p:nvSpPr>
        <p:spPr/>
        <p:txBody>
          <a:bodyPr/>
          <a:lstStyle/>
          <a:p>
            <a:r>
              <a:rPr lang="en-AU" dirty="0"/>
              <a:t>Linearised System – Design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1F91794-3B5C-40F0-8BAA-51ABD6A72CD0}"/>
                  </a:ext>
                </a:extLst>
              </p:cNvPr>
              <p:cNvSpPr>
                <a:spLocks noGrp="1"/>
              </p:cNvSpPr>
              <p:nvPr>
                <p:ph idx="1"/>
              </p:nvPr>
            </p:nvSpPr>
            <p:spPr/>
            <p:txBody>
              <a:bodyPr>
                <a:normAutofit fontScale="92500"/>
              </a:bodyPr>
              <a:lstStyle/>
              <a:p>
                <a:pPr marL="0" indent="0">
                  <a:buNone/>
                </a:pPr>
                <a:endParaRPr lang="en-AU" sz="2000" i="1" dirty="0" smtClean="0"/>
              </a:p>
              <a:p>
                <a:pPr>
                  <a:spcAft>
                    <a:spcPts val="600"/>
                  </a:spcAft>
                </a:pPr>
                <a:r>
                  <a:rPr lang="en-AU" sz="2600" dirty="0" smtClean="0"/>
                  <a:t>The </a:t>
                </a:r>
                <a:r>
                  <a:rPr lang="en-AU" sz="2600" dirty="0"/>
                  <a:t>system may be linearized about the desired operating condition</a:t>
                </a:r>
                <a:r>
                  <a:rPr lang="en-AU" dirty="0"/>
                  <a:t>. </a:t>
                </a:r>
              </a:p>
              <a:p>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0</m:t>
                        </m:r>
                      </m:sub>
                    </m:sSub>
                    <m:r>
                      <a:rPr lang="en-AU"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𝑒𝑙𝑒𝑣𝑎𝑡𝑖𝑜𝑛</m:t>
                              </m:r>
                            </m:e>
                          </m:mr>
                          <m:mr>
                            <m:e>
                              <m:r>
                                <a:rPr lang="en-AU" i="1">
                                  <a:latin typeface="Cambria Math" panose="02040503050406030204" pitchFamily="18" charset="0"/>
                                </a:rPr>
                                <m:t>𝑝𝑖𝑡𝑐h</m:t>
                              </m:r>
                            </m:e>
                          </m:mr>
                          <m:m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𝑡𝑟𝑎𝑣𝑒𝑙</m:t>
                                    </m:r>
                                  </m:e>
                                </m:mr>
                                <m:mr>
                                  <m:e>
                                    <m:r>
                                      <a:rPr lang="en-AU" i="1">
                                        <a:latin typeface="Cambria Math" panose="02040503050406030204" pitchFamily="18" charset="0"/>
                                      </a:rPr>
                                      <m:t>𝑒𝑙𝑒𝑣𝑎𝑡𝑖𝑜𝑛</m:t>
                                    </m:r>
                                    <m:r>
                                      <a:rPr lang="en-AU" i="1">
                                        <a:latin typeface="Cambria Math" panose="02040503050406030204" pitchFamily="18" charset="0"/>
                                      </a:rPr>
                                      <m:t> </m:t>
                                    </m:r>
                                    <m:r>
                                      <a:rPr lang="en-AU" i="1">
                                        <a:latin typeface="Cambria Math" panose="02040503050406030204" pitchFamily="18" charset="0"/>
                                      </a:rPr>
                                      <m:t>𝑣𝑒𝑙𝑜𝑐𝑖𝑡𝑦</m:t>
                                    </m:r>
                                  </m:e>
                                </m:mr>
                                <m:m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𝑝𝑖𝑡𝑐h</m:t>
                                          </m:r>
                                          <m:r>
                                            <a:rPr lang="en-AU" i="1">
                                              <a:latin typeface="Cambria Math" panose="02040503050406030204" pitchFamily="18" charset="0"/>
                                            </a:rPr>
                                            <m:t> </m:t>
                                          </m:r>
                                          <m:r>
                                            <a:rPr lang="en-AU" i="1">
                                              <a:latin typeface="Cambria Math" panose="02040503050406030204" pitchFamily="18" charset="0"/>
                                            </a:rPr>
                                            <m:t>𝑣𝑒𝑙𝑜𝑐𝑖𝑡𝑦</m:t>
                                          </m:r>
                                        </m:e>
                                      </m:mr>
                                      <m:mr>
                                        <m:e>
                                          <m:r>
                                            <a:rPr lang="en-AU" i="1">
                                              <a:latin typeface="Cambria Math" panose="02040503050406030204" pitchFamily="18" charset="0"/>
                                            </a:rPr>
                                            <m:t>𝑡𝑟𝑎𝑣𝑒𝑙</m:t>
                                          </m:r>
                                          <m:r>
                                            <a:rPr lang="en-AU" i="1">
                                              <a:latin typeface="Cambria Math" panose="02040503050406030204" pitchFamily="18" charset="0"/>
                                            </a:rPr>
                                            <m:t> </m:t>
                                          </m:r>
                                          <m:r>
                                            <a:rPr lang="en-AU" i="1">
                                              <a:latin typeface="Cambria Math" panose="02040503050406030204" pitchFamily="18" charset="0"/>
                                            </a:rPr>
                                            <m:t>𝑣𝑒𝑙𝑜𝑐𝑖𝑡𝑦</m:t>
                                          </m:r>
                                        </m:e>
                                      </m:mr>
                                    </m:m>
                                  </m:e>
                                </m:mr>
                              </m:m>
                            </m:e>
                          </m:mr>
                        </m:m>
                      </m:e>
                    </m:d>
                    <m:r>
                      <a:rPr lang="en-AU" b="0" i="1" smtClean="0">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𝜀</m:t>
                              </m:r>
                              <m:r>
                                <a:rPr lang="en-AU" i="1">
                                  <a:latin typeface="Cambria Math" panose="02040503050406030204" pitchFamily="18" charset="0"/>
                                </a:rPr>
                                <m:t>=0</m:t>
                              </m:r>
                            </m:e>
                          </m:mr>
                          <m:mr>
                            <m:e>
                              <m:r>
                                <a:rPr lang="en-AU" i="1">
                                  <a:latin typeface="Cambria Math" panose="02040503050406030204" pitchFamily="18" charset="0"/>
                                </a:rPr>
                                <m:t>𝜌</m:t>
                              </m:r>
                              <m:r>
                                <a:rPr lang="en-AU" i="1">
                                  <a:latin typeface="Cambria Math" panose="02040503050406030204" pitchFamily="18" charset="0"/>
                                </a:rPr>
                                <m:t>=0</m:t>
                              </m:r>
                            </m:e>
                          </m:mr>
                          <m:m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𝜆</m:t>
                                    </m:r>
                                    <m:r>
                                      <a:rPr lang="en-AU" i="1">
                                        <a:latin typeface="Cambria Math" panose="02040503050406030204" pitchFamily="18" charset="0"/>
                                      </a:rPr>
                                      <m:t>=0</m:t>
                                    </m:r>
                                  </m:e>
                                </m:mr>
                                <m:mr>
                                  <m:e>
                                    <m:acc>
                                      <m:accPr>
                                        <m:chr m:val="̇"/>
                                        <m:ctrlPr>
                                          <a:rPr lang="en-AU" i="1">
                                            <a:latin typeface="Cambria Math" panose="02040503050406030204" pitchFamily="18" charset="0"/>
                                          </a:rPr>
                                        </m:ctrlPr>
                                      </m:accPr>
                                      <m:e>
                                        <m:r>
                                          <a:rPr lang="en-AU" i="1">
                                            <a:latin typeface="Cambria Math" panose="02040503050406030204" pitchFamily="18" charset="0"/>
                                          </a:rPr>
                                          <m:t>𝜀</m:t>
                                        </m:r>
                                      </m:e>
                                    </m:acc>
                                    <m:r>
                                      <a:rPr lang="en-AU" i="1">
                                        <a:latin typeface="Cambria Math" panose="02040503050406030204" pitchFamily="18" charset="0"/>
                                      </a:rPr>
                                      <m:t>=0</m:t>
                                    </m:r>
                                  </m:e>
                                </m:mr>
                                <m:mr>
                                  <m:e>
                                    <m:m>
                                      <m:mPr>
                                        <m:mcs>
                                          <m:mc>
                                            <m:mcPr>
                                              <m:count m:val="1"/>
                                              <m:mcJc m:val="center"/>
                                            </m:mcPr>
                                          </m:mc>
                                        </m:mcs>
                                        <m:ctrlPr>
                                          <a:rPr lang="en-AU" i="1">
                                            <a:latin typeface="Cambria Math" panose="02040503050406030204" pitchFamily="18" charset="0"/>
                                          </a:rPr>
                                        </m:ctrlPr>
                                      </m:mPr>
                                      <m:mr>
                                        <m:e>
                                          <m:acc>
                                            <m:accPr>
                                              <m:chr m:val="̇"/>
                                              <m:ctrlPr>
                                                <a:rPr lang="en-AU" i="1">
                                                  <a:latin typeface="Cambria Math" panose="02040503050406030204" pitchFamily="18" charset="0"/>
                                                </a:rPr>
                                              </m:ctrlPr>
                                            </m:accPr>
                                            <m:e>
                                              <m:r>
                                                <a:rPr lang="en-AU" i="1">
                                                  <a:latin typeface="Cambria Math" panose="02040503050406030204" pitchFamily="18" charset="0"/>
                                                </a:rPr>
                                                <m:t>𝜌</m:t>
                                              </m:r>
                                            </m:e>
                                          </m:acc>
                                          <m:r>
                                            <a:rPr lang="en-AU" i="1">
                                              <a:latin typeface="Cambria Math" panose="02040503050406030204" pitchFamily="18" charset="0"/>
                                            </a:rPr>
                                            <m:t>=0</m:t>
                                          </m:r>
                                        </m:e>
                                      </m:mr>
                                      <m:mr>
                                        <m:e>
                                          <m:acc>
                                            <m:accPr>
                                              <m:chr m:val="̇"/>
                                              <m:ctrlPr>
                                                <a:rPr lang="en-AU" i="1">
                                                  <a:latin typeface="Cambria Math" panose="02040503050406030204" pitchFamily="18" charset="0"/>
                                                </a:rPr>
                                              </m:ctrlPr>
                                            </m:accPr>
                                            <m:e>
                                              <m:r>
                                                <a:rPr lang="en-AU" i="1">
                                                  <a:latin typeface="Cambria Math" panose="02040503050406030204" pitchFamily="18" charset="0"/>
                                                </a:rPr>
                                                <m:t>𝜆</m:t>
                                              </m:r>
                                            </m:e>
                                          </m:acc>
                                          <m:r>
                                            <a:rPr lang="en-AU" i="1">
                                              <a:latin typeface="Cambria Math" panose="02040503050406030204" pitchFamily="18" charset="0"/>
                                            </a:rPr>
                                            <m:t>=0</m:t>
                                          </m:r>
                                        </m:e>
                                      </m:mr>
                                    </m:m>
                                  </m:e>
                                </m:mr>
                              </m:m>
                            </m:e>
                          </m:mr>
                        </m:m>
                      </m:e>
                    </m:d>
                  </m:oMath>
                </a14:m>
                <a:r>
                  <a:rPr lang="en-AU" dirty="0"/>
                  <a: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𝑢</m:t>
                        </m:r>
                      </m:e>
                      <m:sub>
                        <m:r>
                          <a:rPr lang="en-AU" i="1">
                            <a:latin typeface="Cambria Math" panose="02040503050406030204" pitchFamily="18" charset="0"/>
                          </a:rPr>
                          <m:t>0</m:t>
                        </m:r>
                      </m:sub>
                    </m:sSub>
                    <m:r>
                      <a:rPr lang="en-AU" i="1">
                        <a:latin typeface="Cambria Math" panose="02040503050406030204" pitchFamily="18" charset="0"/>
                      </a:rPr>
                      <m:t>=</m:t>
                    </m:r>
                    <m:d>
                      <m:dPr>
                        <m:ctrlPr>
                          <a:rPr lang="en-AU" i="1">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𝑓</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0</m:t>
                                  </m:r>
                                </m:sub>
                              </m:sSub>
                            </m:e>
                          </m:mr>
                          <m:mr>
                            <m:e>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𝑏</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0</m:t>
                                  </m:r>
                                </m:sub>
                              </m:sSub>
                            </m:e>
                          </m:mr>
                        </m:m>
                      </m:e>
                    </m:d>
                    <m:r>
                      <a:rPr lang="en-AU" b="0" i="1" smtClean="0">
                        <a:latin typeface="Cambria Math" panose="02040503050406030204" pitchFamily="18" charset="0"/>
                      </a:rPr>
                      <m:t>=</m:t>
                    </m:r>
                    <m:d>
                      <m:dPr>
                        <m:ctrlPr>
                          <a:rPr lang="en-AU" b="0" i="1" smtClean="0">
                            <a:latin typeface="Cambria Math" panose="02040503050406030204" pitchFamily="18" charset="0"/>
                          </a:rPr>
                        </m:ctrlPr>
                      </m:dPr>
                      <m:e>
                        <m:m>
                          <m:mPr>
                            <m:mcs>
                              <m:mc>
                                <m:mcPr>
                                  <m:count m:val="1"/>
                                  <m:mcJc m:val="center"/>
                                </m:mcPr>
                              </m:mc>
                            </m:mcs>
                            <m:ctrlPr>
                              <a:rPr lang="en-AU" b="0" i="1" smtClean="0">
                                <a:latin typeface="Cambria Math" panose="02040503050406030204" pitchFamily="18" charset="0"/>
                              </a:rPr>
                            </m:ctrlPr>
                          </m:mPr>
                          <m:mr>
                            <m:e>
                              <m:r>
                                <m:rPr>
                                  <m:brk m:alnAt="7"/>
                                </m:rPr>
                                <a:rPr lang="en-AU" b="0" i="1" smtClean="0">
                                  <a:latin typeface="Cambria Math" panose="02040503050406030204" pitchFamily="18" charset="0"/>
                                </a:rPr>
                                <m:t>7</m:t>
                              </m:r>
                              <m:r>
                                <a:rPr lang="en-AU" b="0" i="1" smtClean="0">
                                  <a:latin typeface="Cambria Math" panose="02040503050406030204" pitchFamily="18" charset="0"/>
                                </a:rPr>
                                <m:t>.4556</m:t>
                              </m:r>
                            </m:e>
                          </m:mr>
                          <m:mr>
                            <m:e>
                              <m:r>
                                <a:rPr lang="en-AU" b="0" i="1" smtClean="0">
                                  <a:latin typeface="Cambria Math" panose="02040503050406030204" pitchFamily="18" charset="0"/>
                                </a:rPr>
                                <m:t>7.4556</m:t>
                              </m:r>
                            </m:e>
                          </m:mr>
                        </m:m>
                      </m:e>
                    </m:d>
                  </m:oMath>
                </a14:m>
                <a:endParaRPr lang="en-AU" sz="2000" i="1" dirty="0"/>
              </a:p>
              <a:p>
                <a:r>
                  <a:rPr lang="en-AU" sz="2600" dirty="0"/>
                  <a:t>The </a:t>
                </a:r>
                <a:r>
                  <a:rPr lang="en-AU" sz="2600" dirty="0" err="1"/>
                  <a:t>linearised</a:t>
                </a:r>
                <a:r>
                  <a:rPr lang="en-AU" sz="2600" dirty="0"/>
                  <a:t> system equations of motion are presented below:</a:t>
                </a:r>
                <a:endParaRPr lang="en-AU" sz="2000" dirty="0"/>
              </a:p>
              <a:p>
                <a14:m>
                  <m:oMath xmlns:m="http://schemas.openxmlformats.org/officeDocument/2006/math">
                    <m:r>
                      <a:rPr lang="en-AU" sz="2000" i="1" smtClean="0">
                        <a:latin typeface="Cambria Math" panose="02040503050406030204" pitchFamily="18" charset="0"/>
                      </a:rPr>
                      <m:t>𝐴</m:t>
                    </m:r>
                    <m:r>
                      <a:rPr lang="en-AU" sz="2000" i="1" smtClean="0">
                        <a:latin typeface="Cambria Math" panose="02040503050406030204" pitchFamily="18" charset="0"/>
                      </a:rPr>
                      <m:t>= </m:t>
                    </m:r>
                    <m:d>
                      <m:dPr>
                        <m:ctrlPr>
                          <a:rPr lang="en-AU" sz="2000" i="1">
                            <a:latin typeface="Cambria Math" panose="02040503050406030204" pitchFamily="18" charset="0"/>
                          </a:rPr>
                        </m:ctrlPr>
                      </m:dPr>
                      <m:e>
                        <m:m>
                          <m:mPr>
                            <m:mcs>
                              <m:mc>
                                <m:mcPr>
                                  <m:count m:val="6"/>
                                  <m:mcJc m:val="center"/>
                                </m:mcPr>
                              </m:mc>
                            </m:mcs>
                            <m:ctrlPr>
                              <a:rPr lang="en-AU" sz="2000" i="1">
                                <a:latin typeface="Cambria Math" panose="02040503050406030204" pitchFamily="18" charset="0"/>
                              </a:rPr>
                            </m:ctrlPr>
                          </m:mPr>
                          <m:mr>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1</m:t>
                              </m:r>
                            </m:e>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1</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1</m:t>
                              </m:r>
                            </m:e>
                          </m:mr>
                          <m:mr>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−1.23</m:t>
                              </m:r>
                              <m:r>
                                <a:rPr lang="en-AU" sz="2000" b="0" i="1" smtClean="0">
                                  <a:latin typeface="Cambria Math" panose="02040503050406030204" pitchFamily="18" charset="0"/>
                                </a:rPr>
                                <m:t>04</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mr>
                        </m:m>
                      </m:e>
                    </m:d>
                  </m:oMath>
                </a14:m>
                <a:r>
                  <a:rPr lang="en-AU" sz="2000" dirty="0"/>
                  <a:t>;    </a:t>
                </a:r>
                <a14:m>
                  <m:oMath xmlns:m="http://schemas.openxmlformats.org/officeDocument/2006/math">
                    <m:r>
                      <a:rPr lang="en-AU" sz="2000" i="1">
                        <a:latin typeface="Cambria Math" panose="02040503050406030204" pitchFamily="18" charset="0"/>
                      </a:rPr>
                      <m:t>𝐵</m:t>
                    </m:r>
                    <m:r>
                      <a:rPr lang="en-AU" sz="2000" i="1">
                        <a:latin typeface="Cambria Math" panose="02040503050406030204" pitchFamily="18" charset="0"/>
                      </a:rPr>
                      <m:t>=</m:t>
                    </m:r>
                    <m:d>
                      <m:dPr>
                        <m:ctrlPr>
                          <a:rPr lang="en-AU" sz="2000" i="1">
                            <a:latin typeface="Cambria Math" panose="02040503050406030204" pitchFamily="18" charset="0"/>
                          </a:rPr>
                        </m:ctrlPr>
                      </m:dPr>
                      <m:e>
                        <m:m>
                          <m:mPr>
                            <m:mcs>
                              <m:mc>
                                <m:mcPr>
                                  <m:count m:val="2"/>
                                  <m:mcJc m:val="center"/>
                                </m:mcPr>
                              </m:mc>
                            </m:mcs>
                            <m:ctrlPr>
                              <a:rPr lang="en-AU" sz="2000" i="1">
                                <a:latin typeface="Cambria Math" panose="02040503050406030204" pitchFamily="18" charset="0"/>
                              </a:rPr>
                            </m:ctrlPr>
                          </m:mPr>
                          <m:mr>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0.0858</m:t>
                              </m:r>
                            </m:e>
                            <m:e>
                              <m:r>
                                <a:rPr lang="en-AU" sz="2000" i="1">
                                  <a:latin typeface="Cambria Math" panose="02040503050406030204" pitchFamily="18" charset="0"/>
                                </a:rPr>
                                <m:t>0.0858</m:t>
                              </m:r>
                            </m:e>
                          </m:mr>
                          <m:mr>
                            <m:e>
                              <m:r>
                                <a:rPr lang="en-AU" sz="2000" i="1">
                                  <a:latin typeface="Cambria Math" panose="02040503050406030204" pitchFamily="18" charset="0"/>
                                </a:rPr>
                                <m:t>0.58</m:t>
                              </m:r>
                              <m:r>
                                <a:rPr lang="en-AU" sz="2000" b="0" i="1" smtClean="0">
                                  <a:latin typeface="Cambria Math" panose="02040503050406030204" pitchFamily="18" charset="0"/>
                                </a:rPr>
                                <m:t>10</m:t>
                              </m:r>
                            </m:e>
                            <m:e>
                              <m:r>
                                <a:rPr lang="en-AU" sz="2000" i="1">
                                  <a:latin typeface="Cambria Math" panose="02040503050406030204" pitchFamily="18" charset="0"/>
                                </a:rPr>
                                <m:t>−0.5</m:t>
                              </m:r>
                              <m:r>
                                <a:rPr lang="en-AU" sz="2000" i="1" smtClean="0">
                                  <a:latin typeface="Cambria Math" panose="02040503050406030204" pitchFamily="18" charset="0"/>
                                </a:rPr>
                                <m:t>8</m:t>
                              </m:r>
                              <m:r>
                                <a:rPr lang="en-AU" sz="2000" b="0" i="1" smtClean="0">
                                  <a:latin typeface="Cambria Math" panose="02040503050406030204" pitchFamily="18" charset="0"/>
                                </a:rPr>
                                <m:t>10</m:t>
                              </m:r>
                            </m:e>
                          </m:mr>
                          <m:mr>
                            <m:e>
                              <m:r>
                                <a:rPr lang="en-AU" sz="2000" i="1">
                                  <a:latin typeface="Cambria Math" panose="02040503050406030204" pitchFamily="18" charset="0"/>
                                </a:rPr>
                                <m:t>0</m:t>
                              </m:r>
                            </m:e>
                            <m:e>
                              <m:r>
                                <a:rPr lang="en-AU" sz="2000" i="1">
                                  <a:latin typeface="Cambria Math" panose="02040503050406030204" pitchFamily="18" charset="0"/>
                                </a:rPr>
                                <m:t>0</m:t>
                              </m:r>
                            </m:e>
                          </m:mr>
                        </m:m>
                      </m:e>
                    </m:d>
                  </m:oMath>
                </a14:m>
                <a:r>
                  <a:rPr lang="en-AU" sz="2000" dirty="0"/>
                  <a:t> ;      </a:t>
                </a:r>
                <a14:m>
                  <m:oMath xmlns:m="http://schemas.openxmlformats.org/officeDocument/2006/math">
                    <m:r>
                      <a:rPr lang="en-AU" sz="2000" i="1">
                        <a:latin typeface="Cambria Math" panose="02040503050406030204" pitchFamily="18" charset="0"/>
                      </a:rPr>
                      <m:t>𝐶</m:t>
                    </m:r>
                    <m:r>
                      <a:rPr lang="en-AU" sz="2000" i="1">
                        <a:latin typeface="Cambria Math" panose="02040503050406030204" pitchFamily="18" charset="0"/>
                      </a:rPr>
                      <m:t>=</m:t>
                    </m:r>
                    <m:d>
                      <m:dPr>
                        <m:ctrlPr>
                          <a:rPr lang="en-AU" sz="2000" i="1">
                            <a:latin typeface="Cambria Math" panose="02040503050406030204" pitchFamily="18" charset="0"/>
                          </a:rPr>
                        </m:ctrlPr>
                      </m:dPr>
                      <m:e>
                        <m:m>
                          <m:mPr>
                            <m:mcs>
                              <m:mc>
                                <m:mcPr>
                                  <m:count m:val="6"/>
                                  <m:mcJc m:val="center"/>
                                </m:mcPr>
                              </m:mc>
                            </m:mcs>
                            <m:ctrlPr>
                              <a:rPr lang="en-AU" sz="2000" i="1">
                                <a:latin typeface="Cambria Math" panose="02040503050406030204" pitchFamily="18" charset="0"/>
                              </a:rPr>
                            </m:ctrlPr>
                          </m:mPr>
                          <m:mr>
                            <m:e>
                              <m:r>
                                <a:rPr lang="en-AU" sz="2000" i="1">
                                  <a:latin typeface="Cambria Math" panose="02040503050406030204" pitchFamily="18" charset="0"/>
                                </a:rPr>
                                <m:t>1</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1</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mr>
                          <m:mr>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1</m:t>
                              </m:r>
                            </m:e>
                            <m:e>
                              <m:r>
                                <a:rPr lang="en-AU" sz="2000" i="1">
                                  <a:latin typeface="Cambria Math" panose="02040503050406030204" pitchFamily="18" charset="0"/>
                                </a:rPr>
                                <m:t>0</m:t>
                              </m:r>
                            </m:e>
                            <m:e>
                              <m:r>
                                <a:rPr lang="en-AU" sz="2000" i="1">
                                  <a:latin typeface="Cambria Math" panose="02040503050406030204" pitchFamily="18" charset="0"/>
                                </a:rPr>
                                <m:t>0</m:t>
                              </m:r>
                            </m:e>
                            <m:e>
                              <m:r>
                                <a:rPr lang="en-AU" sz="2000" i="1">
                                  <a:latin typeface="Cambria Math" panose="02040503050406030204" pitchFamily="18" charset="0"/>
                                </a:rPr>
                                <m:t>0</m:t>
                              </m:r>
                            </m:e>
                          </m:mr>
                        </m:m>
                      </m:e>
                    </m:d>
                  </m:oMath>
                </a14:m>
                <a:endParaRPr lang="en-AU" sz="2000" dirty="0"/>
              </a:p>
            </p:txBody>
          </p:sp>
        </mc:Choice>
        <mc:Fallback xmlns="">
          <p:sp>
            <p:nvSpPr>
              <p:cNvPr id="3" name="Content Placeholder 2">
                <a:extLst>
                  <a:ext uri="{FF2B5EF4-FFF2-40B4-BE49-F238E27FC236}">
                    <a16:creationId xmlns:a16="http://schemas.microsoft.com/office/drawing/2014/main" xmlns="" xmlns:a14="http://schemas.microsoft.com/office/drawing/2010/main" id="{E1F91794-3B5C-40F0-8BAA-51ABD6A72CD0}"/>
                  </a:ext>
                </a:extLst>
              </p:cNvPr>
              <p:cNvSpPr>
                <a:spLocks noGrp="1" noRot="1" noChangeAspect="1" noMove="1" noResize="1" noEditPoints="1" noAdjustHandles="1" noChangeArrowheads="1" noChangeShapeType="1" noTextEdit="1"/>
              </p:cNvSpPr>
              <p:nvPr>
                <p:ph idx="1"/>
              </p:nvPr>
            </p:nvSpPr>
            <p:spPr>
              <a:blipFill rotWithShape="0">
                <a:blip r:embed="rId2"/>
                <a:stretch>
                  <a:fillRect l="-734"/>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22DD74D0-B055-439D-9A99-07D93CA496EF}"/>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EDBEFB8A-7391-48A7-85AD-A0B7E8E63276}"/>
              </a:ext>
            </a:extLst>
          </p:cNvPr>
          <p:cNvSpPr>
            <a:spLocks noGrp="1"/>
          </p:cNvSpPr>
          <p:nvPr>
            <p:ph type="sldNum" sz="quarter" idx="12"/>
          </p:nvPr>
        </p:nvSpPr>
        <p:spPr/>
        <p:txBody>
          <a:bodyPr/>
          <a:lstStyle/>
          <a:p>
            <a:fld id="{DB3310AA-128A-4498-BDE8-878D5A9B488D}" type="slidenum">
              <a:rPr lang="en-AU" smtClean="0"/>
              <a:t>3</a:t>
            </a:fld>
            <a:endParaRPr lang="en-AU"/>
          </a:p>
        </p:txBody>
      </p:sp>
    </p:spTree>
    <p:extLst>
      <p:ext uri="{BB962C8B-B14F-4D97-AF65-F5344CB8AC3E}">
        <p14:creationId xmlns:p14="http://schemas.microsoft.com/office/powerpoint/2010/main" val="3759863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E658A-9D6B-418F-BB58-71FA55082897}"/>
              </a:ext>
            </a:extLst>
          </p:cNvPr>
          <p:cNvSpPr>
            <a:spLocks noGrp="1"/>
          </p:cNvSpPr>
          <p:nvPr>
            <p:ph type="title"/>
          </p:nvPr>
        </p:nvSpPr>
        <p:spPr/>
        <p:txBody>
          <a:bodyPr/>
          <a:lstStyle/>
          <a:p>
            <a:r>
              <a:rPr lang="en-AU" dirty="0"/>
              <a:t>Reference State – Gain Design</a:t>
            </a:r>
          </a:p>
        </p:txBody>
      </p:sp>
      <p:sp>
        <p:nvSpPr>
          <p:cNvPr id="3" name="Content Placeholder 2">
            <a:extLst>
              <a:ext uri="{FF2B5EF4-FFF2-40B4-BE49-F238E27FC236}">
                <a16:creationId xmlns:a16="http://schemas.microsoft.com/office/drawing/2014/main" xmlns="" id="{1798170F-CD30-459E-B3F5-62B9C748BB13}"/>
              </a:ext>
            </a:extLst>
          </p:cNvPr>
          <p:cNvSpPr>
            <a:spLocks noGrp="1"/>
          </p:cNvSpPr>
          <p:nvPr>
            <p:ph idx="1"/>
          </p:nvPr>
        </p:nvSpPr>
        <p:spPr/>
        <p:txBody>
          <a:bodyPr/>
          <a:lstStyle/>
          <a:p>
            <a:r>
              <a:rPr lang="en-AU" dirty="0"/>
              <a:t>The provided joystick can be used to set the desired reference state for the helicopter. However, the joystick provides a reference for only two states. </a:t>
            </a:r>
          </a:p>
          <a:p>
            <a:r>
              <a:rPr lang="en-AU" dirty="0"/>
              <a:t>The joystick works by changing the reference when an operating force is applied, however,  it does not zero when the force is removed. Instead the last reference input is held constant. </a:t>
            </a:r>
          </a:p>
          <a:p>
            <a:r>
              <a:rPr lang="en-AU" dirty="0"/>
              <a:t> It is thus more intuitive for the joystick to set the reference state for the helicopter elevation and travel.</a:t>
            </a:r>
          </a:p>
          <a:p>
            <a:r>
              <a:rPr lang="en-AU" dirty="0"/>
              <a:t>From the system dynamics matrix there is a coupling between the pitch angle and the travel axis acceleration. </a:t>
            </a:r>
          </a:p>
          <a:p>
            <a:r>
              <a:rPr lang="en-AU" dirty="0"/>
              <a:t>The helicopter pitch will change to enable the desired change in travel position. State feedback will then maintain the helicopter pitch at the operating point once the reference has been achieved. </a:t>
            </a:r>
          </a:p>
        </p:txBody>
      </p:sp>
      <p:sp>
        <p:nvSpPr>
          <p:cNvPr id="4" name="Footer Placeholder 3">
            <a:extLst>
              <a:ext uri="{FF2B5EF4-FFF2-40B4-BE49-F238E27FC236}">
                <a16:creationId xmlns:a16="http://schemas.microsoft.com/office/drawing/2014/main" xmlns="" id="{5B9B5B2E-73F6-48DE-8B00-D9D4F9E5BBDB}"/>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92F4265C-E8F0-4344-AAC6-6011CBC84C9E}"/>
              </a:ext>
            </a:extLst>
          </p:cNvPr>
          <p:cNvSpPr>
            <a:spLocks noGrp="1"/>
          </p:cNvSpPr>
          <p:nvPr>
            <p:ph type="sldNum" sz="quarter" idx="12"/>
          </p:nvPr>
        </p:nvSpPr>
        <p:spPr/>
        <p:txBody>
          <a:bodyPr/>
          <a:lstStyle/>
          <a:p>
            <a:fld id="{DB3310AA-128A-4498-BDE8-878D5A9B488D}" type="slidenum">
              <a:rPr lang="en-AU" smtClean="0"/>
              <a:pPr/>
              <a:t>30</a:t>
            </a:fld>
            <a:endParaRPr lang="en-AU" dirty="0"/>
          </a:p>
        </p:txBody>
      </p:sp>
    </p:spTree>
    <p:extLst>
      <p:ext uri="{BB962C8B-B14F-4D97-AF65-F5344CB8AC3E}">
        <p14:creationId xmlns:p14="http://schemas.microsoft.com/office/powerpoint/2010/main" val="2149306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C9B3E-148D-423C-BC75-9792DFCC4975}"/>
              </a:ext>
            </a:extLst>
          </p:cNvPr>
          <p:cNvSpPr>
            <a:spLocks noGrp="1"/>
          </p:cNvSpPr>
          <p:nvPr>
            <p:ph type="title"/>
          </p:nvPr>
        </p:nvSpPr>
        <p:spPr/>
        <p:txBody>
          <a:bodyPr/>
          <a:lstStyle/>
          <a:p>
            <a:r>
              <a:rPr lang="en-AU" dirty="0"/>
              <a:t>Reference State – Gain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1BF1764-82C0-4291-B7D1-008D82A736A0}"/>
                  </a:ext>
                </a:extLst>
              </p:cNvPr>
              <p:cNvSpPr>
                <a:spLocks noGrp="1"/>
              </p:cNvSpPr>
              <p:nvPr>
                <p:ph idx="1"/>
              </p:nvPr>
            </p:nvSpPr>
            <p:spPr>
              <a:xfrm>
                <a:off x="695325" y="836612"/>
                <a:ext cx="10801350" cy="5360987"/>
              </a:xfrm>
            </p:spPr>
            <p:txBody>
              <a:bodyPr>
                <a:normAutofit/>
              </a:bodyPr>
              <a:lstStyle/>
              <a:p>
                <a:r>
                  <a:rPr lang="en-AU" dirty="0" smtClean="0"/>
                  <a:t>Because </a:t>
                </a:r>
                <a:r>
                  <a:rPr lang="en-AU" dirty="0" err="1"/>
                  <a:t>k</a:t>
                </a:r>
                <a:r>
                  <a:rPr lang="en-AU" baseline="-25000" dirty="0" err="1"/>
                  <a:t>r</a:t>
                </a:r>
                <a:r>
                  <a:rPr lang="en-AU" baseline="-25000" dirty="0"/>
                  <a:t> </a:t>
                </a:r>
                <a:r>
                  <a:rPr lang="en-AU" dirty="0"/>
                  <a:t>is designed such that </a:t>
                </a:r>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𝑦</m:t>
                        </m:r>
                      </m:e>
                    </m:acc>
                    <m:r>
                      <a:rPr lang="en-AU" i="1" dirty="0">
                        <a:latin typeface="Cambria Math" panose="02040503050406030204" pitchFamily="18" charset="0"/>
                      </a:rPr>
                      <m:t>=</m:t>
                    </m:r>
                    <m:r>
                      <a:rPr lang="en-AU" i="1" dirty="0">
                        <a:latin typeface="Cambria Math" panose="02040503050406030204" pitchFamily="18" charset="0"/>
                      </a:rPr>
                      <m:t>𝑟</m:t>
                    </m:r>
                  </m:oMath>
                </a14:m>
                <a:r>
                  <a:rPr lang="en-AU" dirty="0"/>
                  <a:t>, the C matrix in the gain equation was adjusted such that only elevation and travel are presented in the output. </a:t>
                </a:r>
              </a:p>
              <a:p>
                <a:pPr>
                  <a:spcAft>
                    <a:spcPts val="1200"/>
                  </a:spcAft>
                </a:pPr>
                <a:r>
                  <a:rPr lang="en-AU" dirty="0"/>
                  <a:t>The resulting reference gain </a:t>
                </a:r>
                <a:r>
                  <a:rPr lang="en-AU" dirty="0" smtClean="0"/>
                  <a:t>is,</a:t>
                </a:r>
              </a:p>
              <a:p>
                <a:pPr marL="0" indent="0" algn="ctr">
                  <a:spcAft>
                    <a:spcPts val="1200"/>
                  </a:spcAft>
                  <a:buNone/>
                </a:pPr>
                <a14:m>
                  <m:oMathPara xmlns:m="http://schemas.openxmlformats.org/officeDocument/2006/math">
                    <m:oMathParaPr>
                      <m:jc m:val="centerGroup"/>
                    </m:oMathParaPr>
                    <m:oMath xmlns:m="http://schemas.openxmlformats.org/officeDocument/2006/math">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𝑘</m:t>
                          </m:r>
                        </m:e>
                        <m:sub>
                          <m:r>
                            <a:rPr lang="en-AU" b="0" i="1" smtClean="0">
                              <a:solidFill>
                                <a:schemeClr val="tx1"/>
                              </a:solidFill>
                              <a:latin typeface="Cambria Math" panose="02040503050406030204" pitchFamily="18" charset="0"/>
                            </a:rPr>
                            <m:t>𝑟</m:t>
                          </m:r>
                        </m:sub>
                      </m:sSub>
                      <m:r>
                        <a:rPr lang="en-AU" b="0" i="1" smtClean="0">
                          <a:solidFill>
                            <a:schemeClr val="tx1"/>
                          </a:solidFill>
                          <a:latin typeface="Cambria Math" panose="02040503050406030204" pitchFamily="18" charset="0"/>
                        </a:rPr>
                        <m:t>=</m:t>
                      </m:r>
                      <m:d>
                        <m:dPr>
                          <m:ctrlPr>
                            <a:rPr lang="en-AU" b="0" i="1" smtClean="0">
                              <a:solidFill>
                                <a:schemeClr val="tx1"/>
                              </a:solidFill>
                              <a:latin typeface="Cambria Math" panose="02040503050406030204" pitchFamily="18" charset="0"/>
                            </a:rPr>
                          </m:ctrlPr>
                        </m:dPr>
                        <m:e>
                          <m:m>
                            <m:mPr>
                              <m:mcs>
                                <m:mc>
                                  <m:mcPr>
                                    <m:count m:val="2"/>
                                    <m:mcJc m:val="center"/>
                                  </m:mcPr>
                                </m:mc>
                              </m:mcs>
                              <m:ctrlPr>
                                <a:rPr lang="en-AU" b="0" i="1" smtClean="0">
                                  <a:solidFill>
                                    <a:schemeClr val="tx1"/>
                                  </a:solidFill>
                                  <a:latin typeface="Cambria Math" panose="02040503050406030204" pitchFamily="18" charset="0"/>
                                </a:rPr>
                              </m:ctrlPr>
                            </m:mPr>
                            <m:mr>
                              <m:e>
                                <m:r>
                                  <a:rPr lang="en-AU" b="0" i="1" smtClean="0">
                                    <a:solidFill>
                                      <a:schemeClr val="tx1"/>
                                    </a:solidFill>
                                    <a:latin typeface="Cambria Math" panose="02040503050406030204" pitchFamily="18" charset="0"/>
                                  </a:rPr>
                                  <m:t>19.2965</m:t>
                                </m:r>
                              </m:e>
                              <m:e>
                                <m:r>
                                  <a:rPr lang="en-AU" i="1">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25.9424</m:t>
                                </m:r>
                              </m:e>
                            </m:mr>
                            <m:mr>
                              <m:e>
                                <m:r>
                                  <a:rPr lang="en-AU" b="0" i="1" smtClean="0">
                                    <a:solidFill>
                                      <a:schemeClr val="tx1"/>
                                    </a:solidFill>
                                    <a:latin typeface="Cambria Math" panose="02040503050406030204" pitchFamily="18" charset="0"/>
                                  </a:rPr>
                                  <m:t>19.2965</m:t>
                                </m:r>
                              </m:e>
                              <m:e>
                                <m:r>
                                  <a:rPr lang="en-AU" b="0" i="1" smtClean="0">
                                    <a:solidFill>
                                      <a:schemeClr val="tx1"/>
                                    </a:solidFill>
                                    <a:latin typeface="Cambria Math" panose="02040503050406030204" pitchFamily="18" charset="0"/>
                                  </a:rPr>
                                  <m:t>25.</m:t>
                                </m:r>
                                <m:r>
                                  <a:rPr lang="en-US" b="0" i="1" smtClean="0">
                                    <a:solidFill>
                                      <a:schemeClr val="tx1"/>
                                    </a:solidFill>
                                    <a:latin typeface="Cambria Math" panose="02040503050406030204" pitchFamily="18" charset="0"/>
                                  </a:rPr>
                                  <m:t>9424</m:t>
                                </m:r>
                              </m:e>
                            </m:mr>
                          </m:m>
                        </m:e>
                      </m:d>
                      <m:r>
                        <a:rPr lang="en-AU" b="0" i="1" smtClean="0">
                          <a:solidFill>
                            <a:schemeClr val="tx1"/>
                          </a:solidFill>
                          <a:latin typeface="Cambria Math" panose="02040503050406030204" pitchFamily="18" charset="0"/>
                        </a:rPr>
                        <m:t> </m:t>
                      </m:r>
                    </m:oMath>
                  </m:oMathPara>
                </a14:m>
                <a:endParaRPr lang="en-AU" dirty="0"/>
              </a:p>
              <a:p>
                <a:r>
                  <a:rPr lang="en-AU" dirty="0" smtClean="0"/>
                  <a:t>These values are directly extracted from the first and third columns of the K matrix.</a:t>
                </a:r>
              </a:p>
              <a:p>
                <a:r>
                  <a:rPr lang="en-AU" dirty="0" smtClean="0"/>
                  <a:t>The above matrix indicates that the system is more responsive to changes in travel reference through the joystick. This is desired as travel motion is the primary degree of freedom associated with the helicopter system.</a:t>
                </a:r>
              </a:p>
              <a:p>
                <a:r>
                  <a:rPr lang="en-AU" dirty="0" smtClean="0"/>
                  <a:t>The overall system is still highly responsive to changes in both elevation and travel, allowing for effective control of the helicopter during operation.</a:t>
                </a:r>
                <a:endParaRPr lang="en-AU" dirty="0"/>
              </a:p>
            </p:txBody>
          </p:sp>
        </mc:Choice>
        <mc:Fallback xmlns="">
          <p:sp>
            <p:nvSpPr>
              <p:cNvPr id="3" name="Content Placeholder 2">
                <a:extLst>
                  <a:ext uri="{FF2B5EF4-FFF2-40B4-BE49-F238E27FC236}">
                    <a16:creationId xmlns:a16="http://schemas.microsoft.com/office/drawing/2014/main" xmlns="" xmlns:a14="http://schemas.microsoft.com/office/drawing/2010/main" id="{31BF1764-82C0-4291-B7D1-008D82A736A0}"/>
                  </a:ext>
                </a:extLst>
              </p:cNvPr>
              <p:cNvSpPr>
                <a:spLocks noGrp="1" noRot="1" noChangeAspect="1" noMove="1" noResize="1" noEditPoints="1" noAdjustHandles="1" noChangeArrowheads="1" noChangeShapeType="1" noTextEdit="1"/>
              </p:cNvSpPr>
              <p:nvPr>
                <p:ph idx="1"/>
              </p:nvPr>
            </p:nvSpPr>
            <p:spPr>
              <a:xfrm>
                <a:off x="695325" y="836612"/>
                <a:ext cx="10801350" cy="5360987"/>
              </a:xfrm>
              <a:blipFill rotWithShape="0">
                <a:blip r:embed="rId2"/>
                <a:stretch>
                  <a:fillRect l="-734" t="-1591" r="-1411"/>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6903D557-DFDB-4638-BCD6-D445F63C522F}"/>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3165A4B2-39E0-477D-842B-19F77D806ED3}"/>
              </a:ext>
            </a:extLst>
          </p:cNvPr>
          <p:cNvSpPr>
            <a:spLocks noGrp="1"/>
          </p:cNvSpPr>
          <p:nvPr>
            <p:ph type="sldNum" sz="quarter" idx="12"/>
          </p:nvPr>
        </p:nvSpPr>
        <p:spPr/>
        <p:txBody>
          <a:bodyPr/>
          <a:lstStyle/>
          <a:p>
            <a:fld id="{DB3310AA-128A-4498-BDE8-878D5A9B488D}" type="slidenum">
              <a:rPr lang="en-AU" smtClean="0"/>
              <a:t>31</a:t>
            </a:fld>
            <a:endParaRPr lang="en-AU"/>
          </a:p>
        </p:txBody>
      </p:sp>
    </p:spTree>
    <p:extLst>
      <p:ext uri="{BB962C8B-B14F-4D97-AF65-F5344CB8AC3E}">
        <p14:creationId xmlns:p14="http://schemas.microsoft.com/office/powerpoint/2010/main" val="2468174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684CC-48F8-40D9-A9C8-3CF6D756AF14}"/>
              </a:ext>
            </a:extLst>
          </p:cNvPr>
          <p:cNvSpPr>
            <a:spLocks noGrp="1"/>
          </p:cNvSpPr>
          <p:nvPr>
            <p:ph type="ctrTitle"/>
          </p:nvPr>
        </p:nvSpPr>
        <p:spPr/>
        <p:txBody>
          <a:bodyPr/>
          <a:lstStyle/>
          <a:p>
            <a:r>
              <a:rPr lang="en-AU" dirty="0"/>
              <a:t>Demonstration</a:t>
            </a:r>
          </a:p>
        </p:txBody>
      </p:sp>
      <p:sp>
        <p:nvSpPr>
          <p:cNvPr id="3" name="Subtitle 2">
            <a:extLst>
              <a:ext uri="{FF2B5EF4-FFF2-40B4-BE49-F238E27FC236}">
                <a16:creationId xmlns:a16="http://schemas.microsoft.com/office/drawing/2014/main" xmlns="" id="{EEFB7839-EB39-44B3-A0FE-9E786A86610B}"/>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865109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805E1-D004-4F7B-A627-D9726B2DA609}"/>
              </a:ext>
            </a:extLst>
          </p:cNvPr>
          <p:cNvSpPr>
            <a:spLocks noGrp="1"/>
          </p:cNvSpPr>
          <p:nvPr>
            <p:ph type="title"/>
          </p:nvPr>
        </p:nvSpPr>
        <p:spPr/>
        <p:txBody>
          <a:bodyPr/>
          <a:lstStyle/>
          <a:p>
            <a:r>
              <a:rPr lang="en-AU" dirty="0"/>
              <a:t>Controllability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FA1B13A-E2B5-40AD-9259-A56340ABDE95}"/>
                  </a:ext>
                </a:extLst>
              </p:cNvPr>
              <p:cNvSpPr>
                <a:spLocks noGrp="1"/>
              </p:cNvSpPr>
              <p:nvPr>
                <p:ph idx="1"/>
              </p:nvPr>
            </p:nvSpPr>
            <p:spPr/>
            <p:txBody>
              <a:bodyPr>
                <a:normAutofit lnSpcReduction="10000"/>
              </a:bodyPr>
              <a:lstStyle/>
              <a:p>
                <a:r>
                  <a:rPr lang="en-AU" dirty="0"/>
                  <a:t>Before attempting to implement a control system on the helicopter model a check was performed to determine the controllability of the system.</a:t>
                </a:r>
              </a:p>
              <a:p>
                <a:endParaRPr lang="en-AU" dirty="0"/>
              </a:p>
              <a:p>
                <a:r>
                  <a:rPr lang="en-AU" dirty="0"/>
                  <a:t>The system is fully controllable if the controllability </a:t>
                </a:r>
                <a:r>
                  <a:rPr lang="en-AU" dirty="0" err="1"/>
                  <a:t>gramian</a:t>
                </a:r>
                <a:r>
                  <a:rPr lang="en-AU" dirty="0"/>
                  <a:t> is full rank i.e.</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𝑟𝑎𝑛𝑘</m:t>
                      </m:r>
                      <m:d>
                        <m:dPr>
                          <m:ctrlPr>
                            <a:rPr lang="en-AU" b="0" i="1" smtClean="0">
                              <a:latin typeface="Cambria Math" panose="02040503050406030204" pitchFamily="18" charset="0"/>
                            </a:rPr>
                          </m:ctrlPr>
                        </m:dPr>
                        <m:e>
                          <m:r>
                            <a:rPr lang="en-AU" i="1">
                              <a:latin typeface="Cambria Math" panose="02040503050406030204" pitchFamily="18" charset="0"/>
                            </a:rPr>
                            <m:t>𝒞</m:t>
                          </m:r>
                        </m:e>
                      </m:d>
                      <m:r>
                        <a:rPr lang="en-AU" i="1">
                          <a:latin typeface="Cambria Math" panose="02040503050406030204" pitchFamily="18" charset="0"/>
                        </a:rPr>
                        <m:t>=</m:t>
                      </m:r>
                      <m:r>
                        <a:rPr lang="en-AU" b="0" i="1" smtClean="0">
                          <a:latin typeface="Cambria Math" panose="02040503050406030204" pitchFamily="18" charset="0"/>
                        </a:rPr>
                        <m:t>𝑟𝑎𝑛𝑘</m:t>
                      </m:r>
                      <m:d>
                        <m:dPr>
                          <m:ctrlPr>
                            <a:rPr lang="en-AU" b="0" i="1" smtClean="0">
                              <a:latin typeface="Cambria Math" panose="02040503050406030204" pitchFamily="18" charset="0"/>
                            </a:rPr>
                          </m:ctrlPr>
                        </m:dPr>
                        <m:e>
                          <m:d>
                            <m:dPr>
                              <m:begChr m:val="["/>
                              <m:endChr m:val="]"/>
                              <m:ctrlPr>
                                <a:rPr lang="en-AU" i="1">
                                  <a:latin typeface="Cambria Math" panose="02040503050406030204" pitchFamily="18" charset="0"/>
                                </a:rPr>
                              </m:ctrlPr>
                            </m:dPr>
                            <m:e>
                              <m:r>
                                <a:rPr lang="en-AU" i="1">
                                  <a:latin typeface="Cambria Math" panose="02040503050406030204" pitchFamily="18" charset="0"/>
                                </a:rPr>
                                <m:t>𝐵</m:t>
                              </m:r>
                              <m:r>
                                <a:rPr lang="en-AU" i="1">
                                  <a:latin typeface="Cambria Math" panose="02040503050406030204" pitchFamily="18" charset="0"/>
                                </a:rPr>
                                <m:t> </m:t>
                              </m:r>
                              <m:r>
                                <a:rPr lang="en-AU" i="1">
                                  <a:latin typeface="Cambria Math" panose="02040503050406030204" pitchFamily="18" charset="0"/>
                                </a:rPr>
                                <m:t>𝐴𝐵</m:t>
                              </m:r>
                              <m:r>
                                <a:rPr lang="en-AU" i="1">
                                  <a:latin typeface="Cambria Math" panose="02040503050406030204" pitchFamily="18" charset="0"/>
                                </a:rPr>
                                <m:t> </m:t>
                              </m:r>
                              <m:sSup>
                                <m:sSupPr>
                                  <m:ctrlPr>
                                    <a:rPr lang="en-AU" i="1">
                                      <a:latin typeface="Cambria Math" panose="02040503050406030204" pitchFamily="18" charset="0"/>
                                    </a:rPr>
                                  </m:ctrlPr>
                                </m:sSupPr>
                                <m:e>
                                  <m:r>
                                    <a:rPr lang="en-AU" i="1">
                                      <a:latin typeface="Cambria Math" panose="02040503050406030204" pitchFamily="18" charset="0"/>
                                    </a:rPr>
                                    <m:t>𝐴</m:t>
                                  </m:r>
                                </m:e>
                                <m:sup>
                                  <m:r>
                                    <a:rPr lang="en-AU" i="1">
                                      <a:latin typeface="Cambria Math" panose="02040503050406030204" pitchFamily="18" charset="0"/>
                                    </a:rPr>
                                    <m:t>2</m:t>
                                  </m:r>
                                </m:sup>
                              </m:sSup>
                              <m:r>
                                <a:rPr lang="en-AU" i="1">
                                  <a:latin typeface="Cambria Math" panose="02040503050406030204" pitchFamily="18" charset="0"/>
                                </a:rPr>
                                <m:t>𝐵</m:t>
                              </m:r>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𝐴</m:t>
                                  </m:r>
                                </m:e>
                                <m:sup>
                                  <m:r>
                                    <a:rPr lang="en-AU" i="1">
                                      <a:latin typeface="Cambria Math" panose="02040503050406030204" pitchFamily="18" charset="0"/>
                                    </a:rPr>
                                    <m:t>𝑛</m:t>
                                  </m:r>
                                  <m:r>
                                    <a:rPr lang="en-AU" i="1">
                                      <a:latin typeface="Cambria Math" panose="02040503050406030204" pitchFamily="18" charset="0"/>
                                    </a:rPr>
                                    <m:t>−1</m:t>
                                  </m:r>
                                </m:sup>
                              </m:sSup>
                              <m:r>
                                <a:rPr lang="en-AU" i="1">
                                  <a:latin typeface="Cambria Math" panose="02040503050406030204" pitchFamily="18" charset="0"/>
                                </a:rPr>
                                <m:t>𝐵</m:t>
                              </m:r>
                            </m:e>
                          </m:d>
                        </m:e>
                      </m:d>
                      <m:r>
                        <a:rPr lang="en-AU" b="0" i="1" smtClean="0">
                          <a:latin typeface="Cambria Math" panose="02040503050406030204" pitchFamily="18" charset="0"/>
                        </a:rPr>
                        <m:t>=</m:t>
                      </m:r>
                      <m:r>
                        <a:rPr lang="en-AU" b="0" i="1" smtClean="0">
                          <a:latin typeface="Cambria Math" panose="02040503050406030204" pitchFamily="18" charset="0"/>
                        </a:rPr>
                        <m:t>𝑛</m:t>
                      </m:r>
                    </m:oMath>
                  </m:oMathPara>
                </a14:m>
                <a:endParaRPr lang="en-AU" b="0" dirty="0"/>
              </a:p>
              <a:p>
                <a:pPr marL="0" indent="0" algn="ctr">
                  <a:buNone/>
                </a:pPr>
                <a:r>
                  <a:rPr lang="en-AU" dirty="0"/>
                  <a:t>Where n is the number of states.</a:t>
                </a:r>
                <a:br>
                  <a:rPr lang="en-AU" dirty="0"/>
                </a:br>
                <a:endParaRPr lang="en-AU" dirty="0"/>
              </a:p>
              <a:p>
                <a:r>
                  <a:rPr lang="en-AU" dirty="0"/>
                  <a:t>The rank of the controllability </a:t>
                </a:r>
                <a:r>
                  <a:rPr lang="en-AU" dirty="0" err="1"/>
                  <a:t>gramian</a:t>
                </a:r>
                <a:r>
                  <a:rPr lang="en-AU" dirty="0"/>
                  <a:t> was found to be </a:t>
                </a:r>
                <a14:m>
                  <m:oMath xmlns:m="http://schemas.openxmlformats.org/officeDocument/2006/math">
                    <m:r>
                      <a:rPr lang="en-AU" i="1">
                        <a:latin typeface="Cambria Math" panose="02040503050406030204" pitchFamily="18" charset="0"/>
                      </a:rPr>
                      <m:t>𝑟𝑎𝑛𝑘</m:t>
                    </m:r>
                    <m:d>
                      <m:dPr>
                        <m:ctrlPr>
                          <a:rPr lang="en-AU" i="1">
                            <a:latin typeface="Cambria Math" panose="02040503050406030204" pitchFamily="18" charset="0"/>
                          </a:rPr>
                        </m:ctrlPr>
                      </m:dPr>
                      <m:e>
                        <m:r>
                          <a:rPr lang="en-AU" i="1">
                            <a:latin typeface="Cambria Math" panose="02040503050406030204" pitchFamily="18" charset="0"/>
                          </a:rPr>
                          <m:t>𝒞</m:t>
                        </m:r>
                      </m:e>
                    </m:d>
                    <m:r>
                      <a:rPr lang="en-AU" i="1">
                        <a:latin typeface="Cambria Math" panose="02040503050406030204" pitchFamily="18" charset="0"/>
                      </a:rPr>
                      <m:t>=6</m:t>
                    </m:r>
                  </m:oMath>
                </a14:m>
                <a:r>
                  <a:rPr lang="en-AU" dirty="0"/>
                  <a:t/>
                </a:r>
                <a:br>
                  <a:rPr lang="en-AU" dirty="0"/>
                </a:br>
                <a:endParaRPr lang="en-AU" dirty="0"/>
              </a:p>
              <a:p>
                <a:r>
                  <a:rPr lang="en-AU" dirty="0" smtClean="0"/>
                  <a:t>This </a:t>
                </a:r>
                <a:r>
                  <a:rPr lang="en-AU" dirty="0"/>
                  <a:t>is equal to the number of states of the system and as a result the controllability </a:t>
                </a:r>
                <a:r>
                  <a:rPr lang="en-AU" dirty="0" err="1"/>
                  <a:t>gramian</a:t>
                </a:r>
                <a:r>
                  <a:rPr lang="en-AU" dirty="0"/>
                  <a:t> is full rank. </a:t>
                </a:r>
                <a:br>
                  <a:rPr lang="en-AU" dirty="0"/>
                </a:br>
                <a:endParaRPr lang="en-AU" dirty="0"/>
              </a:p>
              <a:p>
                <a:r>
                  <a:rPr lang="en-AU" dirty="0"/>
                  <a:t>Therefore the system is fully controllable and the closed loop poles of the system can be arbitrarily placed to achieve the desired system response </a:t>
                </a:r>
              </a:p>
            </p:txBody>
          </p:sp>
        </mc:Choice>
        <mc:Fallback xmlns="">
          <p:sp>
            <p:nvSpPr>
              <p:cNvPr id="3" name="Content Placeholder 2">
                <a:extLst>
                  <a:ext uri="{FF2B5EF4-FFF2-40B4-BE49-F238E27FC236}">
                    <a16:creationId xmlns:a16="http://schemas.microsoft.com/office/drawing/2014/main" xmlns="" xmlns:a14="http://schemas.microsoft.com/office/drawing/2010/main" id="{3FA1B13A-E2B5-40AD-9259-A56340ABDE95}"/>
                  </a:ext>
                </a:extLst>
              </p:cNvPr>
              <p:cNvSpPr>
                <a:spLocks noGrp="1" noRot="1" noChangeAspect="1" noMove="1" noResize="1" noEditPoints="1" noAdjustHandles="1" noChangeArrowheads="1" noChangeShapeType="1" noTextEdit="1"/>
              </p:cNvSpPr>
              <p:nvPr>
                <p:ph idx="1"/>
              </p:nvPr>
            </p:nvSpPr>
            <p:spPr>
              <a:blipFill rotWithShape="0">
                <a:blip r:embed="rId2"/>
                <a:stretch>
                  <a:fillRect l="-734" t="-2249" r="-1016"/>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98DC608E-D68E-446C-8DEB-B946EAFDC93D}"/>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CCC46A6F-3007-4178-A1A1-C422275902B2}"/>
              </a:ext>
            </a:extLst>
          </p:cNvPr>
          <p:cNvSpPr>
            <a:spLocks noGrp="1"/>
          </p:cNvSpPr>
          <p:nvPr>
            <p:ph type="sldNum" sz="quarter" idx="12"/>
          </p:nvPr>
        </p:nvSpPr>
        <p:spPr/>
        <p:txBody>
          <a:bodyPr/>
          <a:lstStyle/>
          <a:p>
            <a:fld id="{DB3310AA-128A-4498-BDE8-878D5A9B488D}" type="slidenum">
              <a:rPr lang="en-AU" smtClean="0"/>
              <a:t>4</a:t>
            </a:fld>
            <a:endParaRPr lang="en-AU"/>
          </a:p>
        </p:txBody>
      </p:sp>
    </p:spTree>
    <p:extLst>
      <p:ext uri="{BB962C8B-B14F-4D97-AF65-F5344CB8AC3E}">
        <p14:creationId xmlns:p14="http://schemas.microsoft.com/office/powerpoint/2010/main" val="3263816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08FD8-65FC-4D0D-8B2D-7169877E94A1}"/>
              </a:ext>
            </a:extLst>
          </p:cNvPr>
          <p:cNvSpPr>
            <a:spLocks noGrp="1"/>
          </p:cNvSpPr>
          <p:nvPr>
            <p:ph type="title"/>
          </p:nvPr>
        </p:nvSpPr>
        <p:spPr/>
        <p:txBody>
          <a:bodyPr/>
          <a:lstStyle/>
          <a:p>
            <a:r>
              <a:rPr lang="en-AU" dirty="0"/>
              <a:t>Observability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FB21411-2164-4E79-86B8-8FE70D40BC23}"/>
                  </a:ext>
                </a:extLst>
              </p:cNvPr>
              <p:cNvSpPr>
                <a:spLocks noGrp="1"/>
              </p:cNvSpPr>
              <p:nvPr>
                <p:ph idx="1"/>
              </p:nvPr>
            </p:nvSpPr>
            <p:spPr>
              <a:xfrm>
                <a:off x="695325" y="836613"/>
                <a:ext cx="10801350" cy="5150530"/>
              </a:xfrm>
            </p:spPr>
            <p:txBody>
              <a:bodyPr>
                <a:normAutofit fontScale="92500"/>
              </a:bodyPr>
              <a:lstStyle/>
              <a:p>
                <a:r>
                  <a:rPr lang="en-AU" dirty="0"/>
                  <a:t>Now that it has been established that the system is controllable. The observability of the system maybe determined. </a:t>
                </a:r>
              </a:p>
              <a:p>
                <a:r>
                  <a:rPr lang="en-AU" dirty="0"/>
                  <a:t>The system is fully observable if the observability </a:t>
                </a:r>
                <a:r>
                  <a:rPr lang="en-AU" dirty="0" err="1"/>
                  <a:t>gramian</a:t>
                </a:r>
                <a:r>
                  <a:rPr lang="en-AU" dirty="0"/>
                  <a:t> is full rank i.e. </a:t>
                </a:r>
                <a:br>
                  <a:rPr lang="en-AU" dirty="0"/>
                </a:br>
                <a:endParaRPr lang="en-AU" dirty="0"/>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𝑟𝑎𝑛𝑘</m:t>
                      </m:r>
                      <m:d>
                        <m:dPr>
                          <m:ctrlPr>
                            <a:rPr lang="en-AU" b="0" i="1" smtClean="0">
                              <a:latin typeface="Cambria Math" panose="02040503050406030204" pitchFamily="18" charset="0"/>
                            </a:rPr>
                          </m:ctrlPr>
                        </m:dPr>
                        <m:e>
                          <m:r>
                            <a:rPr lang="en-AU" i="1">
                              <a:latin typeface="Cambria Math" panose="02040503050406030204" pitchFamily="18" charset="0"/>
                            </a:rPr>
                            <m:t>𝒪</m:t>
                          </m:r>
                        </m:e>
                      </m:d>
                      <m:r>
                        <a:rPr lang="en-AU" i="1">
                          <a:latin typeface="Cambria Math" panose="02040503050406030204" pitchFamily="18" charset="0"/>
                        </a:rPr>
                        <m:t>=</m:t>
                      </m:r>
                      <m:r>
                        <a:rPr lang="en-AU" b="0" i="1" smtClean="0">
                          <a:latin typeface="Cambria Math" panose="02040503050406030204" pitchFamily="18" charset="0"/>
                        </a:rPr>
                        <m:t>𝑟𝑎𝑛𝑘</m:t>
                      </m:r>
                      <m:d>
                        <m:dPr>
                          <m:ctrlPr>
                            <a:rPr lang="en-AU" i="1">
                              <a:latin typeface="Cambria Math" panose="02040503050406030204" pitchFamily="18" charset="0"/>
                            </a:rPr>
                          </m:ctrlPr>
                        </m:dPr>
                        <m:e>
                          <m:d>
                            <m:dPr>
                              <m:begChr m:val="["/>
                              <m:endChr m:val="]"/>
                              <m:ctrlPr>
                                <a:rPr lang="en-AU" b="0" i="1" smtClean="0">
                                  <a:latin typeface="Cambria Math" panose="02040503050406030204" pitchFamily="18" charset="0"/>
                                </a:rPr>
                              </m:ctrlPr>
                            </m:dP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𝐶</m:t>
                                    </m:r>
                                  </m:e>
                                </m:mr>
                                <m:mr>
                                  <m:e>
                                    <m:r>
                                      <a:rPr lang="en-AU" i="1">
                                        <a:latin typeface="Cambria Math" panose="02040503050406030204" pitchFamily="18" charset="0"/>
                                      </a:rPr>
                                      <m:t>𝐶𝐴</m:t>
                                    </m:r>
                                  </m:e>
                                </m:mr>
                                <m:mr>
                                  <m:e>
                                    <m:m>
                                      <m:mPr>
                                        <m:mcs>
                                          <m:mc>
                                            <m:mcPr>
                                              <m:count m:val="1"/>
                                              <m:mcJc m:val="center"/>
                                            </m:mcPr>
                                          </m:mc>
                                        </m:mcs>
                                        <m:ctrlPr>
                                          <a:rPr lang="en-AU" i="1">
                                            <a:latin typeface="Cambria Math" panose="02040503050406030204" pitchFamily="18" charset="0"/>
                                          </a:rPr>
                                        </m:ctrlPr>
                                      </m:mPr>
                                      <m:mr>
                                        <m:e>
                                          <m:r>
                                            <a:rPr lang="en-AU" i="1">
                                              <a:latin typeface="Cambria Math" panose="02040503050406030204" pitchFamily="18" charset="0"/>
                                            </a:rPr>
                                            <m:t>𝐶</m:t>
                                          </m:r>
                                          <m:sSup>
                                            <m:sSupPr>
                                              <m:ctrlPr>
                                                <a:rPr lang="en-AU" i="1">
                                                  <a:latin typeface="Cambria Math" panose="02040503050406030204" pitchFamily="18" charset="0"/>
                                                </a:rPr>
                                              </m:ctrlPr>
                                            </m:sSupPr>
                                            <m:e>
                                              <m:r>
                                                <a:rPr lang="en-AU" i="1">
                                                  <a:latin typeface="Cambria Math" panose="02040503050406030204" pitchFamily="18" charset="0"/>
                                                </a:rPr>
                                                <m:t>𝐴</m:t>
                                              </m:r>
                                            </m:e>
                                            <m:sup>
                                              <m:r>
                                                <a:rPr lang="en-AU" i="1">
                                                  <a:latin typeface="Cambria Math" panose="02040503050406030204" pitchFamily="18" charset="0"/>
                                                </a:rPr>
                                                <m:t>2</m:t>
                                              </m:r>
                                            </m:sup>
                                          </m:sSup>
                                        </m:e>
                                      </m:mr>
                                      <m:mr>
                                        <m:e>
                                          <m:r>
                                            <a:rPr lang="en-AU" i="1">
                                              <a:latin typeface="Cambria Math" panose="02040503050406030204" pitchFamily="18" charset="0"/>
                                            </a:rPr>
                                            <m:t>⋮</m:t>
                                          </m:r>
                                        </m:e>
                                      </m:mr>
                                      <m:mr>
                                        <m:e>
                                          <m:r>
                                            <a:rPr lang="en-AU" i="1">
                                              <a:latin typeface="Cambria Math" panose="02040503050406030204" pitchFamily="18" charset="0"/>
                                            </a:rPr>
                                            <m:t>𝐶</m:t>
                                          </m:r>
                                          <m:sSup>
                                            <m:sSupPr>
                                              <m:ctrlPr>
                                                <a:rPr lang="en-AU" i="1">
                                                  <a:latin typeface="Cambria Math" panose="02040503050406030204" pitchFamily="18" charset="0"/>
                                                </a:rPr>
                                              </m:ctrlPr>
                                            </m:sSupPr>
                                            <m:e>
                                              <m:r>
                                                <a:rPr lang="en-AU" i="1">
                                                  <a:latin typeface="Cambria Math" panose="02040503050406030204" pitchFamily="18" charset="0"/>
                                                </a:rPr>
                                                <m:t>𝐴</m:t>
                                              </m:r>
                                            </m:e>
                                            <m:sup>
                                              <m:r>
                                                <a:rPr lang="en-AU" i="1">
                                                  <a:latin typeface="Cambria Math" panose="02040503050406030204" pitchFamily="18" charset="0"/>
                                                </a:rPr>
                                                <m:t>𝑛</m:t>
                                              </m:r>
                                              <m:r>
                                                <a:rPr lang="en-AU" i="1">
                                                  <a:latin typeface="Cambria Math" panose="02040503050406030204" pitchFamily="18" charset="0"/>
                                                </a:rPr>
                                                <m:t>−1</m:t>
                                              </m:r>
                                            </m:sup>
                                          </m:sSup>
                                        </m:e>
                                      </m:mr>
                                    </m:m>
                                  </m:e>
                                </m:mr>
                              </m:m>
                            </m:e>
                          </m:d>
                        </m:e>
                      </m:d>
                      <m:r>
                        <a:rPr lang="en-AU" b="0" i="1" smtClean="0">
                          <a:latin typeface="Cambria Math" panose="02040503050406030204" pitchFamily="18" charset="0"/>
                        </a:rPr>
                        <m:t>=</m:t>
                      </m:r>
                      <m:r>
                        <a:rPr lang="en-AU" b="0" i="1" smtClean="0">
                          <a:latin typeface="Cambria Math" panose="02040503050406030204" pitchFamily="18" charset="0"/>
                        </a:rPr>
                        <m:t>𝑛</m:t>
                      </m:r>
                    </m:oMath>
                  </m:oMathPara>
                </a14:m>
                <a:endParaRPr lang="en-AU" dirty="0"/>
              </a:p>
              <a:p>
                <a:pPr marL="0" indent="0" algn="ctr">
                  <a:buNone/>
                </a:pPr>
                <a:r>
                  <a:rPr lang="en-AU" dirty="0"/>
                  <a:t>Where n is the number of states. </a:t>
                </a:r>
              </a:p>
              <a:p>
                <a:r>
                  <a:rPr lang="en-AU" dirty="0"/>
                  <a:t>The rank of the observability </a:t>
                </a:r>
                <a:r>
                  <a:rPr lang="en-AU" dirty="0" err="1"/>
                  <a:t>gramian</a:t>
                </a:r>
                <a:r>
                  <a:rPr lang="en-AU" dirty="0"/>
                  <a:t> was found to be </a:t>
                </a:r>
                <a14:m>
                  <m:oMath xmlns:m="http://schemas.openxmlformats.org/officeDocument/2006/math">
                    <m:r>
                      <a:rPr lang="en-AU" i="1">
                        <a:latin typeface="Cambria Math" panose="02040503050406030204" pitchFamily="18" charset="0"/>
                      </a:rPr>
                      <m:t>𝑟𝑎𝑛𝑘</m:t>
                    </m:r>
                    <m:d>
                      <m:dPr>
                        <m:ctrlPr>
                          <a:rPr lang="en-AU" i="1">
                            <a:latin typeface="Cambria Math" panose="02040503050406030204" pitchFamily="18" charset="0"/>
                          </a:rPr>
                        </m:ctrlPr>
                      </m:dPr>
                      <m:e>
                        <m:r>
                          <a:rPr lang="en-AU" i="1">
                            <a:latin typeface="Cambria Math" panose="02040503050406030204" pitchFamily="18" charset="0"/>
                          </a:rPr>
                          <m:t>𝒞</m:t>
                        </m:r>
                      </m:e>
                    </m:d>
                    <m:r>
                      <a:rPr lang="en-AU" i="1">
                        <a:latin typeface="Cambria Math" panose="02040503050406030204" pitchFamily="18" charset="0"/>
                      </a:rPr>
                      <m:t>=6</m:t>
                    </m:r>
                  </m:oMath>
                </a14:m>
                <a:endParaRPr lang="en-AU" dirty="0"/>
              </a:p>
              <a:p>
                <a:r>
                  <a:rPr lang="en-AU" dirty="0"/>
                  <a:t> This is equal to the number of states of the system and as a result the observability </a:t>
                </a:r>
                <a:r>
                  <a:rPr lang="en-AU" dirty="0" err="1"/>
                  <a:t>gramian</a:t>
                </a:r>
                <a:r>
                  <a:rPr lang="en-AU" dirty="0"/>
                  <a:t> is full rank. </a:t>
                </a:r>
              </a:p>
              <a:p>
                <a:r>
                  <a:rPr lang="en-AU" dirty="0"/>
                  <a:t>Therefore, the system is fully observable and all modes of the system present in the output.  </a:t>
                </a:r>
              </a:p>
            </p:txBody>
          </p:sp>
        </mc:Choice>
        <mc:Fallback xmlns="">
          <p:sp>
            <p:nvSpPr>
              <p:cNvPr id="3" name="Content Placeholder 2">
                <a:extLst>
                  <a:ext uri="{FF2B5EF4-FFF2-40B4-BE49-F238E27FC236}">
                    <a16:creationId xmlns:a16="http://schemas.microsoft.com/office/drawing/2014/main" id="{9FB21411-2164-4E79-86B8-8FE70D40BC23}"/>
                  </a:ext>
                </a:extLst>
              </p:cNvPr>
              <p:cNvSpPr>
                <a:spLocks noGrp="1" noRot="1" noChangeAspect="1" noMove="1" noResize="1" noEditPoints="1" noAdjustHandles="1" noChangeArrowheads="1" noChangeShapeType="1" noTextEdit="1"/>
              </p:cNvSpPr>
              <p:nvPr>
                <p:ph idx="1"/>
              </p:nvPr>
            </p:nvSpPr>
            <p:spPr>
              <a:xfrm>
                <a:off x="695325" y="836613"/>
                <a:ext cx="10801350" cy="5150530"/>
              </a:xfrm>
              <a:blipFill>
                <a:blip r:embed="rId2"/>
                <a:stretch>
                  <a:fillRect l="-621" t="-1538" r="-1637"/>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A476C8A3-E50C-4E48-9256-623C863305BB}"/>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AA4190A6-139E-4D1B-82D0-DD4D8D8A0696}"/>
              </a:ext>
            </a:extLst>
          </p:cNvPr>
          <p:cNvSpPr>
            <a:spLocks noGrp="1"/>
          </p:cNvSpPr>
          <p:nvPr>
            <p:ph type="sldNum" sz="quarter" idx="12"/>
          </p:nvPr>
        </p:nvSpPr>
        <p:spPr/>
        <p:txBody>
          <a:bodyPr/>
          <a:lstStyle/>
          <a:p>
            <a:fld id="{DB3310AA-128A-4498-BDE8-878D5A9B488D}" type="slidenum">
              <a:rPr lang="en-AU" smtClean="0"/>
              <a:t>5</a:t>
            </a:fld>
            <a:endParaRPr lang="en-AU"/>
          </a:p>
        </p:txBody>
      </p:sp>
    </p:spTree>
    <p:extLst>
      <p:ext uri="{BB962C8B-B14F-4D97-AF65-F5344CB8AC3E}">
        <p14:creationId xmlns:p14="http://schemas.microsoft.com/office/powerpoint/2010/main" val="2775505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7FE911-E6AC-42A3-B7FB-119452FB0252}"/>
              </a:ext>
            </a:extLst>
          </p:cNvPr>
          <p:cNvSpPr>
            <a:spLocks noGrp="1"/>
          </p:cNvSpPr>
          <p:nvPr>
            <p:ph type="title"/>
          </p:nvPr>
        </p:nvSpPr>
        <p:spPr/>
        <p:txBody>
          <a:bodyPr/>
          <a:lstStyle/>
          <a:p>
            <a:r>
              <a:rPr lang="en-AU" dirty="0"/>
              <a:t>LQR – State Feedback</a:t>
            </a:r>
          </a:p>
        </p:txBody>
      </p:sp>
      <p:sp>
        <p:nvSpPr>
          <p:cNvPr id="3" name="Content Placeholder 2">
            <a:extLst>
              <a:ext uri="{FF2B5EF4-FFF2-40B4-BE49-F238E27FC236}">
                <a16:creationId xmlns:a16="http://schemas.microsoft.com/office/drawing/2014/main" xmlns="" id="{7205E9CF-0B77-4BD4-8152-06A1BBDAE021}"/>
              </a:ext>
            </a:extLst>
          </p:cNvPr>
          <p:cNvSpPr>
            <a:spLocks noGrp="1"/>
          </p:cNvSpPr>
          <p:nvPr>
            <p:ph idx="1"/>
          </p:nvPr>
        </p:nvSpPr>
        <p:spPr/>
        <p:txBody>
          <a:bodyPr/>
          <a:lstStyle/>
          <a:p>
            <a:r>
              <a:rPr lang="en-AU" sz="2000" dirty="0"/>
              <a:t>Implementation of state feedback is required in-order to effectively control the system such that it can be driven to and regulated about arbitrary operational states. </a:t>
            </a:r>
            <a:r>
              <a:rPr lang="en-AU" sz="2000" dirty="0" smtClean="0"/>
              <a:t>For </a:t>
            </a:r>
            <a:r>
              <a:rPr lang="en-AU" sz="2000" dirty="0"/>
              <a:t>a </a:t>
            </a:r>
            <a:r>
              <a:rPr lang="en-AU" sz="2000" dirty="0" smtClean="0"/>
              <a:t>controllable </a:t>
            </a:r>
            <a:r>
              <a:rPr lang="en-AU" sz="2000" dirty="0"/>
              <a:t>system, </a:t>
            </a:r>
            <a:r>
              <a:rPr lang="en-AU" sz="2000" dirty="0" smtClean="0"/>
              <a:t>this is achieved through appropriate placement of the </a:t>
            </a:r>
            <a:r>
              <a:rPr lang="en-AU" sz="2000" dirty="0"/>
              <a:t>closed loop poles of the system such that it will </a:t>
            </a:r>
            <a:r>
              <a:rPr lang="en-AU" sz="2000" dirty="0" smtClean="0"/>
              <a:t>be driven to </a:t>
            </a:r>
            <a:r>
              <a:rPr lang="en-AU" sz="2000" dirty="0"/>
              <a:t>the provided reference state.</a:t>
            </a:r>
          </a:p>
          <a:p>
            <a:r>
              <a:rPr lang="en-AU" sz="2000" dirty="0"/>
              <a:t>However, there is a problem when using state feedback for this system as optical encoders are used to measure the position states for the system. </a:t>
            </a:r>
          </a:p>
          <a:p>
            <a:r>
              <a:rPr lang="en-AU" sz="2000" dirty="0"/>
              <a:t>Continuous differentiation and even low pass filtering result in a unacceptable level of noise when attempting to determine the velocity states from the encoder readings. </a:t>
            </a:r>
          </a:p>
          <a:p>
            <a:endParaRPr lang="en-AU" dirty="0"/>
          </a:p>
        </p:txBody>
      </p:sp>
      <p:sp>
        <p:nvSpPr>
          <p:cNvPr id="4" name="Footer Placeholder 3">
            <a:extLst>
              <a:ext uri="{FF2B5EF4-FFF2-40B4-BE49-F238E27FC236}">
                <a16:creationId xmlns:a16="http://schemas.microsoft.com/office/drawing/2014/main" xmlns="" id="{FAF2031F-F78D-424D-8059-DCF089692924}"/>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BD3F34E7-3373-4C75-8652-EE375C379520}"/>
              </a:ext>
            </a:extLst>
          </p:cNvPr>
          <p:cNvSpPr>
            <a:spLocks noGrp="1"/>
          </p:cNvSpPr>
          <p:nvPr>
            <p:ph type="sldNum" sz="quarter" idx="12"/>
          </p:nvPr>
        </p:nvSpPr>
        <p:spPr/>
        <p:txBody>
          <a:bodyPr/>
          <a:lstStyle/>
          <a:p>
            <a:fld id="{DB3310AA-128A-4498-BDE8-878D5A9B488D}" type="slidenum">
              <a:rPr lang="en-AU" smtClean="0"/>
              <a:t>6</a:t>
            </a:fld>
            <a:endParaRPr lang="en-AU"/>
          </a:p>
        </p:txBody>
      </p:sp>
      <p:pic>
        <p:nvPicPr>
          <p:cNvPr id="9" name="Picture 8">
            <a:extLst>
              <a:ext uri="{FF2B5EF4-FFF2-40B4-BE49-F238E27FC236}">
                <a16:creationId xmlns:a16="http://schemas.microsoft.com/office/drawing/2014/main" xmlns="" id="{F1C4E4CF-412E-4F7B-AA23-3306F2CA91A1}"/>
              </a:ext>
            </a:extLst>
          </p:cNvPr>
          <p:cNvPicPr>
            <a:picLocks noChangeAspect="1"/>
          </p:cNvPicPr>
          <p:nvPr/>
        </p:nvPicPr>
        <p:blipFill rotWithShape="1">
          <a:blip r:embed="rId2">
            <a:extLst>
              <a:ext uri="{28A0092B-C50C-407E-A947-70E740481C1C}">
                <a14:useLocalDpi xmlns:a14="http://schemas.microsoft.com/office/drawing/2010/main" val="0"/>
              </a:ext>
            </a:extLst>
          </a:blip>
          <a:srcRect l="3269" r="5659"/>
          <a:stretch/>
        </p:blipFill>
        <p:spPr>
          <a:xfrm>
            <a:off x="323154" y="3457870"/>
            <a:ext cx="3637936" cy="2990600"/>
          </a:xfrm>
          <a:prstGeom prst="rect">
            <a:avLst/>
          </a:prstGeom>
        </p:spPr>
      </p:pic>
      <p:pic>
        <p:nvPicPr>
          <p:cNvPr id="11" name="Picture 10">
            <a:extLst>
              <a:ext uri="{FF2B5EF4-FFF2-40B4-BE49-F238E27FC236}">
                <a16:creationId xmlns:a16="http://schemas.microsoft.com/office/drawing/2014/main" xmlns="" id="{CBAE941B-517E-4B4A-8F91-B3F59BF63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951" y="3457870"/>
            <a:ext cx="3994587" cy="2990600"/>
          </a:xfrm>
          <a:prstGeom prst="rect">
            <a:avLst/>
          </a:prstGeom>
        </p:spPr>
      </p:pic>
      <p:pic>
        <p:nvPicPr>
          <p:cNvPr id="13" name="Picture 12">
            <a:extLst>
              <a:ext uri="{FF2B5EF4-FFF2-40B4-BE49-F238E27FC236}">
                <a16:creationId xmlns:a16="http://schemas.microsoft.com/office/drawing/2014/main" xmlns="" id="{D76129B7-E086-4632-B4EC-E3DD7541D135}"/>
              </a:ext>
            </a:extLst>
          </p:cNvPr>
          <p:cNvPicPr>
            <a:picLocks noChangeAspect="1"/>
          </p:cNvPicPr>
          <p:nvPr/>
        </p:nvPicPr>
        <p:blipFill rotWithShape="1">
          <a:blip r:embed="rId4">
            <a:extLst>
              <a:ext uri="{28A0092B-C50C-407E-A947-70E740481C1C}">
                <a14:useLocalDpi xmlns:a14="http://schemas.microsoft.com/office/drawing/2010/main" val="0"/>
              </a:ext>
            </a:extLst>
          </a:blip>
          <a:srcRect l="3441" r="6202"/>
          <a:stretch/>
        </p:blipFill>
        <p:spPr>
          <a:xfrm>
            <a:off x="8153400" y="3454521"/>
            <a:ext cx="3613428" cy="2993950"/>
          </a:xfrm>
          <a:prstGeom prst="rect">
            <a:avLst/>
          </a:prstGeom>
        </p:spPr>
      </p:pic>
    </p:spTree>
    <p:extLst>
      <p:ext uri="{BB962C8B-B14F-4D97-AF65-F5344CB8AC3E}">
        <p14:creationId xmlns:p14="http://schemas.microsoft.com/office/powerpoint/2010/main" val="1018692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F1A90-4027-46F0-B1F0-94DF572A8EDD}"/>
              </a:ext>
            </a:extLst>
          </p:cNvPr>
          <p:cNvSpPr>
            <a:spLocks noGrp="1"/>
          </p:cNvSpPr>
          <p:nvPr>
            <p:ph type="title"/>
          </p:nvPr>
        </p:nvSpPr>
        <p:spPr/>
        <p:txBody>
          <a:bodyPr/>
          <a:lstStyle/>
          <a:p>
            <a:r>
              <a:rPr lang="en-AU" dirty="0" smtClean="0"/>
              <a:t>LQE </a:t>
            </a:r>
            <a:r>
              <a:rPr lang="en-AU" dirty="0"/>
              <a:t>– State Estimate Observer</a:t>
            </a:r>
          </a:p>
        </p:txBody>
      </p:sp>
      <p:sp>
        <p:nvSpPr>
          <p:cNvPr id="3" name="Content Placeholder 2">
            <a:extLst>
              <a:ext uri="{FF2B5EF4-FFF2-40B4-BE49-F238E27FC236}">
                <a16:creationId xmlns:a16="http://schemas.microsoft.com/office/drawing/2014/main" xmlns="" xmlns:a14="http://schemas.microsoft.com/office/drawing/2010/main" xmlns:mc="http://schemas.openxmlformats.org/markup-compatibility/2006" id="{D7F86874-3B99-4250-B853-3CC021A83819}"/>
              </a:ext>
            </a:extLst>
          </p:cNvPr>
          <p:cNvSpPr>
            <a:spLocks noGrp="1"/>
          </p:cNvSpPr>
          <p:nvPr>
            <p:ph idx="1"/>
          </p:nvPr>
        </p:nvSpPr>
        <p:spPr/>
        <p:txBody>
          <a:bodyPr>
            <a:normAutofit/>
          </a:bodyPr>
          <a:lstStyle/>
          <a:p>
            <a:r>
              <a:rPr lang="en-AU" dirty="0" smtClean="0"/>
              <a:t>In-order to effectively design state feedback without encountering the issues mentioned before, an observer is required.</a:t>
            </a:r>
          </a:p>
          <a:p>
            <a:pPr marL="0" indent="0">
              <a:buNone/>
            </a:pPr>
            <a:endParaRPr lang="en-AU" dirty="0" smtClean="0"/>
          </a:p>
          <a:p>
            <a:pPr marL="0" indent="0">
              <a:buNone/>
            </a:pPr>
            <a:endParaRPr lang="en-AU" dirty="0"/>
          </a:p>
        </p:txBody>
      </p:sp>
      <p:sp>
        <p:nvSpPr>
          <p:cNvPr id="4" name="Footer Placeholder 3">
            <a:extLst>
              <a:ext uri="{FF2B5EF4-FFF2-40B4-BE49-F238E27FC236}">
                <a16:creationId xmlns:a16="http://schemas.microsoft.com/office/drawing/2014/main" xmlns="" id="{8345126E-0E1A-47D3-BE0B-4B71CE80E3A1}"/>
              </a:ext>
            </a:extLst>
          </p:cNvPr>
          <p:cNvSpPr>
            <a:spLocks noGrp="1"/>
          </p:cNvSpPr>
          <p:nvPr>
            <p:ph type="ftr" sz="quarter" idx="11"/>
          </p:nvPr>
        </p:nvSpPr>
        <p:spPr/>
        <p:txBody>
          <a:bodyPr/>
          <a:lstStyle/>
          <a:p>
            <a:r>
              <a:rPr lang="en-AU"/>
              <a:t>Group 10 </a:t>
            </a:r>
            <a:endParaRPr lang="en-AU" dirty="0"/>
          </a:p>
        </p:txBody>
      </p:sp>
      <p:sp>
        <p:nvSpPr>
          <p:cNvPr id="5" name="Slide Number Placeholder 4">
            <a:extLst>
              <a:ext uri="{FF2B5EF4-FFF2-40B4-BE49-F238E27FC236}">
                <a16:creationId xmlns:a16="http://schemas.microsoft.com/office/drawing/2014/main" xmlns="" id="{928CE882-0C59-4280-9B5E-44FFF84CFFE8}"/>
              </a:ext>
            </a:extLst>
          </p:cNvPr>
          <p:cNvSpPr>
            <a:spLocks noGrp="1"/>
          </p:cNvSpPr>
          <p:nvPr>
            <p:ph type="sldNum" sz="quarter" idx="12"/>
          </p:nvPr>
        </p:nvSpPr>
        <p:spPr/>
        <p:txBody>
          <a:bodyPr/>
          <a:lstStyle/>
          <a:p>
            <a:fld id="{DB3310AA-128A-4498-BDE8-878D5A9B488D}" type="slidenum">
              <a:rPr lang="en-AU" smtClean="0"/>
              <a:t>7</a:t>
            </a:fld>
            <a:endParaRPr lang="en-AU"/>
          </a:p>
        </p:txBody>
      </p:sp>
      <p:pic>
        <p:nvPicPr>
          <p:cNvPr id="6" name="Picture 5">
            <a:extLst>
              <a:ext uri="{FF2B5EF4-FFF2-40B4-BE49-F238E27FC236}">
                <a16:creationId xmlns:a16="http://schemas.microsoft.com/office/drawing/2014/main" xmlns="" id="{0C6239D4-7E1B-437E-856C-9180FA3641BF}"/>
              </a:ext>
            </a:extLst>
          </p:cNvPr>
          <p:cNvPicPr>
            <a:picLocks noChangeAspect="1"/>
          </p:cNvPicPr>
          <p:nvPr/>
        </p:nvPicPr>
        <p:blipFill rotWithShape="1">
          <a:blip r:embed="rId2">
            <a:extLst>
              <a:ext uri="{28A0092B-C50C-407E-A947-70E740481C1C}">
                <a14:useLocalDpi xmlns:a14="http://schemas.microsoft.com/office/drawing/2010/main" val="0"/>
              </a:ext>
            </a:extLst>
          </a:blip>
          <a:srcRect l="3441" r="6202"/>
          <a:stretch/>
        </p:blipFill>
        <p:spPr>
          <a:xfrm>
            <a:off x="695325" y="1825017"/>
            <a:ext cx="5008789" cy="415009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392" y="1836343"/>
            <a:ext cx="5544283" cy="4150800"/>
          </a:xfrm>
          <a:prstGeom prst="rect">
            <a:avLst/>
          </a:prstGeom>
        </p:spPr>
      </p:pic>
    </p:spTree>
    <p:extLst>
      <p:ext uri="{BB962C8B-B14F-4D97-AF65-F5344CB8AC3E}">
        <p14:creationId xmlns:p14="http://schemas.microsoft.com/office/powerpoint/2010/main" val="532407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LQE </a:t>
            </a:r>
            <a:r>
              <a:rPr lang="en-AU" dirty="0"/>
              <a:t>– State Estimate </a:t>
            </a:r>
            <a:r>
              <a:rPr lang="en-AU" dirty="0" smtClean="0"/>
              <a:t>Observer Design</a:t>
            </a:r>
            <a:endParaRPr lang="en-AU" dirty="0"/>
          </a:p>
        </p:txBody>
      </p:sp>
      <p:sp>
        <p:nvSpPr>
          <p:cNvPr id="3" name="Content Placeholder 2"/>
          <p:cNvSpPr>
            <a:spLocks noGrp="1"/>
          </p:cNvSpPr>
          <p:nvPr>
            <p:ph idx="1"/>
          </p:nvPr>
        </p:nvSpPr>
        <p:spPr/>
        <p:txBody>
          <a:bodyPr/>
          <a:lstStyle/>
          <a:p>
            <a:r>
              <a:rPr lang="en-AU" dirty="0" smtClean="0"/>
              <a:t>Due to discrepancy between the system and model dynamics, a </a:t>
            </a:r>
            <a:r>
              <a:rPr lang="en-AU" dirty="0" err="1" smtClean="0"/>
              <a:t>Luenberger</a:t>
            </a:r>
            <a:r>
              <a:rPr lang="en-AU" dirty="0" smtClean="0"/>
              <a:t> observer is required to drive the error towards zero.</a:t>
            </a:r>
          </a:p>
          <a:p>
            <a:r>
              <a:rPr lang="en-AU" dirty="0" smtClean="0"/>
              <a:t>The design of such an observer requires appropriate selection of its poles in-order to achieve the desired dynamics. These </a:t>
            </a:r>
            <a:r>
              <a:rPr lang="en-AU" dirty="0"/>
              <a:t>poles </a:t>
            </a:r>
            <a:r>
              <a:rPr lang="en-AU" dirty="0" smtClean="0"/>
              <a:t>have to be faster than </a:t>
            </a:r>
            <a:r>
              <a:rPr lang="en-AU" dirty="0"/>
              <a:t>the state feedback poles to ensure </a:t>
            </a:r>
            <a:r>
              <a:rPr lang="en-AU" dirty="0" smtClean="0"/>
              <a:t>the </a:t>
            </a:r>
            <a:r>
              <a:rPr lang="en-AU" dirty="0"/>
              <a:t>observer is updated effectively</a:t>
            </a:r>
            <a:r>
              <a:rPr lang="en-AU" dirty="0" smtClean="0"/>
              <a:t>.</a:t>
            </a:r>
            <a:endParaRPr lang="en-AU" dirty="0"/>
          </a:p>
        </p:txBody>
      </p:sp>
      <p:sp>
        <p:nvSpPr>
          <p:cNvPr id="4" name="Footer Placeholder 3"/>
          <p:cNvSpPr>
            <a:spLocks noGrp="1"/>
          </p:cNvSpPr>
          <p:nvPr>
            <p:ph type="ftr" sz="quarter" idx="11"/>
          </p:nvPr>
        </p:nvSpPr>
        <p:spPr/>
        <p:txBody>
          <a:bodyPr/>
          <a:lstStyle/>
          <a:p>
            <a:r>
              <a:rPr lang="en-AU" smtClean="0"/>
              <a:t>Group 10 </a:t>
            </a:r>
            <a:endParaRPr lang="en-AU" dirty="0"/>
          </a:p>
        </p:txBody>
      </p:sp>
      <p:sp>
        <p:nvSpPr>
          <p:cNvPr id="5" name="Slide Number Placeholder 4"/>
          <p:cNvSpPr>
            <a:spLocks noGrp="1"/>
          </p:cNvSpPr>
          <p:nvPr>
            <p:ph type="sldNum" sz="quarter" idx="12"/>
          </p:nvPr>
        </p:nvSpPr>
        <p:spPr/>
        <p:txBody>
          <a:bodyPr/>
          <a:lstStyle/>
          <a:p>
            <a:fld id="{DB3310AA-128A-4498-BDE8-878D5A9B488D}" type="slidenum">
              <a:rPr lang="en-AU" smtClean="0"/>
              <a:pPr/>
              <a:t>8</a:t>
            </a:fld>
            <a:endParaRPr lang="en-AU" dirty="0"/>
          </a:p>
        </p:txBody>
      </p:sp>
      <p:pic>
        <p:nvPicPr>
          <p:cNvPr id="6" name="Picture 5"/>
          <p:cNvPicPr>
            <a:picLocks noChangeAspect="1"/>
          </p:cNvPicPr>
          <p:nvPr/>
        </p:nvPicPr>
        <p:blipFill>
          <a:blip r:embed="rId2"/>
          <a:stretch>
            <a:fillRect/>
          </a:stretch>
        </p:blipFill>
        <p:spPr>
          <a:xfrm>
            <a:off x="3118887" y="2849799"/>
            <a:ext cx="5491713" cy="3137344"/>
          </a:xfrm>
          <a:prstGeom prst="rect">
            <a:avLst/>
          </a:prstGeom>
        </p:spPr>
      </p:pic>
    </p:spTree>
    <p:extLst>
      <p:ext uri="{BB962C8B-B14F-4D97-AF65-F5344CB8AC3E}">
        <p14:creationId xmlns:p14="http://schemas.microsoft.com/office/powerpoint/2010/main" val="2304586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F1A90-4027-46F0-B1F0-94DF572A8EDD}"/>
              </a:ext>
            </a:extLst>
          </p:cNvPr>
          <p:cNvSpPr>
            <a:spLocks noGrp="1"/>
          </p:cNvSpPr>
          <p:nvPr>
            <p:ph type="title"/>
          </p:nvPr>
        </p:nvSpPr>
        <p:spPr/>
        <p:txBody>
          <a:bodyPr/>
          <a:lstStyle/>
          <a:p>
            <a:r>
              <a:rPr lang="en-AU" dirty="0" smtClean="0"/>
              <a:t>Separation </a:t>
            </a:r>
            <a:r>
              <a:rPr lang="en-AU" dirty="0"/>
              <a:t>Principle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7F86874-3B99-4250-B853-3CC021A83819}"/>
                  </a:ext>
                </a:extLst>
              </p:cNvPr>
              <p:cNvSpPr>
                <a:spLocks noGrp="1"/>
              </p:cNvSpPr>
              <p:nvPr>
                <p:ph idx="1"/>
              </p:nvPr>
            </p:nvSpPr>
            <p:spPr/>
            <p:txBody>
              <a:bodyPr>
                <a:normAutofit/>
              </a:bodyPr>
              <a:lstStyle/>
              <a:p>
                <a:r>
                  <a:rPr lang="en-AU" dirty="0" smtClean="0"/>
                  <a:t>Clearly, more methodology should be expressed when determining these poles; something that was later explored.</a:t>
                </a:r>
              </a:p>
              <a:p>
                <a:pPr>
                  <a:spcAft>
                    <a:spcPts val="1800"/>
                  </a:spcAft>
                </a:pPr>
                <a:r>
                  <a:rPr lang="en-AU" dirty="0" smtClean="0"/>
                  <a:t>By </a:t>
                </a:r>
                <a:r>
                  <a:rPr lang="en-AU" dirty="0"/>
                  <a:t>the separation principle, the observer state </a:t>
                </a:r>
                <a:r>
                  <a:rPr lang="en-AU" dirty="0" smtClean="0"/>
                  <a:t>can be </a:t>
                </a:r>
                <a:r>
                  <a:rPr lang="en-AU" dirty="0"/>
                  <a:t>designed separately from the state feedback controller, allowing modifications to then be made to </a:t>
                </a:r>
                <a:r>
                  <a:rPr lang="en-AU" dirty="0" smtClean="0"/>
                  <a:t>state </a:t>
                </a:r>
                <a:r>
                  <a:rPr lang="en-AU" dirty="0"/>
                  <a:t>feedback following this initial observer implementation</a:t>
                </a:r>
                <a:r>
                  <a:rPr lang="en-AU" dirty="0" smtClean="0"/>
                  <a:t>.</a:t>
                </a:r>
              </a:p>
              <a:p>
                <a:pPr marL="0" indent="0">
                  <a:spcAft>
                    <a:spcPts val="1800"/>
                  </a:spcAft>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𝜆</m:t>
                      </m:r>
                      <m:d>
                        <m:dPr>
                          <m:ctrlPr>
                            <a:rPr lang="en-AU" b="0" i="1" smtClean="0">
                              <a:latin typeface="Cambria Math" panose="02040503050406030204" pitchFamily="18" charset="0"/>
                            </a:rPr>
                          </m:ctrlPr>
                        </m:dPr>
                        <m:e>
                          <m:r>
                            <a:rPr lang="en-AU" b="0" i="1" smtClean="0">
                              <a:latin typeface="Cambria Math" panose="02040503050406030204" pitchFamily="18" charset="0"/>
                            </a:rPr>
                            <m:t>𝑠</m:t>
                          </m:r>
                        </m:e>
                      </m:d>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a:rPr lang="en-AU" b="0" i="1" smtClean="0">
                              <a:latin typeface="Cambria Math" panose="02040503050406030204" pitchFamily="18" charset="0"/>
                            </a:rPr>
                            <m:t>𝑑𝑒𝑡</m:t>
                          </m:r>
                        </m:fName>
                        <m:e>
                          <m:d>
                            <m:dPr>
                              <m:ctrlPr>
                                <a:rPr lang="en-AU" b="0" i="1" smtClean="0">
                                  <a:latin typeface="Cambria Math" panose="02040503050406030204" pitchFamily="18" charset="0"/>
                                </a:rPr>
                              </m:ctrlPr>
                            </m:dPr>
                            <m:e>
                              <m:r>
                                <a:rPr lang="en-AU" b="0" i="1" smtClean="0">
                                  <a:latin typeface="Cambria Math" panose="02040503050406030204" pitchFamily="18" charset="0"/>
                                </a:rPr>
                                <m:t>𝑠𝐼</m:t>
                              </m:r>
                              <m:r>
                                <a:rPr lang="en-AU" b="0" i="1" smtClean="0">
                                  <a:latin typeface="Cambria Math" panose="02040503050406030204" pitchFamily="18" charset="0"/>
                                </a:rPr>
                                <m:t>−</m:t>
                              </m:r>
                              <m:r>
                                <a:rPr lang="en-AU" b="0" i="1" smtClean="0">
                                  <a:latin typeface="Cambria Math" panose="02040503050406030204" pitchFamily="18" charset="0"/>
                                </a:rPr>
                                <m:t>𝐴</m:t>
                              </m:r>
                              <m:r>
                                <a:rPr lang="en-AU" b="0" i="1" smtClean="0">
                                  <a:latin typeface="Cambria Math" panose="02040503050406030204" pitchFamily="18" charset="0"/>
                                </a:rPr>
                                <m:t>+</m:t>
                              </m:r>
                              <m:r>
                                <a:rPr lang="en-AU" b="0" i="1" smtClean="0">
                                  <a:latin typeface="Cambria Math" panose="02040503050406030204" pitchFamily="18" charset="0"/>
                                </a:rPr>
                                <m:t>𝐵𝐾</m:t>
                              </m:r>
                            </m:e>
                          </m:d>
                        </m:e>
                      </m:func>
                      <m:r>
                        <a:rPr lang="en-AU" b="0" i="1" smtClean="0">
                          <a:latin typeface="Cambria Math" panose="02040503050406030204" pitchFamily="18" charset="0"/>
                        </a:rPr>
                        <m:t>∙</m:t>
                      </m:r>
                      <m:r>
                        <a:rPr lang="en-AU" b="0" i="1" smtClean="0">
                          <a:latin typeface="Cambria Math" panose="02040503050406030204" pitchFamily="18" charset="0"/>
                        </a:rPr>
                        <m:t>𝑑𝑒𝑡</m:t>
                      </m:r>
                      <m:r>
                        <a:rPr lang="en-AU" b="0" i="1" smtClean="0">
                          <a:latin typeface="Cambria Math" panose="02040503050406030204" pitchFamily="18" charset="0"/>
                        </a:rPr>
                        <m:t>⁡(</m:t>
                      </m:r>
                      <m:r>
                        <a:rPr lang="en-AU" b="0" i="1" smtClean="0">
                          <a:latin typeface="Cambria Math" panose="02040503050406030204" pitchFamily="18" charset="0"/>
                        </a:rPr>
                        <m:t>𝑠𝐼</m:t>
                      </m:r>
                      <m:r>
                        <a:rPr lang="en-AU" b="0" i="1" smtClean="0">
                          <a:latin typeface="Cambria Math" panose="02040503050406030204" pitchFamily="18" charset="0"/>
                        </a:rPr>
                        <m:t>−</m:t>
                      </m:r>
                      <m:r>
                        <a:rPr lang="en-AU" b="0" i="1" smtClean="0">
                          <a:latin typeface="Cambria Math" panose="02040503050406030204" pitchFamily="18" charset="0"/>
                        </a:rPr>
                        <m:t>𝐴</m:t>
                      </m:r>
                      <m:r>
                        <a:rPr lang="en-AU" b="0" i="1" smtClean="0">
                          <a:latin typeface="Cambria Math" panose="02040503050406030204" pitchFamily="18" charset="0"/>
                        </a:rPr>
                        <m:t>+</m:t>
                      </m:r>
                      <m:r>
                        <a:rPr lang="en-AU" b="0" i="1" smtClean="0">
                          <a:latin typeface="Cambria Math" panose="02040503050406030204" pitchFamily="18" charset="0"/>
                        </a:rPr>
                        <m:t>𝐿𝐶</m:t>
                      </m:r>
                      <m:r>
                        <a:rPr lang="en-AU" b="0" i="1" smtClean="0">
                          <a:latin typeface="Cambria Math" panose="02040503050406030204" pitchFamily="18" charset="0"/>
                        </a:rPr>
                        <m:t>)</m:t>
                      </m:r>
                    </m:oMath>
                  </m:oMathPara>
                </a14:m>
                <a:endParaRPr lang="en-AU" dirty="0"/>
              </a:p>
              <a:p>
                <a:r>
                  <a:rPr lang="en-AU" dirty="0"/>
                  <a:t>It was necessary to introduce the observer early on in the design </a:t>
                </a:r>
                <a:r>
                  <a:rPr lang="en-AU" dirty="0" smtClean="0"/>
                  <a:t>to </a:t>
                </a:r>
                <a:r>
                  <a:rPr lang="en-AU" dirty="0"/>
                  <a:t>allow for the state feedback controller to be implemented</a:t>
                </a:r>
                <a:r>
                  <a:rPr lang="en-AU" dirty="0" smtClean="0"/>
                  <a:t>.</a:t>
                </a:r>
                <a:endParaRPr lang="en-AU" dirty="0"/>
              </a:p>
            </p:txBody>
          </p:sp>
        </mc:Choice>
        <mc:Fallback xmlns="">
          <p:sp>
            <p:nvSpPr>
              <p:cNvPr id="3" name="Content Placeholder 2">
                <a:extLst>
                  <a:ext uri="{FF2B5EF4-FFF2-40B4-BE49-F238E27FC236}">
                    <a16:creationId xmlns:a16="http://schemas.microsoft.com/office/drawing/2014/main" xmlns="" id="{D7F86874-3B99-4250-B853-3CC021A83819}"/>
                  </a:ext>
                </a:extLst>
              </p:cNvPr>
              <p:cNvSpPr>
                <a:spLocks noGrp="1" noRot="1" noChangeAspect="1" noMove="1" noResize="1" noEditPoints="1" noAdjustHandles="1" noChangeArrowheads="1" noChangeShapeType="1" noTextEdit="1"/>
              </p:cNvSpPr>
              <p:nvPr>
                <p:ph idx="1"/>
              </p:nvPr>
            </p:nvSpPr>
            <p:spPr>
              <a:blipFill rotWithShape="0">
                <a:blip r:embed="rId2"/>
                <a:stretch>
                  <a:fillRect l="-734" t="-1657" r="-621"/>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xmlns="" id="{8345126E-0E1A-47D3-BE0B-4B71CE80E3A1}"/>
              </a:ext>
            </a:extLst>
          </p:cNvPr>
          <p:cNvSpPr>
            <a:spLocks noGrp="1"/>
          </p:cNvSpPr>
          <p:nvPr>
            <p:ph type="ftr" sz="quarter" idx="11"/>
          </p:nvPr>
        </p:nvSpPr>
        <p:spPr/>
        <p:txBody>
          <a:bodyPr/>
          <a:lstStyle/>
          <a:p>
            <a:r>
              <a:rPr lang="en-AU" dirty="0"/>
              <a:t>Group 10 </a:t>
            </a:r>
          </a:p>
        </p:txBody>
      </p:sp>
      <p:sp>
        <p:nvSpPr>
          <p:cNvPr id="5" name="Slide Number Placeholder 4">
            <a:extLst>
              <a:ext uri="{FF2B5EF4-FFF2-40B4-BE49-F238E27FC236}">
                <a16:creationId xmlns:a16="http://schemas.microsoft.com/office/drawing/2014/main" xmlns="" id="{928CE882-0C59-4280-9B5E-44FFF84CFFE8}"/>
              </a:ext>
            </a:extLst>
          </p:cNvPr>
          <p:cNvSpPr>
            <a:spLocks noGrp="1"/>
          </p:cNvSpPr>
          <p:nvPr>
            <p:ph type="sldNum" sz="quarter" idx="12"/>
          </p:nvPr>
        </p:nvSpPr>
        <p:spPr/>
        <p:txBody>
          <a:bodyPr/>
          <a:lstStyle/>
          <a:p>
            <a:fld id="{DB3310AA-128A-4498-BDE8-878D5A9B488D}" type="slidenum">
              <a:rPr lang="en-AU" smtClean="0"/>
              <a:t>9</a:t>
            </a:fld>
            <a:endParaRPr lang="en-AU"/>
          </a:p>
        </p:txBody>
      </p:sp>
    </p:spTree>
    <p:extLst>
      <p:ext uri="{BB962C8B-B14F-4D97-AF65-F5344CB8AC3E}">
        <p14:creationId xmlns:p14="http://schemas.microsoft.com/office/powerpoint/2010/main" val="277640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TotalTime>
  <Words>1800</Words>
  <Application>Microsoft Office PowerPoint</Application>
  <PresentationFormat>Widescreen</PresentationFormat>
  <Paragraphs>290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 Antiqua</vt:lpstr>
      <vt:lpstr>Calibri</vt:lpstr>
      <vt:lpstr>Cambria Math</vt:lpstr>
      <vt:lpstr>Dubai Medium</vt:lpstr>
      <vt:lpstr>Office Theme</vt:lpstr>
      <vt:lpstr>Quanser Helicopter</vt:lpstr>
      <vt:lpstr>Linearised System – Design Philosophy</vt:lpstr>
      <vt:lpstr>Linearised System – Design Procedure</vt:lpstr>
      <vt:lpstr>Controllability</vt:lpstr>
      <vt:lpstr>Observability</vt:lpstr>
      <vt:lpstr>LQR – State Feedback</vt:lpstr>
      <vt:lpstr>LQE – State Estimate Observer</vt:lpstr>
      <vt:lpstr>LQE – State Estimate Observer Design</vt:lpstr>
      <vt:lpstr>Separation Principle</vt:lpstr>
      <vt:lpstr>LQR – Design Procedure</vt:lpstr>
      <vt:lpstr>LQR – Design Procedure – Desired Behaviour</vt:lpstr>
      <vt:lpstr>LQR – Design Procedure – Physical Conditions</vt:lpstr>
      <vt:lpstr>LQR – Design Procedure</vt:lpstr>
      <vt:lpstr>LQR – Design Procedure</vt:lpstr>
      <vt:lpstr>LQR – Design Procedure</vt:lpstr>
      <vt:lpstr>LQR – Design Procedure</vt:lpstr>
      <vt:lpstr>LQR – Design Procedure – Test</vt:lpstr>
      <vt:lpstr>LQR – Design Procedure – Observations</vt:lpstr>
      <vt:lpstr>LQI – Integral Feedback Motivation</vt:lpstr>
      <vt:lpstr>LQI – Integral Feedback Design</vt:lpstr>
      <vt:lpstr>LQI – Integral Feedback Design</vt:lpstr>
      <vt:lpstr>LQI – Integral Feedback Design</vt:lpstr>
      <vt:lpstr>Kalman Filter – Motivation for Observer Improvement</vt:lpstr>
      <vt:lpstr>Kalman Filter – Design Procedure</vt:lpstr>
      <vt:lpstr>Kalman Filter – Implementation – Pole Placement</vt:lpstr>
      <vt:lpstr>Kalman Filter – Implementation – Pole Placement</vt:lpstr>
      <vt:lpstr>Kalman Filter – Implementation – Observer Pole Influence</vt:lpstr>
      <vt:lpstr>Kalman Filter – Implementation – Observer Pole Influence</vt:lpstr>
      <vt:lpstr>Reference State – Motivation</vt:lpstr>
      <vt:lpstr>Reference State – Gain Design</vt:lpstr>
      <vt:lpstr>Reference State – Gain Design</vt:lpstr>
      <vt:lpstr>Demonstration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Lachlan Arundell</dc:creator>
  <cp:lastModifiedBy>Arnav Joshi</cp:lastModifiedBy>
  <cp:revision>112</cp:revision>
  <dcterms:created xsi:type="dcterms:W3CDTF">2017-10-17T23:36:47Z</dcterms:created>
  <dcterms:modified xsi:type="dcterms:W3CDTF">2017-10-20T12:55:56Z</dcterms:modified>
</cp:coreProperties>
</file>