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6" r:id="rId6"/>
    <p:sldId id="265" r:id="rId7"/>
    <p:sldId id="262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4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21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52F4-C11E-0E4A-8CAB-E08A7A78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0A1BA-1754-2048-A1EE-48997EB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45F4-6263-B14A-A368-A47E45A7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5863-6228-CE4E-ADB4-3DB6FC42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8779-BA2A-D844-B3C6-C3F03223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1E33-165B-5949-A871-20CB31F9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55642-D7CA-1745-AABA-073A0DA7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B75A-6E8C-2C46-BD50-882BE63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0FE2-C277-9F43-8D5F-10F00E6E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E072-498B-FF47-967C-F2141A15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B4AC7-3BBB-2243-A905-91AFD51E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FCCC-C3E2-1043-85F7-E1806765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6A66-DFCC-AC46-8FB1-B97DBCFB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258F-D797-404B-BB8C-7ABDBC75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FB9A-B453-0F45-880D-05E0A484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DF8F-AD73-8445-9778-FCA5333D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CA9F-5319-884B-893A-273EC9F7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F8B8-DC1F-8C47-ACA5-1394B25B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974D-56C4-FC49-AD42-410BE948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E49D-2AA2-0E4B-B0C4-DA6FD38B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431-37B3-564B-B8E5-941A67A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F90F-5720-FB4C-89EB-9CB17639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B2F6-5D09-C54F-9917-624868F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7FE0-CC07-0B4C-A547-B54E34E2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2252-A944-C944-82E1-363895D0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1872-E060-474B-A218-D650A2F4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6128-3193-9548-A57B-0A8105230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2D01-3605-6D49-8BE6-FCC8627F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D3C71-FFF5-854B-90B1-E80F41A6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7401-881A-F941-BEBF-8F658D9F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006C-717B-744F-B948-47B8685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D518-9F09-ED41-8136-C346022E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A845-1F74-9245-AE19-A2C9D4DA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FAC4D-5264-4449-967B-7B1F9ECC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ED3C8-63A0-9C46-BFB4-8B7E39A72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100DE-F589-684B-9D85-F89E24D5E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D0807-3A0C-F644-8BC0-BA4E464C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B3961-84E3-2F4D-81FF-0C275738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67CF4-C59B-3741-B233-6A3F31B0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6A1-0056-8048-96D3-EB60F5E7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1EAE7-DB8B-7D4D-9C0B-DA7068F1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98EF1-C702-4441-B186-3EB27E30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AFCA5-DE7E-EE48-945A-E9957B10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496CA-E24D-084D-8A42-2AFB2552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F9B28-DD9D-3F4F-8DE7-ACAA013D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564C-55C0-174E-A6EE-301A74F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6B2E-CFC1-FF45-8283-46B39F80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65C1-CD7A-1445-8389-5055B8DF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49659-6EA0-1D4C-96F6-E645C53E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A3D0-8D29-3B46-A14F-F8E95AFD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DEE0-584C-044E-A93A-C726D8E7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84CA-79EF-2446-A658-BADD0EAE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4E30-E4F7-7F46-B3E5-98564F5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176F8-447C-8740-8ED9-4D26FA824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572C1-ED53-EC42-AF20-0BB0A169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9F2C-9C5D-E442-833C-53F8FC85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D712-D9BD-F04A-AAFF-C5859097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1EEF-B279-FC47-A4EF-ACFCA316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48CAE-6005-634A-8D20-906D4DC1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2C2F-9CB8-4746-8D8C-159E9169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60A9-ECA3-0040-89C9-8666DD36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54F2-5FE5-2143-8373-AFE264A2826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3DC4-5E91-1F40-A8F6-788C40A50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7A4DB-E7AA-3D4A-8903-C79511372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F75C-B594-5942-A4CE-70BD976C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F6C8-6997-FC49-ACF3-45B09016E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 embryogenesis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65744-02AF-BD48-A86B-6CEC8D86B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4773-C95C-294F-8848-9C67E1D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between </a:t>
            </a:r>
            <a:r>
              <a:rPr lang="en-US" sz="2800" dirty="0" err="1"/>
              <a:t>ATACseq</a:t>
            </a:r>
            <a:r>
              <a:rPr lang="en-US" sz="2800" dirty="0"/>
              <a:t> peak and </a:t>
            </a:r>
            <a:r>
              <a:rPr lang="en-US" sz="2800" dirty="0" err="1"/>
              <a:t>PROseq</a:t>
            </a:r>
            <a:r>
              <a:rPr lang="en-US" sz="2800" dirty="0"/>
              <a:t> gene </a:t>
            </a:r>
            <a:br>
              <a:rPr lang="en-US" sz="2800" dirty="0"/>
            </a:br>
            <a:r>
              <a:rPr lang="en-US" sz="2800" dirty="0"/>
              <a:t>distance = 100-1000kb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BC4068-921B-1549-A13C-A01ADE8E45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2EA9C50-3BCB-AB4C-A14D-8F1F9E14E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21138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4773-C95C-294F-8848-9C67E1D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between </a:t>
            </a:r>
            <a:r>
              <a:rPr lang="en-US" sz="2800" dirty="0" err="1"/>
              <a:t>ATACseq</a:t>
            </a:r>
            <a:r>
              <a:rPr lang="en-US" sz="2800" dirty="0"/>
              <a:t> peak and </a:t>
            </a:r>
            <a:r>
              <a:rPr lang="en-US" sz="2800" dirty="0" err="1"/>
              <a:t>PROseq</a:t>
            </a:r>
            <a:r>
              <a:rPr lang="en-US" sz="2800" dirty="0"/>
              <a:t> gene </a:t>
            </a:r>
            <a:br>
              <a:rPr lang="en-US" sz="2800" dirty="0"/>
            </a:br>
            <a:r>
              <a:rPr lang="en-US" sz="2800" dirty="0"/>
              <a:t>distance = &gt;1000kb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B67696-5055-9E43-82E7-0D13A21D61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B4C792-640E-7647-B294-A5A9DBB59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7158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FE3-50D2-8844-857D-A68972A4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2AC0-C770-9341-B1EA-09CEA1A70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85E2-E90E-7345-BD94-B984327E7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9333-C9F0-6042-9A0A-F164AD4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ATACseq</a:t>
            </a:r>
            <a:r>
              <a:rPr lang="en-US" dirty="0"/>
              <a:t> and </a:t>
            </a:r>
            <a:r>
              <a:rPr lang="en-US" dirty="0" err="1"/>
              <a:t>PROseq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285E-D906-834E-99F1-43791ED3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GENE A {gd7 up, gd7 down, Toll10b up, Toll10b down, Toll9 up, Toll 9 down, None}(Classified based on </a:t>
            </a:r>
            <a:r>
              <a:rPr lang="en-US" sz="1800" dirty="0" err="1"/>
              <a:t>PROseq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PEAK A {gd7 up, gd7 down, Toll10b up, Toll10b down, Toll9 up, Toll 9 down, None}(Classified based on </a:t>
            </a:r>
            <a:r>
              <a:rPr lang="en-US" sz="1800" dirty="0" err="1"/>
              <a:t>ATACseq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Distance{All, 0, 0-15kb, 15-100kb, 100-1000kb}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EB67B5-472E-074C-A968-D396A71BF25A}"/>
              </a:ext>
            </a:extLst>
          </p:cNvPr>
          <p:cNvGrpSpPr/>
          <p:nvPr/>
        </p:nvGrpSpPr>
        <p:grpSpPr>
          <a:xfrm>
            <a:off x="1392071" y="3165438"/>
            <a:ext cx="9116705" cy="956186"/>
            <a:chOff x="1392071" y="3165438"/>
            <a:chExt cx="9116705" cy="9561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6F85847-5978-A740-8D3D-BB5719DF98FE}"/>
                </a:ext>
              </a:extLst>
            </p:cNvPr>
            <p:cNvCxnSpPr/>
            <p:nvPr/>
          </p:nvCxnSpPr>
          <p:spPr>
            <a:xfrm>
              <a:off x="1392071" y="3957851"/>
              <a:ext cx="9116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45C9CD-4F1E-594E-960C-2DE00F2869EE}"/>
                </a:ext>
              </a:extLst>
            </p:cNvPr>
            <p:cNvCxnSpPr/>
            <p:nvPr/>
          </p:nvCxnSpPr>
          <p:spPr>
            <a:xfrm>
              <a:off x="1392071" y="4121624"/>
              <a:ext cx="9116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653305-872D-D647-AB05-26ADF94BE886}"/>
                </a:ext>
              </a:extLst>
            </p:cNvPr>
            <p:cNvSpPr/>
            <p:nvPr/>
          </p:nvSpPr>
          <p:spPr>
            <a:xfrm>
              <a:off x="4722125" y="3957851"/>
              <a:ext cx="2361063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 A 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727E068-1017-F346-9A2C-1855D652026D}"/>
                </a:ext>
              </a:extLst>
            </p:cNvPr>
            <p:cNvSpPr/>
            <p:nvPr/>
          </p:nvSpPr>
          <p:spPr>
            <a:xfrm>
              <a:off x="1746913" y="3343689"/>
              <a:ext cx="1282890" cy="627810"/>
            </a:xfrm>
            <a:custGeom>
              <a:avLst/>
              <a:gdLst>
                <a:gd name="connsiteX0" fmla="*/ 0 w 928048"/>
                <a:gd name="connsiteY0" fmla="*/ 614162 h 627810"/>
                <a:gd name="connsiteX1" fmla="*/ 436729 w 928048"/>
                <a:gd name="connsiteY1" fmla="*/ 12 h 627810"/>
                <a:gd name="connsiteX2" fmla="*/ 928048 w 928048"/>
                <a:gd name="connsiteY2" fmla="*/ 627810 h 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048" h="627810">
                  <a:moveTo>
                    <a:pt x="0" y="614162"/>
                  </a:moveTo>
                  <a:cubicBezTo>
                    <a:pt x="141027" y="305949"/>
                    <a:pt x="282054" y="-2263"/>
                    <a:pt x="436729" y="12"/>
                  </a:cubicBezTo>
                  <a:cubicBezTo>
                    <a:pt x="591404" y="2287"/>
                    <a:pt x="759726" y="315048"/>
                    <a:pt x="928048" y="627810"/>
                  </a:cubicBez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PEAK 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94C51C-041C-794B-AF7C-9C01F77F3671}"/>
                </a:ext>
              </a:extLst>
            </p:cNvPr>
            <p:cNvCxnSpPr/>
            <p:nvPr/>
          </p:nvCxnSpPr>
          <p:spPr>
            <a:xfrm>
              <a:off x="3029803" y="3534770"/>
              <a:ext cx="1692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264443-D005-784F-A556-8D6F61EF2DDB}"/>
                </a:ext>
              </a:extLst>
            </p:cNvPr>
            <p:cNvSpPr txBox="1"/>
            <p:nvPr/>
          </p:nvSpPr>
          <p:spPr>
            <a:xfrm>
              <a:off x="3384645" y="3165438"/>
              <a:ext cx="96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D200-08A7-DE42-9BBD-0C2D9EF6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distance between ATAC peak and gene is ~500 kb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5AF30-82A9-2A40-9779-3ECDEEA1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43894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1784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8BE6FDF-C023-3946-8934-265621D0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bad, ok and good correlation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372E28-F1E6-834D-9382-90A69A9C3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23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OK Correlation</a:t>
            </a:r>
          </a:p>
          <a:p>
            <a:pPr lvl="1"/>
            <a:r>
              <a:rPr lang="en-US" dirty="0"/>
              <a:t>Peak A = Toll9 Up</a:t>
            </a:r>
          </a:p>
          <a:p>
            <a:pPr lvl="1"/>
            <a:r>
              <a:rPr lang="en-US" dirty="0"/>
              <a:t>Gene A = Gd7 Down</a:t>
            </a:r>
          </a:p>
          <a:p>
            <a:pPr lvl="1"/>
            <a:r>
              <a:rPr lang="en-US" dirty="0"/>
              <a:t>Not perfect but not really bad</a:t>
            </a:r>
          </a:p>
          <a:p>
            <a:r>
              <a:rPr lang="en-US" dirty="0"/>
              <a:t>Bad Correlation</a:t>
            </a:r>
          </a:p>
          <a:p>
            <a:pPr lvl="1"/>
            <a:r>
              <a:rPr lang="en-US" dirty="0"/>
              <a:t>Peak A = Toll10 Down</a:t>
            </a:r>
          </a:p>
          <a:p>
            <a:pPr lvl="1"/>
            <a:r>
              <a:rPr lang="en-US" dirty="0"/>
              <a:t>Gene A = Toll10 Up</a:t>
            </a:r>
          </a:p>
          <a:p>
            <a:pPr lvl="1"/>
            <a:r>
              <a:rPr lang="en-US" dirty="0"/>
              <a:t>Contradictory</a:t>
            </a:r>
          </a:p>
          <a:p>
            <a:r>
              <a:rPr lang="en-US" dirty="0"/>
              <a:t>Good Correlation</a:t>
            </a:r>
          </a:p>
          <a:p>
            <a:pPr lvl="1"/>
            <a:r>
              <a:rPr lang="en-US" dirty="0"/>
              <a:t>Peak A = Gd7 Down</a:t>
            </a:r>
          </a:p>
          <a:p>
            <a:pPr lvl="1"/>
            <a:r>
              <a:rPr lang="en-US" dirty="0"/>
              <a:t>Gene A = Gd7 Down</a:t>
            </a:r>
          </a:p>
          <a:p>
            <a:pPr lvl="1"/>
            <a:r>
              <a:rPr lang="en-US" dirty="0"/>
              <a:t>Both say the same thing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E1A531-7AC8-754D-9C66-70F6AC3DB08D}"/>
              </a:ext>
            </a:extLst>
          </p:cNvPr>
          <p:cNvGrpSpPr/>
          <p:nvPr/>
        </p:nvGrpSpPr>
        <p:grpSpPr>
          <a:xfrm>
            <a:off x="0" y="5220777"/>
            <a:ext cx="6307666" cy="956186"/>
            <a:chOff x="1392071" y="3165438"/>
            <a:chExt cx="9116705" cy="9561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DE334-D899-C74D-A4CB-A5D0AA7DD091}"/>
                </a:ext>
              </a:extLst>
            </p:cNvPr>
            <p:cNvCxnSpPr/>
            <p:nvPr/>
          </p:nvCxnSpPr>
          <p:spPr>
            <a:xfrm>
              <a:off x="1392071" y="3957851"/>
              <a:ext cx="9116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26178D-5D90-404E-A231-50601A64F681}"/>
                </a:ext>
              </a:extLst>
            </p:cNvPr>
            <p:cNvCxnSpPr/>
            <p:nvPr/>
          </p:nvCxnSpPr>
          <p:spPr>
            <a:xfrm>
              <a:off x="1392071" y="4121624"/>
              <a:ext cx="9116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0EAF71-9E05-5845-AADE-449E85FD52C4}"/>
                </a:ext>
              </a:extLst>
            </p:cNvPr>
            <p:cNvSpPr/>
            <p:nvPr/>
          </p:nvSpPr>
          <p:spPr>
            <a:xfrm>
              <a:off x="4722125" y="3957851"/>
              <a:ext cx="2361063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 A 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776170-C43A-BF4F-8234-C4398B88A8E6}"/>
                </a:ext>
              </a:extLst>
            </p:cNvPr>
            <p:cNvSpPr/>
            <p:nvPr/>
          </p:nvSpPr>
          <p:spPr>
            <a:xfrm>
              <a:off x="1746913" y="3343689"/>
              <a:ext cx="1282890" cy="627810"/>
            </a:xfrm>
            <a:custGeom>
              <a:avLst/>
              <a:gdLst>
                <a:gd name="connsiteX0" fmla="*/ 0 w 928048"/>
                <a:gd name="connsiteY0" fmla="*/ 614162 h 627810"/>
                <a:gd name="connsiteX1" fmla="*/ 436729 w 928048"/>
                <a:gd name="connsiteY1" fmla="*/ 12 h 627810"/>
                <a:gd name="connsiteX2" fmla="*/ 928048 w 928048"/>
                <a:gd name="connsiteY2" fmla="*/ 627810 h 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048" h="627810">
                  <a:moveTo>
                    <a:pt x="0" y="614162"/>
                  </a:moveTo>
                  <a:cubicBezTo>
                    <a:pt x="141027" y="305949"/>
                    <a:pt x="282054" y="-2263"/>
                    <a:pt x="436729" y="12"/>
                  </a:cubicBezTo>
                  <a:cubicBezTo>
                    <a:pt x="591404" y="2287"/>
                    <a:pt x="759726" y="315048"/>
                    <a:pt x="928048" y="627810"/>
                  </a:cubicBez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PEAK 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D358BF-A072-7247-BFFD-0BCEA4758812}"/>
                </a:ext>
              </a:extLst>
            </p:cNvPr>
            <p:cNvCxnSpPr/>
            <p:nvPr/>
          </p:nvCxnSpPr>
          <p:spPr>
            <a:xfrm>
              <a:off x="3029803" y="3534770"/>
              <a:ext cx="1692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CB344-252E-B440-AC1E-0E1562FD4CA2}"/>
                </a:ext>
              </a:extLst>
            </p:cNvPr>
            <p:cNvSpPr txBox="1"/>
            <p:nvPr/>
          </p:nvSpPr>
          <p:spPr>
            <a:xfrm>
              <a:off x="3384645" y="3165438"/>
              <a:ext cx="96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</p:grp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DF07E95F-98CD-7C49-8DD1-BB20E02DC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521" y="1825625"/>
            <a:ext cx="4972957" cy="4351338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823286-6479-4346-A77E-F6305FE97BAB}"/>
              </a:ext>
            </a:extLst>
          </p:cNvPr>
          <p:cNvCxnSpPr>
            <a:cxnSpLocks/>
          </p:cNvCxnSpPr>
          <p:nvPr/>
        </p:nvCxnSpPr>
        <p:spPr>
          <a:xfrm>
            <a:off x="3733800" y="2362200"/>
            <a:ext cx="3407229" cy="20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844C3-6054-9D4E-AD1A-51629E1C31C3}"/>
              </a:ext>
            </a:extLst>
          </p:cNvPr>
          <p:cNvCxnSpPr>
            <a:cxnSpLocks/>
          </p:cNvCxnSpPr>
          <p:nvPr/>
        </p:nvCxnSpPr>
        <p:spPr>
          <a:xfrm>
            <a:off x="3733800" y="3555180"/>
            <a:ext cx="5029199" cy="537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0D79C-AC05-B741-9DE1-9CA4FED99649}"/>
              </a:ext>
            </a:extLst>
          </p:cNvPr>
          <p:cNvCxnSpPr>
            <a:cxnSpLocks/>
          </p:cNvCxnSpPr>
          <p:nvPr/>
        </p:nvCxnSpPr>
        <p:spPr>
          <a:xfrm>
            <a:off x="3877698" y="5014563"/>
            <a:ext cx="3407229" cy="203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0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ED57503-CCAE-D343-BBD6-F890A8A791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8BE6FDF-C023-3946-8934-265621D0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bad, ok and good correlation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372E28-F1E6-834D-9382-90A69A9C3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23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OK Correlation</a:t>
            </a:r>
          </a:p>
          <a:p>
            <a:pPr lvl="1"/>
            <a:r>
              <a:rPr lang="en-US" dirty="0"/>
              <a:t>Peak A = Toll9 Up</a:t>
            </a:r>
          </a:p>
          <a:p>
            <a:pPr lvl="1"/>
            <a:r>
              <a:rPr lang="en-US" dirty="0"/>
              <a:t>Gene A = Gd7 Down</a:t>
            </a:r>
          </a:p>
          <a:p>
            <a:pPr lvl="1"/>
            <a:r>
              <a:rPr lang="en-US" dirty="0"/>
              <a:t>Not perfect but not really bad</a:t>
            </a:r>
          </a:p>
          <a:p>
            <a:r>
              <a:rPr lang="en-US" dirty="0"/>
              <a:t>Bad Correlation</a:t>
            </a:r>
          </a:p>
          <a:p>
            <a:pPr lvl="1"/>
            <a:r>
              <a:rPr lang="en-US" dirty="0"/>
              <a:t>Peak A = Toll10 Down</a:t>
            </a:r>
          </a:p>
          <a:p>
            <a:pPr lvl="1"/>
            <a:r>
              <a:rPr lang="en-US" dirty="0"/>
              <a:t>Gene A = Toll10 Up</a:t>
            </a:r>
          </a:p>
          <a:p>
            <a:pPr lvl="1"/>
            <a:r>
              <a:rPr lang="en-US" dirty="0"/>
              <a:t>Contradictory</a:t>
            </a:r>
          </a:p>
          <a:p>
            <a:r>
              <a:rPr lang="en-US" dirty="0"/>
              <a:t>Good Correlation</a:t>
            </a:r>
          </a:p>
          <a:p>
            <a:pPr lvl="1"/>
            <a:r>
              <a:rPr lang="en-US" dirty="0"/>
              <a:t>Peak A = Gd7 Down</a:t>
            </a:r>
          </a:p>
          <a:p>
            <a:pPr lvl="1"/>
            <a:r>
              <a:rPr lang="en-US" dirty="0"/>
              <a:t>Gene A = Gd7 Down</a:t>
            </a:r>
          </a:p>
          <a:p>
            <a:pPr lvl="1"/>
            <a:r>
              <a:rPr lang="en-US" dirty="0"/>
              <a:t>Both say the same thing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E1A531-7AC8-754D-9C66-70F6AC3DB08D}"/>
              </a:ext>
            </a:extLst>
          </p:cNvPr>
          <p:cNvGrpSpPr/>
          <p:nvPr/>
        </p:nvGrpSpPr>
        <p:grpSpPr>
          <a:xfrm>
            <a:off x="0" y="5220777"/>
            <a:ext cx="6307666" cy="956186"/>
            <a:chOff x="1392071" y="3165438"/>
            <a:chExt cx="9116705" cy="9561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DE334-D899-C74D-A4CB-A5D0AA7DD091}"/>
                </a:ext>
              </a:extLst>
            </p:cNvPr>
            <p:cNvCxnSpPr/>
            <p:nvPr/>
          </p:nvCxnSpPr>
          <p:spPr>
            <a:xfrm>
              <a:off x="1392071" y="3957851"/>
              <a:ext cx="9116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26178D-5D90-404E-A231-50601A64F681}"/>
                </a:ext>
              </a:extLst>
            </p:cNvPr>
            <p:cNvCxnSpPr/>
            <p:nvPr/>
          </p:nvCxnSpPr>
          <p:spPr>
            <a:xfrm>
              <a:off x="1392071" y="4121624"/>
              <a:ext cx="9116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0EAF71-9E05-5845-AADE-449E85FD52C4}"/>
                </a:ext>
              </a:extLst>
            </p:cNvPr>
            <p:cNvSpPr/>
            <p:nvPr/>
          </p:nvSpPr>
          <p:spPr>
            <a:xfrm>
              <a:off x="4722125" y="3957851"/>
              <a:ext cx="2361063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 A 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776170-C43A-BF4F-8234-C4398B88A8E6}"/>
                </a:ext>
              </a:extLst>
            </p:cNvPr>
            <p:cNvSpPr/>
            <p:nvPr/>
          </p:nvSpPr>
          <p:spPr>
            <a:xfrm>
              <a:off x="1746913" y="3343689"/>
              <a:ext cx="1282890" cy="627810"/>
            </a:xfrm>
            <a:custGeom>
              <a:avLst/>
              <a:gdLst>
                <a:gd name="connsiteX0" fmla="*/ 0 w 928048"/>
                <a:gd name="connsiteY0" fmla="*/ 614162 h 627810"/>
                <a:gd name="connsiteX1" fmla="*/ 436729 w 928048"/>
                <a:gd name="connsiteY1" fmla="*/ 12 h 627810"/>
                <a:gd name="connsiteX2" fmla="*/ 928048 w 928048"/>
                <a:gd name="connsiteY2" fmla="*/ 627810 h 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048" h="627810">
                  <a:moveTo>
                    <a:pt x="0" y="614162"/>
                  </a:moveTo>
                  <a:cubicBezTo>
                    <a:pt x="141027" y="305949"/>
                    <a:pt x="282054" y="-2263"/>
                    <a:pt x="436729" y="12"/>
                  </a:cubicBezTo>
                  <a:cubicBezTo>
                    <a:pt x="591404" y="2287"/>
                    <a:pt x="759726" y="315048"/>
                    <a:pt x="928048" y="627810"/>
                  </a:cubicBez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PEAK 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D358BF-A072-7247-BFFD-0BCEA4758812}"/>
                </a:ext>
              </a:extLst>
            </p:cNvPr>
            <p:cNvCxnSpPr/>
            <p:nvPr/>
          </p:nvCxnSpPr>
          <p:spPr>
            <a:xfrm>
              <a:off x="3029803" y="3534770"/>
              <a:ext cx="1692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CB344-252E-B440-AC1E-0E1562FD4CA2}"/>
                </a:ext>
              </a:extLst>
            </p:cNvPr>
            <p:cNvSpPr txBox="1"/>
            <p:nvPr/>
          </p:nvSpPr>
          <p:spPr>
            <a:xfrm>
              <a:off x="3384645" y="3165438"/>
              <a:ext cx="96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823286-6479-4346-A77E-F6305FE97BAB}"/>
              </a:ext>
            </a:extLst>
          </p:cNvPr>
          <p:cNvCxnSpPr>
            <a:cxnSpLocks/>
          </p:cNvCxnSpPr>
          <p:nvPr/>
        </p:nvCxnSpPr>
        <p:spPr>
          <a:xfrm>
            <a:off x="3733800" y="2362200"/>
            <a:ext cx="3211286" cy="211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844C3-6054-9D4E-AD1A-51629E1C31C3}"/>
              </a:ext>
            </a:extLst>
          </p:cNvPr>
          <p:cNvCxnSpPr>
            <a:cxnSpLocks/>
          </p:cNvCxnSpPr>
          <p:nvPr/>
        </p:nvCxnSpPr>
        <p:spPr>
          <a:xfrm>
            <a:off x="3733800" y="3533408"/>
            <a:ext cx="4985657" cy="80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0D79C-AC05-B741-9DE1-9CA4FED99649}"/>
              </a:ext>
            </a:extLst>
          </p:cNvPr>
          <p:cNvCxnSpPr>
            <a:cxnSpLocks/>
          </p:cNvCxnSpPr>
          <p:nvPr/>
        </p:nvCxnSpPr>
        <p:spPr>
          <a:xfrm>
            <a:off x="3733800" y="4501987"/>
            <a:ext cx="277585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2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634B-19FF-5541-AE1B-F1DCC4A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E8E2-30AF-6740-9395-A0368FDCB6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0 kb</a:t>
            </a:r>
          </a:p>
          <a:p>
            <a:r>
              <a:rPr lang="en-US" dirty="0"/>
              <a:t>1-15kb</a:t>
            </a:r>
          </a:p>
          <a:p>
            <a:r>
              <a:rPr lang="en-US" dirty="0"/>
              <a:t>15-100kb</a:t>
            </a:r>
          </a:p>
          <a:p>
            <a:r>
              <a:rPr lang="en-US" dirty="0"/>
              <a:t>100-1000</a:t>
            </a:r>
          </a:p>
          <a:p>
            <a:r>
              <a:rPr lang="en-US" dirty="0"/>
              <a:t>&gt;1000kb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D10962-5A9C-DE40-A6E3-8F0734DA1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12A802-B41F-B644-BB18-10C5134BEF6B}"/>
              </a:ext>
            </a:extLst>
          </p:cNvPr>
          <p:cNvSpPr/>
          <p:nvPr/>
        </p:nvSpPr>
        <p:spPr>
          <a:xfrm>
            <a:off x="6716486" y="2438400"/>
            <a:ext cx="163285" cy="269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D49E6-BCE4-1746-9442-904D0FA9E62D}"/>
              </a:ext>
            </a:extLst>
          </p:cNvPr>
          <p:cNvSpPr/>
          <p:nvPr/>
        </p:nvSpPr>
        <p:spPr>
          <a:xfrm>
            <a:off x="6879771" y="2438400"/>
            <a:ext cx="2601686" cy="269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EFE68-D6FA-5D47-AC68-4712A6847D90}"/>
              </a:ext>
            </a:extLst>
          </p:cNvPr>
          <p:cNvSpPr/>
          <p:nvPr/>
        </p:nvSpPr>
        <p:spPr>
          <a:xfrm>
            <a:off x="9448800" y="2438399"/>
            <a:ext cx="478971" cy="269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67424-3035-FE49-A440-E11372EAC3FB}"/>
              </a:ext>
            </a:extLst>
          </p:cNvPr>
          <p:cNvSpPr/>
          <p:nvPr/>
        </p:nvSpPr>
        <p:spPr>
          <a:xfrm>
            <a:off x="9922329" y="2438398"/>
            <a:ext cx="636814" cy="269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A3FB-1BA3-154F-B23B-E4DD4C2384D4}"/>
              </a:ext>
            </a:extLst>
          </p:cNvPr>
          <p:cNvSpPr/>
          <p:nvPr/>
        </p:nvSpPr>
        <p:spPr>
          <a:xfrm>
            <a:off x="10570028" y="2438398"/>
            <a:ext cx="707572" cy="269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DCAD1-03C7-D146-BAF9-0807E7E42460}"/>
              </a:ext>
            </a:extLst>
          </p:cNvPr>
          <p:cNvSpPr txBox="1"/>
          <p:nvPr/>
        </p:nvSpPr>
        <p:spPr>
          <a:xfrm rot="16200000">
            <a:off x="7667659" y="182563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1-15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A9062-8412-5946-8FDB-FF8D27C4501A}"/>
              </a:ext>
            </a:extLst>
          </p:cNvPr>
          <p:cNvSpPr txBox="1"/>
          <p:nvPr/>
        </p:nvSpPr>
        <p:spPr>
          <a:xfrm rot="16200000">
            <a:off x="6496939" y="19469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kb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62D61-F9EE-C74A-BC13-8123C90B835F}"/>
              </a:ext>
            </a:extLst>
          </p:cNvPr>
          <p:cNvSpPr txBox="1"/>
          <p:nvPr/>
        </p:nvSpPr>
        <p:spPr>
          <a:xfrm rot="16200000">
            <a:off x="9085901" y="165122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15 -100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46145-A944-E847-A3D2-1DAAAFF0E029}"/>
              </a:ext>
            </a:extLst>
          </p:cNvPr>
          <p:cNvSpPr txBox="1"/>
          <p:nvPr/>
        </p:nvSpPr>
        <p:spPr>
          <a:xfrm rot="16200000">
            <a:off x="9583159" y="156065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100-1000 kb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8F8A5-447C-4A43-A9D2-3A6152120F5C}"/>
              </a:ext>
            </a:extLst>
          </p:cNvPr>
          <p:cNvSpPr txBox="1"/>
          <p:nvPr/>
        </p:nvSpPr>
        <p:spPr>
          <a:xfrm rot="16200000">
            <a:off x="10378502" y="171374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&gt;1000 kb</a:t>
            </a:r>
          </a:p>
        </p:txBody>
      </p:sp>
    </p:spTree>
    <p:extLst>
      <p:ext uri="{BB962C8B-B14F-4D97-AF65-F5344CB8AC3E}">
        <p14:creationId xmlns:p14="http://schemas.microsoft.com/office/powerpoint/2010/main" val="162350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4773-C95C-294F-8848-9C67E1D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between </a:t>
            </a:r>
            <a:r>
              <a:rPr lang="en-US" sz="2800" dirty="0" err="1"/>
              <a:t>ATACseq</a:t>
            </a:r>
            <a:r>
              <a:rPr lang="en-US" sz="2800" dirty="0"/>
              <a:t> peak and </a:t>
            </a:r>
            <a:r>
              <a:rPr lang="en-US" sz="2800" dirty="0" err="1"/>
              <a:t>PROseq</a:t>
            </a:r>
            <a:r>
              <a:rPr lang="en-US" sz="2800" dirty="0"/>
              <a:t> gene </a:t>
            </a:r>
            <a:br>
              <a:rPr lang="en-US" sz="2800" dirty="0"/>
            </a:br>
            <a:r>
              <a:rPr lang="en-US" sz="2800" dirty="0"/>
              <a:t>distance = 0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18504D-7620-4A49-9043-11911F685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521" y="1825625"/>
            <a:ext cx="4972957" cy="435133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F89ED0-704C-0642-A4C1-F5A0C90BE8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92049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4773-C95C-294F-8848-9C67E1D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between </a:t>
            </a:r>
            <a:r>
              <a:rPr lang="en-US" sz="2800" dirty="0" err="1"/>
              <a:t>ATACseq</a:t>
            </a:r>
            <a:r>
              <a:rPr lang="en-US" sz="2800" dirty="0"/>
              <a:t> peak and </a:t>
            </a:r>
            <a:r>
              <a:rPr lang="en-US" sz="2800" dirty="0" err="1"/>
              <a:t>PROseq</a:t>
            </a:r>
            <a:r>
              <a:rPr lang="en-US" sz="2800" dirty="0"/>
              <a:t> gene </a:t>
            </a:r>
            <a:br>
              <a:rPr lang="en-US" sz="2800" dirty="0"/>
            </a:br>
            <a:r>
              <a:rPr lang="en-US" sz="2800" dirty="0"/>
              <a:t>distance = 0-15 kb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16094-BF6E-6D44-85A9-04E39D481D33}"/>
              </a:ext>
            </a:extLst>
          </p:cNvPr>
          <p:cNvSpPr txBox="1"/>
          <p:nvPr/>
        </p:nvSpPr>
        <p:spPr>
          <a:xfrm>
            <a:off x="1321072" y="6237552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all significant </a:t>
            </a:r>
            <a:r>
              <a:rPr lang="en-US" dirty="0" err="1"/>
              <a:t>ATACseq</a:t>
            </a:r>
            <a:r>
              <a:rPr lang="en-US" dirty="0"/>
              <a:t> peaks ( distance = 0)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ED12A6-EB9D-D34F-80AA-1CC11F8ED5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A59117B-F591-D04A-803D-9E3E093F55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142700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4773-C95C-294F-8848-9C67E1D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between </a:t>
            </a:r>
            <a:r>
              <a:rPr lang="en-US" sz="2800" dirty="0" err="1"/>
              <a:t>ATACseq</a:t>
            </a:r>
            <a:r>
              <a:rPr lang="en-US" sz="2800" dirty="0"/>
              <a:t> peak and </a:t>
            </a:r>
            <a:r>
              <a:rPr lang="en-US" sz="2800" dirty="0" err="1"/>
              <a:t>PROseq</a:t>
            </a:r>
            <a:r>
              <a:rPr lang="en-US" sz="2800" dirty="0"/>
              <a:t> gene </a:t>
            </a:r>
            <a:br>
              <a:rPr lang="en-US" sz="2800" dirty="0"/>
            </a:br>
            <a:r>
              <a:rPr lang="en-US" sz="2800" dirty="0"/>
              <a:t>distance = 15-100 kb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B8E3AB-90A8-D84E-B03D-D47822E9EF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CA7AD2-195F-954F-BC4D-36F40F290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3845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308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Fly embryogenesis</vt:lpstr>
      <vt:lpstr>ATACseq and PROseq </vt:lpstr>
      <vt:lpstr>Average distance between ATAC peak and gene is ~500 kb </vt:lpstr>
      <vt:lpstr>Examples of bad, ok and good correlation</vt:lpstr>
      <vt:lpstr>Examples of bad, ok and good correlation</vt:lpstr>
      <vt:lpstr>Four groups</vt:lpstr>
      <vt:lpstr>Correlation between ATACseq peak and PROseq gene  distance = 0 </vt:lpstr>
      <vt:lpstr>Correlation between ATACseq peak and PROseq gene  distance = 0-15 kb </vt:lpstr>
      <vt:lpstr>Correlation between ATACseq peak and PROseq gene  distance = 15-100 kb </vt:lpstr>
      <vt:lpstr>Correlation between ATACseq peak and PROseq gene  distance = 100-1000kb </vt:lpstr>
      <vt:lpstr>Correlation between ATACseq peak and PROseq gene  distance = &gt;1000kb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 embryogenesis</dc:title>
  <dc:creator>Johan Reimegård</dc:creator>
  <cp:lastModifiedBy>Johan Reimegård</cp:lastModifiedBy>
  <cp:revision>7</cp:revision>
  <dcterms:created xsi:type="dcterms:W3CDTF">2020-04-21T08:51:59Z</dcterms:created>
  <dcterms:modified xsi:type="dcterms:W3CDTF">2020-04-21T13:05:04Z</dcterms:modified>
</cp:coreProperties>
</file>