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5" r:id="rId4"/>
    <p:sldId id="260" r:id="rId5"/>
    <p:sldId id="259" r:id="rId6"/>
    <p:sldId id="261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87"/>
  </p:normalViewPr>
  <p:slideViewPr>
    <p:cSldViewPr snapToGrid="0">
      <p:cViewPr varScale="1">
        <p:scale>
          <a:sx n="145" d="100"/>
          <a:sy n="145" d="100"/>
        </p:scale>
        <p:origin x="176" y="4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59bdef50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59bdef50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59bdef50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59bdef50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34CB2CF8-222E-89DE-0BDB-66C81284A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59bdef500_0_120:notes">
            <a:extLst>
              <a:ext uri="{FF2B5EF4-FFF2-40B4-BE49-F238E27FC236}">
                <a16:creationId xmlns:a16="http://schemas.microsoft.com/office/drawing/2014/main" id="{CBFFF9C3-C06B-234B-4B0B-383EDABBAF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59bdef500_0_120:notes">
            <a:extLst>
              <a:ext uri="{FF2B5EF4-FFF2-40B4-BE49-F238E27FC236}">
                <a16:creationId xmlns:a16="http://schemas.microsoft.com/office/drawing/2014/main" id="{28D47EE2-97D4-7F5F-8BAE-94EA0542B6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4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59bdef50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59bdef50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59bdef50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59bdef50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59bdef50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59bdef50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59bdef50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59bdef50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AustinLangChain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meetup.com/austin-lanchain-ai-grou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colinmcnamara/austin_langchain" TargetMode="External"/><Relationship Id="rId5" Type="http://schemas.openxmlformats.org/officeDocument/2006/relationships/hyperlink" Target="https://discord.gg/fjQfpwcsZX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aimug.org" TargetMode="External"/><Relationship Id="rId9" Type="http://schemas.openxmlformats.org/officeDocument/2006/relationships/hyperlink" Target="https://www.youtube.com/@AustinLangChai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 dirty="0">
                <a:solidFill>
                  <a:srgbClr val="F6F7F8"/>
                </a:solidFill>
              </a:rPr>
              <a:t>Who we are</a:t>
            </a:r>
            <a:endParaRPr dirty="0">
              <a:solidFill>
                <a:srgbClr val="F6F7F8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6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F6F7F8"/>
                </a:solidFill>
              </a:rPr>
              <a:t>800+ Members Strong:</a:t>
            </a:r>
            <a:r>
              <a:rPr lang="en" sz="1400">
                <a:solidFill>
                  <a:srgbClr val="F6F7F8"/>
                </a:solidFill>
              </a:rPr>
              <a:t> Connecting Austin’s tech, creative, and business leaders passionate about AI.</a:t>
            </a:r>
            <a:endParaRPr sz="1400">
              <a:solidFill>
                <a:srgbClr val="F6F7F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F6F7F8"/>
                </a:solidFill>
              </a:rPr>
              <a:t>50 Active Attendees per Meeting:</a:t>
            </a:r>
            <a:r>
              <a:rPr lang="en" sz="1400">
                <a:solidFill>
                  <a:srgbClr val="F6F7F8"/>
                </a:solidFill>
              </a:rPr>
              <a:t> A mix of local innovators, enthusiasts, and early adopters.</a:t>
            </a:r>
            <a:endParaRPr sz="1400">
              <a:solidFill>
                <a:srgbClr val="F6F7F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F6F7F8"/>
                </a:solidFill>
              </a:rPr>
              <a:t>Supportive &amp; Engaged Community:</a:t>
            </a:r>
            <a:r>
              <a:rPr lang="en" sz="1400">
                <a:solidFill>
                  <a:srgbClr val="F6F7F8"/>
                </a:solidFill>
              </a:rPr>
              <a:t> A well-balanced Discord that’s "useful, but not overwhelming."</a:t>
            </a:r>
            <a:endParaRPr sz="1400" b="1">
              <a:solidFill>
                <a:srgbClr val="F6F7F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F6F7F8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B4DCDFEE-888E-3736-5503-18E175BFB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654FB467-5BD6-43D1-8F3A-F15F11D41B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 dirty="0">
                <a:solidFill>
                  <a:srgbClr val="F6F7F8"/>
                </a:solidFill>
              </a:rPr>
              <a:t>How we got started</a:t>
            </a:r>
            <a:endParaRPr dirty="0">
              <a:solidFill>
                <a:srgbClr val="F6F7F8"/>
              </a:solidFill>
            </a:endParaRP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1D0CCEF0-5D41-1EA7-3442-26D1EC52D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6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 err="1">
                <a:solidFill>
                  <a:srgbClr val="F6F7F8"/>
                </a:solidFill>
              </a:rPr>
              <a:t>LangChain</a:t>
            </a:r>
            <a:r>
              <a:rPr lang="en" sz="1400" b="1" dirty="0">
                <a:solidFill>
                  <a:srgbClr val="F6F7F8"/>
                </a:solidFill>
              </a:rPr>
              <a:t> Chat with </a:t>
            </a:r>
            <a:r>
              <a:rPr lang="en-US" sz="1400" b="1" dirty="0">
                <a:solidFill>
                  <a:srgbClr val="F6F7F8"/>
                </a:solidFill>
              </a:rPr>
              <a:t>D</a:t>
            </a:r>
            <a:r>
              <a:rPr lang="en" sz="1400" b="1" dirty="0" err="1">
                <a:solidFill>
                  <a:srgbClr val="F6F7F8"/>
                </a:solidFill>
              </a:rPr>
              <a:t>ata</a:t>
            </a:r>
            <a:r>
              <a:rPr lang="en" sz="1400" b="1" dirty="0">
                <a:solidFill>
                  <a:srgbClr val="F6F7F8"/>
                </a:solidFill>
              </a:rPr>
              <a:t> </a:t>
            </a:r>
            <a:r>
              <a:rPr lang="en" sz="1400" b="1" dirty="0" err="1">
                <a:solidFill>
                  <a:srgbClr val="F6F7F8"/>
                </a:solidFill>
              </a:rPr>
              <a:t>Challeng</a:t>
            </a:r>
            <a:r>
              <a:rPr lang="en-US" sz="1400" b="1" dirty="0">
                <a:solidFill>
                  <a:srgbClr val="F6F7F8"/>
                </a:solidFill>
              </a:rPr>
              <a:t>e</a:t>
            </a:r>
            <a:r>
              <a:rPr lang="en" sz="1400" b="1" dirty="0">
                <a:solidFill>
                  <a:srgbClr val="F6F7F8"/>
                </a:solidFill>
              </a:rPr>
              <a:t>:</a:t>
            </a:r>
            <a:r>
              <a:rPr lang="en" sz="1400" dirty="0">
                <a:solidFill>
                  <a:srgbClr val="F6F7F8"/>
                </a:solidFill>
              </a:rPr>
              <a:t> </a:t>
            </a:r>
            <a:r>
              <a:rPr lang="en-US" sz="1400" dirty="0">
                <a:solidFill>
                  <a:srgbClr val="F6F7F8"/>
                </a:solidFill>
              </a:rPr>
              <a:t>Harrison Chase posted a RAG challenge as part of the </a:t>
            </a:r>
            <a:r>
              <a:rPr lang="en-US" sz="1400" dirty="0" err="1">
                <a:solidFill>
                  <a:srgbClr val="F6F7F8"/>
                </a:solidFill>
              </a:rPr>
              <a:t>LangChain</a:t>
            </a:r>
            <a:r>
              <a:rPr lang="en-US" sz="1400" dirty="0">
                <a:solidFill>
                  <a:srgbClr val="F6F7F8"/>
                </a:solidFill>
              </a:rPr>
              <a:t> Project</a:t>
            </a:r>
            <a:endParaRPr sz="1400" dirty="0">
              <a:solidFill>
                <a:srgbClr val="F6F7F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F6F7F8"/>
                </a:solidFill>
              </a:rPr>
              <a:t>I found fraud in my supply chain: I c</a:t>
            </a:r>
            <a:r>
              <a:rPr lang="en" sz="1400" dirty="0" err="1">
                <a:solidFill>
                  <a:srgbClr val="F6F7F8"/>
                </a:solidFill>
              </a:rPr>
              <a:t>ombined</a:t>
            </a:r>
            <a:r>
              <a:rPr lang="en" sz="1400" dirty="0">
                <a:solidFill>
                  <a:srgbClr val="F6F7F8"/>
                </a:solidFill>
              </a:rPr>
              <a:t> interviews, emails, </a:t>
            </a:r>
            <a:r>
              <a:rPr lang="en-US" sz="1400" dirty="0">
                <a:solidFill>
                  <a:srgbClr val="F6F7F8"/>
                </a:solidFill>
              </a:rPr>
              <a:t>and </a:t>
            </a:r>
            <a:r>
              <a:rPr lang="en" sz="1400" dirty="0">
                <a:solidFill>
                  <a:srgbClr val="F6F7F8"/>
                </a:solidFill>
              </a:rPr>
              <a:t>documents into RAG. Exposed Fraud protected me from SEC Violation at </a:t>
            </a:r>
            <a:r>
              <a:rPr lang="en" sz="1400" dirty="0" err="1">
                <a:solidFill>
                  <a:srgbClr val="F6F7F8"/>
                </a:solidFill>
              </a:rPr>
              <a:t>Alway</a:t>
            </a:r>
            <a:r>
              <a:rPr lang="en-US" sz="1400" dirty="0">
                <a:solidFill>
                  <a:srgbClr val="F6F7F8"/>
                </a:solidFill>
              </a:rPr>
              <a:t>s</a:t>
            </a:r>
            <a:r>
              <a:rPr lang="en" sz="1400" dirty="0">
                <a:solidFill>
                  <a:srgbClr val="F6F7F8"/>
                </a:solidFill>
              </a:rPr>
              <a:t> Cool Brands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rgbClr val="F6F7F8"/>
                </a:solidFill>
              </a:rPr>
              <a:t>Shared with the Community: </a:t>
            </a:r>
            <a:r>
              <a:rPr lang="en-US" sz="1400" dirty="0">
                <a:solidFill>
                  <a:srgbClr val="F6F7F8"/>
                </a:solidFill>
              </a:rPr>
              <a:t>I s</a:t>
            </a:r>
            <a:r>
              <a:rPr lang="en" sz="1400" dirty="0" err="1">
                <a:solidFill>
                  <a:srgbClr val="F6F7F8"/>
                </a:solidFill>
              </a:rPr>
              <a:t>howed</a:t>
            </a:r>
            <a:r>
              <a:rPr lang="en" sz="1400" dirty="0">
                <a:solidFill>
                  <a:srgbClr val="F6F7F8"/>
                </a:solidFill>
              </a:rPr>
              <a:t> my code at a local bar. 1.5 years later, we have 800 members…</a:t>
            </a:r>
            <a:endParaRPr sz="1400" dirty="0">
              <a:solidFill>
                <a:srgbClr val="F6F7F8"/>
              </a:solidFill>
            </a:endParaRPr>
          </a:p>
        </p:txBody>
      </p:sp>
      <p:pic>
        <p:nvPicPr>
          <p:cNvPr id="61" name="Google Shape;61;p14">
            <a:extLst>
              <a:ext uri="{FF2B5EF4-FFF2-40B4-BE49-F238E27FC236}">
                <a16:creationId xmlns:a16="http://schemas.microsoft.com/office/drawing/2014/main" id="{F2B8414F-126E-0445-1831-013A77DC810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98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7F8"/>
                </a:solidFill>
              </a:rPr>
              <a:t>AIMUG Events &amp; Activities 🌟📅</a:t>
            </a:r>
            <a:endParaRPr>
              <a:solidFill>
                <a:srgbClr val="F6F7F8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6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F6F7F8"/>
                </a:solidFill>
              </a:rPr>
              <a:t>Monthly Showcases &amp; Mixer:</a:t>
            </a:r>
            <a:r>
              <a:rPr lang="en" sz="1600" dirty="0">
                <a:solidFill>
                  <a:srgbClr val="F6F7F8"/>
                </a:solidFill>
              </a:rPr>
              <a:t> Community members share projects and demos; labs for hands-on learning.</a:t>
            </a:r>
            <a:endParaRPr sz="1600" dirty="0">
              <a:solidFill>
                <a:srgbClr val="F6F7F8"/>
              </a:solidFill>
            </a:endParaRP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US" sz="1600" b="1" dirty="0">
                <a:solidFill>
                  <a:srgbClr val="F6F7F8"/>
                </a:solidFill>
              </a:rPr>
              <a:t>	Next Meeting:</a:t>
            </a:r>
            <a:r>
              <a:rPr lang="en-US" sz="1600" dirty="0">
                <a:solidFill>
                  <a:srgbClr val="F6F7F8"/>
                </a:solidFill>
              </a:rPr>
              <a:t> Wednesday, November 	13th, 6 PM</a:t>
            </a:r>
            <a:endParaRPr lang="en" sz="1600" b="1" dirty="0">
              <a:solidFill>
                <a:srgbClr val="F6F7F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F6F7F8"/>
                </a:solidFill>
              </a:rPr>
              <a:t>Hacky Hours (Mid-Month):</a:t>
            </a:r>
            <a:r>
              <a:rPr lang="en" sz="1600" dirty="0">
                <a:solidFill>
                  <a:srgbClr val="F6F7F8"/>
                </a:solidFill>
              </a:rPr>
              <a:t> Informal happy hours at local spots; meet, discuss, and relax.</a:t>
            </a:r>
            <a:endParaRPr sz="1600" dirty="0">
              <a:solidFill>
                <a:srgbClr val="F6F7F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F6F7F8"/>
                </a:solidFill>
              </a:rPr>
              <a:t>Weekly Virtual Syncs:</a:t>
            </a:r>
            <a:r>
              <a:rPr lang="en" sz="1600" dirty="0">
                <a:solidFill>
                  <a:srgbClr val="F6F7F8"/>
                </a:solidFill>
              </a:rPr>
              <a:t> Tuesdays &amp; Thursdays at 2 PM – Workshopping, problem-solving, and AI discussions.</a:t>
            </a:r>
            <a:endParaRPr sz="1600" dirty="0">
              <a:solidFill>
                <a:srgbClr val="F6F7F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rgbClr val="F6F7F8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7F8"/>
                </a:solidFill>
              </a:rPr>
              <a:t>Where to Connect &amp; Stay Updated 📲</a:t>
            </a:r>
            <a:endParaRPr>
              <a:solidFill>
                <a:srgbClr val="F6F7F8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4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lt1"/>
                </a:solidFill>
              </a:rPr>
              <a:t>Website: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aimug.org</a:t>
            </a:r>
            <a:r>
              <a:rPr lang="en" sz="1400">
                <a:solidFill>
                  <a:schemeClr val="lt1"/>
                </a:solidFill>
              </a:rPr>
              <a:t> – All things LangChain and AIMUG.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lt1"/>
                </a:solidFill>
              </a:rPr>
              <a:t>Discord: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Join us</a:t>
            </a:r>
            <a:r>
              <a:rPr lang="en" sz="1400">
                <a:solidFill>
                  <a:schemeClr val="lt1"/>
                </a:solidFill>
              </a:rPr>
              <a:t> for ongoing conversations.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lt1"/>
                </a:solidFill>
              </a:rPr>
              <a:t>GitHub: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Austin LangChain Repo</a:t>
            </a:r>
            <a:r>
              <a:rPr lang="en" sz="1400">
                <a:solidFill>
                  <a:schemeClr val="lt1"/>
                </a:solidFill>
              </a:rPr>
              <a:t> – Check out our open-source projects.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lt1"/>
                </a:solidFill>
              </a:rPr>
              <a:t>Meetup: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Austin LangChain Group</a:t>
            </a:r>
            <a:endParaRPr sz="1400" u="sng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lt1"/>
                </a:solidFill>
              </a:rPr>
              <a:t>Twitter: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@AustinLangChain</a:t>
            </a:r>
            <a:r>
              <a:rPr lang="en" sz="1400">
                <a:solidFill>
                  <a:schemeClr val="lt1"/>
                </a:solidFill>
              </a:rPr>
              <a:t> – Latest updates and AI news.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lt1"/>
                </a:solidFill>
              </a:rPr>
              <a:t>YouTube: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lt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Austin LangChain Channel</a:t>
            </a:r>
            <a:r>
              <a:rPr lang="en" sz="1400">
                <a:solidFill>
                  <a:schemeClr val="lt1"/>
                </a:solidFill>
              </a:rPr>
              <a:t> – Watch replays and tutorials.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lt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7F8"/>
                </a:solidFill>
              </a:rPr>
              <a:t>A Welcoming Culture of Learning &amp; Growth 🤝🌱</a:t>
            </a:r>
            <a:endParaRPr>
              <a:solidFill>
                <a:srgbClr val="F6F7F8"/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0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rgbClr val="F6F7F8"/>
                </a:solidFill>
              </a:rPr>
              <a:t>Low-Stress, Collaborative Environment:</a:t>
            </a:r>
            <a:r>
              <a:rPr lang="en" sz="1400" dirty="0">
                <a:solidFill>
                  <a:srgbClr val="F6F7F8"/>
                </a:solidFill>
              </a:rPr>
              <a:t> We welcome questions, ideas, and collaboration.</a:t>
            </a:r>
            <a:endParaRPr sz="1400" dirty="0">
              <a:solidFill>
                <a:srgbClr val="F6F7F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rgbClr val="F6F7F8"/>
                </a:solidFill>
              </a:rPr>
              <a:t>Connect with AI Enthusiasts &amp; Early Adopters:</a:t>
            </a:r>
            <a:r>
              <a:rPr lang="en" sz="1400" dirty="0">
                <a:solidFill>
                  <a:srgbClr val="F6F7F8"/>
                </a:solidFill>
              </a:rPr>
              <a:t> Find mentors, partners, or friends who share a passion for AI.</a:t>
            </a:r>
            <a:endParaRPr sz="1400" dirty="0">
              <a:solidFill>
                <a:srgbClr val="F6F7F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rgbClr val="F6F7F8"/>
                </a:solidFill>
              </a:rPr>
              <a:t>Our Motto:</a:t>
            </a:r>
            <a:r>
              <a:rPr lang="en" sz="1400" dirty="0">
                <a:solidFill>
                  <a:srgbClr val="F6F7F8"/>
                </a:solidFill>
              </a:rPr>
              <a:t> </a:t>
            </a:r>
            <a:r>
              <a:rPr lang="en" sz="1400" b="1" dirty="0">
                <a:solidFill>
                  <a:srgbClr val="F6F7F8"/>
                </a:solidFill>
              </a:rPr>
              <a:t>Learn, Share, Grow</a:t>
            </a:r>
            <a:r>
              <a:rPr lang="en" sz="1400" dirty="0">
                <a:solidFill>
                  <a:srgbClr val="F6F7F8"/>
                </a:solidFill>
              </a:rPr>
              <a:t> – Together, we’re advancing the AI landscape.</a:t>
            </a:r>
            <a:endParaRPr sz="1400" dirty="0">
              <a:solidFill>
                <a:srgbClr val="F6F7F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F6F7F8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Macintosh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Who we are</vt:lpstr>
      <vt:lpstr>How we got started</vt:lpstr>
      <vt:lpstr>AIMUG Events &amp; Activities 🌟📅</vt:lpstr>
      <vt:lpstr>Where to Connect &amp; Stay Updated 📲</vt:lpstr>
      <vt:lpstr>A Welcoming Culture of Learning &amp; Growth 🤝🌱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Colin McNamara</cp:lastModifiedBy>
  <cp:revision>1</cp:revision>
  <dcterms:modified xsi:type="dcterms:W3CDTF">2024-11-07T18:21:48Z</dcterms:modified>
</cp:coreProperties>
</file>