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6" r:id="rId6"/>
    <p:sldId id="267" r:id="rId7"/>
    <p:sldId id="265" r:id="rId8"/>
    <p:sldId id="269" r:id="rId9"/>
    <p:sldId id="271" r:id="rId10"/>
    <p:sldId id="272" r:id="rId11"/>
    <p:sldId id="274" r:id="rId12"/>
    <p:sldId id="273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4"/>
  </p:normalViewPr>
  <p:slideViewPr>
    <p:cSldViewPr snapToGrid="0">
      <p:cViewPr>
        <p:scale>
          <a:sx n="80" d="100"/>
          <a:sy n="80" d="100"/>
        </p:scale>
        <p:origin x="68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83A3-EB0F-4884-6839-590C3051E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EA1FA-8398-B05E-6F6D-5BBD025F0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BF00F-95BE-467F-E6BD-2C996AC7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CA55-C6E0-A849-9F3E-732BEEC59EB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773E4-1D3E-7F96-D82B-DA9AB13D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5115-1216-A212-FE36-1B8F9AE0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CC99-1952-5046-8133-BD0316AB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9B14-F4AF-93C4-C378-FA49DD1F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3893F-3D64-6B2D-56D4-C45766A59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6BD60-2382-B46C-ABBA-56564179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CA55-C6E0-A849-9F3E-732BEEC59EB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D3515-A50C-62DD-59C8-7D0D396B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AD37-8947-94BB-D165-D43C4A4C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CC99-1952-5046-8133-BD0316AB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54EDD-3E66-0ADE-DABB-304BBC1F9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E89B9-1CF8-3A84-7965-2BB29ED0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6C54B-F76A-5262-8929-59865BE3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CA55-C6E0-A849-9F3E-732BEEC59EB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34FE-1FAB-2AB1-ABEC-7CA914DB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A9EA-70DE-8D6B-818D-AB07006C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CC99-1952-5046-8133-BD0316AB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BD6C-7391-BB9F-F6AD-86D65519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190A-9D57-7D7F-A201-6B08A2F09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E1C4C-C9A1-1F6B-5DD2-B37C4F71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CA55-C6E0-A849-9F3E-732BEEC59EB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BEF1D-41A9-7E5D-EEDB-6D1FC5F0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5464F-EAA1-E572-DA37-2EE571D4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CC99-1952-5046-8133-BD0316AB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014D-9D18-A2BD-F5A5-2D9A4C51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5DDB0-21D2-C932-7764-2907BC0B8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7CDB2-24EE-E324-D07B-26920CC7C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CA55-C6E0-A849-9F3E-732BEEC59EB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2877A-0620-F155-090E-59E58962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3B30-74C4-D55F-9106-F87665F6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CC99-1952-5046-8133-BD0316AB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3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79DE-E08A-D69B-A3F2-D2F3E08E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38A94-9475-286F-B187-C1E104CC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2FFF5-7DFD-B0D2-1DB8-BB96B01F0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F9663-3F55-B252-9D9B-3FBEE76D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CA55-C6E0-A849-9F3E-732BEEC59EB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6AF26-BC5E-D720-7D14-F1CC3DD8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4FA0F-B87C-7621-8105-5D34179B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CC99-1952-5046-8133-BD0316AB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2D93-53E5-1263-5D5E-C2861542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4AEBB-3EC8-4825-A4A5-2FAF2FE06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162C2-238A-5C91-A76F-E0904F4E1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9B8AC-A299-536A-1774-A251208A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FD95B-FD8B-91A3-E56C-E20126F33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660FD-CA93-CBEE-6966-26F93E1A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CA55-C6E0-A849-9F3E-732BEEC59EB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2205C-B3B8-D6B2-C211-0E4CABDB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D3B77-5D84-2E1F-F36D-D8DB8DC2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CC99-1952-5046-8133-BD0316AB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4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CAFB-06A8-AD91-D81E-92DA1277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E7B4C-3739-2BB8-32A2-E177DFE0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CA55-C6E0-A849-9F3E-732BEEC59EB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D596-BB34-36C8-969A-C4FBD9C9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20EEF-13EF-00E9-FDC6-B94C4F10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CC99-1952-5046-8133-BD0316AB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AEA4F-1192-96DA-9EE7-38CCF402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CA55-C6E0-A849-9F3E-732BEEC59EB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A92BE-40B9-B670-0D7F-7CB062D3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F592-0625-E3D8-A2EE-7A093A0A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CC99-1952-5046-8133-BD0316AB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AA9D-90A8-462A-06D9-187AD7D7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1862-13A7-3539-B707-512EC34D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7046D-DA87-B98A-31A4-13AA615F3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6A707-AF31-E23A-3C78-95EBA39D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CA55-C6E0-A849-9F3E-732BEEC59EB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2D9C9-DBFE-6E92-3728-31ECDD41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05147-EEE6-3592-1C04-4444A040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CC99-1952-5046-8133-BD0316AB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4EF7-6C51-F38D-00EC-C29785E2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1A924-E16D-34EB-8291-0BA82A1F3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27C8A-5938-E41F-5833-07CFB66D0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A15DF-CE73-E686-403F-07FDCD98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CA55-C6E0-A849-9F3E-732BEEC59EB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FBCBC-142C-61FF-F693-93004311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A51B3-5ADB-09F3-76A3-E911ADB8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CC99-1952-5046-8133-BD0316AB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1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C62A4-0C7B-D8D9-3042-D3CCF075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18F25-6D3C-424C-2707-744D5B5EA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C6FB-49B9-FCA1-61CE-1ED81D782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7CA55-C6E0-A849-9F3E-732BEEC59EB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533AC-6611-BF57-6653-028388484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F371D-3842-7F46-FBDC-9D3EBC14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46CC99-1952-5046-8133-BD0316AB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NmAt3zJXaE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682A6-F8CA-A510-C520-C073B5066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8" b="960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5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3AC4-7830-6CDC-3A26-1D6AA974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Coming AI Features and Integrations</a:t>
            </a:r>
          </a:p>
        </p:txBody>
      </p:sp>
    </p:spTree>
    <p:extLst>
      <p:ext uri="{BB962C8B-B14F-4D97-AF65-F5344CB8AC3E}">
        <p14:creationId xmlns:p14="http://schemas.microsoft.com/office/powerpoint/2010/main" val="334169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D848-E76F-18D4-84F0-13A860A3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6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35 Years of 401(K) Experience Supercharged By Gen-Z</a:t>
            </a:r>
          </a:p>
        </p:txBody>
      </p:sp>
      <p:pic>
        <p:nvPicPr>
          <p:cNvPr id="5" name="Picture 4" descr="A person in a suit with his arms crossed&#10;&#10;Description automatically generated">
            <a:extLst>
              <a:ext uri="{FF2B5EF4-FFF2-40B4-BE49-F238E27FC236}">
                <a16:creationId xmlns:a16="http://schemas.microsoft.com/office/drawing/2014/main" id="{A6D44200-DD3D-949B-1084-027847F99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7744"/>
            <a:ext cx="2912413" cy="2912413"/>
          </a:xfrm>
          <a:prstGeom prst="rect">
            <a:avLst/>
          </a:prstGeom>
        </p:spPr>
      </p:pic>
      <p:pic>
        <p:nvPicPr>
          <p:cNvPr id="7" name="Picture 6" descr="A person in a suit&#10;&#10;Description automatically generated">
            <a:extLst>
              <a:ext uri="{FF2B5EF4-FFF2-40B4-BE49-F238E27FC236}">
                <a16:creationId xmlns:a16="http://schemas.microsoft.com/office/drawing/2014/main" id="{DC9AB672-9FE0-3AB6-630A-49ADDDDC5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6" t="14258" r="14209" b="16339"/>
          <a:stretch/>
        </p:blipFill>
        <p:spPr>
          <a:xfrm>
            <a:off x="4489550" y="2247743"/>
            <a:ext cx="3212900" cy="2912414"/>
          </a:xfrm>
          <a:prstGeom prst="rect">
            <a:avLst/>
          </a:prstGeom>
        </p:spPr>
      </p:pic>
      <p:pic>
        <p:nvPicPr>
          <p:cNvPr id="9" name="Picture 8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82333213-EE30-EA49-D3F0-641B9C01E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386" y="2247743"/>
            <a:ext cx="2912414" cy="2912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47CA07-CE35-A41B-32A6-2D1E60E78D51}"/>
              </a:ext>
            </a:extLst>
          </p:cNvPr>
          <p:cNvSpPr txBox="1"/>
          <p:nvPr/>
        </p:nvSpPr>
        <p:spPr>
          <a:xfrm>
            <a:off x="878201" y="5522151"/>
            <a:ext cx="28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Ed Secrest</a:t>
            </a:r>
          </a:p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President, AccessibleAI 401(K) Pro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A9BD6-C3FD-F7BE-1DED-2E1310848E4F}"/>
              </a:ext>
            </a:extLst>
          </p:cNvPr>
          <p:cNvSpPr txBox="1"/>
          <p:nvPr/>
        </p:nvSpPr>
        <p:spPr>
          <a:xfrm>
            <a:off x="4624135" y="5524712"/>
            <a:ext cx="294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Cameron Abernethy</a:t>
            </a:r>
          </a:p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Co-Founder and CEO, AccessibleAI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D75F0-1B0B-9189-A950-FD7F73D8940B}"/>
              </a:ext>
            </a:extLst>
          </p:cNvPr>
          <p:cNvSpPr txBox="1"/>
          <p:nvPr/>
        </p:nvSpPr>
        <p:spPr>
          <a:xfrm>
            <a:off x="8441389" y="5522151"/>
            <a:ext cx="294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Tahmid Awal</a:t>
            </a:r>
          </a:p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Co-Founder and CTO, AccessibleAI</a:t>
            </a:r>
          </a:p>
        </p:txBody>
      </p:sp>
    </p:spTree>
    <p:extLst>
      <p:ext uri="{BB962C8B-B14F-4D97-AF65-F5344CB8AC3E}">
        <p14:creationId xmlns:p14="http://schemas.microsoft.com/office/powerpoint/2010/main" val="332171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3AC4-7830-6CDC-3A26-1D6AA974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Coming AI Features and Integrations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04A0-C4E3-83E4-E7AD-9F5A895BB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Quarterly and Annual 401(K) Reports</a:t>
            </a:r>
          </a:p>
          <a:p>
            <a:r>
              <a:rPr lang="en-US" dirty="0">
                <a:solidFill>
                  <a:schemeClr val="bg1"/>
                </a:solidFill>
              </a:rPr>
              <a:t>Plan Compliance Checklist</a:t>
            </a:r>
          </a:p>
          <a:p>
            <a:r>
              <a:rPr lang="en-US" dirty="0">
                <a:solidFill>
                  <a:schemeClr val="bg1"/>
                </a:solidFill>
              </a:rPr>
              <a:t>Plan Notes For Quarter</a:t>
            </a:r>
          </a:p>
          <a:p>
            <a:r>
              <a:rPr lang="en-US" dirty="0">
                <a:solidFill>
                  <a:schemeClr val="bg1"/>
                </a:solidFill>
              </a:rPr>
              <a:t>Advisor Service Schedule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35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9E09-11F1-8319-E096-E6168277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 – 14 Minutes  </a:t>
            </a:r>
          </a:p>
        </p:txBody>
      </p:sp>
      <p:pic>
        <p:nvPicPr>
          <p:cNvPr id="4" name="Online Media 3" descr="AccessibleAI 401K - Demo">
            <a:hlinkClick r:id="" action="ppaction://media"/>
            <a:extLst>
              <a:ext uri="{FF2B5EF4-FFF2-40B4-BE49-F238E27FC236}">
                <a16:creationId xmlns:a16="http://schemas.microsoft.com/office/drawing/2014/main" id="{B6129724-BB07-BFAF-4E7A-3C72AC7544D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97527" y="1577967"/>
            <a:ext cx="8429106" cy="47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E6DC-D9CF-E295-63E3-7CF3913A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Qualified 401(K) Planners are in Trouble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E601-B3CF-FAC6-58BE-6089D7E7D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Advisors are leaving 401(K) planning because: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Reporting takes too long to complete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It is extremely difficult to navigate ever changing regulations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Given time requirements it is less profitable than traditional financial planning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It is extremely difficult to train junior employees to help with the planning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There is no purpose built solution to help qualified 401(K) planners manage their 401(K) plans</a:t>
            </a:r>
          </a:p>
        </p:txBody>
      </p:sp>
    </p:spTree>
    <p:extLst>
      <p:ext uri="{BB962C8B-B14F-4D97-AF65-F5344CB8AC3E}">
        <p14:creationId xmlns:p14="http://schemas.microsoft.com/office/powerpoint/2010/main" val="225750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8A49-94BC-3945-E7BE-FBEB5F87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Sacrifice Quality or Reduce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58BF-8C79-A5AF-C358-13B14E92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questions all advisors are currently asking themselves: </a:t>
            </a:r>
          </a:p>
          <a:p>
            <a:r>
              <a:rPr lang="en-US" b="1" dirty="0">
                <a:solidFill>
                  <a:schemeClr val="bg1"/>
                </a:solidFill>
              </a:rPr>
              <a:t>Do I spend time to retain professional level quality for my 401(K) plans or save time and lower the quality of my 401(K) planning so that I can make more money?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11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0886-217B-55EC-0709-58CF5236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401(K) Planners Have Been Ignored For Too Long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1147-9E3C-4C01-BF7E-5F34E76DE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 CRMS specifically built for keeping track of 401(K) planning information</a:t>
            </a:r>
          </a:p>
          <a:p>
            <a:r>
              <a:rPr lang="en-US" dirty="0">
                <a:solidFill>
                  <a:schemeClr val="bg1"/>
                </a:solidFill>
              </a:rPr>
              <a:t>No platform to automate plan quarterly and annual plan compliance reporting</a:t>
            </a:r>
          </a:p>
          <a:p>
            <a:r>
              <a:rPr lang="en-US" dirty="0">
                <a:solidFill>
                  <a:schemeClr val="bg1"/>
                </a:solidFill>
              </a:rPr>
              <a:t>Immeasurable amounts of regulation from ERISA, FINRA, DOL, etc. that is impossible to keep up with</a:t>
            </a:r>
          </a:p>
          <a:p>
            <a:r>
              <a:rPr lang="en-US" dirty="0">
                <a:solidFill>
                  <a:schemeClr val="bg1"/>
                </a:solidFill>
              </a:rPr>
              <a:t>Extremely difficult to train junior employees for how to keep plans compliant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1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35A3-CCFE-2D0C-1AFA-105DD4DE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84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Advisors Currently Have To Track of 401(K) Plans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DF027-46A8-28C0-541B-00927375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25" y="2268511"/>
            <a:ext cx="1843617" cy="1878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75275D-7F7F-9CFE-6206-BF3BD4046B65}"/>
              </a:ext>
            </a:extLst>
          </p:cNvPr>
          <p:cNvSpPr txBox="1"/>
          <p:nvPr/>
        </p:nvSpPr>
        <p:spPr>
          <a:xfrm>
            <a:off x="1070380" y="3962819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Scattered Information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7D794-E4D7-680F-382E-134A8C4F6DD8}"/>
              </a:ext>
            </a:extLst>
          </p:cNvPr>
          <p:cNvSpPr txBox="1"/>
          <p:nvPr/>
        </p:nvSpPr>
        <p:spPr>
          <a:xfrm>
            <a:off x="4412966" y="3962819"/>
            <a:ext cx="333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Hand Write Reports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D0D738-1096-B567-127D-737BDA8BC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72" y="2268511"/>
            <a:ext cx="1689753" cy="16943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7B9A1E-4A50-1EAD-87CA-D89F2AF90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046" y="2283705"/>
            <a:ext cx="1843617" cy="18485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E866C8-4D3B-EFFC-A459-6F6FFBE3BD38}"/>
              </a:ext>
            </a:extLst>
          </p:cNvPr>
          <p:cNvSpPr txBox="1"/>
          <p:nvPr/>
        </p:nvSpPr>
        <p:spPr>
          <a:xfrm>
            <a:off x="7834271" y="3962819"/>
            <a:ext cx="333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Guess About Compliance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6767C-6C4B-9761-FF84-755A68BDE16D}"/>
              </a:ext>
            </a:extLst>
          </p:cNvPr>
          <p:cNvSpPr txBox="1"/>
          <p:nvPr/>
        </p:nvSpPr>
        <p:spPr>
          <a:xfrm>
            <a:off x="1070380" y="4364465"/>
            <a:ext cx="3232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Storing information in 100 different CRMs, emails, client files making it impossible to find the information you need when you need 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89CDDC-E29A-29AD-B3A1-D6179BB8EA20}"/>
              </a:ext>
            </a:extLst>
          </p:cNvPr>
          <p:cNvSpPr txBox="1"/>
          <p:nvPr/>
        </p:nvSpPr>
        <p:spPr>
          <a:xfrm>
            <a:off x="4695054" y="4364465"/>
            <a:ext cx="323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Spending weeks writing quarterly and annual 401(K) compliance reports for each client.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A38E5B-AC57-D704-E0CE-01F26487416D}"/>
              </a:ext>
            </a:extLst>
          </p:cNvPr>
          <p:cNvSpPr txBox="1"/>
          <p:nvPr/>
        </p:nvSpPr>
        <p:spPr>
          <a:xfrm>
            <a:off x="8083005" y="4364465"/>
            <a:ext cx="3232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Trying desperately to navigate through the endless stream of regulation from ERISA, FINRA, and the DOL only to find that it completely overwhelming</a:t>
            </a:r>
          </a:p>
        </p:txBody>
      </p:sp>
    </p:spTree>
    <p:extLst>
      <p:ext uri="{BB962C8B-B14F-4D97-AF65-F5344CB8AC3E}">
        <p14:creationId xmlns:p14="http://schemas.microsoft.com/office/powerpoint/2010/main" val="313467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38F3-2C15-887E-C5E7-2AAC3500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It’s 2024… You deserve better</a:t>
            </a:r>
          </a:p>
        </p:txBody>
      </p:sp>
    </p:spTree>
    <p:extLst>
      <p:ext uri="{BB962C8B-B14F-4D97-AF65-F5344CB8AC3E}">
        <p14:creationId xmlns:p14="http://schemas.microsoft.com/office/powerpoint/2010/main" val="230096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35A3-CCFE-2D0C-1AFA-105DD4DE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148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How 401(K) Planning Is With 401(K) Pro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687F1-7789-B7F0-25B0-43233672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12" y="2026364"/>
            <a:ext cx="2449987" cy="2456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999C89-192A-B714-4629-1AC26E63DF87}"/>
              </a:ext>
            </a:extLst>
          </p:cNvPr>
          <p:cNvSpPr txBox="1"/>
          <p:nvPr/>
        </p:nvSpPr>
        <p:spPr>
          <a:xfrm>
            <a:off x="916685" y="4016813"/>
            <a:ext cx="3088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relevant plan information in one place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C967C-3C2F-A487-BCB8-B18B3BDC8978}"/>
              </a:ext>
            </a:extLst>
          </p:cNvPr>
          <p:cNvSpPr txBox="1"/>
          <p:nvPr/>
        </p:nvSpPr>
        <p:spPr>
          <a:xfrm>
            <a:off x="4725122" y="4030967"/>
            <a:ext cx="3299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compliance reports with 1 click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413D84-C355-B61B-1533-F0F1112732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76"/>
          <a:stretch/>
        </p:blipFill>
        <p:spPr>
          <a:xfrm>
            <a:off x="8782166" y="2127111"/>
            <a:ext cx="1935551" cy="1644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093060-81BC-4037-2B20-C55888CDFC11}"/>
              </a:ext>
            </a:extLst>
          </p:cNvPr>
          <p:cNvSpPr txBox="1"/>
          <p:nvPr/>
        </p:nvSpPr>
        <p:spPr>
          <a:xfrm>
            <a:off x="8024872" y="4022482"/>
            <a:ext cx="3088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Easily make sure your plans are compliant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8255A7-3124-F476-2366-9C838E03A387}"/>
              </a:ext>
            </a:extLst>
          </p:cNvPr>
          <p:cNvSpPr txBox="1"/>
          <p:nvPr/>
        </p:nvSpPr>
        <p:spPr>
          <a:xfrm>
            <a:off x="916685" y="4851787"/>
            <a:ext cx="3232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Keep all of your relevant 401(K) plan information in one easy to access location, so that it is at your fingertips whenever you need 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BDF768-C66F-40DA-33F8-738FB939F04B}"/>
              </a:ext>
            </a:extLst>
          </p:cNvPr>
          <p:cNvSpPr txBox="1"/>
          <p:nvPr/>
        </p:nvSpPr>
        <p:spPr>
          <a:xfrm>
            <a:off x="4725122" y="4803156"/>
            <a:ext cx="3232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 the end of the quarter or year when you are ready to send your 401(K) reports, click 1 button and all your reports and professionally written for you in under </a:t>
            </a:r>
            <a:r>
              <a:rPr lang="en-US" b="1" u="sng" dirty="0">
                <a:solidFill>
                  <a:schemeClr val="bg1"/>
                </a:solidFill>
              </a:rPr>
              <a:t>15 seconds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4BA0AF-A699-97AD-C8FA-76691D91B80E}"/>
              </a:ext>
            </a:extLst>
          </p:cNvPr>
          <p:cNvSpPr txBox="1"/>
          <p:nvPr/>
        </p:nvSpPr>
        <p:spPr>
          <a:xfrm>
            <a:off x="8361628" y="4876619"/>
            <a:ext cx="3232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Just follow 401(K) Pro’s in built agenda to make sure that your plans stay compliant. It is really that easy.</a:t>
            </a:r>
            <a:endParaRPr lang="en-US" b="1" u="sng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8896C3-B15A-0018-E1D9-0C614911C8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09" b="14316"/>
          <a:stretch/>
        </p:blipFill>
        <p:spPr>
          <a:xfrm>
            <a:off x="5064202" y="2215249"/>
            <a:ext cx="2621591" cy="18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1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0886-217B-55EC-0709-58CF5236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So What is 401(K) Pro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1147-9E3C-4C01-BF7E-5F34E76DE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9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purpose-built CRM and reporting tool for Qualified 401(K) Planners</a:t>
            </a:r>
          </a:p>
          <a:p>
            <a:r>
              <a:rPr lang="en-US" dirty="0">
                <a:solidFill>
                  <a:schemeClr val="bg1"/>
                </a:solidFill>
              </a:rPr>
              <a:t>Advisors track actions that they take for their 401(K) plans and requirements that their clients need to complete to stay compliant</a:t>
            </a:r>
          </a:p>
          <a:p>
            <a:r>
              <a:rPr lang="en-US" dirty="0">
                <a:solidFill>
                  <a:schemeClr val="bg1"/>
                </a:solidFill>
              </a:rPr>
              <a:t>At the end of the quarter 401(K) pro automatically writes 401(K) plans for you based upon the information you logged throughout the quarter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5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3AC4-7830-6CDC-3A26-1D6AA974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Covered in 401(K) Pro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04A0-C4E3-83E4-E7AD-9F5A895BB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General Market Overview: </a:t>
            </a:r>
            <a:r>
              <a:rPr lang="en-US" dirty="0">
                <a:solidFill>
                  <a:schemeClr val="bg1"/>
                </a:solidFill>
              </a:rPr>
              <a:t>Automatically written overview of market conditions for the reporting quarter or year</a:t>
            </a:r>
          </a:p>
          <a:p>
            <a:endParaRPr lang="en-US" sz="4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Plan Management Checklist: </a:t>
            </a:r>
            <a:r>
              <a:rPr lang="en-US" dirty="0">
                <a:solidFill>
                  <a:schemeClr val="bg1"/>
                </a:solidFill>
              </a:rPr>
              <a:t>Compliance steps to be followed by TPA, Record Keepers, and Clients to make sure that a plan stay compliant</a:t>
            </a:r>
          </a:p>
          <a:p>
            <a:endParaRPr lang="en-US" sz="4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Plan Notes For Quarter: </a:t>
            </a:r>
            <a:r>
              <a:rPr lang="en-US" dirty="0">
                <a:solidFill>
                  <a:schemeClr val="bg1"/>
                </a:solidFill>
              </a:rPr>
              <a:t>Actions taken by the advisor throughout the quarter highlighting the work that you did for a plan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Mark Performance: </a:t>
            </a:r>
            <a:r>
              <a:rPr lang="en-US" dirty="0">
                <a:solidFill>
                  <a:schemeClr val="bg1"/>
                </a:solidFill>
              </a:rPr>
              <a:t>Quantitative overview of general market performance in the reporting quarter or year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23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48094c8-480e-400b-91c4-c984b7e20814}" enabled="1" method="Standard" siteId="{a1109567-0815-4e1f-88af-e23555482aa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646</Words>
  <Application>Microsoft Macintosh PowerPoint</Application>
  <PresentationFormat>Widescreen</PresentationFormat>
  <Paragraphs>57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Qualified 401(K) Planners are in Trouble</vt:lpstr>
      <vt:lpstr>Sacrifice Quality or Reduce Profitability</vt:lpstr>
      <vt:lpstr>401(K) Planners Have Been Ignored For Too Long </vt:lpstr>
      <vt:lpstr>How Advisors Currently Have To Track of 401(K) Plans</vt:lpstr>
      <vt:lpstr>It’s 2024… You deserve better</vt:lpstr>
      <vt:lpstr>How 401(K) Planning Is With 401(K) Pro</vt:lpstr>
      <vt:lpstr>So What is 401(K) Pro </vt:lpstr>
      <vt:lpstr>What is Covered in 401(K) Pro Reports</vt:lpstr>
      <vt:lpstr>Coming AI Features and Integrations</vt:lpstr>
      <vt:lpstr>35 Years of 401(K) Experience Supercharged By Gen-Z</vt:lpstr>
      <vt:lpstr>Coming AI Features and Integrations</vt:lpstr>
      <vt:lpstr>Demo – 14 Minutes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Abernethy, Cameron Montana</dc:creator>
  <cp:lastModifiedBy>Abernethy, Cameron Montana</cp:lastModifiedBy>
  <cp:revision>1</cp:revision>
  <dcterms:created xsi:type="dcterms:W3CDTF">2024-05-16T22:46:15Z</dcterms:created>
  <dcterms:modified xsi:type="dcterms:W3CDTF">2024-05-17T01:47:54Z</dcterms:modified>
</cp:coreProperties>
</file>