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/>
    <p:restoredTop sz="94638"/>
  </p:normalViewPr>
  <p:slideViewPr>
    <p:cSldViewPr snapToGrid="0">
      <p:cViewPr>
        <p:scale>
          <a:sx n="62" d="100"/>
          <a:sy n="62" d="100"/>
        </p:scale>
        <p:origin x="250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F27E3-F17E-4CD7-8928-4F86CF8B6BE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C9D2A3-88A1-4D45-BE51-C299FB597896}">
      <dgm:prSet/>
      <dgm:spPr/>
      <dgm:t>
        <a:bodyPr/>
        <a:lstStyle/>
        <a:p>
          <a:r>
            <a:rPr lang="en-US" dirty="0"/>
            <a:t>Build recommendation algorithms that can better help patients find new apps</a:t>
          </a:r>
        </a:p>
      </dgm:t>
    </dgm:pt>
    <dgm:pt modelId="{2E6AA7E1-28B1-477B-9FC4-ABD1404F605D}" type="parTrans" cxnId="{9AB0B152-E5E2-49AD-9385-575B442EB31D}">
      <dgm:prSet/>
      <dgm:spPr/>
      <dgm:t>
        <a:bodyPr/>
        <a:lstStyle/>
        <a:p>
          <a:endParaRPr lang="en-US"/>
        </a:p>
      </dgm:t>
    </dgm:pt>
    <dgm:pt modelId="{440A16BC-3F02-4DBC-8BAE-46E0E2A616D2}" type="sibTrans" cxnId="{9AB0B152-E5E2-49AD-9385-575B442EB31D}">
      <dgm:prSet/>
      <dgm:spPr/>
      <dgm:t>
        <a:bodyPr/>
        <a:lstStyle/>
        <a:p>
          <a:endParaRPr lang="en-US"/>
        </a:p>
      </dgm:t>
    </dgm:pt>
    <dgm:pt modelId="{ED12EE72-048B-4AC5-88F8-2D21173AF50F}">
      <dgm:prSet/>
      <dgm:spPr/>
      <dgm:t>
        <a:bodyPr/>
        <a:lstStyle/>
        <a:p>
          <a:r>
            <a:rPr lang="en-US" dirty="0"/>
            <a:t>Create personalized and enjoyable patient experiences</a:t>
          </a:r>
        </a:p>
      </dgm:t>
    </dgm:pt>
    <dgm:pt modelId="{174449C7-8C46-404A-8CB4-28325E3A7D02}" type="parTrans" cxnId="{7126701D-1F3B-4008-B375-34E009712266}">
      <dgm:prSet/>
      <dgm:spPr/>
      <dgm:t>
        <a:bodyPr/>
        <a:lstStyle/>
        <a:p>
          <a:endParaRPr lang="en-US"/>
        </a:p>
      </dgm:t>
    </dgm:pt>
    <dgm:pt modelId="{370680D5-15D4-4F3B-89E4-FFFCD0ED101F}" type="sibTrans" cxnId="{7126701D-1F3B-4008-B375-34E009712266}">
      <dgm:prSet/>
      <dgm:spPr/>
      <dgm:t>
        <a:bodyPr/>
        <a:lstStyle/>
        <a:p>
          <a:endParaRPr lang="en-US"/>
        </a:p>
      </dgm:t>
    </dgm:pt>
    <dgm:pt modelId="{F667E143-42ED-4667-B468-64AB0106A4E1}">
      <dgm:prSet/>
      <dgm:spPr/>
      <dgm:t>
        <a:bodyPr/>
        <a:lstStyle/>
        <a:p>
          <a:r>
            <a:rPr lang="en-US" dirty="0"/>
            <a:t>Increase app downloads and usage</a:t>
          </a:r>
        </a:p>
      </dgm:t>
    </dgm:pt>
    <dgm:pt modelId="{ECD58F06-8C29-408F-8521-2EBED32412F8}" type="parTrans" cxnId="{37FC63E7-F794-4F62-B528-02D2A0C50BF4}">
      <dgm:prSet/>
      <dgm:spPr/>
      <dgm:t>
        <a:bodyPr/>
        <a:lstStyle/>
        <a:p>
          <a:endParaRPr lang="en-US"/>
        </a:p>
      </dgm:t>
    </dgm:pt>
    <dgm:pt modelId="{CA44A225-005E-4B51-8FCE-7499ED1414AE}" type="sibTrans" cxnId="{37FC63E7-F794-4F62-B528-02D2A0C50BF4}">
      <dgm:prSet/>
      <dgm:spPr/>
      <dgm:t>
        <a:bodyPr/>
        <a:lstStyle/>
        <a:p>
          <a:endParaRPr lang="en-US"/>
        </a:p>
      </dgm:t>
    </dgm:pt>
    <dgm:pt modelId="{3FB317E4-4F48-7B4C-8682-597975487DC4}" type="pres">
      <dgm:prSet presAssocID="{088F27E3-F17E-4CD7-8928-4F86CF8B6BE3}" presName="diagram" presStyleCnt="0">
        <dgm:presLayoutVars>
          <dgm:dir/>
          <dgm:resizeHandles val="exact"/>
        </dgm:presLayoutVars>
      </dgm:prSet>
      <dgm:spPr/>
    </dgm:pt>
    <dgm:pt modelId="{24DCE4F4-8369-B044-9C5A-1EA480275E34}" type="pres">
      <dgm:prSet presAssocID="{04C9D2A3-88A1-4D45-BE51-C299FB597896}" presName="node" presStyleLbl="node1" presStyleIdx="0" presStyleCnt="3">
        <dgm:presLayoutVars>
          <dgm:bulletEnabled val="1"/>
        </dgm:presLayoutVars>
      </dgm:prSet>
      <dgm:spPr/>
    </dgm:pt>
    <dgm:pt modelId="{93D21916-9457-174D-B203-854024E257A2}" type="pres">
      <dgm:prSet presAssocID="{440A16BC-3F02-4DBC-8BAE-46E0E2A616D2}" presName="sibTrans" presStyleCnt="0"/>
      <dgm:spPr/>
    </dgm:pt>
    <dgm:pt modelId="{846704CC-2C84-8D4A-AA9C-69F4A69211D7}" type="pres">
      <dgm:prSet presAssocID="{ED12EE72-048B-4AC5-88F8-2D21173AF50F}" presName="node" presStyleLbl="node1" presStyleIdx="1" presStyleCnt="3">
        <dgm:presLayoutVars>
          <dgm:bulletEnabled val="1"/>
        </dgm:presLayoutVars>
      </dgm:prSet>
      <dgm:spPr/>
    </dgm:pt>
    <dgm:pt modelId="{46DBE3E5-AF8D-9541-9D73-4C6B66E135A4}" type="pres">
      <dgm:prSet presAssocID="{370680D5-15D4-4F3B-89E4-FFFCD0ED101F}" presName="sibTrans" presStyleCnt="0"/>
      <dgm:spPr/>
    </dgm:pt>
    <dgm:pt modelId="{2FB390FC-F228-0745-BA2A-C5EE6BF28DCA}" type="pres">
      <dgm:prSet presAssocID="{F667E143-42ED-4667-B468-64AB0106A4E1}" presName="node" presStyleLbl="node1" presStyleIdx="2" presStyleCnt="3">
        <dgm:presLayoutVars>
          <dgm:bulletEnabled val="1"/>
        </dgm:presLayoutVars>
      </dgm:prSet>
      <dgm:spPr/>
    </dgm:pt>
  </dgm:ptLst>
  <dgm:cxnLst>
    <dgm:cxn modelId="{7126701D-1F3B-4008-B375-34E009712266}" srcId="{088F27E3-F17E-4CD7-8928-4F86CF8B6BE3}" destId="{ED12EE72-048B-4AC5-88F8-2D21173AF50F}" srcOrd="1" destOrd="0" parTransId="{174449C7-8C46-404A-8CB4-28325E3A7D02}" sibTransId="{370680D5-15D4-4F3B-89E4-FFFCD0ED101F}"/>
    <dgm:cxn modelId="{CF0BB339-96B1-154C-9B73-6AEE92B02570}" type="presOf" srcId="{04C9D2A3-88A1-4D45-BE51-C299FB597896}" destId="{24DCE4F4-8369-B044-9C5A-1EA480275E34}" srcOrd="0" destOrd="0" presId="urn:microsoft.com/office/officeart/2005/8/layout/default"/>
    <dgm:cxn modelId="{9AB0B152-E5E2-49AD-9385-575B442EB31D}" srcId="{088F27E3-F17E-4CD7-8928-4F86CF8B6BE3}" destId="{04C9D2A3-88A1-4D45-BE51-C299FB597896}" srcOrd="0" destOrd="0" parTransId="{2E6AA7E1-28B1-477B-9FC4-ABD1404F605D}" sibTransId="{440A16BC-3F02-4DBC-8BAE-46E0E2A616D2}"/>
    <dgm:cxn modelId="{B15B1680-FCA8-8A45-81AA-0FCBF9ACA9B0}" type="presOf" srcId="{F667E143-42ED-4667-B468-64AB0106A4E1}" destId="{2FB390FC-F228-0745-BA2A-C5EE6BF28DCA}" srcOrd="0" destOrd="0" presId="urn:microsoft.com/office/officeart/2005/8/layout/default"/>
    <dgm:cxn modelId="{5C0B3783-F6A9-234B-8666-B7772F8DC9B1}" type="presOf" srcId="{088F27E3-F17E-4CD7-8928-4F86CF8B6BE3}" destId="{3FB317E4-4F48-7B4C-8682-597975487DC4}" srcOrd="0" destOrd="0" presId="urn:microsoft.com/office/officeart/2005/8/layout/default"/>
    <dgm:cxn modelId="{B04F7CC8-BD88-854D-AD65-FA84F3F3AB8F}" type="presOf" srcId="{ED12EE72-048B-4AC5-88F8-2D21173AF50F}" destId="{846704CC-2C84-8D4A-AA9C-69F4A69211D7}" srcOrd="0" destOrd="0" presId="urn:microsoft.com/office/officeart/2005/8/layout/default"/>
    <dgm:cxn modelId="{37FC63E7-F794-4F62-B528-02D2A0C50BF4}" srcId="{088F27E3-F17E-4CD7-8928-4F86CF8B6BE3}" destId="{F667E143-42ED-4667-B468-64AB0106A4E1}" srcOrd="2" destOrd="0" parTransId="{ECD58F06-8C29-408F-8521-2EBED32412F8}" sibTransId="{CA44A225-005E-4B51-8FCE-7499ED1414AE}"/>
    <dgm:cxn modelId="{FED907D4-C45D-FF4D-83B5-7358F1D08D3A}" type="presParOf" srcId="{3FB317E4-4F48-7B4C-8682-597975487DC4}" destId="{24DCE4F4-8369-B044-9C5A-1EA480275E34}" srcOrd="0" destOrd="0" presId="urn:microsoft.com/office/officeart/2005/8/layout/default"/>
    <dgm:cxn modelId="{9012C88B-77CB-5C4D-A530-96CC819A6B76}" type="presParOf" srcId="{3FB317E4-4F48-7B4C-8682-597975487DC4}" destId="{93D21916-9457-174D-B203-854024E257A2}" srcOrd="1" destOrd="0" presId="urn:microsoft.com/office/officeart/2005/8/layout/default"/>
    <dgm:cxn modelId="{CB04C9A2-6B43-FA42-9B6A-14AD86CAB85F}" type="presParOf" srcId="{3FB317E4-4F48-7B4C-8682-597975487DC4}" destId="{846704CC-2C84-8D4A-AA9C-69F4A69211D7}" srcOrd="2" destOrd="0" presId="urn:microsoft.com/office/officeart/2005/8/layout/default"/>
    <dgm:cxn modelId="{4DC28119-84F0-F247-873F-43A6C73CCCE3}" type="presParOf" srcId="{3FB317E4-4F48-7B4C-8682-597975487DC4}" destId="{46DBE3E5-AF8D-9541-9D73-4C6B66E135A4}" srcOrd="3" destOrd="0" presId="urn:microsoft.com/office/officeart/2005/8/layout/default"/>
    <dgm:cxn modelId="{8F9B8FAF-DEB1-A041-87FB-37ED1D216265}" type="presParOf" srcId="{3FB317E4-4F48-7B4C-8682-597975487DC4}" destId="{2FB390FC-F228-0745-BA2A-C5EE6BF28DC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CE4F4-8369-B044-9C5A-1EA480275E34}">
      <dsp:nvSpPr>
        <dsp:cNvPr id="0" name=""/>
        <dsp:cNvSpPr/>
      </dsp:nvSpPr>
      <dsp:spPr>
        <a:xfrm>
          <a:off x="696" y="615920"/>
          <a:ext cx="2715891" cy="16295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 recommendation algorithms that can better help patients find new apps</a:t>
          </a:r>
        </a:p>
      </dsp:txBody>
      <dsp:txXfrm>
        <a:off x="696" y="615920"/>
        <a:ext cx="2715891" cy="1629534"/>
      </dsp:txXfrm>
    </dsp:sp>
    <dsp:sp modelId="{846704CC-2C84-8D4A-AA9C-69F4A69211D7}">
      <dsp:nvSpPr>
        <dsp:cNvPr id="0" name=""/>
        <dsp:cNvSpPr/>
      </dsp:nvSpPr>
      <dsp:spPr>
        <a:xfrm>
          <a:off x="2988176" y="615920"/>
          <a:ext cx="2715891" cy="1629534"/>
        </a:xfrm>
        <a:prstGeom prst="rect">
          <a:avLst/>
        </a:prstGeom>
        <a:solidFill>
          <a:schemeClr val="accent5">
            <a:hueOff val="-747381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personalized and enjoyable patient experiences</a:t>
          </a:r>
        </a:p>
      </dsp:txBody>
      <dsp:txXfrm>
        <a:off x="2988176" y="615920"/>
        <a:ext cx="2715891" cy="1629534"/>
      </dsp:txXfrm>
    </dsp:sp>
    <dsp:sp modelId="{2FB390FC-F228-0745-BA2A-C5EE6BF28DCA}">
      <dsp:nvSpPr>
        <dsp:cNvPr id="0" name=""/>
        <dsp:cNvSpPr/>
      </dsp:nvSpPr>
      <dsp:spPr>
        <a:xfrm>
          <a:off x="1494436" y="2517044"/>
          <a:ext cx="2715891" cy="1629534"/>
        </a:xfrm>
        <a:prstGeom prst="rect">
          <a:avLst/>
        </a:prstGeom>
        <a:solidFill>
          <a:schemeClr val="accent5">
            <a:hueOff val="-1494762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Increase app downloads and usage</a:t>
          </a:r>
        </a:p>
      </dsp:txBody>
      <dsp:txXfrm>
        <a:off x="1494436" y="2517044"/>
        <a:ext cx="2715891" cy="162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89-E5E1-924E-AB73-9B56918B1C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A4F1-02A3-E549-929F-2E774E776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0A4F1-02A3-E549-929F-2E774E776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935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2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1960A-D805-5D4C-784A-E8470AFA2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424" r="2137" b="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FBEA2-016F-10FF-1E9D-7CB54A56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4600"/>
              <a:t>SyncVR Data Analyst Internship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2AD84-AE50-5BB0-EF66-46B436825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r>
              <a:rPr lang="en-US" dirty="0"/>
              <a:t>By: Cameron Abernethy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CD476F6F-D319-D285-5B82-71EDCC7BF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55419-06F5-E971-6308-4313BA01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AB7B-D76C-BFFB-7417-B2AB2846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5246293"/>
          </a:xfrm>
        </p:spPr>
        <p:txBody>
          <a:bodyPr>
            <a:normAutofit/>
          </a:bodyPr>
          <a:lstStyle/>
          <a:p>
            <a:r>
              <a:rPr lang="en-US" dirty="0"/>
              <a:t>Kaggle Dataset</a:t>
            </a:r>
          </a:p>
          <a:p>
            <a:pPr lvl="1"/>
            <a:r>
              <a:rPr lang="en-US" dirty="0"/>
              <a:t>Source - https://</a:t>
            </a:r>
            <a:r>
              <a:rPr lang="en-US" dirty="0" err="1"/>
              <a:t>www.kaggle.com</a:t>
            </a:r>
            <a:r>
              <a:rPr lang="en-US" dirty="0"/>
              <a:t>/datasets/itachi9604/</a:t>
            </a:r>
            <a:r>
              <a:rPr lang="en-US" dirty="0" err="1"/>
              <a:t>disease-symptom-description-dataset?resource</a:t>
            </a:r>
            <a:r>
              <a:rPr lang="en-US" dirty="0"/>
              <a:t>=download</a:t>
            </a:r>
          </a:p>
          <a:p>
            <a:r>
              <a:rPr lang="en-US" dirty="0"/>
              <a:t>Focus: Predicting diseases based upon symptoms presented by a patient</a:t>
            </a:r>
          </a:p>
          <a:p>
            <a:r>
              <a:rPr lang="en-US" dirty="0"/>
              <a:t>Original Contents - 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131 unique symptoms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40 unique diseases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4920 rows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dirty="0"/>
              <a:t>Up to 17 reported symptoms</a:t>
            </a:r>
          </a:p>
          <a:p>
            <a:pPr marL="525780" indent="-342900"/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721-A6CB-E325-BC24-8D80E864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8174841" cy="4754880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9021-7C39-7892-B829-1A2526FD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694" y="2746057"/>
            <a:ext cx="6245352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Diseases: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B0D56-CF9F-26E7-840E-3F62D05DF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r="76670"/>
          <a:stretch/>
        </p:blipFill>
        <p:spPr>
          <a:xfrm>
            <a:off x="881181" y="3368612"/>
            <a:ext cx="2800183" cy="250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8CA2E-C6DE-EC79-52CB-990712494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9" r="60090"/>
          <a:stretch/>
        </p:blipFill>
        <p:spPr>
          <a:xfrm>
            <a:off x="6926622" y="3368613"/>
            <a:ext cx="2788878" cy="2505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2D2E8-179B-7764-51B2-485E421E00B2}"/>
              </a:ext>
            </a:extLst>
          </p:cNvPr>
          <p:cNvSpPr txBox="1"/>
          <p:nvPr/>
        </p:nvSpPr>
        <p:spPr>
          <a:xfrm>
            <a:off x="1603773" y="2767060"/>
            <a:ext cx="683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Symptoms: </a:t>
            </a:r>
          </a:p>
        </p:txBody>
      </p:sp>
    </p:spTree>
    <p:extLst>
      <p:ext uri="{BB962C8B-B14F-4D97-AF65-F5344CB8AC3E}">
        <p14:creationId xmlns:p14="http://schemas.microsoft.com/office/powerpoint/2010/main" val="28243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87403-306C-9DCA-E3B8-63F1099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Symptoms Summary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9D2B98D-0157-BE3D-F680-5C520372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3" r="2" b="7335"/>
          <a:stretch/>
        </p:blipFill>
        <p:spPr>
          <a:xfrm>
            <a:off x="20" y="2202302"/>
            <a:ext cx="7534635" cy="46709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90A1-EC91-3EA2-21A9-D315566F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US" dirty="0"/>
              <a:t>Most Common Symptom(s): Itching (678 Occurrences)</a:t>
            </a:r>
          </a:p>
          <a:p>
            <a:r>
              <a:rPr lang="en-US" dirty="0"/>
              <a:t>Least Common Symptom(s): Visual Disturbances, Red Spots Over Body,  Spotting Urination (66 Occurrences)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796-C2E4-70E2-8E99-1A3788F3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6448561" cy="4754880"/>
          </a:xfrm>
        </p:spPr>
        <p:txBody>
          <a:bodyPr/>
          <a:lstStyle/>
          <a:p>
            <a:r>
              <a:rPr lang="en-US" dirty="0"/>
              <a:t>KNN Model Results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19D0E-62E5-81EB-39BF-520041565E7E}"/>
              </a:ext>
            </a:extLst>
          </p:cNvPr>
          <p:cNvSpPr txBox="1"/>
          <p:nvPr/>
        </p:nvSpPr>
        <p:spPr>
          <a:xfrm>
            <a:off x="7207513" y="611476"/>
            <a:ext cx="57167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to Disease Dictionary:</a:t>
            </a:r>
          </a:p>
          <a:p>
            <a:endParaRPr lang="en-US" sz="900" dirty="0"/>
          </a:p>
          <a:p>
            <a:r>
              <a:rPr lang="en-US" sz="900" dirty="0"/>
              <a:t>{0: 'hepatitis a',</a:t>
            </a:r>
          </a:p>
          <a:p>
            <a:r>
              <a:rPr lang="en-US" sz="900" dirty="0"/>
              <a:t> 1: 'malaria',</a:t>
            </a:r>
          </a:p>
          <a:p>
            <a:r>
              <a:rPr lang="en-US" sz="900" dirty="0"/>
              <a:t> 2: 'peptic ulcer </a:t>
            </a:r>
            <a:r>
              <a:rPr lang="en-US" sz="900" dirty="0" err="1"/>
              <a:t>diseae</a:t>
            </a:r>
            <a:r>
              <a:rPr lang="en-US" sz="900" dirty="0"/>
              <a:t>',</a:t>
            </a:r>
          </a:p>
          <a:p>
            <a:r>
              <a:rPr lang="en-US" sz="900" dirty="0"/>
              <a:t> 3: 'diabetes',</a:t>
            </a:r>
          </a:p>
          <a:p>
            <a:r>
              <a:rPr lang="en-US" sz="900" dirty="0"/>
              <a:t> 4: 'typhoid',</a:t>
            </a:r>
          </a:p>
          <a:p>
            <a:r>
              <a:rPr lang="en-US" sz="900" dirty="0"/>
              <a:t> 5: 'pneumonia',</a:t>
            </a:r>
          </a:p>
          <a:p>
            <a:r>
              <a:rPr lang="en-US" sz="900" dirty="0"/>
              <a:t> 6: 'heart attack',</a:t>
            </a:r>
          </a:p>
          <a:p>
            <a:r>
              <a:rPr lang="en-US" sz="900" dirty="0"/>
              <a:t> 7: 'gastroenteritis',</a:t>
            </a:r>
          </a:p>
          <a:p>
            <a:r>
              <a:rPr lang="en-US" sz="900" dirty="0"/>
              <a:t> 8: 'fungal infection',</a:t>
            </a:r>
          </a:p>
          <a:p>
            <a:r>
              <a:rPr lang="en-US" sz="900" dirty="0"/>
              <a:t> 9: 'jaundice',</a:t>
            </a:r>
          </a:p>
          <a:p>
            <a:r>
              <a:rPr lang="en-US" sz="900" dirty="0"/>
              <a:t> 10: 'cervical spondylosis',</a:t>
            </a:r>
          </a:p>
          <a:p>
            <a:r>
              <a:rPr lang="en-US" sz="900" dirty="0"/>
              <a:t> 11: '</a:t>
            </a:r>
            <a:r>
              <a:rPr lang="en-US" sz="900" dirty="0" err="1"/>
              <a:t>gerd</a:t>
            </a:r>
            <a:r>
              <a:rPr lang="en-US" sz="900" dirty="0"/>
              <a:t>',</a:t>
            </a:r>
          </a:p>
          <a:p>
            <a:r>
              <a:rPr lang="en-US" sz="900" dirty="0"/>
              <a:t> 12: 'migraine',</a:t>
            </a:r>
          </a:p>
          <a:p>
            <a:r>
              <a:rPr lang="en-US" sz="900" dirty="0"/>
              <a:t> 13: 'acne',</a:t>
            </a:r>
          </a:p>
          <a:p>
            <a:r>
              <a:rPr lang="en-US" sz="900" dirty="0"/>
              <a:t> 14: 'hypertension',</a:t>
            </a:r>
          </a:p>
          <a:p>
            <a:r>
              <a:rPr lang="en-US" sz="900" dirty="0"/>
              <a:t> 15: 'hypoglycemia',</a:t>
            </a:r>
          </a:p>
          <a:p>
            <a:r>
              <a:rPr lang="en-US" sz="900" dirty="0"/>
              <a:t> 16: 'impetigo',</a:t>
            </a:r>
          </a:p>
          <a:p>
            <a:r>
              <a:rPr lang="en-US" sz="900" dirty="0"/>
              <a:t> 17: 'drug reaction',</a:t>
            </a:r>
          </a:p>
          <a:p>
            <a:r>
              <a:rPr lang="en-US" sz="900" b="1" dirty="0"/>
              <a:t> 18: 'hepatitis b',</a:t>
            </a:r>
          </a:p>
          <a:p>
            <a:r>
              <a:rPr lang="en-US" sz="900" b="1" dirty="0"/>
              <a:t> 19: 'dimorphic </a:t>
            </a:r>
            <a:r>
              <a:rPr lang="en-US" sz="900" b="1" dirty="0" err="1"/>
              <a:t>hemmorhoids</a:t>
            </a:r>
            <a:r>
              <a:rPr lang="en-US" sz="900" b="1" dirty="0"/>
              <a:t>(piles)',</a:t>
            </a:r>
          </a:p>
          <a:p>
            <a:r>
              <a:rPr lang="en-US" sz="900" dirty="0"/>
              <a:t> 20: 'chicken pox',</a:t>
            </a:r>
          </a:p>
          <a:p>
            <a:r>
              <a:rPr lang="en-US" sz="900" dirty="0"/>
              <a:t> 21: 'paralysis (brain hemorrhage)',</a:t>
            </a:r>
          </a:p>
          <a:p>
            <a:r>
              <a:rPr lang="en-US" sz="900" b="1" dirty="0"/>
              <a:t> 22: 'hepatitis c',</a:t>
            </a:r>
          </a:p>
          <a:p>
            <a:r>
              <a:rPr lang="en-US" sz="900" dirty="0"/>
              <a:t> 23: 'hyperthyroidism',</a:t>
            </a:r>
          </a:p>
          <a:p>
            <a:r>
              <a:rPr lang="en-US" sz="900" dirty="0"/>
              <a:t> 24: 'hepatitis d',</a:t>
            </a:r>
          </a:p>
          <a:p>
            <a:r>
              <a:rPr lang="en-US" sz="900" dirty="0"/>
              <a:t> 25: 'hypothyroidism',</a:t>
            </a:r>
          </a:p>
          <a:p>
            <a:r>
              <a:rPr lang="en-US" sz="900" dirty="0"/>
              <a:t> 26: 'common cold',</a:t>
            </a:r>
          </a:p>
          <a:p>
            <a:r>
              <a:rPr lang="en-US" sz="900" dirty="0"/>
              <a:t> 27: 'dengue',</a:t>
            </a:r>
          </a:p>
          <a:p>
            <a:r>
              <a:rPr lang="en-US" sz="900" dirty="0"/>
              <a:t> 28: 'varicose veins',</a:t>
            </a:r>
          </a:p>
          <a:p>
            <a:r>
              <a:rPr lang="en-US" sz="900" dirty="0"/>
              <a:t> 29: 'bronchial asthma',</a:t>
            </a:r>
          </a:p>
          <a:p>
            <a:r>
              <a:rPr lang="en-US" sz="900" dirty="0"/>
              <a:t> 30: 'chronic cholestasis',</a:t>
            </a:r>
          </a:p>
          <a:p>
            <a:r>
              <a:rPr lang="en-US" sz="900" dirty="0"/>
              <a:t> 31: '(vertigo) </a:t>
            </a:r>
            <a:r>
              <a:rPr lang="en-US" sz="900" dirty="0" err="1"/>
              <a:t>paroymsal</a:t>
            </a:r>
            <a:r>
              <a:rPr lang="en-US" sz="900" dirty="0"/>
              <a:t> positional vertigo',</a:t>
            </a:r>
          </a:p>
          <a:p>
            <a:r>
              <a:rPr lang="en-US" sz="900" dirty="0"/>
              <a:t> 32: 'allergy',</a:t>
            </a:r>
          </a:p>
          <a:p>
            <a:r>
              <a:rPr lang="en-US" sz="900" dirty="0"/>
              <a:t> 33: 'urinary tract infection',</a:t>
            </a:r>
          </a:p>
          <a:p>
            <a:r>
              <a:rPr lang="en-US" sz="900" dirty="0"/>
              <a:t> 34: '</a:t>
            </a:r>
            <a:r>
              <a:rPr lang="en-US" sz="900" dirty="0" err="1"/>
              <a:t>osteoarthristis</a:t>
            </a:r>
            <a:r>
              <a:rPr lang="en-US" sz="900" dirty="0"/>
              <a:t>',</a:t>
            </a:r>
          </a:p>
          <a:p>
            <a:r>
              <a:rPr lang="en-US" sz="900" dirty="0"/>
              <a:t> 35: 'psoriasis',</a:t>
            </a:r>
          </a:p>
          <a:p>
            <a:r>
              <a:rPr lang="en-US" sz="900" dirty="0"/>
              <a:t> 36: 'alcoholic hepatitis',</a:t>
            </a:r>
          </a:p>
          <a:p>
            <a:r>
              <a:rPr lang="en-US" sz="900" dirty="0"/>
              <a:t> 37: 'arthritis',</a:t>
            </a:r>
          </a:p>
          <a:p>
            <a:r>
              <a:rPr lang="en-US" sz="900" dirty="0"/>
              <a:t> 38: 'tuberculosis',</a:t>
            </a:r>
          </a:p>
          <a:p>
            <a:r>
              <a:rPr lang="en-US" sz="900" dirty="0"/>
              <a:t> 39: 'aids',</a:t>
            </a:r>
          </a:p>
          <a:p>
            <a:r>
              <a:rPr lang="en-US" sz="900" dirty="0"/>
              <a:t> 40: 'hepatitis e'}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156A4-4459-2B75-C627-50839E14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0" y="1814926"/>
            <a:ext cx="5810963" cy="4624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DA75F-F5E7-C15A-CB75-7E169EDE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89" y="1827220"/>
            <a:ext cx="1256016" cy="2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9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8508E-666F-AD05-086D-A0947216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Further Exploration and Usage</a:t>
            </a:r>
            <a:br>
              <a:rPr lang="en-US" sz="3300" dirty="0">
                <a:solidFill>
                  <a:schemeClr val="bg1"/>
                </a:solidFill>
              </a:rPr>
            </a:b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How can we apply ML/AI/DL to further enhance the </a:t>
            </a:r>
            <a:r>
              <a:rPr lang="en-US" sz="3300" dirty="0" err="1">
                <a:solidFill>
                  <a:schemeClr val="bg1"/>
                </a:solidFill>
              </a:rPr>
              <a:t>SyncVR</a:t>
            </a:r>
            <a:r>
              <a:rPr lang="en-US" sz="3300" dirty="0">
                <a:solidFill>
                  <a:schemeClr val="bg1"/>
                </a:solidFill>
              </a:rPr>
              <a:t> app store?  </a:t>
            </a:r>
            <a:br>
              <a:rPr lang="en-US" sz="3300" dirty="0">
                <a:solidFill>
                  <a:schemeClr val="bg1"/>
                </a:solidFill>
              </a:rPr>
            </a:b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A96CB-91E8-49BF-0E09-3668F56D8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88457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0984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5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DB1"/>
      </a:accent6>
      <a:hlink>
        <a:srgbClr val="6654C6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389</Words>
  <Application>Microsoft Macintosh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Courier New</vt:lpstr>
      <vt:lpstr>Sitka Banner</vt:lpstr>
      <vt:lpstr>HeadlinesVTI</vt:lpstr>
      <vt:lpstr>SyncVR Data Analyst Internship Assignment</vt:lpstr>
      <vt:lpstr>The Data</vt:lpstr>
      <vt:lpstr>Summary Statistics</vt:lpstr>
      <vt:lpstr>Symptoms Summary</vt:lpstr>
      <vt:lpstr>KNN Model Results  </vt:lpstr>
      <vt:lpstr>Further Exploration and Usage  How can we apply ML/AI/DL to further enhance the SyncVR app store?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SyncVR Data Analyst Internship Assignment</dc:title>
  <dc:creator>Abernethy, Cameron</dc:creator>
  <cp:lastModifiedBy>Abernethy, Cameron</cp:lastModifiedBy>
  <cp:revision>2</cp:revision>
  <dcterms:created xsi:type="dcterms:W3CDTF">2023-03-20T17:37:33Z</dcterms:created>
  <dcterms:modified xsi:type="dcterms:W3CDTF">2023-03-21T04:28:57Z</dcterms:modified>
</cp:coreProperties>
</file>