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F116-DA73-E9F1-2266-FDF8711C4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4E87A-85FC-B1A3-104F-D3EDED847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364C6-D578-7E67-844A-E924A2AE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7FC3-5321-4214-9685-5D527F4C850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5B3EF-01CB-213F-C9DF-079D317D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2C0D2-B3ED-68E8-9F49-FB2C6E0E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9E0-6718-4FA5-91F9-E45DB298F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33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FE54-4ABA-AF26-7383-04A840EF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E691B-CED2-040A-8A27-48E50AA54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FEF69-E419-D66A-76CB-7F12BC68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7FC3-5321-4214-9685-5D527F4C850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79B13-BCA6-EE31-D45E-8E64FC8F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474B8-9B08-72EC-FD6C-951B68E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9E0-6718-4FA5-91F9-E45DB298F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7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ED66C-5B22-0215-51DD-103D74D53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41EFF-BD10-B252-2BB6-9FA2F3274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782F-0E1C-23B5-E412-A7AC2C29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7FC3-5321-4214-9685-5D527F4C850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5699-FB07-333E-A1F4-C0C4BEB8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A9DF1-901E-74AC-931B-E98C3C14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9E0-6718-4FA5-91F9-E45DB298F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83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E6D8-C6E6-23C5-3532-1612265D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8423-C340-207A-E4F4-5F767BFC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2A363-4D0B-6F9A-D104-5C96C1E9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7FC3-5321-4214-9685-5D527F4C850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1566F-30E6-E20C-4C63-D7C6E6E8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6F403-068B-ADA0-714A-7BE5EBD3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9E0-6718-4FA5-91F9-E45DB298F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63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9BCD-8107-53F7-DBA7-62B3597A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6C9F0-CD7E-77ED-6DEA-EB4574F6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39A49-3D52-41BE-0062-AB0A602A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7FC3-5321-4214-9685-5D527F4C850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D7445-B0E6-B47B-02D5-E80B1113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1B022-3D9E-948B-9F94-9FA9CC3B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9E0-6718-4FA5-91F9-E45DB298F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97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6674-B773-7411-27E0-35532894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B2843-1573-F43D-39D9-CC6401371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8DA3E-D657-1F75-D70D-C360287D9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8B41-F070-39C0-9135-BDF20254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7FC3-5321-4214-9685-5D527F4C850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BE4DE-5FE1-C4E9-26A8-8D6B827B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8B760-E806-ABC1-4E21-367BD547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9E0-6718-4FA5-91F9-E45DB298F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67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C4CD-7EE5-A4AC-238B-D44D9B7E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A3A84-5D3F-3A4B-E63D-3BAC4052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AAF79-5847-546D-F13A-CBC9F7AC1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0BF9E-CF1B-827F-657E-149177E7F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32B5D-BC94-0F68-35A7-2EB19613E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A3A3B-45DE-7275-DE43-1CCCA1FF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7FC3-5321-4214-9685-5D527F4C850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8EBD1-D5B2-89BE-B283-F95C024E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A1D67-A912-82DB-4EEE-A62F12D5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9E0-6718-4FA5-91F9-E45DB298F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7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DFDC-7A30-8FB7-BF87-C3130F29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5FE8F-4456-BD0E-54BA-86AA4457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7FC3-5321-4214-9685-5D527F4C850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47E24-F722-C0F0-2C71-D51F72B8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57EF8-68D6-B061-771F-4498A94B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9E0-6718-4FA5-91F9-E45DB298F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59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6112B-FEA0-267A-DD2F-0F7D2773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7FC3-5321-4214-9685-5D527F4C850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196FB-FDDF-9295-D79A-85530A4A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80267-BA43-5441-F3EF-B74EFE91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9E0-6718-4FA5-91F9-E45DB298F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65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4F19-89C4-45A2-1FC5-3B839C29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C240-B153-7193-5E44-1FD3D1F47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5A7C7-9F1D-CA62-5ED2-64DA98E69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CA2D-B941-2BE8-012D-4B169B08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7FC3-5321-4214-9685-5D527F4C850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0C5FB-D49A-53D2-2A46-CC0EB698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9583A-CEC9-3273-E541-566F18D6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9E0-6718-4FA5-91F9-E45DB298F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49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E647-1072-9E2C-E1AD-B036E512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F47C0-93A2-139C-82E5-BB5F4EC72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865CA-9D92-A300-CC2D-3C1F2D60D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01F02-B055-3AEF-8FAE-8AE2ED6F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7FC3-5321-4214-9685-5D527F4C850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165F9-CD4C-CDE5-B3E1-735068DC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A7D6B-861E-A7CF-74A9-F3C5C328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D9E0-6718-4FA5-91F9-E45DB298F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54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ECFA6-7E90-EE6A-F3A9-1B961FF8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36A5-442C-46FB-B743-BB3F2A9EF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27D1F-87C3-2509-7151-7EDA49206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DA7FC3-5321-4214-9685-5D527F4C850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F20CE-36AB-34ED-4409-C9327C9C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1287E-69A5-0771-3845-8F1C670C2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FFD9E0-6718-4FA5-91F9-E45DB298F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79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0A77-6CF5-AD08-BD99-409E41A98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49" y="3429000"/>
            <a:ext cx="6209073" cy="1068214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Bogle Black" panose="020B0A03020203060203" pitchFamily="34" charset="0"/>
                <a:cs typeface="Segoe UI Semilight" panose="020B0402040204020203" pitchFamily="34" charset="0"/>
              </a:rPr>
              <a:t>RStudio Project</a:t>
            </a:r>
          </a:p>
        </p:txBody>
      </p:sp>
      <p:pic>
        <p:nvPicPr>
          <p:cNvPr id="13" name="Picture 12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0A41C96C-E8CE-90D1-2C9D-126385D83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49" y="1954345"/>
            <a:ext cx="6209073" cy="14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FD88-36D0-1A18-C22D-C0A283B7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Bogle" panose="020B05030202030D0203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62002-9037-B57F-41DE-3B3EF9FC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bg1"/>
                </a:solidFill>
                <a:latin typeface="Bogle" panose="020B05030202030D0203" pitchFamily="34" charset="0"/>
              </a:rPr>
              <a:t>This dataset was sourced through Kaggle, and contains profit metrics for different Walmart stores over time</a:t>
            </a:r>
          </a:p>
          <a:p>
            <a:pPr marL="0" indent="0">
              <a:buNone/>
            </a:pPr>
            <a:endParaRPr lang="en-GB" sz="3200" dirty="0">
              <a:solidFill>
                <a:schemeClr val="bg1"/>
              </a:solidFill>
              <a:latin typeface="Bogle" panose="020B05030202030D0203" pitchFamily="34" charset="0"/>
            </a:endParaRPr>
          </a:p>
          <a:p>
            <a:r>
              <a:rPr lang="en-GB" sz="3200" dirty="0">
                <a:solidFill>
                  <a:schemeClr val="bg1"/>
                </a:solidFill>
                <a:latin typeface="Bogle" panose="020B05030202030D0203" pitchFamily="34" charset="0"/>
              </a:rPr>
              <a:t>The goal of this project is to demonstrate my ability to use RStudio as a means to plot and analyse data</a:t>
            </a:r>
          </a:p>
          <a:p>
            <a:pPr marL="0" indent="0">
              <a:buNone/>
            </a:pPr>
            <a:endParaRPr lang="en-GB" sz="3200" dirty="0">
              <a:solidFill>
                <a:schemeClr val="bg1"/>
              </a:solidFill>
              <a:latin typeface="Bogle" panose="020B05030202030D0203" pitchFamily="34" charset="0"/>
            </a:endParaRPr>
          </a:p>
          <a:p>
            <a:r>
              <a:rPr lang="en-GB" sz="3200" dirty="0">
                <a:solidFill>
                  <a:schemeClr val="bg1"/>
                </a:solidFill>
                <a:latin typeface="Bogle" panose="020B05030202030D0203" pitchFamily="34" charset="0"/>
              </a:rPr>
              <a:t>Packages used within this project are: ggplot2, </a:t>
            </a:r>
            <a:r>
              <a:rPr lang="en-GB" sz="3200" dirty="0" err="1">
                <a:solidFill>
                  <a:schemeClr val="bg1"/>
                </a:solidFill>
                <a:latin typeface="Bogle" panose="020B05030202030D0203" pitchFamily="34" charset="0"/>
              </a:rPr>
              <a:t>readr</a:t>
            </a:r>
            <a:r>
              <a:rPr lang="en-GB" sz="3200" dirty="0">
                <a:solidFill>
                  <a:schemeClr val="bg1"/>
                </a:solidFill>
                <a:latin typeface="Bogle" panose="020B05030202030D0203" pitchFamily="34" charset="0"/>
              </a:rPr>
              <a:t>, </a:t>
            </a:r>
            <a:r>
              <a:rPr lang="en-GB" sz="3200" dirty="0" err="1">
                <a:solidFill>
                  <a:schemeClr val="bg1"/>
                </a:solidFill>
                <a:latin typeface="Bogle" panose="020B05030202030D0203" pitchFamily="34" charset="0"/>
              </a:rPr>
              <a:t>summarytools</a:t>
            </a:r>
            <a:r>
              <a:rPr lang="en-GB" sz="3200" dirty="0">
                <a:solidFill>
                  <a:schemeClr val="bg1"/>
                </a:solidFill>
                <a:latin typeface="Bogle" panose="020B05030202030D0203" pitchFamily="34" charset="0"/>
              </a:rPr>
              <a:t>, </a:t>
            </a:r>
            <a:r>
              <a:rPr lang="en-GB" sz="3200" dirty="0" err="1">
                <a:solidFill>
                  <a:schemeClr val="bg1"/>
                </a:solidFill>
                <a:latin typeface="Bogle" panose="020B05030202030D0203" pitchFamily="34" charset="0"/>
              </a:rPr>
              <a:t>dplyr</a:t>
            </a:r>
            <a:r>
              <a:rPr lang="en-GB" sz="3200" dirty="0">
                <a:solidFill>
                  <a:schemeClr val="bg1"/>
                </a:solidFill>
                <a:latin typeface="Bogle" panose="020B05030202030D0203" pitchFamily="34" charset="0"/>
              </a:rPr>
              <a:t> and </a:t>
            </a:r>
            <a:r>
              <a:rPr lang="en-GB" sz="3200" dirty="0" err="1">
                <a:solidFill>
                  <a:schemeClr val="bg1"/>
                </a:solidFill>
                <a:latin typeface="Bogle" panose="020B05030202030D0203" pitchFamily="34" charset="0"/>
              </a:rPr>
              <a:t>tidyverse</a:t>
            </a:r>
            <a:r>
              <a:rPr lang="en-GB" sz="3200" dirty="0">
                <a:solidFill>
                  <a:schemeClr val="bg1"/>
                </a:solidFill>
                <a:latin typeface="Bogle" panose="020B05030202030D0203" pitchFamily="34" charset="0"/>
              </a:rPr>
              <a:t>.</a:t>
            </a:r>
          </a:p>
          <a:p>
            <a:endParaRPr lang="en-GB" dirty="0">
              <a:solidFill>
                <a:schemeClr val="bg1"/>
              </a:solidFill>
              <a:latin typeface="Bogle" panose="020B05030202030D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5609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579E-CCE2-E9DE-A048-D811238A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ogle" panose="020B05030202030D0203" pitchFamily="34" charset="0"/>
              </a:rPr>
              <a:t>Data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E6463F-AEFC-1C11-47A3-1CA630AC51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38" t="43527" r="43626" b="47762"/>
          <a:stretch/>
        </p:blipFill>
        <p:spPr>
          <a:xfrm>
            <a:off x="838197" y="1864561"/>
            <a:ext cx="10000764" cy="936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602538-A515-C3EA-C78E-3A0AA7AC03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89" t="35554" r="44069" b="57588"/>
          <a:stretch/>
        </p:blipFill>
        <p:spPr>
          <a:xfrm>
            <a:off x="838161" y="3288029"/>
            <a:ext cx="10000800" cy="730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1777CC-8899-65F3-A432-F940BEA6E3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04" t="41609" r="43461" b="50000"/>
          <a:stretch/>
        </p:blipFill>
        <p:spPr>
          <a:xfrm>
            <a:off x="838161" y="4505910"/>
            <a:ext cx="10000800" cy="9018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809F1C-207F-08E8-ED4E-0B1A503B061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368" t="49499" r="43791" b="45642"/>
          <a:stretch/>
        </p:blipFill>
        <p:spPr>
          <a:xfrm>
            <a:off x="838161" y="5894933"/>
            <a:ext cx="10000800" cy="527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24A54-72D0-BE95-B0E0-8F791AC7C139}"/>
              </a:ext>
            </a:extLst>
          </p:cNvPr>
          <p:cNvSpPr txBox="1"/>
          <p:nvPr/>
        </p:nvSpPr>
        <p:spPr>
          <a:xfrm>
            <a:off x="838161" y="1490633"/>
            <a:ext cx="8589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ogle" panose="020B05030202030D0203" pitchFamily="34" charset="0"/>
              </a:rPr>
              <a:t>Importing the walmart.csv dataset with the correct column formats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975A2-B099-054D-DB29-574392BEE1E7}"/>
              </a:ext>
            </a:extLst>
          </p:cNvPr>
          <p:cNvSpPr txBox="1"/>
          <p:nvPr/>
        </p:nvSpPr>
        <p:spPr>
          <a:xfrm>
            <a:off x="838161" y="2887919"/>
            <a:ext cx="8589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ogle" panose="020B05030202030D0203" pitchFamily="34" charset="0"/>
              </a:rPr>
              <a:t>Preliminary Structure Checks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648FF-8FC9-4F97-EAE7-5D0AEB000750}"/>
              </a:ext>
            </a:extLst>
          </p:cNvPr>
          <p:cNvSpPr txBox="1"/>
          <p:nvPr/>
        </p:nvSpPr>
        <p:spPr>
          <a:xfrm>
            <a:off x="838161" y="4105800"/>
            <a:ext cx="8589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ogle" panose="020B05030202030D0203" pitchFamily="34" charset="0"/>
              </a:rPr>
              <a:t>Basic Central Tendency Measures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82FD0-639C-4D59-E81C-8280EC2D7256}"/>
              </a:ext>
            </a:extLst>
          </p:cNvPr>
          <p:cNvSpPr txBox="1"/>
          <p:nvPr/>
        </p:nvSpPr>
        <p:spPr>
          <a:xfrm>
            <a:off x="838161" y="5494823"/>
            <a:ext cx="8589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ogle" panose="020B05030202030D0203" pitchFamily="34" charset="0"/>
              </a:rPr>
              <a:t>Correlational measures</a:t>
            </a:r>
          </a:p>
        </p:txBody>
      </p:sp>
    </p:spTree>
    <p:extLst>
      <p:ext uri="{BB962C8B-B14F-4D97-AF65-F5344CB8AC3E}">
        <p14:creationId xmlns:p14="http://schemas.microsoft.com/office/powerpoint/2010/main" val="21577330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64C-B9BC-D645-02BD-2BF1F5E2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ogle" panose="020B05030202030D0203" pitchFamily="34" charset="0"/>
              </a:rPr>
              <a:t>Initial Plotting</a:t>
            </a:r>
          </a:p>
        </p:txBody>
      </p:sp>
      <p:pic>
        <p:nvPicPr>
          <p:cNvPr id="5" name="Content Placeholder 4" descr="A graph showing sales over time&#10;&#10;Description automatically generated">
            <a:extLst>
              <a:ext uri="{FF2B5EF4-FFF2-40B4-BE49-F238E27FC236}">
                <a16:creationId xmlns:a16="http://schemas.microsoft.com/office/drawing/2014/main" id="{0E842873-262E-1748-6883-37353328F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745" y="1659980"/>
            <a:ext cx="6668078" cy="41151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9C3529-8BD2-FDBC-BB9B-682CA75AE65E}"/>
              </a:ext>
            </a:extLst>
          </p:cNvPr>
          <p:cNvSpPr txBox="1"/>
          <p:nvPr/>
        </p:nvSpPr>
        <p:spPr>
          <a:xfrm>
            <a:off x="768485" y="1809345"/>
            <a:ext cx="41245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Bogle" panose="020B05030202030D0203" pitchFamily="34" charset="0"/>
              </a:rPr>
              <a:t>Dataset was clearly not suitable for plotting over time initially</a:t>
            </a:r>
          </a:p>
          <a:p>
            <a:endParaRPr lang="en-GB" sz="2800" dirty="0">
              <a:solidFill>
                <a:schemeClr val="bg1"/>
              </a:solidFill>
              <a:latin typeface="Bogle" panose="020B05030202030D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Bogle" panose="020B05030202030D0203" pitchFamily="34" charset="0"/>
              </a:rPr>
              <a:t>This was due to weekly sales counts being stored in the raw data from different stores</a:t>
            </a:r>
          </a:p>
        </p:txBody>
      </p:sp>
    </p:spTree>
    <p:extLst>
      <p:ext uri="{BB962C8B-B14F-4D97-AF65-F5344CB8AC3E}">
        <p14:creationId xmlns:p14="http://schemas.microsoft.com/office/powerpoint/2010/main" val="89657936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2569-AE97-CD00-F83E-CE972402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ogle" panose="020B05030202030D0203" pitchFamily="34" charset="0"/>
              </a:rPr>
              <a:t>Transforming data for plotting &amp;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872AB-C8BD-4594-EDC1-C4B7F14D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56" t="41193" r="43874" b="51501"/>
          <a:stretch/>
        </p:blipFill>
        <p:spPr>
          <a:xfrm>
            <a:off x="837490" y="1857771"/>
            <a:ext cx="8365690" cy="658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D806F-0374-A603-8455-0B22F48ED9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33" t="43555" r="43544" b="43974"/>
          <a:stretch/>
        </p:blipFill>
        <p:spPr>
          <a:xfrm>
            <a:off x="836780" y="2971799"/>
            <a:ext cx="8366400" cy="1130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071563-1E1F-D2F2-67F8-506201CA6EB8}"/>
              </a:ext>
            </a:extLst>
          </p:cNvPr>
          <p:cNvSpPr txBox="1"/>
          <p:nvPr/>
        </p:nvSpPr>
        <p:spPr>
          <a:xfrm>
            <a:off x="836780" y="5713773"/>
            <a:ext cx="8589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ogle" panose="020B05030202030D0203" pitchFamily="34" charset="0"/>
              </a:rPr>
              <a:t>Individual stores showed similar seasonality in general when plotted, with some outliers to be plotted individually in depth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E89764-8D7C-1A57-354C-9253C1F2C2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38" t="42491" r="43874" b="48279"/>
          <a:stretch/>
        </p:blipFill>
        <p:spPr>
          <a:xfrm>
            <a:off x="836780" y="4712208"/>
            <a:ext cx="8371390" cy="8344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D99215-1319-476B-1584-79CBD5EA4A1F}"/>
              </a:ext>
            </a:extLst>
          </p:cNvPr>
          <p:cNvSpPr txBox="1"/>
          <p:nvPr/>
        </p:nvSpPr>
        <p:spPr>
          <a:xfrm>
            <a:off x="836780" y="1443438"/>
            <a:ext cx="836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ogle" panose="020B05030202030D0203" pitchFamily="34" charset="0"/>
              </a:rPr>
              <a:t>Subsetting the data into different stores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B8319-671F-37B1-EE2B-4137C98D3D44}"/>
              </a:ext>
            </a:extLst>
          </p:cNvPr>
          <p:cNvSpPr txBox="1"/>
          <p:nvPr/>
        </p:nvSpPr>
        <p:spPr>
          <a:xfrm>
            <a:off x="836780" y="2615892"/>
            <a:ext cx="8589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ogle" panose="020B05030202030D0203" pitchFamily="34" charset="0"/>
              </a:rPr>
              <a:t>Plotting store data independently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55B97-CA0C-D039-9492-E79B3AF5309C}"/>
              </a:ext>
            </a:extLst>
          </p:cNvPr>
          <p:cNvSpPr txBox="1"/>
          <p:nvPr/>
        </p:nvSpPr>
        <p:spPr>
          <a:xfrm>
            <a:off x="836780" y="4342876"/>
            <a:ext cx="85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ogle" panose="020B05030202030D0203" pitchFamily="34" charset="0"/>
              </a:rPr>
              <a:t>Creating a new object based on </a:t>
            </a:r>
            <a:r>
              <a:rPr lang="en-GB" dirty="0" err="1">
                <a:solidFill>
                  <a:schemeClr val="bg1"/>
                </a:solidFill>
                <a:latin typeface="Bogle" panose="020B05030202030D0203" pitchFamily="34" charset="0"/>
              </a:rPr>
              <a:t>walmart</a:t>
            </a:r>
            <a:r>
              <a:rPr lang="en-GB" dirty="0">
                <a:solidFill>
                  <a:schemeClr val="bg1"/>
                </a:solidFill>
                <a:latin typeface="Bogle" panose="020B05030202030D0203" pitchFamily="34" charset="0"/>
              </a:rPr>
              <a:t> data with a new column of sales across all stores</a:t>
            </a:r>
          </a:p>
        </p:txBody>
      </p:sp>
    </p:spTree>
    <p:extLst>
      <p:ext uri="{BB962C8B-B14F-4D97-AF65-F5344CB8AC3E}">
        <p14:creationId xmlns:p14="http://schemas.microsoft.com/office/powerpoint/2010/main" val="26075428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BC0D-91E1-48C4-0327-EC4E8CA7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ogle" panose="020B05030202030D0203" pitchFamily="34" charset="0"/>
              </a:rPr>
              <a:t>Transforming data for plotting &amp; analysis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B18E7C-D16F-E8ED-9D4A-27DAA37E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69" t="25007" r="44121" b="66740"/>
          <a:stretch/>
        </p:blipFill>
        <p:spPr>
          <a:xfrm>
            <a:off x="838200" y="2499312"/>
            <a:ext cx="9693208" cy="8735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C4EB4B-C5EB-9443-2561-5C7CAEE15F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03" t="41577" r="43874" b="51649"/>
          <a:stretch/>
        </p:blipFill>
        <p:spPr>
          <a:xfrm>
            <a:off x="836608" y="4614154"/>
            <a:ext cx="9694800" cy="711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1648B4-AAB6-CA92-F4D2-0B55C760BB55}"/>
              </a:ext>
            </a:extLst>
          </p:cNvPr>
          <p:cNvSpPr txBox="1"/>
          <p:nvPr/>
        </p:nvSpPr>
        <p:spPr>
          <a:xfrm>
            <a:off x="836608" y="2099202"/>
            <a:ext cx="8589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ogle" panose="020B05030202030D0203" pitchFamily="34" charset="0"/>
              </a:rPr>
              <a:t>Creating a new column with fixed units for more practical data visualisation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1A1CE-4908-06B7-1103-A51CA08FA637}"/>
              </a:ext>
            </a:extLst>
          </p:cNvPr>
          <p:cNvSpPr txBox="1"/>
          <p:nvPr/>
        </p:nvSpPr>
        <p:spPr>
          <a:xfrm>
            <a:off x="836608" y="4158634"/>
            <a:ext cx="8589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ogle" panose="020B05030202030D0203" pitchFamily="34" charset="0"/>
              </a:rPr>
              <a:t>Creating x axis breaks on the plot to ensure labelling begins with plot boundary</a:t>
            </a:r>
          </a:p>
        </p:txBody>
      </p:sp>
    </p:spTree>
    <p:extLst>
      <p:ext uri="{BB962C8B-B14F-4D97-AF65-F5344CB8AC3E}">
        <p14:creationId xmlns:p14="http://schemas.microsoft.com/office/powerpoint/2010/main" val="261855113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6A25-5917-88B7-B4F7-2666E858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ogle" panose="020B05030202030D0203" pitchFamily="34" charset="0"/>
              </a:rPr>
              <a:t>Code for Data Visualisations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F0F4C-1EBE-74D4-0551-BA101A518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03" t="40663" r="43956" b="51209"/>
          <a:stretch/>
        </p:blipFill>
        <p:spPr>
          <a:xfrm>
            <a:off x="838162" y="2262420"/>
            <a:ext cx="9694838" cy="85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6F6D6C-736F-B850-3792-AAA10B2D12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68" t="37903" r="43462" b="51942"/>
          <a:stretch/>
        </p:blipFill>
        <p:spPr>
          <a:xfrm>
            <a:off x="838200" y="4105800"/>
            <a:ext cx="9694800" cy="1061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5D586F-B3A2-E27C-CC28-7C02F1ACE2AF}"/>
              </a:ext>
            </a:extLst>
          </p:cNvPr>
          <p:cNvSpPr txBox="1"/>
          <p:nvPr/>
        </p:nvSpPr>
        <p:spPr>
          <a:xfrm>
            <a:off x="838161" y="3449183"/>
            <a:ext cx="8589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ogle" panose="020B05030202030D0203" pitchFamily="34" charset="0"/>
              </a:rPr>
              <a:t>Plotting and designing graph to show weekly sales for one store that showed to be outlier when initially plotting different stores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E138D8-2CA9-24ED-CF9E-1D1549B1C3F8}"/>
              </a:ext>
            </a:extLst>
          </p:cNvPr>
          <p:cNvSpPr txBox="1"/>
          <p:nvPr/>
        </p:nvSpPr>
        <p:spPr>
          <a:xfrm>
            <a:off x="838161" y="1862310"/>
            <a:ext cx="8589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ogle" panose="020B05030202030D0203" pitchFamily="34" charset="0"/>
              </a:rPr>
              <a:t>Plotting and designing graph to show weekly sales for all stores</a:t>
            </a:r>
          </a:p>
        </p:txBody>
      </p:sp>
    </p:spTree>
    <p:extLst>
      <p:ext uri="{BB962C8B-B14F-4D97-AF65-F5344CB8AC3E}">
        <p14:creationId xmlns:p14="http://schemas.microsoft.com/office/powerpoint/2010/main" val="415018487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679C-7261-57DD-E680-D29FAA63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ogle" panose="020B05030202030D0203" pitchFamily="34" charset="0"/>
              </a:rPr>
              <a:t>Data Visualisations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4BC3B-D0BA-A405-9666-D8DDCCB12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84" y="1607736"/>
            <a:ext cx="5619895" cy="3468278"/>
          </a:xfrm>
          <a:prstGeom prst="rect">
            <a:avLst/>
          </a:prstGeom>
        </p:spPr>
      </p:pic>
      <p:pic>
        <p:nvPicPr>
          <p:cNvPr id="10" name="Picture 9" descr="A graph showing a line of sales&#10;&#10;Description automatically generated">
            <a:extLst>
              <a:ext uri="{FF2B5EF4-FFF2-40B4-BE49-F238E27FC236}">
                <a16:creationId xmlns:a16="http://schemas.microsoft.com/office/drawing/2014/main" id="{4ED5BFF6-E98B-C42B-A36C-810382030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223" y="1607736"/>
            <a:ext cx="5619895" cy="34682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553D7D-6626-2B65-0691-F83F4766E1B9}"/>
              </a:ext>
            </a:extLst>
          </p:cNvPr>
          <p:cNvSpPr txBox="1"/>
          <p:nvPr/>
        </p:nvSpPr>
        <p:spPr>
          <a:xfrm>
            <a:off x="245884" y="5076014"/>
            <a:ext cx="5619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ogle" panose="020B05030202030D0203" pitchFamily="34" charset="0"/>
              </a:rPr>
              <a:t>This visualisation shows the weekly sum sales across all Walmart stores in millions. Most individual stores when plotted followed this profile closely.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50DD0-FF21-9C6F-7BA9-5CCB20D9B231}"/>
              </a:ext>
            </a:extLst>
          </p:cNvPr>
          <p:cNvSpPr txBox="1"/>
          <p:nvPr/>
        </p:nvSpPr>
        <p:spPr>
          <a:xfrm>
            <a:off x="6173822" y="5076014"/>
            <a:ext cx="5619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ogle" panose="020B05030202030D0203" pitchFamily="34" charset="0"/>
              </a:rPr>
              <a:t>This visualisation shows one store with a strong negative trend in sales over time since the earliest dataset records, fitted with a plotted linear model through ggplot2</a:t>
            </a:r>
          </a:p>
        </p:txBody>
      </p:sp>
    </p:spTree>
    <p:extLst>
      <p:ext uri="{BB962C8B-B14F-4D97-AF65-F5344CB8AC3E}">
        <p14:creationId xmlns:p14="http://schemas.microsoft.com/office/powerpoint/2010/main" val="33335184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FBB2-1EF7-A7E5-4F14-3C35A62B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ogle" panose="020B05030202030D0203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B6FA-ACD7-EA86-7774-5B9C99069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Bogle" panose="020B05030202030D0203" pitchFamily="34" charset="0"/>
              </a:rPr>
              <a:t>There is a strong seasonal profile present in most stores within Walmart, in which the period before Christmas was associated with a spike in sales</a:t>
            </a:r>
          </a:p>
          <a:p>
            <a:pPr marL="0" indent="0">
              <a:buNone/>
            </a:pPr>
            <a:endParaRPr lang="en-GB" sz="3200" dirty="0">
              <a:solidFill>
                <a:schemeClr val="bg1"/>
              </a:solidFill>
              <a:latin typeface="Bogle" panose="020B05030202030D0203" pitchFamily="34" charset="0"/>
            </a:endParaRPr>
          </a:p>
          <a:p>
            <a:r>
              <a:rPr lang="en-GB" sz="3200" dirty="0">
                <a:solidFill>
                  <a:schemeClr val="bg1"/>
                </a:solidFill>
                <a:latin typeface="Bogle" panose="020B05030202030D0203" pitchFamily="34" charset="0"/>
              </a:rPr>
              <a:t>Most stores don’t exhibit any immediate positive or negative correlation over time visually, however store 36 did display a continuous and predictable decrease in sales over time</a:t>
            </a:r>
          </a:p>
        </p:txBody>
      </p:sp>
    </p:spTree>
    <p:extLst>
      <p:ext uri="{BB962C8B-B14F-4D97-AF65-F5344CB8AC3E}">
        <p14:creationId xmlns:p14="http://schemas.microsoft.com/office/powerpoint/2010/main" val="26244034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337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Bogle</vt:lpstr>
      <vt:lpstr>Bogle Black</vt:lpstr>
      <vt:lpstr>Office Theme</vt:lpstr>
      <vt:lpstr>RStudio Project</vt:lpstr>
      <vt:lpstr>Introduction</vt:lpstr>
      <vt:lpstr>Data Handling</vt:lpstr>
      <vt:lpstr>Initial Plotting</vt:lpstr>
      <vt:lpstr>Transforming data for plotting &amp; analysis</vt:lpstr>
      <vt:lpstr>Transforming data for plotting &amp; analysis</vt:lpstr>
      <vt:lpstr>Code for Data Visualisations</vt:lpstr>
      <vt:lpstr>Data Visualisations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Cameron Calladine</dc:creator>
  <cp:lastModifiedBy>Cameron Calladine</cp:lastModifiedBy>
  <cp:revision>3</cp:revision>
  <dcterms:created xsi:type="dcterms:W3CDTF">2024-11-13T18:14:41Z</dcterms:created>
  <dcterms:modified xsi:type="dcterms:W3CDTF">2024-11-17T13:10:05Z</dcterms:modified>
</cp:coreProperties>
</file>