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roxima Nova"/>
      <p:regular r:id="rId16"/>
      <p:bold r:id="rId17"/>
      <p:italic r:id="rId18"/>
      <p:boldItalic r:id="rId19"/>
    </p:embeddedFont>
    <p:embeddedFont>
      <p:font typeface="Comfortaa"/>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mfortaa-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Comfortaa-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5" Type="http://schemas.openxmlformats.org/officeDocument/2006/relationships/notesMaster" Target="notesMasters/notesMaster1.xml"/><Relationship Id="rId19" Type="http://schemas.openxmlformats.org/officeDocument/2006/relationships/font" Target="fonts/ProximaNova-boldItalic.fntdata"/><Relationship Id="rId6" Type="http://schemas.openxmlformats.org/officeDocument/2006/relationships/slide" Target="slides/slide1.xml"/><Relationship Id="rId18" Type="http://schemas.openxmlformats.org/officeDocument/2006/relationships/font" Target="fonts/ProximaNova-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d71c5e2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d71c5e2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06d71c5e26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06d71c5e26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d71c5e2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d71c5e2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6d71c5e2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6d71c5e2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d71c5e26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d71c5e26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6d71c5e26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6d71c5e26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d71c5e26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d71c5e26_0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d71c5e26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d71c5e26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06d71c5e26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06d71c5e26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52325" y="1129500"/>
            <a:ext cx="6192000" cy="1824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a:latin typeface="Comfortaa"/>
                <a:ea typeface="Comfortaa"/>
                <a:cs typeface="Comfortaa"/>
                <a:sym typeface="Comfortaa"/>
              </a:rPr>
              <a:t>ESTRATEGIA CERO PAPEL</a:t>
            </a:r>
            <a:endParaRPr>
              <a:latin typeface="Comfortaa"/>
              <a:ea typeface="Comfortaa"/>
              <a:cs typeface="Comfortaa"/>
              <a:sym typeface="Comfortaa"/>
            </a:endParaRPr>
          </a:p>
        </p:txBody>
      </p:sp>
      <p:pic>
        <p:nvPicPr>
          <p:cNvPr id="60" name="Google Shape;60;p13"/>
          <p:cNvPicPr preferRelativeResize="0"/>
          <p:nvPr/>
        </p:nvPicPr>
        <p:blipFill rotWithShape="1">
          <a:blip r:embed="rId3">
            <a:alphaModFix/>
          </a:blip>
          <a:srcRect b="0" l="0" r="0" t="0"/>
          <a:stretch/>
        </p:blipFill>
        <p:spPr>
          <a:xfrm>
            <a:off x="6344325" y="0"/>
            <a:ext cx="5995324" cy="50665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122" name="Google Shape;122;p22"/>
          <p:cNvSpPr txBox="1"/>
          <p:nvPr/>
        </p:nvSpPr>
        <p:spPr>
          <a:xfrm>
            <a:off x="498000" y="1439025"/>
            <a:ext cx="81480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Comfortaa"/>
                <a:ea typeface="Comfortaa"/>
                <a:cs typeface="Comfortaa"/>
                <a:sym typeface="Comfortaa"/>
              </a:rPr>
              <a:t>5. </a:t>
            </a:r>
            <a:r>
              <a:rPr lang="es" sz="2000">
                <a:latin typeface="Comfortaa"/>
                <a:ea typeface="Comfortaa"/>
                <a:cs typeface="Comfortaa"/>
                <a:sym typeface="Comfortaa"/>
              </a:rPr>
              <a:t>Reduce</a:t>
            </a:r>
            <a:r>
              <a:rPr lang="es" sz="2000">
                <a:latin typeface="Comfortaa"/>
                <a:ea typeface="Comfortaa"/>
                <a:cs typeface="Comfortaa"/>
                <a:sym typeface="Comfortaa"/>
              </a:rPr>
              <a:t> el volumen de impresiones y fotocopias en la entidad.</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s" sz="2000">
                <a:latin typeface="Comfortaa"/>
                <a:ea typeface="Comfortaa"/>
                <a:cs typeface="Comfortaa"/>
                <a:sym typeface="Comfortaa"/>
              </a:rPr>
              <a:t>6. Implemente el uso de firmas electrónicas o digitales.</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s" sz="2000">
                <a:latin typeface="Comfortaa"/>
                <a:ea typeface="Comfortaa"/>
                <a:cs typeface="Comfortaa"/>
                <a:sym typeface="Comfortaa"/>
              </a:rPr>
              <a:t>7. Implemente la automatización de comienzo a fin en un procedimiento interno libre de riesgos.</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s" sz="2000">
                <a:latin typeface="Comfortaa"/>
                <a:ea typeface="Comfortaa"/>
                <a:cs typeface="Comfortaa"/>
                <a:sym typeface="Comfortaa"/>
              </a:rPr>
              <a:t>8. Implemente proyectos de escaneo en procesos de alto valor.</a:t>
            </a:r>
            <a:endParaRPr sz="2000">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66" name="Google Shape;66;p14"/>
          <p:cNvSpPr txBox="1"/>
          <p:nvPr/>
        </p:nvSpPr>
        <p:spPr>
          <a:xfrm>
            <a:off x="182850" y="1815050"/>
            <a:ext cx="8778300" cy="32631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s" sz="2000">
                <a:latin typeface="Comfortaa"/>
                <a:ea typeface="Comfortaa"/>
                <a:cs typeface="Comfortaa"/>
                <a:sym typeface="Comfortaa"/>
              </a:rPr>
              <a:t>El Gobierno Nacional a través del Ministerio de Tecnologías de la Información y la Dirección de Gobierno en línea, desea promover la implementación de oficinas Cero Papel como un proyecto que permita combinar los esfuerzos en mejorar la eficiencia de la administración pública con las buenas prácticas ambientales.</a:t>
            </a:r>
            <a:endParaRPr sz="2000">
              <a:latin typeface="Comfortaa"/>
              <a:ea typeface="Comfortaa"/>
              <a:cs typeface="Comfortaa"/>
              <a:sym typeface="Comfortaa"/>
            </a:endParaRPr>
          </a:p>
          <a:p>
            <a:pPr indent="0" lvl="0" marL="0" rtl="0" algn="just">
              <a:spcBef>
                <a:spcPts val="0"/>
              </a:spcBef>
              <a:spcAft>
                <a:spcPts val="0"/>
              </a:spcAft>
              <a:buNone/>
            </a:pPr>
            <a:r>
              <a:t/>
            </a:r>
            <a:endParaRPr sz="2000">
              <a:latin typeface="Comfortaa"/>
              <a:ea typeface="Comfortaa"/>
              <a:cs typeface="Comfortaa"/>
              <a:sym typeface="Comfortaa"/>
            </a:endParaRPr>
          </a:p>
          <a:p>
            <a:pPr indent="0" lvl="0" marL="0" rtl="0" algn="just">
              <a:spcBef>
                <a:spcPts val="0"/>
              </a:spcBef>
              <a:spcAft>
                <a:spcPts val="0"/>
              </a:spcAft>
              <a:buNone/>
            </a:pPr>
            <a:r>
              <a:rPr lang="es" sz="2000">
                <a:latin typeface="Comfortaa"/>
                <a:ea typeface="Comfortaa"/>
                <a:cs typeface="Comfortaa"/>
                <a:sym typeface="Comfortaa"/>
              </a:rPr>
              <a:t>El concepto de oficinas Cero Papel u oficina sin papel se relaciona con la reducción ordenada del uso del papel mediante la sustitución de los documentos en físico por soportes y medios electrónicos.</a:t>
            </a:r>
            <a:endParaRPr sz="2000">
              <a:latin typeface="Comfortaa"/>
              <a:ea typeface="Comfortaa"/>
              <a:cs typeface="Comfortaa"/>
              <a:sym typeface="Comfortaa"/>
            </a:endParaRPr>
          </a:p>
        </p:txBody>
      </p:sp>
      <p:sp>
        <p:nvSpPr>
          <p:cNvPr id="67" name="Google Shape;67;p14"/>
          <p:cNvSpPr txBox="1"/>
          <p:nvPr/>
        </p:nvSpPr>
        <p:spPr>
          <a:xfrm>
            <a:off x="2019300" y="922250"/>
            <a:ext cx="51054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300">
                <a:latin typeface="Comfortaa"/>
                <a:ea typeface="Comfortaa"/>
                <a:cs typeface="Comfortaa"/>
                <a:sym typeface="Comfortaa"/>
              </a:rPr>
              <a:t>¿ QUE ES LA ESTRATEGIA CERO PAPEL?</a:t>
            </a:r>
            <a:endParaRPr b="1" sz="2300">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5"/>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73" name="Google Shape;73;p15"/>
          <p:cNvSpPr txBox="1"/>
          <p:nvPr/>
        </p:nvSpPr>
        <p:spPr>
          <a:xfrm>
            <a:off x="265200" y="1487450"/>
            <a:ext cx="8613600" cy="3001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sz="2000">
              <a:latin typeface="Comfortaa"/>
              <a:ea typeface="Comfortaa"/>
              <a:cs typeface="Comfortaa"/>
              <a:sym typeface="Comfortaa"/>
            </a:endParaRPr>
          </a:p>
          <a:p>
            <a:pPr indent="0" lvl="0" marL="0" marR="0" rtl="0" algn="just">
              <a:lnSpc>
                <a:spcPct val="100000"/>
              </a:lnSpc>
              <a:spcBef>
                <a:spcPts val="0"/>
              </a:spcBef>
              <a:spcAft>
                <a:spcPts val="0"/>
              </a:spcAft>
              <a:buNone/>
            </a:pPr>
            <a:r>
              <a:rPr lang="es" sz="2000">
                <a:latin typeface="Comfortaa"/>
                <a:ea typeface="Comfortaa"/>
                <a:cs typeface="Comfortaa"/>
                <a:sym typeface="Comfortaa"/>
              </a:rPr>
              <a:t>La estrategia Cero Papel no propone la eliminación total de los documentos en papel. La experiencia de países que han adelantado iniciativas parecidas ha demostrado que los documentos en papel tienden a convivir con los documentos electrónicos ya que el Estado no puede negar a los ciudadanos, organizaciones y empresas la utilización de medios físicos o en papel.</a:t>
            </a:r>
            <a:endParaRPr sz="2000">
              <a:latin typeface="Comfortaa"/>
              <a:ea typeface="Comfortaa"/>
              <a:cs typeface="Comfortaa"/>
              <a:sym typeface="Comfortaa"/>
            </a:endParaRPr>
          </a:p>
          <a:p>
            <a:pPr indent="0" lvl="0" marL="0" rtl="0" algn="just">
              <a:spcBef>
                <a:spcPts val="0"/>
              </a:spcBef>
              <a:spcAft>
                <a:spcPts val="0"/>
              </a:spcAft>
              <a:buNone/>
            </a:pPr>
            <a:r>
              <a:t/>
            </a:r>
            <a:endParaRPr sz="2000">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79" name="Google Shape;79;p16"/>
          <p:cNvSpPr txBox="1"/>
          <p:nvPr/>
        </p:nvSpPr>
        <p:spPr>
          <a:xfrm>
            <a:off x="182850" y="1815050"/>
            <a:ext cx="87783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p>
        </p:txBody>
      </p:sp>
      <p:sp>
        <p:nvSpPr>
          <p:cNvPr id="80" name="Google Shape;80;p16"/>
          <p:cNvSpPr txBox="1"/>
          <p:nvPr/>
        </p:nvSpPr>
        <p:spPr>
          <a:xfrm>
            <a:off x="2019300" y="850325"/>
            <a:ext cx="51054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300">
                <a:latin typeface="Comfortaa"/>
                <a:ea typeface="Comfortaa"/>
                <a:cs typeface="Comfortaa"/>
                <a:sym typeface="Comfortaa"/>
              </a:rPr>
              <a:t>OBJETIVOS</a:t>
            </a:r>
            <a:endParaRPr b="1" sz="2300">
              <a:latin typeface="Comfortaa"/>
              <a:ea typeface="Comfortaa"/>
              <a:cs typeface="Comfortaa"/>
              <a:sym typeface="Comfortaa"/>
            </a:endParaRPr>
          </a:p>
        </p:txBody>
      </p:sp>
      <p:sp>
        <p:nvSpPr>
          <p:cNvPr id="81" name="Google Shape;81;p16"/>
          <p:cNvSpPr txBox="1"/>
          <p:nvPr/>
        </p:nvSpPr>
        <p:spPr>
          <a:xfrm>
            <a:off x="294825" y="1389125"/>
            <a:ext cx="8778300" cy="3601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500">
                <a:latin typeface="Comfortaa"/>
                <a:ea typeface="Comfortaa"/>
                <a:cs typeface="Comfortaa"/>
                <a:sym typeface="Comfortaa"/>
              </a:rPr>
              <a:t>Objetivo General</a:t>
            </a:r>
            <a:endParaRPr b="1" sz="1500">
              <a:latin typeface="Comfortaa"/>
              <a:ea typeface="Comfortaa"/>
              <a:cs typeface="Comfortaa"/>
              <a:sym typeface="Comfortaa"/>
            </a:endParaRPr>
          </a:p>
          <a:p>
            <a:pPr indent="0" lvl="0" marL="0" rtl="0" algn="just">
              <a:lnSpc>
                <a:spcPct val="115000"/>
              </a:lnSpc>
              <a:spcBef>
                <a:spcPts val="0"/>
              </a:spcBef>
              <a:spcAft>
                <a:spcPts val="0"/>
              </a:spcAft>
              <a:buNone/>
            </a:pPr>
            <a:r>
              <a:rPr lang="es" sz="1500">
                <a:latin typeface="Comfortaa"/>
                <a:ea typeface="Comfortaa"/>
                <a:cs typeface="Comfortaa"/>
                <a:sym typeface="Comfortaa"/>
              </a:rPr>
              <a:t>Establecer acciones que permitan implementar la Estrategia Cero Papel en La Cámara de Comercio de Santa Marta para el Magdalena, con el propósito de disminuir el uso de papel e incentivar el uso de herramientas tecnológicas, mediante la adopción de nuevos hábitos y costumbres.</a:t>
            </a:r>
            <a:endParaRPr sz="1500">
              <a:latin typeface="Comfortaa"/>
              <a:ea typeface="Comfortaa"/>
              <a:cs typeface="Comfortaa"/>
              <a:sym typeface="Comfortaa"/>
            </a:endParaRPr>
          </a:p>
          <a:p>
            <a:pPr indent="0" lvl="0" marL="0" rtl="0" algn="just">
              <a:lnSpc>
                <a:spcPct val="115000"/>
              </a:lnSpc>
              <a:spcBef>
                <a:spcPts val="0"/>
              </a:spcBef>
              <a:spcAft>
                <a:spcPts val="0"/>
              </a:spcAft>
              <a:buNone/>
            </a:pPr>
            <a:r>
              <a:t/>
            </a:r>
            <a:endParaRPr sz="1500">
              <a:latin typeface="Comfortaa"/>
              <a:ea typeface="Comfortaa"/>
              <a:cs typeface="Comfortaa"/>
              <a:sym typeface="Comfortaa"/>
            </a:endParaRPr>
          </a:p>
          <a:p>
            <a:pPr indent="0" lvl="0" marL="0" rtl="0" algn="just">
              <a:lnSpc>
                <a:spcPct val="115000"/>
              </a:lnSpc>
              <a:spcBef>
                <a:spcPts val="0"/>
              </a:spcBef>
              <a:spcAft>
                <a:spcPts val="0"/>
              </a:spcAft>
              <a:buNone/>
            </a:pPr>
            <a:r>
              <a:rPr b="1" lang="es" sz="1500">
                <a:latin typeface="Comfortaa"/>
                <a:ea typeface="Comfortaa"/>
                <a:cs typeface="Comfortaa"/>
                <a:sym typeface="Comfortaa"/>
              </a:rPr>
              <a:t>Objetivos específicos. </a:t>
            </a:r>
            <a:endParaRPr sz="1900">
              <a:latin typeface="Comfortaa"/>
              <a:ea typeface="Comfortaa"/>
              <a:cs typeface="Comfortaa"/>
              <a:sym typeface="Comfortaa"/>
            </a:endParaRPr>
          </a:p>
          <a:p>
            <a:pPr indent="-323850" lvl="0" marL="457200" rtl="0" algn="just">
              <a:lnSpc>
                <a:spcPct val="115000"/>
              </a:lnSpc>
              <a:spcBef>
                <a:spcPts val="0"/>
              </a:spcBef>
              <a:spcAft>
                <a:spcPts val="0"/>
              </a:spcAft>
              <a:buSzPts val="1500"/>
              <a:buFont typeface="Comfortaa"/>
              <a:buChar char="➔"/>
            </a:pPr>
            <a:r>
              <a:rPr lang="es" sz="1500">
                <a:latin typeface="Comfortaa"/>
                <a:ea typeface="Comfortaa"/>
                <a:cs typeface="Comfortaa"/>
                <a:sym typeface="Comfortaa"/>
              </a:rPr>
              <a:t>Mejorar la gestión administrativa adoptando acciones más eficientes.</a:t>
            </a:r>
            <a:endParaRPr sz="1500">
              <a:latin typeface="Comfortaa"/>
              <a:ea typeface="Comfortaa"/>
              <a:cs typeface="Comfortaa"/>
              <a:sym typeface="Comfortaa"/>
            </a:endParaRPr>
          </a:p>
          <a:p>
            <a:pPr indent="-323850" lvl="0" marL="457200" rtl="0" algn="just">
              <a:lnSpc>
                <a:spcPct val="115000"/>
              </a:lnSpc>
              <a:spcBef>
                <a:spcPts val="0"/>
              </a:spcBef>
              <a:spcAft>
                <a:spcPts val="0"/>
              </a:spcAft>
              <a:buSzPts val="1500"/>
              <a:buFont typeface="Comfortaa"/>
              <a:buChar char="➔"/>
            </a:pPr>
            <a:r>
              <a:rPr lang="es" sz="1500">
                <a:latin typeface="Comfortaa"/>
                <a:ea typeface="Comfortaa"/>
                <a:cs typeface="Comfortaa"/>
                <a:sym typeface="Comfortaa"/>
              </a:rPr>
              <a:t>Promover un sentido de responsabilidad ambiental  en los funcionarios con la disminución del uso de papel. </a:t>
            </a:r>
            <a:endParaRPr sz="1500">
              <a:latin typeface="Comfortaa"/>
              <a:ea typeface="Comfortaa"/>
              <a:cs typeface="Comfortaa"/>
              <a:sym typeface="Comfortaa"/>
            </a:endParaRPr>
          </a:p>
          <a:p>
            <a:pPr indent="-323850" lvl="0" marL="457200" rtl="0" algn="just">
              <a:lnSpc>
                <a:spcPct val="115000"/>
              </a:lnSpc>
              <a:spcBef>
                <a:spcPts val="0"/>
              </a:spcBef>
              <a:spcAft>
                <a:spcPts val="0"/>
              </a:spcAft>
              <a:buSzPts val="1500"/>
              <a:buFont typeface="Comfortaa"/>
              <a:buChar char="➔"/>
            </a:pPr>
            <a:r>
              <a:rPr lang="es" sz="1500">
                <a:latin typeface="Comfortaa"/>
                <a:ea typeface="Comfortaa"/>
                <a:cs typeface="Comfortaa"/>
                <a:sym typeface="Comfortaa"/>
              </a:rPr>
              <a:t>Reducir costos, tiempo y espacios de almacenamiento de documentos.</a:t>
            </a:r>
            <a:endParaRPr sz="1500">
              <a:latin typeface="Comfortaa"/>
              <a:ea typeface="Comfortaa"/>
              <a:cs typeface="Comfortaa"/>
              <a:sym typeface="Comfortaa"/>
            </a:endParaRPr>
          </a:p>
          <a:p>
            <a:pPr indent="-323850" lvl="0" marL="457200" rtl="0" algn="just">
              <a:lnSpc>
                <a:spcPct val="115000"/>
              </a:lnSpc>
              <a:spcBef>
                <a:spcPts val="0"/>
              </a:spcBef>
              <a:spcAft>
                <a:spcPts val="0"/>
              </a:spcAft>
              <a:buSzPts val="1500"/>
              <a:buFont typeface="Comfortaa"/>
              <a:buChar char="➔"/>
            </a:pPr>
            <a:r>
              <a:rPr lang="es" sz="1500">
                <a:latin typeface="Comfortaa"/>
                <a:ea typeface="Comfortaa"/>
                <a:cs typeface="Comfortaa"/>
                <a:sym typeface="Comfortaa"/>
              </a:rPr>
              <a:t>Promover una cultura de fácil adaptación a los cambios relacionados al uso de herramientas tecnológicas.</a:t>
            </a:r>
            <a:endParaRPr sz="17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87" name="Google Shape;87;p17"/>
          <p:cNvSpPr txBox="1"/>
          <p:nvPr/>
        </p:nvSpPr>
        <p:spPr>
          <a:xfrm>
            <a:off x="182850" y="1815050"/>
            <a:ext cx="87783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p>
        </p:txBody>
      </p:sp>
      <p:sp>
        <p:nvSpPr>
          <p:cNvPr id="88" name="Google Shape;88;p17"/>
          <p:cNvSpPr txBox="1"/>
          <p:nvPr/>
        </p:nvSpPr>
        <p:spPr>
          <a:xfrm>
            <a:off x="238950" y="898950"/>
            <a:ext cx="8666100" cy="5388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s" sz="2300">
                <a:latin typeface="Comfortaa"/>
                <a:ea typeface="Comfortaa"/>
                <a:cs typeface="Comfortaa"/>
                <a:sym typeface="Comfortaa"/>
              </a:rPr>
              <a:t>BENEFICIOS QUE SE ESPERAN OBTENER</a:t>
            </a:r>
            <a:endParaRPr b="1" sz="3400">
              <a:latin typeface="Comfortaa"/>
              <a:ea typeface="Comfortaa"/>
              <a:cs typeface="Comfortaa"/>
              <a:sym typeface="Comfortaa"/>
            </a:endParaRPr>
          </a:p>
        </p:txBody>
      </p:sp>
      <p:sp>
        <p:nvSpPr>
          <p:cNvPr id="89" name="Google Shape;89;p17"/>
          <p:cNvSpPr txBox="1"/>
          <p:nvPr/>
        </p:nvSpPr>
        <p:spPr>
          <a:xfrm>
            <a:off x="300150" y="1437750"/>
            <a:ext cx="8543700" cy="3648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1800">
                <a:highlight>
                  <a:srgbClr val="FFFFFF"/>
                </a:highlight>
                <a:latin typeface="Comfortaa"/>
                <a:ea typeface="Comfortaa"/>
                <a:cs typeface="Comfortaa"/>
                <a:sym typeface="Comfortaa"/>
              </a:rPr>
              <a:t>Para las entidades y funcionarios.</a:t>
            </a:r>
            <a:endParaRPr b="1" sz="1800">
              <a:highlight>
                <a:srgbClr val="FFFFFF"/>
              </a:highlight>
              <a:latin typeface="Comfortaa"/>
              <a:ea typeface="Comfortaa"/>
              <a:cs typeface="Comfortaa"/>
              <a:sym typeface="Comfortaa"/>
            </a:endParaRPr>
          </a:p>
          <a:p>
            <a:pPr indent="-342900" lvl="0" marL="457200" rtl="0" algn="just">
              <a:lnSpc>
                <a:spcPct val="115000"/>
              </a:lnSpc>
              <a:spcBef>
                <a:spcPts val="0"/>
              </a:spcBef>
              <a:spcAft>
                <a:spcPts val="0"/>
              </a:spcAft>
              <a:buSzPts val="1800"/>
              <a:buFont typeface="Comfortaa"/>
              <a:buChar char="❖"/>
            </a:pPr>
            <a:r>
              <a:rPr lang="es" sz="1800">
                <a:latin typeface="Comfortaa"/>
                <a:ea typeface="Comfortaa"/>
                <a:cs typeface="Comfortaa"/>
                <a:sym typeface="Comfortaa"/>
              </a:rPr>
              <a:t>Procesos y servicios más eficaces y eficientes. </a:t>
            </a:r>
            <a:endParaRPr sz="1800">
              <a:latin typeface="Comfortaa"/>
              <a:ea typeface="Comfortaa"/>
              <a:cs typeface="Comfortaa"/>
              <a:sym typeface="Comfortaa"/>
            </a:endParaRPr>
          </a:p>
          <a:p>
            <a:pPr indent="-342900" lvl="0" marL="457200" rtl="0" algn="just">
              <a:lnSpc>
                <a:spcPct val="115000"/>
              </a:lnSpc>
              <a:spcBef>
                <a:spcPts val="0"/>
              </a:spcBef>
              <a:spcAft>
                <a:spcPts val="0"/>
              </a:spcAft>
              <a:buSzPts val="1800"/>
              <a:buFont typeface="Comfortaa"/>
              <a:buChar char="❖"/>
            </a:pPr>
            <a:r>
              <a:rPr lang="es" sz="1800">
                <a:latin typeface="Comfortaa"/>
                <a:ea typeface="Comfortaa"/>
                <a:cs typeface="Comfortaa"/>
                <a:sym typeface="Comfortaa"/>
              </a:rPr>
              <a:t>Aumento de la productividad.</a:t>
            </a:r>
            <a:endParaRPr sz="1800">
              <a:latin typeface="Comfortaa"/>
              <a:ea typeface="Comfortaa"/>
              <a:cs typeface="Comfortaa"/>
              <a:sym typeface="Comfortaa"/>
            </a:endParaRPr>
          </a:p>
          <a:p>
            <a:pPr indent="-342900" lvl="0" marL="457200" rtl="0" algn="just">
              <a:lnSpc>
                <a:spcPct val="115000"/>
              </a:lnSpc>
              <a:spcBef>
                <a:spcPts val="0"/>
              </a:spcBef>
              <a:spcAft>
                <a:spcPts val="0"/>
              </a:spcAft>
              <a:buSzPts val="1800"/>
              <a:buFont typeface="Comfortaa"/>
              <a:buChar char="❖"/>
            </a:pPr>
            <a:r>
              <a:rPr lang="es" sz="1800">
                <a:latin typeface="Comfortaa"/>
                <a:ea typeface="Comfortaa"/>
                <a:cs typeface="Comfortaa"/>
                <a:sym typeface="Comfortaa"/>
              </a:rPr>
              <a:t>Uso óptimo de los recursos. </a:t>
            </a:r>
            <a:endParaRPr b="1" sz="1800">
              <a:highlight>
                <a:srgbClr val="FFFFFF"/>
              </a:highlight>
              <a:latin typeface="Comfortaa"/>
              <a:ea typeface="Comfortaa"/>
              <a:cs typeface="Comfortaa"/>
              <a:sym typeface="Comfortaa"/>
            </a:endParaRPr>
          </a:p>
          <a:p>
            <a:pPr indent="0" lvl="0" marL="0" rtl="0" algn="just">
              <a:lnSpc>
                <a:spcPct val="115000"/>
              </a:lnSpc>
              <a:spcBef>
                <a:spcPts val="0"/>
              </a:spcBef>
              <a:spcAft>
                <a:spcPts val="0"/>
              </a:spcAft>
              <a:buNone/>
            </a:pPr>
            <a:r>
              <a:t/>
            </a:r>
            <a:endParaRPr b="1" sz="1800">
              <a:highlight>
                <a:srgbClr val="FFFFFF"/>
              </a:highlight>
              <a:latin typeface="Comfortaa"/>
              <a:ea typeface="Comfortaa"/>
              <a:cs typeface="Comfortaa"/>
              <a:sym typeface="Comfortaa"/>
            </a:endParaRPr>
          </a:p>
          <a:p>
            <a:pPr indent="0" lvl="0" marL="0" rtl="0" algn="just">
              <a:lnSpc>
                <a:spcPct val="115000"/>
              </a:lnSpc>
              <a:spcBef>
                <a:spcPts val="0"/>
              </a:spcBef>
              <a:spcAft>
                <a:spcPts val="0"/>
              </a:spcAft>
              <a:buNone/>
            </a:pPr>
            <a:r>
              <a:rPr b="1" lang="es" sz="1800">
                <a:highlight>
                  <a:srgbClr val="FFFFFF"/>
                </a:highlight>
                <a:latin typeface="Comfortaa"/>
                <a:ea typeface="Comfortaa"/>
                <a:cs typeface="Comfortaa"/>
                <a:sym typeface="Comfortaa"/>
              </a:rPr>
              <a:t>Para los Ciudadanos, empresas y otras entidades.</a:t>
            </a:r>
            <a:endParaRPr b="1" sz="1800">
              <a:highlight>
                <a:srgbClr val="FFFFFF"/>
              </a:highlight>
              <a:latin typeface="Comfortaa"/>
              <a:ea typeface="Comfortaa"/>
              <a:cs typeface="Comfortaa"/>
              <a:sym typeface="Comfortaa"/>
            </a:endParaRPr>
          </a:p>
          <a:p>
            <a:pPr indent="-342900" lvl="0" marL="457200" rtl="0" algn="just">
              <a:lnSpc>
                <a:spcPct val="115000"/>
              </a:lnSpc>
              <a:spcBef>
                <a:spcPts val="0"/>
              </a:spcBef>
              <a:spcAft>
                <a:spcPts val="0"/>
              </a:spcAft>
              <a:buSzPts val="1800"/>
              <a:buFont typeface="Comfortaa"/>
              <a:buChar char="❖"/>
            </a:pPr>
            <a:r>
              <a:rPr lang="es" sz="1800">
                <a:latin typeface="Comfortaa"/>
                <a:ea typeface="Comfortaa"/>
                <a:cs typeface="Comfortaa"/>
                <a:sym typeface="Comfortaa"/>
              </a:rPr>
              <a:t>Acceso rápido y fácil a la información y a los servicios de las entidades.  </a:t>
            </a:r>
            <a:endParaRPr sz="1800">
              <a:latin typeface="Comfortaa"/>
              <a:ea typeface="Comfortaa"/>
              <a:cs typeface="Comfortaa"/>
              <a:sym typeface="Comfortaa"/>
            </a:endParaRPr>
          </a:p>
          <a:p>
            <a:pPr indent="-342900" lvl="0" marL="457200" rtl="0" algn="just">
              <a:lnSpc>
                <a:spcPct val="115000"/>
              </a:lnSpc>
              <a:spcBef>
                <a:spcPts val="0"/>
              </a:spcBef>
              <a:spcAft>
                <a:spcPts val="0"/>
              </a:spcAft>
              <a:buSzPts val="1800"/>
              <a:buFont typeface="Comfortaa"/>
              <a:buChar char="❖"/>
            </a:pPr>
            <a:r>
              <a:rPr lang="es" sz="1800">
                <a:latin typeface="Comfortaa"/>
                <a:ea typeface="Comfortaa"/>
                <a:cs typeface="Comfortaa"/>
                <a:sym typeface="Comfortaa"/>
              </a:rPr>
              <a:t>Disminuir tiempos de espera y atención.  </a:t>
            </a:r>
            <a:endParaRPr sz="1800">
              <a:latin typeface="Comfortaa"/>
              <a:ea typeface="Comfortaa"/>
              <a:cs typeface="Comfortaa"/>
              <a:sym typeface="Comfortaa"/>
            </a:endParaRPr>
          </a:p>
          <a:p>
            <a:pPr indent="-336550" lvl="0" marL="457200" rtl="0" algn="just">
              <a:lnSpc>
                <a:spcPct val="115000"/>
              </a:lnSpc>
              <a:spcBef>
                <a:spcPts val="0"/>
              </a:spcBef>
              <a:spcAft>
                <a:spcPts val="0"/>
              </a:spcAft>
              <a:buSzPts val="1700"/>
              <a:buFont typeface="Comfortaa"/>
              <a:buChar char="❖"/>
            </a:pPr>
            <a:r>
              <a:rPr lang="es" sz="1800">
                <a:latin typeface="Comfortaa"/>
                <a:ea typeface="Comfortaa"/>
                <a:cs typeface="Comfortaa"/>
                <a:sym typeface="Comfortaa"/>
              </a:rPr>
              <a:t>Evitar traslados a los puntos de atención presencial, permitiéndoles ahorrar tiempos en sus trámites. </a:t>
            </a:r>
            <a:r>
              <a:rPr lang="es" sz="1700">
                <a:latin typeface="Comfortaa"/>
                <a:ea typeface="Comfortaa"/>
                <a:cs typeface="Comfortaa"/>
                <a:sym typeface="Comfortaa"/>
              </a:rPr>
              <a:t> </a:t>
            </a:r>
            <a:endParaRPr b="1" sz="1900">
              <a:highlight>
                <a:srgbClr val="FFFFFF"/>
              </a:highlight>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pic>
        <p:nvPicPr>
          <p:cNvPr id="94" name="Google Shape;94;p18"/>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95" name="Google Shape;95;p18"/>
          <p:cNvSpPr txBox="1"/>
          <p:nvPr/>
        </p:nvSpPr>
        <p:spPr>
          <a:xfrm>
            <a:off x="182850" y="1815050"/>
            <a:ext cx="8778300" cy="4926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t/>
            </a:r>
            <a:endParaRPr sz="2000"/>
          </a:p>
        </p:txBody>
      </p:sp>
      <p:sp>
        <p:nvSpPr>
          <p:cNvPr id="96" name="Google Shape;96;p18"/>
          <p:cNvSpPr txBox="1"/>
          <p:nvPr/>
        </p:nvSpPr>
        <p:spPr>
          <a:xfrm>
            <a:off x="282975" y="1374525"/>
            <a:ext cx="8222100" cy="2262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s" sz="2000">
                <a:highlight>
                  <a:srgbClr val="FFFFFF"/>
                </a:highlight>
                <a:latin typeface="Comfortaa"/>
                <a:ea typeface="Comfortaa"/>
                <a:cs typeface="Comfortaa"/>
                <a:sym typeface="Comfortaa"/>
              </a:rPr>
              <a:t>Para el ambiente. </a:t>
            </a:r>
            <a:endParaRPr b="1" sz="2000">
              <a:highlight>
                <a:srgbClr val="FFFFFF"/>
              </a:highlight>
              <a:latin typeface="Comfortaa"/>
              <a:ea typeface="Comfortaa"/>
              <a:cs typeface="Comfortaa"/>
              <a:sym typeface="Comfortaa"/>
            </a:endParaRPr>
          </a:p>
          <a:p>
            <a:pPr indent="-355600" lvl="0" marL="457200" rtl="0" algn="just">
              <a:lnSpc>
                <a:spcPct val="115000"/>
              </a:lnSpc>
              <a:spcBef>
                <a:spcPts val="0"/>
              </a:spcBef>
              <a:spcAft>
                <a:spcPts val="0"/>
              </a:spcAft>
              <a:buSzPts val="2000"/>
              <a:buFont typeface="Comfortaa"/>
              <a:buChar char="❖"/>
            </a:pPr>
            <a:r>
              <a:rPr lang="es" sz="2000">
                <a:latin typeface="Comfortaa"/>
                <a:ea typeface="Comfortaa"/>
                <a:cs typeface="Comfortaa"/>
                <a:sym typeface="Comfortaa"/>
              </a:rPr>
              <a:t>Ahorro de papel.  </a:t>
            </a:r>
            <a:endParaRPr sz="2000">
              <a:latin typeface="Comfortaa"/>
              <a:ea typeface="Comfortaa"/>
              <a:cs typeface="Comfortaa"/>
              <a:sym typeface="Comfortaa"/>
            </a:endParaRPr>
          </a:p>
          <a:p>
            <a:pPr indent="-355600" lvl="0" marL="457200" rtl="0" algn="just">
              <a:lnSpc>
                <a:spcPct val="115000"/>
              </a:lnSpc>
              <a:spcBef>
                <a:spcPts val="0"/>
              </a:spcBef>
              <a:spcAft>
                <a:spcPts val="0"/>
              </a:spcAft>
              <a:buSzPts val="2000"/>
              <a:buFont typeface="Comfortaa"/>
              <a:buChar char="❖"/>
            </a:pPr>
            <a:r>
              <a:rPr lang="es" sz="2000">
                <a:latin typeface="Comfortaa"/>
                <a:ea typeface="Comfortaa"/>
                <a:cs typeface="Comfortaa"/>
                <a:sym typeface="Comfortaa"/>
              </a:rPr>
              <a:t>Reducción de emisiones de residuos.  </a:t>
            </a:r>
            <a:endParaRPr sz="2000">
              <a:latin typeface="Comfortaa"/>
              <a:ea typeface="Comfortaa"/>
              <a:cs typeface="Comfortaa"/>
              <a:sym typeface="Comfortaa"/>
            </a:endParaRPr>
          </a:p>
          <a:p>
            <a:pPr indent="-355600" lvl="0" marL="457200" rtl="0" algn="just">
              <a:lnSpc>
                <a:spcPct val="115000"/>
              </a:lnSpc>
              <a:spcBef>
                <a:spcPts val="0"/>
              </a:spcBef>
              <a:spcAft>
                <a:spcPts val="0"/>
              </a:spcAft>
              <a:buSzPts val="2000"/>
              <a:buFont typeface="Calibri"/>
              <a:buChar char="❖"/>
            </a:pPr>
            <a:r>
              <a:rPr lang="es" sz="2000">
                <a:latin typeface="Comfortaa"/>
                <a:ea typeface="Comfortaa"/>
                <a:cs typeface="Comfortaa"/>
                <a:sym typeface="Comfortaa"/>
              </a:rPr>
              <a:t>Disminución del consumo de recursos naturales empleados en la fabricación del papel: árboles, agua y energía.</a:t>
            </a:r>
            <a:r>
              <a:rPr lang="es" sz="2000">
                <a:latin typeface="Calibri"/>
                <a:ea typeface="Calibri"/>
                <a:cs typeface="Calibri"/>
                <a:sym typeface="Calibri"/>
              </a:rPr>
              <a:t> </a:t>
            </a:r>
            <a:endParaRPr b="1" sz="29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9"/>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102" name="Google Shape;102;p19"/>
          <p:cNvSpPr txBox="1"/>
          <p:nvPr/>
        </p:nvSpPr>
        <p:spPr>
          <a:xfrm>
            <a:off x="303900" y="1539875"/>
            <a:ext cx="8778300" cy="3489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t/>
            </a:r>
            <a:endParaRPr b="1" sz="1900">
              <a:latin typeface="Comfortaa"/>
              <a:ea typeface="Comfortaa"/>
              <a:cs typeface="Comfortaa"/>
              <a:sym typeface="Comfortaa"/>
            </a:endParaRPr>
          </a:p>
          <a:p>
            <a:pPr indent="0" lvl="0" marL="0" rtl="0" algn="just">
              <a:lnSpc>
                <a:spcPct val="115000"/>
              </a:lnSpc>
              <a:spcBef>
                <a:spcPts val="0"/>
              </a:spcBef>
              <a:spcAft>
                <a:spcPts val="0"/>
              </a:spcAft>
              <a:buNone/>
            </a:pPr>
            <a:r>
              <a:rPr b="1" lang="es" sz="1900">
                <a:latin typeface="Comfortaa"/>
                <a:ea typeface="Comfortaa"/>
                <a:cs typeface="Comfortaa"/>
                <a:sym typeface="Comfortaa"/>
              </a:rPr>
              <a:t>USO RACIONAL DEL PAPEL:</a:t>
            </a:r>
            <a:endParaRPr b="1"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Impresión o copia de un documento, sólo por ley. </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Lectura y corrección en pantalla.</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highlight>
                  <a:srgbClr val="FFFFFF"/>
                </a:highlight>
                <a:latin typeface="Comfortaa"/>
                <a:ea typeface="Comfortaa"/>
                <a:cs typeface="Comfortaa"/>
                <a:sym typeface="Comfortaa"/>
              </a:rPr>
              <a:t>Evitar copias e impresiones innecesarias.</a:t>
            </a:r>
            <a:endParaRPr sz="1900">
              <a:highlight>
                <a:srgbClr val="FFFFFF"/>
              </a:highlight>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Fotocopiar e imprimir a doble cara. </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Reducir el tamaño de los documentos al imprimir o fotocopiar.</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Reutilizar el papel usado por una cara.</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Elegir el tamaño y la fuente pequeños.</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Configuración correcta de las páginas.</a:t>
            </a:r>
            <a:endParaRPr sz="1900">
              <a:latin typeface="Comfortaa"/>
              <a:ea typeface="Comfortaa"/>
              <a:cs typeface="Comfortaa"/>
              <a:sym typeface="Comfortaa"/>
            </a:endParaRPr>
          </a:p>
          <a:p>
            <a:pPr indent="-349250" lvl="0" marL="457200" rtl="0" algn="just">
              <a:lnSpc>
                <a:spcPct val="115000"/>
              </a:lnSpc>
              <a:spcBef>
                <a:spcPts val="0"/>
              </a:spcBef>
              <a:spcAft>
                <a:spcPts val="0"/>
              </a:spcAft>
              <a:buSzPts val="1900"/>
              <a:buFont typeface="Comfortaa"/>
              <a:buChar char="❖"/>
            </a:pPr>
            <a:r>
              <a:rPr lang="es" sz="1900">
                <a:latin typeface="Comfortaa"/>
                <a:ea typeface="Comfortaa"/>
                <a:cs typeface="Comfortaa"/>
                <a:sym typeface="Comfortaa"/>
              </a:rPr>
              <a:t>Revisar y ajustar los formatos.</a:t>
            </a:r>
            <a:endParaRPr sz="1900">
              <a:latin typeface="Comfortaa"/>
              <a:ea typeface="Comfortaa"/>
              <a:cs typeface="Comfortaa"/>
              <a:sym typeface="Comfortaa"/>
            </a:endParaRPr>
          </a:p>
        </p:txBody>
      </p:sp>
      <p:sp>
        <p:nvSpPr>
          <p:cNvPr id="103" name="Google Shape;103;p19"/>
          <p:cNvSpPr txBox="1"/>
          <p:nvPr/>
        </p:nvSpPr>
        <p:spPr>
          <a:xfrm>
            <a:off x="230550" y="847250"/>
            <a:ext cx="8682900" cy="8313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s" sz="2100">
                <a:latin typeface="Comfortaa"/>
                <a:ea typeface="Comfortaa"/>
                <a:cs typeface="Comfortaa"/>
                <a:sym typeface="Comfortaa"/>
              </a:rPr>
              <a:t>BUENAS PRÁCTICAS PARA REDUCIR EL </a:t>
            </a:r>
            <a:endParaRPr b="1" sz="2100">
              <a:latin typeface="Comfortaa"/>
              <a:ea typeface="Comfortaa"/>
              <a:cs typeface="Comfortaa"/>
              <a:sym typeface="Comfortaa"/>
            </a:endParaRPr>
          </a:p>
          <a:p>
            <a:pPr indent="0" lvl="0" marL="0" rtl="0" algn="ctr">
              <a:lnSpc>
                <a:spcPct val="100000"/>
              </a:lnSpc>
              <a:spcBef>
                <a:spcPts val="0"/>
              </a:spcBef>
              <a:spcAft>
                <a:spcPts val="0"/>
              </a:spcAft>
              <a:buNone/>
            </a:pPr>
            <a:r>
              <a:rPr b="1" lang="es" sz="2100">
                <a:latin typeface="Comfortaa"/>
                <a:ea typeface="Comfortaa"/>
                <a:cs typeface="Comfortaa"/>
                <a:sym typeface="Comfortaa"/>
              </a:rPr>
              <a:t>CONSUMO DE PAPEL</a:t>
            </a:r>
            <a:endParaRPr sz="21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109" name="Google Shape;109;p20"/>
          <p:cNvSpPr txBox="1"/>
          <p:nvPr/>
        </p:nvSpPr>
        <p:spPr>
          <a:xfrm>
            <a:off x="182850" y="1064400"/>
            <a:ext cx="8778300" cy="4329000"/>
          </a:xfrm>
          <a:prstGeom prst="rect">
            <a:avLst/>
          </a:prstGeom>
          <a:noFill/>
          <a:ln>
            <a:noFill/>
          </a:ln>
        </p:spPr>
        <p:txBody>
          <a:bodyPr anchorCtr="0" anchor="t" bIns="91425" lIns="91425" spcFirstLastPara="1" rIns="91425" wrap="square" tIns="91425">
            <a:spAutoFit/>
          </a:bodyPr>
          <a:lstStyle/>
          <a:p>
            <a:pPr indent="-349250" lvl="0" marL="457200" rtl="0" algn="just">
              <a:lnSpc>
                <a:spcPct val="115000"/>
              </a:lnSpc>
              <a:spcBef>
                <a:spcPts val="0"/>
              </a:spcBef>
              <a:spcAft>
                <a:spcPts val="0"/>
              </a:spcAft>
              <a:buSzPts val="1900"/>
              <a:buFont typeface="Comfortaa"/>
              <a:buChar char="❖"/>
            </a:pPr>
            <a:r>
              <a:rPr lang="es" sz="1900">
                <a:latin typeface="Comfortaa"/>
                <a:ea typeface="Comfortaa"/>
                <a:cs typeface="Comfortaa"/>
                <a:sym typeface="Comfortaa"/>
              </a:rPr>
              <a:t>Conocer el uso correcto de impresoras y fotocopiadoras.</a:t>
            </a:r>
            <a:endParaRPr sz="1900">
              <a:latin typeface="Comfortaa"/>
              <a:ea typeface="Comfortaa"/>
              <a:cs typeface="Comfortaa"/>
              <a:sym typeface="Comfortaa"/>
            </a:endParaRPr>
          </a:p>
          <a:p>
            <a:pPr indent="-349250" lvl="0" marL="457200" rtl="0" algn="just">
              <a:lnSpc>
                <a:spcPct val="115000"/>
              </a:lnSpc>
              <a:spcBef>
                <a:spcPts val="0"/>
              </a:spcBef>
              <a:spcAft>
                <a:spcPts val="0"/>
              </a:spcAft>
              <a:buSzPts val="1900"/>
              <a:buFont typeface="Comfortaa"/>
              <a:buChar char="❖"/>
            </a:pPr>
            <a:r>
              <a:rPr lang="es" sz="1900">
                <a:latin typeface="Comfortaa"/>
                <a:ea typeface="Comfortaa"/>
                <a:cs typeface="Comfortaa"/>
                <a:sym typeface="Comfortaa"/>
              </a:rPr>
              <a:t>Reciclar.</a:t>
            </a:r>
            <a:endParaRPr sz="1900">
              <a:latin typeface="Comfortaa"/>
              <a:ea typeface="Comfortaa"/>
              <a:cs typeface="Comfortaa"/>
              <a:sym typeface="Comfortaa"/>
            </a:endParaRPr>
          </a:p>
          <a:p>
            <a:pPr indent="0" lvl="0" marL="457200" rtl="0" algn="just">
              <a:lnSpc>
                <a:spcPct val="115000"/>
              </a:lnSpc>
              <a:spcBef>
                <a:spcPts val="0"/>
              </a:spcBef>
              <a:spcAft>
                <a:spcPts val="0"/>
              </a:spcAft>
              <a:buNone/>
            </a:pPr>
            <a:r>
              <a:t/>
            </a:r>
            <a:endParaRPr sz="1900">
              <a:latin typeface="Comfortaa"/>
              <a:ea typeface="Comfortaa"/>
              <a:cs typeface="Comfortaa"/>
              <a:sym typeface="Comfortaa"/>
            </a:endParaRPr>
          </a:p>
          <a:p>
            <a:pPr indent="0" lvl="0" marL="0" rtl="0" algn="just">
              <a:lnSpc>
                <a:spcPct val="115000"/>
              </a:lnSpc>
              <a:spcBef>
                <a:spcPts val="0"/>
              </a:spcBef>
              <a:spcAft>
                <a:spcPts val="0"/>
              </a:spcAft>
              <a:buNone/>
            </a:pPr>
            <a:r>
              <a:rPr b="1" lang="es" sz="1900">
                <a:latin typeface="Comfortaa"/>
                <a:ea typeface="Comfortaa"/>
                <a:cs typeface="Comfortaa"/>
                <a:sym typeface="Comfortaa"/>
              </a:rPr>
              <a:t>PROMOVER LA IMPLEMENTACIÓN DE HERRAMIENTAS DE TECNOLOGÍA.</a:t>
            </a:r>
            <a:endParaRPr b="1"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highlight>
                  <a:srgbClr val="FFFFFF"/>
                </a:highlight>
                <a:latin typeface="Comfortaa"/>
                <a:ea typeface="Comfortaa"/>
                <a:cs typeface="Comfortaa"/>
                <a:sym typeface="Comfortaa"/>
              </a:rPr>
              <a:t>Promover el uso de la Intranet</a:t>
            </a:r>
            <a:endParaRPr sz="1900">
              <a:highlight>
                <a:srgbClr val="FFFFFF"/>
              </a:highlight>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Promover el uso del correo electrónico. </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Herramientas de colaboración.</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Aplicaciones de gestión de documentos electrónicos de archivo y gestión de contenido.</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Firmas de documentos electrónicos.</a:t>
            </a:r>
            <a:endParaRPr sz="1900">
              <a:latin typeface="Comfortaa"/>
              <a:ea typeface="Comfortaa"/>
              <a:cs typeface="Comfortaa"/>
              <a:sym typeface="Comfortaa"/>
            </a:endParaRPr>
          </a:p>
          <a:p>
            <a:pPr indent="-349250" lvl="0" marL="457200" rtl="0" algn="just">
              <a:lnSpc>
                <a:spcPct val="100000"/>
              </a:lnSpc>
              <a:spcBef>
                <a:spcPts val="0"/>
              </a:spcBef>
              <a:spcAft>
                <a:spcPts val="0"/>
              </a:spcAft>
              <a:buSzPts val="1900"/>
              <a:buFont typeface="Comfortaa"/>
              <a:buChar char="❖"/>
            </a:pPr>
            <a:r>
              <a:rPr lang="es" sz="1900">
                <a:latin typeface="Comfortaa"/>
                <a:ea typeface="Comfortaa"/>
                <a:cs typeface="Comfortaa"/>
                <a:sym typeface="Comfortaa"/>
              </a:rPr>
              <a:t>Radiación de documentos electrónicos.</a:t>
            </a:r>
            <a:endParaRPr sz="1900">
              <a:latin typeface="Comfortaa"/>
              <a:ea typeface="Comfortaa"/>
              <a:cs typeface="Comfortaa"/>
              <a:sym typeface="Comfortaa"/>
            </a:endParaRPr>
          </a:p>
          <a:p>
            <a:pPr indent="0" lvl="0" marL="0" rtl="0" algn="just">
              <a:lnSpc>
                <a:spcPct val="115000"/>
              </a:lnSpc>
              <a:spcBef>
                <a:spcPts val="1800"/>
              </a:spcBef>
              <a:spcAft>
                <a:spcPts val="600"/>
              </a:spcAft>
              <a:buNone/>
            </a:pPr>
            <a:r>
              <a:t/>
            </a:r>
            <a:endParaRPr b="1" sz="12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rotWithShape="1">
          <a:blip r:embed="rId3">
            <a:alphaModFix/>
          </a:blip>
          <a:srcRect b="0" l="0" r="0" t="0"/>
          <a:stretch/>
        </p:blipFill>
        <p:spPr>
          <a:xfrm>
            <a:off x="0" y="0"/>
            <a:ext cx="9143998" cy="5143499"/>
          </a:xfrm>
          <a:prstGeom prst="rect">
            <a:avLst/>
          </a:prstGeom>
          <a:noFill/>
          <a:ln>
            <a:noFill/>
          </a:ln>
        </p:spPr>
      </p:pic>
      <p:sp>
        <p:nvSpPr>
          <p:cNvPr id="115" name="Google Shape;115;p21"/>
          <p:cNvSpPr txBox="1"/>
          <p:nvPr/>
        </p:nvSpPr>
        <p:spPr>
          <a:xfrm>
            <a:off x="427825" y="1972500"/>
            <a:ext cx="8187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2000">
                <a:latin typeface="Comfortaa"/>
                <a:ea typeface="Comfortaa"/>
                <a:cs typeface="Comfortaa"/>
                <a:sym typeface="Comfortaa"/>
              </a:rPr>
              <a:t>1. Seleccione un líder para la estrategia de Cero Papel.</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s" sz="2000">
                <a:latin typeface="Comfortaa"/>
                <a:ea typeface="Comfortaa"/>
                <a:cs typeface="Comfortaa"/>
                <a:sym typeface="Comfortaa"/>
              </a:rPr>
              <a:t>2. Conforme un equipo de trabajo.</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s" sz="2000">
                <a:latin typeface="Comfortaa"/>
                <a:ea typeface="Comfortaa"/>
                <a:cs typeface="Comfortaa"/>
                <a:sym typeface="Comfortaa"/>
              </a:rPr>
              <a:t>3. Documente los costos y ahorros.</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a:p>
            <a:pPr indent="0" lvl="0" marL="0" rtl="0" algn="l">
              <a:spcBef>
                <a:spcPts val="0"/>
              </a:spcBef>
              <a:spcAft>
                <a:spcPts val="0"/>
              </a:spcAft>
              <a:buNone/>
            </a:pPr>
            <a:r>
              <a:rPr lang="es" sz="2000">
                <a:latin typeface="Comfortaa"/>
                <a:ea typeface="Comfortaa"/>
                <a:cs typeface="Comfortaa"/>
                <a:sym typeface="Comfortaa"/>
              </a:rPr>
              <a:t>4. Formalice el compromiso de la entidad con la estrategia de Cero Papel.</a:t>
            </a:r>
            <a:endParaRPr sz="2000">
              <a:latin typeface="Comfortaa"/>
              <a:ea typeface="Comfortaa"/>
              <a:cs typeface="Comfortaa"/>
              <a:sym typeface="Comfortaa"/>
            </a:endParaRPr>
          </a:p>
          <a:p>
            <a:pPr indent="0" lvl="0" marL="0" rtl="0" algn="l">
              <a:spcBef>
                <a:spcPts val="0"/>
              </a:spcBef>
              <a:spcAft>
                <a:spcPts val="0"/>
              </a:spcAft>
              <a:buNone/>
            </a:pPr>
            <a:r>
              <a:t/>
            </a:r>
            <a:endParaRPr sz="2000">
              <a:latin typeface="Comfortaa"/>
              <a:ea typeface="Comfortaa"/>
              <a:cs typeface="Comfortaa"/>
              <a:sym typeface="Comfortaa"/>
            </a:endParaRPr>
          </a:p>
        </p:txBody>
      </p:sp>
      <p:sp>
        <p:nvSpPr>
          <p:cNvPr id="116" name="Google Shape;116;p21"/>
          <p:cNvSpPr txBox="1"/>
          <p:nvPr/>
        </p:nvSpPr>
        <p:spPr>
          <a:xfrm>
            <a:off x="182850" y="1140600"/>
            <a:ext cx="8778300" cy="892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s" sz="2300">
                <a:latin typeface="Comfortaa"/>
                <a:ea typeface="Comfortaa"/>
                <a:cs typeface="Comfortaa"/>
                <a:sym typeface="Comfortaa"/>
              </a:rPr>
              <a:t>	</a:t>
            </a:r>
            <a:r>
              <a:rPr b="1" lang="es" sz="2300">
                <a:latin typeface="Comfortaa"/>
                <a:ea typeface="Comfortaa"/>
                <a:cs typeface="Comfortaa"/>
                <a:sym typeface="Comfortaa"/>
              </a:rPr>
              <a:t>PASOS PARA LA IMPLEMENTACIÓN DE LA</a:t>
            </a:r>
            <a:endParaRPr b="1" sz="2300">
              <a:latin typeface="Comfortaa"/>
              <a:ea typeface="Comfortaa"/>
              <a:cs typeface="Comfortaa"/>
              <a:sym typeface="Comfortaa"/>
            </a:endParaRPr>
          </a:p>
          <a:p>
            <a:pPr indent="0" lvl="0" marL="0" rtl="0" algn="ctr">
              <a:lnSpc>
                <a:spcPct val="100000"/>
              </a:lnSpc>
              <a:spcBef>
                <a:spcPts val="0"/>
              </a:spcBef>
              <a:spcAft>
                <a:spcPts val="0"/>
              </a:spcAft>
              <a:buNone/>
            </a:pPr>
            <a:r>
              <a:rPr b="1" lang="es" sz="2300">
                <a:latin typeface="Comfortaa"/>
                <a:ea typeface="Comfortaa"/>
                <a:cs typeface="Comfortaa"/>
                <a:sym typeface="Comfortaa"/>
              </a:rPr>
              <a:t> ESTRATEGIA CERO PAPEL</a:t>
            </a:r>
            <a:endParaRPr b="1" sz="23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