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Slab"/>
      <p:regular r:id="rId14"/>
      <p:bold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8C665097-34BF-4A63-A0BE-033BFC609809}">
  <a:tblStyle styleId="{8C665097-34BF-4A63-A0BE-033BFC609809}"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Name, pic, bio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Personal Intro and transition to the project name</a:t>
            </a:r>
          </a:p>
          <a:p>
            <a:pPr lvl="0">
              <a:spcBef>
                <a:spcPts val="0"/>
              </a:spcBef>
              <a:buNone/>
            </a:pPr>
            <a:r>
              <a:rPr lang="en"/>
              <a:t>Time:  40-60 seconds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Discuss how big the market is and how your taking a little piece of it can still be impactful and generate revenue</a:t>
            </a:r>
          </a:p>
          <a:p>
            <a:pPr lvl="0">
              <a:spcBef>
                <a:spcPts val="0"/>
              </a:spcBef>
              <a:buNone/>
            </a:pPr>
            <a:r>
              <a:rPr lang="en"/>
              <a:t>Time: 40 secs </a:t>
            </a:r>
          </a:p>
          <a:p>
            <a:pPr indent="-228600" lvl="0" marL="457200" rtl="0">
              <a:spcBef>
                <a:spcPts val="0"/>
              </a:spcBef>
            </a:pPr>
            <a:r>
              <a:rPr lang="en"/>
              <a:t>Mention that growth is worldwide</a:t>
            </a:r>
          </a:p>
          <a:p>
            <a:pPr indent="-228600" lvl="0" marL="457200" rtl="0">
              <a:spcBef>
                <a:spcPts val="0"/>
              </a:spcBef>
            </a:pPr>
            <a:r>
              <a:rPr lang="en"/>
              <a:t>Get worldwide travel industry #s</a:t>
            </a:r>
          </a:p>
          <a:p>
            <a:pPr indent="-228600" lvl="0" marL="457200" rtl="0">
              <a:spcBef>
                <a:spcPts val="0"/>
              </a:spcBef>
            </a:pPr>
            <a:r>
              <a:rPr lang="en"/>
              <a:t>3 big #s</a:t>
            </a:r>
          </a:p>
          <a:p>
            <a:pPr indent="-228600" lvl="0" marL="457200" rtl="0">
              <a:spcBef>
                <a:spcPts val="0"/>
              </a:spcBef>
            </a:pPr>
            <a:r>
              <a:rPr lang="en"/>
              <a:t>Use competitors #s if similar size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Talk about who your target customers, and the 2-3 high level points you learned about the problems they face related to your project; It would be great to mention how many folks you surveyed and interviewed; Use google forms to get exact percentages</a:t>
            </a:r>
          </a:p>
          <a:p>
            <a:pPr lvl="0" rtl="0">
              <a:spcBef>
                <a:spcPts val="0"/>
              </a:spcBef>
              <a:buNone/>
            </a:pPr>
            <a:r>
              <a:rPr lang="en"/>
              <a:t>Time: 40 sec</a:t>
            </a:r>
          </a:p>
          <a:p>
            <a:pPr lvl="0" rtl="0">
              <a:spcBef>
                <a:spcPts val="0"/>
              </a:spcBef>
              <a:buNone/>
            </a:pPr>
            <a:r>
              <a:t/>
            </a:r>
            <a:endParaRPr/>
          </a:p>
          <a:p>
            <a:pPr lvl="0" rtl="0">
              <a:spcBef>
                <a:spcPts val="0"/>
              </a:spcBef>
              <a:buSzPct val="91666"/>
              <a:buNone/>
            </a:pPr>
            <a:r>
              <a:rPr lang="en" sz="1200">
                <a:latin typeface="Calibri"/>
                <a:ea typeface="Calibri"/>
                <a:cs typeface="Calibri"/>
                <a:sym typeface="Calibri"/>
              </a:rPr>
              <a:t>Survey/Interviews: ~200 respondents, 90% women,  85% millennials</a:t>
            </a:r>
          </a:p>
          <a:p>
            <a:pPr lvl="0" rtl="0">
              <a:spcBef>
                <a:spcPts val="0"/>
              </a:spcBef>
              <a:buSzPct val="91666"/>
              <a:buNone/>
            </a:pPr>
            <a:r>
              <a:t/>
            </a:r>
            <a:endParaRPr sz="1200">
              <a:latin typeface="Calibri"/>
              <a:ea typeface="Calibri"/>
              <a:cs typeface="Calibri"/>
              <a:sym typeface="Calibri"/>
            </a:endParaRPr>
          </a:p>
          <a:p>
            <a:pPr indent="-304800" lvl="0" marL="457200" rtl="0">
              <a:spcBef>
                <a:spcPts val="0"/>
              </a:spcBef>
              <a:buSzPct val="100000"/>
              <a:buFont typeface="Calibri"/>
              <a:buChar char="●"/>
            </a:pPr>
            <a:r>
              <a:rPr lang="en" sz="1200">
                <a:latin typeface="Calibri"/>
                <a:ea typeface="Calibri"/>
                <a:cs typeface="Calibri"/>
                <a:sym typeface="Calibri"/>
              </a:rPr>
              <a:t>88 %: worry about safety, including racism and sexism, while traveling solo or in an unfamiliar place</a:t>
            </a:r>
          </a:p>
          <a:p>
            <a:pPr indent="-304800" lvl="0" marL="457200" rtl="0">
              <a:spcBef>
                <a:spcPts val="0"/>
              </a:spcBef>
              <a:buSzPct val="100000"/>
              <a:buFont typeface="Calibri"/>
              <a:buChar char="●"/>
            </a:pPr>
            <a:r>
              <a:rPr lang="en" sz="1200">
                <a:latin typeface="Calibri"/>
                <a:ea typeface="Calibri"/>
                <a:cs typeface="Calibri"/>
                <a:sym typeface="Calibri"/>
              </a:rPr>
              <a:t>80%: want to know how to use public transportation</a:t>
            </a:r>
          </a:p>
          <a:p>
            <a:pPr indent="-304800" lvl="0" marL="457200" rtl="0">
              <a:spcBef>
                <a:spcPts val="0"/>
              </a:spcBef>
              <a:buSzPct val="100000"/>
              <a:buFont typeface="Calibri"/>
              <a:buChar char="●"/>
            </a:pPr>
            <a:r>
              <a:rPr lang="en" sz="1200">
                <a:latin typeface="Calibri"/>
                <a:ea typeface="Calibri"/>
                <a:cs typeface="Calibri"/>
                <a:sym typeface="Calibri"/>
              </a:rPr>
              <a:t>88%: want safety tips + local advice</a:t>
            </a:r>
          </a:p>
          <a:p>
            <a:pPr lvl="0" rtl="0">
              <a:spcBef>
                <a:spcPts val="0"/>
              </a:spcBef>
              <a:buNone/>
            </a:pPr>
            <a:r>
              <a:t/>
            </a:r>
            <a:endParaRPr/>
          </a:p>
          <a:p>
            <a:pPr indent="-228600" lvl="0" marL="457200" rtl="0">
              <a:spcBef>
                <a:spcPts val="0"/>
              </a:spcBef>
            </a:pPr>
            <a:r>
              <a:rPr lang="en"/>
              <a:t>Focus on 2 customer segments: but, diff needs for international vs. domestic</a:t>
            </a:r>
          </a:p>
          <a:p>
            <a:pPr indent="-228600" lvl="1" marL="914400" rtl="0">
              <a:spcBef>
                <a:spcPts val="0"/>
              </a:spcBef>
            </a:pPr>
            <a:r>
              <a:rPr lang="en"/>
              <a:t>71% travel within US</a:t>
            </a:r>
          </a:p>
          <a:p>
            <a:pPr indent="-228600" lvl="1" marL="914400" rtl="0">
              <a:spcBef>
                <a:spcPts val="0"/>
              </a:spcBef>
            </a:pPr>
            <a:r>
              <a:rPr lang="en"/>
              <a:t>43% international</a:t>
            </a:r>
          </a:p>
          <a:p>
            <a:pPr indent="-228600" lvl="1" marL="914400" rtl="0">
              <a:spcBef>
                <a:spcPts val="0"/>
              </a:spcBef>
            </a:pPr>
            <a:r>
              <a:rPr lang="en"/>
              <a:t>54% city/town, 13% rural </a:t>
            </a:r>
          </a:p>
          <a:p>
            <a:pPr indent="0" lvl="0" marL="45720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rPr>
              <a:t>Discuss the main benefit(s) of your product/service for each customer segment; Mention your advantages to competitors here</a:t>
            </a:r>
          </a:p>
          <a:p>
            <a:pPr lvl="0">
              <a:spcBef>
                <a:spcPts val="0"/>
              </a:spcBef>
              <a:buClr>
                <a:schemeClr val="dk1"/>
              </a:buClr>
              <a:buSzPct val="100000"/>
              <a:buFont typeface="Arial"/>
              <a:buNone/>
            </a:pPr>
            <a:r>
              <a:rPr lang="en">
                <a:solidFill>
                  <a:schemeClr val="dk1"/>
                </a:solidFill>
              </a:rPr>
              <a:t>Time: 40-60 sec</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Present what your initial thoughts were on your business model canvas; Contrast with what you learned from class, interviews and surveys and the changes you made to the canvas</a:t>
            </a:r>
          </a:p>
          <a:p>
            <a:pPr lvl="0">
              <a:spcBef>
                <a:spcPts val="0"/>
              </a:spcBef>
              <a:buNone/>
            </a:pPr>
            <a:r>
              <a:rPr lang="en"/>
              <a:t>Time: ~20 seconds</a:t>
            </a:r>
          </a:p>
          <a:p>
            <a:pPr lvl="0">
              <a:spcBef>
                <a:spcPts val="0"/>
              </a:spcBef>
              <a:buNone/>
            </a:pPr>
            <a:r>
              <a:t/>
            </a:r>
            <a:endParaRPr/>
          </a:p>
          <a:p>
            <a:pPr lvl="0" rtl="0">
              <a:spcBef>
                <a:spcPts val="0"/>
              </a:spcBef>
              <a:buNone/>
            </a:pPr>
            <a:r>
              <a:rPr lang="en"/>
              <a:t>Over the course of the program, Globetrot evolved from a basic transportation app to a travel ecosystem and community focused on a fuller travel experience. The customer segments went from all travelers to focusing on millennials, women, and people of color and includes tourism bureaus and advertisers. Globetrot also went from a single-time app cost to developing a subscription model with premium services for customers. </a:t>
            </a:r>
          </a:p>
          <a:p>
            <a:pPr lvl="0" rtl="0">
              <a:spcBef>
                <a:spcPts val="0"/>
              </a:spcBef>
              <a:buNone/>
            </a:pPr>
            <a:r>
              <a:t/>
            </a:r>
            <a:endParaRPr/>
          </a:p>
          <a:p>
            <a:pPr indent="-228600" lvl="0" marL="457200" rtl="0">
              <a:spcBef>
                <a:spcPts val="0"/>
              </a:spcBef>
            </a:pPr>
            <a:r>
              <a:rPr lang="en"/>
              <a:t>Use bmc, or come up with a different visualization to show pre- and post-learning</a:t>
            </a:r>
          </a:p>
          <a:p>
            <a:pPr lvl="0" rtl="0">
              <a:spcBef>
                <a:spcPts val="0"/>
              </a:spcBef>
              <a:buNone/>
            </a:pPr>
            <a:r>
              <a:t/>
            </a:r>
            <a:endParaRPr/>
          </a:p>
          <a:p>
            <a:pPr indent="-228600" lvl="0" marL="457200" rtl="0">
              <a:spcBef>
                <a:spcPts val="0"/>
              </a:spcBef>
            </a:pPr>
            <a:r>
              <a:rPr lang="en"/>
              <a:t>Customer relationships = get keep &amp; grow</a:t>
            </a:r>
          </a:p>
          <a:p>
            <a:pPr indent="-228600" lvl="0" marL="457200" rtl="0">
              <a:spcBef>
                <a:spcPts val="0"/>
              </a:spcBef>
            </a:pPr>
            <a:r>
              <a:rPr lang="en"/>
              <a:t>Key resource = stuff you already have </a:t>
            </a:r>
          </a:p>
          <a:p>
            <a:pPr indent="-228600" lvl="0" marL="457200" rtl="0">
              <a:spcBef>
                <a:spcPts val="0"/>
              </a:spcBef>
            </a:pPr>
            <a:r>
              <a:rPr lang="en"/>
              <a:t>Key activity = what you’re gonna focus on to grow the business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Be prepared to defend your model during Q/A</a:t>
            </a:r>
          </a:p>
          <a:p>
            <a:pPr lvl="0" rtl="0">
              <a:spcBef>
                <a:spcPts val="0"/>
              </a:spcBef>
              <a:buNone/>
            </a:pPr>
            <a:r>
              <a:rPr lang="en"/>
              <a:t>Time: 60 sec</a:t>
            </a:r>
          </a:p>
          <a:p>
            <a:pPr lvl="0">
              <a:spcBef>
                <a:spcPts val="0"/>
              </a:spcBef>
              <a:buNone/>
            </a:pPr>
            <a:r>
              <a:rPr lang="en"/>
              <a:t>Price based on a similar tool to yours</a:t>
            </a:r>
          </a:p>
          <a:p>
            <a:pPr lvl="0">
              <a:spcBef>
                <a:spcPts val="0"/>
              </a:spcBef>
              <a:buNone/>
            </a:pPr>
            <a:r>
              <a:rPr lang="en"/>
              <a:t>Partnering w/other companies </a:t>
            </a:r>
          </a:p>
          <a:p>
            <a:pPr lvl="0">
              <a:spcBef>
                <a:spcPts val="0"/>
              </a:spcBef>
              <a:buNone/>
            </a:pPr>
            <a:r>
              <a:t/>
            </a:r>
            <a:endParaRPr/>
          </a:p>
          <a:p>
            <a:pPr lvl="0">
              <a:spcBef>
                <a:spcPts val="0"/>
              </a:spcBef>
              <a:buNone/>
            </a:pPr>
            <a:r>
              <a:rPr lang="en"/>
              <a:t>Freemium model. Free for safety + transportation, </a:t>
            </a:r>
          </a:p>
          <a:p>
            <a:pPr indent="-381000" lvl="0" marL="457200" rtl="0" algn="ctr">
              <a:spcBef>
                <a:spcPts val="0"/>
              </a:spcBef>
              <a:buClr>
                <a:schemeClr val="dk1"/>
              </a:buClr>
              <a:buSzPct val="100000"/>
              <a:buChar char="●"/>
            </a:pPr>
            <a:r>
              <a:rPr lang="en" sz="2400">
                <a:solidFill>
                  <a:schemeClr val="dk1"/>
                </a:solidFill>
              </a:rPr>
              <a:t>Free app services, partnerships to grow user bas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Describe how you will get your product out to the customer segments</a:t>
            </a:r>
          </a:p>
          <a:p>
            <a:pPr lvl="0" rtl="0">
              <a:spcBef>
                <a:spcPts val="0"/>
              </a:spcBef>
              <a:buNone/>
            </a:pPr>
            <a:r>
              <a:rPr lang="en"/>
              <a:t>Time: 40-60 sec</a:t>
            </a:r>
          </a:p>
          <a:p>
            <a:pPr lvl="0">
              <a:spcBef>
                <a:spcPts val="0"/>
              </a:spcBef>
              <a:buNone/>
            </a:pPr>
            <a:r>
              <a:t/>
            </a:r>
            <a:endParaRPr/>
          </a:p>
          <a:p>
            <a:pPr lvl="0" rtl="0">
              <a:spcBef>
                <a:spcPts val="0"/>
              </a:spcBef>
              <a:buNone/>
            </a:pPr>
            <a:r>
              <a:rPr lang="en">
                <a:solidFill>
                  <a:schemeClr val="dk1"/>
                </a:solidFill>
              </a:rPr>
              <a:t>transition to a demo of the app/website you created so that they can ask questions for Q/A later; Close with an ask (for mentorship, money, site visit, etc.)- then drive home the mission statement or slogan. Thank everyone, and “But I need help to get to these milestones.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5"/>
            <a:ext cx="1081625" cy="1124949"/>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1" name="Shape 11"/>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2" name="Shape 12"/>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188925"/>
            <a:ext cx="5783400" cy="1457399"/>
          </a:xfrm>
          <a:prstGeom prst="rect">
            <a:avLst/>
          </a:prstGeom>
        </p:spPr>
        <p:txBody>
          <a:bodyPr anchorCtr="0" anchor="b" bIns="91425" lIns="91425" rIns="91425" tIns="91425"/>
          <a:lstStyle>
            <a:lvl1pPr lvl="0" rtl="0" algn="ctr">
              <a:spcBef>
                <a:spcPts val="0"/>
              </a:spcBef>
              <a:buSzPct val="100000"/>
              <a:defRPr sz="4000"/>
            </a:lvl1pPr>
            <a:lvl2pPr lvl="1" rtl="0" algn="ctr">
              <a:spcBef>
                <a:spcPts val="0"/>
              </a:spcBef>
              <a:buSzPct val="100000"/>
              <a:defRPr sz="4000"/>
            </a:lvl2pPr>
            <a:lvl3pPr lvl="2" rtl="0" algn="ctr">
              <a:spcBef>
                <a:spcPts val="0"/>
              </a:spcBef>
              <a:buSzPct val="100000"/>
              <a:defRPr sz="4000"/>
            </a:lvl3pPr>
            <a:lvl4pPr lvl="3" rtl="0" algn="ctr">
              <a:spcBef>
                <a:spcPts val="0"/>
              </a:spcBef>
              <a:buSzPct val="100000"/>
              <a:defRPr sz="4000"/>
            </a:lvl4pPr>
            <a:lvl5pPr lvl="4" rtl="0" algn="ctr">
              <a:spcBef>
                <a:spcPts val="0"/>
              </a:spcBef>
              <a:buSzPct val="100000"/>
              <a:defRPr sz="4000"/>
            </a:lvl5pPr>
            <a:lvl6pPr lvl="5" rtl="0" algn="ctr">
              <a:spcBef>
                <a:spcPts val="0"/>
              </a:spcBef>
              <a:buSzPct val="100000"/>
              <a:defRPr sz="4000"/>
            </a:lvl6pPr>
            <a:lvl7pPr lvl="6" rtl="0" algn="ctr">
              <a:spcBef>
                <a:spcPts val="0"/>
              </a:spcBef>
              <a:buSzPct val="100000"/>
              <a:defRPr sz="4000"/>
            </a:lvl7pPr>
            <a:lvl8pPr lvl="7" rtl="0" algn="ctr">
              <a:spcBef>
                <a:spcPts val="0"/>
              </a:spcBef>
              <a:buSzPct val="100000"/>
              <a:defRPr sz="4000"/>
            </a:lvl8pPr>
            <a:lvl9pPr lvl="8" rtl="0" algn="ctr">
              <a:spcBef>
                <a:spcPts val="0"/>
              </a:spcBef>
              <a:buSzPct val="100000"/>
              <a:defRPr sz="4000"/>
            </a:lvl9pPr>
          </a:lstStyle>
          <a:p/>
        </p:txBody>
      </p:sp>
      <p:sp>
        <p:nvSpPr>
          <p:cNvPr id="14" name="Shape 14"/>
          <p:cNvSpPr txBox="1"/>
          <p:nvPr>
            <p:ph idx="1" type="subTitle"/>
          </p:nvPr>
        </p:nvSpPr>
        <p:spPr>
          <a:xfrm>
            <a:off x="1680301" y="3049450"/>
            <a:ext cx="5783400" cy="909000"/>
          </a:xfrm>
          <a:prstGeom prst="rect">
            <a:avLst/>
          </a:prstGeom>
        </p:spPr>
        <p:txBody>
          <a:bodyPr anchorCtr="0" anchor="t" bIns="91425" lIns="91425" rIns="91425" tIns="91425"/>
          <a:lstStyle>
            <a:lvl1pPr lvl="0"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tIns="91425"/>
          <a:lstStyle>
            <a:lvl1pPr lvl="0" rtl="0" algn="ctr">
              <a:spcBef>
                <a:spcPts val="0"/>
              </a:spcBef>
              <a:buClr>
                <a:schemeClr val="accent5"/>
              </a:buClr>
              <a:buSzPct val="100000"/>
              <a:defRPr sz="13000">
                <a:solidFill>
                  <a:schemeClr val="accent5"/>
                </a:solidFill>
              </a:defRPr>
            </a:lvl1pPr>
            <a:lvl2pPr lvl="1" rtl="0" algn="ctr">
              <a:spcBef>
                <a:spcPts val="0"/>
              </a:spcBef>
              <a:buClr>
                <a:schemeClr val="accent5"/>
              </a:buClr>
              <a:buSzPct val="100000"/>
              <a:defRPr sz="13000">
                <a:solidFill>
                  <a:schemeClr val="accent5"/>
                </a:solidFill>
              </a:defRPr>
            </a:lvl2pPr>
            <a:lvl3pPr lvl="2" rtl="0" algn="ctr">
              <a:spcBef>
                <a:spcPts val="0"/>
              </a:spcBef>
              <a:buClr>
                <a:schemeClr val="accent5"/>
              </a:buClr>
              <a:buSzPct val="100000"/>
              <a:defRPr sz="13000">
                <a:solidFill>
                  <a:schemeClr val="accent5"/>
                </a:solidFill>
              </a:defRPr>
            </a:lvl3pPr>
            <a:lvl4pPr lvl="3" rtl="0" algn="ctr">
              <a:spcBef>
                <a:spcPts val="0"/>
              </a:spcBef>
              <a:buClr>
                <a:schemeClr val="accent5"/>
              </a:buClr>
              <a:buSzPct val="100000"/>
              <a:defRPr sz="13000">
                <a:solidFill>
                  <a:schemeClr val="accent5"/>
                </a:solidFill>
              </a:defRPr>
            </a:lvl4pPr>
            <a:lvl5pPr lvl="4" rtl="0" algn="ctr">
              <a:spcBef>
                <a:spcPts val="0"/>
              </a:spcBef>
              <a:buClr>
                <a:schemeClr val="accent5"/>
              </a:buClr>
              <a:buSzPct val="100000"/>
              <a:defRPr sz="13000">
                <a:solidFill>
                  <a:schemeClr val="accent5"/>
                </a:solidFill>
              </a:defRPr>
            </a:lvl5pPr>
            <a:lvl6pPr lvl="5" rtl="0" algn="ctr">
              <a:spcBef>
                <a:spcPts val="0"/>
              </a:spcBef>
              <a:buClr>
                <a:schemeClr val="accent5"/>
              </a:buClr>
              <a:buSzPct val="100000"/>
              <a:defRPr sz="13000">
                <a:solidFill>
                  <a:schemeClr val="accent5"/>
                </a:solidFill>
              </a:defRPr>
            </a:lvl6pPr>
            <a:lvl7pPr lvl="6" rtl="0" algn="ctr">
              <a:spcBef>
                <a:spcPts val="0"/>
              </a:spcBef>
              <a:buClr>
                <a:schemeClr val="accent5"/>
              </a:buClr>
              <a:buSzPct val="100000"/>
              <a:defRPr sz="13000">
                <a:solidFill>
                  <a:schemeClr val="accent5"/>
                </a:solidFill>
              </a:defRPr>
            </a:lvl7pPr>
            <a:lvl8pPr lvl="7" rtl="0" algn="ctr">
              <a:spcBef>
                <a:spcPts val="0"/>
              </a:spcBef>
              <a:buClr>
                <a:schemeClr val="accent5"/>
              </a:buClr>
              <a:buSzPct val="100000"/>
              <a:defRPr sz="13000">
                <a:solidFill>
                  <a:schemeClr val="accent5"/>
                </a:solidFill>
              </a:defRPr>
            </a:lvl8pPr>
            <a:lvl9pPr lvl="8" rtl="0"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56" name="Shape 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3" name="Shape 3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tIns="91425"/>
          <a:lstStyle>
            <a:lvl1pPr lvl="0" rtl="0" algn="ctr">
              <a:spcBef>
                <a:spcPts val="0"/>
              </a:spcBef>
              <a:buSzPct val="100000"/>
              <a:defRPr sz="3800"/>
            </a:lvl1pPr>
            <a:lvl2pPr lvl="1" rtl="0" algn="ctr">
              <a:spcBef>
                <a:spcPts val="0"/>
              </a:spcBef>
              <a:buSzPct val="100000"/>
              <a:defRPr sz="3800"/>
            </a:lvl2pPr>
            <a:lvl3pPr lvl="2" rtl="0" algn="ctr">
              <a:spcBef>
                <a:spcPts val="0"/>
              </a:spcBef>
              <a:buSzPct val="100000"/>
              <a:defRPr sz="3800"/>
            </a:lvl3pPr>
            <a:lvl4pPr lvl="3" rtl="0" algn="ctr">
              <a:spcBef>
                <a:spcPts val="0"/>
              </a:spcBef>
              <a:buSzPct val="100000"/>
              <a:defRPr sz="3800"/>
            </a:lvl4pPr>
            <a:lvl5pPr lvl="4" rtl="0" algn="ctr">
              <a:spcBef>
                <a:spcPts val="0"/>
              </a:spcBef>
              <a:buSzPct val="100000"/>
              <a:defRPr sz="3800"/>
            </a:lvl5pPr>
            <a:lvl6pPr lvl="5" rtl="0" algn="ctr">
              <a:spcBef>
                <a:spcPts val="0"/>
              </a:spcBef>
              <a:buSzPct val="100000"/>
              <a:defRPr sz="3800"/>
            </a:lvl6pPr>
            <a:lvl7pPr lvl="6" rtl="0" algn="ctr">
              <a:spcBef>
                <a:spcPts val="0"/>
              </a:spcBef>
              <a:buSzPct val="100000"/>
              <a:defRPr sz="3800"/>
            </a:lvl7pPr>
            <a:lvl8pPr lvl="7" rtl="0" algn="ctr">
              <a:spcBef>
                <a:spcPts val="0"/>
              </a:spcBef>
              <a:buSzPct val="100000"/>
              <a:defRPr sz="3800"/>
            </a:lvl8pPr>
            <a:lvl9pPr lvl="8" rtl="0" algn="ctr">
              <a:spcBef>
                <a:spcPts val="0"/>
              </a:spcBef>
              <a:buSzPct val="100000"/>
              <a:defRPr sz="3800"/>
            </a:lvl9pPr>
          </a:lstStyle>
          <a:p/>
        </p:txBody>
      </p:sp>
      <p:sp>
        <p:nvSpPr>
          <p:cNvPr id="46" name="Shape 46"/>
          <p:cNvSpPr txBox="1"/>
          <p:nvPr>
            <p:ph idx="1" type="subTitle"/>
          </p:nvPr>
        </p:nvSpPr>
        <p:spPr>
          <a:xfrm>
            <a:off x="265500" y="2769000"/>
            <a:ext cx="4045200" cy="1345500"/>
          </a:xfrm>
          <a:prstGeom prst="rect">
            <a:avLst/>
          </a:prstGeom>
        </p:spPr>
        <p:txBody>
          <a:bodyPr anchorCtr="0" anchor="t" bIns="91425" lIns="91425" rIns="91425" tIns="91425"/>
          <a:lstStyle>
            <a:lvl1pPr lvl="0" rtl="0" algn="ctr">
              <a:lnSpc>
                <a:spcPct val="100000"/>
              </a:lnSpc>
              <a:spcBef>
                <a:spcPts val="0"/>
              </a:spcBef>
              <a:spcAft>
                <a:spcPts val="0"/>
              </a:spcAft>
              <a:buClr>
                <a:schemeClr val="accent5"/>
              </a:buClr>
              <a:buSzPct val="100000"/>
              <a:buNone/>
              <a:defRPr sz="2100">
                <a:solidFill>
                  <a:schemeClr val="accent5"/>
                </a:solidFill>
              </a:defRPr>
            </a:lvl1pPr>
            <a:lvl2pPr lvl="1" rtl="0" algn="ctr">
              <a:lnSpc>
                <a:spcPct val="100000"/>
              </a:lnSpc>
              <a:spcBef>
                <a:spcPts val="0"/>
              </a:spcBef>
              <a:spcAft>
                <a:spcPts val="0"/>
              </a:spcAft>
              <a:buClr>
                <a:schemeClr val="accent5"/>
              </a:buClr>
              <a:buSzPct val="100000"/>
              <a:buNone/>
              <a:defRPr sz="2100">
                <a:solidFill>
                  <a:schemeClr val="accent5"/>
                </a:solidFill>
              </a:defRPr>
            </a:lvl2pPr>
            <a:lvl3pPr lvl="2" rtl="0" algn="ctr">
              <a:lnSpc>
                <a:spcPct val="100000"/>
              </a:lnSpc>
              <a:spcBef>
                <a:spcPts val="0"/>
              </a:spcBef>
              <a:spcAft>
                <a:spcPts val="0"/>
              </a:spcAft>
              <a:buClr>
                <a:schemeClr val="accent5"/>
              </a:buClr>
              <a:buSzPct val="100000"/>
              <a:buNone/>
              <a:defRPr sz="2100">
                <a:solidFill>
                  <a:schemeClr val="accent5"/>
                </a:solidFill>
              </a:defRPr>
            </a:lvl3pPr>
            <a:lvl4pPr lvl="3" rtl="0" algn="ctr">
              <a:lnSpc>
                <a:spcPct val="100000"/>
              </a:lnSpc>
              <a:spcBef>
                <a:spcPts val="0"/>
              </a:spcBef>
              <a:spcAft>
                <a:spcPts val="0"/>
              </a:spcAft>
              <a:buClr>
                <a:schemeClr val="accent5"/>
              </a:buClr>
              <a:buSzPct val="100000"/>
              <a:buNone/>
              <a:defRPr sz="2100">
                <a:solidFill>
                  <a:schemeClr val="accent5"/>
                </a:solidFill>
              </a:defRPr>
            </a:lvl4pPr>
            <a:lvl5pPr lvl="4" rtl="0" algn="ctr">
              <a:lnSpc>
                <a:spcPct val="100000"/>
              </a:lnSpc>
              <a:spcBef>
                <a:spcPts val="0"/>
              </a:spcBef>
              <a:spcAft>
                <a:spcPts val="0"/>
              </a:spcAft>
              <a:buClr>
                <a:schemeClr val="accent5"/>
              </a:buClr>
              <a:buSzPct val="100000"/>
              <a:buNone/>
              <a:defRPr sz="2100">
                <a:solidFill>
                  <a:schemeClr val="accent5"/>
                </a:solidFill>
              </a:defRPr>
            </a:lvl5pPr>
            <a:lvl6pPr lvl="5" rtl="0" algn="ctr">
              <a:lnSpc>
                <a:spcPct val="100000"/>
              </a:lnSpc>
              <a:spcBef>
                <a:spcPts val="0"/>
              </a:spcBef>
              <a:spcAft>
                <a:spcPts val="0"/>
              </a:spcAft>
              <a:buClr>
                <a:schemeClr val="accent5"/>
              </a:buClr>
              <a:buSzPct val="100000"/>
              <a:buNone/>
              <a:defRPr sz="2100">
                <a:solidFill>
                  <a:schemeClr val="accent5"/>
                </a:solidFill>
              </a:defRPr>
            </a:lvl6pPr>
            <a:lvl7pPr lvl="6" rtl="0" algn="ctr">
              <a:lnSpc>
                <a:spcPct val="100000"/>
              </a:lnSpc>
              <a:spcBef>
                <a:spcPts val="0"/>
              </a:spcBef>
              <a:spcAft>
                <a:spcPts val="0"/>
              </a:spcAft>
              <a:buClr>
                <a:schemeClr val="accent5"/>
              </a:buClr>
              <a:buSzPct val="100000"/>
              <a:buNone/>
              <a:defRPr sz="2100">
                <a:solidFill>
                  <a:schemeClr val="accent5"/>
                </a:solidFill>
              </a:defRPr>
            </a:lvl7pPr>
            <a:lvl8pPr lvl="7" rtl="0" algn="ctr">
              <a:lnSpc>
                <a:spcPct val="100000"/>
              </a:lnSpc>
              <a:spcBef>
                <a:spcPts val="0"/>
              </a:spcBef>
              <a:spcAft>
                <a:spcPts val="0"/>
              </a:spcAft>
              <a:buClr>
                <a:schemeClr val="accent5"/>
              </a:buClr>
              <a:buSzPct val="100000"/>
              <a:buNone/>
              <a:defRPr sz="2100">
                <a:solidFill>
                  <a:schemeClr val="accent5"/>
                </a:solidFill>
              </a:defRPr>
            </a:lvl8pPr>
            <a:lvl9pPr lvl="8" rtl="0"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tIns="91425"/>
          <a:lstStyle>
            <a:lvl1pPr lvl="0" rt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tIns="91425"/>
          <a:lstStyle>
            <a:lvl1pPr lvl="0"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0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0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hbr.org/resources/images/article_assets/2013/10/canvas1.gif" TargetMode="External"/><Relationship Id="rId4"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AEBF0"/>
        </a:solidFill>
      </p:bgPr>
    </p:bg>
    <p:spTree>
      <p:nvGrpSpPr>
        <p:cNvPr id="62" name="Shape 62"/>
        <p:cNvGrpSpPr/>
        <p:nvPr/>
      </p:nvGrpSpPr>
      <p:grpSpPr>
        <a:xfrm>
          <a:off x="0" y="0"/>
          <a:ext cx="0" cy="0"/>
          <a:chOff x="0" y="0"/>
          <a:chExt cx="0" cy="0"/>
        </a:xfrm>
      </p:grpSpPr>
      <p:sp>
        <p:nvSpPr>
          <p:cNvPr id="63" name="Shape 63"/>
          <p:cNvSpPr txBox="1"/>
          <p:nvPr/>
        </p:nvSpPr>
        <p:spPr>
          <a:xfrm>
            <a:off x="3329500" y="303000"/>
            <a:ext cx="5523300" cy="45420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sz="1500">
                <a:solidFill>
                  <a:schemeClr val="accent4"/>
                </a:solidFill>
              </a:rPr>
              <a:t>Camera Ford is a recent graduate of Brown University with a Bachelor's degree in Geology. Growing up in Harlem made her aware of economic and educational disparities from an early age. She wants to use her education to benefit communities who do not have adequate access to scientific information. She has worked on research projects that apply Earth Science and social justice issues that include natural hazard prevention and indigenous land rights. </a:t>
            </a:r>
          </a:p>
          <a:p>
            <a:pPr lvl="0" algn="ctr">
              <a:spcBef>
                <a:spcPts val="0"/>
              </a:spcBef>
              <a:buNone/>
            </a:pPr>
            <a:r>
              <a:t/>
            </a:r>
            <a:endParaRPr sz="1500">
              <a:solidFill>
                <a:schemeClr val="accent4"/>
              </a:solidFill>
            </a:endParaRPr>
          </a:p>
          <a:p>
            <a:pPr indent="0" lvl="0" marL="0" rtl="0" algn="ctr">
              <a:spcBef>
                <a:spcPts val="0"/>
              </a:spcBef>
              <a:buNone/>
            </a:pPr>
            <a:r>
              <a:rPr lang="en" sz="1500">
                <a:solidFill>
                  <a:schemeClr val="accent4"/>
                </a:solidFill>
              </a:rPr>
              <a:t>Presenting her research and facilitating campus workshops about social injustices led her to a love of communication and public speaking. She also has experience writing for, editing, and managing the College Hill Independent, a student newspaper with a weekly circulation of 2,000.</a:t>
            </a:r>
          </a:p>
          <a:p>
            <a:pPr indent="0" lvl="0" marL="0" rtl="0" algn="ctr">
              <a:spcBef>
                <a:spcPts val="0"/>
              </a:spcBef>
              <a:buNone/>
            </a:pPr>
            <a:r>
              <a:rPr lang="en" sz="1500">
                <a:solidFill>
                  <a:schemeClr val="accent4"/>
                </a:solidFill>
              </a:rPr>
              <a:t> </a:t>
            </a:r>
          </a:p>
          <a:p>
            <a:pPr indent="0" lvl="0" marL="0" algn="ctr">
              <a:spcBef>
                <a:spcPts val="0"/>
              </a:spcBef>
              <a:buNone/>
            </a:pPr>
            <a:r>
              <a:rPr lang="en" sz="1500">
                <a:solidFill>
                  <a:schemeClr val="accent4"/>
                </a:solidFill>
              </a:rPr>
              <a:t>Camera is devoted to bringing science out of the lab and into the real world through science communication, public policy, and improvements in public access to Earth Science education. She is fluent in Dutch and Italian, which comes in handy when trotting the globe.</a:t>
            </a:r>
            <a:br>
              <a:rPr lang="en" sz="1500">
                <a:solidFill>
                  <a:schemeClr val="accent4"/>
                </a:solidFill>
              </a:rPr>
            </a:br>
          </a:p>
        </p:txBody>
      </p:sp>
      <p:sp>
        <p:nvSpPr>
          <p:cNvPr id="64" name="Shape 64"/>
          <p:cNvSpPr txBox="1"/>
          <p:nvPr/>
        </p:nvSpPr>
        <p:spPr>
          <a:xfrm>
            <a:off x="309337" y="303000"/>
            <a:ext cx="2847300" cy="608400"/>
          </a:xfrm>
          <a:prstGeom prst="rect">
            <a:avLst/>
          </a:prstGeom>
          <a:noFill/>
          <a:ln>
            <a:noFill/>
          </a:ln>
        </p:spPr>
        <p:txBody>
          <a:bodyPr anchorCtr="0" anchor="t" bIns="91425" lIns="91425" rIns="91425" tIns="91425">
            <a:noAutofit/>
          </a:bodyPr>
          <a:lstStyle/>
          <a:p>
            <a:pPr lvl="0" algn="ctr">
              <a:spcBef>
                <a:spcPts val="0"/>
              </a:spcBef>
              <a:buNone/>
            </a:pPr>
            <a:r>
              <a:rPr b="1" lang="en" sz="2600">
                <a:solidFill>
                  <a:schemeClr val="accent4"/>
                </a:solidFill>
              </a:rPr>
              <a:t>Camera Ford</a:t>
            </a:r>
          </a:p>
        </p:txBody>
      </p:sp>
      <p:pic>
        <p:nvPicPr>
          <p:cNvPr id="65" name="Shape 65"/>
          <p:cNvPicPr preferRelativeResize="0"/>
          <p:nvPr/>
        </p:nvPicPr>
        <p:blipFill>
          <a:blip r:embed="rId3">
            <a:alphaModFix/>
          </a:blip>
          <a:stretch>
            <a:fillRect/>
          </a:stretch>
        </p:blipFill>
        <p:spPr>
          <a:xfrm>
            <a:off x="309350" y="1119950"/>
            <a:ext cx="2793787" cy="37250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69" name="Shape 69"/>
        <p:cNvGrpSpPr/>
        <p:nvPr/>
      </p:nvGrpSpPr>
      <p:grpSpPr>
        <a:xfrm>
          <a:off x="0" y="0"/>
          <a:ext cx="0" cy="0"/>
          <a:chOff x="0" y="0"/>
          <a:chExt cx="0" cy="0"/>
        </a:xfrm>
      </p:grpSpPr>
      <p:pic>
        <p:nvPicPr>
          <p:cNvPr descr="Globetrot-logo.png" id="70" name="Shape 70"/>
          <p:cNvPicPr preferRelativeResize="0"/>
          <p:nvPr/>
        </p:nvPicPr>
        <p:blipFill rotWithShape="1">
          <a:blip r:embed="rId3">
            <a:alphaModFix/>
          </a:blip>
          <a:srcRect b="18863" l="5225" r="5144" t="15840"/>
          <a:stretch/>
        </p:blipFill>
        <p:spPr>
          <a:xfrm>
            <a:off x="929225" y="0"/>
            <a:ext cx="7060751"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AEBF0"/>
        </a:solidFill>
      </p:bgPr>
    </p:bg>
    <p:spTree>
      <p:nvGrpSpPr>
        <p:cNvPr id="74" name="Shape 74"/>
        <p:cNvGrpSpPr/>
        <p:nvPr/>
      </p:nvGrpSpPr>
      <p:grpSpPr>
        <a:xfrm>
          <a:off x="0" y="0"/>
          <a:ext cx="0" cy="0"/>
          <a:chOff x="0" y="0"/>
          <a:chExt cx="0" cy="0"/>
        </a:xfrm>
      </p:grpSpPr>
      <p:sp>
        <p:nvSpPr>
          <p:cNvPr id="75" name="Shape 75"/>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sz="4600">
                <a:solidFill>
                  <a:schemeClr val="accent4"/>
                </a:solidFill>
              </a:rPr>
              <a:t>Market Opportunity</a:t>
            </a:r>
          </a:p>
        </p:txBody>
      </p:sp>
      <p:sp>
        <p:nvSpPr>
          <p:cNvPr id="76" name="Shape 76"/>
          <p:cNvSpPr txBox="1"/>
          <p:nvPr/>
        </p:nvSpPr>
        <p:spPr>
          <a:xfrm>
            <a:off x="297825" y="1405125"/>
            <a:ext cx="8229600" cy="3406200"/>
          </a:xfrm>
          <a:prstGeom prst="rect">
            <a:avLst/>
          </a:prstGeom>
          <a:noFill/>
          <a:ln>
            <a:noFill/>
          </a:ln>
        </p:spPr>
        <p:txBody>
          <a:bodyPr anchorCtr="0" anchor="ctr" bIns="91425" lIns="91425" rIns="91425" tIns="91425">
            <a:noAutofit/>
          </a:bodyPr>
          <a:lstStyle/>
          <a:p>
            <a:pPr lvl="0" rtl="0" algn="ctr">
              <a:lnSpc>
                <a:spcPct val="150000"/>
              </a:lnSpc>
              <a:spcBef>
                <a:spcPts val="0"/>
              </a:spcBef>
              <a:buNone/>
            </a:pPr>
            <a:r>
              <a:rPr b="1" lang="en" sz="3000">
                <a:solidFill>
                  <a:schemeClr val="accent4"/>
                </a:solidFill>
                <a:latin typeface="Calibri"/>
                <a:ea typeface="Calibri"/>
                <a:cs typeface="Calibri"/>
                <a:sym typeface="Calibri"/>
              </a:rPr>
              <a:t>$250 Billion</a:t>
            </a:r>
            <a:r>
              <a:rPr lang="en" sz="2400">
                <a:solidFill>
                  <a:schemeClr val="accent4"/>
                </a:solidFill>
                <a:latin typeface="Calibri"/>
                <a:ea typeface="Calibri"/>
                <a:cs typeface="Calibri"/>
                <a:sym typeface="Calibri"/>
              </a:rPr>
              <a:t> millennial travel spending per year</a:t>
            </a:r>
          </a:p>
          <a:p>
            <a:pPr lvl="0" rtl="0" algn="ctr">
              <a:lnSpc>
                <a:spcPct val="150000"/>
              </a:lnSpc>
              <a:spcBef>
                <a:spcPts val="0"/>
              </a:spcBef>
              <a:buNone/>
            </a:pPr>
            <a:r>
              <a:t/>
            </a:r>
            <a:endParaRPr sz="2400">
              <a:solidFill>
                <a:schemeClr val="accent4"/>
              </a:solidFill>
              <a:latin typeface="Calibri"/>
              <a:ea typeface="Calibri"/>
              <a:cs typeface="Calibri"/>
              <a:sym typeface="Calibri"/>
            </a:endParaRPr>
          </a:p>
          <a:p>
            <a:pPr lvl="0" rtl="0" algn="ctr">
              <a:lnSpc>
                <a:spcPct val="150000"/>
              </a:lnSpc>
              <a:spcBef>
                <a:spcPts val="0"/>
              </a:spcBef>
              <a:buNone/>
            </a:pPr>
            <a:r>
              <a:rPr b="1" lang="en" sz="3000">
                <a:solidFill>
                  <a:schemeClr val="accent4"/>
                </a:solidFill>
                <a:latin typeface="Calibri"/>
                <a:ea typeface="Calibri"/>
                <a:cs typeface="Calibri"/>
                <a:sym typeface="Calibri"/>
              </a:rPr>
              <a:t>73 million</a:t>
            </a:r>
            <a:r>
              <a:rPr lang="en" sz="2400">
                <a:solidFill>
                  <a:schemeClr val="accent4"/>
                </a:solidFill>
                <a:latin typeface="Calibri"/>
                <a:ea typeface="Calibri"/>
                <a:cs typeface="Calibri"/>
                <a:sym typeface="Calibri"/>
              </a:rPr>
              <a:t> US residents traveled overseas</a:t>
            </a:r>
          </a:p>
          <a:p>
            <a:pPr lvl="0" rtl="0" algn="ctr">
              <a:lnSpc>
                <a:spcPct val="150000"/>
              </a:lnSpc>
              <a:spcBef>
                <a:spcPts val="0"/>
              </a:spcBef>
              <a:buNone/>
            </a:pPr>
            <a:r>
              <a:t/>
            </a:r>
            <a:endParaRPr sz="2400">
              <a:solidFill>
                <a:schemeClr val="accent4"/>
              </a:solidFill>
              <a:latin typeface="Calibri"/>
              <a:ea typeface="Calibri"/>
              <a:cs typeface="Calibri"/>
              <a:sym typeface="Calibri"/>
            </a:endParaRPr>
          </a:p>
          <a:p>
            <a:pPr lvl="0" rtl="0" algn="ctr">
              <a:lnSpc>
                <a:spcPct val="150000"/>
              </a:lnSpc>
              <a:spcBef>
                <a:spcPts val="0"/>
              </a:spcBef>
              <a:buNone/>
            </a:pPr>
            <a:r>
              <a:rPr b="1" lang="en" sz="3000">
                <a:solidFill>
                  <a:schemeClr val="accent4"/>
                </a:solidFill>
                <a:latin typeface="Calibri"/>
                <a:ea typeface="Calibri"/>
                <a:cs typeface="Calibri"/>
                <a:sym typeface="Calibri"/>
              </a:rPr>
              <a:t>956 million</a:t>
            </a:r>
            <a:r>
              <a:rPr lang="en" sz="2400">
                <a:solidFill>
                  <a:schemeClr val="accent4"/>
                </a:solidFill>
                <a:latin typeface="Calibri"/>
                <a:ea typeface="Calibri"/>
                <a:cs typeface="Calibri"/>
                <a:sym typeface="Calibri"/>
              </a:rPr>
              <a:t> international tourists (Jan 2016 – Sept 2016)</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AEBF0"/>
        </a:solidFill>
      </p:bgPr>
    </p:bg>
    <p:spTree>
      <p:nvGrpSpPr>
        <p:cNvPr id="80" name="Shape 80"/>
        <p:cNvGrpSpPr/>
        <p:nvPr/>
      </p:nvGrpSpPr>
      <p:grpSpPr>
        <a:xfrm>
          <a:off x="0" y="0"/>
          <a:ext cx="0" cy="0"/>
          <a:chOff x="0" y="0"/>
          <a:chExt cx="0" cy="0"/>
        </a:xfrm>
      </p:grpSpPr>
      <p:sp>
        <p:nvSpPr>
          <p:cNvPr id="81" name="Shape 81"/>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sz="4600">
                <a:solidFill>
                  <a:schemeClr val="accent4"/>
                </a:solidFill>
              </a:rPr>
              <a:t>Customer Insights</a:t>
            </a:r>
          </a:p>
        </p:txBody>
      </p:sp>
      <p:pic>
        <p:nvPicPr>
          <p:cNvPr id="82" name="Shape 82" title="Points scored"/>
          <p:cNvPicPr preferRelativeResize="0"/>
          <p:nvPr/>
        </p:nvPicPr>
        <p:blipFill>
          <a:blip r:embed="rId3">
            <a:alphaModFix/>
          </a:blip>
          <a:stretch>
            <a:fillRect/>
          </a:stretch>
        </p:blipFill>
        <p:spPr>
          <a:xfrm>
            <a:off x="1176350" y="1057025"/>
            <a:ext cx="6886003" cy="4086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AEBF0"/>
        </a:solidFill>
      </p:bgPr>
    </p:bg>
    <p:spTree>
      <p:nvGrpSpPr>
        <p:cNvPr id="86" name="Shape 86"/>
        <p:cNvGrpSpPr/>
        <p:nvPr/>
      </p:nvGrpSpPr>
      <p:grpSpPr>
        <a:xfrm>
          <a:off x="0" y="0"/>
          <a:ext cx="0" cy="0"/>
          <a:chOff x="0" y="0"/>
          <a:chExt cx="0" cy="0"/>
        </a:xfrm>
      </p:grpSpPr>
      <p:sp>
        <p:nvSpPr>
          <p:cNvPr id="87" name="Shape 87"/>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sz="4600">
                <a:solidFill>
                  <a:schemeClr val="accent4"/>
                </a:solidFill>
              </a:rPr>
              <a:t>Value Proposition</a:t>
            </a:r>
          </a:p>
        </p:txBody>
      </p:sp>
      <p:sp>
        <p:nvSpPr>
          <p:cNvPr id="88" name="Shape 88"/>
          <p:cNvSpPr txBox="1"/>
          <p:nvPr/>
        </p:nvSpPr>
        <p:spPr>
          <a:xfrm>
            <a:off x="580100" y="1456675"/>
            <a:ext cx="7627500" cy="3158400"/>
          </a:xfrm>
          <a:prstGeom prst="rect">
            <a:avLst/>
          </a:prstGeom>
          <a:noFill/>
          <a:ln>
            <a:noFill/>
          </a:ln>
        </p:spPr>
        <p:txBody>
          <a:bodyPr anchorCtr="0" anchor="ctr" bIns="91425" lIns="91425" rIns="91425" tIns="91425">
            <a:noAutofit/>
          </a:bodyPr>
          <a:lstStyle/>
          <a:p>
            <a:pPr lvl="0" rtl="0" algn="ctr">
              <a:spcBef>
                <a:spcPts val="0"/>
              </a:spcBef>
              <a:buNone/>
            </a:pPr>
            <a:r>
              <a:rPr lang="en" sz="3600">
                <a:solidFill>
                  <a:schemeClr val="accent4"/>
                </a:solidFill>
                <a:latin typeface="Calibri"/>
                <a:ea typeface="Calibri"/>
                <a:cs typeface="Calibri"/>
                <a:sym typeface="Calibri"/>
              </a:rPr>
              <a:t>Travel Safer</a:t>
            </a:r>
          </a:p>
          <a:p>
            <a:pPr lvl="0" rtl="0" algn="ctr">
              <a:spcBef>
                <a:spcPts val="0"/>
              </a:spcBef>
              <a:buNone/>
            </a:pPr>
            <a:r>
              <a:t/>
            </a:r>
            <a:endParaRPr sz="3600">
              <a:solidFill>
                <a:schemeClr val="accent4"/>
              </a:solidFill>
              <a:latin typeface="Calibri"/>
              <a:ea typeface="Calibri"/>
              <a:cs typeface="Calibri"/>
              <a:sym typeface="Calibri"/>
            </a:endParaRPr>
          </a:p>
          <a:p>
            <a:pPr lvl="0" rtl="0" algn="ctr">
              <a:spcBef>
                <a:spcPts val="0"/>
              </a:spcBef>
              <a:buNone/>
            </a:pPr>
            <a:r>
              <a:rPr lang="en" sz="3600">
                <a:solidFill>
                  <a:schemeClr val="accent4"/>
                </a:solidFill>
                <a:latin typeface="Calibri"/>
                <a:ea typeface="Calibri"/>
                <a:cs typeface="Calibri"/>
                <a:sym typeface="Calibri"/>
              </a:rPr>
              <a:t>Travel Cheaper</a:t>
            </a:r>
          </a:p>
          <a:p>
            <a:pPr lvl="0" rtl="0" algn="ctr">
              <a:spcBef>
                <a:spcPts val="0"/>
              </a:spcBef>
              <a:buNone/>
            </a:pPr>
            <a:r>
              <a:t/>
            </a:r>
            <a:endParaRPr sz="3600">
              <a:solidFill>
                <a:schemeClr val="accent4"/>
              </a:solidFill>
              <a:latin typeface="Calibri"/>
              <a:ea typeface="Calibri"/>
              <a:cs typeface="Calibri"/>
              <a:sym typeface="Calibri"/>
            </a:endParaRPr>
          </a:p>
          <a:p>
            <a:pPr lvl="0" rtl="0" algn="ctr">
              <a:spcBef>
                <a:spcPts val="0"/>
              </a:spcBef>
              <a:buNone/>
            </a:pPr>
            <a:r>
              <a:rPr lang="en" sz="3600">
                <a:solidFill>
                  <a:schemeClr val="accent4"/>
                </a:solidFill>
                <a:latin typeface="Calibri"/>
                <a:ea typeface="Calibri"/>
                <a:cs typeface="Calibri"/>
                <a:sym typeface="Calibri"/>
              </a:rPr>
              <a:t>Travel Smarter</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AEBF0"/>
        </a:solidFill>
      </p:bgPr>
    </p:bg>
    <p:spTree>
      <p:nvGrpSpPr>
        <p:cNvPr id="92" name="Shape 92"/>
        <p:cNvGrpSpPr/>
        <p:nvPr/>
      </p:nvGrpSpPr>
      <p:grpSpPr>
        <a:xfrm>
          <a:off x="0" y="0"/>
          <a:ext cx="0" cy="0"/>
          <a:chOff x="0" y="0"/>
          <a:chExt cx="0" cy="0"/>
        </a:xfrm>
      </p:grpSpPr>
      <p:pic>
        <p:nvPicPr>
          <p:cNvPr id="93" name="Shape 93">
            <a:hlinkClick r:id="rId3"/>
          </p:cNvPr>
          <p:cNvPicPr preferRelativeResize="0"/>
          <p:nvPr/>
        </p:nvPicPr>
        <p:blipFill>
          <a:blip r:embed="rId4">
            <a:alphaModFix/>
          </a:blip>
          <a:stretch>
            <a:fillRect/>
          </a:stretch>
        </p:blipFill>
        <p:spPr>
          <a:xfrm>
            <a:off x="0" y="0"/>
            <a:ext cx="9143999" cy="5143500"/>
          </a:xfrm>
          <a:prstGeom prst="rect">
            <a:avLst/>
          </a:prstGeom>
          <a:noFill/>
          <a:ln>
            <a:noFill/>
          </a:ln>
        </p:spPr>
      </p:pic>
      <p:sp>
        <p:nvSpPr>
          <p:cNvPr id="94" name="Shape 94"/>
          <p:cNvSpPr txBox="1"/>
          <p:nvPr/>
        </p:nvSpPr>
        <p:spPr>
          <a:xfrm>
            <a:off x="56550" y="730550"/>
            <a:ext cx="1729800" cy="2571900"/>
          </a:xfrm>
          <a:prstGeom prst="rect">
            <a:avLst/>
          </a:prstGeom>
          <a:noFill/>
          <a:ln>
            <a:noFill/>
          </a:ln>
        </p:spPr>
        <p:txBody>
          <a:bodyPr anchorCtr="0" anchor="t" bIns="91425" lIns="91425" rIns="91425" tIns="91425">
            <a:noAutofit/>
          </a:bodyPr>
          <a:lstStyle/>
          <a:p>
            <a:pPr lvl="0">
              <a:spcBef>
                <a:spcPts val="0"/>
              </a:spcBef>
              <a:buNone/>
            </a:pPr>
            <a:r>
              <a:rPr lang="en" sz="1000">
                <a:solidFill>
                  <a:srgbClr val="38761D"/>
                </a:solidFill>
              </a:rPr>
              <a:t>Large travel companies</a:t>
            </a:r>
          </a:p>
          <a:p>
            <a:pPr lvl="0">
              <a:spcBef>
                <a:spcPts val="0"/>
              </a:spcBef>
              <a:buNone/>
            </a:pPr>
            <a:r>
              <a:t/>
            </a:r>
            <a:endParaRPr sz="1000">
              <a:solidFill>
                <a:srgbClr val="38761D"/>
              </a:solidFill>
            </a:endParaRPr>
          </a:p>
          <a:p>
            <a:pPr lvl="0">
              <a:spcBef>
                <a:spcPts val="0"/>
              </a:spcBef>
              <a:buNone/>
            </a:pPr>
            <a:r>
              <a:t/>
            </a:r>
            <a:endParaRPr sz="1000">
              <a:solidFill>
                <a:srgbClr val="38761D"/>
              </a:solidFill>
            </a:endParaRPr>
          </a:p>
          <a:p>
            <a:pPr lvl="0">
              <a:spcBef>
                <a:spcPts val="0"/>
              </a:spcBef>
              <a:buNone/>
            </a:pPr>
            <a:r>
              <a:rPr lang="en" sz="1000">
                <a:solidFill>
                  <a:srgbClr val="0000FF"/>
                </a:solidFill>
              </a:rPr>
              <a:t>+Colorway, Travel Noire, Parlour mag, other black travel blogs/sites </a:t>
            </a:r>
          </a:p>
          <a:p>
            <a:pPr lvl="0">
              <a:spcBef>
                <a:spcPts val="0"/>
              </a:spcBef>
              <a:buNone/>
            </a:pPr>
            <a:r>
              <a:t/>
            </a:r>
            <a:endParaRPr sz="1000">
              <a:solidFill>
                <a:srgbClr val="0000FF"/>
              </a:solidFill>
            </a:endParaRPr>
          </a:p>
          <a:p>
            <a:pPr lvl="0">
              <a:spcBef>
                <a:spcPts val="0"/>
              </a:spcBef>
              <a:buNone/>
            </a:pPr>
            <a:r>
              <a:rPr lang="en" sz="1000">
                <a:solidFill>
                  <a:srgbClr val="0000FF"/>
                </a:solidFill>
              </a:rPr>
              <a:t>+Tourism bureaus</a:t>
            </a:r>
          </a:p>
          <a:p>
            <a:pPr lvl="0">
              <a:spcBef>
                <a:spcPts val="0"/>
              </a:spcBef>
              <a:buNone/>
            </a:pPr>
            <a:r>
              <a:t/>
            </a:r>
            <a:endParaRPr sz="1000">
              <a:solidFill>
                <a:srgbClr val="0000FF"/>
              </a:solidFill>
            </a:endParaRPr>
          </a:p>
          <a:p>
            <a:pPr lvl="0">
              <a:spcBef>
                <a:spcPts val="0"/>
              </a:spcBef>
              <a:buNone/>
            </a:pPr>
            <a:r>
              <a:t/>
            </a:r>
            <a:endParaRPr sz="1000">
              <a:solidFill>
                <a:srgbClr val="0000FF"/>
              </a:solidFill>
            </a:endParaRPr>
          </a:p>
          <a:p>
            <a:pPr lvl="0">
              <a:spcBef>
                <a:spcPts val="0"/>
              </a:spcBef>
              <a:buNone/>
            </a:pPr>
            <a:r>
              <a:t/>
            </a:r>
            <a:endParaRPr sz="1000">
              <a:solidFill>
                <a:srgbClr val="0000FF"/>
              </a:solidFill>
            </a:endParaRPr>
          </a:p>
        </p:txBody>
      </p:sp>
      <p:sp>
        <p:nvSpPr>
          <p:cNvPr id="95" name="Shape 95"/>
          <p:cNvSpPr txBox="1"/>
          <p:nvPr/>
        </p:nvSpPr>
        <p:spPr>
          <a:xfrm>
            <a:off x="1869625" y="594625"/>
            <a:ext cx="1729800" cy="1600500"/>
          </a:xfrm>
          <a:prstGeom prst="rect">
            <a:avLst/>
          </a:prstGeom>
          <a:noFill/>
          <a:ln>
            <a:noFill/>
          </a:ln>
        </p:spPr>
        <p:txBody>
          <a:bodyPr anchorCtr="0" anchor="t" bIns="91425" lIns="91425" rIns="91425" tIns="91425">
            <a:noAutofit/>
          </a:bodyPr>
          <a:lstStyle/>
          <a:p>
            <a:pPr lvl="0">
              <a:spcBef>
                <a:spcPts val="0"/>
              </a:spcBef>
              <a:buNone/>
            </a:pPr>
            <a:r>
              <a:t/>
            </a:r>
            <a:endParaRPr sz="1000">
              <a:solidFill>
                <a:srgbClr val="38761D"/>
              </a:solidFill>
            </a:endParaRPr>
          </a:p>
          <a:p>
            <a:pPr lvl="0" rtl="0">
              <a:spcBef>
                <a:spcPts val="0"/>
              </a:spcBef>
              <a:buNone/>
            </a:pPr>
            <a:r>
              <a:rPr lang="en" sz="1000">
                <a:solidFill>
                  <a:srgbClr val="38761D"/>
                </a:solidFill>
              </a:rPr>
              <a:t>Compiling information/app building</a:t>
            </a:r>
          </a:p>
          <a:p>
            <a:pPr lvl="0" rtl="0">
              <a:spcBef>
                <a:spcPts val="0"/>
              </a:spcBef>
              <a:buNone/>
            </a:pPr>
            <a:r>
              <a:t/>
            </a:r>
            <a:endParaRPr sz="1000">
              <a:solidFill>
                <a:srgbClr val="38761D"/>
              </a:solidFill>
            </a:endParaRPr>
          </a:p>
          <a:p>
            <a:pPr lvl="0">
              <a:spcBef>
                <a:spcPts val="0"/>
              </a:spcBef>
              <a:buNone/>
            </a:pPr>
            <a:r>
              <a:rPr lang="en" sz="1000">
                <a:solidFill>
                  <a:srgbClr val="0000FF"/>
                </a:solidFill>
              </a:rPr>
              <a:t>+Community building/grow user base</a:t>
            </a:r>
          </a:p>
          <a:p>
            <a:pPr lvl="0">
              <a:spcBef>
                <a:spcPts val="0"/>
              </a:spcBef>
              <a:buNone/>
            </a:pPr>
            <a:r>
              <a:t/>
            </a:r>
            <a:endParaRPr sz="1000">
              <a:solidFill>
                <a:srgbClr val="0000FF"/>
              </a:solidFill>
            </a:endParaRPr>
          </a:p>
          <a:p>
            <a:pPr lvl="0">
              <a:spcBef>
                <a:spcPts val="0"/>
              </a:spcBef>
              <a:buNone/>
            </a:pPr>
            <a:r>
              <a:rPr lang="en" sz="1000">
                <a:solidFill>
                  <a:srgbClr val="0000FF"/>
                </a:solidFill>
              </a:rPr>
              <a:t>+Develop revenue model and relationships</a:t>
            </a:r>
          </a:p>
          <a:p>
            <a:pPr lvl="0">
              <a:spcBef>
                <a:spcPts val="0"/>
              </a:spcBef>
              <a:buNone/>
            </a:pPr>
            <a:r>
              <a:t/>
            </a:r>
            <a:endParaRPr sz="1000">
              <a:solidFill>
                <a:srgbClr val="0000FF"/>
              </a:solidFill>
            </a:endParaRPr>
          </a:p>
          <a:p>
            <a:pPr lvl="0">
              <a:spcBef>
                <a:spcPts val="0"/>
              </a:spcBef>
              <a:buNone/>
            </a:pPr>
            <a:r>
              <a:t/>
            </a:r>
            <a:endParaRPr sz="1000">
              <a:solidFill>
                <a:srgbClr val="0000FF"/>
              </a:solidFill>
            </a:endParaRPr>
          </a:p>
          <a:p>
            <a:pPr lvl="0" rtl="0">
              <a:spcBef>
                <a:spcPts val="0"/>
              </a:spcBef>
              <a:buNone/>
            </a:pPr>
            <a:r>
              <a:t/>
            </a:r>
            <a:endParaRPr sz="1000">
              <a:solidFill>
                <a:srgbClr val="0000FF"/>
              </a:solidFill>
            </a:endParaRPr>
          </a:p>
        </p:txBody>
      </p:sp>
      <p:sp>
        <p:nvSpPr>
          <p:cNvPr id="96" name="Shape 96"/>
          <p:cNvSpPr txBox="1"/>
          <p:nvPr/>
        </p:nvSpPr>
        <p:spPr>
          <a:xfrm>
            <a:off x="1869625" y="2479575"/>
            <a:ext cx="1729800" cy="16005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8761D"/>
                </a:solidFill>
              </a:rPr>
              <a:t>HBA</a:t>
            </a:r>
          </a:p>
          <a:p>
            <a:pPr lvl="0" rtl="0">
              <a:spcBef>
                <a:spcPts val="0"/>
              </a:spcBef>
              <a:buNone/>
            </a:pPr>
            <a:r>
              <a:t/>
            </a:r>
            <a:endParaRPr sz="1000">
              <a:solidFill>
                <a:srgbClr val="0000FF"/>
              </a:solidFill>
            </a:endParaRPr>
          </a:p>
          <a:p>
            <a:pPr lvl="0">
              <a:spcBef>
                <a:spcPts val="0"/>
              </a:spcBef>
              <a:buNone/>
            </a:pPr>
            <a:r>
              <a:rPr lang="en" sz="1000">
                <a:solidFill>
                  <a:srgbClr val="0000FF"/>
                </a:solidFill>
              </a:rPr>
              <a:t>+Personal connections to potential users</a:t>
            </a:r>
          </a:p>
          <a:p>
            <a:pPr lvl="0">
              <a:spcBef>
                <a:spcPts val="0"/>
              </a:spcBef>
              <a:buNone/>
            </a:pPr>
            <a:r>
              <a:t/>
            </a:r>
            <a:endParaRPr sz="1000">
              <a:solidFill>
                <a:srgbClr val="0000FF"/>
              </a:solidFill>
            </a:endParaRPr>
          </a:p>
          <a:p>
            <a:pPr lvl="0" rtl="0">
              <a:spcBef>
                <a:spcPts val="0"/>
              </a:spcBef>
              <a:buNone/>
            </a:pPr>
            <a:r>
              <a:t/>
            </a:r>
            <a:endParaRPr sz="1000">
              <a:solidFill>
                <a:srgbClr val="0000FF"/>
              </a:solidFill>
            </a:endParaRPr>
          </a:p>
        </p:txBody>
      </p:sp>
      <p:sp>
        <p:nvSpPr>
          <p:cNvPr id="97" name="Shape 97"/>
          <p:cNvSpPr txBox="1"/>
          <p:nvPr/>
        </p:nvSpPr>
        <p:spPr>
          <a:xfrm>
            <a:off x="3707100" y="841775"/>
            <a:ext cx="1729800" cy="2571900"/>
          </a:xfrm>
          <a:prstGeom prst="rect">
            <a:avLst/>
          </a:prstGeom>
          <a:noFill/>
          <a:ln>
            <a:noFill/>
          </a:ln>
        </p:spPr>
        <p:txBody>
          <a:bodyPr anchorCtr="0" anchor="t" bIns="91425" lIns="91425" rIns="91425" tIns="91425">
            <a:noAutofit/>
          </a:bodyPr>
          <a:lstStyle/>
          <a:p>
            <a:pPr lvl="0">
              <a:spcBef>
                <a:spcPts val="0"/>
              </a:spcBef>
              <a:buClr>
                <a:schemeClr val="dk1"/>
              </a:buClr>
              <a:buSzPct val="110000"/>
              <a:buFont typeface="Arial"/>
              <a:buNone/>
            </a:pPr>
            <a:r>
              <a:rPr lang="en" sz="1000">
                <a:solidFill>
                  <a:srgbClr val="38761D"/>
                </a:solidFill>
              </a:rPr>
              <a:t>Use public transportation more easily</a:t>
            </a:r>
          </a:p>
          <a:p>
            <a:pPr lvl="0">
              <a:spcBef>
                <a:spcPts val="0"/>
              </a:spcBef>
              <a:buNone/>
            </a:pPr>
            <a:r>
              <a:t/>
            </a:r>
            <a:endParaRPr sz="1000" u="sng">
              <a:solidFill>
                <a:srgbClr val="38761D"/>
              </a:solidFill>
            </a:endParaRPr>
          </a:p>
          <a:p>
            <a:pPr lvl="0">
              <a:spcBef>
                <a:spcPts val="0"/>
              </a:spcBef>
              <a:buNone/>
            </a:pPr>
            <a:r>
              <a:rPr lang="en" sz="1000">
                <a:solidFill>
                  <a:srgbClr val="38761D"/>
                </a:solidFill>
              </a:rPr>
              <a:t>Travel companion app</a:t>
            </a:r>
          </a:p>
          <a:p>
            <a:pPr lvl="0">
              <a:spcBef>
                <a:spcPts val="0"/>
              </a:spcBef>
              <a:buNone/>
            </a:pPr>
            <a:r>
              <a:t/>
            </a:r>
            <a:endParaRPr sz="1000">
              <a:solidFill>
                <a:srgbClr val="38761D"/>
              </a:solidFill>
            </a:endParaRPr>
          </a:p>
          <a:p>
            <a:pPr lvl="0">
              <a:spcBef>
                <a:spcPts val="0"/>
              </a:spcBef>
              <a:buClr>
                <a:schemeClr val="dk1"/>
              </a:buClr>
              <a:buSzPct val="110000"/>
              <a:buFont typeface="Arial"/>
              <a:buNone/>
            </a:pPr>
            <a:r>
              <a:rPr lang="en" sz="1000">
                <a:solidFill>
                  <a:srgbClr val="0000FF"/>
                </a:solidFill>
              </a:rPr>
              <a:t>Travel Safer</a:t>
            </a:r>
          </a:p>
          <a:p>
            <a:pPr lvl="0">
              <a:spcBef>
                <a:spcPts val="0"/>
              </a:spcBef>
              <a:buClr>
                <a:schemeClr val="dk1"/>
              </a:buClr>
              <a:buFont typeface="Arial"/>
              <a:buNone/>
            </a:pPr>
            <a:r>
              <a:t/>
            </a:r>
            <a:endParaRPr sz="1000">
              <a:solidFill>
                <a:srgbClr val="0000FF"/>
              </a:solidFill>
            </a:endParaRPr>
          </a:p>
          <a:p>
            <a:pPr lvl="0">
              <a:spcBef>
                <a:spcPts val="0"/>
              </a:spcBef>
              <a:buClr>
                <a:schemeClr val="dk1"/>
              </a:buClr>
              <a:buSzPct val="110000"/>
              <a:buFont typeface="Arial"/>
              <a:buNone/>
            </a:pPr>
            <a:r>
              <a:rPr lang="en" sz="1000">
                <a:solidFill>
                  <a:srgbClr val="0000FF"/>
                </a:solidFill>
              </a:rPr>
              <a:t>Travel Cheaper</a:t>
            </a:r>
          </a:p>
          <a:p>
            <a:pPr lvl="0">
              <a:spcBef>
                <a:spcPts val="0"/>
              </a:spcBef>
              <a:buClr>
                <a:schemeClr val="dk1"/>
              </a:buClr>
              <a:buFont typeface="Arial"/>
              <a:buNone/>
            </a:pPr>
            <a:r>
              <a:t/>
            </a:r>
            <a:endParaRPr sz="1000">
              <a:solidFill>
                <a:srgbClr val="0000FF"/>
              </a:solidFill>
            </a:endParaRPr>
          </a:p>
          <a:p>
            <a:pPr lvl="0" rtl="0">
              <a:spcBef>
                <a:spcPts val="0"/>
              </a:spcBef>
              <a:buClr>
                <a:schemeClr val="dk1"/>
              </a:buClr>
              <a:buSzPct val="110000"/>
              <a:buFont typeface="Arial"/>
              <a:buNone/>
            </a:pPr>
            <a:r>
              <a:rPr lang="en" sz="1000">
                <a:solidFill>
                  <a:srgbClr val="0000FF"/>
                </a:solidFill>
              </a:rPr>
              <a:t>Travel Smarter</a:t>
            </a:r>
          </a:p>
          <a:p>
            <a:pPr lvl="0">
              <a:spcBef>
                <a:spcPts val="0"/>
              </a:spcBef>
              <a:buNone/>
            </a:pPr>
            <a:r>
              <a:t/>
            </a:r>
            <a:endParaRPr sz="1000">
              <a:solidFill>
                <a:srgbClr val="38761D"/>
              </a:solidFill>
            </a:endParaRPr>
          </a:p>
          <a:p>
            <a:pPr lvl="0" rtl="0">
              <a:spcBef>
                <a:spcPts val="0"/>
              </a:spcBef>
              <a:buNone/>
            </a:pPr>
            <a:r>
              <a:t/>
            </a:r>
            <a:endParaRPr sz="1000">
              <a:solidFill>
                <a:srgbClr val="0000FF"/>
              </a:solidFill>
            </a:endParaRPr>
          </a:p>
        </p:txBody>
      </p:sp>
      <p:sp>
        <p:nvSpPr>
          <p:cNvPr id="98" name="Shape 98"/>
          <p:cNvSpPr txBox="1"/>
          <p:nvPr/>
        </p:nvSpPr>
        <p:spPr>
          <a:xfrm>
            <a:off x="7357650" y="841775"/>
            <a:ext cx="1729800" cy="25719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8761D"/>
                </a:solidFill>
              </a:rPr>
              <a:t>Millennial Travelers</a:t>
            </a:r>
          </a:p>
          <a:p>
            <a:pPr lvl="0" rtl="0">
              <a:spcBef>
                <a:spcPts val="0"/>
              </a:spcBef>
              <a:buNone/>
            </a:pPr>
            <a:r>
              <a:t/>
            </a:r>
            <a:endParaRPr sz="1000">
              <a:solidFill>
                <a:srgbClr val="38761D"/>
              </a:solidFill>
            </a:endParaRPr>
          </a:p>
          <a:p>
            <a:pPr lvl="0">
              <a:spcBef>
                <a:spcPts val="0"/>
              </a:spcBef>
              <a:buNone/>
            </a:pPr>
            <a:r>
              <a:rPr lang="en" sz="1000">
                <a:solidFill>
                  <a:srgbClr val="38761D"/>
                </a:solidFill>
              </a:rPr>
              <a:t>Middle-aged travelers</a:t>
            </a:r>
          </a:p>
          <a:p>
            <a:pPr lvl="0">
              <a:spcBef>
                <a:spcPts val="0"/>
              </a:spcBef>
              <a:buNone/>
            </a:pPr>
            <a:r>
              <a:t/>
            </a:r>
            <a:endParaRPr sz="1000">
              <a:solidFill>
                <a:srgbClr val="38761D"/>
              </a:solidFill>
            </a:endParaRPr>
          </a:p>
          <a:p>
            <a:pPr lvl="0">
              <a:spcBef>
                <a:spcPts val="0"/>
              </a:spcBef>
              <a:buNone/>
            </a:pPr>
            <a:r>
              <a:rPr lang="en" sz="1000">
                <a:solidFill>
                  <a:srgbClr val="0000FF"/>
                </a:solidFill>
              </a:rPr>
              <a:t>Tourism Bureaus</a:t>
            </a:r>
          </a:p>
          <a:p>
            <a:pPr lvl="0">
              <a:spcBef>
                <a:spcPts val="0"/>
              </a:spcBef>
              <a:buNone/>
            </a:pPr>
            <a:r>
              <a:t/>
            </a:r>
            <a:endParaRPr sz="1000">
              <a:solidFill>
                <a:srgbClr val="0000FF"/>
              </a:solidFill>
            </a:endParaRPr>
          </a:p>
          <a:p>
            <a:pPr lvl="0" rtl="0">
              <a:spcBef>
                <a:spcPts val="0"/>
              </a:spcBef>
              <a:buNone/>
            </a:pPr>
            <a:r>
              <a:rPr lang="en" sz="1000">
                <a:solidFill>
                  <a:srgbClr val="0000FF"/>
                </a:solidFill>
              </a:rPr>
              <a:t>Travel-based companies </a:t>
            </a:r>
          </a:p>
          <a:p>
            <a:pPr lvl="0" rtl="0">
              <a:spcBef>
                <a:spcPts val="0"/>
              </a:spcBef>
              <a:buNone/>
            </a:pPr>
            <a:r>
              <a:t/>
            </a:r>
            <a:endParaRPr sz="1000">
              <a:solidFill>
                <a:srgbClr val="38761D"/>
              </a:solidFill>
            </a:endParaRPr>
          </a:p>
          <a:p>
            <a:pPr lvl="0" rtl="0">
              <a:spcBef>
                <a:spcPts val="0"/>
              </a:spcBef>
              <a:buNone/>
            </a:pPr>
            <a:r>
              <a:t/>
            </a:r>
            <a:endParaRPr sz="1000">
              <a:solidFill>
                <a:srgbClr val="0000FF"/>
              </a:solidFill>
            </a:endParaRPr>
          </a:p>
        </p:txBody>
      </p:sp>
      <p:sp>
        <p:nvSpPr>
          <p:cNvPr id="99" name="Shape 99"/>
          <p:cNvSpPr txBox="1"/>
          <p:nvPr/>
        </p:nvSpPr>
        <p:spPr>
          <a:xfrm>
            <a:off x="5532375" y="652175"/>
            <a:ext cx="1729800" cy="1381500"/>
          </a:xfrm>
          <a:prstGeom prst="rect">
            <a:avLst/>
          </a:prstGeom>
          <a:noFill/>
          <a:ln>
            <a:noFill/>
          </a:ln>
        </p:spPr>
        <p:txBody>
          <a:bodyPr anchorCtr="0" anchor="t" bIns="91425" lIns="91425" rIns="91425" tIns="91425">
            <a:noAutofit/>
          </a:bodyPr>
          <a:lstStyle/>
          <a:p>
            <a:pPr lvl="0">
              <a:spcBef>
                <a:spcPts val="0"/>
              </a:spcBef>
              <a:buNone/>
            </a:pPr>
            <a:r>
              <a:rPr lang="en" sz="1000">
                <a:solidFill>
                  <a:srgbClr val="38761D"/>
                </a:solidFill>
              </a:rPr>
              <a:t>Social media campaign</a:t>
            </a:r>
          </a:p>
          <a:p>
            <a:pPr lvl="0" rtl="0">
              <a:spcBef>
                <a:spcPts val="0"/>
              </a:spcBef>
              <a:buNone/>
            </a:pPr>
            <a:r>
              <a:t/>
            </a:r>
            <a:endParaRPr sz="1000">
              <a:solidFill>
                <a:srgbClr val="38761D"/>
              </a:solidFill>
            </a:endParaRPr>
          </a:p>
          <a:p>
            <a:pPr lvl="0">
              <a:spcBef>
                <a:spcPts val="0"/>
              </a:spcBef>
              <a:buClr>
                <a:schemeClr val="dk1"/>
              </a:buClr>
              <a:buSzPct val="110000"/>
              <a:buFont typeface="Arial"/>
              <a:buNone/>
            </a:pPr>
            <a:r>
              <a:rPr lang="en" sz="1000">
                <a:solidFill>
                  <a:srgbClr val="0000FF"/>
                </a:solidFill>
              </a:rPr>
              <a:t>+blog/web community</a:t>
            </a:r>
          </a:p>
          <a:p>
            <a:pPr lvl="0">
              <a:spcBef>
                <a:spcPts val="0"/>
              </a:spcBef>
              <a:buClr>
                <a:schemeClr val="dk1"/>
              </a:buClr>
              <a:buFont typeface="Arial"/>
              <a:buNone/>
            </a:pPr>
            <a:r>
              <a:t/>
            </a:r>
            <a:endParaRPr sz="1000">
              <a:solidFill>
                <a:srgbClr val="0000FF"/>
              </a:solidFill>
            </a:endParaRPr>
          </a:p>
          <a:p>
            <a:pPr lvl="0">
              <a:spcBef>
                <a:spcPts val="0"/>
              </a:spcBef>
              <a:buClr>
                <a:schemeClr val="dk1"/>
              </a:buClr>
              <a:buSzPct val="110000"/>
              <a:buFont typeface="Arial"/>
              <a:buNone/>
            </a:pPr>
            <a:r>
              <a:rPr lang="en" sz="1000">
                <a:solidFill>
                  <a:srgbClr val="0000FF"/>
                </a:solidFill>
              </a:rPr>
              <a:t>+Improve &amp; expand features &amp; locations </a:t>
            </a:r>
          </a:p>
          <a:p>
            <a:pPr lvl="0">
              <a:spcBef>
                <a:spcPts val="0"/>
              </a:spcBef>
              <a:buClr>
                <a:schemeClr val="dk1"/>
              </a:buClr>
              <a:buFont typeface="Arial"/>
              <a:buNone/>
            </a:pPr>
            <a:r>
              <a:t/>
            </a:r>
            <a:endParaRPr sz="1000">
              <a:solidFill>
                <a:srgbClr val="0000FF"/>
              </a:solidFill>
            </a:endParaRPr>
          </a:p>
          <a:p>
            <a:pPr lvl="0">
              <a:spcBef>
                <a:spcPts val="0"/>
              </a:spcBef>
              <a:buClr>
                <a:schemeClr val="dk1"/>
              </a:buClr>
              <a:buSzPct val="110000"/>
              <a:buFont typeface="Arial"/>
              <a:buNone/>
            </a:pPr>
            <a:r>
              <a:rPr lang="en" sz="1000">
                <a:solidFill>
                  <a:srgbClr val="0000FF"/>
                </a:solidFill>
              </a:rPr>
              <a:t>+Forum for user interaction/feedback</a:t>
            </a:r>
          </a:p>
          <a:p>
            <a:pPr lvl="0">
              <a:spcBef>
                <a:spcPts val="0"/>
              </a:spcBef>
              <a:buNone/>
            </a:pPr>
            <a:r>
              <a:t/>
            </a:r>
            <a:endParaRPr sz="1000">
              <a:solidFill>
                <a:srgbClr val="38761D"/>
              </a:solidFill>
            </a:endParaRPr>
          </a:p>
          <a:p>
            <a:pPr lvl="0" rtl="0">
              <a:spcBef>
                <a:spcPts val="0"/>
              </a:spcBef>
              <a:buNone/>
            </a:pPr>
            <a:r>
              <a:rPr lang="en" sz="1000">
                <a:solidFill>
                  <a:srgbClr val="38761D"/>
                </a:solidFill>
              </a:rPr>
              <a:t> </a:t>
            </a:r>
          </a:p>
          <a:p>
            <a:pPr lvl="0" rtl="0">
              <a:spcBef>
                <a:spcPts val="0"/>
              </a:spcBef>
              <a:buNone/>
            </a:pPr>
            <a:r>
              <a:t/>
            </a:r>
            <a:endParaRPr sz="1000">
              <a:solidFill>
                <a:srgbClr val="38761D"/>
              </a:solidFill>
            </a:endParaRPr>
          </a:p>
          <a:p>
            <a:pPr lvl="0" rtl="0">
              <a:spcBef>
                <a:spcPts val="0"/>
              </a:spcBef>
              <a:buNone/>
            </a:pPr>
            <a:r>
              <a:t/>
            </a:r>
            <a:endParaRPr sz="1000">
              <a:solidFill>
                <a:srgbClr val="0000FF"/>
              </a:solidFill>
            </a:endParaRPr>
          </a:p>
        </p:txBody>
      </p:sp>
      <p:sp>
        <p:nvSpPr>
          <p:cNvPr id="100" name="Shape 100"/>
          <p:cNvSpPr txBox="1"/>
          <p:nvPr/>
        </p:nvSpPr>
        <p:spPr>
          <a:xfrm>
            <a:off x="5544575" y="2578225"/>
            <a:ext cx="1729800" cy="13032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8761D"/>
                </a:solidFill>
              </a:rPr>
              <a:t>Standalone phone app </a:t>
            </a:r>
          </a:p>
          <a:p>
            <a:pPr lvl="0" rtl="0">
              <a:spcBef>
                <a:spcPts val="0"/>
              </a:spcBef>
              <a:buNone/>
            </a:pPr>
            <a:r>
              <a:t/>
            </a:r>
            <a:endParaRPr sz="1000">
              <a:solidFill>
                <a:srgbClr val="38761D"/>
              </a:solidFill>
            </a:endParaRPr>
          </a:p>
          <a:p>
            <a:pPr lvl="0" rtl="0">
              <a:spcBef>
                <a:spcPts val="0"/>
              </a:spcBef>
              <a:buNone/>
            </a:pPr>
            <a:r>
              <a:rPr lang="en" sz="1000">
                <a:solidFill>
                  <a:srgbClr val="0000FF"/>
                </a:solidFill>
              </a:rPr>
              <a:t>+ web-based community</a:t>
            </a:r>
          </a:p>
          <a:p>
            <a:pPr lvl="0" rtl="0">
              <a:spcBef>
                <a:spcPts val="0"/>
              </a:spcBef>
              <a:buNone/>
            </a:pPr>
            <a:r>
              <a:t/>
            </a:r>
            <a:endParaRPr sz="1000">
              <a:solidFill>
                <a:srgbClr val="0000FF"/>
              </a:solidFill>
            </a:endParaRPr>
          </a:p>
          <a:p>
            <a:pPr lvl="0" rtl="0">
              <a:spcBef>
                <a:spcPts val="0"/>
              </a:spcBef>
              <a:buNone/>
            </a:pPr>
            <a:r>
              <a:t/>
            </a:r>
            <a:endParaRPr sz="1000">
              <a:solidFill>
                <a:srgbClr val="0000FF"/>
              </a:solidFill>
            </a:endParaRPr>
          </a:p>
          <a:p>
            <a:pPr lvl="0" rtl="0">
              <a:spcBef>
                <a:spcPts val="0"/>
              </a:spcBef>
              <a:buNone/>
            </a:pPr>
            <a:r>
              <a:t/>
            </a:r>
            <a:endParaRPr sz="1000">
              <a:solidFill>
                <a:srgbClr val="38761D"/>
              </a:solidFill>
            </a:endParaRPr>
          </a:p>
          <a:p>
            <a:pPr lvl="0" rtl="0">
              <a:spcBef>
                <a:spcPts val="0"/>
              </a:spcBef>
              <a:buNone/>
            </a:pPr>
            <a:r>
              <a:rPr lang="en" sz="1000">
                <a:solidFill>
                  <a:srgbClr val="38761D"/>
                </a:solidFill>
              </a:rPr>
              <a:t> </a:t>
            </a:r>
          </a:p>
          <a:p>
            <a:pPr lvl="0" rtl="0">
              <a:spcBef>
                <a:spcPts val="0"/>
              </a:spcBef>
              <a:buNone/>
            </a:pPr>
            <a:r>
              <a:t/>
            </a:r>
            <a:endParaRPr sz="1000">
              <a:solidFill>
                <a:srgbClr val="38761D"/>
              </a:solidFill>
            </a:endParaRPr>
          </a:p>
          <a:p>
            <a:pPr lvl="0" rtl="0">
              <a:spcBef>
                <a:spcPts val="0"/>
              </a:spcBef>
              <a:buNone/>
            </a:pPr>
            <a:r>
              <a:t/>
            </a:r>
            <a:endParaRPr sz="1000">
              <a:solidFill>
                <a:srgbClr val="0000FF"/>
              </a:solidFill>
            </a:endParaRPr>
          </a:p>
        </p:txBody>
      </p:sp>
      <p:sp>
        <p:nvSpPr>
          <p:cNvPr id="101" name="Shape 101"/>
          <p:cNvSpPr txBox="1"/>
          <p:nvPr/>
        </p:nvSpPr>
        <p:spPr>
          <a:xfrm>
            <a:off x="56550" y="4294100"/>
            <a:ext cx="3990300" cy="7200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8761D"/>
                </a:solidFill>
              </a:rPr>
              <a:t>n/a</a:t>
            </a:r>
          </a:p>
          <a:p>
            <a:pPr lvl="0">
              <a:spcBef>
                <a:spcPts val="0"/>
              </a:spcBef>
              <a:buNone/>
            </a:pPr>
            <a:r>
              <a:rPr lang="en" sz="1000">
                <a:solidFill>
                  <a:srgbClr val="0000FF"/>
                </a:solidFill>
              </a:rPr>
              <a:t>Web/app development </a:t>
            </a:r>
          </a:p>
          <a:p>
            <a:pPr lvl="0">
              <a:spcBef>
                <a:spcPts val="0"/>
              </a:spcBef>
              <a:buNone/>
            </a:pPr>
            <a:r>
              <a:rPr lang="en" sz="1000">
                <a:solidFill>
                  <a:srgbClr val="0000FF"/>
                </a:solidFill>
              </a:rPr>
              <a:t>Domain name &amp; hosting</a:t>
            </a:r>
          </a:p>
          <a:p>
            <a:pPr lvl="0">
              <a:spcBef>
                <a:spcPts val="0"/>
              </a:spcBef>
              <a:buNone/>
            </a:pPr>
            <a:r>
              <a:rPr lang="en" sz="1000">
                <a:solidFill>
                  <a:srgbClr val="0000FF"/>
                </a:solidFill>
              </a:rPr>
              <a:t>Copyright/trademark rights</a:t>
            </a:r>
          </a:p>
          <a:p>
            <a:pPr lvl="0">
              <a:spcBef>
                <a:spcPts val="0"/>
              </a:spcBef>
              <a:buNone/>
            </a:pPr>
            <a:r>
              <a:t/>
            </a:r>
            <a:endParaRPr sz="1000">
              <a:solidFill>
                <a:srgbClr val="0000FF"/>
              </a:solidFill>
            </a:endParaRPr>
          </a:p>
          <a:p>
            <a:pPr lvl="0" rtl="0">
              <a:spcBef>
                <a:spcPts val="0"/>
              </a:spcBef>
              <a:buNone/>
            </a:pPr>
            <a:r>
              <a:t/>
            </a:r>
            <a:endParaRPr sz="1000">
              <a:solidFill>
                <a:srgbClr val="0000FF"/>
              </a:solidFill>
            </a:endParaRPr>
          </a:p>
          <a:p>
            <a:pPr lvl="0" rtl="0">
              <a:spcBef>
                <a:spcPts val="0"/>
              </a:spcBef>
              <a:buNone/>
            </a:pPr>
            <a:r>
              <a:t/>
            </a:r>
            <a:endParaRPr sz="1000">
              <a:solidFill>
                <a:srgbClr val="0000FF"/>
              </a:solidFill>
            </a:endParaRPr>
          </a:p>
        </p:txBody>
      </p:sp>
      <p:sp>
        <p:nvSpPr>
          <p:cNvPr id="102" name="Shape 102"/>
          <p:cNvSpPr txBox="1"/>
          <p:nvPr/>
        </p:nvSpPr>
        <p:spPr>
          <a:xfrm>
            <a:off x="4683575" y="4174225"/>
            <a:ext cx="3990300" cy="720000"/>
          </a:xfrm>
          <a:prstGeom prst="rect">
            <a:avLst/>
          </a:prstGeom>
          <a:noFill/>
          <a:ln>
            <a:noFill/>
          </a:ln>
        </p:spPr>
        <p:txBody>
          <a:bodyPr anchorCtr="0" anchor="t" bIns="91425" lIns="91425" rIns="91425" tIns="91425">
            <a:noAutofit/>
          </a:bodyPr>
          <a:lstStyle/>
          <a:p>
            <a:pPr lvl="0">
              <a:spcBef>
                <a:spcPts val="0"/>
              </a:spcBef>
              <a:buNone/>
            </a:pPr>
            <a:r>
              <a:rPr lang="en" sz="1000">
                <a:solidFill>
                  <a:srgbClr val="38761D"/>
                </a:solidFill>
              </a:rPr>
              <a:t>Single-time app cost </a:t>
            </a:r>
          </a:p>
          <a:p>
            <a:pPr lvl="0" rtl="0">
              <a:spcBef>
                <a:spcPts val="0"/>
              </a:spcBef>
              <a:buNone/>
            </a:pPr>
            <a:r>
              <a:rPr lang="en" sz="1000">
                <a:solidFill>
                  <a:srgbClr val="38761D"/>
                </a:solidFill>
              </a:rPr>
              <a:t>Ads</a:t>
            </a:r>
          </a:p>
          <a:p>
            <a:pPr lvl="0">
              <a:spcBef>
                <a:spcPts val="0"/>
              </a:spcBef>
              <a:buNone/>
            </a:pPr>
            <a:r>
              <a:rPr lang="en" sz="1000">
                <a:solidFill>
                  <a:srgbClr val="0000FF"/>
                </a:solidFill>
              </a:rPr>
              <a:t>Annual subscription fee for premium access</a:t>
            </a:r>
          </a:p>
          <a:p>
            <a:pPr lvl="0">
              <a:spcBef>
                <a:spcPts val="0"/>
              </a:spcBef>
              <a:buNone/>
            </a:pPr>
            <a:r>
              <a:rPr lang="en" sz="1000">
                <a:solidFill>
                  <a:srgbClr val="0000FF"/>
                </a:solidFill>
              </a:rPr>
              <a:t>Sponsored content</a:t>
            </a:r>
          </a:p>
          <a:p>
            <a:pPr lvl="0">
              <a:spcBef>
                <a:spcPts val="0"/>
              </a:spcBef>
              <a:buNone/>
            </a:pPr>
            <a:r>
              <a:rPr lang="en" sz="1000">
                <a:solidFill>
                  <a:srgbClr val="0000FF"/>
                </a:solidFill>
              </a:rPr>
              <a:t>Contracts with tourism bureaus</a:t>
            </a:r>
          </a:p>
          <a:p>
            <a:pPr lvl="0" rtl="0">
              <a:spcBef>
                <a:spcPts val="0"/>
              </a:spcBef>
              <a:buNone/>
            </a:pPr>
            <a:r>
              <a:t/>
            </a:r>
            <a:endParaRPr sz="1000">
              <a:solidFill>
                <a:srgbClr val="0000FF"/>
              </a:solidFill>
            </a:endParaRPr>
          </a:p>
          <a:p>
            <a:pPr lvl="0" rtl="0">
              <a:spcBef>
                <a:spcPts val="0"/>
              </a:spcBef>
              <a:buNone/>
            </a:pPr>
            <a:r>
              <a:t/>
            </a:r>
            <a:endParaRPr sz="1000">
              <a:solidFill>
                <a:srgbClr val="00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AEBF0"/>
        </a:solidFill>
      </p:bgPr>
    </p:bg>
    <p:spTree>
      <p:nvGrpSpPr>
        <p:cNvPr id="106" name="Shape 106"/>
        <p:cNvGrpSpPr/>
        <p:nvPr/>
      </p:nvGrpSpPr>
      <p:grpSpPr>
        <a:xfrm>
          <a:off x="0" y="0"/>
          <a:ext cx="0" cy="0"/>
          <a:chOff x="0" y="0"/>
          <a:chExt cx="0" cy="0"/>
        </a:xfrm>
      </p:grpSpPr>
      <p:sp>
        <p:nvSpPr>
          <p:cNvPr id="107" name="Shape 107"/>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sz="4600">
                <a:solidFill>
                  <a:schemeClr val="accent4"/>
                </a:solidFill>
              </a:rPr>
              <a:t>Revenue Model</a:t>
            </a:r>
          </a:p>
        </p:txBody>
      </p:sp>
      <p:sp>
        <p:nvSpPr>
          <p:cNvPr id="108" name="Shape 108"/>
          <p:cNvSpPr txBox="1"/>
          <p:nvPr/>
        </p:nvSpPr>
        <p:spPr>
          <a:xfrm>
            <a:off x="580100" y="1456675"/>
            <a:ext cx="7541100" cy="3158400"/>
          </a:xfrm>
          <a:prstGeom prst="rect">
            <a:avLst/>
          </a:prstGeom>
          <a:noFill/>
          <a:ln>
            <a:noFill/>
          </a:ln>
        </p:spPr>
        <p:txBody>
          <a:bodyPr anchorCtr="0" anchor="ctr" bIns="91425" lIns="91425" rIns="91425" tIns="91425">
            <a:noAutofit/>
          </a:bodyPr>
          <a:lstStyle/>
          <a:p>
            <a:pPr lvl="0" rtl="0" algn="ctr">
              <a:spcBef>
                <a:spcPts val="0"/>
              </a:spcBef>
              <a:buNone/>
            </a:pPr>
            <a:r>
              <a:rPr lang="en" sz="2400">
                <a:solidFill>
                  <a:schemeClr val="accent4"/>
                </a:solidFill>
                <a:latin typeface="Calibri"/>
                <a:ea typeface="Calibri"/>
                <a:cs typeface="Calibri"/>
                <a:sym typeface="Calibri"/>
              </a:rPr>
              <a:t>Annual Subscription for Premium Features</a:t>
            </a:r>
          </a:p>
          <a:p>
            <a:pPr lvl="0" rtl="0" algn="ctr">
              <a:spcBef>
                <a:spcPts val="0"/>
              </a:spcBef>
              <a:buNone/>
            </a:pPr>
            <a:r>
              <a:t/>
            </a:r>
            <a:endParaRPr sz="2400">
              <a:solidFill>
                <a:schemeClr val="accent4"/>
              </a:solidFill>
              <a:latin typeface="Calibri"/>
              <a:ea typeface="Calibri"/>
              <a:cs typeface="Calibri"/>
              <a:sym typeface="Calibri"/>
            </a:endParaRPr>
          </a:p>
          <a:p>
            <a:pPr lvl="0" rtl="0" algn="ctr">
              <a:spcBef>
                <a:spcPts val="0"/>
              </a:spcBef>
              <a:buNone/>
            </a:pPr>
            <a:r>
              <a:rPr lang="en" sz="2400">
                <a:solidFill>
                  <a:schemeClr val="accent4"/>
                </a:solidFill>
                <a:latin typeface="Calibri"/>
                <a:ea typeface="Calibri"/>
                <a:cs typeface="Calibri"/>
                <a:sym typeface="Calibri"/>
              </a:rPr>
              <a:t>Contracts with Tourism Boards </a:t>
            </a:r>
          </a:p>
          <a:p>
            <a:pPr lvl="0" rtl="0" algn="ctr">
              <a:spcBef>
                <a:spcPts val="0"/>
              </a:spcBef>
              <a:buNone/>
            </a:pPr>
            <a:r>
              <a:t/>
            </a:r>
            <a:endParaRPr sz="2400">
              <a:solidFill>
                <a:schemeClr val="accent4"/>
              </a:solidFill>
              <a:latin typeface="Calibri"/>
              <a:ea typeface="Calibri"/>
              <a:cs typeface="Calibri"/>
              <a:sym typeface="Calibri"/>
            </a:endParaRPr>
          </a:p>
          <a:p>
            <a:pPr lvl="0" rtl="0" algn="ctr">
              <a:spcBef>
                <a:spcPts val="0"/>
              </a:spcBef>
              <a:buNone/>
            </a:pPr>
            <a:r>
              <a:rPr lang="en" sz="2400">
                <a:solidFill>
                  <a:schemeClr val="accent4"/>
                </a:solidFill>
                <a:latin typeface="Calibri"/>
                <a:ea typeface="Calibri"/>
                <a:cs typeface="Calibri"/>
                <a:sym typeface="Calibri"/>
              </a:rPr>
              <a:t>Sponsored Content &amp; Ads</a:t>
            </a:r>
          </a:p>
          <a:p>
            <a:pPr lvl="0" rtl="0" algn="ctr">
              <a:spcBef>
                <a:spcPts val="0"/>
              </a:spcBef>
              <a:buNone/>
            </a:pPr>
            <a:r>
              <a:t/>
            </a:r>
            <a:endParaRPr sz="2400">
              <a:solidFill>
                <a:schemeClr val="accent4"/>
              </a:solidFill>
              <a:latin typeface="Calibri"/>
              <a:ea typeface="Calibri"/>
              <a:cs typeface="Calibri"/>
              <a:sym typeface="Calibri"/>
            </a:endParaRPr>
          </a:p>
          <a:p>
            <a:pPr lvl="0" rtl="0" algn="ctr">
              <a:spcBef>
                <a:spcPts val="0"/>
              </a:spcBef>
              <a:buNone/>
            </a:pPr>
            <a:r>
              <a:rPr lang="en" sz="2400">
                <a:solidFill>
                  <a:schemeClr val="accent4"/>
                </a:solidFill>
                <a:latin typeface="Calibri"/>
                <a:ea typeface="Calibri"/>
                <a:cs typeface="Calibri"/>
                <a:sym typeface="Calibri"/>
              </a:rPr>
              <a:t>Aggregate Data Partnerships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AEBF0"/>
        </a:solidFill>
      </p:bgPr>
    </p:bg>
    <p:spTree>
      <p:nvGrpSpPr>
        <p:cNvPr id="112" name="Shape 112"/>
        <p:cNvGrpSpPr/>
        <p:nvPr/>
      </p:nvGrpSpPr>
      <p:grpSpPr>
        <a:xfrm>
          <a:off x="0" y="0"/>
          <a:ext cx="0" cy="0"/>
          <a:chOff x="0" y="0"/>
          <a:chExt cx="0" cy="0"/>
        </a:xfrm>
      </p:grpSpPr>
      <p:sp>
        <p:nvSpPr>
          <p:cNvPr id="113" name="Shape 113"/>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sz="4600">
                <a:solidFill>
                  <a:schemeClr val="accent4"/>
                </a:solidFill>
              </a:rPr>
              <a:t>Strategy &amp; Milestones</a:t>
            </a:r>
          </a:p>
        </p:txBody>
      </p:sp>
      <p:graphicFrame>
        <p:nvGraphicFramePr>
          <p:cNvPr id="114" name="Shape 114"/>
          <p:cNvGraphicFramePr/>
          <p:nvPr/>
        </p:nvGraphicFramePr>
        <p:xfrm>
          <a:off x="247125" y="1401420"/>
          <a:ext cx="3000000" cy="3000000"/>
        </p:xfrm>
        <a:graphic>
          <a:graphicData uri="http://schemas.openxmlformats.org/drawingml/2006/table">
            <a:tbl>
              <a:tblPr>
                <a:noFill/>
                <a:tableStyleId>{8C665097-34BF-4A63-A0BE-033BFC609809}</a:tableStyleId>
              </a:tblPr>
              <a:tblGrid>
                <a:gridCol w="1578350"/>
                <a:gridCol w="3173475"/>
                <a:gridCol w="3897900"/>
              </a:tblGrid>
              <a:tr h="469450">
                <a:tc>
                  <a:txBody>
                    <a:bodyPr>
                      <a:noAutofit/>
                    </a:bodyPr>
                    <a:lstStyle/>
                    <a:p>
                      <a:pPr lvl="0" rtl="0" algn="ctr">
                        <a:spcBef>
                          <a:spcPts val="0"/>
                        </a:spcBef>
                        <a:buNone/>
                      </a:pPr>
                      <a:r>
                        <a:rPr i="1" lang="en" sz="1800"/>
                        <a:t>Deadline</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EFEFEF"/>
                    </a:solidFill>
                  </a:tcPr>
                </a:tc>
                <a:tc>
                  <a:txBody>
                    <a:bodyPr>
                      <a:noAutofit/>
                    </a:bodyPr>
                    <a:lstStyle/>
                    <a:p>
                      <a:pPr lvl="0" rtl="0" algn="ctr">
                        <a:spcBef>
                          <a:spcPts val="0"/>
                        </a:spcBef>
                        <a:buNone/>
                      </a:pPr>
                      <a:r>
                        <a:rPr i="1" lang="en" sz="1800"/>
                        <a:t>Milestone</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EFEFEF"/>
                    </a:solidFill>
                  </a:tcPr>
                </a:tc>
                <a:tc>
                  <a:txBody>
                    <a:bodyPr>
                      <a:noAutofit/>
                    </a:bodyPr>
                    <a:lstStyle/>
                    <a:p>
                      <a:pPr lvl="0" rtl="0" algn="ctr">
                        <a:spcBef>
                          <a:spcPts val="0"/>
                        </a:spcBef>
                        <a:buNone/>
                      </a:pPr>
                      <a:r>
                        <a:rPr i="1" lang="en" sz="1800"/>
                        <a:t>Strategy</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EFEFEF"/>
                    </a:solidFill>
                  </a:tcPr>
                </a:tc>
              </a:tr>
              <a:tr h="1037275">
                <a:tc>
                  <a:txBody>
                    <a:bodyPr>
                      <a:noAutofit/>
                    </a:bodyPr>
                    <a:lstStyle/>
                    <a:p>
                      <a:pPr lvl="0" rtl="0" algn="ctr">
                        <a:spcBef>
                          <a:spcPts val="0"/>
                        </a:spcBef>
                        <a:buNone/>
                      </a:pPr>
                      <a:r>
                        <a:rPr b="1" i="1" lang="en" sz="1800">
                          <a:solidFill>
                            <a:schemeClr val="accent4"/>
                          </a:solidFill>
                        </a:rPr>
                        <a:t>Feb 2017</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FAEBF0"/>
                    </a:solidFill>
                  </a:tcPr>
                </a:tc>
                <a:tc>
                  <a:txBody>
                    <a:bodyPr>
                      <a:noAutofit/>
                    </a:bodyPr>
                    <a:lstStyle/>
                    <a:p>
                      <a:pPr lvl="0" rtl="0" algn="ctr">
                        <a:spcBef>
                          <a:spcPts val="0"/>
                        </a:spcBef>
                        <a:buNone/>
                      </a:pPr>
                      <a:r>
                        <a:rPr lang="en" sz="1800">
                          <a:solidFill>
                            <a:schemeClr val="accent4"/>
                          </a:solidFill>
                        </a:rPr>
                        <a:t>Launch Blog/Website</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FAEBF0"/>
                    </a:solidFill>
                  </a:tcPr>
                </a:tc>
                <a:tc>
                  <a:txBody>
                    <a:bodyPr>
                      <a:noAutofit/>
                    </a:bodyPr>
                    <a:lstStyle/>
                    <a:p>
                      <a:pPr lvl="0" rtl="0" algn="ctr">
                        <a:spcBef>
                          <a:spcPts val="0"/>
                        </a:spcBef>
                        <a:buClr>
                          <a:schemeClr val="dk1"/>
                        </a:buClr>
                        <a:buSzPct val="61111"/>
                        <a:buFont typeface="Arial"/>
                        <a:buNone/>
                      </a:pPr>
                      <a:r>
                        <a:rPr lang="en" sz="1800">
                          <a:solidFill>
                            <a:schemeClr val="accent4"/>
                          </a:solidFill>
                        </a:rPr>
                        <a:t> Build website, gain followers via social media campaign</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FAEBF0"/>
                    </a:solidFill>
                  </a:tcPr>
                </a:tc>
              </a:tr>
              <a:tr h="1233250">
                <a:tc>
                  <a:txBody>
                    <a:bodyPr>
                      <a:noAutofit/>
                    </a:bodyPr>
                    <a:lstStyle/>
                    <a:p>
                      <a:pPr lvl="0" rtl="0" algn="ctr">
                        <a:spcBef>
                          <a:spcPts val="0"/>
                        </a:spcBef>
                        <a:buNone/>
                      </a:pPr>
                      <a:r>
                        <a:rPr b="1" i="1" lang="en" sz="1800">
                          <a:solidFill>
                            <a:schemeClr val="accent4"/>
                          </a:solidFill>
                        </a:rPr>
                        <a:t>May 2017</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FAEBF0"/>
                    </a:solidFill>
                  </a:tcPr>
                </a:tc>
                <a:tc>
                  <a:txBody>
                    <a:bodyPr>
                      <a:noAutofit/>
                    </a:bodyPr>
                    <a:lstStyle/>
                    <a:p>
                      <a:pPr lvl="0" rtl="0" algn="ctr">
                        <a:spcBef>
                          <a:spcPts val="0"/>
                        </a:spcBef>
                        <a:buNone/>
                      </a:pPr>
                      <a:r>
                        <a:rPr lang="en" sz="1800">
                          <a:solidFill>
                            <a:schemeClr val="accent4"/>
                          </a:solidFill>
                        </a:rPr>
                        <a:t>Launch Free App Version</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FAEBF0"/>
                    </a:solidFill>
                  </a:tcPr>
                </a:tc>
                <a:tc>
                  <a:txBody>
                    <a:bodyPr>
                      <a:noAutofit/>
                    </a:bodyPr>
                    <a:lstStyle/>
                    <a:p>
                      <a:pPr lvl="0" rtl="0" algn="ctr">
                        <a:spcBef>
                          <a:spcPts val="0"/>
                        </a:spcBef>
                        <a:buClr>
                          <a:schemeClr val="dk1"/>
                        </a:buClr>
                        <a:buSzPct val="61111"/>
                        <a:buFont typeface="Arial"/>
                        <a:buNone/>
                      </a:pPr>
                      <a:r>
                        <a:rPr lang="en" sz="1800">
                          <a:solidFill>
                            <a:schemeClr val="accent4"/>
                          </a:solidFill>
                        </a:rPr>
                        <a:t>Continue building community via blogging and social media campaign </a:t>
                      </a:r>
                    </a:p>
                    <a:p>
                      <a:pPr lvl="0" rtl="0" algn="ctr">
                        <a:spcBef>
                          <a:spcPts val="0"/>
                        </a:spcBef>
                        <a:buClr>
                          <a:srgbClr val="000000"/>
                        </a:buClr>
                        <a:buSzPct val="61111"/>
                        <a:buFont typeface="Arial"/>
                        <a:buNone/>
                      </a:pPr>
                      <a:r>
                        <a:t/>
                      </a:r>
                      <a:endParaRPr sz="1800">
                        <a:solidFill>
                          <a:schemeClr val="accent4"/>
                        </a:solidFill>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FAEBF0"/>
                    </a:solidFill>
                  </a:tcPr>
                </a:tc>
              </a:tr>
            </a:tbl>
          </a:graphicData>
        </a:graphic>
      </p:graphicFrame>
      <p:graphicFrame>
        <p:nvGraphicFramePr>
          <p:cNvPr id="115" name="Shape 115"/>
          <p:cNvGraphicFramePr/>
          <p:nvPr/>
        </p:nvGraphicFramePr>
        <p:xfrm>
          <a:off x="247125" y="3940395"/>
          <a:ext cx="3000000" cy="2999999"/>
        </p:xfrm>
        <a:graphic>
          <a:graphicData uri="http://schemas.openxmlformats.org/drawingml/2006/table">
            <a:tbl>
              <a:tblPr>
                <a:noFill/>
                <a:tableStyleId>{8C665097-34BF-4A63-A0BE-033BFC609809}</a:tableStyleId>
              </a:tblPr>
              <a:tblGrid>
                <a:gridCol w="1578350"/>
                <a:gridCol w="3173475"/>
                <a:gridCol w="3897900"/>
              </a:tblGrid>
              <a:tr h="100000">
                <a:tc>
                  <a:txBody>
                    <a:bodyPr>
                      <a:noAutofit/>
                    </a:bodyPr>
                    <a:lstStyle/>
                    <a:p>
                      <a:pPr lvl="0" rtl="0" algn="ctr">
                        <a:spcBef>
                          <a:spcPts val="0"/>
                        </a:spcBef>
                        <a:buNone/>
                      </a:pPr>
                      <a:r>
                        <a:rPr b="1" i="1" lang="en" sz="1800">
                          <a:solidFill>
                            <a:schemeClr val="accent4"/>
                          </a:solidFill>
                        </a:rPr>
                        <a:t>Spring 2018</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FAEBF0"/>
                    </a:solidFill>
                  </a:tcPr>
                </a:tc>
                <a:tc>
                  <a:txBody>
                    <a:bodyPr>
                      <a:noAutofit/>
                    </a:bodyPr>
                    <a:lstStyle/>
                    <a:p>
                      <a:pPr lvl="0" rtl="0" algn="ctr">
                        <a:spcBef>
                          <a:spcPts val="0"/>
                        </a:spcBef>
                        <a:buNone/>
                      </a:pPr>
                      <a:r>
                        <a:rPr lang="en" sz="1800">
                          <a:solidFill>
                            <a:schemeClr val="accent4"/>
                          </a:solidFill>
                        </a:rPr>
                        <a:t>Launch Subscription App Version</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FAEBF0"/>
                    </a:solidFill>
                  </a:tcPr>
                </a:tc>
                <a:tc>
                  <a:txBody>
                    <a:bodyPr>
                      <a:noAutofit/>
                    </a:bodyPr>
                    <a:lstStyle/>
                    <a:p>
                      <a:pPr lvl="0" rtl="0" algn="ctr">
                        <a:spcBef>
                          <a:spcPts val="0"/>
                        </a:spcBef>
                        <a:buClr>
                          <a:schemeClr val="dk1"/>
                        </a:buClr>
                        <a:buSzPct val="61111"/>
                        <a:buFont typeface="Arial"/>
                        <a:buNone/>
                      </a:pPr>
                      <a:r>
                        <a:rPr lang="en" sz="1800">
                          <a:solidFill>
                            <a:schemeClr val="accent4"/>
                          </a:solidFill>
                        </a:rPr>
                        <a:t>Beta testing of free version;</a:t>
                      </a:r>
                    </a:p>
                    <a:p>
                      <a:pPr lvl="0" rtl="0" algn="ctr">
                        <a:spcBef>
                          <a:spcPts val="0"/>
                        </a:spcBef>
                        <a:buClr>
                          <a:schemeClr val="dk1"/>
                        </a:buClr>
                        <a:buSzPct val="61111"/>
                        <a:buFont typeface="Arial"/>
                        <a:buNone/>
                      </a:pPr>
                      <a:r>
                        <a:rPr lang="en" sz="1800">
                          <a:solidFill>
                            <a:schemeClr val="accent4"/>
                          </a:solidFill>
                        </a:rPr>
                        <a:t>Marketing; Partnerships with tourism bureaus; Targeted advertising </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FAEBF0"/>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