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156" y="1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A200D-9949-A244-91B4-23ADFA02B0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1E342-16D1-1E43-80A3-DE04557F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8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7</a:t>
            </a:r>
            <a:r>
              <a:rPr lang="en-CA" baseline="0" dirty="0" smtClean="0"/>
              <a:t> out of 16 CU-years equals 43.75%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1E342-16D1-1E43-80A3-DE04557FFA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1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Assumes that all stocks </a:t>
            </a:r>
            <a:r>
              <a:rPr lang="en-US" smtClean="0"/>
              <a:t>are Ricker</a:t>
            </a:r>
            <a:r>
              <a:rPr lang="en-US" baseline="0" smtClean="0"/>
              <a:t> </a:t>
            </a:r>
            <a:r>
              <a:rPr lang="en-US" baseline="0" dirty="0" smtClean="0"/>
              <a:t>(if Larkin the PMs are less patchy because they are driven solely by </a:t>
            </a:r>
            <a:r>
              <a:rPr lang="en-US" baseline="0" smtClean="0"/>
              <a:t>dominant abundance)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1E342-16D1-1E43-80A3-DE04557FFA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4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2C24-E006-2146-A5F3-87E173BA1B1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D724-180C-A548-BF83-F2A9539F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6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2C24-E006-2146-A5F3-87E173BA1B1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D724-180C-A548-BF83-F2A9539F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5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2C24-E006-2146-A5F3-87E173BA1B1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D724-180C-A548-BF83-F2A9539F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9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2C24-E006-2146-A5F3-87E173BA1B1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D724-180C-A548-BF83-F2A9539F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0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2C24-E006-2146-A5F3-87E173BA1B1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D724-180C-A548-BF83-F2A9539F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2C24-E006-2146-A5F3-87E173BA1B1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D724-180C-A548-BF83-F2A9539F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2C24-E006-2146-A5F3-87E173BA1B1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D724-180C-A548-BF83-F2A9539F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7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2C24-E006-2146-A5F3-87E173BA1B1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D724-180C-A548-BF83-F2A9539F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7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2C24-E006-2146-A5F3-87E173BA1B1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D724-180C-A548-BF83-F2A9539F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2C24-E006-2146-A5F3-87E173BA1B1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D724-180C-A548-BF83-F2A9539F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2C24-E006-2146-A5F3-87E173BA1B1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D724-180C-A548-BF83-F2A9539F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3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2C24-E006-2146-A5F3-87E173BA1B1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CD724-180C-A548-BF83-F2A9539F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347523"/>
            <a:ext cx="823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Proportion of TAC allocated to single CU fisheries can be static or variable; if variable following occurs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772601"/>
            <a:ext cx="4126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Determine average status at MU level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 smtClean="0"/>
              <a:t>“Average” CU was above it’s lower benchmark in 43.75% of previous generation’s years.</a:t>
            </a:r>
          </a:p>
          <a:p>
            <a:endParaRPr lang="en-US" dirty="0"/>
          </a:p>
          <a:p>
            <a:r>
              <a:rPr lang="en-US" dirty="0" smtClean="0"/>
              <a:t>This is less than half of the previous years, therefore 20% of TAC goes to mixed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340092"/>
              </p:ext>
            </p:extLst>
          </p:nvPr>
        </p:nvGraphicFramePr>
        <p:xfrm>
          <a:off x="5188858" y="1772601"/>
          <a:ext cx="3195659" cy="282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523"/>
                <a:gridCol w="604762"/>
                <a:gridCol w="645208"/>
                <a:gridCol w="673173"/>
                <a:gridCol w="570993"/>
              </a:tblGrid>
              <a:tr h="601414">
                <a:tc gridSpan="5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Management</a:t>
                      </a:r>
                      <a:r>
                        <a:rPr lang="en-US" b="0" baseline="0" dirty="0" smtClean="0"/>
                        <a:t> Unit X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601414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CU4</a:t>
                      </a:r>
                      <a:endParaRPr lang="en-US" b="1" dirty="0"/>
                    </a:p>
                  </a:txBody>
                  <a:tcPr/>
                </a:tc>
              </a:tr>
              <a:tr h="526088"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63044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63044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63044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457" y="1003156"/>
            <a:ext cx="823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allocation: 80% of TAC in mixed stock when MU is at high status, 20% in mixed when MU is not at high status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316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347523"/>
            <a:ext cx="823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Proportion of TAC allocated to single CU fisheries can be static or variable; if variable following occurs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1" y="1772601"/>
            <a:ext cx="614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Determine average status at MU level</a:t>
            </a:r>
          </a:p>
          <a:p>
            <a:pPr marL="342900" indent="-342900">
              <a:buAutoNum type="arabicParenR"/>
            </a:pPr>
            <a:r>
              <a:rPr lang="en-US" dirty="0" smtClean="0"/>
              <a:t>Calculate TAC for MU based 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Allocation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Forecasted recruitment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MU- and cycle-specific fishery reference point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89147"/>
              </p:ext>
            </p:extLst>
          </p:nvPr>
        </p:nvGraphicFramePr>
        <p:xfrm>
          <a:off x="4482496" y="3507161"/>
          <a:ext cx="4407504" cy="27432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702206"/>
                <a:gridCol w="1705298"/>
              </a:tblGrid>
              <a:tr h="240072">
                <a:tc>
                  <a:txBody>
                    <a:bodyPr/>
                    <a:lstStyle/>
                    <a:p>
                      <a:r>
                        <a:rPr lang="en-US" dirty="0" smtClean="0"/>
                        <a:t>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 Mix, 80% Single</a:t>
                      </a:r>
                      <a:endParaRPr lang="en-US" dirty="0"/>
                    </a:p>
                  </a:txBody>
                  <a:tcPr/>
                </a:tc>
              </a:tr>
              <a:tr h="263044">
                <a:tc>
                  <a:txBody>
                    <a:bodyPr/>
                    <a:lstStyle/>
                    <a:p>
                      <a:r>
                        <a:rPr lang="en-US" dirty="0" smtClean="0"/>
                        <a:t>2018 Forecast</a:t>
                      </a:r>
                      <a:r>
                        <a:rPr lang="en-US" baseline="0" dirty="0" smtClean="0"/>
                        <a:t> for</a:t>
                      </a:r>
                      <a:r>
                        <a:rPr lang="en-US" dirty="0" smtClean="0"/>
                        <a:t> 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300,000</a:t>
                      </a:r>
                      <a:endParaRPr lang="en-US" dirty="0"/>
                    </a:p>
                  </a:txBody>
                  <a:tcPr/>
                </a:tc>
              </a:tr>
              <a:tr h="263044">
                <a:tc>
                  <a:txBody>
                    <a:bodyPr/>
                    <a:lstStyle/>
                    <a:p>
                      <a:r>
                        <a:rPr lang="en-US" dirty="0" smtClean="0"/>
                        <a:t>2018 Upper</a:t>
                      </a:r>
                      <a:r>
                        <a:rPr lang="en-US" baseline="0" dirty="0" smtClean="0"/>
                        <a:t> FRP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252,000</a:t>
                      </a:r>
                      <a:endParaRPr lang="en-US" dirty="0"/>
                    </a:p>
                  </a:txBody>
                  <a:tcPr/>
                </a:tc>
              </a:tr>
              <a:tr h="26304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harvest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</a:p>
                  </a:txBody>
                  <a:tcPr/>
                </a:tc>
              </a:tr>
              <a:tr h="263044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TAC for 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180,000</a:t>
                      </a:r>
                    </a:p>
                  </a:txBody>
                  <a:tcPr/>
                </a:tc>
              </a:tr>
              <a:tr h="263044">
                <a:tc>
                  <a:txBody>
                    <a:bodyPr/>
                    <a:lstStyle/>
                    <a:p>
                      <a:r>
                        <a:rPr lang="en-US" dirty="0" smtClean="0"/>
                        <a:t>Single-stock</a:t>
                      </a:r>
                      <a:r>
                        <a:rPr lang="en-US" baseline="0" dirty="0" smtClean="0"/>
                        <a:t> TAC for 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 * 180,000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/>
                        <a:t>144,000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457" y="1003156"/>
            <a:ext cx="823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allocation: 80% of TAC in mixed stock when MU is at high status, 20% in mixed when MU is not at high status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5600" y="3507161"/>
            <a:ext cx="3817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 consider to be in “poor status” based on average abundance relative to benchmarks in previous generation.</a:t>
            </a:r>
          </a:p>
          <a:p>
            <a:endParaRPr lang="en-US" dirty="0"/>
          </a:p>
          <a:p>
            <a:r>
              <a:rPr lang="en-US" dirty="0" smtClean="0"/>
              <a:t>Therefore relatively more exploitation in single-stock fisheries where weak CUs can be avoided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9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347523"/>
            <a:ext cx="823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Proportion of TAC allocated to single CU fisheries can be static or variable; if variable following occurs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026601"/>
            <a:ext cx="633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Determine average status at MU </a:t>
            </a:r>
            <a:r>
              <a:rPr lang="en-US" dirty="0" smtClean="0"/>
              <a:t>level and calculate TAC</a:t>
            </a:r>
          </a:p>
          <a:p>
            <a:pPr marL="342900" indent="-342900">
              <a:buAutoNum type="arabicParenR"/>
            </a:pPr>
            <a:r>
              <a:rPr lang="en-US" dirty="0" smtClean="0"/>
              <a:t>Calculate TACs based on proportion in each fishery</a:t>
            </a:r>
          </a:p>
          <a:p>
            <a:pPr marL="342900" indent="-342900">
              <a:buAutoNum type="arabicParenR"/>
            </a:pPr>
            <a:r>
              <a:rPr lang="en-US" dirty="0" smtClean="0"/>
              <a:t>Use TACs to calculate harvest rates based on true abundance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57" y="1003156"/>
            <a:ext cx="823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allocation: 80% of TAC in mixed stock when MU is at high status, 20% in mixed when MU is not at high status 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500528"/>
              </p:ext>
            </p:extLst>
          </p:nvPr>
        </p:nvGraphicFramePr>
        <p:xfrm>
          <a:off x="1463525" y="3351454"/>
          <a:ext cx="6253237" cy="2926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469538"/>
                <a:gridCol w="2783699"/>
              </a:tblGrid>
              <a:tr h="240072">
                <a:tc>
                  <a:txBody>
                    <a:bodyPr/>
                    <a:lstStyle/>
                    <a:p>
                      <a:r>
                        <a:rPr lang="en-US" dirty="0" smtClean="0"/>
                        <a:t>2018</a:t>
                      </a:r>
                      <a:r>
                        <a:rPr lang="en-US" baseline="0" dirty="0" smtClean="0"/>
                        <a:t> return to 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270,000</a:t>
                      </a:r>
                      <a:endParaRPr lang="en-US" dirty="0"/>
                    </a:p>
                  </a:txBody>
                  <a:tcPr/>
                </a:tc>
              </a:tr>
              <a:tr h="240072">
                <a:tc>
                  <a:txBody>
                    <a:bodyPr/>
                    <a:lstStyle/>
                    <a:p>
                      <a:r>
                        <a:rPr lang="en-US" dirty="0" smtClean="0"/>
                        <a:t>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 Mix,80% Single</a:t>
                      </a:r>
                      <a:endParaRPr lang="en-US" dirty="0"/>
                    </a:p>
                  </a:txBody>
                  <a:tcPr/>
                </a:tc>
              </a:tr>
              <a:tr h="263044">
                <a:tc>
                  <a:txBody>
                    <a:bodyPr/>
                    <a:lstStyle/>
                    <a:p>
                      <a:r>
                        <a:rPr lang="en-US" dirty="0" smtClean="0"/>
                        <a:t>2018 Forecast</a:t>
                      </a:r>
                      <a:r>
                        <a:rPr lang="en-US" baseline="0" dirty="0" smtClean="0"/>
                        <a:t> for</a:t>
                      </a:r>
                      <a:r>
                        <a:rPr lang="en-US" dirty="0" smtClean="0"/>
                        <a:t> 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300,000</a:t>
                      </a:r>
                      <a:endParaRPr lang="en-US" dirty="0"/>
                    </a:p>
                  </a:txBody>
                  <a:tcPr/>
                </a:tc>
              </a:tr>
              <a:tr h="263044">
                <a:tc>
                  <a:txBody>
                    <a:bodyPr/>
                    <a:lstStyle/>
                    <a:p>
                      <a:r>
                        <a:rPr lang="en-US" dirty="0" smtClean="0"/>
                        <a:t>2018 Upper</a:t>
                      </a:r>
                      <a:r>
                        <a:rPr lang="en-US" baseline="0" dirty="0" smtClean="0"/>
                        <a:t> FRP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252,000</a:t>
                      </a:r>
                      <a:endParaRPr lang="en-US" dirty="0"/>
                    </a:p>
                  </a:txBody>
                  <a:tcPr/>
                </a:tc>
              </a:tr>
              <a:tr h="26304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harvest rate based on</a:t>
                      </a:r>
                      <a:r>
                        <a:rPr lang="en-US" baseline="0" dirty="0" smtClean="0"/>
                        <a:t> TAM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</a:p>
                  </a:txBody>
                  <a:tcPr/>
                </a:tc>
              </a:tr>
              <a:tr h="263044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TAC for 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180,000</a:t>
                      </a:r>
                    </a:p>
                  </a:txBody>
                  <a:tcPr/>
                </a:tc>
              </a:tr>
              <a:tr h="263044">
                <a:tc>
                  <a:txBody>
                    <a:bodyPr/>
                    <a:lstStyle/>
                    <a:p>
                      <a:r>
                        <a:rPr lang="en-US" dirty="0" smtClean="0"/>
                        <a:t>Single-stock</a:t>
                      </a:r>
                      <a:r>
                        <a:rPr lang="en-US" baseline="0" dirty="0" smtClean="0"/>
                        <a:t> TAC for 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144,000</a:t>
                      </a:r>
                    </a:p>
                  </a:txBody>
                  <a:tcPr/>
                </a:tc>
              </a:tr>
              <a:tr h="2630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Single-stock</a:t>
                      </a:r>
                      <a:r>
                        <a:rPr lang="en-US" b="1" baseline="0" dirty="0" smtClean="0"/>
                        <a:t> HR for MU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05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347523"/>
            <a:ext cx="823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Proportion of TAC allocated to single CU fisheries can be static or variable; if variable following occurs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9943" y="1869362"/>
            <a:ext cx="8246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Determine average status at MU </a:t>
            </a:r>
            <a:r>
              <a:rPr lang="en-US" dirty="0" smtClean="0"/>
              <a:t>level and calculate TAC</a:t>
            </a:r>
          </a:p>
          <a:p>
            <a:pPr marL="342900" indent="-342900">
              <a:buAutoNum type="arabicParenR"/>
            </a:pPr>
            <a:r>
              <a:rPr lang="en-US" dirty="0" smtClean="0"/>
              <a:t>Calculate TACs based on proportion in each fishery</a:t>
            </a:r>
          </a:p>
          <a:p>
            <a:pPr marL="342900" indent="-342900">
              <a:buAutoNum type="arabicParenR"/>
            </a:pPr>
            <a:r>
              <a:rPr lang="en-US" dirty="0" smtClean="0"/>
              <a:t>Use TACs to calculate harvest rates based on true abundance</a:t>
            </a:r>
          </a:p>
          <a:p>
            <a:pPr marL="342900" indent="-342900">
              <a:buAutoNum type="arabicParenR"/>
            </a:pPr>
            <a:r>
              <a:rPr lang="en-US" dirty="0" smtClean="0"/>
              <a:t>Determine whether single stock harvest is applied based on CU-specific status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 smtClean="0"/>
              <a:t>Control rule is the same as before (above lower BM in more than 50% of previous generation), but applied at </a:t>
            </a:r>
            <a:r>
              <a:rPr lang="en-US" b="1" dirty="0" smtClean="0"/>
              <a:t>CU level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4457" y="1003156"/>
            <a:ext cx="823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allocation: 80% of TAC in mixed stock when MU is at high status, 20% in mixed when MU is not at high status </a:t>
            </a:r>
            <a:endParaRPr lang="en-US" b="1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025928"/>
              </p:ext>
            </p:extLst>
          </p:nvPr>
        </p:nvGraphicFramePr>
        <p:xfrm>
          <a:off x="1838477" y="4070697"/>
          <a:ext cx="5333999" cy="259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820"/>
                <a:gridCol w="947630"/>
                <a:gridCol w="1011007"/>
                <a:gridCol w="1054826"/>
                <a:gridCol w="894716"/>
              </a:tblGrid>
              <a:tr h="601414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CU4</a:t>
                      </a:r>
                      <a:endParaRPr lang="en-US" b="1" dirty="0"/>
                    </a:p>
                  </a:txBody>
                  <a:tcPr/>
                </a:tc>
              </a:tr>
              <a:tr h="526088"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63044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63044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63044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630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Single CU HR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36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539</Words>
  <Application>Microsoft Office PowerPoint</Application>
  <PresentationFormat>On-screen Show (4:3)</PresentationFormat>
  <Paragraphs>118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Freshwater</dc:creator>
  <cp:lastModifiedBy>DFO-MPO</cp:lastModifiedBy>
  <cp:revision>10</cp:revision>
  <dcterms:created xsi:type="dcterms:W3CDTF">2018-04-01T03:32:24Z</dcterms:created>
  <dcterms:modified xsi:type="dcterms:W3CDTF">2018-08-29T20:41:07Z</dcterms:modified>
</cp:coreProperties>
</file>