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65" r:id="rId9"/>
    <p:sldId id="259"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4DD8F-7AF1-463E-8972-5FC072AA739D}"/>
              </a:ext>
            </a:extLst>
          </p:cNvPr>
          <p:cNvSpPr>
            <a:spLocks noGrp="1"/>
          </p:cNvSpPr>
          <p:nvPr>
            <p:ph type="ctrTitle"/>
          </p:nvPr>
        </p:nvSpPr>
        <p:spPr>
          <a:xfrm>
            <a:off x="1154955" y="415829"/>
            <a:ext cx="8825658" cy="3329581"/>
          </a:xfrm>
        </p:spPr>
        <p:txBody>
          <a:bodyPr/>
          <a:lstStyle/>
          <a:p>
            <a:r>
              <a:rPr lang="es-CO" sz="6000" dirty="0"/>
              <a:t>Métodos de diferencias finitas para problemas no lineales</a:t>
            </a:r>
          </a:p>
        </p:txBody>
      </p:sp>
      <p:sp>
        <p:nvSpPr>
          <p:cNvPr id="3" name="Subtítulo 2">
            <a:extLst>
              <a:ext uri="{FF2B5EF4-FFF2-40B4-BE49-F238E27FC236}">
                <a16:creationId xmlns:a16="http://schemas.microsoft.com/office/drawing/2014/main" id="{58014A45-10AF-4394-B339-4FEC7649CEA3}"/>
              </a:ext>
            </a:extLst>
          </p:cNvPr>
          <p:cNvSpPr>
            <a:spLocks noGrp="1"/>
          </p:cNvSpPr>
          <p:nvPr>
            <p:ph type="subTitle" idx="1"/>
          </p:nvPr>
        </p:nvSpPr>
        <p:spPr>
          <a:xfrm>
            <a:off x="6987638" y="4790632"/>
            <a:ext cx="4144188" cy="861420"/>
          </a:xfrm>
        </p:spPr>
        <p:txBody>
          <a:bodyPr>
            <a:noAutofit/>
          </a:bodyPr>
          <a:lstStyle/>
          <a:p>
            <a:r>
              <a:rPr lang="es-CO" sz="2400" b="1" dirty="0"/>
              <a:t>Samuel vasco </a:t>
            </a:r>
          </a:p>
          <a:p>
            <a:r>
              <a:rPr lang="es-CO" sz="2400" b="1" dirty="0"/>
              <a:t>Adrián avendaño</a:t>
            </a:r>
          </a:p>
        </p:txBody>
      </p:sp>
    </p:spTree>
    <p:extLst>
      <p:ext uri="{BB962C8B-B14F-4D97-AF65-F5344CB8AC3E}">
        <p14:creationId xmlns:p14="http://schemas.microsoft.com/office/powerpoint/2010/main" val="181292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2DCA5-B78A-456E-A1CC-1010FDE4F458}"/>
              </a:ext>
            </a:extLst>
          </p:cNvPr>
          <p:cNvSpPr>
            <a:spLocks noGrp="1"/>
          </p:cNvSpPr>
          <p:nvPr>
            <p:ph type="title"/>
          </p:nvPr>
        </p:nvSpPr>
        <p:spPr/>
        <p:txBody>
          <a:bodyPr/>
          <a:lstStyle/>
          <a:p>
            <a:r>
              <a:rPr lang="es-CO" dirty="0"/>
              <a:t>MATRIZ JACOBIANA</a:t>
            </a:r>
          </a:p>
        </p:txBody>
      </p:sp>
      <p:pic>
        <p:nvPicPr>
          <p:cNvPr id="5" name="Marcador de contenido 4">
            <a:extLst>
              <a:ext uri="{FF2B5EF4-FFF2-40B4-BE49-F238E27FC236}">
                <a16:creationId xmlns:a16="http://schemas.microsoft.com/office/drawing/2014/main" id="{DA55F7A3-1EA0-4BB2-8B9D-38A21A4D0D2B}"/>
              </a:ext>
            </a:extLst>
          </p:cNvPr>
          <p:cNvPicPr>
            <a:picLocks noGrp="1" noChangeAspect="1"/>
          </p:cNvPicPr>
          <p:nvPr>
            <p:ph idx="1"/>
          </p:nvPr>
        </p:nvPicPr>
        <p:blipFill>
          <a:blip r:embed="rId2"/>
          <a:stretch>
            <a:fillRect/>
          </a:stretch>
        </p:blipFill>
        <p:spPr>
          <a:xfrm>
            <a:off x="646111" y="1853248"/>
            <a:ext cx="7576046" cy="3890376"/>
          </a:xfrm>
        </p:spPr>
      </p:pic>
    </p:spTree>
    <p:extLst>
      <p:ext uri="{BB962C8B-B14F-4D97-AF65-F5344CB8AC3E}">
        <p14:creationId xmlns:p14="http://schemas.microsoft.com/office/powerpoint/2010/main" val="297022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0C92E-77B4-428D-84DF-4E071EFC7D5E}"/>
              </a:ext>
            </a:extLst>
          </p:cNvPr>
          <p:cNvSpPr>
            <a:spLocks noGrp="1"/>
          </p:cNvSpPr>
          <p:nvPr>
            <p:ph type="title"/>
          </p:nvPr>
        </p:nvSpPr>
        <p:spPr/>
        <p:txBody>
          <a:bodyPr/>
          <a:lstStyle/>
          <a:p>
            <a:r>
              <a:rPr lang="es-CO" dirty="0"/>
              <a:t>FACTORIZACIÓN LU</a:t>
            </a:r>
          </a:p>
        </p:txBody>
      </p:sp>
      <p:pic>
        <p:nvPicPr>
          <p:cNvPr id="5" name="Marcador de contenido 4">
            <a:extLst>
              <a:ext uri="{FF2B5EF4-FFF2-40B4-BE49-F238E27FC236}">
                <a16:creationId xmlns:a16="http://schemas.microsoft.com/office/drawing/2014/main" id="{84D0D46B-8911-4DBB-B15C-798540B1E7BD}"/>
              </a:ext>
            </a:extLst>
          </p:cNvPr>
          <p:cNvPicPr>
            <a:picLocks noGrp="1" noChangeAspect="1"/>
          </p:cNvPicPr>
          <p:nvPr>
            <p:ph idx="1"/>
          </p:nvPr>
        </p:nvPicPr>
        <p:blipFill>
          <a:blip r:embed="rId2"/>
          <a:stretch>
            <a:fillRect/>
          </a:stretch>
        </p:blipFill>
        <p:spPr>
          <a:xfrm>
            <a:off x="1241964" y="2042065"/>
            <a:ext cx="6125430" cy="2962688"/>
          </a:xfrm>
        </p:spPr>
      </p:pic>
      <p:pic>
        <p:nvPicPr>
          <p:cNvPr id="7" name="Imagen 6">
            <a:extLst>
              <a:ext uri="{FF2B5EF4-FFF2-40B4-BE49-F238E27FC236}">
                <a16:creationId xmlns:a16="http://schemas.microsoft.com/office/drawing/2014/main" id="{E6D529B5-C86D-48B2-A950-780521790546}"/>
              </a:ext>
            </a:extLst>
          </p:cNvPr>
          <p:cNvPicPr>
            <a:picLocks noChangeAspect="1"/>
          </p:cNvPicPr>
          <p:nvPr/>
        </p:nvPicPr>
        <p:blipFill>
          <a:blip r:embed="rId3"/>
          <a:stretch>
            <a:fillRect/>
          </a:stretch>
        </p:blipFill>
        <p:spPr>
          <a:xfrm>
            <a:off x="2313676" y="5659895"/>
            <a:ext cx="3982006" cy="362001"/>
          </a:xfrm>
          <a:prstGeom prst="rect">
            <a:avLst/>
          </a:prstGeom>
        </p:spPr>
      </p:pic>
    </p:spTree>
    <p:extLst>
      <p:ext uri="{BB962C8B-B14F-4D97-AF65-F5344CB8AC3E}">
        <p14:creationId xmlns:p14="http://schemas.microsoft.com/office/powerpoint/2010/main" val="318521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BDA559-D020-4AD0-915E-DC373D04934C}"/>
              </a:ext>
            </a:extLst>
          </p:cNvPr>
          <p:cNvSpPr>
            <a:spLocks noGrp="1"/>
          </p:cNvSpPr>
          <p:nvPr>
            <p:ph type="title"/>
          </p:nvPr>
        </p:nvSpPr>
        <p:spPr/>
        <p:txBody>
          <a:bodyPr/>
          <a:lstStyle/>
          <a:p>
            <a:r>
              <a:rPr lang="es-CO" dirty="0"/>
              <a:t>APLICACIÓN</a:t>
            </a:r>
          </a:p>
        </p:txBody>
      </p:sp>
      <p:sp>
        <p:nvSpPr>
          <p:cNvPr id="3" name="Marcador de contenido 2">
            <a:extLst>
              <a:ext uri="{FF2B5EF4-FFF2-40B4-BE49-F238E27FC236}">
                <a16:creationId xmlns:a16="http://schemas.microsoft.com/office/drawing/2014/main" id="{D209E1C3-5A0A-469E-8793-C31C406C7093}"/>
              </a:ext>
            </a:extLst>
          </p:cNvPr>
          <p:cNvSpPr>
            <a:spLocks noGrp="1"/>
          </p:cNvSpPr>
          <p:nvPr>
            <p:ph idx="1"/>
          </p:nvPr>
        </p:nvSpPr>
        <p:spPr/>
        <p:txBody>
          <a:bodyPr>
            <a:normAutofit/>
          </a:bodyPr>
          <a:lstStyle/>
          <a:p>
            <a:pPr marL="0" indent="0">
              <a:buNone/>
            </a:pPr>
            <a:r>
              <a:rPr lang="es-ES" sz="2400" dirty="0"/>
              <a:t>En términos físicos, el equilibrio hidrostático relaciona el gradiente del potencial con la densidad y con el gradiente de la presión, mientras que la ecuación de Poisson conecta el potencial con la densidad. Por lo tanto, si además se tiene una ecuación que determina cómo la presión y la densidad varían una con respecto a la otra, se puede llegar a una solución del sistema de ecuaciones. La elección particular de un gas politrópico anteriormente indicada, hace el planteamiento matemático del problema particularmente sucinto y conduce a la ecuación de Lane-</a:t>
            </a:r>
            <a:r>
              <a:rPr lang="es-ES" sz="2400" dirty="0" err="1"/>
              <a:t>Emde</a:t>
            </a:r>
            <a:endParaRPr lang="es-CO" sz="2400" dirty="0"/>
          </a:p>
        </p:txBody>
      </p:sp>
    </p:spTree>
    <p:extLst>
      <p:ext uri="{BB962C8B-B14F-4D97-AF65-F5344CB8AC3E}">
        <p14:creationId xmlns:p14="http://schemas.microsoft.com/office/powerpoint/2010/main" val="49639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44690-67D1-4E0D-B201-9EA0372A0C95}"/>
              </a:ext>
            </a:extLst>
          </p:cNvPr>
          <p:cNvSpPr>
            <a:spLocks noGrp="1"/>
          </p:cNvSpPr>
          <p:nvPr>
            <p:ph type="title"/>
          </p:nvPr>
        </p:nvSpPr>
        <p:spPr/>
        <p:txBody>
          <a:bodyPr/>
          <a:lstStyle/>
          <a:p>
            <a:r>
              <a:rPr lang="es-CO" dirty="0"/>
              <a:t>PROCESO POLITRÓPICO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04CCAB5-D106-4EB9-8C77-BB0C15C13FD4}"/>
                  </a:ext>
                </a:extLst>
              </p:cNvPr>
              <p:cNvSpPr>
                <a:spLocks noGrp="1"/>
              </p:cNvSpPr>
              <p:nvPr>
                <p:ph idx="1"/>
              </p:nvPr>
            </p:nvSpPr>
            <p:spPr/>
            <p:txBody>
              <a:bodyPr>
                <a:normAutofit/>
              </a:bodyPr>
              <a:lstStyle/>
              <a:p>
                <a:pPr marL="0" indent="0">
                  <a:buNone/>
                </a:pPr>
                <a:r>
                  <a:rPr lang="es-ES" sz="2400" dirty="0"/>
                  <a:t>Se denomina proceso politrópico al proceso termodinámico, generalmente ocurrido en gases, en el que existe, tanto una transferencia de energía al interior del sistema que contiene el o los gases como una transferencia de energía con el medio exterior.</a:t>
                </a:r>
              </a:p>
              <a:p>
                <a:pPr marL="0" indent="0">
                  <a:buNone/>
                </a:pPr>
                <a:r>
                  <a:rPr lang="es-ES" sz="2400" dirty="0"/>
                  <a:t>El índice politrópico </a:t>
                </a:r>
                <a14:m>
                  <m:oMath xmlns:m="http://schemas.openxmlformats.org/officeDocument/2006/math">
                    <m:r>
                      <a:rPr lang="es-CO" sz="2400" b="0" i="1" smtClean="0">
                        <a:latin typeface="Cambria Math" panose="02040503050406030204" pitchFamily="18" charset="0"/>
                      </a:rPr>
                      <m:t>𝑛</m:t>
                    </m:r>
                    <m:r>
                      <a:rPr lang="es-CO" sz="2400" b="0" i="1" smtClean="0">
                        <a:latin typeface="Cambria Math" panose="02040503050406030204" pitchFamily="18" charset="0"/>
                      </a:rPr>
                      <m:t> </m:t>
                    </m:r>
                  </m:oMath>
                </a14:m>
                <a:r>
                  <a:rPr lang="es-ES" sz="2400" dirty="0"/>
                  <a:t>escogido es igual a 5.</a:t>
                </a:r>
                <a:endParaRPr lang="es-CO" sz="2400" dirty="0"/>
              </a:p>
            </p:txBody>
          </p:sp>
        </mc:Choice>
        <mc:Fallback>
          <p:sp>
            <p:nvSpPr>
              <p:cNvPr id="3" name="Marcador de contenido 2">
                <a:extLst>
                  <a:ext uri="{FF2B5EF4-FFF2-40B4-BE49-F238E27FC236}">
                    <a16:creationId xmlns:a16="http://schemas.microsoft.com/office/drawing/2014/main" id="{A04CCAB5-D106-4EB9-8C77-BB0C15C13FD4}"/>
                  </a:ext>
                </a:extLst>
              </p:cNvPr>
              <p:cNvSpPr>
                <a:spLocks noGrp="1" noRot="1" noChangeAspect="1" noMove="1" noResize="1" noEditPoints="1" noAdjustHandles="1" noChangeArrowheads="1" noChangeShapeType="1" noTextEdit="1"/>
              </p:cNvSpPr>
              <p:nvPr>
                <p:ph idx="1"/>
              </p:nvPr>
            </p:nvSpPr>
            <p:spPr>
              <a:blipFill>
                <a:blip r:embed="rId2"/>
                <a:stretch>
                  <a:fillRect l="-1090" t="-1163"/>
                </a:stretch>
              </a:blipFill>
            </p:spPr>
            <p:txBody>
              <a:bodyPr/>
              <a:lstStyle/>
              <a:p>
                <a:r>
                  <a:rPr lang="es-CO">
                    <a:noFill/>
                  </a:rPr>
                  <a:t> </a:t>
                </a:r>
              </a:p>
            </p:txBody>
          </p:sp>
        </mc:Fallback>
      </mc:AlternateContent>
    </p:spTree>
    <p:extLst>
      <p:ext uri="{BB962C8B-B14F-4D97-AF65-F5344CB8AC3E}">
        <p14:creationId xmlns:p14="http://schemas.microsoft.com/office/powerpoint/2010/main" val="409996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8749F-C464-48C2-A571-36989A68C12C}"/>
              </a:ext>
            </a:extLst>
          </p:cNvPr>
          <p:cNvSpPr>
            <a:spLocks noGrp="1"/>
          </p:cNvSpPr>
          <p:nvPr>
            <p:ph type="title"/>
          </p:nvPr>
        </p:nvSpPr>
        <p:spPr/>
        <p:txBody>
          <a:bodyPr/>
          <a:lstStyle/>
          <a:p>
            <a:r>
              <a:rPr lang="es-CO" dirty="0"/>
              <a:t>ECUACIÓN DE </a:t>
            </a:r>
            <a:r>
              <a:rPr lang="es-ES" sz="4400" dirty="0"/>
              <a:t>Lane-</a:t>
            </a:r>
            <a:r>
              <a:rPr lang="es-ES" sz="4400" dirty="0" err="1"/>
              <a:t>Emde</a:t>
            </a:r>
            <a:endParaRPr lang="es-CO"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5744C728-4839-4111-AC07-6A4E024C9582}"/>
                  </a:ext>
                </a:extLst>
              </p:cNvPr>
              <p:cNvSpPr>
                <a:spLocks noGrp="1"/>
              </p:cNvSpPr>
              <p:nvPr>
                <p:ph idx="1"/>
              </p:nvPr>
            </p:nvSpPr>
            <p:spPr>
              <a:xfrm>
                <a:off x="1103312" y="1853248"/>
                <a:ext cx="8946541" cy="469332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s-CO" sz="2600" b="0" i="1" smtClean="0">
                              <a:latin typeface="Cambria Math" panose="02040503050406030204" pitchFamily="18" charset="0"/>
                            </a:rPr>
                          </m:ctrlPr>
                        </m:sSupPr>
                        <m:e>
                          <m:r>
                            <a:rPr lang="es-CO" sz="2600" b="0" i="1" smtClean="0">
                              <a:latin typeface="Cambria Math" panose="02040503050406030204" pitchFamily="18" charset="0"/>
                            </a:rPr>
                            <m:t>𝑦</m:t>
                          </m:r>
                        </m:e>
                        <m:sup>
                          <m:r>
                            <a:rPr lang="es-CO" sz="2600" b="0" i="1" smtClean="0">
                              <a:latin typeface="Cambria Math" panose="02040503050406030204" pitchFamily="18" charset="0"/>
                            </a:rPr>
                            <m:t>′′</m:t>
                          </m:r>
                        </m:sup>
                      </m:sSup>
                      <m:r>
                        <a:rPr lang="es-CO" sz="2600" b="0" i="1" smtClean="0">
                          <a:latin typeface="Cambria Math" panose="02040503050406030204" pitchFamily="18" charset="0"/>
                        </a:rPr>
                        <m:t>+</m:t>
                      </m:r>
                      <m:f>
                        <m:fPr>
                          <m:ctrlPr>
                            <a:rPr lang="es-CO" sz="2600" b="0" i="1" smtClean="0">
                              <a:latin typeface="Cambria Math" panose="02040503050406030204" pitchFamily="18" charset="0"/>
                            </a:rPr>
                          </m:ctrlPr>
                        </m:fPr>
                        <m:num>
                          <m:r>
                            <a:rPr lang="es-CO" sz="2600" b="0" i="1" smtClean="0">
                              <a:latin typeface="Cambria Math" panose="02040503050406030204" pitchFamily="18" charset="0"/>
                            </a:rPr>
                            <m:t>2</m:t>
                          </m:r>
                          <m:r>
                            <a:rPr lang="es-CO" sz="2600" b="0" i="1" smtClean="0">
                              <a:latin typeface="Cambria Math" panose="02040503050406030204" pitchFamily="18" charset="0"/>
                            </a:rPr>
                            <m:t>𝑦</m:t>
                          </m:r>
                          <m:r>
                            <a:rPr lang="es-CO" sz="2600" b="0" i="1" smtClean="0">
                              <a:latin typeface="Cambria Math" panose="02040503050406030204" pitchFamily="18" charset="0"/>
                            </a:rPr>
                            <m:t>′</m:t>
                          </m:r>
                        </m:num>
                        <m:den>
                          <m:r>
                            <a:rPr lang="es-CO" sz="2600" b="0" i="1" smtClean="0">
                              <a:latin typeface="Cambria Math" panose="02040503050406030204" pitchFamily="18" charset="0"/>
                            </a:rPr>
                            <m:t>𝑥</m:t>
                          </m:r>
                        </m:den>
                      </m:f>
                      <m:r>
                        <a:rPr lang="es-CO" sz="2600" b="0" i="1" smtClean="0">
                          <a:latin typeface="Cambria Math" panose="02040503050406030204" pitchFamily="18" charset="0"/>
                        </a:rPr>
                        <m:t>+</m:t>
                      </m:r>
                      <m:sSup>
                        <m:sSupPr>
                          <m:ctrlPr>
                            <a:rPr lang="es-CO" sz="2600" b="0" i="1" smtClean="0">
                              <a:latin typeface="Cambria Math" panose="02040503050406030204" pitchFamily="18" charset="0"/>
                            </a:rPr>
                          </m:ctrlPr>
                        </m:sSupPr>
                        <m:e>
                          <m:r>
                            <a:rPr lang="es-CO" sz="2600" b="0" i="1" smtClean="0">
                              <a:latin typeface="Cambria Math" panose="02040503050406030204" pitchFamily="18" charset="0"/>
                            </a:rPr>
                            <m:t>𝑦</m:t>
                          </m:r>
                        </m:e>
                        <m:sup>
                          <m:r>
                            <a:rPr lang="es-CO" sz="2600" b="0" i="1" smtClean="0">
                              <a:latin typeface="Cambria Math" panose="02040503050406030204" pitchFamily="18" charset="0"/>
                            </a:rPr>
                            <m:t>𝑛</m:t>
                          </m:r>
                        </m:sup>
                      </m:sSup>
                      <m:r>
                        <a:rPr lang="es-CO" sz="2600" b="0" i="1" smtClean="0">
                          <a:latin typeface="Cambria Math" panose="02040503050406030204" pitchFamily="18" charset="0"/>
                        </a:rPr>
                        <m:t>=0</m:t>
                      </m:r>
                    </m:oMath>
                  </m:oMathPara>
                </a14:m>
                <a:endParaRPr lang="es-CO"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r>
                            <a:rPr lang="es-CO" sz="2400" b="0" i="1" smtClean="0">
                              <a:latin typeface="Cambria Math" panose="02040503050406030204" pitchFamily="18" charset="0"/>
                            </a:rPr>
                            <m:t>′′</m:t>
                          </m:r>
                        </m:sup>
                      </m:sSup>
                      <m:r>
                        <a:rPr lang="es-CO" sz="2400" b="0" i="1" smtClean="0">
                          <a:latin typeface="Cambria Math" panose="02040503050406030204" pitchFamily="18" charset="0"/>
                        </a:rPr>
                        <m:t>=−(</m:t>
                      </m:r>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r>
                            <a:rPr lang="es-CO" sz="2400" b="0" i="1" smtClean="0">
                              <a:latin typeface="Cambria Math" panose="02040503050406030204" pitchFamily="18" charset="0"/>
                            </a:rPr>
                            <m:t>5</m:t>
                          </m:r>
                        </m:sup>
                      </m:sSup>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2</m:t>
                          </m:r>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r>
                                <a:rPr lang="es-CO" sz="2400" b="0" i="1" smtClean="0">
                                  <a:latin typeface="Cambria Math" panose="02040503050406030204" pitchFamily="18" charset="0"/>
                                </a:rPr>
                                <m:t>′</m:t>
                              </m:r>
                            </m:sup>
                          </m:sSup>
                        </m:num>
                        <m:den>
                          <m:r>
                            <a:rPr lang="es-CO" sz="2400" b="0" i="1" smtClean="0">
                              <a:latin typeface="Cambria Math" panose="02040503050406030204" pitchFamily="18" charset="0"/>
                            </a:rPr>
                            <m:t>𝑥</m:t>
                          </m:r>
                        </m:den>
                      </m:f>
                      <m:r>
                        <a:rPr lang="es-CO" sz="2400" b="0" i="1" smtClean="0">
                          <a:latin typeface="Cambria Math" panose="02040503050406030204" pitchFamily="18" charset="0"/>
                        </a:rPr>
                        <m:t>)</m:t>
                      </m:r>
                    </m:oMath>
                  </m:oMathPara>
                </a14:m>
                <a:endParaRPr lang="es-CO" sz="2400" dirty="0"/>
              </a:p>
              <a:p>
                <a:pPr marL="0" indent="0">
                  <a:buNone/>
                </a:pPr>
                <a:r>
                  <a:rPr lang="es-CO" sz="2400" dirty="0"/>
                  <a:t>Donde </a:t>
                </a:r>
                <a:endParaRPr lang="es-CO" sz="2400" i="1" dirty="0">
                  <a:latin typeface="Cambria Math" panose="02040503050406030204" pitchFamily="18" charset="0"/>
                </a:endParaRPr>
              </a:p>
              <a:p>
                <a:pPr marL="0" indent="0">
                  <a:buNone/>
                </a:pPr>
                <a14:m>
                  <m:oMath xmlns:m="http://schemas.openxmlformats.org/officeDocument/2006/math">
                    <m:r>
                      <a:rPr lang="es-CO" sz="2400" b="0" i="1" smtClean="0">
                        <a:latin typeface="Cambria Math" panose="02040503050406030204" pitchFamily="18" charset="0"/>
                      </a:rPr>
                      <m:t>𝑥</m:t>
                    </m:r>
                    <m:r>
                      <a:rPr lang="es-CO" sz="2400" b="0" i="1" smtClean="0">
                        <a:latin typeface="Cambria Math" panose="02040503050406030204" pitchFamily="18" charset="0"/>
                      </a:rPr>
                      <m:t>=</m:t>
                    </m:r>
                    <m:r>
                      <a:rPr lang="es-CO" sz="2400" b="0" i="1" smtClean="0">
                        <a:latin typeface="Cambria Math" panose="02040503050406030204" pitchFamily="18" charset="0"/>
                      </a:rPr>
                      <m:t>𝑟</m:t>
                    </m:r>
                    <m:sSup>
                      <m:sSupPr>
                        <m:ctrlPr>
                          <a:rPr lang="es-CO" sz="2400" b="0" i="1" smtClean="0">
                            <a:latin typeface="Cambria Math" panose="02040503050406030204" pitchFamily="18" charset="0"/>
                            <a:ea typeface="Cambria Math" panose="02040503050406030204" pitchFamily="18" charset="0"/>
                          </a:rPr>
                        </m:ctrlPr>
                      </m:sSupPr>
                      <m:e>
                        <m:d>
                          <m:dPr>
                            <m:ctrlPr>
                              <a:rPr lang="es-CO" sz="2400" b="0" i="1" smtClean="0">
                                <a:latin typeface="Cambria Math" panose="02040503050406030204" pitchFamily="18" charset="0"/>
                              </a:rPr>
                            </m:ctrlPr>
                          </m:dPr>
                          <m:e>
                            <m:f>
                              <m:fPr>
                                <m:ctrlPr>
                                  <a:rPr lang="es-CO" sz="2400" b="0" i="1" smtClean="0">
                                    <a:latin typeface="Cambria Math" panose="02040503050406030204" pitchFamily="18" charset="0"/>
                                    <a:ea typeface="Cambria Math" panose="02040503050406030204" pitchFamily="18" charset="0"/>
                                  </a:rPr>
                                </m:ctrlPr>
                              </m:fPr>
                              <m:num>
                                <m:r>
                                  <a:rPr lang="es-CO" sz="2400" b="0" i="1" smtClean="0">
                                    <a:latin typeface="Cambria Math" panose="02040503050406030204" pitchFamily="18" charset="0"/>
                                    <a:ea typeface="Cambria Math" panose="02040503050406030204" pitchFamily="18" charset="0"/>
                                  </a:rPr>
                                  <m:t>4</m:t>
                                </m:r>
                                <m:r>
                                  <m:rPr>
                                    <m:sty m:val="p"/>
                                  </m:rPr>
                                  <a:rPr lang="el-GR" sz="2400" b="0" i="1" smtClean="0">
                                    <a:latin typeface="Cambria Math" panose="02040503050406030204" pitchFamily="18" charset="0"/>
                                    <a:ea typeface="Cambria Math" panose="02040503050406030204" pitchFamily="18" charset="0"/>
                                  </a:rPr>
                                  <m:t>π</m:t>
                                </m:r>
                                <m:r>
                                  <a:rPr lang="es-CO" sz="2400" b="0" i="1" smtClean="0">
                                    <a:latin typeface="Cambria Math" panose="02040503050406030204" pitchFamily="18" charset="0"/>
                                    <a:ea typeface="Cambria Math" panose="02040503050406030204" pitchFamily="18" charset="0"/>
                                  </a:rPr>
                                  <m:t>𝐺</m:t>
                                </m:r>
                              </m:num>
                              <m:den>
                                <m:r>
                                  <a:rPr lang="es-CO" sz="2400" i="1">
                                    <a:latin typeface="Cambria Math" panose="02040503050406030204" pitchFamily="18" charset="0"/>
                                  </a:rPr>
                                  <m:t>6</m:t>
                                </m:r>
                                <m:r>
                                  <a:rPr lang="es-CO" sz="2400" i="1">
                                    <a:latin typeface="Cambria Math" panose="02040503050406030204" pitchFamily="18" charset="0"/>
                                  </a:rPr>
                                  <m:t>𝐾</m:t>
                                </m:r>
                                <m:sSubSup>
                                  <m:sSubSupPr>
                                    <m:ctrlPr>
                                      <a:rPr lang="es-CO" sz="2400" i="1">
                                        <a:latin typeface="Cambria Math" panose="02040503050406030204" pitchFamily="18" charset="0"/>
                                        <a:ea typeface="Cambria Math" panose="02040503050406030204" pitchFamily="18" charset="0"/>
                                      </a:rPr>
                                    </m:ctrlPr>
                                  </m:sSubSupPr>
                                  <m:e>
                                    <m:r>
                                      <a:rPr lang="es-CO" sz="2400" i="1">
                                        <a:latin typeface="Cambria Math" panose="02040503050406030204" pitchFamily="18" charset="0"/>
                                        <a:ea typeface="Cambria Math" panose="02040503050406030204" pitchFamily="18" charset="0"/>
                                      </a:rPr>
                                      <m:t>𝜌</m:t>
                                    </m:r>
                                  </m:e>
                                  <m:sub>
                                    <m:r>
                                      <a:rPr lang="es-CO" sz="2400" i="1">
                                        <a:latin typeface="Cambria Math" panose="02040503050406030204" pitchFamily="18" charset="0"/>
                                        <a:ea typeface="Cambria Math" panose="02040503050406030204" pitchFamily="18" charset="0"/>
                                      </a:rPr>
                                      <m:t>𝑐</m:t>
                                    </m:r>
                                  </m:sub>
                                  <m:sup>
                                    <m:r>
                                      <a:rPr lang="es-CO" sz="2400" i="1">
                                        <a:latin typeface="Cambria Math" panose="02040503050406030204" pitchFamily="18" charset="0"/>
                                        <a:ea typeface="Cambria Math" panose="02040503050406030204" pitchFamily="18" charset="0"/>
                                      </a:rPr>
                                      <m:t>−</m:t>
                                    </m:r>
                                    <m:f>
                                      <m:fPr>
                                        <m:ctrlPr>
                                          <a:rPr lang="es-CO" sz="2400" i="1">
                                            <a:latin typeface="Cambria Math" panose="02040503050406030204" pitchFamily="18" charset="0"/>
                                            <a:ea typeface="Cambria Math" panose="02040503050406030204" pitchFamily="18" charset="0"/>
                                          </a:rPr>
                                        </m:ctrlPr>
                                      </m:fPr>
                                      <m:num>
                                        <m:r>
                                          <a:rPr lang="es-CO" sz="2400" i="1">
                                            <a:latin typeface="Cambria Math" panose="02040503050406030204" pitchFamily="18" charset="0"/>
                                            <a:ea typeface="Cambria Math" panose="02040503050406030204" pitchFamily="18" charset="0"/>
                                          </a:rPr>
                                          <m:t>4</m:t>
                                        </m:r>
                                      </m:num>
                                      <m:den>
                                        <m:r>
                                          <a:rPr lang="es-CO" sz="2400" i="1">
                                            <a:latin typeface="Cambria Math" panose="02040503050406030204" pitchFamily="18" charset="0"/>
                                            <a:ea typeface="Cambria Math" panose="02040503050406030204" pitchFamily="18" charset="0"/>
                                          </a:rPr>
                                          <m:t>5</m:t>
                                        </m:r>
                                      </m:den>
                                    </m:f>
                                  </m:sup>
                                </m:sSubSup>
                              </m:den>
                            </m:f>
                          </m:e>
                        </m:d>
                      </m:e>
                      <m:sup>
                        <m:f>
                          <m:fPr>
                            <m:ctrlPr>
                              <a:rPr lang="es-CO" sz="2400" b="0" i="1" smtClean="0">
                                <a:latin typeface="Cambria Math" panose="02040503050406030204" pitchFamily="18" charset="0"/>
                                <a:ea typeface="Cambria Math" panose="02040503050406030204" pitchFamily="18" charset="0"/>
                              </a:rPr>
                            </m:ctrlPr>
                          </m:fPr>
                          <m:num>
                            <m:r>
                              <a:rPr lang="es-CO" sz="2400" b="0" i="1" smtClean="0">
                                <a:latin typeface="Cambria Math" panose="02040503050406030204" pitchFamily="18" charset="0"/>
                                <a:ea typeface="Cambria Math" panose="02040503050406030204" pitchFamily="18" charset="0"/>
                              </a:rPr>
                              <m:t>1</m:t>
                            </m:r>
                          </m:num>
                          <m:den>
                            <m:r>
                              <a:rPr lang="es-CO" sz="2400" b="0" i="1" smtClean="0">
                                <a:latin typeface="Cambria Math" panose="02040503050406030204" pitchFamily="18" charset="0"/>
                                <a:ea typeface="Cambria Math" panose="02040503050406030204" pitchFamily="18" charset="0"/>
                              </a:rPr>
                              <m:t>2</m:t>
                            </m:r>
                          </m:den>
                        </m:f>
                      </m:sup>
                    </m:sSup>
                  </m:oMath>
                </a14:m>
                <a:r>
                  <a:rPr lang="es-CO" sz="2400" dirty="0"/>
                  <a:t> </a:t>
                </a:r>
              </a:p>
              <a:p>
                <a:pPr marL="0" indent="0">
                  <a:buNone/>
                </a:pPr>
                <a14:m>
                  <m:oMath xmlns:m="http://schemas.openxmlformats.org/officeDocument/2006/math">
                    <m:r>
                      <a:rPr lang="es-CO" sz="2400" b="0" i="1" smtClean="0">
                        <a:latin typeface="Cambria Math" panose="02040503050406030204" pitchFamily="18" charset="0"/>
                      </a:rPr>
                      <m:t>𝐾</m:t>
                    </m:r>
                    <m:r>
                      <a:rPr lang="es-CO" sz="2400" b="0" i="1" smtClean="0">
                        <a:latin typeface="Cambria Math" panose="02040503050406030204" pitchFamily="18" charset="0"/>
                      </a:rPr>
                      <m:t>:</m:t>
                    </m:r>
                    <m:r>
                      <a:rPr lang="es-CO" sz="2400" b="0" i="1" smtClean="0">
                        <a:latin typeface="Cambria Math" panose="02040503050406030204" pitchFamily="18" charset="0"/>
                      </a:rPr>
                      <m:t>𝐶𝑜𝑛𝑠𝑡𝑎𝑛𝑡𝑒</m:t>
                    </m:r>
                    <m:r>
                      <a:rPr lang="es-CO" sz="2400" b="0" i="1" smtClean="0">
                        <a:latin typeface="Cambria Math" panose="02040503050406030204" pitchFamily="18" charset="0"/>
                      </a:rPr>
                      <m:t> </m:t>
                    </m:r>
                    <m:r>
                      <a:rPr lang="es-CO" sz="2400" b="0" i="1" smtClean="0">
                        <a:latin typeface="Cambria Math" panose="02040503050406030204" pitchFamily="18" charset="0"/>
                      </a:rPr>
                      <m:t>𝑑𝑒</m:t>
                    </m:r>
                    <m:r>
                      <a:rPr lang="es-CO" sz="2400" b="0" i="1" smtClean="0">
                        <a:latin typeface="Cambria Math" panose="02040503050406030204" pitchFamily="18" charset="0"/>
                      </a:rPr>
                      <m:t> </m:t>
                    </m:r>
                    <m:r>
                      <a:rPr lang="es-CO" sz="2400" b="0" i="1" smtClean="0">
                        <a:latin typeface="Cambria Math" panose="02040503050406030204" pitchFamily="18" charset="0"/>
                      </a:rPr>
                      <m:t>𝑝𝑟𝑜𝑝𝑜𝑟𝑐𝑖𝑜𝑛𝑎𝑙𝑖𝑑𝑎𝑑</m:t>
                    </m:r>
                  </m:oMath>
                </a14:m>
                <a:r>
                  <a:rPr lang="es-CO" sz="2400" dirty="0"/>
                  <a:t> </a:t>
                </a:r>
              </a:p>
              <a:p>
                <a:pPr marL="0" indent="0">
                  <a:buNone/>
                </a:pPr>
                <a14:m>
                  <m:oMath xmlns:m="http://schemas.openxmlformats.org/officeDocument/2006/math">
                    <m:sSub>
                      <m:sSubPr>
                        <m:ctrlPr>
                          <a:rPr lang="es-CO" sz="2400" b="0" i="1" smtClean="0">
                            <a:latin typeface="Cambria Math" panose="02040503050406030204" pitchFamily="18" charset="0"/>
                            <a:ea typeface="Cambria Math" panose="02040503050406030204" pitchFamily="18" charset="0"/>
                          </a:rPr>
                        </m:ctrlPr>
                      </m:sSubPr>
                      <m:e>
                        <m:r>
                          <a:rPr lang="es-CO" sz="2400" i="1" smtClean="0">
                            <a:latin typeface="Cambria Math" panose="02040503050406030204" pitchFamily="18" charset="0"/>
                            <a:ea typeface="Cambria Math" panose="02040503050406030204" pitchFamily="18" charset="0"/>
                          </a:rPr>
                          <m:t>𝜌</m:t>
                        </m:r>
                      </m:e>
                      <m:sub>
                        <m:r>
                          <a:rPr lang="es-CO" sz="2400" b="0" i="1" smtClean="0">
                            <a:latin typeface="Cambria Math" panose="02040503050406030204" pitchFamily="18" charset="0"/>
                            <a:ea typeface="Cambria Math" panose="02040503050406030204" pitchFamily="18" charset="0"/>
                          </a:rPr>
                          <m:t>𝑐</m:t>
                        </m:r>
                      </m:sub>
                    </m:sSub>
                    <m:r>
                      <a:rPr lang="es-CO" sz="2400" b="0" i="1" smtClean="0">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𝐷𝑒𝑛𝑠𝑖𝑑𝑎𝑑</m:t>
                    </m:r>
                    <m:r>
                      <a:rPr lang="es-CO" sz="2400" b="0" i="1" smtClean="0">
                        <a:latin typeface="Cambria Math" panose="02040503050406030204" pitchFamily="18" charset="0"/>
                        <a:ea typeface="Cambria Math" panose="02040503050406030204" pitchFamily="18" charset="0"/>
                      </a:rPr>
                      <m:t> </m:t>
                    </m:r>
                    <m:r>
                      <a:rPr lang="es-CO" sz="2400" b="0" i="1" smtClean="0">
                        <a:latin typeface="Cambria Math" panose="02040503050406030204" pitchFamily="18" charset="0"/>
                        <a:ea typeface="Cambria Math" panose="02040503050406030204" pitchFamily="18" charset="0"/>
                      </a:rPr>
                      <m:t>𝑒𝑛</m:t>
                    </m:r>
                    <m:r>
                      <a:rPr lang="es-CO" sz="2400" b="0" i="1" smtClean="0">
                        <a:latin typeface="Cambria Math" panose="02040503050406030204" pitchFamily="18" charset="0"/>
                        <a:ea typeface="Cambria Math" panose="02040503050406030204" pitchFamily="18" charset="0"/>
                      </a:rPr>
                      <m:t> </m:t>
                    </m:r>
                    <m:r>
                      <a:rPr lang="es-CO" sz="2400" b="0" i="1" smtClean="0">
                        <a:latin typeface="Cambria Math" panose="02040503050406030204" pitchFamily="18" charset="0"/>
                        <a:ea typeface="Cambria Math" panose="02040503050406030204" pitchFamily="18" charset="0"/>
                      </a:rPr>
                      <m:t>𝑒𝑙</m:t>
                    </m:r>
                    <m:r>
                      <a:rPr lang="es-CO" sz="2400" b="0" i="1" smtClean="0">
                        <a:latin typeface="Cambria Math" panose="02040503050406030204" pitchFamily="18" charset="0"/>
                        <a:ea typeface="Cambria Math" panose="02040503050406030204" pitchFamily="18" charset="0"/>
                      </a:rPr>
                      <m:t> </m:t>
                    </m:r>
                    <m:r>
                      <a:rPr lang="es-CO" sz="2400" b="0" i="1" smtClean="0">
                        <a:latin typeface="Cambria Math" panose="02040503050406030204" pitchFamily="18" charset="0"/>
                        <a:ea typeface="Cambria Math" panose="02040503050406030204" pitchFamily="18" charset="0"/>
                      </a:rPr>
                      <m:t>𝑐𝑒𝑛𝑡𝑟𝑜</m:t>
                    </m:r>
                    <m:r>
                      <a:rPr lang="es-CO" sz="2400" b="0" i="1" smtClean="0">
                        <a:latin typeface="Cambria Math" panose="02040503050406030204" pitchFamily="18" charset="0"/>
                        <a:ea typeface="Cambria Math" panose="02040503050406030204" pitchFamily="18" charset="0"/>
                      </a:rPr>
                      <m:t> </m:t>
                    </m:r>
                    <m:r>
                      <a:rPr lang="es-CO" sz="2400" b="0" i="1" smtClean="0">
                        <a:latin typeface="Cambria Math" panose="02040503050406030204" pitchFamily="18" charset="0"/>
                        <a:ea typeface="Cambria Math" panose="02040503050406030204" pitchFamily="18" charset="0"/>
                      </a:rPr>
                      <m:t>𝑑𝑒</m:t>
                    </m:r>
                    <m:r>
                      <a:rPr lang="es-CO" sz="2400" b="0" i="1" smtClean="0">
                        <a:latin typeface="Cambria Math" panose="02040503050406030204" pitchFamily="18" charset="0"/>
                        <a:ea typeface="Cambria Math" panose="02040503050406030204" pitchFamily="18" charset="0"/>
                      </a:rPr>
                      <m:t> </m:t>
                    </m:r>
                    <m:r>
                      <a:rPr lang="es-CO" sz="2400" b="0" i="1" smtClean="0">
                        <a:latin typeface="Cambria Math" panose="02040503050406030204" pitchFamily="18" charset="0"/>
                        <a:ea typeface="Cambria Math" panose="02040503050406030204" pitchFamily="18" charset="0"/>
                      </a:rPr>
                      <m:t>𝑙𝑎</m:t>
                    </m:r>
                    <m:r>
                      <a:rPr lang="es-CO" sz="2400" b="0" i="1" smtClean="0">
                        <a:latin typeface="Cambria Math" panose="02040503050406030204" pitchFamily="18" charset="0"/>
                        <a:ea typeface="Cambria Math" panose="02040503050406030204" pitchFamily="18" charset="0"/>
                      </a:rPr>
                      <m:t> </m:t>
                    </m:r>
                    <m:r>
                      <a:rPr lang="es-CO" sz="2400" b="0" i="1" smtClean="0">
                        <a:latin typeface="Cambria Math" panose="02040503050406030204" pitchFamily="18" charset="0"/>
                        <a:ea typeface="Cambria Math" panose="02040503050406030204" pitchFamily="18" charset="0"/>
                      </a:rPr>
                      <m:t>𝑒𝑠𝑡𝑟𝑒𝑙𝑙𝑎</m:t>
                    </m:r>
                    <m:r>
                      <a:rPr lang="es-CO" sz="2400" b="0" i="1" smtClean="0">
                        <a:latin typeface="Cambria Math" panose="02040503050406030204" pitchFamily="18" charset="0"/>
                        <a:ea typeface="Cambria Math" panose="02040503050406030204" pitchFamily="18" charset="0"/>
                      </a:rPr>
                      <m:t> </m:t>
                    </m:r>
                  </m:oMath>
                </a14:m>
                <a:r>
                  <a:rPr lang="es-CO" sz="2400" b="0" dirty="0">
                    <a:ea typeface="Cambria Math" panose="02040503050406030204" pitchFamily="18" charset="0"/>
                  </a:rPr>
                  <a:t> </a:t>
                </a:r>
              </a:p>
              <a:p>
                <a:pPr marL="0" indent="0">
                  <a:buNone/>
                </a:pPr>
                <a:endParaRPr lang="es-CO" sz="2400" b="0" dirty="0">
                  <a:ea typeface="Cambria Math" panose="02040503050406030204" pitchFamily="18" charset="0"/>
                </a:endParaRPr>
              </a:p>
              <a:p>
                <a:pPr marL="0" indent="0">
                  <a:buNone/>
                </a:pPr>
                <a:endParaRPr lang="es-CO" sz="2400" dirty="0"/>
              </a:p>
            </p:txBody>
          </p:sp>
        </mc:Choice>
        <mc:Fallback>
          <p:sp>
            <p:nvSpPr>
              <p:cNvPr id="3" name="Marcador de contenido 2">
                <a:extLst>
                  <a:ext uri="{FF2B5EF4-FFF2-40B4-BE49-F238E27FC236}">
                    <a16:creationId xmlns:a16="http://schemas.microsoft.com/office/drawing/2014/main" id="{5744C728-4839-4111-AC07-6A4E024C9582}"/>
                  </a:ext>
                </a:extLst>
              </p:cNvPr>
              <p:cNvSpPr>
                <a:spLocks noGrp="1" noRot="1" noChangeAspect="1" noMove="1" noResize="1" noEditPoints="1" noAdjustHandles="1" noChangeArrowheads="1" noChangeShapeType="1" noTextEdit="1"/>
              </p:cNvSpPr>
              <p:nvPr>
                <p:ph idx="1"/>
              </p:nvPr>
            </p:nvSpPr>
            <p:spPr>
              <a:xfrm>
                <a:off x="1103312" y="1853248"/>
                <a:ext cx="8946541" cy="4693326"/>
              </a:xfrm>
              <a:blipFill>
                <a:blip r:embed="rId2"/>
                <a:stretch>
                  <a:fillRect l="-1090"/>
                </a:stretch>
              </a:blipFill>
            </p:spPr>
            <p:txBody>
              <a:bodyPr/>
              <a:lstStyle/>
              <a:p>
                <a:r>
                  <a:rPr lang="es-CO">
                    <a:noFill/>
                  </a:rPr>
                  <a:t> </a:t>
                </a:r>
              </a:p>
            </p:txBody>
          </p:sp>
        </mc:Fallback>
      </mc:AlternateContent>
    </p:spTree>
    <p:extLst>
      <p:ext uri="{BB962C8B-B14F-4D97-AF65-F5344CB8AC3E}">
        <p14:creationId xmlns:p14="http://schemas.microsoft.com/office/powerpoint/2010/main" val="45456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78F76-8530-4615-BDBD-988A549BE66E}"/>
              </a:ext>
            </a:extLst>
          </p:cNvPr>
          <p:cNvSpPr>
            <a:spLocks noGrp="1"/>
          </p:cNvSpPr>
          <p:nvPr>
            <p:ph type="title"/>
          </p:nvPr>
        </p:nvSpPr>
        <p:spPr/>
        <p:txBody>
          <a:bodyPr/>
          <a:lstStyle/>
          <a:p>
            <a:r>
              <a:rPr lang="es-CO" dirty="0"/>
              <a:t>SOLUCIÓN</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EB81965E-24A7-4F6F-BF95-8A0F57AD6FD2}"/>
                  </a:ext>
                </a:extLst>
              </p:cNvPr>
              <p:cNvSpPr>
                <a:spLocks noGrp="1"/>
              </p:cNvSpPr>
              <p:nvPr>
                <p:ph idx="1"/>
              </p:nvPr>
            </p:nvSpPr>
            <p:spPr>
              <a:xfrm>
                <a:off x="875201" y="1853248"/>
                <a:ext cx="8946541" cy="4195481"/>
              </a:xfrm>
            </p:spPr>
            <p:txBody>
              <a:bodyPr>
                <a:normAutofit/>
              </a:bodyPr>
              <a:lstStyle/>
              <a:p>
                <a:pPr marL="0" indent="0">
                  <a:buNone/>
                </a:pPr>
                <a:r>
                  <a:rPr lang="es-CO" sz="2400" b="0" i="1" dirty="0">
                    <a:latin typeface="Cambria Math" panose="02040503050406030204" pitchFamily="18" charset="0"/>
                  </a:rPr>
                  <a:t>La ecuación de Lane-</a:t>
                </a:r>
                <a:r>
                  <a:rPr lang="es-CO" sz="2400" b="0" i="1" dirty="0" err="1">
                    <a:latin typeface="Cambria Math" panose="02040503050406030204" pitchFamily="18" charset="0"/>
                  </a:rPr>
                  <a:t>Emden</a:t>
                </a:r>
                <a:r>
                  <a:rPr lang="es-CO" sz="2400" b="0" i="1" dirty="0">
                    <a:latin typeface="Cambria Math" panose="02040503050406030204" pitchFamily="18" charset="0"/>
                  </a:rPr>
                  <a:t> para n=5 tiene solución exacta:</a:t>
                </a:r>
              </a:p>
              <a:p>
                <a:pPr marL="0" indent="0">
                  <a:buNone/>
                </a:pPr>
                <a:endParaRPr lang="es-CO" sz="2800" b="0" i="1" dirty="0">
                  <a:latin typeface="Cambria Math" panose="02040503050406030204" pitchFamily="18" charset="0"/>
                </a:endParaRPr>
              </a:p>
              <a:p>
                <a:pPr marL="0" indent="0">
                  <a:buNone/>
                </a:pPr>
                <a:endParaRPr lang="es-CO" sz="2800" b="0" i="1" dirty="0">
                  <a:latin typeface="Cambria Math" panose="02040503050406030204" pitchFamily="18" charset="0"/>
                </a:endParaRPr>
              </a:p>
              <a:p>
                <a:pPr marL="0" indent="0">
                  <a:buNone/>
                </a:pPr>
                <a:r>
                  <a:rPr lang="es-CO" sz="2800" b="0" dirty="0"/>
                  <a:t>								</a:t>
                </a:r>
                <a14:m>
                  <m:oMath xmlns:m="http://schemas.openxmlformats.org/officeDocument/2006/math">
                    <m:r>
                      <a:rPr lang="es-CO" sz="2800" b="0" i="1" smtClean="0">
                        <a:latin typeface="Cambria Math" panose="02040503050406030204" pitchFamily="18" charset="0"/>
                      </a:rPr>
                      <m:t>𝑦</m:t>
                    </m:r>
                    <m:d>
                      <m:dPr>
                        <m:ctrlPr>
                          <a:rPr lang="es-CO" sz="2800" b="0" i="1" smtClean="0">
                            <a:latin typeface="Cambria Math" panose="02040503050406030204" pitchFamily="18" charset="0"/>
                          </a:rPr>
                        </m:ctrlPr>
                      </m:dPr>
                      <m:e>
                        <m:r>
                          <a:rPr lang="es-CO" sz="2800" b="0" i="1" smtClean="0">
                            <a:latin typeface="Cambria Math" panose="02040503050406030204" pitchFamily="18" charset="0"/>
                          </a:rPr>
                          <m:t>𝑥</m:t>
                        </m:r>
                      </m:e>
                    </m:d>
                    <m:r>
                      <a:rPr lang="es-CO" sz="2800" b="0" i="1" smtClean="0">
                        <a:latin typeface="Cambria Math" panose="02040503050406030204" pitchFamily="18" charset="0"/>
                      </a:rPr>
                      <m:t>=</m:t>
                    </m:r>
                    <m:f>
                      <m:fPr>
                        <m:ctrlPr>
                          <a:rPr lang="es-CO" sz="2800" b="0" i="1" smtClean="0">
                            <a:latin typeface="Cambria Math" panose="02040503050406030204" pitchFamily="18" charset="0"/>
                          </a:rPr>
                        </m:ctrlPr>
                      </m:fPr>
                      <m:num>
                        <m:r>
                          <a:rPr lang="es-CO" sz="2800" b="0" i="1" smtClean="0">
                            <a:latin typeface="Cambria Math" panose="02040503050406030204" pitchFamily="18" charset="0"/>
                          </a:rPr>
                          <m:t>1</m:t>
                        </m:r>
                      </m:num>
                      <m:den>
                        <m:rad>
                          <m:radPr>
                            <m:ctrlPr>
                              <a:rPr lang="es-CO" sz="2800" b="0" i="1" smtClean="0">
                                <a:latin typeface="Cambria Math" panose="02040503050406030204" pitchFamily="18" charset="0"/>
                              </a:rPr>
                            </m:ctrlPr>
                          </m:radPr>
                          <m:deg>
                            <m:r>
                              <a:rPr lang="es-CO" sz="2800" b="0" i="1" smtClean="0">
                                <a:latin typeface="Cambria Math" panose="02040503050406030204" pitchFamily="18" charset="0"/>
                              </a:rPr>
                              <m:t>2</m:t>
                            </m:r>
                          </m:deg>
                          <m:e>
                            <m:r>
                              <a:rPr lang="es-CO" sz="2800" b="0" i="1" smtClean="0">
                                <a:latin typeface="Cambria Math" panose="02040503050406030204" pitchFamily="18" charset="0"/>
                              </a:rPr>
                              <m:t>1+</m:t>
                            </m:r>
                            <m:f>
                              <m:fPr>
                                <m:ctrlPr>
                                  <a:rPr lang="es-CO" sz="2800" b="0" i="1" smtClean="0">
                                    <a:latin typeface="Cambria Math" panose="02040503050406030204" pitchFamily="18" charset="0"/>
                                  </a:rPr>
                                </m:ctrlPr>
                              </m:fPr>
                              <m:num>
                                <m:sSup>
                                  <m:sSupPr>
                                    <m:ctrlPr>
                                      <a:rPr lang="es-CO" sz="2800" b="0" i="1" smtClean="0">
                                        <a:latin typeface="Cambria Math" panose="02040503050406030204" pitchFamily="18" charset="0"/>
                                      </a:rPr>
                                    </m:ctrlPr>
                                  </m:sSupPr>
                                  <m:e>
                                    <m:r>
                                      <a:rPr lang="es-CO" sz="2800" b="0" i="1" smtClean="0">
                                        <a:latin typeface="Cambria Math" panose="02040503050406030204" pitchFamily="18" charset="0"/>
                                      </a:rPr>
                                      <m:t>𝑥</m:t>
                                    </m:r>
                                  </m:e>
                                  <m:sup>
                                    <m:r>
                                      <a:rPr lang="es-CO" sz="2800" b="0" i="1" smtClean="0">
                                        <a:latin typeface="Cambria Math" panose="02040503050406030204" pitchFamily="18" charset="0"/>
                                      </a:rPr>
                                      <m:t>2</m:t>
                                    </m:r>
                                  </m:sup>
                                </m:sSup>
                              </m:num>
                              <m:den>
                                <m:r>
                                  <a:rPr lang="es-CO" sz="2800" b="0" i="1" smtClean="0">
                                    <a:latin typeface="Cambria Math" panose="02040503050406030204" pitchFamily="18" charset="0"/>
                                  </a:rPr>
                                  <m:t>3</m:t>
                                </m:r>
                              </m:den>
                            </m:f>
                          </m:e>
                        </m:rad>
                      </m:den>
                    </m:f>
                  </m:oMath>
                </a14:m>
                <a:r>
                  <a:rPr lang="es-CO" sz="2800" dirty="0"/>
                  <a:t> </a:t>
                </a:r>
              </a:p>
            </p:txBody>
          </p:sp>
        </mc:Choice>
        <mc:Fallback>
          <p:sp>
            <p:nvSpPr>
              <p:cNvPr id="3" name="Marcador de contenido 2">
                <a:extLst>
                  <a:ext uri="{FF2B5EF4-FFF2-40B4-BE49-F238E27FC236}">
                    <a16:creationId xmlns:a16="http://schemas.microsoft.com/office/drawing/2014/main" id="{EB81965E-24A7-4F6F-BF95-8A0F57AD6FD2}"/>
                  </a:ext>
                </a:extLst>
              </p:cNvPr>
              <p:cNvSpPr>
                <a:spLocks noGrp="1" noRot="1" noChangeAspect="1" noMove="1" noResize="1" noEditPoints="1" noAdjustHandles="1" noChangeArrowheads="1" noChangeShapeType="1" noTextEdit="1"/>
              </p:cNvSpPr>
              <p:nvPr>
                <p:ph idx="1"/>
              </p:nvPr>
            </p:nvSpPr>
            <p:spPr>
              <a:xfrm>
                <a:off x="875201" y="1853248"/>
                <a:ext cx="8946541" cy="4195481"/>
              </a:xfrm>
              <a:blipFill>
                <a:blip r:embed="rId2"/>
                <a:stretch>
                  <a:fillRect l="-1091" t="-1163"/>
                </a:stretch>
              </a:blipFill>
            </p:spPr>
            <p:txBody>
              <a:bodyPr/>
              <a:lstStyle/>
              <a:p>
                <a:r>
                  <a:rPr lang="es-CO">
                    <a:noFill/>
                  </a:rPr>
                  <a:t> </a:t>
                </a:r>
              </a:p>
            </p:txBody>
          </p:sp>
        </mc:Fallback>
      </mc:AlternateContent>
    </p:spTree>
    <p:extLst>
      <p:ext uri="{BB962C8B-B14F-4D97-AF65-F5344CB8AC3E}">
        <p14:creationId xmlns:p14="http://schemas.microsoft.com/office/powerpoint/2010/main" val="306293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0CC504-14B4-418D-9A06-AC38619D8BAC}"/>
              </a:ext>
            </a:extLst>
          </p:cNvPr>
          <p:cNvSpPr>
            <a:spLocks noGrp="1"/>
          </p:cNvSpPr>
          <p:nvPr>
            <p:ph type="title"/>
          </p:nvPr>
        </p:nvSpPr>
        <p:spPr/>
        <p:txBody>
          <a:bodyPr/>
          <a:lstStyle/>
          <a:p>
            <a:r>
              <a:rPr lang="es-CO" dirty="0"/>
              <a:t>INTRODUCCIÓN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ED788A7-D1C6-4AEB-B0AB-DAC24A2CDE92}"/>
                  </a:ext>
                </a:extLst>
              </p:cNvPr>
              <p:cNvSpPr>
                <a:spLocks noGrp="1"/>
              </p:cNvSpPr>
              <p:nvPr>
                <p:ph idx="1"/>
              </p:nvPr>
            </p:nvSpPr>
            <p:spPr>
              <a:xfrm>
                <a:off x="875201" y="2092675"/>
                <a:ext cx="8946541" cy="4195481"/>
              </a:xfrm>
            </p:spPr>
            <p:txBody>
              <a:bodyPr/>
              <a:lstStyle/>
              <a:p>
                <a:pPr marL="0" indent="0">
                  <a:buNone/>
                </a:pPr>
                <a:r>
                  <a:rPr lang="es-ES" dirty="0"/>
                  <a:t>El diseño de ecuaciones diferenciales con condiciones de frontera corresponde a fenómenos físicos en los cuales se puede verificar el estado de la variable bajo estudio al principio y al final del período de medición.</a:t>
                </a:r>
              </a:p>
              <a:p>
                <a:pPr marL="0" indent="0">
                  <a:buNone/>
                </a:pPr>
                <a:endParaRPr lang="es-ES" dirty="0"/>
              </a:p>
              <a:p>
                <a:pPr marL="0" indent="0">
                  <a:buNone/>
                </a:pPr>
                <a:endParaRPr lang="es-CO" dirty="0"/>
              </a:p>
              <a:p>
                <a:pPr marL="0" indent="0">
                  <a:buNone/>
                </a:pPr>
                <a:endParaRPr lang="es-CO" dirty="0"/>
              </a:p>
              <a:p>
                <a:pPr marL="0" indent="0">
                  <a:buNone/>
                </a:pPr>
                <a:r>
                  <a:rPr lang="es-CO" dirty="0"/>
                  <a:t>Para el desarrollo del procedimiento, asumimos que en todo momento </a:t>
                </a:r>
                <a14:m>
                  <m:oMath xmlns:m="http://schemas.openxmlformats.org/officeDocument/2006/math">
                    <m:r>
                      <a:rPr lang="es-CO" b="0" i="1" smtClean="0">
                        <a:latin typeface="Cambria Math" panose="02040503050406030204" pitchFamily="18" charset="0"/>
                      </a:rPr>
                      <m:t>𝑓</m:t>
                    </m:r>
                  </m:oMath>
                </a14:m>
                <a:r>
                  <a:rPr lang="es-CO" dirty="0"/>
                  <a:t> satisface las siguientes condiciones:</a:t>
                </a:r>
              </a:p>
            </p:txBody>
          </p:sp>
        </mc:Choice>
        <mc:Fallback xmlns="">
          <p:sp>
            <p:nvSpPr>
              <p:cNvPr id="3" name="Marcador de contenido 2">
                <a:extLst>
                  <a:ext uri="{FF2B5EF4-FFF2-40B4-BE49-F238E27FC236}">
                    <a16:creationId xmlns:a16="http://schemas.microsoft.com/office/drawing/2014/main" id="{7ED788A7-D1C6-4AEB-B0AB-DAC24A2CDE92}"/>
                  </a:ext>
                </a:extLst>
              </p:cNvPr>
              <p:cNvSpPr>
                <a:spLocks noGrp="1" noRot="1" noChangeAspect="1" noMove="1" noResize="1" noEditPoints="1" noAdjustHandles="1" noChangeArrowheads="1" noChangeShapeType="1" noTextEdit="1"/>
              </p:cNvSpPr>
              <p:nvPr>
                <p:ph idx="1"/>
              </p:nvPr>
            </p:nvSpPr>
            <p:spPr>
              <a:xfrm>
                <a:off x="875201" y="2092675"/>
                <a:ext cx="8946541" cy="4195481"/>
              </a:xfrm>
              <a:blipFill>
                <a:blip r:embed="rId2"/>
                <a:stretch>
                  <a:fillRect l="-750" t="-726" r="-1363"/>
                </a:stretch>
              </a:blipFill>
            </p:spPr>
            <p:txBody>
              <a:bodyPr/>
              <a:lstStyle/>
              <a:p>
                <a:r>
                  <a:rPr lang="es-CO">
                    <a:noFill/>
                  </a:rPr>
                  <a:t> </a:t>
                </a:r>
              </a:p>
            </p:txBody>
          </p:sp>
        </mc:Fallback>
      </mc:AlternateContent>
      <p:pic>
        <p:nvPicPr>
          <p:cNvPr id="5" name="Imagen 4">
            <a:extLst>
              <a:ext uri="{FF2B5EF4-FFF2-40B4-BE49-F238E27FC236}">
                <a16:creationId xmlns:a16="http://schemas.microsoft.com/office/drawing/2014/main" id="{56FF7DEA-5C0A-4562-A99A-BAE63C1FDB70}"/>
              </a:ext>
            </a:extLst>
          </p:cNvPr>
          <p:cNvPicPr>
            <a:picLocks noChangeAspect="1"/>
          </p:cNvPicPr>
          <p:nvPr/>
        </p:nvPicPr>
        <p:blipFill>
          <a:blip r:embed="rId3"/>
          <a:stretch>
            <a:fillRect/>
          </a:stretch>
        </p:blipFill>
        <p:spPr>
          <a:xfrm>
            <a:off x="1073984" y="3643081"/>
            <a:ext cx="5734850" cy="776616"/>
          </a:xfrm>
          <a:prstGeom prst="rect">
            <a:avLst/>
          </a:prstGeom>
        </p:spPr>
      </p:pic>
    </p:spTree>
    <p:extLst>
      <p:ext uri="{BB962C8B-B14F-4D97-AF65-F5344CB8AC3E}">
        <p14:creationId xmlns:p14="http://schemas.microsoft.com/office/powerpoint/2010/main" val="83617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EF0BF9D5-9DD9-4C3B-93F3-4D8CA97925E1}"/>
                  </a:ext>
                </a:extLst>
              </p:cNvPr>
              <p:cNvSpPr>
                <a:spLocks noGrp="1"/>
              </p:cNvSpPr>
              <p:nvPr>
                <p:ph idx="1"/>
              </p:nvPr>
            </p:nvSpPr>
            <p:spPr>
              <a:xfrm>
                <a:off x="1116565" y="581927"/>
                <a:ext cx="8946541" cy="4195481"/>
              </a:xfrm>
            </p:spPr>
            <p:txBody>
              <a:bodyPr>
                <a:normAutofit lnSpcReduction="10000"/>
              </a:bodyPr>
              <a:lstStyle/>
              <a:p>
                <a:pPr marL="0" indent="0">
                  <a:buNone/>
                </a:pPr>
                <a:r>
                  <a:rPr lang="es-CO" sz="2400" dirty="0"/>
                  <a:t>Es continua en el conjunto</a:t>
                </a:r>
              </a:p>
              <a:p>
                <a:pPr marL="0" indent="0">
                  <a:buNone/>
                </a:pPr>
                <a:r>
                  <a:rPr lang="es-CO" sz="2400" dirty="0"/>
                  <a:t>	</a:t>
                </a:r>
                <a14:m>
                  <m:oMath xmlns:m="http://schemas.openxmlformats.org/officeDocument/2006/math">
                    <m:r>
                      <a:rPr lang="es-CO" sz="2400" b="0" i="1" smtClean="0">
                        <a:latin typeface="Cambria Math" panose="02040503050406030204" pitchFamily="18" charset="0"/>
                      </a:rPr>
                      <m:t>𝐷</m:t>
                    </m:r>
                    <m:r>
                      <a:rPr lang="es-CO" sz="2400" b="0" i="1" smtClean="0">
                        <a:latin typeface="Cambria Math" panose="02040503050406030204" pitchFamily="18" charset="0"/>
                      </a:rPr>
                      <m:t>=</m:t>
                    </m:r>
                    <m:d>
                      <m:dPr>
                        <m:begChr m:val="{"/>
                        <m:endChr m:val="|"/>
                        <m:ctrlPr>
                          <a:rPr lang="es-CO" sz="2400" b="0" i="1" smtClean="0">
                            <a:latin typeface="Cambria Math" panose="02040503050406030204" pitchFamily="18" charset="0"/>
                          </a:rPr>
                        </m:ctrlPr>
                      </m:dPr>
                      <m:e>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𝑥</m:t>
                            </m:r>
                            <m:r>
                              <a:rPr lang="es-CO" sz="2400" b="0" i="1" smtClean="0">
                                <a:latin typeface="Cambria Math" panose="02040503050406030204" pitchFamily="18" charset="0"/>
                              </a:rPr>
                              <m:t>,</m:t>
                            </m:r>
                            <m:r>
                              <a:rPr lang="es-CO" sz="2400" b="0" i="1" smtClean="0">
                                <a:latin typeface="Cambria Math" panose="02040503050406030204" pitchFamily="18" charset="0"/>
                              </a:rPr>
                              <m:t>𝑦</m:t>
                            </m:r>
                            <m:r>
                              <a:rPr lang="es-CO" sz="2400" b="0" i="1" smtClean="0">
                                <a:latin typeface="Cambria Math" panose="02040503050406030204" pitchFamily="18" charset="0"/>
                              </a:rPr>
                              <m:t>,</m:t>
                            </m:r>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r>
                                  <a:rPr lang="es-CO" sz="2400" b="0" i="1" smtClean="0">
                                    <a:latin typeface="Cambria Math" panose="02040503050406030204" pitchFamily="18" charset="0"/>
                                  </a:rPr>
                                  <m:t>′</m:t>
                                </m:r>
                              </m:sup>
                            </m:sSup>
                          </m:e>
                        </m:d>
                      </m:e>
                    </m:d>
                    <m:r>
                      <a:rPr lang="es-CO" sz="2400" b="0" i="1" smtClean="0">
                        <a:latin typeface="Cambria Math" panose="02040503050406030204" pitchFamily="18" charset="0"/>
                      </a:rPr>
                      <m:t> </m:t>
                    </m:r>
                    <m:r>
                      <a:rPr lang="es-CO" sz="2400" b="0" i="1" smtClean="0">
                        <a:latin typeface="Cambria Math" panose="02040503050406030204" pitchFamily="18" charset="0"/>
                      </a:rPr>
                      <m:t>𝑎</m:t>
                    </m:r>
                    <m:r>
                      <a:rPr lang="es-CO" sz="2400" b="0" i="1" smtClean="0">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𝑥</m:t>
                    </m:r>
                    <m:r>
                      <a:rPr lang="es-CO" sz="2400" b="0" i="1" smtClean="0">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𝑏</m:t>
                    </m:r>
                    <m:r>
                      <a:rPr lang="es-CO" sz="2400" b="0" i="1" smtClean="0">
                        <a:latin typeface="Cambria Math" panose="02040503050406030204" pitchFamily="18" charset="0"/>
                        <a:ea typeface="Cambria Math" panose="02040503050406030204" pitchFamily="18" charset="0"/>
                      </a:rPr>
                      <m:t>, −∞&lt;</m:t>
                    </m:r>
                    <m:sSup>
                      <m:sSupPr>
                        <m:ctrlPr>
                          <a:rPr lang="es-CO" sz="2400" b="0" i="1" smtClean="0">
                            <a:latin typeface="Cambria Math" panose="02040503050406030204" pitchFamily="18" charset="0"/>
                            <a:ea typeface="Cambria Math" panose="02040503050406030204" pitchFamily="18" charset="0"/>
                          </a:rPr>
                        </m:ctrlPr>
                      </m:sSupPr>
                      <m:e>
                        <m:r>
                          <a:rPr lang="es-CO" sz="2400" b="0" i="1" smtClean="0">
                            <a:latin typeface="Cambria Math" panose="02040503050406030204" pitchFamily="18" charset="0"/>
                            <a:ea typeface="Cambria Math" panose="02040503050406030204" pitchFamily="18" charset="0"/>
                          </a:rPr>
                          <m:t>𝑦</m:t>
                        </m:r>
                      </m:e>
                      <m:sup>
                        <m:r>
                          <a:rPr lang="es-CO" sz="2400" b="0" i="1" smtClean="0">
                            <a:latin typeface="Cambria Math" panose="02040503050406030204" pitchFamily="18" charset="0"/>
                            <a:ea typeface="Cambria Math" panose="02040503050406030204" pitchFamily="18" charset="0"/>
                          </a:rPr>
                          <m:t>′</m:t>
                        </m:r>
                      </m:sup>
                    </m:sSup>
                    <m:r>
                      <a:rPr lang="es-CO" sz="2400" b="0" i="1" smtClean="0">
                        <a:latin typeface="Cambria Math" panose="02040503050406030204" pitchFamily="18" charset="0"/>
                        <a:ea typeface="Cambria Math" panose="02040503050406030204" pitchFamily="18" charset="0"/>
                      </a:rPr>
                      <m:t>&lt;∞}</m:t>
                    </m:r>
                  </m:oMath>
                </a14:m>
                <a:endParaRPr lang="es-CO" sz="2400" dirty="0"/>
              </a:p>
              <a:p>
                <a:pPr marL="0" indent="0">
                  <a:buNone/>
                </a:pPr>
                <a:r>
                  <a:rPr lang="es-CO" sz="2400" dirty="0"/>
                  <a:t>y las derivadas parciales de </a:t>
                </a:r>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𝑓</m:t>
                        </m:r>
                      </m:e>
                      <m:sub>
                        <m:r>
                          <a:rPr lang="es-CO" sz="2400" b="0" i="1" smtClean="0">
                            <a:latin typeface="Cambria Math" panose="02040503050406030204" pitchFamily="18" charset="0"/>
                          </a:rPr>
                          <m:t>𝑦</m:t>
                        </m:r>
                      </m:sub>
                    </m:sSub>
                  </m:oMath>
                </a14:m>
                <a:r>
                  <a:rPr lang="es-CO" sz="2400" b="0" dirty="0"/>
                  <a:t> y </a:t>
                </a:r>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𝑓</m:t>
                        </m:r>
                      </m:e>
                      <m:sub>
                        <m:r>
                          <a:rPr lang="es-CO" sz="2400" b="0" i="1" smtClean="0">
                            <a:latin typeface="Cambria Math" panose="02040503050406030204" pitchFamily="18" charset="0"/>
                          </a:rPr>
                          <m:t>𝑑𝑦</m:t>
                        </m:r>
                      </m:sub>
                    </m:sSub>
                  </m:oMath>
                </a14:m>
                <a:r>
                  <a:rPr lang="es-CO" sz="2400" b="0" dirty="0"/>
                  <a:t> son también continuas en D sí</a:t>
                </a:r>
              </a:p>
              <a:p>
                <a:pPr marL="857250" lvl="1" indent="-457200">
                  <a:buFont typeface="+mj-lt"/>
                  <a:buAutoNum type="arabicPeriod"/>
                </a:pPr>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𝑓</m:t>
                        </m:r>
                      </m:e>
                      <m:sub>
                        <m:r>
                          <a:rPr lang="es-CO" sz="2400" b="0" i="1" smtClean="0">
                            <a:latin typeface="Cambria Math" panose="02040503050406030204" pitchFamily="18" charset="0"/>
                          </a:rPr>
                          <m:t>𝑦</m:t>
                        </m:r>
                      </m:sub>
                    </m:sSub>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𝑥</m:t>
                        </m:r>
                        <m:r>
                          <a:rPr lang="es-CO" sz="2400" b="0" i="1" smtClean="0">
                            <a:latin typeface="Cambria Math" panose="02040503050406030204" pitchFamily="18" charset="0"/>
                          </a:rPr>
                          <m:t>,</m:t>
                        </m:r>
                        <m:r>
                          <a:rPr lang="es-CO" sz="2400" b="0" i="1" smtClean="0">
                            <a:latin typeface="Cambria Math" panose="02040503050406030204" pitchFamily="18" charset="0"/>
                          </a:rPr>
                          <m:t>𝑦</m:t>
                        </m:r>
                        <m:r>
                          <a:rPr lang="es-CO" sz="2400" b="0" i="1" smtClean="0">
                            <a:latin typeface="Cambria Math" panose="02040503050406030204" pitchFamily="18" charset="0"/>
                          </a:rPr>
                          <m:t>,</m:t>
                        </m:r>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r>
                              <a:rPr lang="es-CO" sz="2400" b="0" i="1" smtClean="0">
                                <a:latin typeface="Cambria Math" panose="02040503050406030204" pitchFamily="18" charset="0"/>
                              </a:rPr>
                              <m:t>′</m:t>
                            </m:r>
                          </m:sup>
                        </m:sSup>
                      </m:e>
                    </m:d>
                    <m:r>
                      <a:rPr lang="es-CO" sz="2400" b="0" i="1" smtClean="0">
                        <a:latin typeface="Cambria Math" panose="02040503050406030204" pitchFamily="18" charset="0"/>
                        <a:ea typeface="Cambria Math" panose="02040503050406030204" pitchFamily="18" charset="0"/>
                      </a:rPr>
                      <m:t>&gt;0,∀ </m:t>
                    </m:r>
                    <m:d>
                      <m:dPr>
                        <m:ctrlPr>
                          <a:rPr lang="es-CO" sz="2400" b="0" i="1" smtClean="0">
                            <a:latin typeface="Cambria Math" panose="02040503050406030204" pitchFamily="18" charset="0"/>
                            <a:ea typeface="Cambria Math" panose="02040503050406030204" pitchFamily="18" charset="0"/>
                          </a:rPr>
                        </m:ctrlPr>
                      </m:dPr>
                      <m:e>
                        <m:r>
                          <a:rPr lang="es-CO" sz="2400" b="0" i="1" smtClean="0">
                            <a:latin typeface="Cambria Math" panose="02040503050406030204" pitchFamily="18" charset="0"/>
                            <a:ea typeface="Cambria Math" panose="02040503050406030204" pitchFamily="18" charset="0"/>
                          </a:rPr>
                          <m:t>𝑥</m:t>
                        </m:r>
                        <m:r>
                          <a:rPr lang="es-CO" sz="2400" b="0" i="1" smtClean="0">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𝑦</m:t>
                        </m:r>
                        <m:r>
                          <a:rPr lang="es-CO" sz="2400" b="0" i="1" smtClean="0">
                            <a:latin typeface="Cambria Math" panose="02040503050406030204" pitchFamily="18" charset="0"/>
                            <a:ea typeface="Cambria Math" panose="02040503050406030204" pitchFamily="18" charset="0"/>
                          </a:rPr>
                          <m:t>,</m:t>
                        </m:r>
                        <m:sSup>
                          <m:sSupPr>
                            <m:ctrlPr>
                              <a:rPr lang="es-CO" sz="2400" b="0" i="1" smtClean="0">
                                <a:latin typeface="Cambria Math" panose="02040503050406030204" pitchFamily="18" charset="0"/>
                                <a:ea typeface="Cambria Math" panose="02040503050406030204" pitchFamily="18" charset="0"/>
                              </a:rPr>
                            </m:ctrlPr>
                          </m:sSupPr>
                          <m:e>
                            <m:r>
                              <a:rPr lang="es-CO" sz="2400" b="0" i="1" smtClean="0">
                                <a:latin typeface="Cambria Math" panose="02040503050406030204" pitchFamily="18" charset="0"/>
                                <a:ea typeface="Cambria Math" panose="02040503050406030204" pitchFamily="18" charset="0"/>
                              </a:rPr>
                              <m:t>𝑦</m:t>
                            </m:r>
                          </m:e>
                          <m:sup>
                            <m:r>
                              <a:rPr lang="es-CO" sz="2400" b="0" i="1" smtClean="0">
                                <a:latin typeface="Cambria Math" panose="02040503050406030204" pitchFamily="18" charset="0"/>
                                <a:ea typeface="Cambria Math" panose="02040503050406030204" pitchFamily="18" charset="0"/>
                              </a:rPr>
                              <m:t>′</m:t>
                            </m:r>
                          </m:sup>
                        </m:sSup>
                      </m:e>
                    </m:d>
                    <m:r>
                      <a:rPr lang="es-CO" sz="2400" b="0" i="1" smtClean="0">
                        <a:latin typeface="Cambria Math" panose="02040503050406030204" pitchFamily="18" charset="0"/>
                        <a:ea typeface="Cambria Math" panose="02040503050406030204" pitchFamily="18" charset="0"/>
                      </a:rPr>
                      <m:t> ∈ </m:t>
                    </m:r>
                    <m:r>
                      <a:rPr lang="es-CO" sz="2400" b="0" i="1" smtClean="0">
                        <a:latin typeface="Cambria Math" panose="02040503050406030204" pitchFamily="18" charset="0"/>
                        <a:ea typeface="Cambria Math" panose="02040503050406030204" pitchFamily="18" charset="0"/>
                      </a:rPr>
                      <m:t>𝐷</m:t>
                    </m:r>
                  </m:oMath>
                </a14:m>
                <a:endParaRPr lang="es-CO" sz="2400" b="0" dirty="0"/>
              </a:p>
              <a:p>
                <a:pPr marL="857250" lvl="1" indent="-457200">
                  <a:buFont typeface="+mj-lt"/>
                  <a:buAutoNum type="arabicPeriod"/>
                </a:pPr>
                <a:r>
                  <a:rPr lang="es-CO" sz="2400" dirty="0"/>
                  <a:t>Existe una constante M, con</a:t>
                </a:r>
              </a:p>
              <a:p>
                <a:pPr marL="400050" lvl="1" indent="0">
                  <a:buNone/>
                </a:pPr>
                <a:r>
                  <a:rPr lang="es-CO" sz="2400" b="0" dirty="0"/>
                  <a:t>		</a:t>
                </a:r>
                <a14:m>
                  <m:oMath xmlns:m="http://schemas.openxmlformats.org/officeDocument/2006/math">
                    <m:d>
                      <m:dPr>
                        <m:begChr m:val="|"/>
                        <m:endChr m:val="|"/>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𝑓</m:t>
                            </m:r>
                          </m:e>
                          <m:sub>
                            <m:r>
                              <a:rPr lang="es-CO" sz="2400" b="0" i="1" smtClean="0">
                                <a:latin typeface="Cambria Math" panose="02040503050406030204" pitchFamily="18" charset="0"/>
                              </a:rPr>
                              <m:t>𝑑𝑦</m:t>
                            </m:r>
                          </m:sub>
                        </m:sSub>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𝑥</m:t>
                            </m:r>
                            <m:r>
                              <a:rPr lang="es-CO" sz="2400" b="0" i="1" smtClean="0">
                                <a:latin typeface="Cambria Math" panose="02040503050406030204" pitchFamily="18" charset="0"/>
                              </a:rPr>
                              <m:t>,</m:t>
                            </m:r>
                            <m:r>
                              <a:rPr lang="es-CO" sz="2400" b="0" i="1" smtClean="0">
                                <a:latin typeface="Cambria Math" panose="02040503050406030204" pitchFamily="18" charset="0"/>
                              </a:rPr>
                              <m:t>𝑦</m:t>
                            </m:r>
                            <m:r>
                              <a:rPr lang="es-CO" sz="2400" b="0" i="1" smtClean="0">
                                <a:latin typeface="Cambria Math" panose="02040503050406030204" pitchFamily="18" charset="0"/>
                              </a:rPr>
                              <m:t>,</m:t>
                            </m:r>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r>
                                  <a:rPr lang="es-CO" sz="2400" b="0" i="1" smtClean="0">
                                    <a:latin typeface="Cambria Math" panose="02040503050406030204" pitchFamily="18" charset="0"/>
                                  </a:rPr>
                                  <m:t>′</m:t>
                                </m:r>
                              </m:sup>
                            </m:sSup>
                          </m:e>
                        </m:d>
                      </m:e>
                    </m:d>
                    <m:r>
                      <a:rPr lang="es-CO" sz="2400" b="0" i="1" smtClean="0">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𝑀</m:t>
                    </m:r>
                    <m:r>
                      <a:rPr lang="es-CO" sz="2400" b="0" i="1" smtClean="0">
                        <a:latin typeface="Cambria Math" panose="02040503050406030204" pitchFamily="18" charset="0"/>
                        <a:ea typeface="Cambria Math" panose="02040503050406030204" pitchFamily="18" charset="0"/>
                      </a:rPr>
                      <m:t>, ∀ </m:t>
                    </m:r>
                    <m:d>
                      <m:dPr>
                        <m:ctrlPr>
                          <a:rPr lang="es-CO" sz="2400" b="0" i="1" smtClean="0">
                            <a:latin typeface="Cambria Math" panose="02040503050406030204" pitchFamily="18" charset="0"/>
                            <a:ea typeface="Cambria Math" panose="02040503050406030204" pitchFamily="18" charset="0"/>
                          </a:rPr>
                        </m:ctrlPr>
                      </m:dPr>
                      <m:e>
                        <m:r>
                          <a:rPr lang="es-CO" sz="2400" b="0" i="1" smtClean="0">
                            <a:latin typeface="Cambria Math" panose="02040503050406030204" pitchFamily="18" charset="0"/>
                            <a:ea typeface="Cambria Math" panose="02040503050406030204" pitchFamily="18" charset="0"/>
                          </a:rPr>
                          <m:t>𝑥</m:t>
                        </m:r>
                        <m:r>
                          <a:rPr lang="es-CO" sz="2400" b="0" i="1" smtClean="0">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𝑦</m:t>
                        </m:r>
                        <m:r>
                          <a:rPr lang="es-CO" sz="2400" b="0" i="1" smtClean="0">
                            <a:latin typeface="Cambria Math" panose="02040503050406030204" pitchFamily="18" charset="0"/>
                            <a:ea typeface="Cambria Math" panose="02040503050406030204" pitchFamily="18" charset="0"/>
                          </a:rPr>
                          <m:t>,</m:t>
                        </m:r>
                        <m:sSup>
                          <m:sSupPr>
                            <m:ctrlPr>
                              <a:rPr lang="es-CO" sz="2400" b="0" i="1" smtClean="0">
                                <a:latin typeface="Cambria Math" panose="02040503050406030204" pitchFamily="18" charset="0"/>
                                <a:ea typeface="Cambria Math" panose="02040503050406030204" pitchFamily="18" charset="0"/>
                              </a:rPr>
                            </m:ctrlPr>
                          </m:sSupPr>
                          <m:e>
                            <m:r>
                              <a:rPr lang="es-CO" sz="2400" b="0" i="1" smtClean="0">
                                <a:latin typeface="Cambria Math" panose="02040503050406030204" pitchFamily="18" charset="0"/>
                                <a:ea typeface="Cambria Math" panose="02040503050406030204" pitchFamily="18" charset="0"/>
                              </a:rPr>
                              <m:t>𝑦</m:t>
                            </m:r>
                          </m:e>
                          <m:sup>
                            <m:r>
                              <a:rPr lang="es-CO" sz="2400" b="0" i="1" smtClean="0">
                                <a:latin typeface="Cambria Math" panose="02040503050406030204" pitchFamily="18" charset="0"/>
                                <a:ea typeface="Cambria Math" panose="02040503050406030204" pitchFamily="18" charset="0"/>
                              </a:rPr>
                              <m:t>′</m:t>
                            </m:r>
                          </m:sup>
                        </m:sSup>
                      </m:e>
                    </m:d>
                    <m:r>
                      <a:rPr lang="es-CO" sz="2400" b="0" i="1" smtClean="0">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𝐷</m:t>
                    </m:r>
                  </m:oMath>
                </a14:m>
                <a:endParaRPr lang="es-CO" sz="2400" dirty="0"/>
              </a:p>
              <a:p>
                <a:pPr marL="400050" lvl="1" indent="0">
                  <a:buNone/>
                </a:pPr>
                <a:r>
                  <a:rPr lang="es-CO" sz="2400" dirty="0"/>
                  <a:t>Entonces el problema de valor frontera tiene única solución</a:t>
                </a:r>
              </a:p>
              <a:p>
                <a:pPr marL="400050" lvl="1" indent="0">
                  <a:buNone/>
                </a:pPr>
                <a:endParaRPr lang="es-CO" b="0" dirty="0"/>
              </a:p>
              <a:p>
                <a:pPr marL="0" indent="0">
                  <a:buNone/>
                </a:pPr>
                <a:endParaRPr lang="es-CO" dirty="0"/>
              </a:p>
            </p:txBody>
          </p:sp>
        </mc:Choice>
        <mc:Fallback>
          <p:sp>
            <p:nvSpPr>
              <p:cNvPr id="3" name="Marcador de contenido 2">
                <a:extLst>
                  <a:ext uri="{FF2B5EF4-FFF2-40B4-BE49-F238E27FC236}">
                    <a16:creationId xmlns:a16="http://schemas.microsoft.com/office/drawing/2014/main" id="{EF0BF9D5-9DD9-4C3B-93F3-4D8CA97925E1}"/>
                  </a:ext>
                </a:extLst>
              </p:cNvPr>
              <p:cNvSpPr>
                <a:spLocks noGrp="1" noRot="1" noChangeAspect="1" noMove="1" noResize="1" noEditPoints="1" noAdjustHandles="1" noChangeArrowheads="1" noChangeShapeType="1" noTextEdit="1"/>
              </p:cNvSpPr>
              <p:nvPr>
                <p:ph idx="1"/>
              </p:nvPr>
            </p:nvSpPr>
            <p:spPr>
              <a:xfrm>
                <a:off x="1116565" y="581927"/>
                <a:ext cx="8946541" cy="4195481"/>
              </a:xfrm>
              <a:blipFill>
                <a:blip r:embed="rId2"/>
                <a:stretch>
                  <a:fillRect l="-1022" t="-2032" r="-1022"/>
                </a:stretch>
              </a:blipFill>
            </p:spPr>
            <p:txBody>
              <a:bodyPr/>
              <a:lstStyle/>
              <a:p>
                <a:r>
                  <a:rPr lang="es-CO">
                    <a:noFill/>
                  </a:rPr>
                  <a:t> </a:t>
                </a:r>
              </a:p>
            </p:txBody>
          </p:sp>
        </mc:Fallback>
      </mc:AlternateContent>
    </p:spTree>
    <p:extLst>
      <p:ext uri="{BB962C8B-B14F-4D97-AF65-F5344CB8AC3E}">
        <p14:creationId xmlns:p14="http://schemas.microsoft.com/office/powerpoint/2010/main" val="275717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EB670-2339-4E44-8ACB-1C0DE8DC0D2D}"/>
              </a:ext>
            </a:extLst>
          </p:cNvPr>
          <p:cNvSpPr>
            <a:spLocks noGrp="1"/>
          </p:cNvSpPr>
          <p:nvPr>
            <p:ph type="title"/>
          </p:nvPr>
        </p:nvSpPr>
        <p:spPr/>
        <p:txBody>
          <a:bodyPr/>
          <a:lstStyle/>
          <a:p>
            <a:r>
              <a:rPr lang="es-CO" dirty="0"/>
              <a:t>IMPLEMENTACIÓN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15401B5-A9F5-45B7-B886-1CB9F8F5E2CC}"/>
                  </a:ext>
                </a:extLst>
              </p:cNvPr>
              <p:cNvSpPr>
                <a:spLocks noGrp="1"/>
              </p:cNvSpPr>
              <p:nvPr>
                <p:ph idx="1"/>
              </p:nvPr>
            </p:nvSpPr>
            <p:spPr>
              <a:xfrm>
                <a:off x="821636" y="2052918"/>
                <a:ext cx="10031894" cy="4195481"/>
              </a:xfrm>
            </p:spPr>
            <p:txBody>
              <a:bodyPr/>
              <a:lstStyle/>
              <a:p>
                <a:pPr marL="0" indent="0">
                  <a:buNone/>
                </a:pPr>
                <a:r>
                  <a:rPr lang="es-CO" sz="2400" dirty="0"/>
                  <a:t>Como en el caso lineal, dividimos el intervalo </a:t>
                </a:r>
                <a14:m>
                  <m:oMath xmlns:m="http://schemas.openxmlformats.org/officeDocument/2006/math">
                    <m:d>
                      <m:dPr>
                        <m:begChr m:val="["/>
                        <m:endChr m:val="]"/>
                        <m:ctrlPr>
                          <a:rPr lang="es-CO" sz="2400" b="0" i="1" smtClean="0">
                            <a:latin typeface="Cambria Math" panose="02040503050406030204" pitchFamily="18" charset="0"/>
                          </a:rPr>
                        </m:ctrlPr>
                      </m:dPr>
                      <m:e>
                        <m:r>
                          <a:rPr lang="es-CO" sz="2400" b="0" i="1" smtClean="0">
                            <a:latin typeface="Cambria Math" panose="02040503050406030204" pitchFamily="18" charset="0"/>
                          </a:rPr>
                          <m:t>𝑎</m:t>
                        </m:r>
                        <m:r>
                          <a:rPr lang="es-CO" sz="2400" b="0" i="1" smtClean="0">
                            <a:latin typeface="Cambria Math" panose="02040503050406030204" pitchFamily="18" charset="0"/>
                          </a:rPr>
                          <m:t>,</m:t>
                        </m:r>
                        <m:r>
                          <a:rPr lang="es-CO" sz="2400" b="0" i="1" smtClean="0">
                            <a:latin typeface="Cambria Math" panose="02040503050406030204" pitchFamily="18" charset="0"/>
                          </a:rPr>
                          <m:t>𝑏</m:t>
                        </m:r>
                      </m:e>
                    </m:d>
                    <m:r>
                      <a:rPr lang="es-CO" sz="2400" b="0" i="1" smtClean="0">
                        <a:latin typeface="Cambria Math" panose="02040503050406030204" pitchFamily="18" charset="0"/>
                      </a:rPr>
                      <m:t> </m:t>
                    </m:r>
                    <m:r>
                      <a:rPr lang="es-CO" sz="2400" b="0" i="1" smtClean="0">
                        <a:latin typeface="Cambria Math" panose="02040503050406030204" pitchFamily="18" charset="0"/>
                      </a:rPr>
                      <m:t>𝑒𝑛</m:t>
                    </m:r>
                    <m:r>
                      <a:rPr lang="es-CO" sz="2400" b="0" i="1" smtClean="0">
                        <a:latin typeface="Cambria Math" panose="02040503050406030204" pitchFamily="18" charset="0"/>
                      </a:rPr>
                      <m:t> </m:t>
                    </m:r>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𝑁</m:t>
                        </m:r>
                        <m:r>
                          <a:rPr lang="es-CO" sz="2400" b="0" i="1" smtClean="0">
                            <a:latin typeface="Cambria Math" panose="02040503050406030204" pitchFamily="18" charset="0"/>
                          </a:rPr>
                          <m:t>+1</m:t>
                        </m:r>
                      </m:e>
                    </m:d>
                  </m:oMath>
                </a14:m>
                <a:r>
                  <a:rPr lang="es-CO" sz="2400" b="0" dirty="0"/>
                  <a:t> subintervalos iguales cuyos puntos extremos están en </a:t>
                </a:r>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sub>
                    </m:sSub>
                    <m:r>
                      <a:rPr lang="es-CO" sz="2400" b="0" i="1" smtClean="0">
                        <a:latin typeface="Cambria Math" panose="02040503050406030204" pitchFamily="18" charset="0"/>
                      </a:rPr>
                      <m:t>=</m:t>
                    </m:r>
                    <m:r>
                      <a:rPr lang="es-CO" sz="2400" b="0" i="1" smtClean="0">
                        <a:latin typeface="Cambria Math" panose="02040503050406030204" pitchFamily="18" charset="0"/>
                      </a:rPr>
                      <m:t>𝑎</m:t>
                    </m:r>
                    <m:r>
                      <a:rPr lang="es-CO" sz="2400" b="0" i="1" smtClean="0">
                        <a:latin typeface="Cambria Math" panose="02040503050406030204" pitchFamily="18" charset="0"/>
                      </a:rPr>
                      <m:t>+</m:t>
                    </m:r>
                    <m:r>
                      <a:rPr lang="es-CO" sz="2400" b="0" i="1" smtClean="0">
                        <a:latin typeface="Cambria Math" panose="02040503050406030204" pitchFamily="18" charset="0"/>
                      </a:rPr>
                      <m:t>𝑖h</m:t>
                    </m:r>
                    <m:r>
                      <a:rPr lang="es-CO" sz="2400" b="0" i="1" smtClean="0">
                        <a:latin typeface="Cambria Math" panose="02040503050406030204" pitchFamily="18" charset="0"/>
                      </a:rPr>
                      <m:t> , </m:t>
                    </m:r>
                    <m:r>
                      <a:rPr lang="es-CO" sz="2400" b="0" i="1" smtClean="0">
                        <a:latin typeface="Cambria Math" panose="02040503050406030204" pitchFamily="18" charset="0"/>
                      </a:rPr>
                      <m:t>𝑖</m:t>
                    </m:r>
                    <m:r>
                      <a:rPr lang="es-CO" sz="2400" b="0" i="1" smtClean="0">
                        <a:latin typeface="Cambria Math" panose="02040503050406030204" pitchFamily="18" charset="0"/>
                      </a:rPr>
                      <m:t>=0,1,…,</m:t>
                    </m:r>
                    <m:r>
                      <a:rPr lang="es-CO" sz="2400" b="0" i="1" smtClean="0">
                        <a:latin typeface="Cambria Math" panose="02040503050406030204" pitchFamily="18" charset="0"/>
                      </a:rPr>
                      <m:t>𝑁</m:t>
                    </m:r>
                    <m:r>
                      <a:rPr lang="es-CO" sz="2400" b="0" i="1" smtClean="0">
                        <a:latin typeface="Cambria Math" panose="02040503050406030204" pitchFamily="18" charset="0"/>
                      </a:rPr>
                      <m:t>+1.</m:t>
                    </m:r>
                  </m:oMath>
                </a14:m>
                <a:r>
                  <a:rPr lang="es-CO" sz="2400" b="0" dirty="0"/>
                  <a:t>  Suponiendo que la solución exacta tiene una cuarta derivada acotada, nos permite sustituir </a:t>
                </a:r>
                <a14:m>
                  <m:oMath xmlns:m="http://schemas.openxmlformats.org/officeDocument/2006/math">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r>
                          <a:rPr lang="es-CO" sz="2400" b="0" i="1" smtClean="0">
                            <a:latin typeface="Cambria Math" panose="02040503050406030204" pitchFamily="18" charset="0"/>
                          </a:rPr>
                          <m:t>′′</m:t>
                        </m:r>
                      </m:sup>
                    </m:sSup>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sub>
                        </m:sSub>
                      </m:e>
                    </m:d>
                  </m:oMath>
                </a14:m>
                <a:r>
                  <a:rPr lang="es-CO" sz="2400" dirty="0"/>
                  <a:t> y </a:t>
                </a:r>
                <a14:m>
                  <m:oMath xmlns:m="http://schemas.openxmlformats.org/officeDocument/2006/math">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r>
                          <a:rPr lang="es-CO" sz="2400" b="0" i="1" smtClean="0">
                            <a:latin typeface="Cambria Math" panose="02040503050406030204" pitchFamily="18" charset="0"/>
                          </a:rPr>
                          <m:t>′</m:t>
                        </m:r>
                      </m:sup>
                    </m:sSup>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sub>
                        </m:sSub>
                      </m:e>
                    </m:d>
                  </m:oMath>
                </a14:m>
                <a:r>
                  <a:rPr lang="es-CO" sz="2400" dirty="0"/>
                  <a:t> en cada una de las ecuaciones.</a:t>
                </a:r>
              </a:p>
              <a:p>
                <a:pPr marL="0" indent="0">
                  <a:buNone/>
                </a:pPr>
                <a:endParaRPr lang="es-CO" sz="2400" b="0" dirty="0"/>
              </a:p>
              <a:p>
                <a:pPr marL="0" indent="0">
                  <a:buNone/>
                </a:pPr>
                <a:r>
                  <a:rPr lang="es-CO" sz="2400" dirty="0"/>
                  <a:t>					</a:t>
                </a:r>
                <a14:m>
                  <m:oMath xmlns:m="http://schemas.openxmlformats.org/officeDocument/2006/math">
                    <m:sSup>
                      <m:sSupPr>
                        <m:ctrlPr>
                          <a:rPr lang="es-CO" sz="3600" b="0" i="1" smtClean="0">
                            <a:latin typeface="Cambria Math" panose="02040503050406030204" pitchFamily="18" charset="0"/>
                          </a:rPr>
                        </m:ctrlPr>
                      </m:sSupPr>
                      <m:e>
                        <m:r>
                          <a:rPr lang="es-CO" sz="3600" b="0" i="1" smtClean="0">
                            <a:latin typeface="Cambria Math" panose="02040503050406030204" pitchFamily="18" charset="0"/>
                          </a:rPr>
                          <m:t>𝑦</m:t>
                        </m:r>
                      </m:e>
                      <m:sup>
                        <m:r>
                          <a:rPr lang="es-CO" sz="3600" b="0" i="1" smtClean="0">
                            <a:latin typeface="Cambria Math" panose="02040503050406030204" pitchFamily="18" charset="0"/>
                          </a:rPr>
                          <m:t>′′</m:t>
                        </m:r>
                      </m:sup>
                    </m:sSup>
                    <m:d>
                      <m:dPr>
                        <m:ctrlPr>
                          <a:rPr lang="es-CO" sz="3600" b="0" i="1" smtClean="0">
                            <a:latin typeface="Cambria Math" panose="02040503050406030204" pitchFamily="18" charset="0"/>
                          </a:rPr>
                        </m:ctrlPr>
                      </m:dPr>
                      <m:e>
                        <m:sSub>
                          <m:sSubPr>
                            <m:ctrlPr>
                              <a:rPr lang="es-CO" sz="3600" b="0" i="1" smtClean="0">
                                <a:latin typeface="Cambria Math" panose="02040503050406030204" pitchFamily="18" charset="0"/>
                              </a:rPr>
                            </m:ctrlPr>
                          </m:sSubPr>
                          <m:e>
                            <m:r>
                              <a:rPr lang="es-CO" sz="3600" b="0" i="1" smtClean="0">
                                <a:latin typeface="Cambria Math" panose="02040503050406030204" pitchFamily="18" charset="0"/>
                              </a:rPr>
                              <m:t>𝑥</m:t>
                            </m:r>
                          </m:e>
                          <m:sub>
                            <m:r>
                              <a:rPr lang="es-CO" sz="3600" b="0" i="1" smtClean="0">
                                <a:latin typeface="Cambria Math" panose="02040503050406030204" pitchFamily="18" charset="0"/>
                              </a:rPr>
                              <m:t>𝑖</m:t>
                            </m:r>
                          </m:sub>
                        </m:sSub>
                      </m:e>
                    </m:d>
                    <m:r>
                      <a:rPr lang="es-CO" sz="3600" b="0" i="1" smtClean="0">
                        <a:latin typeface="Cambria Math" panose="02040503050406030204" pitchFamily="18" charset="0"/>
                      </a:rPr>
                      <m:t>=</m:t>
                    </m:r>
                    <m:r>
                      <a:rPr lang="es-CO" sz="3600" b="0" i="1" smtClean="0">
                        <a:latin typeface="Cambria Math" panose="02040503050406030204" pitchFamily="18" charset="0"/>
                      </a:rPr>
                      <m:t>𝑓</m:t>
                    </m:r>
                    <m:d>
                      <m:dPr>
                        <m:ctrlPr>
                          <a:rPr lang="es-CO" sz="3600" b="0" i="1" smtClean="0">
                            <a:latin typeface="Cambria Math" panose="02040503050406030204" pitchFamily="18" charset="0"/>
                          </a:rPr>
                        </m:ctrlPr>
                      </m:dPr>
                      <m:e>
                        <m:sSub>
                          <m:sSubPr>
                            <m:ctrlPr>
                              <a:rPr lang="es-CO" sz="3600" b="0" i="1" smtClean="0">
                                <a:latin typeface="Cambria Math" panose="02040503050406030204" pitchFamily="18" charset="0"/>
                              </a:rPr>
                            </m:ctrlPr>
                          </m:sSubPr>
                          <m:e>
                            <m:r>
                              <a:rPr lang="es-CO" sz="3600" b="0" i="1" smtClean="0">
                                <a:latin typeface="Cambria Math" panose="02040503050406030204" pitchFamily="18" charset="0"/>
                              </a:rPr>
                              <m:t>𝑥</m:t>
                            </m:r>
                          </m:e>
                          <m:sub>
                            <m:r>
                              <a:rPr lang="es-CO" sz="3600" b="0" i="1" smtClean="0">
                                <a:latin typeface="Cambria Math" panose="02040503050406030204" pitchFamily="18" charset="0"/>
                              </a:rPr>
                              <m:t>𝑖</m:t>
                            </m:r>
                          </m:sub>
                        </m:sSub>
                        <m:r>
                          <a:rPr lang="es-CO" sz="3600" b="0" i="1" smtClean="0">
                            <a:latin typeface="Cambria Math" panose="02040503050406030204" pitchFamily="18" charset="0"/>
                          </a:rPr>
                          <m:t>,</m:t>
                        </m:r>
                        <m:r>
                          <a:rPr lang="es-CO" sz="3600" b="0" i="1" smtClean="0">
                            <a:latin typeface="Cambria Math" panose="02040503050406030204" pitchFamily="18" charset="0"/>
                          </a:rPr>
                          <m:t>𝑦</m:t>
                        </m:r>
                        <m:d>
                          <m:dPr>
                            <m:ctrlPr>
                              <a:rPr lang="es-CO" sz="3600" b="0" i="1" smtClean="0">
                                <a:latin typeface="Cambria Math" panose="02040503050406030204" pitchFamily="18" charset="0"/>
                              </a:rPr>
                            </m:ctrlPr>
                          </m:dPr>
                          <m:e>
                            <m:sSub>
                              <m:sSubPr>
                                <m:ctrlPr>
                                  <a:rPr lang="es-CO" sz="3600" b="0" i="1" smtClean="0">
                                    <a:latin typeface="Cambria Math" panose="02040503050406030204" pitchFamily="18" charset="0"/>
                                  </a:rPr>
                                </m:ctrlPr>
                              </m:sSubPr>
                              <m:e>
                                <m:r>
                                  <a:rPr lang="es-CO" sz="3600" b="0" i="1" smtClean="0">
                                    <a:latin typeface="Cambria Math" panose="02040503050406030204" pitchFamily="18" charset="0"/>
                                  </a:rPr>
                                  <m:t>𝑥</m:t>
                                </m:r>
                              </m:e>
                              <m:sub>
                                <m:r>
                                  <a:rPr lang="es-CO" sz="3600" b="0" i="1" smtClean="0">
                                    <a:latin typeface="Cambria Math" panose="02040503050406030204" pitchFamily="18" charset="0"/>
                                  </a:rPr>
                                  <m:t>𝑖</m:t>
                                </m:r>
                              </m:sub>
                            </m:sSub>
                          </m:e>
                        </m:d>
                        <m:r>
                          <a:rPr lang="es-CO" sz="3600" b="0" i="1" smtClean="0">
                            <a:latin typeface="Cambria Math" panose="02040503050406030204" pitchFamily="18" charset="0"/>
                          </a:rPr>
                          <m:t>,</m:t>
                        </m:r>
                        <m:sSup>
                          <m:sSupPr>
                            <m:ctrlPr>
                              <a:rPr lang="es-CO" sz="3600" b="0" i="1" smtClean="0">
                                <a:latin typeface="Cambria Math" panose="02040503050406030204" pitchFamily="18" charset="0"/>
                              </a:rPr>
                            </m:ctrlPr>
                          </m:sSupPr>
                          <m:e>
                            <m:r>
                              <a:rPr lang="es-CO" sz="3600" b="0" i="1" smtClean="0">
                                <a:latin typeface="Cambria Math" panose="02040503050406030204" pitchFamily="18" charset="0"/>
                              </a:rPr>
                              <m:t>𝑦</m:t>
                            </m:r>
                          </m:e>
                          <m:sup>
                            <m:r>
                              <a:rPr lang="es-CO" sz="3600" b="0" i="1" smtClean="0">
                                <a:latin typeface="Cambria Math" panose="02040503050406030204" pitchFamily="18" charset="0"/>
                              </a:rPr>
                              <m:t>′</m:t>
                            </m:r>
                          </m:sup>
                        </m:sSup>
                        <m:d>
                          <m:dPr>
                            <m:ctrlPr>
                              <a:rPr lang="es-CO" sz="3600" b="0" i="1" smtClean="0">
                                <a:latin typeface="Cambria Math" panose="02040503050406030204" pitchFamily="18" charset="0"/>
                              </a:rPr>
                            </m:ctrlPr>
                          </m:dPr>
                          <m:e>
                            <m:sSub>
                              <m:sSubPr>
                                <m:ctrlPr>
                                  <a:rPr lang="es-CO" sz="3600" b="0" i="1" smtClean="0">
                                    <a:latin typeface="Cambria Math" panose="02040503050406030204" pitchFamily="18" charset="0"/>
                                  </a:rPr>
                                </m:ctrlPr>
                              </m:sSubPr>
                              <m:e>
                                <m:r>
                                  <a:rPr lang="es-CO" sz="3600" b="0" i="1" smtClean="0">
                                    <a:latin typeface="Cambria Math" panose="02040503050406030204" pitchFamily="18" charset="0"/>
                                  </a:rPr>
                                  <m:t>𝑥</m:t>
                                </m:r>
                              </m:e>
                              <m:sub>
                                <m:r>
                                  <a:rPr lang="es-CO" sz="3600" b="0" i="1" smtClean="0">
                                    <a:latin typeface="Cambria Math" panose="02040503050406030204" pitchFamily="18" charset="0"/>
                                  </a:rPr>
                                  <m:t>𝑖</m:t>
                                </m:r>
                              </m:sub>
                            </m:sSub>
                          </m:e>
                        </m:d>
                      </m:e>
                    </m:d>
                  </m:oMath>
                </a14:m>
                <a:r>
                  <a:rPr lang="es-CO" sz="3600" b="0" dirty="0"/>
                  <a:t>   </a:t>
                </a:r>
                <a:r>
                  <a:rPr lang="es-CO" sz="3600" b="1" dirty="0"/>
                  <a:t>(1)</a:t>
                </a:r>
              </a:p>
              <a:p>
                <a:pPr marL="0" indent="0">
                  <a:buNone/>
                </a:pPr>
                <a:endParaRPr lang="es-CO" b="0" dirty="0"/>
              </a:p>
              <a:p>
                <a:pPr marL="0" indent="0">
                  <a:buNone/>
                </a:pPr>
                <a:endParaRPr lang="es-CO" dirty="0"/>
              </a:p>
            </p:txBody>
          </p:sp>
        </mc:Choice>
        <mc:Fallback xmlns="">
          <p:sp>
            <p:nvSpPr>
              <p:cNvPr id="3" name="Marcador de contenido 2">
                <a:extLst>
                  <a:ext uri="{FF2B5EF4-FFF2-40B4-BE49-F238E27FC236}">
                    <a16:creationId xmlns:a16="http://schemas.microsoft.com/office/drawing/2014/main" id="{915401B5-A9F5-45B7-B886-1CB9F8F5E2CC}"/>
                  </a:ext>
                </a:extLst>
              </p:cNvPr>
              <p:cNvSpPr>
                <a:spLocks noGrp="1" noRot="1" noChangeAspect="1" noMove="1" noResize="1" noEditPoints="1" noAdjustHandles="1" noChangeArrowheads="1" noChangeShapeType="1" noTextEdit="1"/>
              </p:cNvSpPr>
              <p:nvPr>
                <p:ph idx="1"/>
              </p:nvPr>
            </p:nvSpPr>
            <p:spPr>
              <a:xfrm>
                <a:off x="821636" y="2052918"/>
                <a:ext cx="10031894" cy="4195481"/>
              </a:xfrm>
              <a:blipFill>
                <a:blip r:embed="rId2"/>
                <a:stretch>
                  <a:fillRect l="-973" t="-1163"/>
                </a:stretch>
              </a:blipFill>
            </p:spPr>
            <p:txBody>
              <a:bodyPr/>
              <a:lstStyle/>
              <a:p>
                <a:r>
                  <a:rPr lang="es-CO">
                    <a:noFill/>
                  </a:rPr>
                  <a:t> </a:t>
                </a:r>
              </a:p>
            </p:txBody>
          </p:sp>
        </mc:Fallback>
      </mc:AlternateContent>
    </p:spTree>
    <p:extLst>
      <p:ext uri="{BB962C8B-B14F-4D97-AF65-F5344CB8AC3E}">
        <p14:creationId xmlns:p14="http://schemas.microsoft.com/office/powerpoint/2010/main" val="397768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369A2-DFDF-4887-86DC-730287E9FDE1}"/>
              </a:ext>
            </a:extLst>
          </p:cNvPr>
          <p:cNvSpPr>
            <a:spLocks noGrp="1"/>
          </p:cNvSpPr>
          <p:nvPr>
            <p:ph type="title"/>
          </p:nvPr>
        </p:nvSpPr>
        <p:spPr>
          <a:xfrm>
            <a:off x="437322" y="452718"/>
            <a:ext cx="10376451" cy="1400530"/>
          </a:xfrm>
        </p:spPr>
        <p:txBody>
          <a:bodyPr/>
          <a:lstStyle/>
          <a:p>
            <a:r>
              <a:rPr lang="es-CO" dirty="0"/>
              <a:t>FORMULA DE DIFERENCIA CENTRADA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2E3D899-2220-44F9-A0BA-EFA541A1CA22}"/>
                  </a:ext>
                </a:extLst>
              </p:cNvPr>
              <p:cNvSpPr>
                <a:spLocks noGrp="1"/>
              </p:cNvSpPr>
              <p:nvPr>
                <p:ph idx="1"/>
              </p:nvPr>
            </p:nvSpPr>
            <p:spPr/>
            <p:txBody>
              <a:bodyPr/>
              <a:lstStyle/>
              <a:p>
                <a:pPr marL="0" indent="0">
                  <a:buNone/>
                </a:pPr>
                <a14:m>
                  <m:oMath xmlns:m="http://schemas.openxmlformats.org/officeDocument/2006/math">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r>
                          <a:rPr lang="es-CO" sz="2400" b="0" i="1" smtClean="0">
                            <a:latin typeface="Cambria Math" panose="02040503050406030204" pitchFamily="18" charset="0"/>
                          </a:rPr>
                          <m:t>′′</m:t>
                        </m:r>
                      </m:sup>
                    </m:sSup>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sub>
                        </m:sSub>
                      </m:e>
                    </m:d>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1</m:t>
                        </m:r>
                      </m:num>
                      <m:den>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h</m:t>
                            </m:r>
                          </m:e>
                          <m:sup>
                            <m:r>
                              <a:rPr lang="es-CO" sz="2400" b="0" i="1" smtClean="0">
                                <a:latin typeface="Cambria Math" panose="02040503050406030204" pitchFamily="18" charset="0"/>
                              </a:rPr>
                              <m:t>2</m:t>
                            </m:r>
                          </m:sup>
                        </m:sSup>
                      </m:den>
                    </m:f>
                    <m:d>
                      <m:dPr>
                        <m:begChr m:val="["/>
                        <m:endChr m:val="]"/>
                        <m:ctrlPr>
                          <a:rPr lang="es-CO" sz="2400" b="0" i="1" smtClean="0">
                            <a:latin typeface="Cambria Math" panose="02040503050406030204" pitchFamily="18" charset="0"/>
                          </a:rPr>
                        </m:ctrlPr>
                      </m:dPr>
                      <m:e>
                        <m:r>
                          <a:rPr lang="es-CO" sz="2400" b="0" i="1" smtClean="0">
                            <a:latin typeface="Cambria Math" panose="02040503050406030204" pitchFamily="18" charset="0"/>
                          </a:rPr>
                          <m:t>𝑦</m:t>
                        </m:r>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r>
                                  <a:rPr lang="es-CO" sz="2400" b="0" i="1" smtClean="0">
                                    <a:latin typeface="Cambria Math" panose="02040503050406030204" pitchFamily="18" charset="0"/>
                                  </a:rPr>
                                  <m:t>+1</m:t>
                                </m:r>
                              </m:sub>
                            </m:sSub>
                            <m:r>
                              <a:rPr lang="es-CO" sz="2400" b="0" i="1" smtClean="0">
                                <a:latin typeface="Cambria Math" panose="02040503050406030204" pitchFamily="18" charset="0"/>
                              </a:rPr>
                              <m:t>)−2</m:t>
                            </m:r>
                            <m:r>
                              <a:rPr lang="es-CO" sz="2400" b="0" i="1" smtClean="0">
                                <a:latin typeface="Cambria Math" panose="02040503050406030204" pitchFamily="18" charset="0"/>
                              </a:rPr>
                              <m:t>𝑦</m:t>
                            </m:r>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sub>
                                </m:sSub>
                              </m:e>
                            </m:d>
                            <m:r>
                              <a:rPr lang="es-CO" sz="2400" b="0" i="1" smtClean="0">
                                <a:latin typeface="Cambria Math" panose="02040503050406030204" pitchFamily="18" charset="0"/>
                              </a:rPr>
                              <m:t>+</m:t>
                            </m:r>
                            <m:r>
                              <a:rPr lang="es-CO" sz="2400" b="0" i="1" smtClean="0">
                                <a:latin typeface="Cambria Math" panose="02040503050406030204" pitchFamily="18" charset="0"/>
                              </a:rPr>
                              <m:t>𝑦</m:t>
                            </m:r>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r>
                                  <a:rPr lang="es-CO" sz="2400" b="0" i="1" smtClean="0">
                                    <a:latin typeface="Cambria Math" panose="02040503050406030204" pitchFamily="18" charset="0"/>
                                  </a:rPr>
                                  <m:t>−1</m:t>
                                </m:r>
                              </m:sub>
                            </m:sSub>
                          </m:e>
                        </m:d>
                      </m:e>
                    </m:d>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p>
                          <m:sSupPr>
                            <m:ctrlPr>
                              <a:rPr lang="es-CO" sz="2400" i="1">
                                <a:latin typeface="Cambria Math" panose="02040503050406030204" pitchFamily="18" charset="0"/>
                              </a:rPr>
                            </m:ctrlPr>
                          </m:sSupPr>
                          <m:e>
                            <m:r>
                              <a:rPr lang="es-CO" sz="2400" i="1">
                                <a:latin typeface="Cambria Math" panose="02040503050406030204" pitchFamily="18" charset="0"/>
                              </a:rPr>
                              <m:t>h</m:t>
                            </m:r>
                          </m:e>
                          <m:sup>
                            <m:r>
                              <a:rPr lang="es-CO" sz="2400" i="1">
                                <a:latin typeface="Cambria Math" panose="02040503050406030204" pitchFamily="18" charset="0"/>
                              </a:rPr>
                              <m:t>2</m:t>
                            </m:r>
                          </m:sup>
                        </m:sSup>
                      </m:num>
                      <m:den>
                        <m:r>
                          <a:rPr lang="es-CO" sz="2400" b="0" i="1" smtClean="0">
                            <a:latin typeface="Cambria Math" panose="02040503050406030204" pitchFamily="18" charset="0"/>
                          </a:rPr>
                          <m:t>12</m:t>
                        </m:r>
                      </m:den>
                    </m:f>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d>
                          <m:dPr>
                            <m:ctrlPr>
                              <a:rPr lang="es-CO" sz="2400" b="0" i="1" smtClean="0">
                                <a:latin typeface="Cambria Math" panose="02040503050406030204" pitchFamily="18" charset="0"/>
                              </a:rPr>
                            </m:ctrlPr>
                          </m:dPr>
                          <m:e>
                            <m:r>
                              <a:rPr lang="es-CO" sz="2400" b="0" i="1" smtClean="0">
                                <a:latin typeface="Cambria Math" panose="02040503050406030204" pitchFamily="18" charset="0"/>
                              </a:rPr>
                              <m:t>4</m:t>
                            </m:r>
                          </m:e>
                        </m:d>
                      </m:sup>
                    </m:sSup>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𝞷</m:t>
                        </m:r>
                      </m:e>
                      <m:sub>
                        <m:r>
                          <m:rPr>
                            <m:sty m:val="p"/>
                          </m:rPr>
                          <a:rPr lang="es-CO" sz="2400" b="0" i="0" smtClean="0">
                            <a:latin typeface="Cambria Math" panose="02040503050406030204" pitchFamily="18" charset="0"/>
                          </a:rPr>
                          <m:t>i</m:t>
                        </m:r>
                      </m:sub>
                    </m:sSub>
                    <m:r>
                      <a:rPr lang="es-CO" sz="2400" b="0" i="0" smtClean="0">
                        <a:latin typeface="Cambria Math" panose="02040503050406030204" pitchFamily="18" charset="0"/>
                      </a:rPr>
                      <m:t>)</m:t>
                    </m:r>
                  </m:oMath>
                </a14:m>
                <a:r>
                  <a:rPr lang="es-CO" sz="2400" dirty="0"/>
                  <a:t> </a:t>
                </a:r>
                <a:br>
                  <a:rPr lang="es-CO" sz="2400" dirty="0"/>
                </a:br>
                <a:endParaRPr lang="es-CO" sz="2400" dirty="0"/>
              </a:p>
              <a:p>
                <a:pPr marL="0" indent="0">
                  <a:buNone/>
                </a:pPr>
                <a:r>
                  <a:rPr lang="es-CO" sz="2400" dirty="0"/>
                  <a:t>Para algún </a:t>
                </a:r>
                <a14:m>
                  <m:oMath xmlns:m="http://schemas.openxmlformats.org/officeDocument/2006/math">
                    <m:sSub>
                      <m:sSubPr>
                        <m:ctrlPr>
                          <a:rPr lang="es-CO" sz="2400" i="1">
                            <a:latin typeface="Cambria Math" panose="02040503050406030204" pitchFamily="18" charset="0"/>
                          </a:rPr>
                        </m:ctrlPr>
                      </m:sSubPr>
                      <m:e>
                        <m:r>
                          <a:rPr lang="es-CO" sz="2400" i="1">
                            <a:latin typeface="Cambria Math" panose="02040503050406030204" pitchFamily="18" charset="0"/>
                          </a:rPr>
                          <m:t>𝞷</m:t>
                        </m:r>
                      </m:e>
                      <m:sub>
                        <m:r>
                          <m:rPr>
                            <m:sty m:val="p"/>
                          </m:rPr>
                          <a:rPr lang="es-CO" sz="2400">
                            <a:latin typeface="Cambria Math" panose="02040503050406030204" pitchFamily="18" charset="0"/>
                          </a:rPr>
                          <m:t>i</m:t>
                        </m:r>
                      </m:sub>
                    </m:sSub>
                  </m:oMath>
                </a14:m>
                <a:r>
                  <a:rPr lang="es-CO" sz="2400" dirty="0"/>
                  <a:t> en </a:t>
                </a:r>
                <a14:m>
                  <m:oMath xmlns:m="http://schemas.openxmlformats.org/officeDocument/2006/math">
                    <m:r>
                      <a:rPr lang="es-CO" sz="2400" b="0" i="1" smtClean="0">
                        <a:latin typeface="Cambria Math" panose="02040503050406030204" pitchFamily="18" charset="0"/>
                      </a:rPr>
                      <m:t>(</m:t>
                    </m:r>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𝑖</m:t>
                        </m:r>
                        <m:r>
                          <a:rPr lang="es-CO" sz="2400" b="0" i="1" smtClean="0">
                            <a:latin typeface="Cambria Math" panose="02040503050406030204" pitchFamily="18" charset="0"/>
                          </a:rPr>
                          <m:t>−</m:t>
                        </m:r>
                        <m:r>
                          <a:rPr lang="es-CO" sz="2400" i="1">
                            <a:latin typeface="Cambria Math" panose="02040503050406030204" pitchFamily="18" charset="0"/>
                          </a:rPr>
                          <m:t>1</m:t>
                        </m:r>
                      </m:sub>
                    </m:sSub>
                    <m:r>
                      <a:rPr lang="es-CO" sz="2400" b="0" i="0" smtClean="0">
                        <a:latin typeface="Cambria Math" panose="02040503050406030204" pitchFamily="18" charset="0"/>
                      </a:rPr>
                      <m:t>,</m:t>
                    </m:r>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𝑖</m:t>
                        </m:r>
                        <m:r>
                          <a:rPr lang="es-CO" sz="2400" i="1">
                            <a:latin typeface="Cambria Math" panose="02040503050406030204" pitchFamily="18" charset="0"/>
                          </a:rPr>
                          <m:t>+1</m:t>
                        </m:r>
                      </m:sub>
                    </m:sSub>
                    <m:r>
                      <a:rPr lang="es-CO" sz="2400" b="0" i="1" smtClean="0">
                        <a:latin typeface="Cambria Math" panose="02040503050406030204" pitchFamily="18" charset="0"/>
                      </a:rPr>
                      <m:t>)</m:t>
                    </m:r>
                  </m:oMath>
                </a14:m>
                <a:r>
                  <a:rPr lang="es-CO" sz="2400" dirty="0"/>
                  <a:t>. Aplicando el teorema del valor intermedio, podemos simplificar el término de error y obtener,</a:t>
                </a:r>
              </a:p>
              <a:p>
                <a:pPr marL="0" indent="0">
                  <a:buNone/>
                </a:pPr>
                <a:endParaRPr lang="es-CO" sz="2400" dirty="0"/>
              </a:p>
              <a:p>
                <a:pPr marL="0" indent="0">
                  <a:buNone/>
                </a:pPr>
                <a:r>
                  <a:rPr lang="es-CO" sz="2400" dirty="0"/>
                  <a:t>			</a:t>
                </a:r>
                <a14:m>
                  <m:oMath xmlns:m="http://schemas.openxmlformats.org/officeDocument/2006/math">
                    <m:sSup>
                      <m:sSupPr>
                        <m:ctrlPr>
                          <a:rPr lang="es-CO" sz="2400" i="1">
                            <a:latin typeface="Cambria Math" panose="02040503050406030204" pitchFamily="18" charset="0"/>
                          </a:rPr>
                        </m:ctrlPr>
                      </m:sSupPr>
                      <m:e>
                        <m:r>
                          <a:rPr lang="es-CO" sz="2400" i="1">
                            <a:latin typeface="Cambria Math" panose="02040503050406030204" pitchFamily="18" charset="0"/>
                          </a:rPr>
                          <m:t>𝑦</m:t>
                        </m:r>
                      </m:e>
                      <m:sup>
                        <m:r>
                          <a:rPr lang="es-CO" sz="2400" i="1">
                            <a:latin typeface="Cambria Math" panose="02040503050406030204" pitchFamily="18" charset="0"/>
                          </a:rPr>
                          <m:t>′′</m:t>
                        </m:r>
                      </m:sup>
                    </m:sSup>
                    <m:d>
                      <m:dPr>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𝑖</m:t>
                            </m:r>
                          </m:sub>
                        </m:sSub>
                      </m:e>
                    </m:d>
                    <m:r>
                      <a:rPr lang="es-CO" sz="2400" i="1">
                        <a:latin typeface="Cambria Math" panose="02040503050406030204" pitchFamily="18" charset="0"/>
                      </a:rPr>
                      <m:t>=</m:t>
                    </m:r>
                    <m:f>
                      <m:fPr>
                        <m:ctrlPr>
                          <a:rPr lang="es-CO" sz="2400" i="1">
                            <a:latin typeface="Cambria Math" panose="02040503050406030204" pitchFamily="18" charset="0"/>
                          </a:rPr>
                        </m:ctrlPr>
                      </m:fPr>
                      <m:num>
                        <m:r>
                          <a:rPr lang="es-CO" sz="2400" i="1">
                            <a:latin typeface="Cambria Math" panose="02040503050406030204" pitchFamily="18" charset="0"/>
                          </a:rPr>
                          <m:t>1</m:t>
                        </m:r>
                      </m:num>
                      <m:den>
                        <m:sSup>
                          <m:sSupPr>
                            <m:ctrlPr>
                              <a:rPr lang="es-CO" sz="2400" i="1">
                                <a:latin typeface="Cambria Math" panose="02040503050406030204" pitchFamily="18" charset="0"/>
                              </a:rPr>
                            </m:ctrlPr>
                          </m:sSupPr>
                          <m:e>
                            <m:r>
                              <a:rPr lang="es-CO" sz="2400" i="1">
                                <a:latin typeface="Cambria Math" panose="02040503050406030204" pitchFamily="18" charset="0"/>
                              </a:rPr>
                              <m:t>h</m:t>
                            </m:r>
                          </m:e>
                          <m:sup>
                            <m:r>
                              <a:rPr lang="es-CO" sz="2400" i="1">
                                <a:latin typeface="Cambria Math" panose="02040503050406030204" pitchFamily="18" charset="0"/>
                              </a:rPr>
                              <m:t>2</m:t>
                            </m:r>
                          </m:sup>
                        </m:sSup>
                      </m:den>
                    </m:f>
                    <m:d>
                      <m:dPr>
                        <m:begChr m:val="["/>
                        <m:endChr m:val="]"/>
                        <m:ctrlPr>
                          <a:rPr lang="es-CO" sz="2400" i="1">
                            <a:latin typeface="Cambria Math" panose="02040503050406030204" pitchFamily="18" charset="0"/>
                          </a:rPr>
                        </m:ctrlPr>
                      </m:dPr>
                      <m:e>
                        <m:r>
                          <a:rPr lang="es-CO" sz="2400" i="1">
                            <a:latin typeface="Cambria Math" panose="02040503050406030204" pitchFamily="18" charset="0"/>
                          </a:rPr>
                          <m:t>𝑦</m:t>
                        </m:r>
                        <m:d>
                          <m:dPr>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𝑖</m:t>
                                </m:r>
                                <m:r>
                                  <a:rPr lang="es-CO" sz="2400" i="1">
                                    <a:latin typeface="Cambria Math" panose="02040503050406030204" pitchFamily="18" charset="0"/>
                                  </a:rPr>
                                  <m:t>+1</m:t>
                                </m:r>
                              </m:sub>
                            </m:sSub>
                            <m:r>
                              <a:rPr lang="es-CO" sz="2400" i="1">
                                <a:latin typeface="Cambria Math" panose="02040503050406030204" pitchFamily="18" charset="0"/>
                              </a:rPr>
                              <m:t>)−2</m:t>
                            </m:r>
                            <m:r>
                              <a:rPr lang="es-CO" sz="2400" i="1">
                                <a:latin typeface="Cambria Math" panose="02040503050406030204" pitchFamily="18" charset="0"/>
                              </a:rPr>
                              <m:t>𝑦</m:t>
                            </m:r>
                            <m:d>
                              <m:dPr>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𝑖</m:t>
                                    </m:r>
                                  </m:sub>
                                </m:sSub>
                              </m:e>
                            </m:d>
                            <m:r>
                              <a:rPr lang="es-CO" sz="2400" i="1">
                                <a:latin typeface="Cambria Math" panose="02040503050406030204" pitchFamily="18" charset="0"/>
                              </a:rPr>
                              <m:t>+</m:t>
                            </m:r>
                            <m:r>
                              <a:rPr lang="es-CO" sz="2400" i="1">
                                <a:latin typeface="Cambria Math" panose="02040503050406030204" pitchFamily="18" charset="0"/>
                              </a:rPr>
                              <m:t>𝑦</m:t>
                            </m:r>
                            <m:r>
                              <a:rPr lang="es-CO" sz="2400" i="1">
                                <a:latin typeface="Cambria Math" panose="02040503050406030204" pitchFamily="18" charset="0"/>
                              </a:rPr>
                              <m:t>(</m:t>
                            </m:r>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𝑖</m:t>
                                </m:r>
                                <m:r>
                                  <a:rPr lang="es-CO" sz="2400" i="1">
                                    <a:latin typeface="Cambria Math" panose="02040503050406030204" pitchFamily="18" charset="0"/>
                                  </a:rPr>
                                  <m:t>−1</m:t>
                                </m:r>
                              </m:sub>
                            </m:sSub>
                          </m:e>
                        </m:d>
                      </m:e>
                    </m:d>
                  </m:oMath>
                </a14:m>
                <a:r>
                  <a:rPr lang="es-CO" sz="2400" dirty="0"/>
                  <a:t>      </a:t>
                </a:r>
                <a:r>
                  <a:rPr lang="es-CO" sz="2400" b="1" dirty="0"/>
                  <a:t>(2)</a:t>
                </a:r>
              </a:p>
              <a:p>
                <a:pPr marL="0" indent="0">
                  <a:buNone/>
                </a:pPr>
                <a:endParaRPr lang="es-CO" sz="2800" dirty="0"/>
              </a:p>
            </p:txBody>
          </p:sp>
        </mc:Choice>
        <mc:Fallback xmlns="">
          <p:sp>
            <p:nvSpPr>
              <p:cNvPr id="3" name="Marcador de contenido 2">
                <a:extLst>
                  <a:ext uri="{FF2B5EF4-FFF2-40B4-BE49-F238E27FC236}">
                    <a16:creationId xmlns:a16="http://schemas.microsoft.com/office/drawing/2014/main" id="{B2E3D899-2220-44F9-A0BA-EFA541A1CA22}"/>
                  </a:ext>
                </a:extLst>
              </p:cNvPr>
              <p:cNvSpPr>
                <a:spLocks noGrp="1" noRot="1" noChangeAspect="1" noMove="1" noResize="1" noEditPoints="1" noAdjustHandles="1" noChangeArrowheads="1" noChangeShapeType="1" noTextEdit="1"/>
              </p:cNvSpPr>
              <p:nvPr>
                <p:ph idx="1"/>
              </p:nvPr>
            </p:nvSpPr>
            <p:spPr>
              <a:blipFill>
                <a:blip r:embed="rId2"/>
                <a:stretch>
                  <a:fillRect l="-1090"/>
                </a:stretch>
              </a:blipFill>
            </p:spPr>
            <p:txBody>
              <a:bodyPr/>
              <a:lstStyle/>
              <a:p>
                <a:r>
                  <a:rPr lang="es-CO">
                    <a:noFill/>
                  </a:rPr>
                  <a:t> </a:t>
                </a:r>
              </a:p>
            </p:txBody>
          </p:sp>
        </mc:Fallback>
      </mc:AlternateContent>
    </p:spTree>
    <p:extLst>
      <p:ext uri="{BB962C8B-B14F-4D97-AF65-F5344CB8AC3E}">
        <p14:creationId xmlns:p14="http://schemas.microsoft.com/office/powerpoint/2010/main" val="3274971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6C3B2-5EEA-4BE7-83AF-42A4A26007E9}"/>
              </a:ext>
            </a:extLst>
          </p:cNvPr>
          <p:cNvSpPr>
            <a:spLocks noGrp="1"/>
          </p:cNvSpPr>
          <p:nvPr>
            <p:ph type="title"/>
          </p:nvPr>
        </p:nvSpPr>
        <p:spPr>
          <a:xfrm>
            <a:off x="121689" y="465971"/>
            <a:ext cx="10909785" cy="1400530"/>
          </a:xfrm>
        </p:spPr>
        <p:txBody>
          <a:bodyPr/>
          <a:lstStyle/>
          <a:p>
            <a:r>
              <a:rPr lang="es-ES" dirty="0"/>
              <a:t>Fórmula del punto medio de tres puntos</a:t>
            </a:r>
            <a:endParaRPr lang="es-CO"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C57E5FA-47C6-42B2-88CB-15949DD775A5}"/>
                  </a:ext>
                </a:extLst>
              </p:cNvPr>
              <p:cNvSpPr>
                <a:spLocks noGrp="1"/>
              </p:cNvSpPr>
              <p:nvPr>
                <p:ph idx="1"/>
              </p:nvPr>
            </p:nvSpPr>
            <p:spPr/>
            <p:txBody>
              <a:bodyPr/>
              <a:lstStyle/>
              <a:p>
                <a:pPr marL="0" indent="0">
                  <a:buNone/>
                </a:pPr>
                <a14:m>
                  <m:oMath xmlns:m="http://schemas.openxmlformats.org/officeDocument/2006/math">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𝑓</m:t>
                        </m:r>
                      </m:e>
                      <m:sup>
                        <m:r>
                          <a:rPr lang="es-CO" sz="2400" b="0" i="1" smtClean="0">
                            <a:latin typeface="Cambria Math" panose="02040503050406030204" pitchFamily="18" charset="0"/>
                          </a:rPr>
                          <m:t>′</m:t>
                        </m:r>
                      </m:sup>
                    </m:sSup>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0</m:t>
                            </m:r>
                          </m:sub>
                        </m:sSub>
                      </m:e>
                    </m:d>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1</m:t>
                        </m:r>
                      </m:num>
                      <m:den>
                        <m:r>
                          <a:rPr lang="es-CO" sz="2400" b="0" i="1" smtClean="0">
                            <a:latin typeface="Cambria Math" panose="02040503050406030204" pitchFamily="18" charset="0"/>
                          </a:rPr>
                          <m:t>2</m:t>
                        </m:r>
                        <m:r>
                          <a:rPr lang="es-CO" sz="2400" b="0" i="1" smtClean="0">
                            <a:latin typeface="Cambria Math" panose="02040503050406030204" pitchFamily="18" charset="0"/>
                          </a:rPr>
                          <m:t>h</m:t>
                        </m:r>
                      </m:den>
                    </m:f>
                    <m:d>
                      <m:dPr>
                        <m:begChr m:val="["/>
                        <m:endChr m:val="]"/>
                        <m:ctrlPr>
                          <a:rPr lang="es-CO" sz="2400" b="0" i="1" smtClean="0">
                            <a:latin typeface="Cambria Math" panose="02040503050406030204" pitchFamily="18" charset="0"/>
                          </a:rPr>
                        </m:ctrlPr>
                      </m:dPr>
                      <m:e>
                        <m:r>
                          <a:rPr lang="es-CO" sz="2400" b="0" i="1" smtClean="0">
                            <a:latin typeface="Cambria Math" panose="02040503050406030204" pitchFamily="18" charset="0"/>
                          </a:rPr>
                          <m:t>𝑓</m:t>
                        </m:r>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0</m:t>
                                </m:r>
                              </m:sub>
                            </m:sSub>
                            <m:r>
                              <a:rPr lang="es-CO" sz="2400" b="0" i="1" smtClean="0">
                                <a:latin typeface="Cambria Math" panose="02040503050406030204" pitchFamily="18" charset="0"/>
                              </a:rPr>
                              <m:t>+</m:t>
                            </m:r>
                            <m:r>
                              <a:rPr lang="es-CO" sz="2400" b="0" i="1" smtClean="0">
                                <a:latin typeface="Cambria Math" panose="02040503050406030204" pitchFamily="18" charset="0"/>
                              </a:rPr>
                              <m:t>h</m:t>
                            </m:r>
                          </m:e>
                        </m:d>
                        <m:r>
                          <a:rPr lang="es-CO" sz="2400" b="0" i="1" smtClean="0">
                            <a:latin typeface="Cambria Math" panose="02040503050406030204" pitchFamily="18" charset="0"/>
                          </a:rPr>
                          <m:t>−</m:t>
                        </m:r>
                        <m:r>
                          <a:rPr lang="es-CO" sz="2400" b="0" i="1" smtClean="0">
                            <a:latin typeface="Cambria Math" panose="02040503050406030204" pitchFamily="18" charset="0"/>
                          </a:rPr>
                          <m:t>𝑓</m:t>
                        </m:r>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0</m:t>
                                </m:r>
                              </m:sub>
                            </m:sSub>
                            <m:r>
                              <a:rPr lang="es-CO" sz="2400" b="0" i="1" smtClean="0">
                                <a:latin typeface="Cambria Math" panose="02040503050406030204" pitchFamily="18" charset="0"/>
                              </a:rPr>
                              <m:t>−</m:t>
                            </m:r>
                            <m:r>
                              <a:rPr lang="es-CO" sz="2400" b="0" i="1" smtClean="0">
                                <a:latin typeface="Cambria Math" panose="02040503050406030204" pitchFamily="18" charset="0"/>
                              </a:rPr>
                              <m:t>h</m:t>
                            </m:r>
                          </m:e>
                        </m:d>
                      </m:e>
                    </m:d>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h</m:t>
                            </m:r>
                          </m:e>
                          <m:sup>
                            <m:r>
                              <a:rPr lang="es-CO" sz="2400" b="0" i="1" smtClean="0">
                                <a:latin typeface="Cambria Math" panose="02040503050406030204" pitchFamily="18" charset="0"/>
                              </a:rPr>
                              <m:t>2</m:t>
                            </m:r>
                          </m:sup>
                        </m:sSup>
                      </m:num>
                      <m:den>
                        <m:r>
                          <a:rPr lang="es-CO" sz="2400" b="0" i="1" smtClean="0">
                            <a:latin typeface="Cambria Math" panose="02040503050406030204" pitchFamily="18" charset="0"/>
                          </a:rPr>
                          <m:t>6</m:t>
                        </m:r>
                      </m:den>
                    </m:f>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𝑓</m:t>
                        </m:r>
                      </m:e>
                      <m:sup>
                        <m:r>
                          <a:rPr lang="es-CO" sz="2400" b="0" i="1" smtClean="0">
                            <a:latin typeface="Cambria Math" panose="02040503050406030204" pitchFamily="18" charset="0"/>
                          </a:rPr>
                          <m:t>(3)</m:t>
                        </m:r>
                      </m:sup>
                    </m:sSup>
                    <m:r>
                      <a:rPr lang="es-CO" sz="2400" b="0" i="1" smtClean="0">
                        <a:latin typeface="Cambria Math" panose="02040503050406030204" pitchFamily="18" charset="0"/>
                      </a:rPr>
                      <m:t>(</m:t>
                    </m:r>
                    <m:sSub>
                      <m:sSubPr>
                        <m:ctrlPr>
                          <a:rPr lang="es-CO" sz="2400" i="1">
                            <a:latin typeface="Cambria Math" panose="02040503050406030204" pitchFamily="18" charset="0"/>
                          </a:rPr>
                        </m:ctrlPr>
                      </m:sSubPr>
                      <m:e>
                        <m:r>
                          <a:rPr lang="es-CO" sz="2400" i="1">
                            <a:latin typeface="Cambria Math" panose="02040503050406030204" pitchFamily="18" charset="0"/>
                          </a:rPr>
                          <m:t>𝞷</m:t>
                        </m:r>
                      </m:e>
                      <m:sub>
                        <m:r>
                          <a:rPr lang="es-CO" sz="2400" b="0" i="0" smtClean="0">
                            <a:latin typeface="Cambria Math" panose="02040503050406030204" pitchFamily="18" charset="0"/>
                          </a:rPr>
                          <m:t>1</m:t>
                        </m:r>
                      </m:sub>
                    </m:sSub>
                  </m:oMath>
                </a14:m>
                <a:r>
                  <a:rPr lang="es-CO" sz="2400" dirty="0"/>
                  <a:t>)</a:t>
                </a:r>
              </a:p>
              <a:p>
                <a:pPr marL="0" indent="0">
                  <a:buNone/>
                </a:pPr>
                <a:endParaRPr lang="es-CO" sz="2400" dirty="0"/>
              </a:p>
              <a:p>
                <a:pPr marL="0" indent="0">
                  <a:buNone/>
                </a:pPr>
                <a:r>
                  <a:rPr lang="es-CO" sz="2400" dirty="0"/>
                  <a:t>Aplicando el teorema del valor intermedio, de nuevo, tenemos:</a:t>
                </a:r>
              </a:p>
              <a:p>
                <a:pPr marL="0" indent="0">
                  <a:buNone/>
                </a:pPr>
                <a:endParaRPr lang="es-CO" sz="2400" dirty="0"/>
              </a:p>
              <a:p>
                <a:pPr marL="0" indent="0">
                  <a:buNone/>
                </a:pPr>
                <a:r>
                  <a:rPr lang="es-CO" sz="2400" dirty="0"/>
                  <a:t>		</a:t>
                </a:r>
                <a14:m>
                  <m:oMath xmlns:m="http://schemas.openxmlformats.org/officeDocument/2006/math">
                    <m:sSup>
                      <m:sSupPr>
                        <m:ctrlPr>
                          <a:rPr lang="es-CO" sz="2400" i="1">
                            <a:latin typeface="Cambria Math" panose="02040503050406030204" pitchFamily="18" charset="0"/>
                          </a:rPr>
                        </m:ctrlPr>
                      </m:sSupPr>
                      <m:e>
                        <m:r>
                          <a:rPr lang="es-CO" sz="2400" i="1">
                            <a:latin typeface="Cambria Math" panose="02040503050406030204" pitchFamily="18" charset="0"/>
                          </a:rPr>
                          <m:t>𝑓</m:t>
                        </m:r>
                      </m:e>
                      <m:sup>
                        <m:r>
                          <a:rPr lang="es-CO" sz="2400" i="1">
                            <a:latin typeface="Cambria Math" panose="02040503050406030204" pitchFamily="18" charset="0"/>
                          </a:rPr>
                          <m:t>′</m:t>
                        </m:r>
                      </m:sup>
                    </m:sSup>
                    <m:d>
                      <m:dPr>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0</m:t>
                            </m:r>
                          </m:sub>
                        </m:sSub>
                      </m:e>
                    </m:d>
                    <m:r>
                      <a:rPr lang="es-CO" sz="2400" i="1">
                        <a:latin typeface="Cambria Math" panose="02040503050406030204" pitchFamily="18" charset="0"/>
                      </a:rPr>
                      <m:t>=</m:t>
                    </m:r>
                    <m:f>
                      <m:fPr>
                        <m:ctrlPr>
                          <a:rPr lang="es-CO" sz="2400" i="1">
                            <a:latin typeface="Cambria Math" panose="02040503050406030204" pitchFamily="18" charset="0"/>
                          </a:rPr>
                        </m:ctrlPr>
                      </m:fPr>
                      <m:num>
                        <m:r>
                          <a:rPr lang="es-CO" sz="2400" i="1">
                            <a:latin typeface="Cambria Math" panose="02040503050406030204" pitchFamily="18" charset="0"/>
                          </a:rPr>
                          <m:t>1</m:t>
                        </m:r>
                      </m:num>
                      <m:den>
                        <m:r>
                          <a:rPr lang="es-CO" sz="2400" i="1">
                            <a:latin typeface="Cambria Math" panose="02040503050406030204" pitchFamily="18" charset="0"/>
                          </a:rPr>
                          <m:t>2</m:t>
                        </m:r>
                        <m:r>
                          <a:rPr lang="es-CO" sz="2400" i="1">
                            <a:latin typeface="Cambria Math" panose="02040503050406030204" pitchFamily="18" charset="0"/>
                          </a:rPr>
                          <m:t>h</m:t>
                        </m:r>
                      </m:den>
                    </m:f>
                    <m:d>
                      <m:dPr>
                        <m:begChr m:val="["/>
                        <m:endChr m:val="]"/>
                        <m:ctrlPr>
                          <a:rPr lang="es-CO" sz="2400" i="1">
                            <a:latin typeface="Cambria Math" panose="02040503050406030204" pitchFamily="18" charset="0"/>
                          </a:rPr>
                        </m:ctrlPr>
                      </m:dPr>
                      <m:e>
                        <m:r>
                          <a:rPr lang="es-CO" sz="2400" i="1">
                            <a:latin typeface="Cambria Math" panose="02040503050406030204" pitchFamily="18" charset="0"/>
                          </a:rPr>
                          <m:t>𝑓</m:t>
                        </m:r>
                        <m:d>
                          <m:dPr>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0</m:t>
                                </m:r>
                              </m:sub>
                            </m:sSub>
                            <m:r>
                              <a:rPr lang="es-CO" sz="2400" i="1">
                                <a:latin typeface="Cambria Math" panose="02040503050406030204" pitchFamily="18" charset="0"/>
                              </a:rPr>
                              <m:t>+</m:t>
                            </m:r>
                            <m:r>
                              <a:rPr lang="es-CO" sz="2400" i="1">
                                <a:latin typeface="Cambria Math" panose="02040503050406030204" pitchFamily="18" charset="0"/>
                              </a:rPr>
                              <m:t>h</m:t>
                            </m:r>
                          </m:e>
                        </m:d>
                        <m:r>
                          <a:rPr lang="es-CO" sz="2400" i="1">
                            <a:latin typeface="Cambria Math" panose="02040503050406030204" pitchFamily="18" charset="0"/>
                          </a:rPr>
                          <m:t>−</m:t>
                        </m:r>
                        <m:r>
                          <a:rPr lang="es-CO" sz="2400" i="1">
                            <a:latin typeface="Cambria Math" panose="02040503050406030204" pitchFamily="18" charset="0"/>
                          </a:rPr>
                          <m:t>𝑓</m:t>
                        </m:r>
                        <m:d>
                          <m:dPr>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0</m:t>
                                </m:r>
                              </m:sub>
                            </m:sSub>
                            <m:r>
                              <a:rPr lang="es-CO" sz="2400" i="1">
                                <a:latin typeface="Cambria Math" panose="02040503050406030204" pitchFamily="18" charset="0"/>
                              </a:rPr>
                              <m:t>−</m:t>
                            </m:r>
                            <m:r>
                              <a:rPr lang="es-CO" sz="2400" i="1">
                                <a:latin typeface="Cambria Math" panose="02040503050406030204" pitchFamily="18" charset="0"/>
                              </a:rPr>
                              <m:t>h</m:t>
                            </m:r>
                          </m:e>
                        </m:d>
                      </m:e>
                    </m:d>
                  </m:oMath>
                </a14:m>
                <a:r>
                  <a:rPr lang="es-CO" sz="2400" dirty="0"/>
                  <a:t>)    </a:t>
                </a:r>
                <a:r>
                  <a:rPr lang="es-CO" sz="2400" b="1" dirty="0"/>
                  <a:t>(3)</a:t>
                </a:r>
              </a:p>
              <a:p>
                <a:pPr marL="0" indent="0">
                  <a:buNone/>
                </a:pPr>
                <a:endParaRPr lang="es-CO" dirty="0"/>
              </a:p>
            </p:txBody>
          </p:sp>
        </mc:Choice>
        <mc:Fallback xmlns="">
          <p:sp>
            <p:nvSpPr>
              <p:cNvPr id="3" name="Marcador de contenido 2">
                <a:extLst>
                  <a:ext uri="{FF2B5EF4-FFF2-40B4-BE49-F238E27FC236}">
                    <a16:creationId xmlns:a16="http://schemas.microsoft.com/office/drawing/2014/main" id="{6C57E5FA-47C6-42B2-88CB-15949DD775A5}"/>
                  </a:ext>
                </a:extLst>
              </p:cNvPr>
              <p:cNvSpPr>
                <a:spLocks noGrp="1" noRot="1" noChangeAspect="1" noMove="1" noResize="1" noEditPoints="1" noAdjustHandles="1" noChangeArrowheads="1" noChangeShapeType="1" noTextEdit="1"/>
              </p:cNvSpPr>
              <p:nvPr>
                <p:ph idx="1"/>
              </p:nvPr>
            </p:nvSpPr>
            <p:spPr>
              <a:blipFill>
                <a:blip r:embed="rId2"/>
                <a:stretch>
                  <a:fillRect l="-1090"/>
                </a:stretch>
              </a:blipFill>
            </p:spPr>
            <p:txBody>
              <a:bodyPr/>
              <a:lstStyle/>
              <a:p>
                <a:r>
                  <a:rPr lang="es-CO">
                    <a:noFill/>
                  </a:rPr>
                  <a:t> </a:t>
                </a:r>
              </a:p>
            </p:txBody>
          </p:sp>
        </mc:Fallback>
      </mc:AlternateContent>
    </p:spTree>
    <p:extLst>
      <p:ext uri="{BB962C8B-B14F-4D97-AF65-F5344CB8AC3E}">
        <p14:creationId xmlns:p14="http://schemas.microsoft.com/office/powerpoint/2010/main" val="1454294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91B6BD7-085F-4D0A-B9F0-986D469DF5A4}"/>
                  </a:ext>
                </a:extLst>
              </p:cNvPr>
              <p:cNvSpPr>
                <a:spLocks noGrp="1"/>
              </p:cNvSpPr>
              <p:nvPr>
                <p:ph idx="1"/>
              </p:nvPr>
            </p:nvSpPr>
            <p:spPr>
              <a:xfrm>
                <a:off x="609600" y="503582"/>
                <a:ext cx="10111409" cy="5744817"/>
              </a:xfrm>
            </p:spPr>
            <p:txBody>
              <a:bodyPr/>
              <a:lstStyle/>
              <a:p>
                <a:pPr marL="0" indent="0">
                  <a:buNone/>
                </a:pPr>
                <a:r>
                  <a:rPr lang="es-CO" sz="2400" dirty="0"/>
                  <a:t>Usando (2) y (3) en (1), obtenemos:</a:t>
                </a:r>
              </a:p>
              <a:p>
                <a:pPr marL="0" indent="0">
                  <a:buNone/>
                </a:pPr>
                <a:endParaRPr lang="es-CO" sz="2400" dirty="0"/>
              </a:p>
              <a:p>
                <a:pPr marL="0" indent="0">
                  <a:buNone/>
                </a:pPr>
                <a14:m>
                  <m:oMathPara xmlns:m="http://schemas.openxmlformats.org/officeDocument/2006/math">
                    <m:oMathParaPr>
                      <m:jc m:val="centerGroup"/>
                    </m:oMathParaPr>
                    <m:oMath xmlns:m="http://schemas.openxmlformats.org/officeDocument/2006/math">
                      <m:f>
                        <m:fPr>
                          <m:ctrlPr>
                            <a:rPr lang="es-CO" sz="2400" i="1">
                              <a:latin typeface="Cambria Math" panose="02040503050406030204" pitchFamily="18" charset="0"/>
                            </a:rPr>
                          </m:ctrlPr>
                        </m:fPr>
                        <m:num>
                          <m:r>
                            <a:rPr lang="es-CO" sz="2400" i="1">
                              <a:latin typeface="Cambria Math" panose="02040503050406030204" pitchFamily="18" charset="0"/>
                            </a:rPr>
                            <m:t>1</m:t>
                          </m:r>
                        </m:num>
                        <m:den>
                          <m:sSup>
                            <m:sSupPr>
                              <m:ctrlPr>
                                <a:rPr lang="es-CO" sz="2400" i="1">
                                  <a:latin typeface="Cambria Math" panose="02040503050406030204" pitchFamily="18" charset="0"/>
                                </a:rPr>
                              </m:ctrlPr>
                            </m:sSupPr>
                            <m:e>
                              <m:r>
                                <a:rPr lang="es-CO" sz="2400" i="1">
                                  <a:latin typeface="Cambria Math" panose="02040503050406030204" pitchFamily="18" charset="0"/>
                                </a:rPr>
                                <m:t>h</m:t>
                              </m:r>
                            </m:e>
                            <m:sup>
                              <m:r>
                                <a:rPr lang="es-CO" sz="2400" i="1">
                                  <a:latin typeface="Cambria Math" panose="02040503050406030204" pitchFamily="18" charset="0"/>
                                </a:rPr>
                                <m:t>2</m:t>
                              </m:r>
                            </m:sup>
                          </m:sSup>
                        </m:den>
                      </m:f>
                      <m:d>
                        <m:dPr>
                          <m:begChr m:val="["/>
                          <m:endChr m:val="]"/>
                          <m:ctrlPr>
                            <a:rPr lang="es-CO" sz="2400" i="1">
                              <a:latin typeface="Cambria Math" panose="02040503050406030204" pitchFamily="18" charset="0"/>
                            </a:rPr>
                          </m:ctrlPr>
                        </m:dPr>
                        <m:e>
                          <m:r>
                            <a:rPr lang="es-CO" sz="2400" i="1">
                              <a:latin typeface="Cambria Math" panose="02040503050406030204" pitchFamily="18" charset="0"/>
                            </a:rPr>
                            <m:t>𝑦</m:t>
                          </m:r>
                          <m:d>
                            <m:dPr>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𝑖</m:t>
                                  </m:r>
                                  <m:r>
                                    <a:rPr lang="es-CO" sz="2400" i="1">
                                      <a:latin typeface="Cambria Math" panose="02040503050406030204" pitchFamily="18" charset="0"/>
                                    </a:rPr>
                                    <m:t>+1</m:t>
                                  </m:r>
                                </m:sub>
                              </m:sSub>
                              <m:r>
                                <a:rPr lang="es-CO" sz="2400" i="1">
                                  <a:latin typeface="Cambria Math" panose="02040503050406030204" pitchFamily="18" charset="0"/>
                                </a:rPr>
                                <m:t>)−2</m:t>
                              </m:r>
                              <m:r>
                                <a:rPr lang="es-CO" sz="2400" i="1">
                                  <a:latin typeface="Cambria Math" panose="02040503050406030204" pitchFamily="18" charset="0"/>
                                </a:rPr>
                                <m:t>𝑦</m:t>
                              </m:r>
                              <m:d>
                                <m:dPr>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𝑖</m:t>
                                      </m:r>
                                    </m:sub>
                                  </m:sSub>
                                </m:e>
                              </m:d>
                              <m:r>
                                <a:rPr lang="es-CO" sz="2400" i="1">
                                  <a:latin typeface="Cambria Math" panose="02040503050406030204" pitchFamily="18" charset="0"/>
                                </a:rPr>
                                <m:t>+</m:t>
                              </m:r>
                              <m:r>
                                <a:rPr lang="es-CO" sz="2400" i="1">
                                  <a:latin typeface="Cambria Math" panose="02040503050406030204" pitchFamily="18" charset="0"/>
                                </a:rPr>
                                <m:t>𝑦</m:t>
                              </m:r>
                              <m:r>
                                <a:rPr lang="es-CO" sz="2400" i="1">
                                  <a:latin typeface="Cambria Math" panose="02040503050406030204" pitchFamily="18" charset="0"/>
                                </a:rPr>
                                <m:t>(</m:t>
                              </m:r>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𝑖</m:t>
                                  </m:r>
                                  <m:r>
                                    <a:rPr lang="es-CO" sz="2400" i="1">
                                      <a:latin typeface="Cambria Math" panose="02040503050406030204" pitchFamily="18" charset="0"/>
                                    </a:rPr>
                                    <m:t>−1</m:t>
                                  </m:r>
                                </m:sub>
                              </m:sSub>
                            </m:e>
                          </m:d>
                        </m:e>
                      </m:d>
                      <m:r>
                        <a:rPr lang="es-CO" sz="2400" b="0" i="1" smtClean="0">
                          <a:latin typeface="Cambria Math" panose="02040503050406030204" pitchFamily="18" charset="0"/>
                        </a:rPr>
                        <m:t>=</m:t>
                      </m:r>
                      <m:r>
                        <a:rPr lang="es-CO" sz="2400" b="0" i="1" smtClean="0">
                          <a:latin typeface="Cambria Math" panose="02040503050406030204" pitchFamily="18" charset="0"/>
                        </a:rPr>
                        <m:t>𝑓</m:t>
                      </m:r>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sub>
                      </m:sSub>
                      <m:r>
                        <a:rPr lang="es-CO" sz="2400" b="0" i="1" smtClean="0">
                          <a:latin typeface="Cambria Math" panose="02040503050406030204" pitchFamily="18" charset="0"/>
                        </a:rPr>
                        <m:t>,</m:t>
                      </m:r>
                      <m:r>
                        <a:rPr lang="es-CO" sz="2400" b="0" i="1" smtClean="0">
                          <a:latin typeface="Cambria Math" panose="02040503050406030204" pitchFamily="18" charset="0"/>
                        </a:rPr>
                        <m:t>𝑦</m:t>
                      </m:r>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sub>
                          </m:sSub>
                        </m:e>
                      </m:d>
                      <m:r>
                        <a:rPr lang="es-CO" sz="2400" b="0" i="1" smtClean="0">
                          <a:latin typeface="Cambria Math" panose="02040503050406030204" pitchFamily="18" charset="0"/>
                        </a:rPr>
                        <m:t>,</m:t>
                      </m:r>
                      <m:f>
                        <m:fPr>
                          <m:ctrlPr>
                            <a:rPr lang="es-CO" sz="2400" i="1">
                              <a:latin typeface="Cambria Math" panose="02040503050406030204" pitchFamily="18" charset="0"/>
                            </a:rPr>
                          </m:ctrlPr>
                        </m:fPr>
                        <m:num>
                          <m:r>
                            <a:rPr lang="es-CO" sz="2400" i="1">
                              <a:latin typeface="Cambria Math" panose="02040503050406030204" pitchFamily="18" charset="0"/>
                            </a:rPr>
                            <m:t>1</m:t>
                          </m:r>
                        </m:num>
                        <m:den>
                          <m:r>
                            <a:rPr lang="es-CO" sz="2400" i="1">
                              <a:latin typeface="Cambria Math" panose="02040503050406030204" pitchFamily="18" charset="0"/>
                            </a:rPr>
                            <m:t>2</m:t>
                          </m:r>
                          <m:r>
                            <a:rPr lang="es-CO" sz="2400" i="1">
                              <a:latin typeface="Cambria Math" panose="02040503050406030204" pitchFamily="18" charset="0"/>
                            </a:rPr>
                            <m:t>h</m:t>
                          </m:r>
                        </m:den>
                      </m:f>
                      <m:d>
                        <m:dPr>
                          <m:begChr m:val="["/>
                          <m:endChr m:val="]"/>
                          <m:ctrlPr>
                            <a:rPr lang="es-CO" sz="2400" i="1">
                              <a:latin typeface="Cambria Math" panose="02040503050406030204" pitchFamily="18" charset="0"/>
                            </a:rPr>
                          </m:ctrlPr>
                        </m:dPr>
                        <m:e>
                          <m:r>
                            <a:rPr lang="es-CO" sz="2400" b="0" i="1" smtClean="0">
                              <a:latin typeface="Cambria Math" panose="02040503050406030204" pitchFamily="18" charset="0"/>
                            </a:rPr>
                            <m:t>𝑦</m:t>
                          </m:r>
                          <m:d>
                            <m:dPr>
                              <m:ctrlPr>
                                <a:rPr lang="es-CO" sz="2400" i="1">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r>
                                    <a:rPr lang="es-CO" sz="2400" b="0" i="1" smtClean="0">
                                      <a:latin typeface="Cambria Math" panose="02040503050406030204" pitchFamily="18" charset="0"/>
                                    </a:rPr>
                                    <m:t>+1</m:t>
                                  </m:r>
                                </m:sub>
                              </m:sSub>
                            </m:e>
                          </m:d>
                          <m:r>
                            <a:rPr lang="es-CO" sz="2400" i="1">
                              <a:latin typeface="Cambria Math" panose="02040503050406030204" pitchFamily="18" charset="0"/>
                            </a:rPr>
                            <m:t>−</m:t>
                          </m:r>
                          <m:r>
                            <a:rPr lang="es-CO" sz="2400" b="0" i="1" smtClean="0">
                              <a:latin typeface="Cambria Math" panose="02040503050406030204" pitchFamily="18" charset="0"/>
                            </a:rPr>
                            <m:t>𝑦</m:t>
                          </m:r>
                          <m:d>
                            <m:dPr>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𝑥</m:t>
                                  </m:r>
                                </m:e>
                                <m:sub>
                                  <m:r>
                                    <a:rPr lang="es-CO" sz="2400" i="1">
                                      <a:latin typeface="Cambria Math" panose="02040503050406030204" pitchFamily="18" charset="0"/>
                                    </a:rPr>
                                    <m:t>𝑖</m:t>
                                  </m:r>
                                  <m:r>
                                    <a:rPr lang="es-CO" sz="2400" b="0" i="1" smtClean="0">
                                      <a:latin typeface="Cambria Math" panose="02040503050406030204" pitchFamily="18" charset="0"/>
                                    </a:rPr>
                                    <m:t>−</m:t>
                                  </m:r>
                                  <m:r>
                                    <a:rPr lang="es-CO" sz="2400" i="1">
                                      <a:latin typeface="Cambria Math" panose="02040503050406030204" pitchFamily="18" charset="0"/>
                                    </a:rPr>
                                    <m:t>1</m:t>
                                  </m:r>
                                </m:sub>
                              </m:sSub>
                            </m:e>
                          </m:d>
                        </m:e>
                      </m:d>
                      <m:r>
                        <m:rPr>
                          <m:nor/>
                        </m:rPr>
                        <a:rPr lang="es-CO" sz="2400" dirty="0"/>
                        <m:t>)</m:t>
                      </m:r>
                    </m:oMath>
                  </m:oMathPara>
                </a14:m>
                <a:endParaRPr lang="es-CO" sz="2400" dirty="0"/>
              </a:p>
              <a:p>
                <a:pPr marL="0" indent="0">
                  <a:buNone/>
                </a:pPr>
                <a:endParaRPr lang="es-CO" sz="2400" dirty="0"/>
              </a:p>
              <a:p>
                <a:pPr marL="0" indent="0">
                  <a:buNone/>
                </a:pPr>
                <a:endParaRPr lang="es-CO" sz="2400" dirty="0"/>
              </a:p>
              <a:p>
                <a:pPr marL="0" indent="0">
                  <a:buNone/>
                </a:pPr>
                <a:r>
                  <a:rPr lang="es-CO" sz="2400" dirty="0"/>
                  <a:t>Tomando el cambio de variable </a:t>
                </a:r>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𝑤</m:t>
                        </m:r>
                      </m:e>
                      <m:sub>
                        <m:r>
                          <a:rPr lang="es-CO" sz="2400" b="0" i="1" smtClean="0">
                            <a:latin typeface="Cambria Math" panose="02040503050406030204" pitchFamily="18" charset="0"/>
                          </a:rPr>
                          <m:t>𝑖</m:t>
                        </m:r>
                      </m:sub>
                    </m:sSub>
                    <m:r>
                      <a:rPr lang="es-CO" sz="2400" b="0" i="1" smtClean="0">
                        <a:latin typeface="Cambria Math" panose="02040503050406030204" pitchFamily="18" charset="0"/>
                      </a:rPr>
                      <m:t>=</m:t>
                    </m:r>
                    <m:r>
                      <a:rPr lang="es-CO" sz="2400" b="0" i="1" smtClean="0">
                        <a:latin typeface="Cambria Math" panose="02040503050406030204" pitchFamily="18" charset="0"/>
                      </a:rPr>
                      <m:t>𝑦</m:t>
                    </m:r>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sub>
                        </m:sSub>
                      </m:e>
                    </m:d>
                  </m:oMath>
                </a14:m>
                <a:r>
                  <a:rPr lang="es-CO" sz="2400" dirty="0"/>
                  <a:t> tenemos:</a:t>
                </a:r>
              </a:p>
              <a:p>
                <a:pPr marL="0" indent="0">
                  <a:buNone/>
                </a:pPr>
                <a:r>
                  <a:rPr lang="es-CO" sz="2400" dirty="0"/>
                  <a:t>			</a:t>
                </a:r>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𝑤</m:t>
                        </m:r>
                      </m:e>
                      <m:sub>
                        <m:r>
                          <a:rPr lang="es-CO" sz="2400" b="0" i="1" smtClean="0">
                            <a:latin typeface="Cambria Math" panose="02040503050406030204" pitchFamily="18" charset="0"/>
                          </a:rPr>
                          <m:t>0</m:t>
                        </m:r>
                      </m:sub>
                    </m:sSub>
                    <m:r>
                      <a:rPr lang="es-CO" sz="2400" b="0" i="1" smtClean="0">
                        <a:latin typeface="Cambria Math" panose="02040503050406030204" pitchFamily="18" charset="0"/>
                      </a:rPr>
                      <m:t>= </m:t>
                    </m:r>
                    <m:r>
                      <a:rPr lang="es-CO" sz="2400" b="0" i="1" smtClean="0">
                        <a:latin typeface="Cambria Math" panose="02040503050406030204" pitchFamily="18" charset="0"/>
                        <a:ea typeface="Cambria Math" panose="02040503050406030204" pitchFamily="18" charset="0"/>
                      </a:rPr>
                      <m:t>𝛼</m:t>
                    </m:r>
                    <m:r>
                      <a:rPr lang="es-CO" sz="2400" b="0" i="1" smtClean="0">
                        <a:latin typeface="Cambria Math" panose="02040503050406030204" pitchFamily="18" charset="0"/>
                        <a:ea typeface="Cambria Math" panose="02040503050406030204" pitchFamily="18" charset="0"/>
                      </a:rPr>
                      <m:t>                                </m:t>
                    </m:r>
                    <m:sSub>
                      <m:sSubPr>
                        <m:ctrlPr>
                          <a:rPr lang="es-CO" sz="2400" b="0" i="1" smtClean="0">
                            <a:latin typeface="Cambria Math" panose="02040503050406030204" pitchFamily="18" charset="0"/>
                            <a:ea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𝑤</m:t>
                        </m:r>
                      </m:e>
                      <m:sub>
                        <m:r>
                          <a:rPr lang="es-CO" sz="2400" b="0" i="1" smtClean="0">
                            <a:latin typeface="Cambria Math" panose="02040503050406030204" pitchFamily="18" charset="0"/>
                            <a:ea typeface="Cambria Math" panose="02040503050406030204" pitchFamily="18" charset="0"/>
                          </a:rPr>
                          <m:t>𝑁</m:t>
                        </m:r>
                        <m:r>
                          <a:rPr lang="es-CO" sz="2400" b="0" i="1" smtClean="0">
                            <a:latin typeface="Cambria Math" panose="02040503050406030204" pitchFamily="18" charset="0"/>
                            <a:ea typeface="Cambria Math" panose="02040503050406030204" pitchFamily="18" charset="0"/>
                          </a:rPr>
                          <m:t>+1</m:t>
                        </m:r>
                      </m:sub>
                    </m:sSub>
                    <m:r>
                      <a:rPr lang="es-CO" sz="2400" b="0" i="1" smtClean="0">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𝛽</m:t>
                    </m:r>
                  </m:oMath>
                </a14:m>
                <a:endParaRPr lang="es-CO" sz="2400" dirty="0"/>
              </a:p>
              <a:p>
                <a:pPr marL="0" indent="0">
                  <a:buNone/>
                </a:pPr>
                <a:endParaRPr lang="es-CO" sz="2400" dirty="0"/>
              </a:p>
              <a:p>
                <a:pPr marL="0" indent="0">
                  <a:buNone/>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b>
                            <m:sSubPr>
                              <m:ctrlPr>
                                <a:rPr lang="es-CO" sz="2400" i="1">
                                  <a:latin typeface="Cambria Math" panose="02040503050406030204" pitchFamily="18" charset="0"/>
                                </a:rPr>
                              </m:ctrlPr>
                            </m:sSubPr>
                            <m:e>
                              <m:r>
                                <a:rPr lang="es-CO" sz="2400" b="0" i="1" smtClean="0">
                                  <a:latin typeface="Cambria Math" panose="02040503050406030204" pitchFamily="18" charset="0"/>
                                </a:rPr>
                                <m:t>𝑤</m:t>
                              </m:r>
                            </m:e>
                            <m:sub>
                              <m:r>
                                <a:rPr lang="es-CO" sz="2400" i="1">
                                  <a:latin typeface="Cambria Math" panose="02040503050406030204" pitchFamily="18" charset="0"/>
                                </a:rPr>
                                <m:t>𝑖</m:t>
                              </m:r>
                              <m:r>
                                <a:rPr lang="es-CO" sz="2400" i="1">
                                  <a:latin typeface="Cambria Math" panose="02040503050406030204" pitchFamily="18" charset="0"/>
                                </a:rPr>
                                <m:t>+1</m:t>
                              </m:r>
                            </m:sub>
                          </m:sSub>
                          <m:r>
                            <a:rPr lang="es-CO" sz="2400" b="0" i="1" smtClean="0">
                              <a:latin typeface="Cambria Math" panose="02040503050406030204" pitchFamily="18" charset="0"/>
                            </a:rPr>
                            <m:t>−2</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𝑤</m:t>
                              </m:r>
                            </m:e>
                            <m:sub>
                              <m:r>
                                <a:rPr lang="es-CO" sz="2400" b="0" i="1" smtClean="0">
                                  <a:latin typeface="Cambria Math" panose="02040503050406030204" pitchFamily="18" charset="0"/>
                                </a:rPr>
                                <m:t>𝑖</m:t>
                              </m:r>
                            </m:sub>
                          </m:sSub>
                          <m:r>
                            <a:rPr lang="es-CO" sz="2400" b="0" i="1" smtClean="0">
                              <a:latin typeface="Cambria Math" panose="02040503050406030204" pitchFamily="18" charset="0"/>
                            </a:rPr>
                            <m:t>+</m:t>
                          </m:r>
                          <m:sSub>
                            <m:sSubPr>
                              <m:ctrlPr>
                                <a:rPr lang="es-CO" sz="2400" i="1">
                                  <a:latin typeface="Cambria Math" panose="02040503050406030204" pitchFamily="18" charset="0"/>
                                </a:rPr>
                              </m:ctrlPr>
                            </m:sSubPr>
                            <m:e>
                              <m:r>
                                <a:rPr lang="es-CO" sz="2400" b="0" i="1" smtClean="0">
                                  <a:latin typeface="Cambria Math" panose="02040503050406030204" pitchFamily="18" charset="0"/>
                                </a:rPr>
                                <m:t>𝑤</m:t>
                              </m:r>
                            </m:e>
                            <m:sub>
                              <m:r>
                                <a:rPr lang="es-CO" sz="2400" i="1">
                                  <a:latin typeface="Cambria Math" panose="02040503050406030204" pitchFamily="18" charset="0"/>
                                </a:rPr>
                                <m:t>𝑖</m:t>
                              </m:r>
                              <m:r>
                                <a:rPr lang="es-CO" sz="2400" b="0" i="1" smtClean="0">
                                  <a:latin typeface="Cambria Math" panose="02040503050406030204" pitchFamily="18" charset="0"/>
                                </a:rPr>
                                <m:t>−</m:t>
                              </m:r>
                              <m:r>
                                <a:rPr lang="es-CO" sz="2400" i="1">
                                  <a:latin typeface="Cambria Math" panose="02040503050406030204" pitchFamily="18" charset="0"/>
                                </a:rPr>
                                <m:t>1</m:t>
                              </m:r>
                            </m:sub>
                          </m:sSub>
                        </m:num>
                        <m:den>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h</m:t>
                              </m:r>
                            </m:e>
                            <m:sup>
                              <m:r>
                                <a:rPr lang="es-CO" sz="2400" b="0" i="1" smtClean="0">
                                  <a:latin typeface="Cambria Math" panose="02040503050406030204" pitchFamily="18" charset="0"/>
                                </a:rPr>
                                <m:t>2</m:t>
                              </m:r>
                            </m:sup>
                          </m:sSup>
                        </m:den>
                      </m:f>
                      <m:r>
                        <a:rPr lang="es-CO" sz="2400" b="0" i="1" smtClean="0">
                          <a:latin typeface="Cambria Math" panose="02040503050406030204" pitchFamily="18" charset="0"/>
                        </a:rPr>
                        <m:t>+</m:t>
                      </m:r>
                      <m:r>
                        <a:rPr lang="es-CO" sz="2400" b="0" i="1" smtClean="0">
                          <a:latin typeface="Cambria Math" panose="02040503050406030204" pitchFamily="18" charset="0"/>
                        </a:rPr>
                        <m:t>𝑓</m:t>
                      </m:r>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sub>
                          </m:sSub>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𝑤</m:t>
                              </m:r>
                            </m:e>
                            <m:sub>
                              <m:r>
                                <a:rPr lang="es-CO" sz="2400" b="0" i="1" smtClean="0">
                                  <a:latin typeface="Cambria Math" panose="02040503050406030204" pitchFamily="18" charset="0"/>
                                </a:rPr>
                                <m:t>𝑖</m:t>
                              </m:r>
                            </m:sub>
                          </m:sSub>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b>
                                <m:sSubPr>
                                  <m:ctrlPr>
                                    <a:rPr lang="es-CO" sz="2400" i="1">
                                      <a:latin typeface="Cambria Math" panose="02040503050406030204" pitchFamily="18" charset="0"/>
                                    </a:rPr>
                                  </m:ctrlPr>
                                </m:sSubPr>
                                <m:e>
                                  <m:r>
                                    <a:rPr lang="es-CO" sz="2400" b="0" i="1" smtClean="0">
                                      <a:latin typeface="Cambria Math" panose="02040503050406030204" pitchFamily="18" charset="0"/>
                                    </a:rPr>
                                    <m:t>𝑤</m:t>
                                  </m:r>
                                </m:e>
                                <m:sub>
                                  <m:r>
                                    <a:rPr lang="es-CO" sz="2400" i="1">
                                      <a:latin typeface="Cambria Math" panose="02040503050406030204" pitchFamily="18" charset="0"/>
                                    </a:rPr>
                                    <m:t>𝑖</m:t>
                                  </m:r>
                                  <m:r>
                                    <a:rPr lang="es-CO" sz="2400" i="1">
                                      <a:latin typeface="Cambria Math" panose="02040503050406030204" pitchFamily="18" charset="0"/>
                                    </a:rPr>
                                    <m:t>+1</m:t>
                                  </m:r>
                                </m:sub>
                              </m:sSub>
                              <m:r>
                                <a:rPr lang="es-CO" sz="2400" b="0" i="1" smtClean="0">
                                  <a:latin typeface="Cambria Math" panose="02040503050406030204" pitchFamily="18" charset="0"/>
                                </a:rPr>
                                <m:t>−</m:t>
                              </m:r>
                              <m:sSub>
                                <m:sSubPr>
                                  <m:ctrlPr>
                                    <a:rPr lang="es-CO" sz="2400" i="1">
                                      <a:latin typeface="Cambria Math" panose="02040503050406030204" pitchFamily="18" charset="0"/>
                                    </a:rPr>
                                  </m:ctrlPr>
                                </m:sSubPr>
                                <m:e>
                                  <m:r>
                                    <a:rPr lang="es-CO" sz="2400" b="0" i="1" smtClean="0">
                                      <a:latin typeface="Cambria Math" panose="02040503050406030204" pitchFamily="18" charset="0"/>
                                    </a:rPr>
                                    <m:t>𝑤</m:t>
                                  </m:r>
                                </m:e>
                                <m:sub>
                                  <m:r>
                                    <a:rPr lang="es-CO" sz="2400" i="1">
                                      <a:latin typeface="Cambria Math" panose="02040503050406030204" pitchFamily="18" charset="0"/>
                                    </a:rPr>
                                    <m:t>𝑖</m:t>
                                  </m:r>
                                  <m:r>
                                    <a:rPr lang="es-CO" sz="2400" b="0" i="1" smtClean="0">
                                      <a:latin typeface="Cambria Math" panose="02040503050406030204" pitchFamily="18" charset="0"/>
                                    </a:rPr>
                                    <m:t>−</m:t>
                                  </m:r>
                                  <m:r>
                                    <a:rPr lang="es-CO" sz="2400" i="1">
                                      <a:latin typeface="Cambria Math" panose="02040503050406030204" pitchFamily="18" charset="0"/>
                                    </a:rPr>
                                    <m:t>1</m:t>
                                  </m:r>
                                </m:sub>
                              </m:sSub>
                            </m:num>
                            <m:den>
                              <m:r>
                                <a:rPr lang="es-CO" sz="2400" b="0" i="1" smtClean="0">
                                  <a:latin typeface="Cambria Math" panose="02040503050406030204" pitchFamily="18" charset="0"/>
                                </a:rPr>
                                <m:t>2</m:t>
                              </m:r>
                              <m:r>
                                <a:rPr lang="es-CO" sz="2400" b="0" i="1" smtClean="0">
                                  <a:latin typeface="Cambria Math" panose="02040503050406030204" pitchFamily="18" charset="0"/>
                                </a:rPr>
                                <m:t>h</m:t>
                              </m:r>
                            </m:den>
                          </m:f>
                        </m:e>
                      </m:d>
                      <m:r>
                        <a:rPr lang="es-CO" sz="2400" b="0" i="1" smtClean="0">
                          <a:latin typeface="Cambria Math" panose="02040503050406030204" pitchFamily="18" charset="0"/>
                        </a:rPr>
                        <m:t>=0</m:t>
                      </m:r>
                    </m:oMath>
                  </m:oMathPara>
                </a14:m>
                <a:endParaRPr lang="es-CO" sz="2400" dirty="0"/>
              </a:p>
              <a:p>
                <a:pPr marL="0" indent="0">
                  <a:buNone/>
                </a:pPr>
                <a:r>
                  <a:rPr lang="es-CO" sz="2400" dirty="0"/>
                  <a:t>Para cada </a:t>
                </a:r>
                <a14:m>
                  <m:oMath xmlns:m="http://schemas.openxmlformats.org/officeDocument/2006/math">
                    <m:r>
                      <a:rPr lang="es-CO" sz="2400" b="0" i="1" smtClean="0">
                        <a:latin typeface="Cambria Math" panose="02040503050406030204" pitchFamily="18" charset="0"/>
                      </a:rPr>
                      <m:t>𝑖</m:t>
                    </m:r>
                    <m:r>
                      <a:rPr lang="es-CO" sz="2400" b="0" i="1" smtClean="0">
                        <a:latin typeface="Cambria Math" panose="02040503050406030204" pitchFamily="18" charset="0"/>
                      </a:rPr>
                      <m:t>=1,2,…,</m:t>
                    </m:r>
                    <m:r>
                      <a:rPr lang="es-CO" sz="2400" b="0" i="1" smtClean="0">
                        <a:latin typeface="Cambria Math" panose="02040503050406030204" pitchFamily="18" charset="0"/>
                      </a:rPr>
                      <m:t>𝑁</m:t>
                    </m:r>
                  </m:oMath>
                </a14:m>
                <a:endParaRPr lang="es-CO" sz="2400" dirty="0"/>
              </a:p>
              <a:p>
                <a:pPr marL="0" indent="0">
                  <a:buNone/>
                </a:pPr>
                <a:endParaRPr lang="es-CO" dirty="0"/>
              </a:p>
              <a:p>
                <a:pPr marL="0" indent="0">
                  <a:buNone/>
                </a:pPr>
                <a:endParaRPr lang="es-CO" dirty="0"/>
              </a:p>
            </p:txBody>
          </p:sp>
        </mc:Choice>
        <mc:Fallback xmlns="">
          <p:sp>
            <p:nvSpPr>
              <p:cNvPr id="3" name="Marcador de contenido 2">
                <a:extLst>
                  <a:ext uri="{FF2B5EF4-FFF2-40B4-BE49-F238E27FC236}">
                    <a16:creationId xmlns:a16="http://schemas.microsoft.com/office/drawing/2014/main" id="{B91B6BD7-085F-4D0A-B9F0-986D469DF5A4}"/>
                  </a:ext>
                </a:extLst>
              </p:cNvPr>
              <p:cNvSpPr>
                <a:spLocks noGrp="1" noRot="1" noChangeAspect="1" noMove="1" noResize="1" noEditPoints="1" noAdjustHandles="1" noChangeArrowheads="1" noChangeShapeType="1" noTextEdit="1"/>
              </p:cNvSpPr>
              <p:nvPr>
                <p:ph idx="1"/>
              </p:nvPr>
            </p:nvSpPr>
            <p:spPr>
              <a:xfrm>
                <a:off x="609600" y="503582"/>
                <a:ext cx="10111409" cy="5744817"/>
              </a:xfrm>
              <a:blipFill>
                <a:blip r:embed="rId2"/>
                <a:stretch>
                  <a:fillRect l="-904" t="-849"/>
                </a:stretch>
              </a:blipFill>
            </p:spPr>
            <p:txBody>
              <a:bodyPr/>
              <a:lstStyle/>
              <a:p>
                <a:r>
                  <a:rPr lang="es-CO">
                    <a:noFill/>
                  </a:rPr>
                  <a:t> </a:t>
                </a:r>
              </a:p>
            </p:txBody>
          </p:sp>
        </mc:Fallback>
      </mc:AlternateContent>
    </p:spTree>
    <p:extLst>
      <p:ext uri="{BB962C8B-B14F-4D97-AF65-F5344CB8AC3E}">
        <p14:creationId xmlns:p14="http://schemas.microsoft.com/office/powerpoint/2010/main" val="154826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947464C-DFC9-4FC5-854A-642315AA4FC0}"/>
              </a:ext>
            </a:extLst>
          </p:cNvPr>
          <p:cNvSpPr>
            <a:spLocks noGrp="1"/>
          </p:cNvSpPr>
          <p:nvPr>
            <p:ph idx="1"/>
          </p:nvPr>
        </p:nvSpPr>
        <p:spPr>
          <a:xfrm>
            <a:off x="1103312" y="583096"/>
            <a:ext cx="9604445" cy="5665303"/>
          </a:xfrm>
        </p:spPr>
        <p:txBody>
          <a:bodyPr>
            <a:normAutofit/>
          </a:bodyPr>
          <a:lstStyle/>
          <a:p>
            <a:pPr marL="0" indent="0">
              <a:buNone/>
            </a:pPr>
            <a:r>
              <a:rPr lang="es-CO" sz="2400" dirty="0"/>
              <a:t>El sistema no lineal N x N  obtenido por este método,</a:t>
            </a:r>
          </a:p>
          <a:p>
            <a:pPr marL="0" indent="0">
              <a:buNone/>
            </a:pPr>
            <a:endParaRPr lang="es-CO" sz="2400" dirty="0"/>
          </a:p>
          <a:p>
            <a:pPr marL="0" indent="0">
              <a:buNone/>
            </a:pPr>
            <a:endParaRPr lang="es-CO" sz="2400" dirty="0"/>
          </a:p>
          <a:p>
            <a:pPr marL="0" indent="0">
              <a:buNone/>
            </a:pPr>
            <a:endParaRPr lang="es-CO" sz="2400" dirty="0"/>
          </a:p>
          <a:p>
            <a:pPr marL="0" indent="0">
              <a:buNone/>
            </a:pPr>
            <a:endParaRPr lang="es-CO" sz="2400" dirty="0"/>
          </a:p>
          <a:p>
            <a:pPr marL="0" indent="0">
              <a:buNone/>
            </a:pPr>
            <a:r>
              <a:rPr lang="es-CO" sz="2400" dirty="0"/>
              <a:t>                                                                                                     																			   </a:t>
            </a:r>
            <a:r>
              <a:rPr lang="es-CO" sz="2400" b="1" dirty="0"/>
              <a:t>(4)</a:t>
            </a:r>
          </a:p>
        </p:txBody>
      </p:sp>
      <p:pic>
        <p:nvPicPr>
          <p:cNvPr id="5" name="Imagen 4">
            <a:extLst>
              <a:ext uri="{FF2B5EF4-FFF2-40B4-BE49-F238E27FC236}">
                <a16:creationId xmlns:a16="http://schemas.microsoft.com/office/drawing/2014/main" id="{D3BA17EC-FABD-43CF-B870-2BE8303D0FF0}"/>
              </a:ext>
            </a:extLst>
          </p:cNvPr>
          <p:cNvPicPr>
            <a:picLocks noChangeAspect="1"/>
          </p:cNvPicPr>
          <p:nvPr/>
        </p:nvPicPr>
        <p:blipFill>
          <a:blip r:embed="rId2"/>
          <a:stretch>
            <a:fillRect/>
          </a:stretch>
        </p:blipFill>
        <p:spPr>
          <a:xfrm>
            <a:off x="1284103" y="1597214"/>
            <a:ext cx="7582958" cy="4220164"/>
          </a:xfrm>
          <a:prstGeom prst="rect">
            <a:avLst/>
          </a:prstGeom>
        </p:spPr>
      </p:pic>
    </p:spTree>
    <p:extLst>
      <p:ext uri="{BB962C8B-B14F-4D97-AF65-F5344CB8AC3E}">
        <p14:creationId xmlns:p14="http://schemas.microsoft.com/office/powerpoint/2010/main" val="62232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56A2D-DF03-486F-93C4-2A8F70C7B96C}"/>
              </a:ext>
            </a:extLst>
          </p:cNvPr>
          <p:cNvSpPr>
            <a:spLocks noGrp="1"/>
          </p:cNvSpPr>
          <p:nvPr>
            <p:ph type="title"/>
          </p:nvPr>
        </p:nvSpPr>
        <p:spPr/>
        <p:txBody>
          <a:bodyPr/>
          <a:lstStyle/>
          <a:p>
            <a:r>
              <a:rPr lang="es-CO" dirty="0"/>
              <a:t>MÉTODO DE NEWTON PARA LAS ITERACIONES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303895A-65E9-4D77-90C6-D9342717AFBF}"/>
                  </a:ext>
                </a:extLst>
              </p:cNvPr>
              <p:cNvSpPr>
                <a:spLocks noGrp="1"/>
              </p:cNvSpPr>
              <p:nvPr>
                <p:ph idx="1"/>
              </p:nvPr>
            </p:nvSpPr>
            <p:spPr/>
            <p:txBody>
              <a:bodyPr>
                <a:normAutofit/>
              </a:bodyPr>
              <a:lstStyle/>
              <a:p>
                <a:pPr marL="0" indent="0">
                  <a:buNone/>
                </a:pPr>
                <a:r>
                  <a:rPr lang="es-CO" sz="2400" dirty="0"/>
                  <a:t>Una secuencia de iterados </a:t>
                </a:r>
                <a14:m>
                  <m:oMath xmlns:m="http://schemas.openxmlformats.org/officeDocument/2006/math">
                    <m:r>
                      <a:rPr lang="es-CO" sz="2400" i="1">
                        <a:latin typeface="Cambria Math" panose="02040503050406030204" pitchFamily="18" charset="0"/>
                      </a:rPr>
                      <m:t>{</m:t>
                    </m:r>
                    <m:sSup>
                      <m:sSupPr>
                        <m:ctrlPr>
                          <a:rPr lang="es-CO" sz="2400" i="1">
                            <a:latin typeface="Cambria Math" panose="02040503050406030204" pitchFamily="18" charset="0"/>
                          </a:rPr>
                        </m:ctrlPr>
                      </m:sSupPr>
                      <m:e>
                        <m:d>
                          <m:dPr>
                            <m:ctrlPr>
                              <a:rPr lang="es-CO" sz="2400" i="1">
                                <a:latin typeface="Cambria Math" panose="02040503050406030204" pitchFamily="18" charset="0"/>
                              </a:rPr>
                            </m:ctrlPr>
                          </m:dPr>
                          <m:e>
                            <m:sSubSup>
                              <m:sSubSupPr>
                                <m:ctrlPr>
                                  <a:rPr lang="es-CO" sz="2400" i="1">
                                    <a:latin typeface="Cambria Math" panose="02040503050406030204" pitchFamily="18" charset="0"/>
                                  </a:rPr>
                                </m:ctrlPr>
                              </m:sSubSupPr>
                              <m:e>
                                <m:r>
                                  <a:rPr lang="es-CO" sz="2400" i="1">
                                    <a:latin typeface="Cambria Math" panose="02040503050406030204" pitchFamily="18" charset="0"/>
                                  </a:rPr>
                                  <m:t>𝑤</m:t>
                                </m:r>
                              </m:e>
                              <m:sub>
                                <m:r>
                                  <a:rPr lang="es-CO" sz="2400" i="1">
                                    <a:latin typeface="Cambria Math" panose="02040503050406030204" pitchFamily="18" charset="0"/>
                                  </a:rPr>
                                  <m:t>1</m:t>
                                </m:r>
                              </m:sub>
                              <m:sup>
                                <m:d>
                                  <m:dPr>
                                    <m:ctrlPr>
                                      <a:rPr lang="es-CO" sz="2400" i="1">
                                        <a:latin typeface="Cambria Math" panose="02040503050406030204" pitchFamily="18" charset="0"/>
                                      </a:rPr>
                                    </m:ctrlPr>
                                  </m:dPr>
                                  <m:e>
                                    <m:r>
                                      <a:rPr lang="es-CO" sz="2400" i="1">
                                        <a:latin typeface="Cambria Math" panose="02040503050406030204" pitchFamily="18" charset="0"/>
                                      </a:rPr>
                                      <m:t>𝑘</m:t>
                                    </m:r>
                                  </m:e>
                                </m:d>
                              </m:sup>
                            </m:sSubSup>
                            <m:r>
                              <a:rPr lang="es-CO" sz="2400" i="1">
                                <a:latin typeface="Cambria Math" panose="02040503050406030204" pitchFamily="18" charset="0"/>
                              </a:rPr>
                              <m:t>,</m:t>
                            </m:r>
                            <m:sSubSup>
                              <m:sSubSupPr>
                                <m:ctrlPr>
                                  <a:rPr lang="es-CO" sz="2400" i="1">
                                    <a:latin typeface="Cambria Math" panose="02040503050406030204" pitchFamily="18" charset="0"/>
                                  </a:rPr>
                                </m:ctrlPr>
                              </m:sSubSupPr>
                              <m:e>
                                <m:r>
                                  <a:rPr lang="es-CO" sz="2400" i="1">
                                    <a:latin typeface="Cambria Math" panose="02040503050406030204" pitchFamily="18" charset="0"/>
                                  </a:rPr>
                                  <m:t>𝑤</m:t>
                                </m:r>
                              </m:e>
                              <m:sub>
                                <m:r>
                                  <a:rPr lang="es-CO" sz="2400" i="1">
                                    <a:latin typeface="Cambria Math" panose="02040503050406030204" pitchFamily="18" charset="0"/>
                                  </a:rPr>
                                  <m:t>2</m:t>
                                </m:r>
                              </m:sub>
                              <m:sup>
                                <m:d>
                                  <m:dPr>
                                    <m:ctrlPr>
                                      <a:rPr lang="es-CO" sz="2400" i="1">
                                        <a:latin typeface="Cambria Math" panose="02040503050406030204" pitchFamily="18" charset="0"/>
                                      </a:rPr>
                                    </m:ctrlPr>
                                  </m:dPr>
                                  <m:e>
                                    <m:r>
                                      <a:rPr lang="es-CO" sz="2400" i="1">
                                        <a:latin typeface="Cambria Math" panose="02040503050406030204" pitchFamily="18" charset="0"/>
                                      </a:rPr>
                                      <m:t>𝑘</m:t>
                                    </m:r>
                                  </m:e>
                                </m:d>
                              </m:sup>
                            </m:sSubSup>
                            <m:r>
                              <a:rPr lang="es-CO" sz="2400" i="1">
                                <a:latin typeface="Cambria Math" panose="02040503050406030204" pitchFamily="18" charset="0"/>
                              </a:rPr>
                              <m:t>,…,</m:t>
                            </m:r>
                            <m:sSubSup>
                              <m:sSubSupPr>
                                <m:ctrlPr>
                                  <a:rPr lang="es-CO" sz="2400" i="1">
                                    <a:latin typeface="Cambria Math" panose="02040503050406030204" pitchFamily="18" charset="0"/>
                                  </a:rPr>
                                </m:ctrlPr>
                              </m:sSubSupPr>
                              <m:e>
                                <m:r>
                                  <a:rPr lang="es-CO" sz="2400" i="1">
                                    <a:latin typeface="Cambria Math" panose="02040503050406030204" pitchFamily="18" charset="0"/>
                                  </a:rPr>
                                  <m:t>𝑤</m:t>
                                </m:r>
                              </m:e>
                              <m:sub>
                                <m:r>
                                  <a:rPr lang="es-CO" sz="2400" b="0" i="1" smtClean="0">
                                    <a:latin typeface="Cambria Math" panose="02040503050406030204" pitchFamily="18" charset="0"/>
                                  </a:rPr>
                                  <m:t>𝑁</m:t>
                                </m:r>
                              </m:sub>
                              <m:sup>
                                <m:d>
                                  <m:dPr>
                                    <m:ctrlPr>
                                      <a:rPr lang="es-CO" sz="2400" i="1">
                                        <a:latin typeface="Cambria Math" panose="02040503050406030204" pitchFamily="18" charset="0"/>
                                      </a:rPr>
                                    </m:ctrlPr>
                                  </m:dPr>
                                  <m:e>
                                    <m:r>
                                      <a:rPr lang="es-CO" sz="2400" i="1">
                                        <a:latin typeface="Cambria Math" panose="02040503050406030204" pitchFamily="18" charset="0"/>
                                      </a:rPr>
                                      <m:t>𝑘</m:t>
                                    </m:r>
                                  </m:e>
                                </m:d>
                              </m:sup>
                            </m:sSubSup>
                          </m:e>
                        </m:d>
                      </m:e>
                      <m:sup>
                        <m:r>
                          <a:rPr lang="es-CO" sz="2400" i="1">
                            <a:latin typeface="Cambria Math" panose="02040503050406030204" pitchFamily="18" charset="0"/>
                          </a:rPr>
                          <m:t>𝑡</m:t>
                        </m:r>
                      </m:sup>
                    </m:sSup>
                    <m:r>
                      <a:rPr lang="es-CO" sz="2400" i="1">
                        <a:latin typeface="Cambria Math" panose="02040503050406030204" pitchFamily="18" charset="0"/>
                      </a:rPr>
                      <m:t>}</m:t>
                    </m:r>
                  </m:oMath>
                </a14:m>
                <a:r>
                  <a:rPr lang="es-CO" sz="2400" dirty="0"/>
                  <a:t> se genera, que converge a la solución del sistema (4), siempre que la aproximación inicial </a:t>
                </a:r>
                <a14:m>
                  <m:oMath xmlns:m="http://schemas.openxmlformats.org/officeDocument/2006/math">
                    <m:r>
                      <a:rPr lang="es-CO" sz="2400" i="1">
                        <a:latin typeface="Cambria Math" panose="02040503050406030204" pitchFamily="18" charset="0"/>
                      </a:rPr>
                      <m:t>{</m:t>
                    </m:r>
                    <m:sSup>
                      <m:sSupPr>
                        <m:ctrlPr>
                          <a:rPr lang="es-CO" sz="2400" i="1">
                            <a:latin typeface="Cambria Math" panose="02040503050406030204" pitchFamily="18" charset="0"/>
                          </a:rPr>
                        </m:ctrlPr>
                      </m:sSupPr>
                      <m:e>
                        <m:d>
                          <m:dPr>
                            <m:ctrlPr>
                              <a:rPr lang="es-CO" sz="2400" i="1">
                                <a:latin typeface="Cambria Math" panose="02040503050406030204" pitchFamily="18" charset="0"/>
                              </a:rPr>
                            </m:ctrlPr>
                          </m:dPr>
                          <m:e>
                            <m:sSubSup>
                              <m:sSubSupPr>
                                <m:ctrlPr>
                                  <a:rPr lang="es-CO" sz="2400" i="1">
                                    <a:latin typeface="Cambria Math" panose="02040503050406030204" pitchFamily="18" charset="0"/>
                                  </a:rPr>
                                </m:ctrlPr>
                              </m:sSubSupPr>
                              <m:e>
                                <m:r>
                                  <a:rPr lang="es-CO" sz="2400" i="1">
                                    <a:latin typeface="Cambria Math" panose="02040503050406030204" pitchFamily="18" charset="0"/>
                                  </a:rPr>
                                  <m:t>𝑤</m:t>
                                </m:r>
                              </m:e>
                              <m:sub>
                                <m:r>
                                  <a:rPr lang="es-CO" sz="2400" i="1">
                                    <a:latin typeface="Cambria Math" panose="02040503050406030204" pitchFamily="18" charset="0"/>
                                  </a:rPr>
                                  <m:t>1</m:t>
                                </m:r>
                              </m:sub>
                              <m:sup>
                                <m:d>
                                  <m:dPr>
                                    <m:ctrlPr>
                                      <a:rPr lang="es-CO" sz="2400" i="1">
                                        <a:latin typeface="Cambria Math" panose="02040503050406030204" pitchFamily="18" charset="0"/>
                                      </a:rPr>
                                    </m:ctrlPr>
                                  </m:dPr>
                                  <m:e>
                                    <m:r>
                                      <a:rPr lang="es-CO" sz="2400" b="0" i="1" smtClean="0">
                                        <a:latin typeface="Cambria Math" panose="02040503050406030204" pitchFamily="18" charset="0"/>
                                      </a:rPr>
                                      <m:t>0</m:t>
                                    </m:r>
                                  </m:e>
                                </m:d>
                              </m:sup>
                            </m:sSubSup>
                            <m:r>
                              <a:rPr lang="es-CO" sz="2400" i="1">
                                <a:latin typeface="Cambria Math" panose="02040503050406030204" pitchFamily="18" charset="0"/>
                              </a:rPr>
                              <m:t>,</m:t>
                            </m:r>
                            <m:sSubSup>
                              <m:sSubSupPr>
                                <m:ctrlPr>
                                  <a:rPr lang="es-CO" sz="2400" i="1">
                                    <a:latin typeface="Cambria Math" panose="02040503050406030204" pitchFamily="18" charset="0"/>
                                  </a:rPr>
                                </m:ctrlPr>
                              </m:sSubSupPr>
                              <m:e>
                                <m:r>
                                  <a:rPr lang="es-CO" sz="2400" i="1">
                                    <a:latin typeface="Cambria Math" panose="02040503050406030204" pitchFamily="18" charset="0"/>
                                  </a:rPr>
                                  <m:t>𝑤</m:t>
                                </m:r>
                              </m:e>
                              <m:sub>
                                <m:r>
                                  <a:rPr lang="es-CO" sz="2400" i="1">
                                    <a:latin typeface="Cambria Math" panose="02040503050406030204" pitchFamily="18" charset="0"/>
                                  </a:rPr>
                                  <m:t>2</m:t>
                                </m:r>
                              </m:sub>
                              <m:sup>
                                <m:d>
                                  <m:dPr>
                                    <m:ctrlPr>
                                      <a:rPr lang="es-CO" sz="2400" i="1">
                                        <a:latin typeface="Cambria Math" panose="02040503050406030204" pitchFamily="18" charset="0"/>
                                      </a:rPr>
                                    </m:ctrlPr>
                                  </m:dPr>
                                  <m:e>
                                    <m:r>
                                      <a:rPr lang="es-CO" sz="2400" b="0" i="1" smtClean="0">
                                        <a:latin typeface="Cambria Math" panose="02040503050406030204" pitchFamily="18" charset="0"/>
                                      </a:rPr>
                                      <m:t>0</m:t>
                                    </m:r>
                                  </m:e>
                                </m:d>
                              </m:sup>
                            </m:sSubSup>
                            <m:r>
                              <a:rPr lang="es-CO" sz="2400" i="1">
                                <a:latin typeface="Cambria Math" panose="02040503050406030204" pitchFamily="18" charset="0"/>
                              </a:rPr>
                              <m:t>,…,</m:t>
                            </m:r>
                            <m:sSubSup>
                              <m:sSubSupPr>
                                <m:ctrlPr>
                                  <a:rPr lang="es-CO" sz="2400" i="1">
                                    <a:latin typeface="Cambria Math" panose="02040503050406030204" pitchFamily="18" charset="0"/>
                                  </a:rPr>
                                </m:ctrlPr>
                              </m:sSubSupPr>
                              <m:e>
                                <m:r>
                                  <a:rPr lang="es-CO" sz="2400" i="1">
                                    <a:latin typeface="Cambria Math" panose="02040503050406030204" pitchFamily="18" charset="0"/>
                                  </a:rPr>
                                  <m:t>𝑤</m:t>
                                </m:r>
                              </m:e>
                              <m:sub>
                                <m:r>
                                  <a:rPr lang="es-CO" sz="2400" b="0" i="1" smtClean="0">
                                    <a:latin typeface="Cambria Math" panose="02040503050406030204" pitchFamily="18" charset="0"/>
                                  </a:rPr>
                                  <m:t>𝑁</m:t>
                                </m:r>
                              </m:sub>
                              <m:sup>
                                <m:d>
                                  <m:dPr>
                                    <m:ctrlPr>
                                      <a:rPr lang="es-CO" sz="2400" i="1">
                                        <a:latin typeface="Cambria Math" panose="02040503050406030204" pitchFamily="18" charset="0"/>
                                      </a:rPr>
                                    </m:ctrlPr>
                                  </m:dPr>
                                  <m:e>
                                    <m:r>
                                      <a:rPr lang="es-CO" sz="2400" b="0" i="1" smtClean="0">
                                        <a:latin typeface="Cambria Math" panose="02040503050406030204" pitchFamily="18" charset="0"/>
                                      </a:rPr>
                                      <m:t>0</m:t>
                                    </m:r>
                                  </m:e>
                                </m:d>
                              </m:sup>
                            </m:sSubSup>
                          </m:e>
                        </m:d>
                      </m:e>
                      <m:sup>
                        <m:r>
                          <a:rPr lang="es-CO" sz="2400" i="1">
                            <a:latin typeface="Cambria Math" panose="02040503050406030204" pitchFamily="18" charset="0"/>
                          </a:rPr>
                          <m:t>𝑡</m:t>
                        </m:r>
                      </m:sup>
                    </m:sSup>
                    <m:r>
                      <a:rPr lang="es-CO" sz="2400" i="1">
                        <a:latin typeface="Cambria Math" panose="02040503050406030204" pitchFamily="18" charset="0"/>
                      </a:rPr>
                      <m:t>}</m:t>
                    </m:r>
                  </m:oMath>
                </a14:m>
                <a:r>
                  <a:rPr lang="es-CO" sz="2400" dirty="0"/>
                  <a:t> es suficientemente  cerca de la solución </a:t>
                </a:r>
                <a14:m>
                  <m:oMath xmlns:m="http://schemas.openxmlformats.org/officeDocument/2006/math">
                    <m:sSup>
                      <m:sSupPr>
                        <m:ctrlPr>
                          <a:rPr lang="es-CO" sz="2400" i="1" smtClean="0">
                            <a:latin typeface="Cambria Math" panose="02040503050406030204" pitchFamily="18" charset="0"/>
                          </a:rPr>
                        </m:ctrlPr>
                      </m:sSupPr>
                      <m:e>
                        <m:d>
                          <m:dPr>
                            <m:ctrlPr>
                              <a:rPr lang="es-CO" sz="240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𝑤</m:t>
                                </m:r>
                              </m:e>
                              <m:sub>
                                <m:r>
                                  <a:rPr lang="es-CO" sz="2400" b="0" i="1" smtClean="0">
                                    <a:latin typeface="Cambria Math" panose="02040503050406030204" pitchFamily="18" charset="0"/>
                                  </a:rPr>
                                  <m:t>1</m:t>
                                </m:r>
                              </m:sub>
                            </m:sSub>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𝑤</m:t>
                                </m:r>
                              </m:e>
                              <m:sub>
                                <m:r>
                                  <a:rPr lang="es-CO" sz="2400" b="0" i="1" smtClean="0">
                                    <a:latin typeface="Cambria Math" panose="02040503050406030204" pitchFamily="18" charset="0"/>
                                  </a:rPr>
                                  <m:t>2</m:t>
                                </m:r>
                              </m:sub>
                            </m:sSub>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𝑤</m:t>
                                </m:r>
                              </m:e>
                              <m:sub>
                                <m:r>
                                  <a:rPr lang="es-CO" sz="2400" b="0" i="1" smtClean="0">
                                    <a:latin typeface="Cambria Math" panose="02040503050406030204" pitchFamily="18" charset="0"/>
                                  </a:rPr>
                                  <m:t>𝑁</m:t>
                                </m:r>
                              </m:sub>
                            </m:sSub>
                          </m:e>
                        </m:d>
                      </m:e>
                      <m:sup>
                        <m:r>
                          <a:rPr lang="es-CO" sz="2400" i="1">
                            <a:latin typeface="Cambria Math" panose="02040503050406030204" pitchFamily="18" charset="0"/>
                          </a:rPr>
                          <m:t>𝑡</m:t>
                        </m:r>
                      </m:sup>
                    </m:sSup>
                  </m:oMath>
                </a14:m>
                <a:r>
                  <a:rPr lang="es-CO" sz="2400" dirty="0"/>
                  <a:t> y que la matriz jacobiana del sistema es no singular. Para el sistema (4), la matriz jacobiana es </a:t>
                </a:r>
                <a:r>
                  <a:rPr lang="es-CO" sz="2400" dirty="0" err="1"/>
                  <a:t>tridiagonal</a:t>
                </a:r>
                <a:r>
                  <a:rPr lang="es-CO" sz="2400" dirty="0"/>
                  <a:t> con entrada </a:t>
                </a:r>
                <a:r>
                  <a:rPr lang="es-CO" sz="2400" dirty="0" err="1"/>
                  <a:t>ij</a:t>
                </a:r>
                <a:r>
                  <a:rPr lang="es-CO" sz="2400" dirty="0"/>
                  <a:t>.</a:t>
                </a:r>
              </a:p>
            </p:txBody>
          </p:sp>
        </mc:Choice>
        <mc:Fallback xmlns="">
          <p:sp>
            <p:nvSpPr>
              <p:cNvPr id="3" name="Marcador de contenido 2">
                <a:extLst>
                  <a:ext uri="{FF2B5EF4-FFF2-40B4-BE49-F238E27FC236}">
                    <a16:creationId xmlns:a16="http://schemas.microsoft.com/office/drawing/2014/main" id="{F303895A-65E9-4D77-90C6-D9342717AFBF}"/>
                  </a:ext>
                </a:extLst>
              </p:cNvPr>
              <p:cNvSpPr>
                <a:spLocks noGrp="1" noRot="1" noChangeAspect="1" noMove="1" noResize="1" noEditPoints="1" noAdjustHandles="1" noChangeArrowheads="1" noChangeShapeType="1" noTextEdit="1"/>
              </p:cNvSpPr>
              <p:nvPr>
                <p:ph idx="1"/>
              </p:nvPr>
            </p:nvSpPr>
            <p:spPr>
              <a:blipFill>
                <a:blip r:embed="rId2"/>
                <a:stretch>
                  <a:fillRect l="-1090" r="-1839"/>
                </a:stretch>
              </a:blipFill>
            </p:spPr>
            <p:txBody>
              <a:bodyPr/>
              <a:lstStyle/>
              <a:p>
                <a:r>
                  <a:rPr lang="es-CO">
                    <a:noFill/>
                  </a:rPr>
                  <a:t> </a:t>
                </a:r>
              </a:p>
            </p:txBody>
          </p:sp>
        </mc:Fallback>
      </mc:AlternateContent>
    </p:spTree>
    <p:extLst>
      <p:ext uri="{BB962C8B-B14F-4D97-AF65-F5344CB8AC3E}">
        <p14:creationId xmlns:p14="http://schemas.microsoft.com/office/powerpoint/2010/main" val="2248452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445</TotalTime>
  <Words>686</Words>
  <Application>Microsoft Office PowerPoint</Application>
  <PresentationFormat>Panorámica</PresentationFormat>
  <Paragraphs>68</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Cambria Math</vt:lpstr>
      <vt:lpstr>Century Gothic</vt:lpstr>
      <vt:lpstr>Wingdings 3</vt:lpstr>
      <vt:lpstr>Ion</vt:lpstr>
      <vt:lpstr>Métodos de diferencias finitas para problemas no lineales</vt:lpstr>
      <vt:lpstr>INTRODUCCIÓN</vt:lpstr>
      <vt:lpstr>Presentación de PowerPoint</vt:lpstr>
      <vt:lpstr>IMPLEMENTACIÓN</vt:lpstr>
      <vt:lpstr>FORMULA DE DIFERENCIA CENTRADA</vt:lpstr>
      <vt:lpstr>Fórmula del punto medio de tres puntos</vt:lpstr>
      <vt:lpstr>Presentación de PowerPoint</vt:lpstr>
      <vt:lpstr>Presentación de PowerPoint</vt:lpstr>
      <vt:lpstr>MÉTODO DE NEWTON PARA LAS ITERACIONES</vt:lpstr>
      <vt:lpstr>MATRIZ JACOBIANA</vt:lpstr>
      <vt:lpstr>FACTORIZACIÓN LU</vt:lpstr>
      <vt:lpstr>APLICACIÓN</vt:lpstr>
      <vt:lpstr>PROCESO POLITRÓPICO</vt:lpstr>
      <vt:lpstr>ECUACIÓN DE Lane-Emde</vt:lpstr>
      <vt:lpstr>SOLUCIÓN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de diferencias finitas para problemas no lineales</dc:title>
  <dc:creator>PC</dc:creator>
  <cp:lastModifiedBy>PC</cp:lastModifiedBy>
  <cp:revision>25</cp:revision>
  <dcterms:created xsi:type="dcterms:W3CDTF">2022-03-16T01:54:29Z</dcterms:created>
  <dcterms:modified xsi:type="dcterms:W3CDTF">2022-03-17T02:30:34Z</dcterms:modified>
</cp:coreProperties>
</file>