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notesSlides/_rels/notesSlide13.xml.rels" ContentType="application/vnd.openxmlformats-package.relationships+xml"/>
  <Override PartName="/ppt/notesSlides/notesSlide1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</p:sldMasterIdLst>
  <p:notesMasterIdLst>
    <p:notesMasterId r:id="rId18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notesMaster" Target="notesMasters/notesMaster1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slide" Target="slides/slide11.xml"/><Relationship Id="rId30" Type="http://schemas.openxmlformats.org/officeDocument/2006/relationships/slide" Target="slides/slide12.xml"/><Relationship Id="rId31" Type="http://schemas.openxmlformats.org/officeDocument/2006/relationships/slide" Target="slides/slide13.xml"/><Relationship Id="rId32" Type="http://schemas.openxmlformats.org/officeDocument/2006/relationships/slide" Target="slides/slide14.xml"/><Relationship Id="rId33" Type="http://schemas.openxmlformats.org/officeDocument/2006/relationships/slide" Target="slides/slide15.xml"/><Relationship Id="rId34" Type="http://schemas.openxmlformats.org/officeDocument/2006/relationships/slide" Target="slides/slide16.xml"/><Relationship Id="rId3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notes'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1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1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6"/>
          <p:cNvSpPr>
            <a:spLocks noGrp="1"/>
          </p:cNvSpPr>
          <p:nvPr>
            <p:ph type="sldNum" idx="1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768EA6E-4214-4C9E-AAE8-2469C0393306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ldImg"/>
          </p:nvPr>
        </p:nvSpPr>
        <p:spPr>
          <a:xfrm>
            <a:off x="38124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</a:rPr>
              <a:t>Please describe the wireframe, Haythams job.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6120" y="428760"/>
            <a:ext cx="8354160" cy="77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2542CE4-FF45-479F-AE54-3D09AE184660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6120" y="428760"/>
            <a:ext cx="8354160" cy="77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AF95104-5629-4B9B-AE5C-AAB8E2258CE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6120" y="428760"/>
            <a:ext cx="8354160" cy="77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2A478ED-2267-4F0D-9F14-0E7465BA5F58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6120" y="428760"/>
            <a:ext cx="8354160" cy="77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CD675A6-3CD6-43FA-93C0-53B778EE2155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5A7705C-9785-4D01-90AA-4B47251EC4F1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41AC330-EDDF-43FA-91DD-9914BD8E6FDD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D53A060-3BFD-4BF9-B78B-DFEA2A9C1F99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27CCB27-D661-47A4-88E2-4F43B74C86B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CE00B8-83C1-480D-A801-6E14F6EE672D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F551B4-E7AD-4355-94FF-9626979CDBB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38962EF-178F-448E-8390-CFD4C6F3FB8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2743920" y="756720"/>
            <a:ext cx="1081440" cy="1124640"/>
          </a:xfrm>
          <a:custGeom>
            <a:avLst/>
            <a:gdLst>
              <a:gd name="textAreaLeft" fmla="*/ 0 w 1081440"/>
              <a:gd name="textAreaRight" fmla="*/ 1081800 w 1081440"/>
              <a:gd name="textAreaTop" fmla="*/ 0 h 1124640"/>
              <a:gd name="textAreaBottom" fmla="*/ 1125000 h 1124640"/>
            </a:gdLst>
            <a:ahLst/>
            <a:rect l="textAreaLeft" t="textAreaTop" r="textAreaRight" b="textAreaBottom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>
            <a:solidFill>
              <a:srgbClr val="cca67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Google Shape;11;p2"/>
          <p:cNvSpPr/>
          <p:nvPr/>
        </p:nvSpPr>
        <p:spPr>
          <a:xfrm rot="10800000">
            <a:off x="5318640" y="3267000"/>
            <a:ext cx="1081440" cy="1124640"/>
          </a:xfrm>
          <a:custGeom>
            <a:avLst/>
            <a:gdLst>
              <a:gd name="textAreaLeft" fmla="*/ 0 w 1081440"/>
              <a:gd name="textAreaRight" fmla="*/ 1081800 w 1081440"/>
              <a:gd name="textAreaTop" fmla="*/ 0 h 1124640"/>
              <a:gd name="textAreaBottom" fmla="*/ 1125000 h 1124640"/>
            </a:gdLst>
            <a:ahLst/>
            <a:rect l="textAreaLeft" t="textAreaTop" r="textAreaRight" b="textAreaBottom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>
            <a:solidFill>
              <a:srgbClr val="cca67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044880" y="1444320"/>
            <a:ext cx="3054240" cy="153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7361" lnSpcReduction="20000"/>
          </a:bodyPr>
          <a:p>
            <a:pPr indent="0">
              <a:buNone/>
            </a:pPr>
            <a:r>
              <a:rPr b="0" lang="en-GB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1"/>
                </a:solidFill>
                <a:latin typeface="Economica"/>
                <a:ea typeface="Economi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404BA4-7CB1-45C6-B50F-DF67A0BAB69C}" type="slidenum">
              <a:rPr b="0" lang="en-GB" sz="1000" spc="-1" strike="noStrike">
                <a:solidFill>
                  <a:schemeClr val="dk1"/>
                </a:solidFill>
                <a:latin typeface="Economica"/>
                <a:ea typeface="Economica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21;p4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48960" bIns="48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GB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8520120" cy="335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1"/>
                </a:solidFill>
                <a:latin typeface="Economica"/>
                <a:ea typeface="Economi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AE1A43-4313-4FDF-A83D-F5109B7418D0}" type="slidenum">
              <a:rPr b="0" lang="en-GB" sz="1000" spc="-1" strike="noStrike">
                <a:solidFill>
                  <a:schemeClr val="dk1"/>
                </a:solidFill>
                <a:latin typeface="Economica"/>
                <a:ea typeface="Economica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GB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11760" y="1225080"/>
            <a:ext cx="3999600" cy="335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832280" y="1225080"/>
            <a:ext cx="3999600" cy="335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1"/>
                </a:solidFill>
                <a:latin typeface="Economica"/>
                <a:ea typeface="Economi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4098E1-35B4-474F-876A-5E6B1C591E80}" type="slidenum">
              <a:rPr b="0" lang="en-GB" sz="1000" spc="-1" strike="noStrike">
                <a:solidFill>
                  <a:schemeClr val="dk1"/>
                </a:solidFill>
                <a:latin typeface="Economica"/>
                <a:ea typeface="Economica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316080"/>
            <a:ext cx="8520120" cy="83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GB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1"/>
                </a:solidFill>
                <a:latin typeface="Economica"/>
                <a:ea typeface="Economi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B334D4-EFDB-4F9A-B4DD-47F728449EED}" type="slidenum">
              <a:rPr b="0" lang="en-GB" sz="1000" spc="-1" strike="noStrike">
                <a:solidFill>
                  <a:schemeClr val="dk1"/>
                </a:solidFill>
                <a:latin typeface="Economica"/>
                <a:ea typeface="Economica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62019"/>
          </a:bodyPr>
          <a:p>
            <a:pPr indent="0">
              <a:buNone/>
            </a:pPr>
            <a:r>
              <a:rPr b="0" lang="en-GB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399320"/>
            <a:ext cx="2807640" cy="278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586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1"/>
                </a:solidFill>
                <a:latin typeface="Economica"/>
                <a:ea typeface="Economi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4DF324-C857-49B8-BF5A-9F6198F4D501}" type="slidenum">
              <a:rPr b="0" lang="en-GB" sz="1000" spc="-1" strike="noStrike">
                <a:solidFill>
                  <a:schemeClr val="dk1"/>
                </a:solidFill>
                <a:latin typeface="Economica"/>
                <a:ea typeface="Economica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38;p8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48960" bIns="48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587844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GB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1"/>
                </a:solidFill>
                <a:latin typeface="Economica"/>
                <a:ea typeface="Economi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CD1D09-91E7-4977-987C-873E26D7CE78}" type="slidenum">
              <a:rPr b="0" lang="en-GB" sz="1000" spc="-1" strike="noStrike">
                <a:solidFill>
                  <a:schemeClr val="dk1"/>
                </a:solidFill>
                <a:latin typeface="Economica"/>
                <a:ea typeface="Economica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42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0" name="Google Shape;43;p9"/>
          <p:cNvCxnSpPr/>
          <p:nvPr/>
        </p:nvCxnSpPr>
        <p:spPr>
          <a:xfrm>
            <a:off x="5029560" y="4495320"/>
            <a:ext cx="468720" cy="360"/>
          </a:xfrm>
          <a:prstGeom prst="straightConnector1">
            <a:avLst/>
          </a:prstGeom>
          <a:ln w="19050">
            <a:solidFill>
              <a:srgbClr val="ffffff"/>
            </a:solidFill>
            <a:round/>
          </a:ln>
        </p:spPr>
      </p:cxn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65680" y="929160"/>
            <a:ext cx="4044960" cy="178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GB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7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lt1"/>
                </a:solidFill>
                <a:latin typeface="Economica"/>
                <a:ea typeface="Economi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4C16F00-AFBD-4F4D-8946-0F5BE49E6C60}" type="slidenum">
              <a:rPr b="0" lang="en-GB" sz="1000" spc="-1" strike="noStrike">
                <a:solidFill>
                  <a:schemeClr val="lt1"/>
                </a:solidFill>
                <a:latin typeface="Economica"/>
                <a:ea typeface="Economica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body"/>
          </p:nvPr>
        </p:nvSpPr>
        <p:spPr>
          <a:xfrm>
            <a:off x="319680" y="4218840"/>
            <a:ext cx="5998320" cy="59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124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1"/>
                </a:solidFill>
                <a:latin typeface="Economica"/>
                <a:ea typeface="Economi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EA8415-8882-4B78-BF56-606883B70F0A}" type="slidenum">
              <a:rPr b="0" lang="en-GB" sz="1000" spc="-1" strike="noStrike">
                <a:solidFill>
                  <a:schemeClr val="dk1"/>
                </a:solidFill>
                <a:latin typeface="Economica"/>
                <a:ea typeface="Economica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2;p1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48960" bIns="48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957240"/>
            <a:ext cx="8520120" cy="212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79943"/>
          </a:bodyPr>
          <a:p>
            <a:pPr indent="0" algn="ctr">
              <a:lnSpc>
                <a:spcPct val="100000"/>
              </a:lnSpc>
              <a:buNone/>
            </a:pPr>
            <a:r>
              <a:rPr b="0" lang="en-GB" sz="16000" spc="-1" strike="noStrike">
                <a:solidFill>
                  <a:schemeClr val="lt2"/>
                </a:solidFill>
                <a:latin typeface="Economica"/>
                <a:ea typeface="Economica"/>
              </a:rPr>
              <a:t>xx%</a:t>
            </a:r>
            <a:endParaRPr b="0" lang="en-GB" sz="1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3161880"/>
            <a:ext cx="8520120" cy="107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25000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1"/>
                </a:solidFill>
                <a:latin typeface="Economica"/>
                <a:ea typeface="Economi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493E0E8-8FE3-41FA-9F1F-8C5949915F9D}" type="slidenum">
              <a:rPr b="0" lang="en-GB" sz="1000" spc="-1" strike="noStrike">
                <a:solidFill>
                  <a:schemeClr val="dk1"/>
                </a:solidFill>
                <a:latin typeface="Economica"/>
                <a:ea typeface="Economica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1"/>
                </a:solidFill>
                <a:latin typeface="Economica"/>
                <a:ea typeface="Economi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67CAD8-C3B8-4BA0-BEE7-15F1A6C9C338}" type="slidenum">
              <a:rPr b="0" lang="en-GB" sz="1000" spc="-1" strike="noStrike">
                <a:solidFill>
                  <a:schemeClr val="dk1"/>
                </a:solidFill>
                <a:latin typeface="Economica"/>
                <a:ea typeface="Economica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63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59;p13" descr=""/>
          <p:cNvPicPr/>
          <p:nvPr/>
        </p:nvPicPr>
        <p:blipFill>
          <a:blip r:embed="rId2"/>
          <a:stretch/>
        </p:blipFill>
        <p:spPr>
          <a:xfrm>
            <a:off x="332640" y="367560"/>
            <a:ext cx="8478720" cy="4505040"/>
          </a:xfrm>
          <a:prstGeom prst="rect">
            <a:avLst/>
          </a:prstGeom>
          <a:ln w="0">
            <a:noFill/>
          </a:ln>
        </p:spPr>
      </p:pic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7680" y="474840"/>
            <a:ext cx="7928640" cy="25243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en-GB" sz="5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Google Shape;61;p13"/>
          <p:cNvSpPr/>
          <p:nvPr/>
        </p:nvSpPr>
        <p:spPr>
          <a:xfrm>
            <a:off x="2885760" y="1045800"/>
            <a:ext cx="46688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8e0b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63;p14"/>
          <p:cNvSpPr/>
          <p:nvPr/>
        </p:nvSpPr>
        <p:spPr>
          <a:xfrm>
            <a:off x="326880" y="311040"/>
            <a:ext cx="8489520" cy="4513320"/>
          </a:xfrm>
          <a:prstGeom prst="rect">
            <a:avLst/>
          </a:prstGeom>
          <a:solidFill>
            <a:srgbClr val="00635d"/>
          </a:solidFill>
          <a:ln w="0">
            <a:noFill/>
          </a:ln>
          <a:effectLst>
            <a:outerShdw algn="tl" blurRad="254160" dir="2700000" dist="50402" rotWithShape="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" name="Google Shape;64;p14" descr=""/>
          <p:cNvPicPr/>
          <p:nvPr/>
        </p:nvPicPr>
        <p:blipFill>
          <a:blip r:embed="rId2"/>
          <a:stretch/>
        </p:blipFill>
        <p:spPr>
          <a:xfrm>
            <a:off x="334800" y="318960"/>
            <a:ext cx="4034160" cy="4487040"/>
          </a:xfrm>
          <a:prstGeom prst="rect">
            <a:avLst/>
          </a:prstGeom>
          <a:ln w="0">
            <a:noFill/>
          </a:ln>
        </p:spPr>
      </p:pic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708120" y="693000"/>
            <a:ext cx="3287160" cy="3756600"/>
          </a:xfrm>
          <a:prstGeom prst="rect">
            <a:avLst/>
          </a:prstGeom>
          <a:solidFill>
            <a:srgbClr val="00635d"/>
          </a:solidFill>
          <a:ln w="0">
            <a:noFill/>
          </a:ln>
          <a:effectLst>
            <a:outerShdw dist="50402" dir="2700000" blurRad="254160" rotWithShape="0">
              <a:srgbClr val="000000">
                <a:alpha val="25000"/>
              </a:srgbClr>
            </a:outerShdw>
          </a:effectLst>
        </p:spPr>
        <p:txBody>
          <a:bodyPr lIns="68400" rIns="68400" tIns="34200" bIns="34200" anchor="ctr">
            <a:noAutofit/>
          </a:bodyPr>
          <a:p>
            <a:pPr indent="0">
              <a:buNone/>
            </a:pPr>
            <a:r>
              <a:rPr b="0" lang="en-GB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800600" y="693360"/>
            <a:ext cx="3562920" cy="375624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 fontScale="81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63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68;p15"/>
          <p:cNvSpPr/>
          <p:nvPr/>
        </p:nvSpPr>
        <p:spPr>
          <a:xfrm>
            <a:off x="3467880" y="311040"/>
            <a:ext cx="5348520" cy="4513320"/>
          </a:xfrm>
          <a:prstGeom prst="rect">
            <a:avLst/>
          </a:prstGeom>
          <a:solidFill>
            <a:srgbClr val="f8e0b8"/>
          </a:solidFill>
          <a:ln w="0">
            <a:noFill/>
          </a:ln>
          <a:effectLst>
            <a:outerShdw algn="tl" blurRad="254160" dir="2700000" dist="50402" rotWithShape="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Google Shape;69;p15"/>
          <p:cNvSpPr/>
          <p:nvPr/>
        </p:nvSpPr>
        <p:spPr>
          <a:xfrm>
            <a:off x="330480" y="315360"/>
            <a:ext cx="3137400" cy="4512240"/>
          </a:xfrm>
          <a:prstGeom prst="rect">
            <a:avLst/>
          </a:prstGeom>
          <a:solidFill>
            <a:srgbClr val="00635d"/>
          </a:solidFill>
          <a:ln w="0">
            <a:noFill/>
          </a:ln>
          <a:effectLst>
            <a:outerShdw algn="tl" blurRad="254160" dir="2700000" dist="50402" rotWithShape="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1" name="Google Shape;70;p15" descr=""/>
          <p:cNvPicPr/>
          <p:nvPr/>
        </p:nvPicPr>
        <p:blipFill>
          <a:blip r:embed="rId2">
            <a:alphaModFix amt="50000"/>
          </a:blip>
          <a:stretch/>
        </p:blipFill>
        <p:spPr>
          <a:xfrm rot="10800000">
            <a:off x="327240" y="317160"/>
            <a:ext cx="3137400" cy="4507200"/>
          </a:xfrm>
          <a:prstGeom prst="rect">
            <a:avLst/>
          </a:prstGeom>
          <a:ln w="0">
            <a:noFill/>
          </a:ln>
        </p:spPr>
      </p:pic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12920" y="693360"/>
            <a:ext cx="2992320" cy="3756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p>
            <a:pPr indent="0">
              <a:buNone/>
            </a:pPr>
            <a:r>
              <a:rPr b="0" lang="en-GB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010040" y="693360"/>
            <a:ext cx="4263120" cy="3756600"/>
          </a:xfrm>
          <a:prstGeom prst="rect">
            <a:avLst/>
          </a:prstGeom>
          <a:noFill/>
          <a:ln w="0">
            <a:noFill/>
          </a:ln>
        </p:spPr>
        <p:txBody>
          <a:bodyPr lIns="0" rIns="0" tIns="34200" bIns="34200" anchor="ctr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63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74;p16"/>
          <p:cNvSpPr/>
          <p:nvPr/>
        </p:nvSpPr>
        <p:spPr>
          <a:xfrm>
            <a:off x="5667480" y="0"/>
            <a:ext cx="3476520" cy="5143320"/>
          </a:xfrm>
          <a:prstGeom prst="rect">
            <a:avLst/>
          </a:prstGeom>
          <a:solidFill>
            <a:srgbClr val="f8e0b8"/>
          </a:solidFill>
          <a:ln w="0">
            <a:noFill/>
          </a:ln>
          <a:effectLst>
            <a:outerShdw algn="tl" blurRad="254160" dir="2700000" dist="50402" rotWithShape="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Google Shape;75;p16"/>
          <p:cNvSpPr/>
          <p:nvPr/>
        </p:nvSpPr>
        <p:spPr>
          <a:xfrm>
            <a:off x="375120" y="365760"/>
            <a:ext cx="4861080" cy="4426920"/>
          </a:xfrm>
          <a:prstGeom prst="rect">
            <a:avLst/>
          </a:prstGeom>
          <a:solidFill>
            <a:srgbClr val="00635d"/>
          </a:solidFill>
          <a:ln w="0">
            <a:noFill/>
          </a:ln>
          <a:effectLst>
            <a:outerShdw algn="tl" blurRad="254160" dir="2700000" dist="50402" rotWithShape="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6" name="Google Shape;76;p16" descr=""/>
          <p:cNvPicPr/>
          <p:nvPr/>
        </p:nvPicPr>
        <p:blipFill>
          <a:blip r:embed="rId2">
            <a:alphaModFix amt="50000"/>
          </a:blip>
          <a:stretch/>
        </p:blipFill>
        <p:spPr>
          <a:xfrm rot="10800000">
            <a:off x="372240" y="358560"/>
            <a:ext cx="4861080" cy="4434480"/>
          </a:xfrm>
          <a:prstGeom prst="rect">
            <a:avLst/>
          </a:prstGeom>
          <a:ln w="0">
            <a:noFill/>
          </a:ln>
        </p:spPr>
      </p:pic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27840" y="358200"/>
            <a:ext cx="2871720" cy="20203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buNone/>
            </a:pPr>
            <a:r>
              <a:rPr b="0" lang="en-GB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27840" y="2587320"/>
            <a:ext cx="2871720" cy="22053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rmAutofit fontScale="21111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635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80;p17" descr=""/>
          <p:cNvPicPr/>
          <p:nvPr/>
        </p:nvPicPr>
        <p:blipFill>
          <a:blip r:embed="rId2">
            <a:alphaModFix amt="50000"/>
          </a:blip>
          <a:stretch/>
        </p:blipFill>
        <p:spPr>
          <a:xfrm rot="5400000">
            <a:off x="2000520" y="-1990440"/>
            <a:ext cx="5143320" cy="9124560"/>
          </a:xfrm>
          <a:prstGeom prst="rect">
            <a:avLst/>
          </a:prstGeom>
          <a:ln w="0">
            <a:noFill/>
          </a:ln>
        </p:spPr>
      </p:pic>
      <p:sp>
        <p:nvSpPr>
          <p:cNvPr id="30" name="Google Shape;81;p17"/>
          <p:cNvSpPr/>
          <p:nvPr/>
        </p:nvSpPr>
        <p:spPr>
          <a:xfrm>
            <a:off x="285840" y="316800"/>
            <a:ext cx="8568360" cy="4507200"/>
          </a:xfrm>
          <a:prstGeom prst="rect">
            <a:avLst/>
          </a:prstGeom>
          <a:solidFill>
            <a:srgbClr val="00635d"/>
          </a:solidFill>
          <a:ln w="0">
            <a:noFill/>
          </a:ln>
          <a:effectLst>
            <a:outerShdw algn="tl" blurRad="254160" dir="2700000" dist="50402" rotWithShape="0">
              <a:srgbClr val="000000">
                <a:alpha val="2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6120" y="428760"/>
            <a:ext cx="8354160" cy="7711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p>
            <a:pPr indent="0">
              <a:buNone/>
            </a:pPr>
            <a:r>
              <a:rPr b="0" lang="en-GB" sz="27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6;p3"/>
          <p:cNvSpPr/>
          <p:nvPr/>
        </p:nvSpPr>
        <p:spPr>
          <a:xfrm flipH="1">
            <a:off x="7596000" y="460080"/>
            <a:ext cx="1081440" cy="1124640"/>
          </a:xfrm>
          <a:custGeom>
            <a:avLst/>
            <a:gdLst>
              <a:gd name="textAreaLeft" fmla="*/ 360 w 1081440"/>
              <a:gd name="textAreaRight" fmla="*/ 1082160 w 1081440"/>
              <a:gd name="textAreaTop" fmla="*/ 0 h 1124640"/>
              <a:gd name="textAreaBottom" fmla="*/ 1125000 h 1124640"/>
            </a:gdLst>
            <a:ahLst/>
            <a:rect l="textAreaLeft" t="textAreaTop" r="textAreaRight" b="textAreaBottom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>
            <a:solidFill>
              <a:srgbClr val="cca67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Google Shape;17;p3"/>
          <p:cNvSpPr/>
          <p:nvPr/>
        </p:nvSpPr>
        <p:spPr>
          <a:xfrm flipH="1" rot="10800000">
            <a:off x="466560" y="3558600"/>
            <a:ext cx="1081440" cy="1124640"/>
          </a:xfrm>
          <a:custGeom>
            <a:avLst/>
            <a:gdLst>
              <a:gd name="textAreaLeft" fmla="*/ 360 w 1081440"/>
              <a:gd name="textAreaRight" fmla="*/ 1082160 w 1081440"/>
              <a:gd name="textAreaTop" fmla="*/ 0 h 1124640"/>
              <a:gd name="textAreaBottom" fmla="*/ 1125000 h 1124640"/>
            </a:gdLst>
            <a:ahLst/>
            <a:rect l="textAreaLeft" t="textAreaTop" r="textAreaRight" b="textAreaBottom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>
            <a:solidFill>
              <a:srgbClr val="cca67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73640" y="1806480"/>
            <a:ext cx="7596360" cy="15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GB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chemeClr val="dk1"/>
                </a:solidFill>
                <a:latin typeface="Economica"/>
                <a:ea typeface="Economic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08FF50-85ED-4314-9C5A-A4014C2D03FC}" type="slidenum">
              <a:rPr b="0" lang="en-GB" sz="1000" spc="-1" strike="noStrike">
                <a:solidFill>
                  <a:schemeClr val="dk1"/>
                </a:solidFill>
                <a:latin typeface="Economica"/>
                <a:ea typeface="Economica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figma.com/design/RHkyh27LXKFUawvtdcsSGa/Well-being-app-prototype?node-id=0-1&amp;p=f&amp;t=X6VPQWxEFCnUolLq-0" TargetMode="External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7680" y="474840"/>
            <a:ext cx="7928640" cy="25243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5400" spc="-1" strike="noStrike">
                <a:solidFill>
                  <a:schemeClr val="dk1"/>
                </a:solidFill>
                <a:latin typeface="Economica"/>
                <a:ea typeface="Economica"/>
              </a:rPr>
              <a:t>MY Software </a:t>
            </a:r>
            <a:endParaRPr b="0" lang="en-GB" sz="5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5400" spc="-1" strike="noStrike">
                <a:solidFill>
                  <a:schemeClr val="dk1"/>
                </a:solidFill>
                <a:latin typeface="Economica"/>
                <a:ea typeface="Economica"/>
              </a:rPr>
              <a:t>Progress Update</a:t>
            </a:r>
            <a:endParaRPr b="0" lang="en-GB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Google Shape;88;p18" descr=""/>
          <p:cNvPicPr/>
          <p:nvPr/>
        </p:nvPicPr>
        <p:blipFill>
          <a:blip r:embed="rId1"/>
          <a:stretch/>
        </p:blipFill>
        <p:spPr>
          <a:xfrm>
            <a:off x="6813360" y="2867760"/>
            <a:ext cx="1838880" cy="183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35;p27" descr=""/>
          <p:cNvPicPr/>
          <p:nvPr/>
        </p:nvPicPr>
        <p:blipFill>
          <a:blip r:embed="rId1"/>
          <a:stretch/>
        </p:blipFill>
        <p:spPr>
          <a:xfrm>
            <a:off x="487080" y="152280"/>
            <a:ext cx="8169120" cy="483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140;p28" descr=""/>
          <p:cNvPicPr/>
          <p:nvPr/>
        </p:nvPicPr>
        <p:blipFill>
          <a:blip r:embed="rId1"/>
          <a:stretch/>
        </p:blipFill>
        <p:spPr>
          <a:xfrm>
            <a:off x="731160" y="299160"/>
            <a:ext cx="7681320" cy="454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145;p29" descr=""/>
          <p:cNvPicPr/>
          <p:nvPr/>
        </p:nvPicPr>
        <p:blipFill>
          <a:blip r:embed="rId1"/>
          <a:stretch/>
        </p:blipFill>
        <p:spPr>
          <a:xfrm>
            <a:off x="263160" y="152280"/>
            <a:ext cx="8617320" cy="483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27840" y="358200"/>
            <a:ext cx="2871720" cy="20203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700" spc="-1" strike="noStrike">
                <a:solidFill>
                  <a:schemeClr val="dk1"/>
                </a:solidFill>
                <a:latin typeface="Economica"/>
                <a:ea typeface="Economica"/>
              </a:rPr>
              <a:t>Our Prototype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997600" y="1801080"/>
            <a:ext cx="2871720" cy="22053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rm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Open Sans"/>
                <a:ea typeface="Open Sans"/>
              </a:rPr>
              <a:t>This is the basic prototype we have developed using FIGMA.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52;p30"/>
          <p:cNvSpPr/>
          <p:nvPr/>
        </p:nvSpPr>
        <p:spPr>
          <a:xfrm>
            <a:off x="719280" y="2341080"/>
            <a:ext cx="437580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Open Sans"/>
                <a:ea typeface="Open Sans"/>
                <a:hlinkClick r:id="rId1"/>
              </a:rPr>
              <a:t>LINK </a:t>
            </a:r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7680" y="474840"/>
            <a:ext cx="7928640" cy="25243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5400" spc="-1" strike="noStrike">
                <a:solidFill>
                  <a:schemeClr val="dk1"/>
                </a:solidFill>
                <a:latin typeface="Economica"/>
                <a:ea typeface="Economica"/>
              </a:rPr>
              <a:t>Now for </a:t>
            </a:r>
            <a:endParaRPr b="0" lang="en-GB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12920" y="693360"/>
            <a:ext cx="2992320" cy="3756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700" spc="-1" strike="noStrike">
                <a:solidFill>
                  <a:schemeClr val="lt1"/>
                </a:solidFill>
                <a:latin typeface="Economica"/>
                <a:ea typeface="Economica"/>
              </a:rPr>
              <a:t>What are we planning?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3762360" y="693360"/>
            <a:ext cx="4721400" cy="3756600"/>
          </a:xfrm>
          <a:prstGeom prst="rect">
            <a:avLst/>
          </a:prstGeom>
          <a:noFill/>
          <a:ln w="0">
            <a:noFill/>
          </a:ln>
        </p:spPr>
        <p:txBody>
          <a:bodyPr lIns="0" rIns="0" tIns="34200" bIns="34200" anchor="ctr">
            <a:normAutofit/>
          </a:bodyPr>
          <a:p>
            <a:pPr marL="457200"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635d"/>
                </a:solidFill>
                <a:latin typeface="Open Sans"/>
                <a:ea typeface="Open Sans"/>
              </a:rPr>
              <a:t>We will work on our basic prototype.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0635d"/>
                </a:solidFill>
                <a:latin typeface="Open Sans"/>
                <a:ea typeface="Open Sans"/>
              </a:rPr>
              <a:t>Implement requested changes.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Open Sans"/>
                <a:ea typeface="Open Sans"/>
              </a:rPr>
              <a:t>Continue to develop our website.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50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50000"/>
              </a:lnSpc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24080" y="1800000"/>
            <a:ext cx="8354160" cy="7711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5400" spc="-1" strike="noStrike">
                <a:solidFill>
                  <a:srgbClr val="f5d095"/>
                </a:solidFill>
                <a:latin typeface="Economica"/>
                <a:ea typeface="Economica"/>
              </a:rPr>
              <a:t>Any Questions</a:t>
            </a:r>
            <a:endParaRPr b="0" lang="en-GB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08120" y="693000"/>
            <a:ext cx="3287160" cy="3756600"/>
          </a:xfrm>
          <a:prstGeom prst="rect">
            <a:avLst/>
          </a:prstGeom>
          <a:solidFill>
            <a:srgbClr val="00635d"/>
          </a:solidFill>
          <a:ln w="0">
            <a:noFill/>
          </a:ln>
          <a:effectLst>
            <a:outerShdw dist="50402" dir="2700000" blurRad="254160" rotWithShape="0">
              <a:srgbClr val="000000">
                <a:alpha val="25000"/>
              </a:srgbClr>
            </a:outerShdw>
          </a:effectLst>
        </p:spPr>
        <p:txBody>
          <a:bodyPr lIns="68400" rIns="68400" tIns="34200" bIns="342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700" spc="-1" strike="noStrike">
                <a:solidFill>
                  <a:schemeClr val="lt1"/>
                </a:solidFill>
                <a:latin typeface="Economica"/>
                <a:ea typeface="Economica"/>
              </a:rPr>
              <a:t>Quick project recap!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703400" y="693360"/>
            <a:ext cx="3562920" cy="375624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 indent="0">
              <a:lnSpc>
                <a:spcPct val="115000"/>
              </a:lnSpc>
              <a:spcBef>
                <a:spcPts val="300"/>
              </a:spcBef>
              <a:spcAft>
                <a:spcPts val="499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Open Sans"/>
                <a:ea typeface="Open Sans"/>
              </a:rPr>
              <a:t>MY Software aims to deliver a website that allows users to track mood and recommend articles based on user input as well as interact with a tamagotchi style game with various creatures.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7680" y="1722600"/>
            <a:ext cx="7928640" cy="17146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5400" spc="-1" strike="noStrike">
                <a:solidFill>
                  <a:schemeClr val="dk1"/>
                </a:solidFill>
                <a:latin typeface="Economica"/>
                <a:ea typeface="Economica"/>
              </a:rPr>
              <a:t>What have we changed and developed?</a:t>
            </a:r>
            <a:endParaRPr b="0" lang="en-GB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12920" y="693360"/>
            <a:ext cx="2992320" cy="3756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700" spc="-1" strike="noStrike">
                <a:solidFill>
                  <a:schemeClr val="lt1"/>
                </a:solidFill>
                <a:latin typeface="Economica"/>
                <a:ea typeface="Economica"/>
              </a:rPr>
              <a:t>We heard your ideas</a:t>
            </a:r>
            <a:endParaRPr b="0" lang="en-GB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010040" y="693360"/>
            <a:ext cx="4263120" cy="3756600"/>
          </a:xfrm>
          <a:prstGeom prst="rect">
            <a:avLst/>
          </a:prstGeom>
          <a:noFill/>
          <a:ln w="0">
            <a:noFill/>
          </a:ln>
        </p:spPr>
        <p:txBody>
          <a:bodyPr lIns="0" rIns="0" tIns="34200" bIns="34200" anchor="ctr">
            <a:normAutofit/>
          </a:bodyPr>
          <a:p>
            <a:pPr marL="457200" indent="-317520">
              <a:lnSpc>
                <a:spcPct val="150000"/>
              </a:lnSpc>
              <a:buClr>
                <a:srgbClr val="00635d"/>
              </a:buClr>
              <a:buFont typeface="Arial"/>
              <a:buChar char="+"/>
            </a:pPr>
            <a:r>
              <a:rPr b="0" lang="en-GB" sz="1800" spc="-1" strike="noStrike">
                <a:solidFill>
                  <a:schemeClr val="dk1"/>
                </a:solidFill>
                <a:latin typeface="Open Sans"/>
                <a:ea typeface="Open Sans"/>
              </a:rPr>
              <a:t>Daily check in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00635d"/>
              </a:buClr>
              <a:buFont typeface="Arial"/>
              <a:buChar char="+"/>
            </a:pPr>
            <a:r>
              <a:rPr b="0" lang="en-GB" sz="1800" spc="-1" strike="noStrike">
                <a:solidFill>
                  <a:schemeClr val="dk1"/>
                </a:solidFill>
                <a:latin typeface="Open Sans"/>
                <a:ea typeface="Open Sans"/>
              </a:rPr>
              <a:t>Recommended articles based on keywords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00635d"/>
              </a:buClr>
              <a:buFont typeface="Arial"/>
              <a:buChar char="+"/>
            </a:pPr>
            <a:r>
              <a:rPr b="0" lang="en-GB" sz="1800" spc="-1" strike="noStrike">
                <a:solidFill>
                  <a:schemeClr val="dk1"/>
                </a:solidFill>
                <a:latin typeface="Open Sans"/>
                <a:ea typeface="Open Sans"/>
              </a:rPr>
              <a:t>Leads to help in crisis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00635d"/>
              </a:buClr>
              <a:buFont typeface="Arial"/>
              <a:buChar char="+"/>
            </a:pPr>
            <a:r>
              <a:rPr b="0" lang="en-GB" sz="1800" spc="-1" strike="noStrike">
                <a:solidFill>
                  <a:schemeClr val="dk1"/>
                </a:solidFill>
                <a:latin typeface="Open Sans"/>
                <a:ea typeface="Open Sans"/>
              </a:rPr>
              <a:t>Accessibility features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17520">
              <a:lnSpc>
                <a:spcPct val="150000"/>
              </a:lnSpc>
              <a:buClr>
                <a:srgbClr val="00635d"/>
              </a:buClr>
              <a:buFont typeface="Arial"/>
              <a:buChar char="+"/>
            </a:pPr>
            <a:r>
              <a:rPr b="0" lang="en-GB" sz="1800" spc="-1" strike="noStrike">
                <a:solidFill>
                  <a:schemeClr val="dk1"/>
                </a:solidFill>
                <a:latin typeface="Open Sans"/>
                <a:ea typeface="Open Sans"/>
              </a:rPr>
              <a:t>Text To Speech for articles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52320" y="464760"/>
            <a:ext cx="7928640" cy="25243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5400" spc="-1" strike="noStrike">
                <a:solidFill>
                  <a:schemeClr val="dk1"/>
                </a:solidFill>
                <a:latin typeface="Economica"/>
                <a:ea typeface="Economica"/>
              </a:rPr>
              <a:t>Where are we at now?</a:t>
            </a:r>
            <a:endParaRPr b="0" lang="en-GB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52320" y="464760"/>
            <a:ext cx="7928640" cy="252432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5400" spc="-1" strike="noStrike">
                <a:solidFill>
                  <a:schemeClr val="dk1"/>
                </a:solidFill>
                <a:latin typeface="Economica"/>
                <a:ea typeface="Economica"/>
              </a:rPr>
              <a:t>Some of our work</a:t>
            </a:r>
            <a:endParaRPr b="0" lang="en-GB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120;p24" descr=""/>
          <p:cNvPicPr/>
          <p:nvPr/>
        </p:nvPicPr>
        <p:blipFill>
          <a:blip r:embed="rId1"/>
          <a:stretch/>
        </p:blipFill>
        <p:spPr>
          <a:xfrm>
            <a:off x="403200" y="213120"/>
            <a:ext cx="8197920" cy="483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125;p25" descr=""/>
          <p:cNvPicPr/>
          <p:nvPr/>
        </p:nvPicPr>
        <p:blipFill>
          <a:blip r:embed="rId1"/>
          <a:stretch/>
        </p:blipFill>
        <p:spPr>
          <a:xfrm>
            <a:off x="547560" y="190440"/>
            <a:ext cx="8135280" cy="483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130;p26" descr=""/>
          <p:cNvPicPr/>
          <p:nvPr/>
        </p:nvPicPr>
        <p:blipFill>
          <a:blip r:embed="rId1"/>
          <a:stretch/>
        </p:blipFill>
        <p:spPr>
          <a:xfrm>
            <a:off x="439200" y="152280"/>
            <a:ext cx="8265240" cy="483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2025-03-04T15:28:47Z</dcterms:modified>
  <cp:revision>1</cp:revision>
  <dc:subject/>
  <dc:title/>
</cp:coreProperties>
</file>