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69FBD8-9501-4DCC-9AE4-4439DDEB9FA0}">
  <a:tblStyle styleId="{A669FBD8-9501-4DCC-9AE4-4439DDEB9F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0.xml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c3dd6256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c3dd6256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Jeremy: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19abf65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19abf65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Everyone speak in order of the list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9cb58f718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9cb58f718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Jeremy: read text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9cb58f718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9cb58f718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9cb58f718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9cb58f718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Haytham: First address that we REALLY listened to them, then read list.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19abf65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19abf65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Haytham: WCAG is web </a:t>
            </a:r>
            <a:r>
              <a:rPr lang="en-GB"/>
              <a:t>accessibility</a:t>
            </a:r>
            <a:r>
              <a:rPr lang="en-GB"/>
              <a:t> compliance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9cb58f718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9cb58f718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Cameron: Login first, then show each page by order of navbar. Talk about technical aspects.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921fc4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921fc4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Walid: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cb58f718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9cb58f718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Walid: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solidFill>
          <a:srgbClr val="00635D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2549" y="367627"/>
            <a:ext cx="8478913" cy="450554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607501" y="474785"/>
            <a:ext cx="79290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5D095"/>
              </a:buClr>
              <a:buSzPts val="5400"/>
              <a:buNone/>
              <a:defRPr sz="5400">
                <a:solidFill>
                  <a:srgbClr val="F5D09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/>
        </p:nvSpPr>
        <p:spPr>
          <a:xfrm>
            <a:off x="2885875" y="1045725"/>
            <a:ext cx="46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bg>
      <p:bgPr>
        <a:solidFill>
          <a:srgbClr val="F8E0B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26951" y="311003"/>
            <a:ext cx="8490000" cy="45135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4631" y="318977"/>
            <a:ext cx="4034433" cy="44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708163" y="693125"/>
            <a:ext cx="3287400" cy="37569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ctr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00600" y="693384"/>
            <a:ext cx="35631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Font typeface="Arial"/>
              <a:buChar char="•"/>
              <a:defRPr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Font typeface="Arial"/>
              <a:buChar char="•"/>
              <a:defRPr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Font typeface="Arial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1">
  <p:cSld name="Summary 1">
    <p:bg>
      <p:bgPr>
        <a:solidFill>
          <a:srgbClr val="00635D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3467966" y="311003"/>
            <a:ext cx="5349000" cy="4513500"/>
          </a:xfrm>
          <a:prstGeom prst="rect">
            <a:avLst/>
          </a:prstGeom>
          <a:solidFill>
            <a:srgbClr val="F8E0B8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330344" y="315468"/>
            <a:ext cx="3137700" cy="45126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rot="10800000">
            <a:off x="326950" y="316914"/>
            <a:ext cx="3137622" cy="450760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413038" y="693254"/>
            <a:ext cx="29925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010095" y="693255"/>
            <a:ext cx="4263300" cy="37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5D"/>
              </a:buClr>
              <a:buSzPts val="1400"/>
              <a:buFont typeface="Arial"/>
              <a:buNone/>
              <a:defRPr>
                <a:solidFill>
                  <a:srgbClr val="00635D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200"/>
              <a:buFont typeface="Arial"/>
              <a:buNone/>
              <a:defRPr>
                <a:solidFill>
                  <a:srgbClr val="00635D"/>
                </a:solidFill>
              </a:defRPr>
            </a:lvl2pPr>
            <a:lvl3pPr indent="-22860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100"/>
              <a:buFont typeface="Arial"/>
              <a:buNone/>
              <a:defRPr>
                <a:solidFill>
                  <a:srgbClr val="00635D"/>
                </a:solidFill>
              </a:defRPr>
            </a:lvl3pPr>
            <a:lvl4pPr indent="-228600" lvl="3" marL="18288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None/>
              <a:defRPr>
                <a:solidFill>
                  <a:srgbClr val="00635D"/>
                </a:solidFill>
              </a:defRPr>
            </a:lvl4pPr>
            <a:lvl5pPr indent="-228600" lvl="4" marL="22860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None/>
              <a:defRPr>
                <a:solidFill>
                  <a:srgbClr val="00635D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Table">
  <p:cSld name="Title Content and Table">
    <p:bg>
      <p:bgPr>
        <a:solidFill>
          <a:srgbClr val="00635D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5667375" y="0"/>
            <a:ext cx="3476700" cy="5143500"/>
          </a:xfrm>
          <a:prstGeom prst="rect">
            <a:avLst/>
          </a:prstGeom>
          <a:solidFill>
            <a:srgbClr val="F8E0B8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75203" y="365760"/>
            <a:ext cx="4861500" cy="44271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rot="10800000">
            <a:off x="371722" y="358138"/>
            <a:ext cx="4861560" cy="443484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type="title"/>
          </p:nvPr>
        </p:nvSpPr>
        <p:spPr>
          <a:xfrm>
            <a:off x="6027714" y="358139"/>
            <a:ext cx="2872200" cy="20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635D"/>
              </a:buClr>
              <a:buSzPts val="2700"/>
              <a:buFont typeface="Century Gothic"/>
              <a:buNone/>
              <a:defRPr sz="2700">
                <a:solidFill>
                  <a:srgbClr val="00635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6027715" y="2587336"/>
            <a:ext cx="2872200" cy="22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35D"/>
              </a:buClr>
              <a:buSzPts val="1400"/>
              <a:buFont typeface="Arial"/>
              <a:buChar char="•"/>
              <a:defRPr>
                <a:solidFill>
                  <a:srgbClr val="00635D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200"/>
              <a:buFont typeface="Arial"/>
              <a:buChar char="•"/>
              <a:defRPr>
                <a:solidFill>
                  <a:srgbClr val="00635D"/>
                </a:solidFill>
              </a:defRPr>
            </a:lvl2pPr>
            <a:lvl3pPr indent="-298450" lvl="2" marL="13716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1100"/>
              <a:buFont typeface="Arial"/>
              <a:buChar char="•"/>
              <a:defRPr>
                <a:solidFill>
                  <a:srgbClr val="00635D"/>
                </a:solidFill>
              </a:defRPr>
            </a:lvl3pPr>
            <a:lvl4pPr indent="-285750" lvl="3" marL="18288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Char char="•"/>
              <a:defRPr>
                <a:solidFill>
                  <a:srgbClr val="00635D"/>
                </a:solidFill>
              </a:defRPr>
            </a:lvl4pPr>
            <a:lvl5pPr indent="-285750" lvl="4" marL="228600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635D"/>
              </a:buClr>
              <a:buSzPts val="900"/>
              <a:buFont typeface="Arial"/>
              <a:buChar char="•"/>
              <a:defRPr>
                <a:solidFill>
                  <a:srgbClr val="00635D"/>
                </a:solidFill>
              </a:defRPr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Title and Table">
    <p:bg>
      <p:bgPr>
        <a:solidFill>
          <a:srgbClr val="00635D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 rot="5400000">
            <a:off x="2000248" y="-1990726"/>
            <a:ext cx="5143500" cy="912495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/>
          <p:nvPr/>
        </p:nvSpPr>
        <p:spPr>
          <a:xfrm>
            <a:off x="285750" y="316913"/>
            <a:ext cx="8568600" cy="4507500"/>
          </a:xfrm>
          <a:prstGeom prst="rect">
            <a:avLst/>
          </a:prstGeom>
          <a:solidFill>
            <a:srgbClr val="00635D"/>
          </a:solidFill>
          <a:ln>
            <a:noFill/>
          </a:ln>
          <a:effectLst>
            <a:outerShdw blurRad="254000" rotWithShape="0" algn="tl" dir="2700000" dist="50800">
              <a:srgbClr val="000000">
                <a:alpha val="247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Gothic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66280" y="428626"/>
            <a:ext cx="83544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07501" y="474785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 Software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Update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525" y="2867584"/>
            <a:ext cx="1839415" cy="183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424005" y="1800151"/>
            <a:ext cx="8354400" cy="771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5400">
                <a:solidFill>
                  <a:srgbClr val="F5D095"/>
                </a:solidFill>
              </a:rPr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704676" y="-519515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 the team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1049675" y="217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{A669FBD8-9501-4DCC-9AE4-4439DDEB9FA0}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Jeremy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Project Lead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Cameron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Development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Haytham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Developer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Walid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Marketing lead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Zaham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Marketer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Antonis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Art Lead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708163" y="693125"/>
            <a:ext cx="3287400" cy="3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project recap!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703425" y="693459"/>
            <a:ext cx="3563100" cy="3756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rPr lang="en-GB">
                <a:solidFill>
                  <a:schemeClr val="lt1"/>
                </a:solidFill>
              </a:rPr>
              <a:t>MY Software aims to deliver a website that allows users to track mood and recommend articles based on user input as well as interact with a </a:t>
            </a:r>
            <a:r>
              <a:rPr lang="en-GB">
                <a:solidFill>
                  <a:schemeClr val="lt1"/>
                </a:solidFill>
              </a:rPr>
              <a:t>tamagotchi</a:t>
            </a:r>
            <a:r>
              <a:rPr lang="en-GB">
                <a:solidFill>
                  <a:schemeClr val="lt1"/>
                </a:solidFill>
              </a:rPr>
              <a:t> style game with various creatures.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607500" y="1705952"/>
            <a:ext cx="7929000" cy="1731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have we changed and developed?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13038" y="693254"/>
            <a:ext cx="2992500" cy="3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heard your ideas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4010095" y="693255"/>
            <a:ext cx="4263300" cy="37569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- Change wording to become more comforting site wide.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- Add daily check in and interactive pet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- Voice control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- Colour change for </a:t>
            </a:r>
            <a:r>
              <a:rPr lang="en-GB"/>
              <a:t>dyslexic users in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-GB"/>
              <a:t>- Added links for recommended videos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66280" y="428626"/>
            <a:ext cx="8354400" cy="771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Accessibility features</a:t>
            </a:r>
            <a:endParaRPr/>
          </a:p>
        </p:txBody>
      </p:sp>
      <p:sp>
        <p:nvSpPr>
          <p:cNvPr id="114" name="Google Shape;114;p23"/>
          <p:cNvSpPr txBox="1"/>
          <p:nvPr>
            <p:ph idx="4294967295" type="body"/>
          </p:nvPr>
        </p:nvSpPr>
        <p:spPr>
          <a:xfrm>
            <a:off x="546750" y="1200225"/>
            <a:ext cx="77814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Voice </a:t>
            </a:r>
            <a:r>
              <a:rPr lang="en-GB">
                <a:solidFill>
                  <a:schemeClr val="lt1"/>
                </a:solidFill>
              </a:rPr>
              <a:t>controlled text inputs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Dyslexia friendly text in game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Comforting phrasing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(WCAG) 2.1 compliant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-GB">
                <a:solidFill>
                  <a:schemeClr val="lt1"/>
                </a:solidFill>
              </a:rPr>
              <a:t>NHS colour usage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52351" y="464710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Live demo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607501" y="474785"/>
            <a:ext cx="7929000" cy="2524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this project become</a:t>
            </a:r>
            <a:r>
              <a:rPr lang="en-GB"/>
              <a:t>?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13038" y="693254"/>
            <a:ext cx="2992500" cy="3756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this project become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3762375" y="1592400"/>
            <a:ext cx="4721700" cy="28578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Gamifying positive mental health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More daily login 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Scalable and Modular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