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bas Neue" panose="020B0606020202050201" pitchFamily="34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Red Hat Text" panose="020B0604020202020204" charset="0"/>
      <p:regular r:id="rId26"/>
      <p:bold r:id="rId27"/>
      <p:italic r:id="rId28"/>
      <p:boldItalic r:id="rId29"/>
    </p:embeddedFont>
    <p:embeddedFont>
      <p:font typeface="Red Hat Text Light" panose="020B0604020202020204" charset="0"/>
      <p:regular r:id="rId30"/>
      <p:bold r:id="rId31"/>
      <p:italic r:id="rId32"/>
      <p:boldItalic r:id="rId33"/>
    </p:embeddedFont>
    <p:embeddedFont>
      <p:font typeface="Roboto Condensed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A6BF5B-C35D-4B9E-9240-0D30E2BDBCC1}">
  <a:tblStyle styleId="{76A6BF5B-C35D-4B9E-9240-0D30E2BDB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A0B20A-B14D-464E-A514-8407639CE7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94b5bec8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94b5bec8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94c4226d8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94c4226d8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194c4226d8f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194c4226d8f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94c4226d8f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94c4226d8f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194c4226d8f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1" name="Google Shape;1261;g194c4226d8f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94c4226d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94c4226d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94c4226d8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194c4226d8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194c4226d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194c4226d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194c4226d8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194c4226d8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48617" y="3867900"/>
            <a:ext cx="9609464" cy="1275575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rgbClr val="ADB9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6800" y="-9800"/>
            <a:ext cx="9187741" cy="651811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rgbClr val="91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50" y="1617600"/>
            <a:ext cx="77175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300" y="403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43434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55000" y="3867900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-238592" y="3871351"/>
            <a:ext cx="1168925" cy="284175"/>
            <a:chOff x="6017825" y="3809000"/>
            <a:chExt cx="1168925" cy="284175"/>
          </a:xfrm>
        </p:grpSpPr>
        <p:sp>
          <p:nvSpPr>
            <p:cNvPr id="15" name="Google Shape;15;p2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rgbClr val="594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1"/>
          <p:cNvSpPr/>
          <p:nvPr/>
        </p:nvSpPr>
        <p:spPr>
          <a:xfrm rot="10800000">
            <a:off x="-16574" y="-39796"/>
            <a:ext cx="9378324" cy="571878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-45650" y="4605350"/>
            <a:ext cx="9189720" cy="2114809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3" name="Google Shape;503;p21"/>
          <p:cNvGrpSpPr/>
          <p:nvPr/>
        </p:nvGrpSpPr>
        <p:grpSpPr>
          <a:xfrm>
            <a:off x="181150" y="1254450"/>
            <a:ext cx="1168925" cy="284175"/>
            <a:chOff x="6017825" y="3809000"/>
            <a:chExt cx="1168925" cy="284175"/>
          </a:xfrm>
        </p:grpSpPr>
        <p:sp>
          <p:nvSpPr>
            <p:cNvPr id="504" name="Google Shape;504;p2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21"/>
          <p:cNvSpPr/>
          <p:nvPr/>
        </p:nvSpPr>
        <p:spPr>
          <a:xfrm>
            <a:off x="71775" y="4714275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1"/>
          <p:cNvSpPr txBox="1">
            <a:spLocks noGrp="1"/>
          </p:cNvSpPr>
          <p:nvPr>
            <p:ph type="subTitle" idx="1"/>
          </p:nvPr>
        </p:nvSpPr>
        <p:spPr>
          <a:xfrm>
            <a:off x="4989519" y="1767725"/>
            <a:ext cx="29787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1"/>
          <p:cNvSpPr txBox="1">
            <a:spLocks noGrp="1"/>
          </p:cNvSpPr>
          <p:nvPr>
            <p:ph type="subTitle" idx="2"/>
          </p:nvPr>
        </p:nvSpPr>
        <p:spPr>
          <a:xfrm>
            <a:off x="1175775" y="1767725"/>
            <a:ext cx="29787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7867424" y="3980301"/>
            <a:ext cx="1155453" cy="1072334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/>
          <p:nvPr/>
        </p:nvSpPr>
        <p:spPr>
          <a:xfrm rot="10800000" flipH="1">
            <a:off x="-16575" y="-39776"/>
            <a:ext cx="9378324" cy="518658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 rot="10800000" flipH="1">
            <a:off x="-97400" y="4073446"/>
            <a:ext cx="9274513" cy="1070054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 rot="10800000">
            <a:off x="7846313" y="1427563"/>
            <a:ext cx="1168925" cy="284175"/>
            <a:chOff x="6017825" y="3809000"/>
            <a:chExt cx="1168925" cy="284175"/>
          </a:xfrm>
        </p:grpSpPr>
        <p:sp>
          <p:nvSpPr>
            <p:cNvPr id="531" name="Google Shape;531;p22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2"/>
          <p:cNvSpPr/>
          <p:nvPr/>
        </p:nvSpPr>
        <p:spPr>
          <a:xfrm rot="10800000">
            <a:off x="8139375" y="431292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22"/>
          <p:cNvGrpSpPr/>
          <p:nvPr/>
        </p:nvGrpSpPr>
        <p:grpSpPr>
          <a:xfrm rot="5400000">
            <a:off x="-13337" y="1204763"/>
            <a:ext cx="1168925" cy="284175"/>
            <a:chOff x="6017825" y="3809000"/>
            <a:chExt cx="1168925" cy="284175"/>
          </a:xfrm>
        </p:grpSpPr>
        <p:sp>
          <p:nvSpPr>
            <p:cNvPr id="551" name="Google Shape;551;p22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22"/>
          <p:cNvSpPr txBox="1">
            <a:spLocks noGrp="1"/>
          </p:cNvSpPr>
          <p:nvPr>
            <p:ph type="subTitle" idx="1"/>
          </p:nvPr>
        </p:nvSpPr>
        <p:spPr>
          <a:xfrm>
            <a:off x="937625" y="2788275"/>
            <a:ext cx="21753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22"/>
          <p:cNvSpPr txBox="1">
            <a:spLocks noGrp="1"/>
          </p:cNvSpPr>
          <p:nvPr>
            <p:ph type="subTitle" idx="2"/>
          </p:nvPr>
        </p:nvSpPr>
        <p:spPr>
          <a:xfrm>
            <a:off x="3484347" y="2788275"/>
            <a:ext cx="21753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2"/>
          <p:cNvSpPr txBox="1">
            <a:spLocks noGrp="1"/>
          </p:cNvSpPr>
          <p:nvPr>
            <p:ph type="subTitle" idx="3"/>
          </p:nvPr>
        </p:nvSpPr>
        <p:spPr>
          <a:xfrm>
            <a:off x="6031075" y="2788275"/>
            <a:ext cx="2175300" cy="7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2"/>
          <p:cNvSpPr txBox="1">
            <a:spLocks noGrp="1"/>
          </p:cNvSpPr>
          <p:nvPr>
            <p:ph type="subTitle" idx="4"/>
          </p:nvPr>
        </p:nvSpPr>
        <p:spPr>
          <a:xfrm>
            <a:off x="937625" y="230125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4" name="Google Shape;574;p22"/>
          <p:cNvSpPr txBox="1">
            <a:spLocks noGrp="1"/>
          </p:cNvSpPr>
          <p:nvPr>
            <p:ph type="subTitle" idx="5"/>
          </p:nvPr>
        </p:nvSpPr>
        <p:spPr>
          <a:xfrm>
            <a:off x="3484350" y="230125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5" name="Google Shape;575;p22"/>
          <p:cNvSpPr txBox="1">
            <a:spLocks noGrp="1"/>
          </p:cNvSpPr>
          <p:nvPr>
            <p:ph type="subTitle" idx="6"/>
          </p:nvPr>
        </p:nvSpPr>
        <p:spPr>
          <a:xfrm>
            <a:off x="6031075" y="2301251"/>
            <a:ext cx="21753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3"/>
          <p:cNvSpPr/>
          <p:nvPr/>
        </p:nvSpPr>
        <p:spPr>
          <a:xfrm>
            <a:off x="-137625" y="-1568625"/>
            <a:ext cx="9281874" cy="2104288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3"/>
          <p:cNvSpPr/>
          <p:nvPr/>
        </p:nvSpPr>
        <p:spPr>
          <a:xfrm>
            <a:off x="-1981200" y="4667825"/>
            <a:ext cx="11244263" cy="1161132"/>
          </a:xfrm>
          <a:custGeom>
            <a:avLst/>
            <a:gdLst/>
            <a:ahLst/>
            <a:cxnLst/>
            <a:rect l="l" t="t" r="r" b="b"/>
            <a:pathLst>
              <a:path w="285750" h="25242" extrusionOk="0">
                <a:moveTo>
                  <a:pt x="0" y="0"/>
                </a:moveTo>
                <a:lnTo>
                  <a:pt x="0" y="25242"/>
                </a:lnTo>
                <a:lnTo>
                  <a:pt x="285750" y="25242"/>
                </a:lnTo>
                <a:lnTo>
                  <a:pt x="285750" y="8204"/>
                </a:lnTo>
                <a:lnTo>
                  <a:pt x="218373" y="8204"/>
                </a:lnTo>
                <a:lnTo>
                  <a:pt x="2183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9" name="Google Shape;579;p23"/>
          <p:cNvGrpSpPr/>
          <p:nvPr/>
        </p:nvGrpSpPr>
        <p:grpSpPr>
          <a:xfrm rot="10800000">
            <a:off x="7574838" y="82250"/>
            <a:ext cx="1168925" cy="284175"/>
            <a:chOff x="6017825" y="3809000"/>
            <a:chExt cx="1168925" cy="284175"/>
          </a:xfrm>
        </p:grpSpPr>
        <p:sp>
          <p:nvSpPr>
            <p:cNvPr id="580" name="Google Shape;580;p23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3"/>
          <p:cNvSpPr/>
          <p:nvPr/>
        </p:nvSpPr>
        <p:spPr>
          <a:xfrm rot="10800000">
            <a:off x="713225" y="477450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9" name="Google Shape;599;p23"/>
          <p:cNvGrpSpPr/>
          <p:nvPr/>
        </p:nvGrpSpPr>
        <p:grpSpPr>
          <a:xfrm rot="-5400000">
            <a:off x="128750" y="999638"/>
            <a:ext cx="1168925" cy="284175"/>
            <a:chOff x="6017825" y="3809000"/>
            <a:chExt cx="1168925" cy="284175"/>
          </a:xfrm>
        </p:grpSpPr>
        <p:sp>
          <p:nvSpPr>
            <p:cNvPr id="600" name="Google Shape;600;p23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23"/>
          <p:cNvSpPr/>
          <p:nvPr/>
        </p:nvSpPr>
        <p:spPr>
          <a:xfrm rot="-5400000">
            <a:off x="8199050" y="289150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3"/>
          <p:cNvSpPr txBox="1">
            <a:spLocks noGrp="1"/>
          </p:cNvSpPr>
          <p:nvPr>
            <p:ph type="subTitle" idx="1"/>
          </p:nvPr>
        </p:nvSpPr>
        <p:spPr>
          <a:xfrm>
            <a:off x="2424850" y="2310200"/>
            <a:ext cx="1937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3"/>
          <p:cNvSpPr txBox="1">
            <a:spLocks noGrp="1"/>
          </p:cNvSpPr>
          <p:nvPr>
            <p:ph type="subTitle" idx="2"/>
          </p:nvPr>
        </p:nvSpPr>
        <p:spPr>
          <a:xfrm>
            <a:off x="4693457" y="2310200"/>
            <a:ext cx="1937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3"/>
          <p:cNvSpPr txBox="1">
            <a:spLocks noGrp="1"/>
          </p:cNvSpPr>
          <p:nvPr>
            <p:ph type="subTitle" idx="3"/>
          </p:nvPr>
        </p:nvSpPr>
        <p:spPr>
          <a:xfrm>
            <a:off x="2424850" y="4119900"/>
            <a:ext cx="1937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3"/>
          <p:cNvSpPr txBox="1">
            <a:spLocks noGrp="1"/>
          </p:cNvSpPr>
          <p:nvPr>
            <p:ph type="subTitle" idx="4"/>
          </p:nvPr>
        </p:nvSpPr>
        <p:spPr>
          <a:xfrm>
            <a:off x="4693457" y="4119900"/>
            <a:ext cx="19377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3"/>
          <p:cNvSpPr txBox="1">
            <a:spLocks noGrp="1"/>
          </p:cNvSpPr>
          <p:nvPr>
            <p:ph type="subTitle" idx="5"/>
          </p:nvPr>
        </p:nvSpPr>
        <p:spPr>
          <a:xfrm>
            <a:off x="2424850" y="1824325"/>
            <a:ext cx="1937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5" name="Google Shape;625;p23"/>
          <p:cNvSpPr txBox="1">
            <a:spLocks noGrp="1"/>
          </p:cNvSpPr>
          <p:nvPr>
            <p:ph type="subTitle" idx="6"/>
          </p:nvPr>
        </p:nvSpPr>
        <p:spPr>
          <a:xfrm>
            <a:off x="2424850" y="3634100"/>
            <a:ext cx="1937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6" name="Google Shape;626;p23"/>
          <p:cNvSpPr txBox="1">
            <a:spLocks noGrp="1"/>
          </p:cNvSpPr>
          <p:nvPr>
            <p:ph type="subTitle" idx="7"/>
          </p:nvPr>
        </p:nvSpPr>
        <p:spPr>
          <a:xfrm>
            <a:off x="4693454" y="1824325"/>
            <a:ext cx="1937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7" name="Google Shape;627;p23"/>
          <p:cNvSpPr txBox="1">
            <a:spLocks noGrp="1"/>
          </p:cNvSpPr>
          <p:nvPr>
            <p:ph type="subTitle" idx="8"/>
          </p:nvPr>
        </p:nvSpPr>
        <p:spPr>
          <a:xfrm>
            <a:off x="4693454" y="3634100"/>
            <a:ext cx="19377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"/>
          <p:cNvSpPr/>
          <p:nvPr/>
        </p:nvSpPr>
        <p:spPr>
          <a:xfrm rot="10800000">
            <a:off x="-43750" y="4832050"/>
            <a:ext cx="9187741" cy="651811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0" name="Google Shape;630;p24"/>
          <p:cNvGrpSpPr/>
          <p:nvPr/>
        </p:nvGrpSpPr>
        <p:grpSpPr>
          <a:xfrm>
            <a:off x="-2010334" y="-41400"/>
            <a:ext cx="10931538" cy="651900"/>
            <a:chOff x="-1315460" y="-92875"/>
            <a:chExt cx="9439200" cy="651900"/>
          </a:xfrm>
        </p:grpSpPr>
        <p:sp>
          <p:nvSpPr>
            <p:cNvPr id="631" name="Google Shape;631;p24"/>
            <p:cNvSpPr/>
            <p:nvPr/>
          </p:nvSpPr>
          <p:spPr>
            <a:xfrm>
              <a:off x="-1315460" y="-92875"/>
              <a:ext cx="2700300" cy="65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-1315460" y="-92875"/>
              <a:ext cx="9439200" cy="23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 rot="-5400000">
            <a:off x="78663" y="1955775"/>
            <a:ext cx="1168925" cy="284175"/>
            <a:chOff x="6017825" y="3809000"/>
            <a:chExt cx="1168925" cy="284175"/>
          </a:xfrm>
        </p:grpSpPr>
        <p:sp>
          <p:nvSpPr>
            <p:cNvPr id="634" name="Google Shape;634;p24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4"/>
          <p:cNvSpPr/>
          <p:nvPr/>
        </p:nvSpPr>
        <p:spPr>
          <a:xfrm rot="-5400000">
            <a:off x="276275" y="42117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24"/>
          <p:cNvGrpSpPr/>
          <p:nvPr/>
        </p:nvGrpSpPr>
        <p:grpSpPr>
          <a:xfrm rot="-5400000">
            <a:off x="8417438" y="4351300"/>
            <a:ext cx="1168925" cy="284175"/>
            <a:chOff x="6017825" y="3809000"/>
            <a:chExt cx="1168925" cy="284175"/>
          </a:xfrm>
        </p:grpSpPr>
        <p:sp>
          <p:nvSpPr>
            <p:cNvPr id="654" name="Google Shape;654;p24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24"/>
          <p:cNvSpPr/>
          <p:nvPr/>
        </p:nvSpPr>
        <p:spPr>
          <a:xfrm rot="10800000">
            <a:off x="8458252" y="473569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24"/>
          <p:cNvSpPr txBox="1">
            <a:spLocks noGrp="1"/>
          </p:cNvSpPr>
          <p:nvPr>
            <p:ph type="subTitle" idx="1"/>
          </p:nvPr>
        </p:nvSpPr>
        <p:spPr>
          <a:xfrm>
            <a:off x="1109155" y="2310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24"/>
          <p:cNvSpPr txBox="1">
            <a:spLocks noGrp="1"/>
          </p:cNvSpPr>
          <p:nvPr>
            <p:ph type="subTitle" idx="2"/>
          </p:nvPr>
        </p:nvSpPr>
        <p:spPr>
          <a:xfrm>
            <a:off x="3579000" y="2310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24"/>
          <p:cNvSpPr txBox="1">
            <a:spLocks noGrp="1"/>
          </p:cNvSpPr>
          <p:nvPr>
            <p:ph type="subTitle" idx="3"/>
          </p:nvPr>
        </p:nvSpPr>
        <p:spPr>
          <a:xfrm>
            <a:off x="1109155" y="414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24"/>
          <p:cNvSpPr txBox="1">
            <a:spLocks noGrp="1"/>
          </p:cNvSpPr>
          <p:nvPr>
            <p:ph type="subTitle" idx="4"/>
          </p:nvPr>
        </p:nvSpPr>
        <p:spPr>
          <a:xfrm>
            <a:off x="3579000" y="414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4"/>
          <p:cNvSpPr txBox="1">
            <a:spLocks noGrp="1"/>
          </p:cNvSpPr>
          <p:nvPr>
            <p:ph type="subTitle" idx="5"/>
          </p:nvPr>
        </p:nvSpPr>
        <p:spPr>
          <a:xfrm>
            <a:off x="6048845" y="23102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4"/>
          <p:cNvSpPr txBox="1">
            <a:spLocks noGrp="1"/>
          </p:cNvSpPr>
          <p:nvPr>
            <p:ph type="subTitle" idx="6"/>
          </p:nvPr>
        </p:nvSpPr>
        <p:spPr>
          <a:xfrm>
            <a:off x="6048845" y="414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4"/>
          <p:cNvSpPr txBox="1">
            <a:spLocks noGrp="1"/>
          </p:cNvSpPr>
          <p:nvPr>
            <p:ph type="subTitle" idx="7"/>
          </p:nvPr>
        </p:nvSpPr>
        <p:spPr>
          <a:xfrm>
            <a:off x="1113055" y="1824313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subTitle" idx="8"/>
          </p:nvPr>
        </p:nvSpPr>
        <p:spPr>
          <a:xfrm>
            <a:off x="3582900" y="1824313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subTitle" idx="9"/>
          </p:nvPr>
        </p:nvSpPr>
        <p:spPr>
          <a:xfrm>
            <a:off x="6052745" y="1824313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subTitle" idx="13"/>
          </p:nvPr>
        </p:nvSpPr>
        <p:spPr>
          <a:xfrm>
            <a:off x="1113055" y="365197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14"/>
          </p:nvPr>
        </p:nvSpPr>
        <p:spPr>
          <a:xfrm>
            <a:off x="3582900" y="365197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subTitle" idx="15"/>
          </p:nvPr>
        </p:nvSpPr>
        <p:spPr>
          <a:xfrm>
            <a:off x="6052745" y="3651975"/>
            <a:ext cx="19782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0"/>
          <p:cNvSpPr/>
          <p:nvPr/>
        </p:nvSpPr>
        <p:spPr>
          <a:xfrm>
            <a:off x="-1981200" y="3689025"/>
            <a:ext cx="11244263" cy="1457094"/>
          </a:xfrm>
          <a:custGeom>
            <a:avLst/>
            <a:gdLst/>
            <a:ahLst/>
            <a:cxnLst/>
            <a:rect l="l" t="t" r="r" b="b"/>
            <a:pathLst>
              <a:path w="285750" h="25242" extrusionOk="0">
                <a:moveTo>
                  <a:pt x="0" y="0"/>
                </a:moveTo>
                <a:lnTo>
                  <a:pt x="0" y="25242"/>
                </a:lnTo>
                <a:lnTo>
                  <a:pt x="285750" y="25242"/>
                </a:lnTo>
                <a:lnTo>
                  <a:pt x="285750" y="8204"/>
                </a:lnTo>
                <a:lnTo>
                  <a:pt x="218373" y="8204"/>
                </a:lnTo>
                <a:lnTo>
                  <a:pt x="2183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0"/>
          <p:cNvSpPr/>
          <p:nvPr/>
        </p:nvSpPr>
        <p:spPr>
          <a:xfrm>
            <a:off x="-137625" y="-1568625"/>
            <a:ext cx="9281874" cy="2104288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0"/>
          <p:cNvSpPr/>
          <p:nvPr/>
        </p:nvSpPr>
        <p:spPr>
          <a:xfrm>
            <a:off x="7847975" y="1189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6" name="Google Shape;1116;p40"/>
          <p:cNvGrpSpPr/>
          <p:nvPr/>
        </p:nvGrpSpPr>
        <p:grpSpPr>
          <a:xfrm rot="-5400000">
            <a:off x="-249912" y="727925"/>
            <a:ext cx="1168925" cy="284175"/>
            <a:chOff x="6017825" y="3809000"/>
            <a:chExt cx="1168925" cy="284175"/>
          </a:xfrm>
        </p:grpSpPr>
        <p:sp>
          <p:nvSpPr>
            <p:cNvPr id="1117" name="Google Shape;1117;p40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5" name="Google Shape;1135;p40"/>
          <p:cNvSpPr/>
          <p:nvPr/>
        </p:nvSpPr>
        <p:spPr>
          <a:xfrm rot="5400000">
            <a:off x="567350" y="401367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1"/>
          <p:cNvSpPr/>
          <p:nvPr/>
        </p:nvSpPr>
        <p:spPr>
          <a:xfrm rot="10800000">
            <a:off x="-43703" y="4713815"/>
            <a:ext cx="9245828" cy="651810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8" name="Google Shape;1138;p41"/>
          <p:cNvGrpSpPr/>
          <p:nvPr/>
        </p:nvGrpSpPr>
        <p:grpSpPr>
          <a:xfrm>
            <a:off x="-523625" y="-29548"/>
            <a:ext cx="9719544" cy="1054932"/>
            <a:chOff x="-207175" y="-92875"/>
            <a:chExt cx="9439200" cy="1025400"/>
          </a:xfrm>
        </p:grpSpPr>
        <p:sp>
          <p:nvSpPr>
            <p:cNvPr id="1139" name="Google Shape;1139;p41"/>
            <p:cNvSpPr/>
            <p:nvPr/>
          </p:nvSpPr>
          <p:spPr>
            <a:xfrm>
              <a:off x="-207175" y="-92875"/>
              <a:ext cx="2700300" cy="102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-207175" y="-92875"/>
              <a:ext cx="9439200" cy="3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1"/>
          <p:cNvGrpSpPr/>
          <p:nvPr/>
        </p:nvGrpSpPr>
        <p:grpSpPr>
          <a:xfrm rot="-5400000">
            <a:off x="8168350" y="1025388"/>
            <a:ext cx="1168925" cy="284175"/>
            <a:chOff x="6017825" y="3809000"/>
            <a:chExt cx="1168925" cy="284175"/>
          </a:xfrm>
        </p:grpSpPr>
        <p:sp>
          <p:nvSpPr>
            <p:cNvPr id="1142" name="Google Shape;1142;p4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1"/>
          <p:cNvSpPr/>
          <p:nvPr/>
        </p:nvSpPr>
        <p:spPr>
          <a:xfrm>
            <a:off x="49350" y="129636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41"/>
          <p:cNvGrpSpPr/>
          <p:nvPr/>
        </p:nvGrpSpPr>
        <p:grpSpPr>
          <a:xfrm>
            <a:off x="128763" y="610238"/>
            <a:ext cx="1168925" cy="284175"/>
            <a:chOff x="6017825" y="3809000"/>
            <a:chExt cx="1168925" cy="284175"/>
          </a:xfrm>
        </p:grpSpPr>
        <p:sp>
          <p:nvSpPr>
            <p:cNvPr id="1162" name="Google Shape;1162;p41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716613" y="2469075"/>
            <a:ext cx="4556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4238613" y="1414425"/>
            <a:ext cx="1034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5910688" y="3138975"/>
            <a:ext cx="25167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/>
          <p:nvPr/>
        </p:nvSpPr>
        <p:spPr>
          <a:xfrm rot="-5400000">
            <a:off x="4597294" y="987343"/>
            <a:ext cx="5143500" cy="3150514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-5400000">
            <a:off x="-2324207" y="2245847"/>
            <a:ext cx="5252904" cy="651811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7911300" y="1722050"/>
            <a:ext cx="1168925" cy="284175"/>
            <a:chOff x="6017825" y="3809000"/>
            <a:chExt cx="1168925" cy="284175"/>
          </a:xfrm>
        </p:grpSpPr>
        <p:sp>
          <p:nvSpPr>
            <p:cNvPr id="40" name="Google Shape;40;p3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/>
          <p:nvPr/>
        </p:nvSpPr>
        <p:spPr>
          <a:xfrm>
            <a:off x="-137625" y="-888550"/>
            <a:ext cx="9281874" cy="1379295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-1981200" y="3997800"/>
            <a:ext cx="11244263" cy="1161132"/>
          </a:xfrm>
          <a:custGeom>
            <a:avLst/>
            <a:gdLst/>
            <a:ahLst/>
            <a:cxnLst/>
            <a:rect l="l" t="t" r="r" b="b"/>
            <a:pathLst>
              <a:path w="285750" h="25242" extrusionOk="0">
                <a:moveTo>
                  <a:pt x="0" y="0"/>
                </a:moveTo>
                <a:lnTo>
                  <a:pt x="0" y="25242"/>
                </a:lnTo>
                <a:lnTo>
                  <a:pt x="285750" y="25242"/>
                </a:lnTo>
                <a:lnTo>
                  <a:pt x="285750" y="8204"/>
                </a:lnTo>
                <a:lnTo>
                  <a:pt x="218373" y="8204"/>
                </a:lnTo>
                <a:lnTo>
                  <a:pt x="21837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 rot="10800000">
            <a:off x="-19289" y="2593720"/>
            <a:ext cx="9182576" cy="5624696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7501175" y="4529750"/>
            <a:ext cx="1168925" cy="284175"/>
            <a:chOff x="6017825" y="3809000"/>
            <a:chExt cx="1168925" cy="284175"/>
          </a:xfrm>
        </p:grpSpPr>
        <p:sp>
          <p:nvSpPr>
            <p:cNvPr id="120" name="Google Shape;120;p7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7"/>
          <p:cNvSpPr/>
          <p:nvPr/>
        </p:nvSpPr>
        <p:spPr>
          <a:xfrm>
            <a:off x="421825" y="24841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720000" y="732775"/>
            <a:ext cx="41514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ubTitle" idx="1"/>
          </p:nvPr>
        </p:nvSpPr>
        <p:spPr>
          <a:xfrm>
            <a:off x="720000" y="1971575"/>
            <a:ext cx="4151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>
            <a:spLocks noGrp="1"/>
          </p:cNvSpPr>
          <p:nvPr>
            <p:ph type="pic" idx="2"/>
          </p:nvPr>
        </p:nvSpPr>
        <p:spPr>
          <a:xfrm>
            <a:off x="5235125" y="782650"/>
            <a:ext cx="3195600" cy="32442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109779" y="3571477"/>
            <a:ext cx="1730391" cy="1605914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rot="-5400000">
            <a:off x="-1292212" y="-735303"/>
            <a:ext cx="9187741" cy="2637665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rot="5400000">
            <a:off x="4705271" y="741680"/>
            <a:ext cx="5247084" cy="3711274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7717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7" name="Google Shape;147;p8"/>
          <p:cNvGrpSpPr/>
          <p:nvPr/>
        </p:nvGrpSpPr>
        <p:grpSpPr>
          <a:xfrm rot="10800000">
            <a:off x="5604675" y="4461913"/>
            <a:ext cx="1168925" cy="284175"/>
            <a:chOff x="6017825" y="3809000"/>
            <a:chExt cx="1168925" cy="284175"/>
          </a:xfrm>
        </p:grpSpPr>
        <p:sp>
          <p:nvSpPr>
            <p:cNvPr id="148" name="Google Shape;148;p8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 rot="-5400000">
            <a:off x="-71950" y="850563"/>
            <a:ext cx="1168925" cy="284175"/>
            <a:chOff x="6017825" y="3809000"/>
            <a:chExt cx="1168925" cy="284175"/>
          </a:xfrm>
        </p:grpSpPr>
        <p:sp>
          <p:nvSpPr>
            <p:cNvPr id="167" name="Google Shape;167;p8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 rot="-5400000">
            <a:off x="-905628" y="713476"/>
            <a:ext cx="5334953" cy="3523696"/>
          </a:xfrm>
          <a:custGeom>
            <a:avLst/>
            <a:gdLst/>
            <a:ahLst/>
            <a:cxnLst/>
            <a:rect l="l" t="t" r="r" b="b"/>
            <a:pathLst>
              <a:path w="285750" h="65759" extrusionOk="0">
                <a:moveTo>
                  <a:pt x="0" y="0"/>
                </a:moveTo>
                <a:lnTo>
                  <a:pt x="0" y="51816"/>
                </a:lnTo>
                <a:lnTo>
                  <a:pt x="67377" y="51816"/>
                </a:lnTo>
                <a:lnTo>
                  <a:pt x="67377" y="65758"/>
                </a:lnTo>
                <a:lnTo>
                  <a:pt x="285750" y="65758"/>
                </a:lnTo>
                <a:lnTo>
                  <a:pt x="285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5400000">
            <a:off x="5741161" y="2421326"/>
            <a:ext cx="6218865" cy="573412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6425650" y="3666115"/>
            <a:ext cx="1730391" cy="1605914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>
            <a:off x="6999450" y="539488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9"/>
          <p:cNvGrpSpPr/>
          <p:nvPr/>
        </p:nvGrpSpPr>
        <p:grpSpPr>
          <a:xfrm rot="-5400000">
            <a:off x="128750" y="981875"/>
            <a:ext cx="1168925" cy="284175"/>
            <a:chOff x="6017825" y="3809000"/>
            <a:chExt cx="1168925" cy="284175"/>
          </a:xfrm>
        </p:grpSpPr>
        <p:sp>
          <p:nvSpPr>
            <p:cNvPr id="191" name="Google Shape;191;p9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753800" y="1189100"/>
            <a:ext cx="76365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 sz="1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130875" y="3495450"/>
            <a:ext cx="582350" cy="291075"/>
          </a:xfrm>
          <a:custGeom>
            <a:avLst/>
            <a:gdLst/>
            <a:ahLst/>
            <a:cxnLst/>
            <a:rect l="l" t="t" r="r" b="b"/>
            <a:pathLst>
              <a:path w="23294" h="11643" extrusionOk="0">
                <a:moveTo>
                  <a:pt x="0" y="1"/>
                </a:moveTo>
                <a:cubicBezTo>
                  <a:pt x="0" y="6406"/>
                  <a:pt x="5219" y="11643"/>
                  <a:pt x="11642" y="11643"/>
                </a:cubicBezTo>
                <a:cubicBezTo>
                  <a:pt x="18065" y="11643"/>
                  <a:pt x="23293" y="6406"/>
                  <a:pt x="23293" y="1"/>
                </a:cubicBezTo>
                <a:lnTo>
                  <a:pt x="18030" y="1"/>
                </a:lnTo>
                <a:cubicBezTo>
                  <a:pt x="18030" y="3525"/>
                  <a:pt x="15175" y="6379"/>
                  <a:pt x="11651" y="6379"/>
                </a:cubicBezTo>
                <a:cubicBezTo>
                  <a:pt x="8127" y="6379"/>
                  <a:pt x="5273" y="3507"/>
                  <a:pt x="52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1"/>
          </p:nvPr>
        </p:nvSpPr>
        <p:spPr>
          <a:xfrm>
            <a:off x="2096611" y="2036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2"/>
          </p:nvPr>
        </p:nvSpPr>
        <p:spPr>
          <a:xfrm>
            <a:off x="5481681" y="2036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3"/>
          </p:nvPr>
        </p:nvSpPr>
        <p:spPr>
          <a:xfrm>
            <a:off x="2096611" y="34702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4"/>
          </p:nvPr>
        </p:nvSpPr>
        <p:spPr>
          <a:xfrm>
            <a:off x="5481681" y="34702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5" hasCustomPrompt="1"/>
          </p:nvPr>
        </p:nvSpPr>
        <p:spPr>
          <a:xfrm>
            <a:off x="1356814" y="1645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6" hasCustomPrompt="1"/>
          </p:nvPr>
        </p:nvSpPr>
        <p:spPr>
          <a:xfrm>
            <a:off x="1356814" y="307906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7" hasCustomPrompt="1"/>
          </p:nvPr>
        </p:nvSpPr>
        <p:spPr>
          <a:xfrm>
            <a:off x="4741889" y="1645654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8" hasCustomPrompt="1"/>
          </p:nvPr>
        </p:nvSpPr>
        <p:spPr>
          <a:xfrm>
            <a:off x="4741889" y="3079062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9"/>
          </p:nvPr>
        </p:nvSpPr>
        <p:spPr>
          <a:xfrm>
            <a:off x="2096611" y="17478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13"/>
          </p:nvPr>
        </p:nvSpPr>
        <p:spPr>
          <a:xfrm>
            <a:off x="5481686" y="174784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4"/>
          </p:nvPr>
        </p:nvSpPr>
        <p:spPr>
          <a:xfrm>
            <a:off x="2096611" y="318132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5"/>
          </p:nvPr>
        </p:nvSpPr>
        <p:spPr>
          <a:xfrm>
            <a:off x="5481686" y="318132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3"/>
          <p:cNvSpPr/>
          <p:nvPr/>
        </p:nvSpPr>
        <p:spPr>
          <a:xfrm rot="10800000" flipH="1">
            <a:off x="-473245" y="-667900"/>
            <a:ext cx="10218706" cy="1275575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rot="10800000">
            <a:off x="-81312" y="4603990"/>
            <a:ext cx="9321843" cy="651810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>
            <a:off x="7578975" y="4530713"/>
            <a:ext cx="1168925" cy="284175"/>
            <a:chOff x="6017825" y="3809000"/>
            <a:chExt cx="1168925" cy="284175"/>
          </a:xfrm>
        </p:grpSpPr>
        <p:sp>
          <p:nvSpPr>
            <p:cNvPr id="299" name="Google Shape;299;p13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" name="Google Shape;317;p13"/>
          <p:cNvSpPr/>
          <p:nvPr/>
        </p:nvSpPr>
        <p:spPr>
          <a:xfrm>
            <a:off x="8463275" y="101771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3"/>
          <p:cNvSpPr/>
          <p:nvPr/>
        </p:nvSpPr>
        <p:spPr>
          <a:xfrm rot="10800000">
            <a:off x="54650" y="2460288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"/>
          <p:cNvSpPr/>
          <p:nvPr/>
        </p:nvSpPr>
        <p:spPr>
          <a:xfrm>
            <a:off x="-65950" y="-200875"/>
            <a:ext cx="10028923" cy="645909"/>
          </a:xfrm>
          <a:custGeom>
            <a:avLst/>
            <a:gdLst/>
            <a:ahLst/>
            <a:cxnLst/>
            <a:rect l="l" t="t" r="r" b="b"/>
            <a:pathLst>
              <a:path w="286848" h="20350" extrusionOk="0">
                <a:moveTo>
                  <a:pt x="0" y="1"/>
                </a:moveTo>
                <a:lnTo>
                  <a:pt x="0" y="8993"/>
                </a:lnTo>
                <a:lnTo>
                  <a:pt x="67640" y="8993"/>
                </a:lnTo>
                <a:lnTo>
                  <a:pt x="67640" y="20349"/>
                </a:lnTo>
                <a:lnTo>
                  <a:pt x="286847" y="20349"/>
                </a:lnTo>
                <a:lnTo>
                  <a:pt x="28684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-165467" y="4527700"/>
            <a:ext cx="9309124" cy="1275575"/>
          </a:xfrm>
          <a:custGeom>
            <a:avLst/>
            <a:gdLst/>
            <a:ahLst/>
            <a:cxnLst/>
            <a:rect l="l" t="t" r="r" b="b"/>
            <a:pathLst>
              <a:path w="285359" h="37879" extrusionOk="0">
                <a:moveTo>
                  <a:pt x="1" y="0"/>
                </a:moveTo>
                <a:lnTo>
                  <a:pt x="1" y="37879"/>
                </a:lnTo>
                <a:lnTo>
                  <a:pt x="285358" y="37879"/>
                </a:lnTo>
                <a:lnTo>
                  <a:pt x="285358" y="9448"/>
                </a:lnTo>
                <a:lnTo>
                  <a:pt x="218076" y="9448"/>
                </a:lnTo>
                <a:lnTo>
                  <a:pt x="2180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 rot="5400000">
            <a:off x="-13337" y="2429650"/>
            <a:ext cx="1168925" cy="284175"/>
            <a:chOff x="6017825" y="3809000"/>
            <a:chExt cx="1168925" cy="284175"/>
          </a:xfrm>
        </p:grpSpPr>
        <p:sp>
          <p:nvSpPr>
            <p:cNvPr id="475" name="Google Shape;475;p20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20"/>
          <p:cNvSpPr/>
          <p:nvPr/>
        </p:nvSpPr>
        <p:spPr>
          <a:xfrm>
            <a:off x="8284900" y="440670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8284900" y="38136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0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20"/>
          <p:cNvSpPr txBox="1">
            <a:spLocks noGrp="1"/>
          </p:cNvSpPr>
          <p:nvPr>
            <p:ph type="subTitle" idx="1"/>
          </p:nvPr>
        </p:nvSpPr>
        <p:spPr>
          <a:xfrm>
            <a:off x="4968997" y="2789222"/>
            <a:ext cx="2414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20"/>
          <p:cNvSpPr txBox="1">
            <a:spLocks noGrp="1"/>
          </p:cNvSpPr>
          <p:nvPr>
            <p:ph type="subTitle" idx="2"/>
          </p:nvPr>
        </p:nvSpPr>
        <p:spPr>
          <a:xfrm>
            <a:off x="1761125" y="2789222"/>
            <a:ext cx="24141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20"/>
          <p:cNvSpPr txBox="1">
            <a:spLocks noGrp="1"/>
          </p:cNvSpPr>
          <p:nvPr>
            <p:ph type="subTitle" idx="3"/>
          </p:nvPr>
        </p:nvSpPr>
        <p:spPr>
          <a:xfrm>
            <a:off x="1761125" y="2301600"/>
            <a:ext cx="241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9" name="Google Shape;499;p20"/>
          <p:cNvSpPr txBox="1">
            <a:spLocks noGrp="1"/>
          </p:cNvSpPr>
          <p:nvPr>
            <p:ph type="subTitle" idx="4"/>
          </p:nvPr>
        </p:nvSpPr>
        <p:spPr>
          <a:xfrm>
            <a:off x="4969000" y="2301600"/>
            <a:ext cx="2414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Red Hat Text"/>
              <a:buNone/>
              <a:defRPr sz="3800" b="1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86" r:id="rId14"/>
    <p:sldLayoutId id="2147483687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softwaresun.netlify.app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45"/>
          <p:cNvSpPr/>
          <p:nvPr/>
        </p:nvSpPr>
        <p:spPr>
          <a:xfrm>
            <a:off x="5335650" y="771525"/>
            <a:ext cx="3119337" cy="2894946"/>
          </a:xfrm>
          <a:custGeom>
            <a:avLst/>
            <a:gdLst/>
            <a:ahLst/>
            <a:cxnLst/>
            <a:rect l="l" t="t" r="r" b="b"/>
            <a:pathLst>
              <a:path w="38451" h="35685" extrusionOk="0">
                <a:moveTo>
                  <a:pt x="19225" y="0"/>
                </a:moveTo>
                <a:cubicBezTo>
                  <a:pt x="8609" y="0"/>
                  <a:pt x="1" y="8609"/>
                  <a:pt x="1" y="19225"/>
                </a:cubicBezTo>
                <a:lnTo>
                  <a:pt x="1" y="35684"/>
                </a:lnTo>
                <a:lnTo>
                  <a:pt x="38450" y="35684"/>
                </a:lnTo>
                <a:lnTo>
                  <a:pt x="38450" y="19225"/>
                </a:lnTo>
                <a:cubicBezTo>
                  <a:pt x="38450" y="8609"/>
                  <a:pt x="29841" y="0"/>
                  <a:pt x="19225" y="0"/>
                </a:cubicBezTo>
                <a:close/>
              </a:path>
            </a:pathLst>
          </a:custGeom>
          <a:solidFill>
            <a:srgbClr val="CED4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5"/>
          <p:cNvSpPr txBox="1">
            <a:spLocks noGrp="1"/>
          </p:cNvSpPr>
          <p:nvPr>
            <p:ph type="ctrTitle"/>
          </p:nvPr>
        </p:nvSpPr>
        <p:spPr>
          <a:xfrm>
            <a:off x="713250" y="1617600"/>
            <a:ext cx="77175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NHS Mental Health App</a:t>
            </a:r>
            <a:endParaRPr lang="en-GB" sz="3200" b="0" dirty="0"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1192" name="Google Shape;1192;p45"/>
          <p:cNvSpPr/>
          <p:nvPr/>
        </p:nvSpPr>
        <p:spPr>
          <a:xfrm>
            <a:off x="713225" y="911963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rgbClr val="ADB9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45"/>
          <p:cNvSpPr txBox="1">
            <a:spLocks noGrp="1"/>
          </p:cNvSpPr>
          <p:nvPr>
            <p:ph type="subTitle" idx="1"/>
          </p:nvPr>
        </p:nvSpPr>
        <p:spPr>
          <a:xfrm>
            <a:off x="5311716" y="3151794"/>
            <a:ext cx="316720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Empowering Gateshead with accessible mental health support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1194" name="Google Shape;1194;p45"/>
          <p:cNvGrpSpPr/>
          <p:nvPr/>
        </p:nvGrpSpPr>
        <p:grpSpPr>
          <a:xfrm>
            <a:off x="7463300" y="1687900"/>
            <a:ext cx="1168925" cy="284175"/>
            <a:chOff x="6017825" y="3809000"/>
            <a:chExt cx="1168925" cy="284175"/>
          </a:xfrm>
        </p:grpSpPr>
        <p:sp>
          <p:nvSpPr>
            <p:cNvPr id="1195" name="Google Shape;1195;p45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5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5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5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5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5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5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5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5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5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5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5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5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5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5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5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93;p45">
            <a:extLst>
              <a:ext uri="{FF2B5EF4-FFF2-40B4-BE49-F238E27FC236}">
                <a16:creationId xmlns:a16="http://schemas.microsoft.com/office/drawing/2014/main" id="{D3BC57A2-12A5-546E-A5F1-07E562BA7DF3}"/>
              </a:ext>
            </a:extLst>
          </p:cNvPr>
          <p:cNvSpPr txBox="1">
            <a:spLocks/>
          </p:cNvSpPr>
          <p:nvPr/>
        </p:nvSpPr>
        <p:spPr>
          <a:xfrm>
            <a:off x="624487" y="4231537"/>
            <a:ext cx="3352781" cy="59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800" b="0" i="0" u="none" strike="noStrike" cap="none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GB" sz="1200" dirty="0"/>
              <a:t>Presented by Team 9 – MY Software</a:t>
            </a:r>
            <a:br>
              <a:rPr lang="en-GB" sz="1200" dirty="0"/>
            </a:br>
            <a:r>
              <a:rPr lang="en-GB" sz="1200" dirty="0"/>
              <a:t>Walid | Jeremy | Cameron | Tony | Zaham | Haytham</a:t>
            </a:r>
          </a:p>
          <a:p>
            <a:pPr marL="0" indent="0"/>
            <a:r>
              <a:rPr lang="en-GB" sz="1200" dirty="0">
                <a:solidFill>
                  <a:schemeClr val="dk1"/>
                </a:solidFill>
              </a:rPr>
              <a:t>Made by Walid</a:t>
            </a:r>
            <a:endParaRPr lang="en-US" sz="1200" dirty="0">
              <a:solidFill>
                <a:schemeClr val="dk1"/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12D4ED1-EAFE-1462-7FFF-7AEBC291F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3" y="392869"/>
            <a:ext cx="1347904" cy="1347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b="1" dirty="0"/>
              <a:t>Design &amp; Accessibility Approach</a:t>
            </a:r>
            <a:endParaRPr lang="en-GB" sz="32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D4CCFA77-857A-DF3E-C1A3-C6F3EF448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4" y="2251497"/>
            <a:ext cx="562764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Calming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and green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color palette to support emotional comfort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 and large buttons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ease of reading (suitable for 8–10 year reading age)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 layout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avoid user overwhelm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mobile-optimized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responsive for all screen sizes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 and visuals used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complex 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possible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CAC0D-00B1-3BAB-FE10-41BBF3440016}"/>
              </a:ext>
            </a:extLst>
          </p:cNvPr>
          <p:cNvSpPr txBox="1"/>
          <p:nvPr/>
        </p:nvSpPr>
        <p:spPr>
          <a:xfrm>
            <a:off x="4415884" y="1444251"/>
            <a:ext cx="4728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 a visual mockup of the homepage or pet feature with annotations showing these design choices.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DB1A-804A-8137-12FF-C12208FA4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55" y="795454"/>
            <a:ext cx="9419062" cy="2715578"/>
          </a:xfrm>
        </p:spPr>
        <p:txBody>
          <a:bodyPr/>
          <a:lstStyle/>
          <a:p>
            <a:r>
              <a:rPr lang="en-GB" sz="6600" dirty="0"/>
              <a:t>Marketing Approach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5255ED8-A0DB-6915-949D-7F4CB15F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" y="386111"/>
            <a:ext cx="1709854" cy="1709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69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54"/>
          <p:cNvSpPr txBox="1">
            <a:spLocks noGrp="1"/>
          </p:cNvSpPr>
          <p:nvPr>
            <p:ph type="title"/>
          </p:nvPr>
        </p:nvSpPr>
        <p:spPr>
          <a:xfrm>
            <a:off x="713250" y="790098"/>
            <a:ext cx="7717500" cy="6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Marketing Strategy – No Budget, Big Reach</a:t>
            </a:r>
            <a:endParaRPr lang="en-US" sz="2400" dirty="0"/>
          </a:p>
        </p:txBody>
      </p:sp>
      <p:sp>
        <p:nvSpPr>
          <p:cNvPr id="1425" name="Google Shape;1425;p54"/>
          <p:cNvSpPr/>
          <p:nvPr/>
        </p:nvSpPr>
        <p:spPr>
          <a:xfrm rot="-5400000">
            <a:off x="7633775" y="289150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C8CD9-8EED-93B8-FDC1-1920A3AE3B5B}"/>
              </a:ext>
            </a:extLst>
          </p:cNvPr>
          <p:cNvSpPr txBox="1"/>
          <p:nvPr/>
        </p:nvSpPr>
        <p:spPr>
          <a:xfrm>
            <a:off x="5531005" y="1466598"/>
            <a:ext cx="3247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https://mysoftwaresun.netlify.app/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6BEBE562-DD2E-C503-0897-6EB119895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98" y="2333268"/>
            <a:ext cx="37468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Campaigns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Engagement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Referral System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 &amp; SEO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black background with text and colorful circles&#10;&#10;AI-generated content may be incorrect.">
            <a:extLst>
              <a:ext uri="{FF2B5EF4-FFF2-40B4-BE49-F238E27FC236}">
                <a16:creationId xmlns:a16="http://schemas.microsoft.com/office/drawing/2014/main" id="{B61797B6-68C9-F34E-531D-1857C324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156" b="41174"/>
          <a:stretch/>
        </p:blipFill>
        <p:spPr>
          <a:xfrm>
            <a:off x="2799884" y="-1"/>
            <a:ext cx="3266379" cy="48980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56"/>
          <p:cNvSpPr txBox="1">
            <a:spLocks noGrp="1"/>
          </p:cNvSpPr>
          <p:nvPr>
            <p:ph type="title"/>
          </p:nvPr>
        </p:nvSpPr>
        <p:spPr>
          <a:xfrm>
            <a:off x="557524" y="1425168"/>
            <a:ext cx="7873189" cy="3296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 </a:t>
            </a:r>
            <a:r>
              <a:rPr lang="en-US" sz="3600" b="1" dirty="0"/>
              <a:t>Any questions or feedback?</a:t>
            </a:r>
            <a:br>
              <a:rPr lang="en-US" sz="3600" b="1" dirty="0"/>
            </a:br>
            <a:br>
              <a:rPr lang="en-US" sz="3600" dirty="0"/>
            </a:br>
            <a:r>
              <a:rPr lang="en-US" sz="3600" dirty="0"/>
              <a:t> </a:t>
            </a:r>
            <a:r>
              <a:rPr lang="en-US" sz="3600" b="1" dirty="0"/>
              <a:t>Thank you for your time!</a:t>
            </a:r>
            <a:br>
              <a:rPr lang="en-US" sz="3600" b="1" dirty="0"/>
            </a:br>
            <a:br>
              <a:rPr lang="en-US" sz="3600" dirty="0"/>
            </a:br>
            <a:r>
              <a:rPr lang="en-US" sz="3600" dirty="0"/>
              <a:t>We hope this app makes a difference.</a:t>
            </a:r>
            <a:endParaRPr sz="3600" dirty="0"/>
          </a:p>
        </p:txBody>
      </p:sp>
      <p:sp>
        <p:nvSpPr>
          <p:cNvPr id="1475" name="Google Shape;1475;p56"/>
          <p:cNvSpPr/>
          <p:nvPr/>
        </p:nvSpPr>
        <p:spPr>
          <a:xfrm>
            <a:off x="683575" y="27825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56"/>
          <p:cNvSpPr/>
          <p:nvPr/>
        </p:nvSpPr>
        <p:spPr>
          <a:xfrm rot="-5400000">
            <a:off x="7993775" y="6853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3CEF499-A1C9-285C-FF6D-9163592A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53" y="131148"/>
            <a:ext cx="1399478" cy="13994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B390F0-13A3-1578-4C82-F1FE89E94B78}"/>
              </a:ext>
            </a:extLst>
          </p:cNvPr>
          <p:cNvSpPr txBox="1"/>
          <p:nvPr/>
        </p:nvSpPr>
        <p:spPr>
          <a:xfrm>
            <a:off x="2259980" y="654205"/>
            <a:ext cx="142378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88080"/>
                </a:solidFill>
              </a:rPr>
              <a:t>Team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6"/>
          <p:cNvSpPr txBox="1">
            <a:spLocks noGrp="1"/>
          </p:cNvSpPr>
          <p:nvPr>
            <p:ph type="title"/>
          </p:nvPr>
        </p:nvSpPr>
        <p:spPr>
          <a:xfrm>
            <a:off x="731707" y="470568"/>
            <a:ext cx="7680586" cy="6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Meet the Team – MY Software (Team 9)</a:t>
            </a:r>
            <a:endParaRPr sz="2800" b="0" dirty="0">
              <a:latin typeface="Red Hat Text Light"/>
              <a:ea typeface="Red Hat Text Light"/>
              <a:cs typeface="Red Hat Text Light"/>
              <a:sym typeface="Red Hat Text Light"/>
            </a:endParaRPr>
          </a:p>
        </p:txBody>
      </p:sp>
      <p:sp>
        <p:nvSpPr>
          <p:cNvPr id="1218" name="Google Shape;1218;p46"/>
          <p:cNvSpPr txBox="1">
            <a:spLocks noGrp="1"/>
          </p:cNvSpPr>
          <p:nvPr>
            <p:ph type="body" idx="1"/>
          </p:nvPr>
        </p:nvSpPr>
        <p:spPr>
          <a:xfrm>
            <a:off x="750189" y="1218113"/>
            <a:ext cx="7680586" cy="279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all collaborated across multiple tasks to bring this app to life.</a:t>
            </a:r>
            <a:endParaRPr dirty="0"/>
          </a:p>
        </p:txBody>
      </p:sp>
      <p:sp>
        <p:nvSpPr>
          <p:cNvPr id="1219" name="Google Shape;1219;p46"/>
          <p:cNvSpPr txBox="1"/>
          <p:nvPr/>
        </p:nvSpPr>
        <p:spPr>
          <a:xfrm>
            <a:off x="719925" y="4150200"/>
            <a:ext cx="3201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46"/>
          <p:cNvSpPr txBox="1"/>
          <p:nvPr/>
        </p:nvSpPr>
        <p:spPr>
          <a:xfrm>
            <a:off x="4870375" y="4150200"/>
            <a:ext cx="35604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21" name="Google Shape;1221;p46"/>
          <p:cNvSpPr/>
          <p:nvPr/>
        </p:nvSpPr>
        <p:spPr>
          <a:xfrm>
            <a:off x="7879250" y="132132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2" name="Google Shape;1222;p46"/>
          <p:cNvGrpSpPr/>
          <p:nvPr/>
        </p:nvGrpSpPr>
        <p:grpSpPr>
          <a:xfrm>
            <a:off x="7846313" y="3950650"/>
            <a:ext cx="1168925" cy="284175"/>
            <a:chOff x="6017825" y="3809000"/>
            <a:chExt cx="1168925" cy="284175"/>
          </a:xfrm>
        </p:grpSpPr>
        <p:sp>
          <p:nvSpPr>
            <p:cNvPr id="1223" name="Google Shape;1223;p46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6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6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6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6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6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6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6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6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6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6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6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6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6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6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6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41" name="Google Shape;1241;p46"/>
          <p:cNvGraphicFramePr/>
          <p:nvPr>
            <p:extLst>
              <p:ext uri="{D42A27DB-BD31-4B8C-83A1-F6EECF244321}">
                <p14:modId xmlns:p14="http://schemas.microsoft.com/office/powerpoint/2010/main" val="1537723520"/>
              </p:ext>
            </p:extLst>
          </p:nvPr>
        </p:nvGraphicFramePr>
        <p:xfrm>
          <a:off x="781465" y="1612400"/>
          <a:ext cx="7680585" cy="2246550"/>
        </p:xfrm>
        <a:graphic>
          <a:graphicData uri="http://schemas.openxmlformats.org/drawingml/2006/table">
            <a:tbl>
              <a:tblPr>
                <a:noFill/>
                <a:tableStyleId>{76A6BF5B-C35D-4B9E-9240-0D30E2BDBCC1}</a:tableStyleId>
              </a:tblPr>
              <a:tblGrid>
                <a:gridCol w="251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25">
                <a:tc>
                  <a:txBody>
                    <a:bodyPr/>
                    <a:lstStyle/>
                    <a:p>
                      <a:r>
                        <a:rPr lang="en-GB"/>
                        <a:t>Jeremy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Lead / Art &amp; Design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272762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r>
                        <a:rPr lang="en-GB"/>
                        <a:t>Cameron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Development Lead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r>
                        <a:rPr lang="en-GB"/>
                        <a:t>Tony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Art &amp; Design / Documentation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r>
                        <a:rPr lang="en-GB"/>
                        <a:t>Haytham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Developer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r>
                        <a:rPr lang="en-GB"/>
                        <a:t>Zaham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425">
                <a:tc>
                  <a:txBody>
                    <a:bodyPr/>
                    <a:lstStyle/>
                    <a:p>
                      <a:r>
                        <a:rPr lang="en-GB" dirty="0"/>
                        <a:t>Walid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Marketing Leader</a:t>
                      </a:r>
                    </a:p>
                  </a:txBody>
                  <a:tcPr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7"/>
          <p:cNvSpPr txBox="1">
            <a:spLocks noGrp="1"/>
          </p:cNvSpPr>
          <p:nvPr>
            <p:ph type="title"/>
          </p:nvPr>
        </p:nvSpPr>
        <p:spPr>
          <a:xfrm>
            <a:off x="727990" y="773765"/>
            <a:ext cx="7688020" cy="848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Project Overview – What is the NHS Mental Health App?</a:t>
            </a:r>
            <a:endParaRPr sz="240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97F2EF5-E577-DB9F-3101-9BBDFFDF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66" y="2129728"/>
            <a:ext cx="65048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A free mental health support app for Gateshead residents aged 16+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Developed in response to the NHS Mental Health Peer Support Team’s client brief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Includes tools like mood tracking, virtual pet care, gratitude journaling, and crisis support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Designed to be easy to use, with content suitable for an 8–10 year reading 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Available on web browsers and mobile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48"/>
          <p:cNvSpPr txBox="1">
            <a:spLocks noGrp="1"/>
          </p:cNvSpPr>
          <p:nvPr>
            <p:ph type="title"/>
          </p:nvPr>
        </p:nvSpPr>
        <p:spPr>
          <a:xfrm>
            <a:off x="1406528" y="835768"/>
            <a:ext cx="5780815" cy="6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solidFill>
                  <a:schemeClr val="accent2"/>
                </a:solidFill>
              </a:rPr>
              <a:t>Client Requirements – What the NHS Asked For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264" name="Google Shape;1264;p48"/>
          <p:cNvSpPr txBox="1">
            <a:spLocks noGrp="1"/>
          </p:cNvSpPr>
          <p:nvPr>
            <p:ph type="subTitle" idx="1"/>
          </p:nvPr>
        </p:nvSpPr>
        <p:spPr>
          <a:xfrm>
            <a:off x="3575824" y="1661050"/>
            <a:ext cx="5035761" cy="1821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A user-friendly, interactive app for ages 16+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Designed for a reading age of 8–10 years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Mood diaries, gratitude journals, and self-care tools Mindfulness, sleep, and resilience-building activities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Crisis support and links to NHS services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Works on both smartphones and web browsers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</a:rPr>
              <a:t>Easy to update and maintain after deployment</a:t>
            </a:r>
            <a:endParaRPr sz="1600" dirty="0">
              <a:solidFill>
                <a:schemeClr val="dk1"/>
              </a:solidFill>
            </a:endParaRPr>
          </a:p>
        </p:txBody>
      </p:sp>
      <p:grpSp>
        <p:nvGrpSpPr>
          <p:cNvPr id="1265" name="Google Shape;1265;p48"/>
          <p:cNvGrpSpPr/>
          <p:nvPr/>
        </p:nvGrpSpPr>
        <p:grpSpPr>
          <a:xfrm>
            <a:off x="5064913" y="4461913"/>
            <a:ext cx="1168925" cy="284175"/>
            <a:chOff x="6017825" y="3809000"/>
            <a:chExt cx="1168925" cy="284175"/>
          </a:xfrm>
        </p:grpSpPr>
        <p:sp>
          <p:nvSpPr>
            <p:cNvPr id="1266" name="Google Shape;1266;p48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8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8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8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F3D3-C697-5468-7C65-78C6E0233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1810888"/>
            <a:ext cx="7717500" cy="1908300"/>
          </a:xfrm>
        </p:spPr>
        <p:txBody>
          <a:bodyPr/>
          <a:lstStyle/>
          <a:p>
            <a:r>
              <a:rPr lang="en-GB" dirty="0"/>
              <a:t>Live Demo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598385B-529E-12EA-24EA-63054840F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13" y="394009"/>
            <a:ext cx="1585332" cy="158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1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49"/>
          <p:cNvSpPr txBox="1">
            <a:spLocks noGrp="1"/>
          </p:cNvSpPr>
          <p:nvPr>
            <p:ph type="title"/>
          </p:nvPr>
        </p:nvSpPr>
        <p:spPr>
          <a:xfrm>
            <a:off x="716612" y="1667560"/>
            <a:ext cx="4556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800" b="1" dirty="0"/>
              <a:t>Feature Highlight – Mood Tracker</a:t>
            </a:r>
            <a:endParaRPr lang="en-GB" sz="2800" dirty="0"/>
          </a:p>
        </p:txBody>
      </p:sp>
      <p:grpSp>
        <p:nvGrpSpPr>
          <p:cNvPr id="1291" name="Google Shape;1291;p49"/>
          <p:cNvGrpSpPr/>
          <p:nvPr/>
        </p:nvGrpSpPr>
        <p:grpSpPr>
          <a:xfrm rot="5400000">
            <a:off x="959343" y="975971"/>
            <a:ext cx="1168925" cy="284175"/>
            <a:chOff x="6017825" y="3809000"/>
            <a:chExt cx="1168925" cy="284175"/>
          </a:xfrm>
        </p:grpSpPr>
        <p:sp>
          <p:nvSpPr>
            <p:cNvPr id="1292" name="Google Shape;1292;p49"/>
            <p:cNvSpPr/>
            <p:nvPr/>
          </p:nvSpPr>
          <p:spPr>
            <a:xfrm>
              <a:off x="6017825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32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6247100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32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4761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705425" y="380900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32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93425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32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7163300" y="380900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32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9"/>
            <p:cNvSpPr/>
            <p:nvPr/>
          </p:nvSpPr>
          <p:spPr>
            <a:xfrm>
              <a:off x="6017825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4" y="938"/>
                  </a:cubicBezTo>
                  <a:cubicBezTo>
                    <a:pt x="723" y="938"/>
                    <a:pt x="938" y="723"/>
                    <a:pt x="938" y="474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247100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4"/>
                  </a:cubicBezTo>
                  <a:cubicBezTo>
                    <a:pt x="1" y="732"/>
                    <a:pt x="206" y="938"/>
                    <a:pt x="465" y="938"/>
                  </a:cubicBezTo>
                  <a:cubicBezTo>
                    <a:pt x="723" y="938"/>
                    <a:pt x="929" y="723"/>
                    <a:pt x="929" y="474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64761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4"/>
                  </a:cubicBezTo>
                  <a:cubicBezTo>
                    <a:pt x="1" y="732"/>
                    <a:pt x="215" y="938"/>
                    <a:pt x="473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6705425" y="3939250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197" y="938"/>
                    <a:pt x="464" y="938"/>
                  </a:cubicBezTo>
                  <a:cubicBezTo>
                    <a:pt x="723" y="938"/>
                    <a:pt x="928" y="723"/>
                    <a:pt x="928" y="474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9"/>
            <p:cNvSpPr/>
            <p:nvPr/>
          </p:nvSpPr>
          <p:spPr>
            <a:xfrm>
              <a:off x="693425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4"/>
                  </a:cubicBezTo>
                  <a:cubicBezTo>
                    <a:pt x="0" y="732"/>
                    <a:pt x="215" y="938"/>
                    <a:pt x="464" y="938"/>
                  </a:cubicBezTo>
                  <a:cubicBezTo>
                    <a:pt x="723" y="938"/>
                    <a:pt x="937" y="723"/>
                    <a:pt x="937" y="474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9"/>
            <p:cNvSpPr/>
            <p:nvPr/>
          </p:nvSpPr>
          <p:spPr>
            <a:xfrm>
              <a:off x="7163300" y="3939250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4"/>
                  </a:cubicBezTo>
                  <a:cubicBezTo>
                    <a:pt x="0" y="732"/>
                    <a:pt x="214" y="938"/>
                    <a:pt x="473" y="938"/>
                  </a:cubicBezTo>
                  <a:cubicBezTo>
                    <a:pt x="732" y="938"/>
                    <a:pt x="937" y="723"/>
                    <a:pt x="937" y="474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6017825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4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4" y="937"/>
                  </a:cubicBezTo>
                  <a:cubicBezTo>
                    <a:pt x="723" y="937"/>
                    <a:pt x="938" y="723"/>
                    <a:pt x="938" y="473"/>
                  </a:cubicBezTo>
                  <a:cubicBezTo>
                    <a:pt x="938" y="215"/>
                    <a:pt x="723" y="1"/>
                    <a:pt x="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6247100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5" y="1"/>
                  </a:moveTo>
                  <a:cubicBezTo>
                    <a:pt x="206" y="1"/>
                    <a:pt x="1" y="215"/>
                    <a:pt x="1" y="473"/>
                  </a:cubicBezTo>
                  <a:cubicBezTo>
                    <a:pt x="1" y="723"/>
                    <a:pt x="206" y="937"/>
                    <a:pt x="465" y="937"/>
                  </a:cubicBezTo>
                  <a:cubicBezTo>
                    <a:pt x="723" y="937"/>
                    <a:pt x="929" y="723"/>
                    <a:pt x="929" y="473"/>
                  </a:cubicBezTo>
                  <a:cubicBezTo>
                    <a:pt x="929" y="215"/>
                    <a:pt x="72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4761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5" y="1"/>
                    <a:pt x="1" y="215"/>
                    <a:pt x="1" y="473"/>
                  </a:cubicBezTo>
                  <a:cubicBezTo>
                    <a:pt x="1" y="723"/>
                    <a:pt x="215" y="937"/>
                    <a:pt x="473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6705425" y="4069725"/>
              <a:ext cx="23225" cy="23450"/>
            </a:xfrm>
            <a:custGeom>
              <a:avLst/>
              <a:gdLst/>
              <a:ahLst/>
              <a:cxnLst/>
              <a:rect l="l" t="t" r="r" b="b"/>
              <a:pathLst>
                <a:path w="929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197" y="937"/>
                    <a:pt x="464" y="937"/>
                  </a:cubicBezTo>
                  <a:cubicBezTo>
                    <a:pt x="723" y="937"/>
                    <a:pt x="928" y="723"/>
                    <a:pt x="928" y="473"/>
                  </a:cubicBezTo>
                  <a:cubicBezTo>
                    <a:pt x="928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9"/>
            <p:cNvSpPr/>
            <p:nvPr/>
          </p:nvSpPr>
          <p:spPr>
            <a:xfrm>
              <a:off x="693425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64" y="1"/>
                  </a:moveTo>
                  <a:cubicBezTo>
                    <a:pt x="206" y="1"/>
                    <a:pt x="0" y="215"/>
                    <a:pt x="0" y="473"/>
                  </a:cubicBezTo>
                  <a:cubicBezTo>
                    <a:pt x="0" y="723"/>
                    <a:pt x="215" y="937"/>
                    <a:pt x="464" y="937"/>
                  </a:cubicBezTo>
                  <a:cubicBezTo>
                    <a:pt x="723" y="937"/>
                    <a:pt x="937" y="723"/>
                    <a:pt x="937" y="473"/>
                  </a:cubicBezTo>
                  <a:cubicBezTo>
                    <a:pt x="937" y="215"/>
                    <a:pt x="723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9"/>
            <p:cNvSpPr/>
            <p:nvPr/>
          </p:nvSpPr>
          <p:spPr>
            <a:xfrm>
              <a:off x="7163300" y="4069725"/>
              <a:ext cx="23450" cy="23450"/>
            </a:xfrm>
            <a:custGeom>
              <a:avLst/>
              <a:gdLst/>
              <a:ahLst/>
              <a:cxnLst/>
              <a:rect l="l" t="t" r="r" b="b"/>
              <a:pathLst>
                <a:path w="938" h="938" extrusionOk="0">
                  <a:moveTo>
                    <a:pt x="473" y="1"/>
                  </a:moveTo>
                  <a:cubicBezTo>
                    <a:pt x="214" y="1"/>
                    <a:pt x="0" y="215"/>
                    <a:pt x="0" y="473"/>
                  </a:cubicBezTo>
                  <a:cubicBezTo>
                    <a:pt x="0" y="723"/>
                    <a:pt x="214" y="937"/>
                    <a:pt x="473" y="937"/>
                  </a:cubicBezTo>
                  <a:cubicBezTo>
                    <a:pt x="732" y="937"/>
                    <a:pt x="937" y="723"/>
                    <a:pt x="937" y="473"/>
                  </a:cubicBezTo>
                  <a:cubicBezTo>
                    <a:pt x="937" y="215"/>
                    <a:pt x="732" y="1"/>
                    <a:pt x="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49"/>
          <p:cNvSpPr/>
          <p:nvPr/>
        </p:nvSpPr>
        <p:spPr>
          <a:xfrm>
            <a:off x="5991875" y="972525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9"/>
          <p:cNvSpPr/>
          <p:nvPr/>
        </p:nvSpPr>
        <p:spPr>
          <a:xfrm rot="5400000">
            <a:off x="570750" y="4458450"/>
            <a:ext cx="582800" cy="291075"/>
          </a:xfrm>
          <a:custGeom>
            <a:avLst/>
            <a:gdLst/>
            <a:ahLst/>
            <a:cxnLst/>
            <a:rect l="l" t="t" r="r" b="b"/>
            <a:pathLst>
              <a:path w="23312" h="11643" extrusionOk="0">
                <a:moveTo>
                  <a:pt x="11670" y="0"/>
                </a:moveTo>
                <a:cubicBezTo>
                  <a:pt x="5247" y="0"/>
                  <a:pt x="10" y="5219"/>
                  <a:pt x="1" y="11642"/>
                </a:cubicBezTo>
                <a:lnTo>
                  <a:pt x="5273" y="11642"/>
                </a:lnTo>
                <a:cubicBezTo>
                  <a:pt x="5273" y="8118"/>
                  <a:pt x="8128" y="5264"/>
                  <a:pt x="11652" y="5264"/>
                </a:cubicBezTo>
                <a:cubicBezTo>
                  <a:pt x="15176" y="5264"/>
                  <a:pt x="18030" y="8127"/>
                  <a:pt x="18030" y="11642"/>
                </a:cubicBezTo>
                <a:lnTo>
                  <a:pt x="23312" y="11642"/>
                </a:lnTo>
                <a:cubicBezTo>
                  <a:pt x="23312" y="5228"/>
                  <a:pt x="18084" y="0"/>
                  <a:pt x="116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E729F7-570D-927F-006C-ADC7C3AA94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2717" y="3426522"/>
            <a:ext cx="50030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moods daily using emoji-style icons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emotional patterns over time with graphs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personalized self-help article suggestions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Easy, one-click interface for fast logging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A701C-2911-CC16-3063-00CAF480F8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63" t="23743" r="41908" b="26162"/>
          <a:stretch/>
        </p:blipFill>
        <p:spPr>
          <a:xfrm>
            <a:off x="5785695" y="832154"/>
            <a:ext cx="2131670" cy="41908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50"/>
          <p:cNvSpPr txBox="1">
            <a:spLocks noGrp="1"/>
          </p:cNvSpPr>
          <p:nvPr>
            <p:ph type="title"/>
          </p:nvPr>
        </p:nvSpPr>
        <p:spPr>
          <a:xfrm>
            <a:off x="720000" y="571405"/>
            <a:ext cx="7704000" cy="848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Feature Highlight – Virtual Pet for Mental Wellbeing</a:t>
            </a:r>
            <a:endParaRPr lang="en-US" sz="2400" dirty="0"/>
          </a:p>
        </p:txBody>
      </p:sp>
      <p:sp>
        <p:nvSpPr>
          <p:cNvPr id="1318" name="Google Shape;1318;p50"/>
          <p:cNvSpPr txBox="1">
            <a:spLocks noGrp="1"/>
          </p:cNvSpPr>
          <p:nvPr>
            <p:ph type="subTitle" idx="2"/>
          </p:nvPr>
        </p:nvSpPr>
        <p:spPr>
          <a:xfrm>
            <a:off x="640516" y="2082095"/>
            <a:ext cx="3724541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Tamagotchi-style pet that users care for daily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Designed to reduce anxiety through routine and interaction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Pet’s mood reflects user engagement and emotional state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Rewards system encourages positive self-care habits</a:t>
            </a:r>
            <a:endParaRPr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75C3E4-FE87-8624-17F5-5EF7E4A9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99" t="29485" r="25027" b="13319"/>
          <a:stretch/>
        </p:blipFill>
        <p:spPr>
          <a:xfrm>
            <a:off x="4707028" y="1783185"/>
            <a:ext cx="3872010" cy="26418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51"/>
          <p:cNvSpPr/>
          <p:nvPr/>
        </p:nvSpPr>
        <p:spPr>
          <a:xfrm>
            <a:off x="4638698" y="3533650"/>
            <a:ext cx="1543095" cy="1432731"/>
          </a:xfrm>
          <a:custGeom>
            <a:avLst/>
            <a:gdLst/>
            <a:ahLst/>
            <a:cxnLst/>
            <a:rect l="l" t="t" r="r" b="b"/>
            <a:pathLst>
              <a:path w="37625" h="34934" extrusionOk="0">
                <a:moveTo>
                  <a:pt x="18812" y="0"/>
                </a:moveTo>
                <a:cubicBezTo>
                  <a:pt x="8418" y="0"/>
                  <a:pt x="0" y="8430"/>
                  <a:pt x="0" y="18812"/>
                </a:cubicBezTo>
                <a:lnTo>
                  <a:pt x="0" y="34933"/>
                </a:lnTo>
                <a:lnTo>
                  <a:pt x="37624" y="34933"/>
                </a:lnTo>
                <a:lnTo>
                  <a:pt x="37624" y="18812"/>
                </a:lnTo>
                <a:cubicBezTo>
                  <a:pt x="37624" y="8430"/>
                  <a:pt x="29195" y="0"/>
                  <a:pt x="18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51"/>
          <p:cNvSpPr txBox="1">
            <a:spLocks noGrp="1"/>
          </p:cNvSpPr>
          <p:nvPr>
            <p:ph type="title"/>
          </p:nvPr>
        </p:nvSpPr>
        <p:spPr>
          <a:xfrm>
            <a:off x="720000" y="732775"/>
            <a:ext cx="41514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Feature Highlight – Self-Care &amp; Crisis Tools</a:t>
            </a:r>
            <a:endParaRPr lang="en-US" sz="2400" dirty="0"/>
          </a:p>
        </p:txBody>
      </p:sp>
      <p:sp>
        <p:nvSpPr>
          <p:cNvPr id="1325" name="Google Shape;1325;p51"/>
          <p:cNvSpPr txBox="1">
            <a:spLocks noGrp="1"/>
          </p:cNvSpPr>
          <p:nvPr>
            <p:ph type="subTitle" idx="1"/>
          </p:nvPr>
        </p:nvSpPr>
        <p:spPr>
          <a:xfrm>
            <a:off x="425136" y="1971567"/>
            <a:ext cx="4151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</a:pPr>
            <a:r>
              <a:rPr lang="en-US" dirty="0"/>
              <a:t>Access gratitude journals, breathing exercises, mindfulness</a:t>
            </a:r>
          </a:p>
          <a:p>
            <a:pPr marL="285750" indent="-285750">
              <a:buSzPts val="1100"/>
            </a:pPr>
            <a:r>
              <a:rPr lang="en-US" dirty="0"/>
              <a:t>Weekly mental health articles for education and self-awareness</a:t>
            </a:r>
          </a:p>
          <a:p>
            <a:pPr marL="285750" indent="-285750">
              <a:buSzPts val="1100"/>
            </a:pPr>
            <a:r>
              <a:rPr lang="en-US" dirty="0"/>
              <a:t>Quick crisis support button with links to NHS helplines</a:t>
            </a:r>
          </a:p>
          <a:p>
            <a:pPr marL="285750" indent="-285750">
              <a:buSzPts val="1100"/>
            </a:pPr>
            <a:r>
              <a:rPr lang="en-US" dirty="0"/>
              <a:t>Tools available 24/7 — especially for moments of stress or anxiety</a:t>
            </a:r>
            <a:endParaRPr dirty="0"/>
          </a:p>
        </p:txBody>
      </p:sp>
      <p:sp>
        <p:nvSpPr>
          <p:cNvPr id="1326" name="Google Shape;1326;p51"/>
          <p:cNvSpPr/>
          <p:nvPr/>
        </p:nvSpPr>
        <p:spPr>
          <a:xfrm>
            <a:off x="4995725" y="539499"/>
            <a:ext cx="3674384" cy="3730368"/>
          </a:xfrm>
          <a:custGeom>
            <a:avLst/>
            <a:gdLst/>
            <a:ahLst/>
            <a:cxnLst/>
            <a:rect l="l" t="t" r="r" b="b"/>
            <a:pathLst>
              <a:path w="94524" h="91453" fill="none" extrusionOk="0">
                <a:moveTo>
                  <a:pt x="94524" y="47268"/>
                </a:moveTo>
                <a:lnTo>
                  <a:pt x="94524" y="91452"/>
                </a:lnTo>
                <a:lnTo>
                  <a:pt x="0" y="91452"/>
                </a:lnTo>
                <a:lnTo>
                  <a:pt x="0" y="47268"/>
                </a:lnTo>
                <a:cubicBezTo>
                  <a:pt x="0" y="21205"/>
                  <a:pt x="21205" y="0"/>
                  <a:pt x="47268" y="0"/>
                </a:cubicBezTo>
                <a:cubicBezTo>
                  <a:pt x="73319" y="0"/>
                  <a:pt x="94524" y="21205"/>
                  <a:pt x="94524" y="4726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6522AD9-0CC4-B146-AA58-7797B9882DC7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290589" y="949650"/>
            <a:ext cx="3195600" cy="3244200"/>
          </a:xfrm>
        </p:spPr>
        <p:txBody>
          <a:bodyPr/>
          <a:lstStyle/>
          <a:p>
            <a:r>
              <a:rPr lang="en-GB" b="1" u="sng" dirty="0">
                <a:solidFill>
                  <a:srgbClr val="0070C0"/>
                </a:solidFill>
              </a:rPr>
              <a:t>Screenshot of recommended </a:t>
            </a:r>
            <a:r>
              <a:rPr lang="en-GB" b="1" u="sng" dirty="0" err="1">
                <a:solidFill>
                  <a:srgbClr val="0070C0"/>
                </a:solidFill>
              </a:rPr>
              <a:t>ressources</a:t>
            </a:r>
            <a:r>
              <a:rPr lang="en-GB" b="1" u="sng" dirty="0">
                <a:solidFill>
                  <a:srgbClr val="0070C0"/>
                </a:solidFill>
              </a:rPr>
              <a:t> of the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52"/>
          <p:cNvSpPr txBox="1">
            <a:spLocks noGrp="1"/>
          </p:cNvSpPr>
          <p:nvPr>
            <p:ph type="title"/>
          </p:nvPr>
        </p:nvSpPr>
        <p:spPr>
          <a:xfrm>
            <a:off x="713250" y="531798"/>
            <a:ext cx="77175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/>
              <a:t>Technical Feature – Login &amp; Data Handling</a:t>
            </a:r>
            <a:endParaRPr lang="en-US"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21C15FC-7D47-FA97-8A83-0C921BCE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717" y="1270241"/>
            <a:ext cx="338997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system with username &amp; password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React (frontend),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ExpressJS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(backend), and SQLite (database)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user mood entries, pet progress, and journal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locally or can be deployed to a secure server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privacy and reliability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4804B362-0951-146C-DE56-EDD0DBD21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r="29576" b="34959"/>
          <a:stretch/>
        </p:blipFill>
        <p:spPr bwMode="auto">
          <a:xfrm>
            <a:off x="4319240" y="1335451"/>
            <a:ext cx="4586868" cy="25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4E76ED-506A-06A1-CCE4-94DEC77F06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075" t="20958" r="41161" b="36115"/>
          <a:stretch/>
        </p:blipFill>
        <p:spPr>
          <a:xfrm>
            <a:off x="4497658" y="2935558"/>
            <a:ext cx="1538869" cy="22079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mman Thermoregulation by Slidesgo">
  <a:themeElements>
    <a:clrScheme name="Simple Light">
      <a:dk1>
        <a:srgbClr val="434343"/>
      </a:dk1>
      <a:lt1>
        <a:srgbClr val="F3EDE3"/>
      </a:lt1>
      <a:dk2>
        <a:srgbClr val="91A1B0"/>
      </a:dk2>
      <a:lt2>
        <a:srgbClr val="CED4D7"/>
      </a:lt2>
      <a:accent1>
        <a:srgbClr val="ADB9C4"/>
      </a:accent1>
      <a:accent2>
        <a:srgbClr val="5D7F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518</Words>
  <Application>Microsoft Office PowerPoint</Application>
  <PresentationFormat>On-screen Show (16:9)</PresentationFormat>
  <Paragraphs>74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Red Hat Text Light</vt:lpstr>
      <vt:lpstr>Wingdings</vt:lpstr>
      <vt:lpstr>Nunito Light</vt:lpstr>
      <vt:lpstr>Arial</vt:lpstr>
      <vt:lpstr>Lato</vt:lpstr>
      <vt:lpstr>Roboto Condensed</vt:lpstr>
      <vt:lpstr>Bebas Neue</vt:lpstr>
      <vt:lpstr>Anaheim</vt:lpstr>
      <vt:lpstr>Red Hat Text</vt:lpstr>
      <vt:lpstr>Humman Thermoregulation by Slidesgo</vt:lpstr>
      <vt:lpstr>NHS Mental Health App</vt:lpstr>
      <vt:lpstr>Meet the Team – MY Software (Team 9)</vt:lpstr>
      <vt:lpstr>Project Overview – What is the NHS Mental Health App?</vt:lpstr>
      <vt:lpstr>Client Requirements – What the NHS Asked For</vt:lpstr>
      <vt:lpstr>Live Demo</vt:lpstr>
      <vt:lpstr>Feature Highlight – Mood Tracker</vt:lpstr>
      <vt:lpstr>Feature Highlight – Virtual Pet for Mental Wellbeing</vt:lpstr>
      <vt:lpstr>Feature Highlight – Self-Care &amp; Crisis Tools</vt:lpstr>
      <vt:lpstr>Technical Feature – Login &amp; Data Handling</vt:lpstr>
      <vt:lpstr>Design &amp; Accessibility Approach</vt:lpstr>
      <vt:lpstr>Marketing Approach</vt:lpstr>
      <vt:lpstr>Marketing Strategy – No Budget, Big Reach</vt:lpstr>
      <vt:lpstr>PowerPoint Presentation</vt:lpstr>
      <vt:lpstr> Any questions or feedback?   Thank you for your time!  We hope this app makes a difference.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 1</dc:creator>
  <cp:lastModifiedBy>Walid Graihim (Student)</cp:lastModifiedBy>
  <cp:revision>6</cp:revision>
  <dcterms:modified xsi:type="dcterms:W3CDTF">2025-04-08T13:15:45Z</dcterms:modified>
</cp:coreProperties>
</file>