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91" r:id="rId7"/>
    <p:sldId id="290" r:id="rId8"/>
    <p:sldId id="288" r:id="rId9"/>
    <p:sldId id="289" r:id="rId10"/>
    <p:sldId id="269" r:id="rId11"/>
    <p:sldId id="292" r:id="rId12"/>
    <p:sldId id="279" r:id="rId13"/>
    <p:sldId id="283" r:id="rId14"/>
    <p:sldId id="285" r:id="rId15"/>
    <p:sldId id="287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4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9EAADF3-BCA4-49B4-922F-3A783AA959F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04320D7-44AE-41CF-B3B3-E489B8E7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2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F7AB-FDD3-ED0E-BDF8-226C84550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Ticketing Attendance </a:t>
            </a:r>
            <a:br>
              <a:rPr lang="en-US" dirty="0"/>
            </a:br>
            <a:r>
              <a:rPr lang="en-US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2FD70-990E-9B1C-488F-3F8A5710D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Cami Hauver – U of U Data Analytics Course 2024</a:t>
            </a:r>
          </a:p>
        </p:txBody>
      </p:sp>
    </p:spTree>
    <p:extLst>
      <p:ext uri="{BB962C8B-B14F-4D97-AF65-F5344CB8AC3E}">
        <p14:creationId xmlns:p14="http://schemas.microsoft.com/office/powerpoint/2010/main" val="267957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9484-9438-BE97-2C2F-C537E7C4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20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A794-39EF-5639-D7D6-68886F48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934"/>
            <a:ext cx="10515600" cy="4351338"/>
          </a:xfrm>
        </p:spPr>
        <p:txBody>
          <a:bodyPr/>
          <a:lstStyle/>
          <a:p>
            <a:r>
              <a:rPr lang="en-US" dirty="0"/>
              <a:t>Random Forest Model</a:t>
            </a:r>
          </a:p>
          <a:p>
            <a:r>
              <a:rPr lang="en-US" dirty="0"/>
              <a:t>Version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83E79-0C32-A06B-472B-3CA6BA36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422" y="663423"/>
            <a:ext cx="6897598" cy="4016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427F5-FD14-279B-629E-41EC928A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5" y="1993588"/>
            <a:ext cx="4523365" cy="3335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AA0B78-D35F-536C-3FAC-D88D3093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593" y="4679830"/>
            <a:ext cx="4496427" cy="20957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6BB44F-DEFE-8B7B-24C3-1B8FC6289431}"/>
              </a:ext>
            </a:extLst>
          </p:cNvPr>
          <p:cNvSpPr/>
          <p:nvPr/>
        </p:nvSpPr>
        <p:spPr>
          <a:xfrm>
            <a:off x="774482" y="3271837"/>
            <a:ext cx="2797057" cy="267429"/>
          </a:xfrm>
          <a:prstGeom prst="rect">
            <a:avLst/>
          </a:prstGeom>
          <a:noFill/>
          <a:ln w="476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C796B9-960E-4B16-B28B-B67D1A541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45" y="5455221"/>
            <a:ext cx="6735282" cy="138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758550-E3A7-7F8C-287D-18046DD8F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46" y="5600244"/>
            <a:ext cx="6735282" cy="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E573D-40A8-EA20-BDC2-40AD5C042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9DC3-9355-AFC2-027A-367858DC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20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C05A-A996-5B1D-CB1E-8C4F870D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934"/>
            <a:ext cx="10515600" cy="4351338"/>
          </a:xfrm>
        </p:spPr>
        <p:txBody>
          <a:bodyPr/>
          <a:lstStyle/>
          <a:p>
            <a:r>
              <a:rPr lang="en-US" dirty="0"/>
              <a:t>Random Forest Model</a:t>
            </a:r>
          </a:p>
          <a:p>
            <a:r>
              <a:rPr lang="en-US" dirty="0"/>
              <a:t>Version 2 (condensed)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06928-9C3F-1814-3596-EAC2D254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034707"/>
            <a:ext cx="4598772" cy="3294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DEE26-067D-5F65-BF39-20BBEA1B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89" y="4679830"/>
            <a:ext cx="4705248" cy="2064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74721-F204-474F-DCF3-310AA9A4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423" y="790222"/>
            <a:ext cx="6718814" cy="3889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AB790-CA54-C0D9-0D10-B50B24C37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63" y="5607176"/>
            <a:ext cx="6735282" cy="138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BF3D3C-3E4D-DEBD-73AA-11E0A9F6D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3" y="5761959"/>
            <a:ext cx="6735281" cy="1443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CE7AFE-77EB-5825-8461-48E58F5DD73F}"/>
              </a:ext>
            </a:extLst>
          </p:cNvPr>
          <p:cNvSpPr/>
          <p:nvPr/>
        </p:nvSpPr>
        <p:spPr>
          <a:xfrm>
            <a:off x="514350" y="3271837"/>
            <a:ext cx="2886075" cy="314325"/>
          </a:xfrm>
          <a:prstGeom prst="rect">
            <a:avLst/>
          </a:prstGeom>
          <a:noFill/>
          <a:ln w="476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5235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D60F-BBA0-0FE6-A188-94F4688B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62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66DB9-4A47-7F58-B8A8-7A615EE53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Random Forest Models:</a:t>
            </a:r>
          </a:p>
          <a:p>
            <a:r>
              <a:rPr lang="en-US" sz="2600" dirty="0"/>
              <a:t>Performance Comparison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01B6B-6D87-B45F-1451-B0B8DA8C7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42254"/>
            <a:ext cx="5183188" cy="3684588"/>
          </a:xfrm>
        </p:spPr>
        <p:txBody>
          <a:bodyPr/>
          <a:lstStyle/>
          <a:p>
            <a:r>
              <a:rPr lang="en-US" dirty="0"/>
              <a:t>Version 2 (condensed):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Lower accuracy (86%)</a:t>
            </a:r>
          </a:p>
          <a:p>
            <a:pPr lvl="1"/>
            <a:r>
              <a:rPr lang="en-US" sz="2000" dirty="0"/>
              <a:t>Requires less data</a:t>
            </a:r>
          </a:p>
          <a:p>
            <a:pPr lvl="1"/>
            <a:r>
              <a:rPr lang="en-US" sz="2000" dirty="0"/>
              <a:t>Less computing power/time</a:t>
            </a:r>
          </a:p>
          <a:p>
            <a:pPr lvl="1"/>
            <a:endParaRPr lang="en-US" sz="2000" dirty="0"/>
          </a:p>
          <a:p>
            <a:pPr lvl="2"/>
            <a:r>
              <a:rPr lang="en-US" sz="1600" dirty="0"/>
              <a:t>Top important features:</a:t>
            </a:r>
          </a:p>
          <a:p>
            <a:pPr lvl="3"/>
            <a:r>
              <a:rPr lang="en-US" sz="1400" dirty="0"/>
              <a:t>Medium Family Group</a:t>
            </a:r>
          </a:p>
          <a:p>
            <a:pPr lvl="3"/>
            <a:r>
              <a:rPr lang="en-US" sz="1400" dirty="0"/>
              <a:t>Large Family Group</a:t>
            </a:r>
          </a:p>
          <a:p>
            <a:pPr lvl="3"/>
            <a:r>
              <a:rPr lang="en-US" sz="1400" dirty="0"/>
              <a:t>Child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58A584-B896-1304-5E32-8553541DA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311438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Version 1: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Higher Accuracy (95%)</a:t>
            </a:r>
          </a:p>
          <a:p>
            <a:pPr lvl="1"/>
            <a:r>
              <a:rPr lang="en-US" sz="2000" dirty="0"/>
              <a:t>Requires more data</a:t>
            </a:r>
          </a:p>
          <a:p>
            <a:pPr lvl="1"/>
            <a:r>
              <a:rPr lang="en-US" sz="2000" dirty="0"/>
              <a:t>More computing power/time</a:t>
            </a:r>
          </a:p>
          <a:p>
            <a:pPr lvl="1"/>
            <a:endParaRPr lang="en-US" sz="2000" dirty="0"/>
          </a:p>
          <a:p>
            <a:pPr lvl="2"/>
            <a:r>
              <a:rPr lang="en-US" sz="1800" dirty="0"/>
              <a:t>Top important features:</a:t>
            </a:r>
          </a:p>
          <a:p>
            <a:pPr lvl="3"/>
            <a:r>
              <a:rPr lang="en-US" sz="1600" dirty="0"/>
              <a:t>Main Group: Salt Lake County</a:t>
            </a:r>
          </a:p>
          <a:p>
            <a:pPr lvl="3"/>
            <a:r>
              <a:rPr lang="en-US" sz="1600" dirty="0" err="1"/>
              <a:t>Zipcode</a:t>
            </a:r>
            <a:endParaRPr lang="en-US" sz="1600" dirty="0"/>
          </a:p>
          <a:p>
            <a:pPr lvl="3"/>
            <a:r>
              <a:rPr lang="en-US" sz="1600" dirty="0"/>
              <a:t>Child</a:t>
            </a:r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endParaRPr lang="en-US" sz="2400" dirty="0"/>
          </a:p>
          <a:p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58C3-6948-7DB4-CE75-24FCE6E1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ADDC-1BFA-F4EA-545A-BB98FFFD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5054395"/>
          </a:xfrm>
        </p:spPr>
        <p:txBody>
          <a:bodyPr>
            <a:normAutofit fontScale="40000" lnSpcReduction="20000"/>
          </a:bodyPr>
          <a:lstStyle/>
          <a:p>
            <a:r>
              <a:rPr lang="en-US" sz="7400" dirty="0"/>
              <a:t>Two optimized Random Forest Classification Model options:</a:t>
            </a:r>
          </a:p>
          <a:p>
            <a:endParaRPr lang="en-US" sz="7400" dirty="0"/>
          </a:p>
          <a:p>
            <a:pPr marL="914400" lvl="1" indent="-457200">
              <a:buFont typeface="+mj-lt"/>
              <a:buAutoNum type="arabicPeriod"/>
            </a:pPr>
            <a:r>
              <a:rPr lang="en-US" sz="4900" dirty="0"/>
              <a:t>Built with data only from years 2021 – 2023</a:t>
            </a:r>
          </a:p>
          <a:p>
            <a:pPr marL="914400" lvl="1" indent="-457200">
              <a:buFont typeface="+mj-lt"/>
              <a:buAutoNum type="arabicPeriod"/>
            </a:pPr>
            <a:endParaRPr lang="en-US" sz="4900" dirty="0"/>
          </a:p>
          <a:p>
            <a:pPr marL="914400" lvl="1" indent="-457200">
              <a:buFont typeface="+mj-lt"/>
              <a:buAutoNum type="arabicPeriod"/>
            </a:pPr>
            <a:r>
              <a:rPr lang="en-US" sz="4900" dirty="0"/>
              <a:t>Predicts guest membership 86-95% </a:t>
            </a:r>
          </a:p>
          <a:p>
            <a:pPr lvl="2"/>
            <a:r>
              <a:rPr lang="en-US" sz="4900" dirty="0"/>
              <a:t>Based on existing historical ticketing data (guest location and demographics)</a:t>
            </a:r>
          </a:p>
          <a:p>
            <a:pPr lvl="2"/>
            <a:r>
              <a:rPr lang="en-US" sz="4900" dirty="0"/>
              <a:t>Two options depending on data available and computing power/time</a:t>
            </a:r>
          </a:p>
          <a:p>
            <a:pPr lvl="2"/>
            <a:endParaRPr lang="en-US" sz="4900" dirty="0"/>
          </a:p>
          <a:p>
            <a:pPr marL="914400" lvl="1" indent="-457200">
              <a:buFont typeface="+mj-lt"/>
              <a:buAutoNum type="arabicPeriod"/>
            </a:pPr>
            <a:r>
              <a:rPr lang="en-US" sz="4900" dirty="0"/>
              <a:t>Provide insight into what data is most important for accurate predictions</a:t>
            </a:r>
          </a:p>
          <a:p>
            <a:pPr lvl="2"/>
            <a:r>
              <a:rPr lang="en-US" sz="4900" dirty="0"/>
              <a:t>Each model has differing important features results:</a:t>
            </a:r>
          </a:p>
          <a:p>
            <a:pPr lvl="2"/>
            <a:endParaRPr lang="en-US" sz="4900" dirty="0"/>
          </a:p>
          <a:p>
            <a:pPr lvl="3"/>
            <a:r>
              <a:rPr lang="en-US" sz="4300" dirty="0"/>
              <a:t>Version 1: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4300" dirty="0"/>
              <a:t>Salt Lake County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4300" dirty="0" err="1"/>
              <a:t>Zipcode</a:t>
            </a:r>
            <a:endParaRPr lang="en-US" sz="4300" dirty="0"/>
          </a:p>
          <a:p>
            <a:pPr marL="2286000" lvl="4" indent="-457200">
              <a:buFont typeface="+mj-lt"/>
              <a:buAutoNum type="arabicPeriod"/>
            </a:pPr>
            <a:r>
              <a:rPr lang="en-US" sz="4300" dirty="0"/>
              <a:t>Child</a:t>
            </a:r>
          </a:p>
          <a:p>
            <a:pPr lvl="2"/>
            <a:endParaRPr lang="en-US" sz="4900" dirty="0"/>
          </a:p>
          <a:p>
            <a:pPr lvl="2"/>
            <a:r>
              <a:rPr lang="en-US" sz="4900" dirty="0"/>
              <a:t>Both models list ‘Child’ as an important demographic feature</a:t>
            </a:r>
          </a:p>
          <a:p>
            <a:pPr marL="914400" lvl="2" indent="0">
              <a:buNone/>
            </a:pPr>
            <a:endParaRPr lang="en-US" dirty="0"/>
          </a:p>
          <a:p>
            <a:pPr marL="2286000" lvl="4" indent="-457200">
              <a:buFont typeface="+mj-lt"/>
              <a:buAutoNum type="arabicPeriod"/>
            </a:pPr>
            <a:endParaRPr lang="en-US" dirty="0"/>
          </a:p>
          <a:p>
            <a:pPr marL="2286000" lvl="4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D8EA7-6709-1CCD-701C-9AC8F2120636}"/>
              </a:ext>
            </a:extLst>
          </p:cNvPr>
          <p:cNvSpPr txBox="1"/>
          <p:nvPr/>
        </p:nvSpPr>
        <p:spPr>
          <a:xfrm>
            <a:off x="3682180" y="4776341"/>
            <a:ext cx="52160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1700" dirty="0"/>
              <a:t>Version 2: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1700" dirty="0"/>
              <a:t>Medium Family or Group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1700" dirty="0"/>
              <a:t>Large Family or Group</a:t>
            </a:r>
          </a:p>
          <a:p>
            <a:pPr marL="2286000" lvl="4" indent="-457200">
              <a:buFont typeface="+mj-lt"/>
              <a:buAutoNum type="arabicPeriod"/>
            </a:pPr>
            <a:r>
              <a:rPr lang="en-US" sz="1700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47882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D5F7-688F-E3D9-1685-4B6DCBF4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D963-4173-45AF-315D-AB51CD28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50"/>
            <a:ext cx="7896225" cy="4351338"/>
          </a:xfrm>
        </p:spPr>
        <p:txBody>
          <a:bodyPr/>
          <a:lstStyle/>
          <a:p>
            <a:r>
              <a:rPr lang="en-US" dirty="0"/>
              <a:t>Are there certain guest demographics or locations that are more to be members?</a:t>
            </a:r>
          </a:p>
          <a:p>
            <a:endParaRPr lang="en-US" dirty="0"/>
          </a:p>
          <a:p>
            <a:pPr lvl="1"/>
            <a:r>
              <a:rPr lang="en-US" dirty="0"/>
              <a:t>Salt Lake County residency and </a:t>
            </a:r>
            <a:r>
              <a:rPr lang="en-US" dirty="0" err="1"/>
              <a:t>zipcode</a:t>
            </a:r>
            <a:r>
              <a:rPr lang="en-US" dirty="0"/>
              <a:t> may be reliable predictors of guest membership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Guests that are children and/or that belong to medium (5-6 members) and large families (&gt;7 members) may also be more likely to be members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Salt Lake County | I Love History">
            <a:extLst>
              <a:ext uri="{FF2B5EF4-FFF2-40B4-BE49-F238E27FC236}">
                <a16:creationId xmlns:a16="http://schemas.microsoft.com/office/drawing/2014/main" id="{9F549CB5-A154-8D08-8068-6C4E159B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748" y="836624"/>
            <a:ext cx="2353826" cy="29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6AB8C-F665-4D2C-BB81-B34640A5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086" y="3944925"/>
            <a:ext cx="3381815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4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870B-CA04-DB33-81AA-B3392D95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9C66-0199-484C-B766-88D8C7C9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66936" cy="45358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Resolve overfitting</a:t>
            </a:r>
          </a:p>
          <a:p>
            <a:r>
              <a:rPr lang="en-US" dirty="0"/>
              <a:t>Further model hyperparameter tuning: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GridSearchCV</a:t>
            </a:r>
            <a:endParaRPr lang="en-US" dirty="0"/>
          </a:p>
          <a:p>
            <a:r>
              <a:rPr lang="en-US" dirty="0"/>
              <a:t>Model cross-validation</a:t>
            </a:r>
          </a:p>
          <a:p>
            <a:r>
              <a:rPr lang="en-US" dirty="0"/>
              <a:t>Refine feature selection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Explore modeling options that can predict guest non-membership</a:t>
            </a:r>
          </a:p>
          <a:p>
            <a:pPr lvl="1"/>
            <a:r>
              <a:rPr lang="en-US" dirty="0"/>
              <a:t>Are there locations/demographics that marketing should focus efforts to increase membership?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AAA4D-2C53-B1F4-FDD1-E008F87C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26" y="789226"/>
            <a:ext cx="376290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3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D4EC-0219-4A1E-DDA7-EF9B1BA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E08F-9593-318E-3CD0-E1484750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Acknowledgements: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Thank you, Drew Hoang, for your instruction throughout this course; for your skills, wisdom, and patience!</a:t>
            </a:r>
          </a:p>
          <a:p>
            <a:endParaRPr lang="en-US" sz="2400" dirty="0"/>
          </a:p>
          <a:p>
            <a:r>
              <a:rPr lang="en-US" sz="2400" dirty="0"/>
              <a:t>Thank you, Henry Deane and Natural Chan, for being fantastic TAs and always being extremely helpful!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A74A-F0FB-3756-1DE9-F75DBC9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D719-E09E-AB83-3851-900FD3DD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source: </a:t>
            </a:r>
          </a:p>
          <a:p>
            <a:pPr lvl="1"/>
            <a:r>
              <a:rPr lang="en-US" dirty="0"/>
              <a:t>Data Analytics Course Module 20 Supervised Learning files</a:t>
            </a:r>
          </a:p>
        </p:txBody>
      </p:sp>
    </p:spTree>
    <p:extLst>
      <p:ext uri="{BB962C8B-B14F-4D97-AF65-F5344CB8AC3E}">
        <p14:creationId xmlns:p14="http://schemas.microsoft.com/office/powerpoint/2010/main" val="9894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8718-2E90-9338-A479-9301BEEF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77E0-DC78-E1BF-27BF-675C6B85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532389"/>
            <a:ext cx="8967108" cy="50303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Data background:</a:t>
            </a:r>
          </a:p>
          <a:p>
            <a:pPr lvl="1"/>
            <a:r>
              <a:rPr lang="en-US" dirty="0"/>
              <a:t>Anonymized historical data from a non-profit organization</a:t>
            </a:r>
          </a:p>
          <a:p>
            <a:pPr lvl="2"/>
            <a:r>
              <a:rPr lang="en-US" dirty="0"/>
              <a:t>Mission: natural science public education and conservation awareness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Data origin:</a:t>
            </a:r>
          </a:p>
          <a:p>
            <a:pPr lvl="2"/>
            <a:r>
              <a:rPr lang="en-US" dirty="0"/>
              <a:t>Pulled from business database, csv</a:t>
            </a:r>
          </a:p>
          <a:p>
            <a:pPr lvl="2"/>
            <a:r>
              <a:rPr lang="en-US" dirty="0"/>
              <a:t>Historical admissions ticketing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scope:</a:t>
            </a:r>
          </a:p>
          <a:p>
            <a:pPr lvl="2"/>
            <a:r>
              <a:rPr lang="en-US" dirty="0"/>
              <a:t>Over 1,000,000 rows</a:t>
            </a:r>
          </a:p>
          <a:p>
            <a:pPr lvl="2"/>
            <a:r>
              <a:rPr lang="en-US" dirty="0"/>
              <a:t>16 columns: </a:t>
            </a:r>
          </a:p>
          <a:p>
            <a:pPr lvl="3"/>
            <a:r>
              <a:rPr lang="en-US" dirty="0"/>
              <a:t>Number of admits</a:t>
            </a:r>
          </a:p>
          <a:p>
            <a:pPr lvl="3"/>
            <a:r>
              <a:rPr lang="en-US" dirty="0"/>
              <a:t>Date/Time</a:t>
            </a:r>
          </a:p>
          <a:p>
            <a:pPr lvl="3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E305A-ED79-9EBA-66D9-60F2E8B509C2}"/>
              </a:ext>
            </a:extLst>
          </p:cNvPr>
          <p:cNvSpPr txBox="1"/>
          <p:nvPr/>
        </p:nvSpPr>
        <p:spPr>
          <a:xfrm>
            <a:off x="4985657" y="5641175"/>
            <a:ext cx="429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Ticketing type code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Sale type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AEFFE-1319-70D8-9D8C-86AE01807827}"/>
              </a:ext>
            </a:extLst>
          </p:cNvPr>
          <p:cNvSpPr txBox="1"/>
          <p:nvPr/>
        </p:nvSpPr>
        <p:spPr>
          <a:xfrm>
            <a:off x="2686049" y="5641176"/>
            <a:ext cx="429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Transaction ID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Sale type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26826-06C1-35E7-D9D6-0A0C63473CC6}"/>
              </a:ext>
            </a:extLst>
          </p:cNvPr>
          <p:cNvSpPr txBox="1"/>
          <p:nvPr/>
        </p:nvSpPr>
        <p:spPr>
          <a:xfrm>
            <a:off x="7378473" y="5641175"/>
            <a:ext cx="4295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Zipcode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Location (city, county, state)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C40881-191C-901E-8015-5D3800B1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29" y="118299"/>
            <a:ext cx="5868881" cy="18192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D141A9-4B8D-4454-2E44-23AA49FB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910" y="2735641"/>
            <a:ext cx="3634253" cy="2777809"/>
          </a:xfrm>
          <a:prstGeom prst="rect">
            <a:avLst/>
          </a:prstGeom>
        </p:spPr>
      </p:pic>
      <p:pic>
        <p:nvPicPr>
          <p:cNvPr id="15" name="Picture 2" descr="Front View Three General Admission Tickets Stock Illustration 371564881 |  Shutterstock">
            <a:extLst>
              <a:ext uri="{FF2B5EF4-FFF2-40B4-BE49-F238E27FC236}">
                <a16:creationId xmlns:a16="http://schemas.microsoft.com/office/drawing/2014/main" id="{6C14E3A5-5785-192E-FE81-DF50A4C7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84201"/>
            <a:ext cx="2266551" cy="172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2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EEAB-CA7A-1238-5E52-013B00D3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B2A0-A033-0B19-92A8-DB5C5164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659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model from guest attendance and ticketing data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Utilizes data between the years 2021 and 2023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Predicts guest membership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insight into what data is most important for accurate predictions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Provide insight into this question:</a:t>
            </a:r>
          </a:p>
          <a:p>
            <a:pPr lvl="1"/>
            <a:r>
              <a:rPr lang="en-US" dirty="0"/>
              <a:t>Are there certain guest demographics or locations that are more likely to be members?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6AD3D9E-79D0-476E-2CDA-6C270060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79" y="2634718"/>
            <a:ext cx="4858936" cy="273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20E5-653C-2990-AC86-49CFFE30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A21F-A449-EB37-DE4B-3FD4C44B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Clean data and load into SQL</a:t>
            </a:r>
          </a:p>
          <a:p>
            <a:pPr lvl="1"/>
            <a:r>
              <a:rPr lang="en-US" dirty="0"/>
              <a:t>NULL, empty values, special characters, datatypes</a:t>
            </a:r>
          </a:p>
          <a:p>
            <a:pPr lvl="1"/>
            <a:endParaRPr lang="en-US" dirty="0"/>
          </a:p>
          <a:p>
            <a:r>
              <a:rPr lang="en-US" dirty="0"/>
              <a:t>Refine and filter data from SQL for modeling</a:t>
            </a:r>
          </a:p>
          <a:p>
            <a:pPr lvl="1"/>
            <a:r>
              <a:rPr lang="en-US" dirty="0"/>
              <a:t>Date filtering (2021-2023)</a:t>
            </a:r>
          </a:p>
          <a:p>
            <a:pPr lvl="1"/>
            <a:r>
              <a:rPr lang="en-US" dirty="0"/>
              <a:t>Exclude irrelevant ticketing (general admission or membership)</a:t>
            </a:r>
          </a:p>
          <a:p>
            <a:pPr lvl="1"/>
            <a:r>
              <a:rPr lang="en-US" dirty="0"/>
              <a:t>Exclude out-of-state attendees</a:t>
            </a:r>
          </a:p>
          <a:p>
            <a:pPr lvl="1"/>
            <a:r>
              <a:rPr lang="en-US" dirty="0"/>
              <a:t>Categorize demographic and location features</a:t>
            </a:r>
          </a:p>
          <a:p>
            <a:pPr lvl="1"/>
            <a:endParaRPr lang="en-US" dirty="0"/>
          </a:p>
          <a:p>
            <a:r>
              <a:rPr lang="en-US" dirty="0"/>
              <a:t>Normalize and standardize data</a:t>
            </a:r>
          </a:p>
          <a:p>
            <a:pPr lvl="1"/>
            <a:r>
              <a:rPr lang="en-US" dirty="0"/>
              <a:t>Skew to non-members</a:t>
            </a:r>
          </a:p>
          <a:p>
            <a:pPr lvl="1"/>
            <a:r>
              <a:rPr lang="en-US" dirty="0"/>
              <a:t>SMOTE (synthetic minority oversampling technique)</a:t>
            </a:r>
          </a:p>
          <a:p>
            <a:pPr lvl="1"/>
            <a:r>
              <a:rPr lang="en-US" dirty="0"/>
              <a:t>Standard Scaler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3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20E5-653C-2990-AC86-49CFFE30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A21F-A449-EB37-DE4B-3FD4C44B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Implement model:</a:t>
            </a:r>
          </a:p>
          <a:p>
            <a:pPr lvl="1"/>
            <a:r>
              <a:rPr lang="en-US" dirty="0"/>
              <a:t>Python script,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Random Forest Classifier</a:t>
            </a:r>
          </a:p>
          <a:p>
            <a:pPr lvl="2"/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Feature Importances</a:t>
            </a:r>
          </a:p>
          <a:p>
            <a:pPr lvl="1"/>
            <a:endParaRPr lang="en-US" dirty="0"/>
          </a:p>
          <a:p>
            <a:r>
              <a:rPr lang="en-US" dirty="0"/>
              <a:t>Optimize model:</a:t>
            </a:r>
          </a:p>
          <a:p>
            <a:pPr lvl="1"/>
            <a:r>
              <a:rPr lang="en-US" dirty="0"/>
              <a:t>Parameter tuning</a:t>
            </a:r>
          </a:p>
          <a:p>
            <a:pPr lvl="1"/>
            <a:r>
              <a:rPr lang="en-US" dirty="0"/>
              <a:t>Multiple iterations</a:t>
            </a:r>
          </a:p>
          <a:p>
            <a:pPr lvl="1"/>
            <a:r>
              <a:rPr lang="en-US" dirty="0"/>
              <a:t>Document changes in performance</a:t>
            </a:r>
          </a:p>
        </p:txBody>
      </p:sp>
      <p:pic>
        <p:nvPicPr>
          <p:cNvPr id="3076" name="Picture 4" descr="Jupyter Notebooks: A Beginner's Guide! | by Pavan Belagatti | ITNEXT">
            <a:extLst>
              <a:ext uri="{FF2B5EF4-FFF2-40B4-BE49-F238E27FC236}">
                <a16:creationId xmlns:a16="http://schemas.microsoft.com/office/drawing/2014/main" id="{39F7F599-527A-5217-41DE-F7B67AA1B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75" y="1825625"/>
            <a:ext cx="3352450" cy="18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5D058-7619-A217-726A-331473AD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58" y="3711378"/>
            <a:ext cx="3352450" cy="2498011"/>
          </a:xfrm>
          <a:prstGeom prst="rect">
            <a:avLst/>
          </a:prstGeom>
        </p:spPr>
      </p:pic>
      <p:pic>
        <p:nvPicPr>
          <p:cNvPr id="3080" name="Picture 8" descr="Scikit-Learn v0.24 Docs - Apps on Google Play">
            <a:extLst>
              <a:ext uri="{FF2B5EF4-FFF2-40B4-BE49-F238E27FC236}">
                <a16:creationId xmlns:a16="http://schemas.microsoft.com/office/drawing/2014/main" id="{812D2255-1431-BD1F-372C-38A47B58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425" y="1825625"/>
            <a:ext cx="1885753" cy="18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16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0C3088-64C0-BFDA-2C8B-AC9A1007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BE26D-B64F-25FB-918E-F929121C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-10886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3A78-4EF0-EEC4-50F2-7E0CDCC8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386673"/>
            <a:ext cx="5334197" cy="4853407"/>
          </a:xfrm>
        </p:spPr>
        <p:txBody>
          <a:bodyPr anchor="ctr">
            <a:normAutofit/>
          </a:bodyPr>
          <a:lstStyle/>
          <a:p>
            <a:r>
              <a:rPr lang="en-US" dirty="0"/>
              <a:t>Random Forest Classifier Model </a:t>
            </a:r>
          </a:p>
          <a:p>
            <a:pPr lvl="1"/>
            <a:r>
              <a:rPr lang="en-US" sz="2800" dirty="0"/>
              <a:t>Target:</a:t>
            </a:r>
          </a:p>
          <a:p>
            <a:pPr lvl="2"/>
            <a:r>
              <a:rPr lang="en-US" sz="2800" dirty="0"/>
              <a:t>Member (1)</a:t>
            </a:r>
          </a:p>
          <a:p>
            <a:pPr lvl="2"/>
            <a:r>
              <a:rPr lang="en-US" sz="2800" dirty="0"/>
              <a:t>Non-member (0)</a:t>
            </a:r>
          </a:p>
          <a:p>
            <a:pPr lvl="1"/>
            <a:r>
              <a:rPr lang="en-US" sz="2800" dirty="0"/>
              <a:t>Features:</a:t>
            </a:r>
          </a:p>
          <a:p>
            <a:pPr lvl="2"/>
            <a:r>
              <a:rPr lang="en-US" sz="2800" dirty="0"/>
              <a:t>Year, Month, Location categories, Demographic categories</a:t>
            </a:r>
          </a:p>
        </p:txBody>
      </p:sp>
      <p:pic>
        <p:nvPicPr>
          <p:cNvPr id="5" name="Picture 4" descr="Aerial view of green treetops">
            <a:extLst>
              <a:ext uri="{FF2B5EF4-FFF2-40B4-BE49-F238E27FC236}">
                <a16:creationId xmlns:a16="http://schemas.microsoft.com/office/drawing/2014/main" id="{358B3AC4-174D-0979-17B9-F1BACC13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78" r="26585" b="-1"/>
          <a:stretch/>
        </p:blipFill>
        <p:spPr>
          <a:xfrm>
            <a:off x="6857804" y="-21772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33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DCD8-C36D-7C23-F101-9843DBCCC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AA2D-A335-AE4E-1D12-BA588925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ACF8B-E22C-E5BF-C1C0-E17A3400C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66850"/>
            <a:ext cx="5157787" cy="103822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2800" dirty="0"/>
              <a:t>Random Forest Models:</a:t>
            </a:r>
          </a:p>
          <a:p>
            <a:r>
              <a:rPr lang="en-US" dirty="0"/>
              <a:t>Iterate with different feature sets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6280-A410-D6A5-DAF0-2226BE4F6D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1:</a:t>
            </a:r>
          </a:p>
          <a:p>
            <a:r>
              <a:rPr lang="en-US" sz="2400" dirty="0"/>
              <a:t>52 columns</a:t>
            </a:r>
          </a:p>
          <a:p>
            <a:pPr lvl="1"/>
            <a:r>
              <a:rPr lang="en-US" sz="1400" dirty="0"/>
              <a:t>Year</a:t>
            </a:r>
          </a:p>
          <a:p>
            <a:pPr lvl="1"/>
            <a:r>
              <a:rPr lang="en-US" sz="1400" dirty="0"/>
              <a:t>Month</a:t>
            </a:r>
          </a:p>
          <a:p>
            <a:pPr lvl="1"/>
            <a:r>
              <a:rPr lang="en-US" sz="1400" dirty="0" err="1"/>
              <a:t>Zipcode</a:t>
            </a:r>
            <a:endParaRPr lang="en-US" sz="1400" dirty="0"/>
          </a:p>
          <a:p>
            <a:pPr lvl="1"/>
            <a:r>
              <a:rPr lang="en-US" sz="1400" dirty="0"/>
              <a:t>Member</a:t>
            </a:r>
          </a:p>
          <a:p>
            <a:pPr lvl="1"/>
            <a:r>
              <a:rPr lang="en-US" sz="1400" dirty="0"/>
              <a:t>Small, medium, and large family/group</a:t>
            </a:r>
          </a:p>
          <a:p>
            <a:pPr lvl="1"/>
            <a:r>
              <a:rPr lang="en-US" sz="1400" dirty="0"/>
              <a:t>Adult, student, military, teen, child, two &amp; under, senior</a:t>
            </a:r>
          </a:p>
          <a:p>
            <a:pPr lvl="1"/>
            <a:r>
              <a:rPr lang="en-US" sz="1400" dirty="0"/>
              <a:t>Salt Lake, Utah, or Davis County</a:t>
            </a:r>
          </a:p>
          <a:p>
            <a:pPr lvl="1"/>
            <a:r>
              <a:rPr lang="en-US" sz="1400" dirty="0"/>
              <a:t>Cities within Salt Lake, Utah, or Davis County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9696E-157D-3119-1FC2-B3DBF2BC40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Version 2 (condensed):</a:t>
            </a:r>
          </a:p>
          <a:p>
            <a:r>
              <a:rPr lang="en-US" sz="2400" dirty="0"/>
              <a:t>13 columns</a:t>
            </a:r>
          </a:p>
          <a:p>
            <a:pPr lvl="1"/>
            <a:r>
              <a:rPr lang="en-US" sz="1400" dirty="0"/>
              <a:t>Year</a:t>
            </a:r>
          </a:p>
          <a:p>
            <a:pPr lvl="1"/>
            <a:r>
              <a:rPr lang="en-US" sz="1400" dirty="0"/>
              <a:t>Month</a:t>
            </a:r>
          </a:p>
          <a:p>
            <a:pPr lvl="1"/>
            <a:r>
              <a:rPr lang="en-US" sz="1400" dirty="0" err="1"/>
              <a:t>Zipcode</a:t>
            </a:r>
            <a:endParaRPr lang="en-US" sz="1400" dirty="0"/>
          </a:p>
          <a:p>
            <a:pPr lvl="1"/>
            <a:r>
              <a:rPr lang="en-US" sz="1400" dirty="0"/>
              <a:t>Member</a:t>
            </a:r>
          </a:p>
          <a:p>
            <a:pPr lvl="1"/>
            <a:r>
              <a:rPr lang="en-US" sz="1400" dirty="0"/>
              <a:t>Small, medium, and large family/group</a:t>
            </a:r>
          </a:p>
          <a:p>
            <a:pPr lvl="1"/>
            <a:r>
              <a:rPr lang="en-US" sz="1400" dirty="0"/>
              <a:t>Adult, teen, child</a:t>
            </a:r>
          </a:p>
          <a:p>
            <a:pPr lvl="1"/>
            <a:r>
              <a:rPr lang="en-US" sz="1400" dirty="0"/>
              <a:t>Salt Lake, Utah, or Davis County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8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0A500-8F93-5DB6-0558-7564EB7B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EDE6-331B-4048-BE10-03103DE3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198D76-1F7C-3F45-4233-5B301350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7025"/>
            <a:ext cx="10515600" cy="4351338"/>
          </a:xfrm>
        </p:spPr>
        <p:txBody>
          <a:bodyPr/>
          <a:lstStyle/>
          <a:p>
            <a:r>
              <a:rPr lang="en-US" dirty="0"/>
              <a:t>Version 1 Random Forest Model</a:t>
            </a:r>
          </a:p>
          <a:p>
            <a:pPr lvl="1"/>
            <a:r>
              <a:rPr lang="en-US" dirty="0"/>
              <a:t>Parameter tuning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FF87E-F974-DF16-6077-F32B5219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65" y="2592458"/>
            <a:ext cx="10170888" cy="36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2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4ACD-A605-FDC3-771E-E1AAF2C4A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7B80-83DE-615D-1B22-CBAE1BEC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9719E3-D795-3085-0677-D2938A7D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7025"/>
            <a:ext cx="10515600" cy="4351338"/>
          </a:xfrm>
        </p:spPr>
        <p:txBody>
          <a:bodyPr/>
          <a:lstStyle/>
          <a:p>
            <a:r>
              <a:rPr lang="en-US" dirty="0"/>
              <a:t>Version 2 Random Forest Model</a:t>
            </a:r>
          </a:p>
          <a:p>
            <a:pPr lvl="1"/>
            <a:r>
              <a:rPr lang="en-US" dirty="0"/>
              <a:t>Parameter tuning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BAB4CB-7B75-8218-F63D-90E5B29A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71" y="2558086"/>
            <a:ext cx="10285225" cy="30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692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Ticketing Attendance  Data Modeling</vt:lpstr>
      <vt:lpstr>Introduction</vt:lpstr>
      <vt:lpstr>Objectives</vt:lpstr>
      <vt:lpstr>Methods</vt:lpstr>
      <vt:lpstr>Methods</vt:lpstr>
      <vt:lpstr>Methods</vt:lpstr>
      <vt:lpstr>Methods</vt:lpstr>
      <vt:lpstr>Methods</vt:lpstr>
      <vt:lpstr>Methods</vt:lpstr>
      <vt:lpstr>Results</vt:lpstr>
      <vt:lpstr>Results</vt:lpstr>
      <vt:lpstr>Analysis</vt:lpstr>
      <vt:lpstr>Conclusion</vt:lpstr>
      <vt:lpstr>Conclusion</vt:lpstr>
      <vt:lpstr>Suggestions for Next Steps</vt:lpstr>
      <vt:lpstr>Questions?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 Hauver</dc:creator>
  <cp:lastModifiedBy>Cami Hauver</cp:lastModifiedBy>
  <cp:revision>8</cp:revision>
  <dcterms:created xsi:type="dcterms:W3CDTF">2024-08-05T21:47:23Z</dcterms:created>
  <dcterms:modified xsi:type="dcterms:W3CDTF">2024-12-03T22:55:12Z</dcterms:modified>
</cp:coreProperties>
</file>