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1" r:id="rId4"/>
    <p:sldId id="265" r:id="rId5"/>
    <p:sldId id="264" r:id="rId6"/>
    <p:sldId id="266" r:id="rId7"/>
    <p:sldId id="262" r:id="rId8"/>
    <p:sldId id="267" r:id="rId9"/>
    <p:sldId id="269" r:id="rId10"/>
    <p:sldId id="279" r:id="rId11"/>
    <p:sldId id="272" r:id="rId12"/>
    <p:sldId id="274" r:id="rId13"/>
    <p:sldId id="275" r:id="rId14"/>
    <p:sldId id="276" r:id="rId15"/>
    <p:sldId id="256" r:id="rId16"/>
    <p:sldId id="257" r:id="rId17"/>
    <p:sldId id="258" r:id="rId18"/>
    <p:sldId id="259" r:id="rId19"/>
    <p:sldId id="273" r:id="rId20"/>
    <p:sldId id="260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Holman" initials="CH" lastIdx="1" clrIdx="0">
    <p:extLst>
      <p:ext uri="{19B8F6BF-5375-455C-9EA6-DF929625EA0E}">
        <p15:presenceInfo xmlns:p15="http://schemas.microsoft.com/office/powerpoint/2012/main" userId="0b0cd90d26387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14:44:15.250" idx="1">
    <p:pos x="6724" y="61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6031-8669-42FE-BA15-41DDCB23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CC6AB-32AF-4D23-B949-EC0F912D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6A42-07BA-4CE4-9EDC-2D95D52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A4E3-36D4-416B-8CB7-55F474E0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19CC-904C-4037-A7A7-51AE0608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7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0A-4060-4652-A83A-F442DEC2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D8F9-2673-461B-B7FB-9A06CAEF1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2410-3AD9-40DB-8E01-13BC0D85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A2DA-D4AE-42BA-ACD9-1D51057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23B1-62BF-4974-A38D-85FC0D93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51C5B-96EF-402C-B701-63E0A81B5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FF4EB-E2A7-48D7-AA5F-DC4D0C49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8199-64B3-40DB-B608-116BE40A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E199-3D2D-47CF-A69D-92F4ED86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33A4-16FE-4F77-AB68-0FB2DC26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7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2F6-BB0B-4803-966E-7040CD91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BD8C-EFF1-4F48-B8A6-A628474B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90FD-941A-4496-A782-A071C52E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A534-AB22-47C4-8B42-96B5E5C2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5CE12-2A75-408E-AE7E-5FCEDACE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05F0-411C-43CB-86DE-FB498121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5E6B-4637-420B-9046-C554C808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AEDC-64F6-4637-B67D-945A74A3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B983-2B2E-4B6E-9F67-E4F76069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47A4-A3ED-4102-9C10-009ABCE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AB07-4B42-4A8F-9565-5C7C1C60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4C58-57CF-465B-B3F8-769F204F9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CFE28-85AC-4AEA-B5E8-870A0D6B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3470-34EA-458C-9900-7E38BAA4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A503-8710-4BCA-AB91-E756CC4B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43D6-DE3C-43B1-A9B0-28777229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0213-B8C7-41CB-AC0F-1A1168A5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3318-0F21-4061-8A00-D6B3F722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68F79-A704-48E1-8F85-EB20B487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9C89C-918E-4832-BAA2-1FD1721D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0C592-9D93-4A5A-8DC5-86DB2A5A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C869C-7679-4380-B363-19ADB97D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3FCFD-C916-411A-86D6-8347B023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902FC-4EE1-426E-B518-7B53DBA2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7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A72A-6BBC-4358-B225-80F4464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62679-3CD4-4FE0-805D-AB2F959F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C954-9C0C-4718-BB8A-7174A6AB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07193-269B-498F-A681-AC6C286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C2B6D-F3F5-485C-8248-5488A41E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D0022-D1B4-4B21-BC6E-B2E87677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6FB0-C719-4804-8691-6D295E1E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829-2F98-48B1-BEF2-F8414AB5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8779-EF3F-4095-9EF6-50F9A2119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A8295-E1D6-4B1A-9A6B-B7805D170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0D46-26A6-4140-87C2-1D282200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E3DD-4B20-4034-ADA1-C095332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8F0E-A6F4-4211-A806-E2A2D121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D38E-5C41-4BE5-A51D-6BED02F4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B00C1-7795-4F2B-AD24-8873867AC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7FB4D-879A-464C-8502-70915722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7D71-57D7-4103-BDEF-ADE30685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04D2-E0D1-4C02-9C15-6D0A583F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BF06-E743-4A86-9BDC-0580919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B53C-1103-4AB2-A09F-C3D7EE8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E0568-BD92-425B-84C9-1B98D976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4FF4-41E6-425C-90D8-9DBC633EC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912E-89C6-422E-8EE4-76E1E9109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5B4D-3605-491D-9011-2C58D11DC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opedia.com/TERM/M/message_passing.html" TargetMode="External"/><Relationship Id="rId3" Type="http://schemas.openxmlformats.org/officeDocument/2006/relationships/hyperlink" Target="https://www.webopedia.com/TERM/C/class.html" TargetMode="External"/><Relationship Id="rId7" Type="http://schemas.openxmlformats.org/officeDocument/2006/relationships/hyperlink" Target="https://www.webopedia.com/TERM/I/interface.html" TargetMode="External"/><Relationship Id="rId2" Type="http://schemas.openxmlformats.org/officeDocument/2006/relationships/hyperlink" Target="https://www.webopedia.com/TERM/A/abs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I/inheritance.html" TargetMode="External"/><Relationship Id="rId11" Type="http://schemas.openxmlformats.org/officeDocument/2006/relationships/hyperlink" Target="https://www.webopedia.com/TERM/R/routine.html" TargetMode="External"/><Relationship Id="rId5" Type="http://schemas.openxmlformats.org/officeDocument/2006/relationships/hyperlink" Target="https://www.webopedia.com/TERM/I/information_hiding.html" TargetMode="External"/><Relationship Id="rId10" Type="http://schemas.openxmlformats.org/officeDocument/2006/relationships/hyperlink" Target="https://www.webopedia.com/TERM/P/polymorphism.html" TargetMode="External"/><Relationship Id="rId4" Type="http://schemas.openxmlformats.org/officeDocument/2006/relationships/hyperlink" Target="https://www.webopedia.com/TERM/E/encapsulation.html" TargetMode="External"/><Relationship Id="rId9" Type="http://schemas.openxmlformats.org/officeDocument/2006/relationships/hyperlink" Target="https://www.webopedia.com/TERM/O/objec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9" y="1147225"/>
            <a:ext cx="21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</p:spTree>
    <p:extLst>
      <p:ext uri="{BB962C8B-B14F-4D97-AF65-F5344CB8AC3E}">
        <p14:creationId xmlns:p14="http://schemas.microsoft.com/office/powerpoint/2010/main" val="68993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86585-B577-48C3-B176-BB47860E1DB3}"/>
              </a:ext>
            </a:extLst>
          </p:cNvPr>
          <p:cNvSpPr/>
          <p:nvPr/>
        </p:nvSpPr>
        <p:spPr>
          <a:xfrm>
            <a:off x="1222003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640F4-740A-4079-A333-9317E178AE99}"/>
              </a:ext>
            </a:extLst>
          </p:cNvPr>
          <p:cNvSpPr/>
          <p:nvPr/>
        </p:nvSpPr>
        <p:spPr>
          <a:xfrm>
            <a:off x="1839351" y="2083352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Control Trials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E9F7F-45A8-4850-920E-4A6A3B205801}"/>
              </a:ext>
            </a:extLst>
          </p:cNvPr>
          <p:cNvSpPr/>
          <p:nvPr/>
        </p:nvSpPr>
        <p:spPr>
          <a:xfrm>
            <a:off x="4284476" y="4046124"/>
            <a:ext cx="3534148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Experimental Comparison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DD224-8E21-4B0F-A07E-1D5A20F7D037}"/>
              </a:ext>
            </a:extLst>
          </p:cNvPr>
          <p:cNvSpPr/>
          <p:nvPr/>
        </p:nvSpPr>
        <p:spPr>
          <a:xfrm>
            <a:off x="2429902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D7F6C-DC80-4548-85B3-16F36724579A}"/>
              </a:ext>
            </a:extLst>
          </p:cNvPr>
          <p:cNvSpPr/>
          <p:nvPr/>
        </p:nvSpPr>
        <p:spPr>
          <a:xfrm>
            <a:off x="3637801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DB069-445A-42DB-9AE8-FD0393AC5CCD}"/>
              </a:ext>
            </a:extLst>
          </p:cNvPr>
          <p:cNvSpPr/>
          <p:nvPr/>
        </p:nvSpPr>
        <p:spPr>
          <a:xfrm>
            <a:off x="7200250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C71BC-554E-482B-ADE7-E4D4A699AC4D}"/>
              </a:ext>
            </a:extLst>
          </p:cNvPr>
          <p:cNvSpPr/>
          <p:nvPr/>
        </p:nvSpPr>
        <p:spPr>
          <a:xfrm>
            <a:off x="7817598" y="2083351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Exp Trials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AF054-8351-41DD-8155-D1E1BF5A410F}"/>
              </a:ext>
            </a:extLst>
          </p:cNvPr>
          <p:cNvSpPr/>
          <p:nvPr/>
        </p:nvSpPr>
        <p:spPr>
          <a:xfrm>
            <a:off x="8408149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7EA4-C92F-46B9-9AAB-534426BE15D6}"/>
              </a:ext>
            </a:extLst>
          </p:cNvPr>
          <p:cNvSpPr/>
          <p:nvPr/>
        </p:nvSpPr>
        <p:spPr>
          <a:xfrm>
            <a:off x="9616048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E2AAEA3-A1DD-4C52-91D5-986467363D4E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1938575" y="1085427"/>
            <a:ext cx="787952" cy="1207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8DF314B-CDC8-4656-9840-B33DF8695C43}"/>
              </a:ext>
            </a:extLst>
          </p:cNvPr>
          <p:cNvCxnSpPr>
            <a:stCxn id="6" idx="2"/>
            <a:endCxn id="3" idx="0"/>
          </p:cNvCxnSpPr>
          <p:nvPr/>
        </p:nvCxnSpPr>
        <p:spPr>
          <a:xfrm rot="5400000">
            <a:off x="3146474" y="1085426"/>
            <a:ext cx="787952" cy="120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CFDB51-9CCF-4649-A954-5CD0E1D2AB3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916823" y="1085426"/>
            <a:ext cx="787951" cy="1207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B634288-058D-4E28-9608-3EAE3BD66969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5400000">
            <a:off x="9124722" y="1085425"/>
            <a:ext cx="787951" cy="120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1CB98-B2C1-4942-9905-2DF53684254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4007387" y="2001961"/>
            <a:ext cx="973276" cy="311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5D32FC8-D633-4AA5-AE56-61D218A1282D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5400000">
            <a:off x="6996511" y="2127887"/>
            <a:ext cx="973277" cy="2863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2E9ED9-B13C-43A4-8CB8-EA12B341034F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936500" y="1295400"/>
            <a:ext cx="1" cy="7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417E10-689A-40AB-BE9B-72EFEAF3B8D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8914747" y="1295400"/>
            <a:ext cx="1" cy="78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E4B12D3-D3DC-4669-9DEF-42C1024F3F69}"/>
              </a:ext>
            </a:extLst>
          </p:cNvPr>
          <p:cNvSpPr/>
          <p:nvPr/>
        </p:nvSpPr>
        <p:spPr>
          <a:xfrm>
            <a:off x="3921001" y="5666276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Analysis / Comparison Results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3624A3-6133-45F1-B1AE-A49F9BE83836}"/>
              </a:ext>
            </a:extLst>
          </p:cNvPr>
          <p:cNvSpPr/>
          <p:nvPr/>
        </p:nvSpPr>
        <p:spPr>
          <a:xfrm>
            <a:off x="6934368" y="5668488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853C44-595D-4AE4-89DA-53430E6D1805}"/>
              </a:ext>
            </a:extLst>
          </p:cNvPr>
          <p:cNvSpPr/>
          <p:nvPr/>
        </p:nvSpPr>
        <p:spPr>
          <a:xfrm>
            <a:off x="245706" y="3153888"/>
            <a:ext cx="1096124" cy="706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FB81FA-4FDB-4351-A97B-EA6EA2535BEF}"/>
              </a:ext>
            </a:extLst>
          </p:cNvPr>
          <p:cNvSpPr/>
          <p:nvPr/>
        </p:nvSpPr>
        <p:spPr>
          <a:xfrm>
            <a:off x="10826750" y="3153888"/>
            <a:ext cx="1096124" cy="706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C47B04E-6181-404B-A3A9-DCD33A288177}"/>
              </a:ext>
            </a:extLst>
          </p:cNvPr>
          <p:cNvCxnSpPr>
            <a:stCxn id="3" idx="1"/>
            <a:endCxn id="44" idx="0"/>
          </p:cNvCxnSpPr>
          <p:nvPr/>
        </p:nvCxnSpPr>
        <p:spPr>
          <a:xfrm rot="10800000" flipV="1">
            <a:off x="793769" y="2578100"/>
            <a:ext cx="1045583" cy="575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C37D838-BBC5-402A-A620-046E7569D1F5}"/>
              </a:ext>
            </a:extLst>
          </p:cNvPr>
          <p:cNvCxnSpPr>
            <a:stCxn id="8" idx="3"/>
            <a:endCxn id="47" idx="0"/>
          </p:cNvCxnSpPr>
          <p:nvPr/>
        </p:nvCxnSpPr>
        <p:spPr>
          <a:xfrm>
            <a:off x="10011895" y="2578099"/>
            <a:ext cx="1362917" cy="575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5A5CEA5-1DD3-46B8-B086-1018A6D84BF1}"/>
              </a:ext>
            </a:extLst>
          </p:cNvPr>
          <p:cNvCxnSpPr>
            <a:stCxn id="4" idx="2"/>
            <a:endCxn id="40" idx="0"/>
          </p:cNvCxnSpPr>
          <p:nvPr/>
        </p:nvCxnSpPr>
        <p:spPr>
          <a:xfrm rot="5400000">
            <a:off x="5022754" y="4637480"/>
            <a:ext cx="630656" cy="1426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74763B2-3F4E-4C69-A453-308D0C2E8241}"/>
              </a:ext>
            </a:extLst>
          </p:cNvPr>
          <p:cNvCxnSpPr>
            <a:stCxn id="4" idx="2"/>
            <a:endCxn id="41" idx="0"/>
          </p:cNvCxnSpPr>
          <p:nvPr/>
        </p:nvCxnSpPr>
        <p:spPr>
          <a:xfrm rot="16200000" flipH="1">
            <a:off x="6528331" y="4558838"/>
            <a:ext cx="632868" cy="1586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9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</p:spTree>
    <p:extLst>
      <p:ext uri="{BB962C8B-B14F-4D97-AF65-F5344CB8AC3E}">
        <p14:creationId xmlns:p14="http://schemas.microsoft.com/office/powerpoint/2010/main" val="270410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AQuA_results</a:t>
            </a:r>
            <a:endParaRPr lang="en-US" sz="1200" dirty="0"/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802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8A9CE-D40C-4FF6-9D4E-CED77F1B561F}"/>
              </a:ext>
            </a:extLst>
          </p:cNvPr>
          <p:cNvSpPr txBox="1"/>
          <p:nvPr/>
        </p:nvSpPr>
        <p:spPr>
          <a:xfrm>
            <a:off x="9639114" y="2697216"/>
            <a:ext cx="240702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plotAquaMeans</a:t>
            </a:r>
            <a:endParaRPr lang="en-US" sz="1200" dirty="0"/>
          </a:p>
          <a:p>
            <a:r>
              <a:rPr lang="en-US" sz="1200" dirty="0" err="1"/>
              <a:t>plotSpectrumMean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plotCTrials</a:t>
            </a:r>
            <a:r>
              <a:rPr lang="en-US" sz="1200" dirty="0"/>
              <a:t>(‘</a:t>
            </a:r>
            <a:r>
              <a:rPr lang="en-US" sz="1200" dirty="0" err="1"/>
              <a:t>PercAvtive</a:t>
            </a:r>
            <a:r>
              <a:rPr lang="en-US" sz="1200" dirty="0"/>
              <a:t>’, </a:t>
            </a:r>
          </a:p>
          <a:p>
            <a:r>
              <a:rPr lang="en-US" sz="1200" dirty="0"/>
              <a:t>                    ‘Pupil’,</a:t>
            </a:r>
          </a:p>
          <a:p>
            <a:r>
              <a:rPr lang="en-US" sz="1200" dirty="0"/>
              <a:t>                    ‘Locomotion’)</a:t>
            </a:r>
          </a:p>
          <a:p>
            <a:r>
              <a:rPr lang="en-US" sz="1200" dirty="0" err="1"/>
              <a:t>plotTrials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</a:t>
            </a:r>
            <a:r>
              <a:rPr lang="en-US" sz="1200" dirty="0"/>
              <a:t> output</a:t>
            </a:r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B2040-1294-4ACE-AA60-2F5C30E9FC26}"/>
              </a:ext>
            </a:extLst>
          </p:cNvPr>
          <p:cNvSpPr txBox="1"/>
          <p:nvPr/>
        </p:nvSpPr>
        <p:spPr>
          <a:xfrm>
            <a:off x="5630432" y="2697215"/>
            <a:ext cx="153583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areasMean</a:t>
            </a:r>
            <a:endParaRPr lang="en-US" sz="1200" dirty="0"/>
          </a:p>
          <a:p>
            <a:r>
              <a:rPr lang="en-US" sz="1200" dirty="0" err="1"/>
              <a:t>areasSEM</a:t>
            </a:r>
            <a:endParaRPr lang="en-US" sz="1200" dirty="0"/>
          </a:p>
          <a:p>
            <a:r>
              <a:rPr lang="en-US" sz="1200" dirty="0" err="1"/>
              <a:t>durationMean</a:t>
            </a:r>
            <a:endParaRPr lang="en-US" sz="1200" dirty="0"/>
          </a:p>
          <a:p>
            <a:r>
              <a:rPr lang="en-US" sz="1200" dirty="0" err="1"/>
              <a:t>durationSEM</a:t>
            </a:r>
            <a:endParaRPr lang="en-US" sz="1200" dirty="0"/>
          </a:p>
          <a:p>
            <a:r>
              <a:rPr lang="en-US" sz="1200" dirty="0" err="1"/>
              <a:t>spectrumMean</a:t>
            </a:r>
            <a:endParaRPr lang="en-US" sz="1200" dirty="0"/>
          </a:p>
          <a:p>
            <a:r>
              <a:rPr lang="en-US" sz="1200" dirty="0" err="1"/>
              <a:t>spectrumSEM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DBF66-B4A1-4EF7-9A10-C651512A5691}"/>
              </a:ext>
            </a:extLst>
          </p:cNvPr>
          <p:cNvSpPr txBox="1"/>
          <p:nvPr/>
        </p:nvSpPr>
        <p:spPr>
          <a:xfrm>
            <a:off x="7504706" y="2697216"/>
            <a:ext cx="17683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multiLowPassFilter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348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8A9CE-D40C-4FF6-9D4E-CED77F1B561F}"/>
              </a:ext>
            </a:extLst>
          </p:cNvPr>
          <p:cNvSpPr txBox="1"/>
          <p:nvPr/>
        </p:nvSpPr>
        <p:spPr>
          <a:xfrm>
            <a:off x="9639114" y="2697216"/>
            <a:ext cx="240702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plotAquaMeans</a:t>
            </a:r>
            <a:endParaRPr lang="en-US" sz="1200" dirty="0"/>
          </a:p>
          <a:p>
            <a:r>
              <a:rPr lang="en-US" sz="1200" dirty="0" err="1"/>
              <a:t>plotSpectrumMean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plotCTrials</a:t>
            </a:r>
            <a:r>
              <a:rPr lang="en-US" sz="1200" dirty="0"/>
              <a:t>(‘</a:t>
            </a:r>
            <a:r>
              <a:rPr lang="en-US" sz="1200" dirty="0" err="1"/>
              <a:t>PercAvtive</a:t>
            </a:r>
            <a:r>
              <a:rPr lang="en-US" sz="1200" dirty="0"/>
              <a:t>’, </a:t>
            </a:r>
          </a:p>
          <a:p>
            <a:r>
              <a:rPr lang="en-US" sz="1200" dirty="0"/>
              <a:t>                    ‘Pupil’,</a:t>
            </a:r>
          </a:p>
          <a:p>
            <a:r>
              <a:rPr lang="en-US" sz="1200" dirty="0"/>
              <a:t>                    ‘Locomotion’)</a:t>
            </a:r>
          </a:p>
          <a:p>
            <a:r>
              <a:rPr lang="en-US" sz="1200" dirty="0" err="1"/>
              <a:t>plotTrials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</a:t>
            </a:r>
            <a:r>
              <a:rPr lang="en-US" sz="1200" dirty="0"/>
              <a:t> output</a:t>
            </a:r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B2040-1294-4ACE-AA60-2F5C30E9FC26}"/>
              </a:ext>
            </a:extLst>
          </p:cNvPr>
          <p:cNvSpPr txBox="1"/>
          <p:nvPr/>
        </p:nvSpPr>
        <p:spPr>
          <a:xfrm>
            <a:off x="5630432" y="2697215"/>
            <a:ext cx="153583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areasMean</a:t>
            </a:r>
            <a:endParaRPr lang="en-US" sz="1200" dirty="0"/>
          </a:p>
          <a:p>
            <a:r>
              <a:rPr lang="en-US" sz="1200" dirty="0" err="1"/>
              <a:t>areasSEM</a:t>
            </a:r>
            <a:endParaRPr lang="en-US" sz="1200" dirty="0"/>
          </a:p>
          <a:p>
            <a:r>
              <a:rPr lang="en-US" sz="1200" dirty="0" err="1"/>
              <a:t>durationMean</a:t>
            </a:r>
            <a:endParaRPr lang="en-US" sz="1200" dirty="0"/>
          </a:p>
          <a:p>
            <a:r>
              <a:rPr lang="en-US" sz="1200" dirty="0" err="1"/>
              <a:t>durationSEM</a:t>
            </a:r>
            <a:endParaRPr lang="en-US" sz="1200" dirty="0"/>
          </a:p>
          <a:p>
            <a:r>
              <a:rPr lang="en-US" sz="1200" dirty="0" err="1"/>
              <a:t>spectrumMean</a:t>
            </a:r>
            <a:endParaRPr lang="en-US" sz="1200" dirty="0"/>
          </a:p>
          <a:p>
            <a:r>
              <a:rPr lang="en-US" sz="1200" dirty="0" err="1"/>
              <a:t>spectrumSEM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DBF66-B4A1-4EF7-9A10-C651512A5691}"/>
              </a:ext>
            </a:extLst>
          </p:cNvPr>
          <p:cNvSpPr txBox="1"/>
          <p:nvPr/>
        </p:nvSpPr>
        <p:spPr>
          <a:xfrm>
            <a:off x="7504706" y="2697216"/>
            <a:ext cx="17683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multiLowPassFilter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5D756-B7A3-4DA5-875B-427CFAD120C0}"/>
              </a:ext>
            </a:extLst>
          </p:cNvPr>
          <p:cNvSpPr txBox="1"/>
          <p:nvPr/>
        </p:nvSpPr>
        <p:spPr>
          <a:xfrm>
            <a:off x="5630432" y="4937283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[All above properties for each cohort and individual trial]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AE4A3-965B-4682-9BD7-9D54B14D7780}"/>
              </a:ext>
            </a:extLst>
          </p:cNvPr>
          <p:cNvSpPr txBox="1"/>
          <p:nvPr/>
        </p:nvSpPr>
        <p:spPr>
          <a:xfrm>
            <a:off x="7504706" y="4797949"/>
            <a:ext cx="4455646" cy="1109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F0A14-B996-47C2-8BE1-EB52959CEFAF}"/>
              </a:ext>
            </a:extLst>
          </p:cNvPr>
          <p:cNvSpPr txBox="1"/>
          <p:nvPr/>
        </p:nvSpPr>
        <p:spPr>
          <a:xfrm>
            <a:off x="7545142" y="4937283"/>
            <a:ext cx="17279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treatedVSuntreated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92657-2179-4951-BC76-BE308399484F}"/>
              </a:ext>
            </a:extLst>
          </p:cNvPr>
          <p:cNvSpPr txBox="1"/>
          <p:nvPr/>
        </p:nvSpPr>
        <p:spPr>
          <a:xfrm>
            <a:off x="9639114" y="4937283"/>
            <a:ext cx="22163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plotComparisons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73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59CF7D-CBC9-4270-B496-12765641D477}"/>
              </a:ext>
            </a:extLst>
          </p:cNvPr>
          <p:cNvSpPr/>
          <p:nvPr/>
        </p:nvSpPr>
        <p:spPr>
          <a:xfrm>
            <a:off x="1440612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AQuA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E47-7C44-41D2-9EC4-1649383F6C46}"/>
              </a:ext>
            </a:extLst>
          </p:cNvPr>
          <p:cNvSpPr/>
          <p:nvPr/>
        </p:nvSpPr>
        <p:spPr>
          <a:xfrm>
            <a:off x="3976776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EFF5B-8C01-403D-AF5D-7EA3AB342BFB}"/>
              </a:ext>
            </a:extLst>
          </p:cNvPr>
          <p:cNvSpPr/>
          <p:nvPr/>
        </p:nvSpPr>
        <p:spPr>
          <a:xfrm>
            <a:off x="6512940" y="2406768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Pupil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894D1-F3C4-41C8-9DC4-745EB9A532A6}"/>
              </a:ext>
            </a:extLst>
          </p:cNvPr>
          <p:cNvSpPr/>
          <p:nvPr/>
        </p:nvSpPr>
        <p:spPr>
          <a:xfrm>
            <a:off x="9049104" y="2389516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Locomotion</a:t>
            </a:r>
          </a:p>
        </p:txBody>
      </p:sp>
    </p:spTree>
    <p:extLst>
      <p:ext uri="{BB962C8B-B14F-4D97-AF65-F5344CB8AC3E}">
        <p14:creationId xmlns:p14="http://schemas.microsoft.com/office/powerpoint/2010/main" val="348018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076E7-F687-40F5-B2DC-D7A1FEB5B027}"/>
              </a:ext>
            </a:extLst>
          </p:cNvPr>
          <p:cNvSpPr/>
          <p:nvPr/>
        </p:nvSpPr>
        <p:spPr>
          <a:xfrm>
            <a:off x="1328467" y="2277374"/>
            <a:ext cx="2011633" cy="1777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9CF7D-CBC9-4270-B496-12765641D477}"/>
              </a:ext>
            </a:extLst>
          </p:cNvPr>
          <p:cNvSpPr/>
          <p:nvPr/>
        </p:nvSpPr>
        <p:spPr>
          <a:xfrm>
            <a:off x="1440612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AQuA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E47-7C44-41D2-9EC4-1649383F6C46}"/>
              </a:ext>
            </a:extLst>
          </p:cNvPr>
          <p:cNvSpPr/>
          <p:nvPr/>
        </p:nvSpPr>
        <p:spPr>
          <a:xfrm>
            <a:off x="3976776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EFF5B-8C01-403D-AF5D-7EA3AB342BFB}"/>
              </a:ext>
            </a:extLst>
          </p:cNvPr>
          <p:cNvSpPr/>
          <p:nvPr/>
        </p:nvSpPr>
        <p:spPr>
          <a:xfrm>
            <a:off x="6512940" y="2406768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Pupil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894D1-F3C4-41C8-9DC4-745EB9A532A6}"/>
              </a:ext>
            </a:extLst>
          </p:cNvPr>
          <p:cNvSpPr/>
          <p:nvPr/>
        </p:nvSpPr>
        <p:spPr>
          <a:xfrm>
            <a:off x="9049104" y="2389516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Locomotion</a:t>
            </a:r>
          </a:p>
        </p:txBody>
      </p:sp>
    </p:spTree>
    <p:extLst>
      <p:ext uri="{BB962C8B-B14F-4D97-AF65-F5344CB8AC3E}">
        <p14:creationId xmlns:p14="http://schemas.microsoft.com/office/powerpoint/2010/main" val="43612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04" y="215237"/>
            <a:ext cx="2772084" cy="561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370812" y="126514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5502281" y="3383417"/>
            <a:ext cx="1745672" cy="9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6" y="584569"/>
            <a:ext cx="5200516" cy="5896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45FB4-931D-4EF6-AFC3-DEDD6C103097}"/>
              </a:ext>
            </a:extLst>
          </p:cNvPr>
          <p:cNvSpPr txBox="1"/>
          <p:nvPr/>
        </p:nvSpPr>
        <p:spPr>
          <a:xfrm>
            <a:off x="5765973" y="143746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</p:spTree>
    <p:extLst>
      <p:ext uri="{BB962C8B-B14F-4D97-AF65-F5344CB8AC3E}">
        <p14:creationId xmlns:p14="http://schemas.microsoft.com/office/powerpoint/2010/main" val="115586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04" y="215237"/>
            <a:ext cx="2772084" cy="561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370812" y="149168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5502281" y="3383417"/>
            <a:ext cx="1745672" cy="9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6" y="584570"/>
            <a:ext cx="5190287" cy="58852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3522518" y="4405745"/>
            <a:ext cx="1891146" cy="21301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F0C91-6E63-419E-90E4-39DBE7530303}"/>
              </a:ext>
            </a:extLst>
          </p:cNvPr>
          <p:cNvSpPr txBox="1"/>
          <p:nvPr/>
        </p:nvSpPr>
        <p:spPr>
          <a:xfrm>
            <a:off x="5765973" y="142476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</p:spTree>
    <p:extLst>
      <p:ext uri="{BB962C8B-B14F-4D97-AF65-F5344CB8AC3E}">
        <p14:creationId xmlns:p14="http://schemas.microsoft.com/office/powerpoint/2010/main" val="27176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0E881-686E-4F40-8FCA-35BCE6FE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050" y="0"/>
            <a:ext cx="611024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F701D-A4C2-4540-8C67-712FA3D8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49" y="59913"/>
            <a:ext cx="3175228" cy="386103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0B3AAB-D33F-4CD9-93D8-E5CBDF7B0F80}"/>
              </a:ext>
            </a:extLst>
          </p:cNvPr>
          <p:cNvCxnSpPr>
            <a:cxnSpLocks/>
          </p:cNvCxnSpPr>
          <p:nvPr/>
        </p:nvCxnSpPr>
        <p:spPr>
          <a:xfrm>
            <a:off x="63861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11C0CE-9408-408E-8D42-49C0A0F2B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193" y="3479800"/>
            <a:ext cx="4848405" cy="32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9" y="1147225"/>
            <a:ext cx="21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5C3B85-3FD6-4059-8F17-2D2BD1AEA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" r="1280"/>
          <a:stretch/>
        </p:blipFill>
        <p:spPr>
          <a:xfrm>
            <a:off x="3740523" y="977900"/>
            <a:ext cx="6870327" cy="46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9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676829" y="552051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B78E6-F2BA-473D-A659-ACE1C456D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600" y="36848"/>
            <a:ext cx="2699450" cy="5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1A350-B5BC-475B-91D2-79E1CB5D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7" y="398760"/>
            <a:ext cx="4753638" cy="537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0CD693-B9B0-45D2-A6F8-C9951028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90" y="449967"/>
            <a:ext cx="490606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1655D-3D24-4774-BD28-0B93AB13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56" y="1203391"/>
            <a:ext cx="5025777" cy="3854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5EBC6-0399-4483-ABED-DA0C0CAEC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6096000" y="1261397"/>
            <a:ext cx="4500971" cy="37380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0A25F6-8EAF-418A-9D99-96BF234163B8}"/>
              </a:ext>
            </a:extLst>
          </p:cNvPr>
          <p:cNvSpPr/>
          <p:nvPr/>
        </p:nvSpPr>
        <p:spPr>
          <a:xfrm>
            <a:off x="6446911" y="574286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plotMouseTrialBursts</a:t>
            </a:r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(v26,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2C0BE-0F6D-4EA5-99A3-9F5A922BE929}"/>
              </a:ext>
            </a:extLst>
          </p:cNvPr>
          <p:cNvSpPr/>
          <p:nvPr/>
        </p:nvSpPr>
        <p:spPr>
          <a:xfrm>
            <a:off x="1683336" y="338067"/>
            <a:ext cx="21739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plotMouseTrial</a:t>
            </a:r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(v26, 1 )</a:t>
            </a:r>
          </a:p>
          <a:p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/or/</a:t>
            </a:r>
          </a:p>
          <a:p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v26.plotMouseTrial(1) </a:t>
            </a:r>
          </a:p>
        </p:txBody>
      </p:sp>
    </p:spTree>
    <p:extLst>
      <p:ext uri="{BB962C8B-B14F-4D97-AF65-F5344CB8AC3E}">
        <p14:creationId xmlns:p14="http://schemas.microsoft.com/office/powerpoint/2010/main" val="294491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F82D9-D395-4F99-8336-1161495BEA70}"/>
              </a:ext>
            </a:extLst>
          </p:cNvPr>
          <p:cNvSpPr txBox="1"/>
          <p:nvPr/>
        </p:nvSpPr>
        <p:spPr>
          <a:xfrm>
            <a:off x="2349500" y="1593850"/>
            <a:ext cx="6794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Generally:</a:t>
            </a:r>
          </a:p>
          <a:p>
            <a:pPr marL="342900" indent="-342900">
              <a:buAutoNum type="arabicParenR"/>
            </a:pPr>
            <a:r>
              <a:rPr lang="en-US" dirty="0"/>
              <a:t>Have default parameters file or copy and modify parameters file as needed per experiment</a:t>
            </a:r>
          </a:p>
          <a:p>
            <a:pPr marL="342900" indent="-342900">
              <a:buAutoNum type="arabicParenR"/>
            </a:pPr>
            <a:r>
              <a:rPr lang="en-US" dirty="0"/>
              <a:t>Build an experiment class object: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>
                <a:latin typeface="Bahnschrift Light SemiCondensed" panose="020B0502040204020203" pitchFamily="34" charset="0"/>
              </a:rPr>
              <a:t>buildExperiment</a:t>
            </a:r>
            <a:r>
              <a:rPr lang="en-US" dirty="0">
                <a:latin typeface="Bahnschrift Light SemiCondensed" panose="020B0502040204020203" pitchFamily="34" charset="0"/>
              </a:rPr>
              <a:t>(</a:t>
            </a:r>
            <a:r>
              <a:rPr lang="en-US" dirty="0" err="1">
                <a:latin typeface="Bahnschrift Light SemiCondensed" panose="020B0502040204020203" pitchFamily="34" charset="0"/>
              </a:rPr>
              <a:t>experiment_parameters</a:t>
            </a:r>
            <a:r>
              <a:rPr lang="en-US" dirty="0">
                <a:latin typeface="Bahnschrift Light SemiCondensed" panose="020B0502040204020203" pitchFamily="34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4) Plot results and run comparison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D69AE-0876-4F6F-9794-B16F78E0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9" y="1371380"/>
            <a:ext cx="4714036" cy="33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29" y="92676"/>
            <a:ext cx="1971797" cy="399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818606" y="5442857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</p:spTree>
    <p:extLst>
      <p:ext uri="{BB962C8B-B14F-4D97-AF65-F5344CB8AC3E}">
        <p14:creationId xmlns:p14="http://schemas.microsoft.com/office/powerpoint/2010/main" val="240101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8" y="1147225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888177" y="250185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089566" y="250988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290955" y="255331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62618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8" y="1147225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888177" y="250185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089566" y="250988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83E4C5-922F-4C25-80DB-1B5B28519FBF}"/>
              </a:ext>
            </a:extLst>
          </p:cNvPr>
          <p:cNvSpPr/>
          <p:nvPr/>
        </p:nvSpPr>
        <p:spPr>
          <a:xfrm>
            <a:off x="1797047" y="3636218"/>
            <a:ext cx="266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Contain many ‘functions’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Often copy/pasted for each new trial / experiment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76251-CA32-406D-8DD2-388E320B7095}"/>
              </a:ext>
            </a:extLst>
          </p:cNvPr>
          <p:cNvSpPr/>
          <p:nvPr/>
        </p:nvSpPr>
        <p:spPr>
          <a:xfrm>
            <a:off x="5042940" y="3636218"/>
            <a:ext cx="2569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Often large and cumbersome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After preprocessing, often stored separately from analysis and plotting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290955" y="255331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F41778-DC4A-4678-B74B-CD786CD847C4}"/>
              </a:ext>
            </a:extLst>
          </p:cNvPr>
          <p:cNvSpPr/>
          <p:nvPr/>
        </p:nvSpPr>
        <p:spPr>
          <a:xfrm>
            <a:off x="8193404" y="3636218"/>
            <a:ext cx="37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change between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Need to be linked permanently to the analyzed dataset</a:t>
            </a:r>
          </a:p>
        </p:txBody>
      </p:sp>
    </p:spTree>
    <p:extLst>
      <p:ext uri="{BB962C8B-B14F-4D97-AF65-F5344CB8AC3E}">
        <p14:creationId xmlns:p14="http://schemas.microsoft.com/office/powerpoint/2010/main" val="175089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04750" y="274389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727860" y="100556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4929249" y="101359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130638" y="105702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F43BA-11DF-4246-8044-4037BE1A3C14}"/>
              </a:ext>
            </a:extLst>
          </p:cNvPr>
          <p:cNvSpPr/>
          <p:nvPr/>
        </p:nvSpPr>
        <p:spPr>
          <a:xfrm>
            <a:off x="3533898" y="5220952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80188-CA2B-4C7A-A8D2-596F2DF62854}"/>
              </a:ext>
            </a:extLst>
          </p:cNvPr>
          <p:cNvSpPr/>
          <p:nvPr/>
        </p:nvSpPr>
        <p:spPr>
          <a:xfrm>
            <a:off x="6547265" y="5223164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83C28B-1AF7-4EDE-A6D9-D1D1B54D0F73}"/>
              </a:ext>
            </a:extLst>
          </p:cNvPr>
          <p:cNvSpPr/>
          <p:nvPr/>
        </p:nvSpPr>
        <p:spPr>
          <a:xfrm>
            <a:off x="4939145" y="3048990"/>
            <a:ext cx="1407226" cy="7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Scripts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ADBE7BB-9320-4854-95D3-E4F292146FC1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16200000" flipH="1">
            <a:off x="3510149" y="916380"/>
            <a:ext cx="1053933" cy="3211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AC02E5-F14E-488B-B588-ECE1A76CD896}"/>
              </a:ext>
            </a:extLst>
          </p:cNvPr>
          <p:cNvCxnSpPr>
            <a:cxnSpLocks/>
          </p:cNvCxnSpPr>
          <p:nvPr/>
        </p:nvCxnSpPr>
        <p:spPr>
          <a:xfrm rot="5400000">
            <a:off x="6737268" y="924851"/>
            <a:ext cx="1002473" cy="319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28333C-5009-481A-BA31-605CB633890A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5632862" y="2003090"/>
            <a:ext cx="9896" cy="1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59C986-F5A9-4341-810D-2BA2B5D01B43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5642758" y="3809010"/>
            <a:ext cx="1608120" cy="14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405BD2-35D6-4FAF-AD42-185B19ECC138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4237511" y="3809010"/>
            <a:ext cx="1405247" cy="14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4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3705101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3705101" y="1711093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5324103" y="3283526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324103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408714" y="1246910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926747" y="2182556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7064829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027716" y="1246910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5879771" y="1394855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3705101" y="5209076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6718468" y="5211288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4750188" y="3931548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6255765" y="4044972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112327" y="5703824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3705101" y="3778274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1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777834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9A84-DC7C-4F40-B529-CB0D02666020}"/>
              </a:ext>
            </a:extLst>
          </p:cNvPr>
          <p:cNvSpPr/>
          <p:nvPr/>
        </p:nvSpPr>
        <p:spPr>
          <a:xfrm>
            <a:off x="5878288" y="797510"/>
            <a:ext cx="6145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2"/>
              </a:rPr>
              <a:t>Abstraction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picking out (abstracting) common features of objects and procedures.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3"/>
              </a:rPr>
              <a:t>Class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category of objects. The class defines all the common properties of the different objects that belong to it.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4"/>
              </a:rPr>
              <a:t>Encapsulation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combining elements to create a new entity. A procedure is a type of encapsulation because it combines a series of computer instructions.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5"/>
              </a:rPr>
              <a:t>Information hiding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hiding details of an object or function. Information hiding is a powerful programming technique because it reduces complexity.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6"/>
              </a:rPr>
              <a:t>Inheritance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feature that represents the "is a" relationship between different classes.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7"/>
              </a:rPr>
              <a:t>Interface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languages and codes that the applications use to communicate with each other and with the hardware.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8"/>
              </a:rPr>
              <a:t>Messaging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Message passing is a form of communication used in parallel programming and object-oriented programming.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9"/>
              </a:rPr>
              <a:t>Object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self-contained entity that consists of both data and procedures to manipulate the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0"/>
              </a:rPr>
              <a:t>Polymorphism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programming language's ability to process objects differently depending on their data type or class.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1"/>
              </a:rPr>
              <a:t>Procedure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section of a program that performs a specific task.</a:t>
            </a:r>
            <a:endParaRPr lang="en-US" sz="16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777834" y="2874875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2396836" y="4447308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2396836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481447" y="2410692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999480" y="3346338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4137562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100449" y="2410692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2952504" y="2558637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1958603" y="2598807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7025903" y="1328347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7025902" y="2591997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7025902" y="3804824"/>
            <a:ext cx="3534148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9F3126-23E8-4A3A-B1B6-E76249AD1E33}"/>
              </a:ext>
            </a:extLst>
          </p:cNvPr>
          <p:cNvSpPr/>
          <p:nvPr/>
        </p:nvSpPr>
        <p:spPr>
          <a:xfrm>
            <a:off x="533400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/o)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31DF6-E6FD-40D6-B7D4-50A91E3A8886}"/>
              </a:ext>
            </a:extLst>
          </p:cNvPr>
          <p:cNvSpPr/>
          <p:nvPr/>
        </p:nvSpPr>
        <p:spPr>
          <a:xfrm>
            <a:off x="2097232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352A2-0C65-4259-86E4-6BFBE1319CB5}"/>
              </a:ext>
            </a:extLst>
          </p:cNvPr>
          <p:cNvSpPr/>
          <p:nvPr/>
        </p:nvSpPr>
        <p:spPr>
          <a:xfrm>
            <a:off x="3661064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0EB719-B8E7-4CB6-A3F4-16AE640108F9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1133392" y="3588303"/>
            <a:ext cx="1528824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E961CB-29C8-4451-8D24-D9FE87C7594F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2662216" y="3588303"/>
            <a:ext cx="35008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507596-63EA-474B-9329-740FE34CD807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2662216" y="3588303"/>
            <a:ext cx="1598840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7729516" y="2317843"/>
            <a:ext cx="393535" cy="2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123051" y="3581493"/>
            <a:ext cx="669925" cy="22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4108450" y="2876261"/>
            <a:ext cx="2332304" cy="33077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6632368" y="1123950"/>
            <a:ext cx="346282" cy="3835400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6CBDE-151E-46E9-A42A-42505A3F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00" y="8530814"/>
            <a:ext cx="2472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796</Words>
  <Application>Microsoft Office PowerPoint</Application>
  <PresentationFormat>Widescreen</PresentationFormat>
  <Paragraphs>256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Holman</dc:creator>
  <cp:lastModifiedBy>Cameron Holman</cp:lastModifiedBy>
  <cp:revision>28</cp:revision>
  <dcterms:created xsi:type="dcterms:W3CDTF">2020-02-24T19:42:54Z</dcterms:created>
  <dcterms:modified xsi:type="dcterms:W3CDTF">2020-02-25T05:27:22Z</dcterms:modified>
</cp:coreProperties>
</file>