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65" r:id="rId4"/>
    <p:sldId id="264" r:id="rId5"/>
    <p:sldId id="260" r:id="rId6"/>
    <p:sldId id="257" r:id="rId7"/>
    <p:sldId id="261" r:id="rId8"/>
    <p:sldId id="262" r:id="rId9"/>
    <p:sldId id="259" r:id="rId10"/>
    <p:sldId id="267" r:id="rId11"/>
    <p:sldId id="268" r:id="rId12"/>
    <p:sldId id="269" r:id="rId13"/>
    <p:sldId id="270" r:id="rId14"/>
    <p:sldId id="273" r:id="rId15"/>
    <p:sldId id="272" r:id="rId16"/>
    <p:sldId id="275" r:id="rId17"/>
    <p:sldId id="271" r:id="rId18"/>
    <p:sldId id="276" r:id="rId19"/>
    <p:sldId id="277" r:id="rId20"/>
    <p:sldId id="278" r:id="rId21"/>
    <p:sldId id="282" r:id="rId22"/>
    <p:sldId id="279" r:id="rId23"/>
    <p:sldId id="263" r:id="rId24"/>
    <p:sldId id="258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4"/>
  </p:normalViewPr>
  <p:slideViewPr>
    <p:cSldViewPr snapToGrid="0" snapToObjects="1">
      <p:cViewPr>
        <p:scale>
          <a:sx n="105" d="100"/>
          <a:sy n="105" d="100"/>
        </p:scale>
        <p:origin x="3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035E-E662-B346-8CA8-AB1E60F9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 Stats and Monte Carlo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EA55A-151A-A74E-9C42-BB0EE845E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Cam Kirk</a:t>
            </a:r>
          </a:p>
        </p:txBody>
      </p:sp>
    </p:spTree>
    <p:extLst>
      <p:ext uri="{BB962C8B-B14F-4D97-AF65-F5344CB8AC3E}">
        <p14:creationId xmlns:p14="http://schemas.microsoft.com/office/powerpoint/2010/main" val="2292507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1729-42F5-AD44-A7EB-E7D8EB13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68C8CAC-7D89-0F48-A8EE-72D09693DCD6}"/>
              </a:ext>
            </a:extLst>
          </p:cNvPr>
          <p:cNvSpPr/>
          <p:nvPr/>
        </p:nvSpPr>
        <p:spPr>
          <a:xfrm>
            <a:off x="5230368" y="1658112"/>
            <a:ext cx="1792224" cy="31482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C2D8B-9BD8-D140-AAEF-3E5C0B934A7A}"/>
              </a:ext>
            </a:extLst>
          </p:cNvPr>
          <p:cNvSpPr txBox="1"/>
          <p:nvPr/>
        </p:nvSpPr>
        <p:spPr>
          <a:xfrm>
            <a:off x="5815584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803308-2BB3-C744-AA60-5889534599EE}"/>
              </a:ext>
            </a:extLst>
          </p:cNvPr>
          <p:cNvSpPr/>
          <p:nvPr/>
        </p:nvSpPr>
        <p:spPr>
          <a:xfrm>
            <a:off x="7394448" y="1658112"/>
            <a:ext cx="1792224" cy="314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AEB1F-0631-0A47-9D45-051F090CB032}"/>
              </a:ext>
            </a:extLst>
          </p:cNvPr>
          <p:cNvSpPr txBox="1"/>
          <p:nvPr/>
        </p:nvSpPr>
        <p:spPr>
          <a:xfrm>
            <a:off x="8016240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89BC4-9E55-904D-8D58-7853B2779CE9}"/>
              </a:ext>
            </a:extLst>
          </p:cNvPr>
          <p:cNvSpPr/>
          <p:nvPr/>
        </p:nvSpPr>
        <p:spPr>
          <a:xfrm>
            <a:off x="9558528" y="1658112"/>
            <a:ext cx="1792224" cy="314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52D0D1-D5AB-7145-A273-5ADFBE3AADDA}"/>
              </a:ext>
            </a:extLst>
          </p:cNvPr>
          <p:cNvSpPr txBox="1"/>
          <p:nvPr/>
        </p:nvSpPr>
        <p:spPr>
          <a:xfrm>
            <a:off x="10192512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2864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1729-42F5-AD44-A7EB-E7D8EB13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68C8CAC-7D89-0F48-A8EE-72D09693DCD6}"/>
              </a:ext>
            </a:extLst>
          </p:cNvPr>
          <p:cNvSpPr/>
          <p:nvPr/>
        </p:nvSpPr>
        <p:spPr>
          <a:xfrm>
            <a:off x="5230368" y="1658112"/>
            <a:ext cx="1792224" cy="31482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C2D8B-9BD8-D140-AAEF-3E5C0B934A7A}"/>
              </a:ext>
            </a:extLst>
          </p:cNvPr>
          <p:cNvSpPr txBox="1"/>
          <p:nvPr/>
        </p:nvSpPr>
        <p:spPr>
          <a:xfrm>
            <a:off x="5815584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803308-2BB3-C744-AA60-5889534599EE}"/>
              </a:ext>
            </a:extLst>
          </p:cNvPr>
          <p:cNvSpPr/>
          <p:nvPr/>
        </p:nvSpPr>
        <p:spPr>
          <a:xfrm>
            <a:off x="7394448" y="1658112"/>
            <a:ext cx="1792224" cy="314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AEB1F-0631-0A47-9D45-051F090CB032}"/>
              </a:ext>
            </a:extLst>
          </p:cNvPr>
          <p:cNvSpPr txBox="1"/>
          <p:nvPr/>
        </p:nvSpPr>
        <p:spPr>
          <a:xfrm>
            <a:off x="8016240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89BC4-9E55-904D-8D58-7853B2779CE9}"/>
              </a:ext>
            </a:extLst>
          </p:cNvPr>
          <p:cNvSpPr/>
          <p:nvPr/>
        </p:nvSpPr>
        <p:spPr>
          <a:xfrm>
            <a:off x="9558528" y="1658112"/>
            <a:ext cx="1792224" cy="314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52D0D1-D5AB-7145-A273-5ADFBE3AADDA}"/>
              </a:ext>
            </a:extLst>
          </p:cNvPr>
          <p:cNvSpPr txBox="1"/>
          <p:nvPr/>
        </p:nvSpPr>
        <p:spPr>
          <a:xfrm>
            <a:off x="10192512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279C28E3-A1BD-B047-9B56-CF45D9C24701}"/>
              </a:ext>
            </a:extLst>
          </p:cNvPr>
          <p:cNvSpPr/>
          <p:nvPr/>
        </p:nvSpPr>
        <p:spPr>
          <a:xfrm rot="10800000">
            <a:off x="7796784" y="5008027"/>
            <a:ext cx="1060704" cy="816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3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1729-42F5-AD44-A7EB-E7D8EB13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68C8CAC-7D89-0F48-A8EE-72D09693DCD6}"/>
              </a:ext>
            </a:extLst>
          </p:cNvPr>
          <p:cNvSpPr/>
          <p:nvPr/>
        </p:nvSpPr>
        <p:spPr>
          <a:xfrm>
            <a:off x="5230368" y="1658112"/>
            <a:ext cx="1792224" cy="31482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C2D8B-9BD8-D140-AAEF-3E5C0B934A7A}"/>
              </a:ext>
            </a:extLst>
          </p:cNvPr>
          <p:cNvSpPr txBox="1"/>
          <p:nvPr/>
        </p:nvSpPr>
        <p:spPr>
          <a:xfrm>
            <a:off x="5815584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803308-2BB3-C744-AA60-5889534599EE}"/>
              </a:ext>
            </a:extLst>
          </p:cNvPr>
          <p:cNvSpPr/>
          <p:nvPr/>
        </p:nvSpPr>
        <p:spPr>
          <a:xfrm>
            <a:off x="7394448" y="1658112"/>
            <a:ext cx="1792224" cy="314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AEB1F-0631-0A47-9D45-051F090CB032}"/>
              </a:ext>
            </a:extLst>
          </p:cNvPr>
          <p:cNvSpPr txBox="1"/>
          <p:nvPr/>
        </p:nvSpPr>
        <p:spPr>
          <a:xfrm>
            <a:off x="8016240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52D0D1-D5AB-7145-A273-5ADFBE3AADDA}"/>
              </a:ext>
            </a:extLst>
          </p:cNvPr>
          <p:cNvSpPr txBox="1"/>
          <p:nvPr/>
        </p:nvSpPr>
        <p:spPr>
          <a:xfrm>
            <a:off x="10192512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279C28E3-A1BD-B047-9B56-CF45D9C24701}"/>
              </a:ext>
            </a:extLst>
          </p:cNvPr>
          <p:cNvSpPr/>
          <p:nvPr/>
        </p:nvSpPr>
        <p:spPr>
          <a:xfrm rot="10800000">
            <a:off x="7796784" y="5008027"/>
            <a:ext cx="1060704" cy="816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7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1729-42F5-AD44-A7EB-E7D8EB13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Monty Hall Problem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68C8CAC-7D89-0F48-A8EE-72D09693DCD6}"/>
              </a:ext>
            </a:extLst>
          </p:cNvPr>
          <p:cNvSpPr/>
          <p:nvPr/>
        </p:nvSpPr>
        <p:spPr>
          <a:xfrm>
            <a:off x="5230368" y="1658112"/>
            <a:ext cx="1792224" cy="31482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C2D8B-9BD8-D140-AAEF-3E5C0B934A7A}"/>
              </a:ext>
            </a:extLst>
          </p:cNvPr>
          <p:cNvSpPr txBox="1"/>
          <p:nvPr/>
        </p:nvSpPr>
        <p:spPr>
          <a:xfrm>
            <a:off x="5815584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803308-2BB3-C744-AA60-5889534599EE}"/>
              </a:ext>
            </a:extLst>
          </p:cNvPr>
          <p:cNvSpPr/>
          <p:nvPr/>
        </p:nvSpPr>
        <p:spPr>
          <a:xfrm>
            <a:off x="7394448" y="1658112"/>
            <a:ext cx="1792224" cy="314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AEB1F-0631-0A47-9D45-051F090CB032}"/>
              </a:ext>
            </a:extLst>
          </p:cNvPr>
          <p:cNvSpPr txBox="1"/>
          <p:nvPr/>
        </p:nvSpPr>
        <p:spPr>
          <a:xfrm>
            <a:off x="8016240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52D0D1-D5AB-7145-A273-5ADFBE3AADDA}"/>
              </a:ext>
            </a:extLst>
          </p:cNvPr>
          <p:cNvSpPr txBox="1"/>
          <p:nvPr/>
        </p:nvSpPr>
        <p:spPr>
          <a:xfrm>
            <a:off x="10192512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279C28E3-A1BD-B047-9B56-CF45D9C24701}"/>
              </a:ext>
            </a:extLst>
          </p:cNvPr>
          <p:cNvSpPr/>
          <p:nvPr/>
        </p:nvSpPr>
        <p:spPr>
          <a:xfrm rot="10800000">
            <a:off x="7796784" y="5008027"/>
            <a:ext cx="1060704" cy="816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30586-B71B-B342-A74D-0D5C54E0100F}"/>
              </a:ext>
            </a:extLst>
          </p:cNvPr>
          <p:cNvSpPr txBox="1"/>
          <p:nvPr/>
        </p:nvSpPr>
        <p:spPr>
          <a:xfrm>
            <a:off x="9692640" y="2570519"/>
            <a:ext cx="2243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 you switch?</a:t>
            </a:r>
          </a:p>
        </p:txBody>
      </p:sp>
    </p:spTree>
    <p:extLst>
      <p:ext uri="{BB962C8B-B14F-4D97-AF65-F5344CB8AC3E}">
        <p14:creationId xmlns:p14="http://schemas.microsoft.com/office/powerpoint/2010/main" val="344882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2A06-E2C0-B341-A920-EAC842DD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9BEE0-D430-514B-8F48-9BDC0D6E0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Tabular Method</a:t>
            </a:r>
          </a:p>
        </p:txBody>
      </p:sp>
    </p:spTree>
    <p:extLst>
      <p:ext uri="{BB962C8B-B14F-4D97-AF65-F5344CB8AC3E}">
        <p14:creationId xmlns:p14="http://schemas.microsoft.com/office/powerpoint/2010/main" val="155580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1729-42F5-AD44-A7EB-E7D8EB13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68C8CAC-7D89-0F48-A8EE-72D09693DCD6}"/>
              </a:ext>
            </a:extLst>
          </p:cNvPr>
          <p:cNvSpPr/>
          <p:nvPr/>
        </p:nvSpPr>
        <p:spPr>
          <a:xfrm>
            <a:off x="5230368" y="1658112"/>
            <a:ext cx="1792224" cy="314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C2D8B-9BD8-D140-AAEF-3E5C0B934A7A}"/>
              </a:ext>
            </a:extLst>
          </p:cNvPr>
          <p:cNvSpPr txBox="1"/>
          <p:nvPr/>
        </p:nvSpPr>
        <p:spPr>
          <a:xfrm>
            <a:off x="5815584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803308-2BB3-C744-AA60-5889534599EE}"/>
              </a:ext>
            </a:extLst>
          </p:cNvPr>
          <p:cNvSpPr/>
          <p:nvPr/>
        </p:nvSpPr>
        <p:spPr>
          <a:xfrm>
            <a:off x="7394448" y="1658112"/>
            <a:ext cx="1792224" cy="314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AEB1F-0631-0A47-9D45-051F090CB032}"/>
              </a:ext>
            </a:extLst>
          </p:cNvPr>
          <p:cNvSpPr txBox="1"/>
          <p:nvPr/>
        </p:nvSpPr>
        <p:spPr>
          <a:xfrm>
            <a:off x="8016240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89BC4-9E55-904D-8D58-7853B2779CE9}"/>
              </a:ext>
            </a:extLst>
          </p:cNvPr>
          <p:cNvSpPr/>
          <p:nvPr/>
        </p:nvSpPr>
        <p:spPr>
          <a:xfrm>
            <a:off x="9558528" y="1658112"/>
            <a:ext cx="1792224" cy="314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52D0D1-D5AB-7145-A273-5ADFBE3AADDA}"/>
              </a:ext>
            </a:extLst>
          </p:cNvPr>
          <p:cNvSpPr txBox="1"/>
          <p:nvPr/>
        </p:nvSpPr>
        <p:spPr>
          <a:xfrm>
            <a:off x="10192512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5F0A0-5B87-DB45-BEAE-2E9E82212C04}"/>
              </a:ext>
            </a:extLst>
          </p:cNvPr>
          <p:cNvSpPr txBox="1"/>
          <p:nvPr/>
        </p:nvSpPr>
        <p:spPr>
          <a:xfrm>
            <a:off x="5644617" y="5062516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1/3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A0A1B-6E06-B647-8227-B684522CDCDA}"/>
              </a:ext>
            </a:extLst>
          </p:cNvPr>
          <p:cNvSpPr txBox="1"/>
          <p:nvPr/>
        </p:nvSpPr>
        <p:spPr>
          <a:xfrm>
            <a:off x="9972777" y="5062516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1/3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F5DA7-D05C-194B-A641-7988A2753268}"/>
              </a:ext>
            </a:extLst>
          </p:cNvPr>
          <p:cNvSpPr txBox="1"/>
          <p:nvPr/>
        </p:nvSpPr>
        <p:spPr>
          <a:xfrm>
            <a:off x="7808697" y="5062516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92417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DFED500F-9D3A-A647-ADBE-E4084F090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568804"/>
              </p:ext>
            </p:extLst>
          </p:nvPr>
        </p:nvGraphicFramePr>
        <p:xfrm>
          <a:off x="938784" y="1060704"/>
          <a:ext cx="10777728" cy="45505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9543">
                  <a:extLst>
                    <a:ext uri="{9D8B030D-6E8A-4147-A177-3AD203B41FA5}">
                      <a16:colId xmlns:a16="http://schemas.microsoft.com/office/drawing/2014/main" val="3245665280"/>
                    </a:ext>
                  </a:extLst>
                </a:gridCol>
                <a:gridCol w="1948601">
                  <a:extLst>
                    <a:ext uri="{9D8B030D-6E8A-4147-A177-3AD203B41FA5}">
                      <a16:colId xmlns:a16="http://schemas.microsoft.com/office/drawing/2014/main" val="1123188010"/>
                    </a:ext>
                  </a:extLst>
                </a:gridCol>
                <a:gridCol w="3028493">
                  <a:extLst>
                    <a:ext uri="{9D8B030D-6E8A-4147-A177-3AD203B41FA5}">
                      <a16:colId xmlns:a16="http://schemas.microsoft.com/office/drawing/2014/main" val="3191360988"/>
                    </a:ext>
                  </a:extLst>
                </a:gridCol>
                <a:gridCol w="1549353">
                  <a:extLst>
                    <a:ext uri="{9D8B030D-6E8A-4147-A177-3AD203B41FA5}">
                      <a16:colId xmlns:a16="http://schemas.microsoft.com/office/drawing/2014/main" val="3244637345"/>
                    </a:ext>
                  </a:extLst>
                </a:gridCol>
                <a:gridCol w="2761738">
                  <a:extLst>
                    <a:ext uri="{9D8B030D-6E8A-4147-A177-3AD203B41FA5}">
                      <a16:colId xmlns:a16="http://schemas.microsoft.com/office/drawing/2014/main" val="845833077"/>
                    </a:ext>
                  </a:extLst>
                </a:gridCol>
              </a:tblGrid>
              <a:tr h="1449444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Posterior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586231"/>
                  </a:ext>
                </a:extLst>
              </a:tr>
              <a:tr h="775284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p(B|A)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p(A|B)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37454"/>
                  </a:ext>
                </a:extLst>
              </a:tr>
              <a:tr h="775284">
                <a:tc>
                  <a:txBody>
                    <a:bodyPr/>
                    <a:lstStyle/>
                    <a:p>
                      <a:r>
                        <a:rPr lang="en-US" sz="4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248255"/>
                  </a:ext>
                </a:extLst>
              </a:tr>
              <a:tr h="775284">
                <a:tc>
                  <a:txBody>
                    <a:bodyPr/>
                    <a:lstStyle/>
                    <a:p>
                      <a:r>
                        <a:rPr lang="en-US" sz="4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89548"/>
                  </a:ext>
                </a:extLst>
              </a:tr>
              <a:tr h="775284">
                <a:tc>
                  <a:txBody>
                    <a:bodyPr/>
                    <a:lstStyle/>
                    <a:p>
                      <a:r>
                        <a:rPr lang="en-US" sz="4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4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34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1729-42F5-AD44-A7EB-E7D8EB13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68C8CAC-7D89-0F48-A8EE-72D09693DCD6}"/>
              </a:ext>
            </a:extLst>
          </p:cNvPr>
          <p:cNvSpPr/>
          <p:nvPr/>
        </p:nvSpPr>
        <p:spPr>
          <a:xfrm>
            <a:off x="5230368" y="1658112"/>
            <a:ext cx="1792224" cy="314825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C2D8B-9BD8-D140-AAEF-3E5C0B934A7A}"/>
              </a:ext>
            </a:extLst>
          </p:cNvPr>
          <p:cNvSpPr txBox="1"/>
          <p:nvPr/>
        </p:nvSpPr>
        <p:spPr>
          <a:xfrm>
            <a:off x="5815584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803308-2BB3-C744-AA60-5889534599EE}"/>
              </a:ext>
            </a:extLst>
          </p:cNvPr>
          <p:cNvSpPr/>
          <p:nvPr/>
        </p:nvSpPr>
        <p:spPr>
          <a:xfrm>
            <a:off x="7394448" y="1658112"/>
            <a:ext cx="1792224" cy="314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AEB1F-0631-0A47-9D45-051F090CB032}"/>
              </a:ext>
            </a:extLst>
          </p:cNvPr>
          <p:cNvSpPr txBox="1"/>
          <p:nvPr/>
        </p:nvSpPr>
        <p:spPr>
          <a:xfrm>
            <a:off x="8016240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89BC4-9E55-904D-8D58-7853B2779CE9}"/>
              </a:ext>
            </a:extLst>
          </p:cNvPr>
          <p:cNvSpPr/>
          <p:nvPr/>
        </p:nvSpPr>
        <p:spPr>
          <a:xfrm>
            <a:off x="9558528" y="1658112"/>
            <a:ext cx="1792224" cy="314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52D0D1-D5AB-7145-A273-5ADFBE3AADDA}"/>
              </a:ext>
            </a:extLst>
          </p:cNvPr>
          <p:cNvSpPr txBox="1"/>
          <p:nvPr/>
        </p:nvSpPr>
        <p:spPr>
          <a:xfrm>
            <a:off x="10192512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279C28E3-A1BD-B047-9B56-CF45D9C24701}"/>
              </a:ext>
            </a:extLst>
          </p:cNvPr>
          <p:cNvSpPr/>
          <p:nvPr/>
        </p:nvSpPr>
        <p:spPr>
          <a:xfrm rot="10800000">
            <a:off x="7796784" y="5008027"/>
            <a:ext cx="1060704" cy="8168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C9829-369D-AD48-AFDF-90E208D5BA71}"/>
              </a:ext>
            </a:extLst>
          </p:cNvPr>
          <p:cNvSpPr txBox="1"/>
          <p:nvPr/>
        </p:nvSpPr>
        <p:spPr>
          <a:xfrm>
            <a:off x="5644617" y="5062516"/>
            <a:ext cx="963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69E48-A224-0E44-93C0-15ED1087C22A}"/>
              </a:ext>
            </a:extLst>
          </p:cNvPr>
          <p:cNvSpPr txBox="1"/>
          <p:nvPr/>
        </p:nvSpPr>
        <p:spPr>
          <a:xfrm>
            <a:off x="10272415" y="5117006"/>
            <a:ext cx="461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1925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DFED500F-9D3A-A647-ADBE-E4084F090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2536124"/>
              </p:ext>
            </p:extLst>
          </p:nvPr>
        </p:nvGraphicFramePr>
        <p:xfrm>
          <a:off x="938784" y="1060704"/>
          <a:ext cx="10777728" cy="45505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9543">
                  <a:extLst>
                    <a:ext uri="{9D8B030D-6E8A-4147-A177-3AD203B41FA5}">
                      <a16:colId xmlns:a16="http://schemas.microsoft.com/office/drawing/2014/main" val="3245665280"/>
                    </a:ext>
                  </a:extLst>
                </a:gridCol>
                <a:gridCol w="1948601">
                  <a:extLst>
                    <a:ext uri="{9D8B030D-6E8A-4147-A177-3AD203B41FA5}">
                      <a16:colId xmlns:a16="http://schemas.microsoft.com/office/drawing/2014/main" val="1123188010"/>
                    </a:ext>
                  </a:extLst>
                </a:gridCol>
                <a:gridCol w="3028493">
                  <a:extLst>
                    <a:ext uri="{9D8B030D-6E8A-4147-A177-3AD203B41FA5}">
                      <a16:colId xmlns:a16="http://schemas.microsoft.com/office/drawing/2014/main" val="3191360988"/>
                    </a:ext>
                  </a:extLst>
                </a:gridCol>
                <a:gridCol w="1549353">
                  <a:extLst>
                    <a:ext uri="{9D8B030D-6E8A-4147-A177-3AD203B41FA5}">
                      <a16:colId xmlns:a16="http://schemas.microsoft.com/office/drawing/2014/main" val="3244637345"/>
                    </a:ext>
                  </a:extLst>
                </a:gridCol>
                <a:gridCol w="2761738">
                  <a:extLst>
                    <a:ext uri="{9D8B030D-6E8A-4147-A177-3AD203B41FA5}">
                      <a16:colId xmlns:a16="http://schemas.microsoft.com/office/drawing/2014/main" val="845833077"/>
                    </a:ext>
                  </a:extLst>
                </a:gridCol>
              </a:tblGrid>
              <a:tr h="1449444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Prior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Likelihood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Posterior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586231"/>
                  </a:ext>
                </a:extLst>
              </a:tr>
              <a:tr h="775284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p(A)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p(B|A)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p(A|B)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37454"/>
                  </a:ext>
                </a:extLst>
              </a:tr>
              <a:tr h="775284">
                <a:tc>
                  <a:txBody>
                    <a:bodyPr/>
                    <a:lstStyle/>
                    <a:p>
                      <a:r>
                        <a:rPr lang="en-US" sz="4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1/3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248255"/>
                  </a:ext>
                </a:extLst>
              </a:tr>
              <a:tr h="775284">
                <a:tc>
                  <a:txBody>
                    <a:bodyPr/>
                    <a:lstStyle/>
                    <a:p>
                      <a:r>
                        <a:rPr lang="en-US" sz="4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1/3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89548"/>
                  </a:ext>
                </a:extLst>
              </a:tr>
              <a:tr h="775284">
                <a:tc>
                  <a:txBody>
                    <a:bodyPr/>
                    <a:lstStyle/>
                    <a:p>
                      <a:r>
                        <a:rPr lang="en-US" sz="4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1/3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4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594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DFED500F-9D3A-A647-ADBE-E4084F090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226630"/>
              </p:ext>
            </p:extLst>
          </p:nvPr>
        </p:nvGraphicFramePr>
        <p:xfrm>
          <a:off x="938784" y="1060704"/>
          <a:ext cx="10777728" cy="45505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9543">
                  <a:extLst>
                    <a:ext uri="{9D8B030D-6E8A-4147-A177-3AD203B41FA5}">
                      <a16:colId xmlns:a16="http://schemas.microsoft.com/office/drawing/2014/main" val="3245665280"/>
                    </a:ext>
                  </a:extLst>
                </a:gridCol>
                <a:gridCol w="1948601">
                  <a:extLst>
                    <a:ext uri="{9D8B030D-6E8A-4147-A177-3AD203B41FA5}">
                      <a16:colId xmlns:a16="http://schemas.microsoft.com/office/drawing/2014/main" val="1123188010"/>
                    </a:ext>
                  </a:extLst>
                </a:gridCol>
                <a:gridCol w="3028493">
                  <a:extLst>
                    <a:ext uri="{9D8B030D-6E8A-4147-A177-3AD203B41FA5}">
                      <a16:colId xmlns:a16="http://schemas.microsoft.com/office/drawing/2014/main" val="3191360988"/>
                    </a:ext>
                  </a:extLst>
                </a:gridCol>
                <a:gridCol w="1549353">
                  <a:extLst>
                    <a:ext uri="{9D8B030D-6E8A-4147-A177-3AD203B41FA5}">
                      <a16:colId xmlns:a16="http://schemas.microsoft.com/office/drawing/2014/main" val="3244637345"/>
                    </a:ext>
                  </a:extLst>
                </a:gridCol>
                <a:gridCol w="2761738">
                  <a:extLst>
                    <a:ext uri="{9D8B030D-6E8A-4147-A177-3AD203B41FA5}">
                      <a16:colId xmlns:a16="http://schemas.microsoft.com/office/drawing/2014/main" val="845833077"/>
                    </a:ext>
                  </a:extLst>
                </a:gridCol>
              </a:tblGrid>
              <a:tr h="1449444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Likelihood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Posterior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3586231"/>
                  </a:ext>
                </a:extLst>
              </a:tr>
              <a:tr h="775284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p(B|A)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p(A|B)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92737454"/>
                  </a:ext>
                </a:extLst>
              </a:tr>
              <a:tr h="775284">
                <a:tc>
                  <a:txBody>
                    <a:bodyPr/>
                    <a:lstStyle/>
                    <a:p>
                      <a:r>
                        <a:rPr lang="en-US" sz="4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1/2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1/6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9248255"/>
                  </a:ext>
                </a:extLst>
              </a:tr>
              <a:tr h="775284">
                <a:tc>
                  <a:txBody>
                    <a:bodyPr/>
                    <a:lstStyle/>
                    <a:p>
                      <a:r>
                        <a:rPr lang="en-US" sz="4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31489548"/>
                  </a:ext>
                </a:extLst>
              </a:tr>
              <a:tr h="775284">
                <a:tc>
                  <a:txBody>
                    <a:bodyPr/>
                    <a:lstStyle/>
                    <a:p>
                      <a:r>
                        <a:rPr lang="en-US" sz="4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874427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C40FD4-C44A-4C45-8966-F1CEA2537F63}"/>
              </a:ext>
            </a:extLst>
          </p:cNvPr>
          <p:cNvSpPr txBox="1"/>
          <p:nvPr/>
        </p:nvSpPr>
        <p:spPr>
          <a:xfrm>
            <a:off x="5510784" y="5611284"/>
            <a:ext cx="6205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Multiply columns 1 and 2</a:t>
            </a:r>
          </a:p>
        </p:txBody>
      </p:sp>
    </p:spTree>
    <p:extLst>
      <p:ext uri="{BB962C8B-B14F-4D97-AF65-F5344CB8AC3E}">
        <p14:creationId xmlns:p14="http://schemas.microsoft.com/office/powerpoint/2010/main" val="235723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3550-FB2C-894F-8F19-C020DE175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Lies, Damn Lies, and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3871E-6A4E-034D-9B01-081187B0C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Mark Twain</a:t>
            </a:r>
          </a:p>
        </p:txBody>
      </p:sp>
    </p:spTree>
    <p:extLst>
      <p:ext uri="{BB962C8B-B14F-4D97-AF65-F5344CB8AC3E}">
        <p14:creationId xmlns:p14="http://schemas.microsoft.com/office/powerpoint/2010/main" val="2179384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DFED500F-9D3A-A647-ADBE-E4084F090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032998"/>
              </p:ext>
            </p:extLst>
          </p:nvPr>
        </p:nvGraphicFramePr>
        <p:xfrm>
          <a:off x="938784" y="1060704"/>
          <a:ext cx="10777728" cy="45505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9543">
                  <a:extLst>
                    <a:ext uri="{9D8B030D-6E8A-4147-A177-3AD203B41FA5}">
                      <a16:colId xmlns:a16="http://schemas.microsoft.com/office/drawing/2014/main" val="3245665280"/>
                    </a:ext>
                  </a:extLst>
                </a:gridCol>
                <a:gridCol w="1948601">
                  <a:extLst>
                    <a:ext uri="{9D8B030D-6E8A-4147-A177-3AD203B41FA5}">
                      <a16:colId xmlns:a16="http://schemas.microsoft.com/office/drawing/2014/main" val="1123188010"/>
                    </a:ext>
                  </a:extLst>
                </a:gridCol>
                <a:gridCol w="3028493">
                  <a:extLst>
                    <a:ext uri="{9D8B030D-6E8A-4147-A177-3AD203B41FA5}">
                      <a16:colId xmlns:a16="http://schemas.microsoft.com/office/drawing/2014/main" val="3191360988"/>
                    </a:ext>
                  </a:extLst>
                </a:gridCol>
                <a:gridCol w="1549353">
                  <a:extLst>
                    <a:ext uri="{9D8B030D-6E8A-4147-A177-3AD203B41FA5}">
                      <a16:colId xmlns:a16="http://schemas.microsoft.com/office/drawing/2014/main" val="3244637345"/>
                    </a:ext>
                  </a:extLst>
                </a:gridCol>
                <a:gridCol w="2761738">
                  <a:extLst>
                    <a:ext uri="{9D8B030D-6E8A-4147-A177-3AD203B41FA5}">
                      <a16:colId xmlns:a16="http://schemas.microsoft.com/office/drawing/2014/main" val="845833077"/>
                    </a:ext>
                  </a:extLst>
                </a:gridCol>
              </a:tblGrid>
              <a:tr h="1449444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Prior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Posterior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3586231"/>
                  </a:ext>
                </a:extLst>
              </a:tr>
              <a:tr h="775284"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p(B|A)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p(A|B)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92737454"/>
                  </a:ext>
                </a:extLst>
              </a:tr>
              <a:tr h="775284">
                <a:tc>
                  <a:txBody>
                    <a:bodyPr/>
                    <a:lstStyle/>
                    <a:p>
                      <a:r>
                        <a:rPr lang="en-US" sz="4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1/6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99248255"/>
                  </a:ext>
                </a:extLst>
              </a:tr>
              <a:tr h="775284">
                <a:tc>
                  <a:txBody>
                    <a:bodyPr/>
                    <a:lstStyle/>
                    <a:p>
                      <a:r>
                        <a:rPr lang="en-US" sz="4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1489548"/>
                  </a:ext>
                </a:extLst>
              </a:tr>
              <a:tr h="775284">
                <a:tc>
                  <a:txBody>
                    <a:bodyPr/>
                    <a:lstStyle/>
                    <a:p>
                      <a:r>
                        <a:rPr lang="en-US" sz="4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1/3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2/3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427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C40FD4-C44A-4C45-8966-F1CEA2537F63}"/>
              </a:ext>
            </a:extLst>
          </p:cNvPr>
          <p:cNvSpPr txBox="1"/>
          <p:nvPr/>
        </p:nvSpPr>
        <p:spPr>
          <a:xfrm>
            <a:off x="938784" y="5611284"/>
            <a:ext cx="10777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Sum of column 3 is ½. Divide by ½ for p(A|B) </a:t>
            </a:r>
          </a:p>
        </p:txBody>
      </p:sp>
    </p:spTree>
    <p:extLst>
      <p:ext uri="{BB962C8B-B14F-4D97-AF65-F5344CB8AC3E}">
        <p14:creationId xmlns:p14="http://schemas.microsoft.com/office/powerpoint/2010/main" val="1376133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0B71-67F4-9A42-A052-23E971EBC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don’t believe your math lies.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120CF-16F3-4847-9ED0-E75023D8D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Okay, I’ll prove it with an experiment!</a:t>
            </a:r>
          </a:p>
        </p:txBody>
      </p:sp>
    </p:spTree>
    <p:extLst>
      <p:ext uri="{BB962C8B-B14F-4D97-AF65-F5344CB8AC3E}">
        <p14:creationId xmlns:p14="http://schemas.microsoft.com/office/powerpoint/2010/main" val="444586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0ABC-EFFD-C546-880B-95F73C72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AADB-DC6B-804B-AE29-B4E958705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Experimental Method</a:t>
            </a:r>
          </a:p>
        </p:txBody>
      </p:sp>
    </p:spTree>
    <p:extLst>
      <p:ext uri="{BB962C8B-B14F-4D97-AF65-F5344CB8AC3E}">
        <p14:creationId xmlns:p14="http://schemas.microsoft.com/office/powerpoint/2010/main" val="283268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DAC2-E325-6B48-A2AB-319DFF74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DE0D6-29A9-4A46-96C7-A0E7C4A26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4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5327-7BE1-5244-B732-9CE43DCF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E5530-482B-9E48-AFE2-CFD4736F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/>
              <a:t>Short version: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Throw random </a:t>
            </a:r>
            <a:r>
              <a:rPr lang="en-US" sz="3600" strike="sngStrike" dirty="0"/>
              <a:t>$#!% </a:t>
            </a:r>
            <a:r>
              <a:rPr lang="en-US" sz="3600" dirty="0"/>
              <a:t>numbers at a system until it gives us some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13776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3053-6400-7046-8BF6-AE7CFD7F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code!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4C7E-810D-3B49-9838-BEF30BA01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5274-3A02-4D4D-B341-C355C238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A389D-BDA1-A946-BC52-E7B897447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9898-BFA7-AB42-9E60-8ADE3A5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4FE743-3CED-5A49-81D6-F21B031B224B}"/>
                  </a:ext>
                </a:extLst>
              </p:cNvPr>
              <p:cNvSpPr txBox="1"/>
              <p:nvPr/>
            </p:nvSpPr>
            <p:spPr>
              <a:xfrm>
                <a:off x="5254752" y="2928994"/>
                <a:ext cx="644956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="0" dirty="0"/>
              </a:p>
              <a:p>
                <a:pPr algn="ctr"/>
                <a:r>
                  <a:rPr lang="en-US" sz="4000" dirty="0"/>
                  <a:t>Prior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4FE743-3CED-5A49-81D6-F21B031B2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752" y="2928994"/>
                <a:ext cx="6449568" cy="1231106"/>
              </a:xfrm>
              <a:prstGeom prst="rect">
                <a:avLst/>
              </a:prstGeom>
              <a:blipFill>
                <a:blip r:embed="rId2"/>
                <a:stretch>
                  <a:fillRect t="-2041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57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9898-BFA7-AB42-9E60-8ADE3A5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4FE743-3CED-5A49-81D6-F21B031B224B}"/>
                  </a:ext>
                </a:extLst>
              </p:cNvPr>
              <p:cNvSpPr txBox="1"/>
              <p:nvPr/>
            </p:nvSpPr>
            <p:spPr>
              <a:xfrm>
                <a:off x="5352288" y="2928994"/>
                <a:ext cx="6352032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dirty="0"/>
              </a:p>
              <a:p>
                <a:pPr algn="ctr"/>
                <a:r>
                  <a:rPr lang="en-US" sz="4000" dirty="0"/>
                  <a:t>Posterior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4FE743-3CED-5A49-81D6-F21B031B2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288" y="2928994"/>
                <a:ext cx="6352032" cy="1846659"/>
              </a:xfrm>
              <a:prstGeom prst="rect">
                <a:avLst/>
              </a:prstGeom>
              <a:blipFill>
                <a:blip r:embed="rId2"/>
                <a:stretch>
                  <a:fillRect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07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9898-BFA7-AB42-9E60-8ADE3A5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4FE743-3CED-5A49-81D6-F21B031B224B}"/>
                  </a:ext>
                </a:extLst>
              </p:cNvPr>
              <p:cNvSpPr txBox="1"/>
              <p:nvPr/>
            </p:nvSpPr>
            <p:spPr>
              <a:xfrm>
                <a:off x="5418390" y="2928994"/>
                <a:ext cx="5200842" cy="1298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4FE743-3CED-5A49-81D6-F21B031B2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390" y="2928994"/>
                <a:ext cx="5200842" cy="1298304"/>
              </a:xfrm>
              <a:prstGeom prst="rect">
                <a:avLst/>
              </a:prstGeom>
              <a:blipFill>
                <a:blip r:embed="rId2"/>
                <a:stretch>
                  <a:fillRect b="-1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64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9898-BFA7-AB42-9E60-8ADE3A50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FE743-3CED-5A49-81D6-F21B031B224B}"/>
              </a:ext>
            </a:extLst>
          </p:cNvPr>
          <p:cNvSpPr txBox="1"/>
          <p:nvPr/>
        </p:nvSpPr>
        <p:spPr>
          <a:xfrm>
            <a:off x="5352288" y="2928994"/>
            <a:ext cx="635203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dirty="0"/>
              <a:t>What?</a:t>
            </a:r>
          </a:p>
        </p:txBody>
      </p:sp>
    </p:spTree>
    <p:extLst>
      <p:ext uri="{BB962C8B-B14F-4D97-AF65-F5344CB8AC3E}">
        <p14:creationId xmlns:p14="http://schemas.microsoft.com/office/powerpoint/2010/main" val="98144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A29F-FEC2-5D44-8019-1D2180F5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DB82F-3127-2841-9427-81A258773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1729-42F5-AD44-A7EB-E7D8EB13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Monty Hall Problem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68C8CAC-7D89-0F48-A8EE-72D09693DCD6}"/>
              </a:ext>
            </a:extLst>
          </p:cNvPr>
          <p:cNvSpPr/>
          <p:nvPr/>
        </p:nvSpPr>
        <p:spPr>
          <a:xfrm>
            <a:off x="5230368" y="1658112"/>
            <a:ext cx="1792224" cy="314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C2D8B-9BD8-D140-AAEF-3E5C0B934A7A}"/>
              </a:ext>
            </a:extLst>
          </p:cNvPr>
          <p:cNvSpPr txBox="1"/>
          <p:nvPr/>
        </p:nvSpPr>
        <p:spPr>
          <a:xfrm>
            <a:off x="5815584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803308-2BB3-C744-AA60-5889534599EE}"/>
              </a:ext>
            </a:extLst>
          </p:cNvPr>
          <p:cNvSpPr/>
          <p:nvPr/>
        </p:nvSpPr>
        <p:spPr>
          <a:xfrm>
            <a:off x="7394448" y="1658112"/>
            <a:ext cx="1792224" cy="314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AEB1F-0631-0A47-9D45-051F090CB032}"/>
              </a:ext>
            </a:extLst>
          </p:cNvPr>
          <p:cNvSpPr txBox="1"/>
          <p:nvPr/>
        </p:nvSpPr>
        <p:spPr>
          <a:xfrm>
            <a:off x="8016240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C89BC4-9E55-904D-8D58-7853B2779CE9}"/>
              </a:ext>
            </a:extLst>
          </p:cNvPr>
          <p:cNvSpPr/>
          <p:nvPr/>
        </p:nvSpPr>
        <p:spPr>
          <a:xfrm>
            <a:off x="9558528" y="1658112"/>
            <a:ext cx="1792224" cy="314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52D0D1-D5AB-7145-A273-5ADFBE3AADDA}"/>
              </a:ext>
            </a:extLst>
          </p:cNvPr>
          <p:cNvSpPr txBox="1"/>
          <p:nvPr/>
        </p:nvSpPr>
        <p:spPr>
          <a:xfrm>
            <a:off x="10192512" y="2878296"/>
            <a:ext cx="621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6963505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2957</TotalTime>
  <Words>299</Words>
  <Application>Microsoft Macintosh PowerPoint</Application>
  <PresentationFormat>Widescreen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 Light</vt:lpstr>
      <vt:lpstr>Cambria Math</vt:lpstr>
      <vt:lpstr>Rockwell</vt:lpstr>
      <vt:lpstr>Wingdings</vt:lpstr>
      <vt:lpstr>Atlas</vt:lpstr>
      <vt:lpstr>Bayesian Stats and Monte Carlo Simulation</vt:lpstr>
      <vt:lpstr>Lies, Damn Lies, and Statistics</vt:lpstr>
      <vt:lpstr>Bayes’ Theorem</vt:lpstr>
      <vt:lpstr>Bayes’ Theorem</vt:lpstr>
      <vt:lpstr>Bayes’ Theorem</vt:lpstr>
      <vt:lpstr>Bayes’ Theorem</vt:lpstr>
      <vt:lpstr>Bayes’ Theorem</vt:lpstr>
      <vt:lpstr>Monty Hall Problem</vt:lpstr>
      <vt:lpstr>Monty Hall Problem</vt:lpstr>
      <vt:lpstr>Monty Hall Problem</vt:lpstr>
      <vt:lpstr>Monty Hall Problem</vt:lpstr>
      <vt:lpstr>Monty Hall Problem</vt:lpstr>
      <vt:lpstr>Monty Hall Problem</vt:lpstr>
      <vt:lpstr>Monty Hall Problem</vt:lpstr>
      <vt:lpstr>Monty Hall Problem</vt:lpstr>
      <vt:lpstr>PowerPoint Presentation</vt:lpstr>
      <vt:lpstr>Monty Hall Problem</vt:lpstr>
      <vt:lpstr>PowerPoint Presentation</vt:lpstr>
      <vt:lpstr>PowerPoint Presentation</vt:lpstr>
      <vt:lpstr>PowerPoint Presentation</vt:lpstr>
      <vt:lpstr>I don’t believe your math lies.</vt:lpstr>
      <vt:lpstr>Monty Hall Problem</vt:lpstr>
      <vt:lpstr>Monte Carlo Simulation</vt:lpstr>
      <vt:lpstr>Monte Carlo Simulation</vt:lpstr>
      <vt:lpstr>Let’s talk code!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Stats and Monte Carlo Simulation</dc:title>
  <dc:creator>Camden Kirkland</dc:creator>
  <cp:lastModifiedBy>Camden Kirkland</cp:lastModifiedBy>
  <cp:revision>15</cp:revision>
  <dcterms:created xsi:type="dcterms:W3CDTF">2018-12-11T22:40:36Z</dcterms:created>
  <dcterms:modified xsi:type="dcterms:W3CDTF">2018-12-13T23:58:16Z</dcterms:modified>
</cp:coreProperties>
</file>