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g7QUFRpUS/3ywJVnfatjlIjgVr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FF0000"/>
              </a:solidFill>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p:cSld name="Tiêu đề và Nội dung">
    <p:spTree>
      <p:nvGrpSpPr>
        <p:cNvPr id="15" name="Shape 15"/>
        <p:cNvGrpSpPr/>
        <p:nvPr/>
      </p:nvGrpSpPr>
      <p:grpSpPr>
        <a:xfrm>
          <a:off x="0" y="0"/>
          <a:ext cx="0" cy="0"/>
          <a:chOff x="0" y="0"/>
          <a:chExt cx="0" cy="0"/>
        </a:xfrm>
      </p:grpSpPr>
      <p:sp>
        <p:nvSpPr>
          <p:cNvPr id="16" name="Google Shape;16;p6"/>
          <p:cNvSpPr/>
          <p:nvPr/>
        </p:nvSpPr>
        <p:spPr>
          <a:xfrm>
            <a:off x="0" y="6356351"/>
            <a:ext cx="9144000" cy="365123"/>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6"/>
          <p:cNvSpPr txBox="1"/>
          <p:nvPr>
            <p:ph type="title"/>
          </p:nvPr>
        </p:nvSpPr>
        <p:spPr>
          <a:xfrm>
            <a:off x="1800225" y="340521"/>
            <a:ext cx="7143750" cy="8302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
          <p:cNvSpPr txBox="1"/>
          <p:nvPr>
            <p:ph idx="1" type="body"/>
          </p:nvPr>
        </p:nvSpPr>
        <p:spPr>
          <a:xfrm>
            <a:off x="628650" y="1397005"/>
            <a:ext cx="7886700" cy="477995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atin typeface="Calibri"/>
                <a:ea typeface="Calibri"/>
                <a:cs typeface="Calibri"/>
                <a:sym typeface="Calibri"/>
              </a:defRPr>
            </a:lvl1pPr>
            <a:lvl2pPr indent="-406400" lvl="1" marL="914400" algn="l">
              <a:lnSpc>
                <a:spcPct val="90000"/>
              </a:lnSpc>
              <a:spcBef>
                <a:spcPts val="500"/>
              </a:spcBef>
              <a:spcAft>
                <a:spcPts val="0"/>
              </a:spcAft>
              <a:buClr>
                <a:schemeClr val="dk1"/>
              </a:buClr>
              <a:buSzPts val="2800"/>
              <a:buChar char="•"/>
              <a:defRPr sz="2800">
                <a:latin typeface="Calibri"/>
                <a:ea typeface="Calibri"/>
                <a:cs typeface="Calibri"/>
                <a:sym typeface="Calibri"/>
              </a:defRPr>
            </a:lvl2pPr>
            <a:lvl3pPr indent="-381000" lvl="2" marL="1371600" algn="l">
              <a:lnSpc>
                <a:spcPct val="90000"/>
              </a:lnSpc>
              <a:spcBef>
                <a:spcPts val="500"/>
              </a:spcBef>
              <a:spcAft>
                <a:spcPts val="0"/>
              </a:spcAft>
              <a:buClr>
                <a:schemeClr val="dk1"/>
              </a:buClr>
              <a:buSzPts val="2400"/>
              <a:buChar char="•"/>
              <a:defRPr sz="2400">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r>
              <a:rPr lang="en-US"/>
              <a:t>1</a:t>
            </a:r>
            <a:endParaRPr/>
          </a:p>
        </p:txBody>
      </p:sp>
      <p:pic>
        <p:nvPicPr>
          <p:cNvPr id="22" name="Google Shape;22;p6"/>
          <p:cNvPicPr preferRelativeResize="0"/>
          <p:nvPr/>
        </p:nvPicPr>
        <p:blipFill rotWithShape="1">
          <a:blip r:embed="rId2">
            <a:alphaModFix/>
          </a:blip>
          <a:srcRect b="0" l="0" r="0" t="0"/>
          <a:stretch/>
        </p:blipFill>
        <p:spPr>
          <a:xfrm>
            <a:off x="47169" y="59121"/>
            <a:ext cx="1613559" cy="1188655"/>
          </a:xfrm>
          <a:prstGeom prst="rect">
            <a:avLst/>
          </a:prstGeom>
          <a:noFill/>
          <a:ln>
            <a:noFill/>
          </a:ln>
        </p:spPr>
      </p:pic>
      <p:cxnSp>
        <p:nvCxnSpPr>
          <p:cNvPr id="23" name="Google Shape;23;p6"/>
          <p:cNvCxnSpPr/>
          <p:nvPr/>
        </p:nvCxnSpPr>
        <p:spPr>
          <a:xfrm>
            <a:off x="1800225" y="1195388"/>
            <a:ext cx="6715125" cy="0"/>
          </a:xfrm>
          <a:prstGeom prst="straightConnector1">
            <a:avLst/>
          </a:prstGeom>
          <a:noFill/>
          <a:ln cap="flat" cmpd="sng" w="19050">
            <a:solidFill>
              <a:srgbClr val="00B0F0"/>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7"/>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7"/>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 type="body"/>
          </p:nvPr>
        </p:nvSpPr>
        <p:spPr>
          <a:xfrm>
            <a:off x="187289" y="1423684"/>
            <a:ext cx="8759940" cy="5155245"/>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600"/>
              <a:buFont typeface="Arial"/>
              <a:buNone/>
            </a:pPr>
            <a:r>
              <a:rPr b="1" lang="en-US" sz="1900">
                <a:latin typeface="Times New Roman"/>
                <a:ea typeface="Times New Roman"/>
                <a:cs typeface="Times New Roman"/>
                <a:sym typeface="Times New Roman"/>
              </a:rPr>
              <a:t>BÀI HỌC CÁ NHÂN </a:t>
            </a:r>
            <a:endParaRPr sz="1900"/>
          </a:p>
          <a:p>
            <a:pPr indent="0" lvl="0" marL="0" rtl="0" algn="just">
              <a:spcBef>
                <a:spcPts val="1000"/>
              </a:spcBef>
              <a:spcAft>
                <a:spcPts val="0"/>
              </a:spcAft>
              <a:buClr>
                <a:schemeClr val="dk1"/>
              </a:buClr>
              <a:buSzPts val="2600"/>
              <a:buNone/>
            </a:pPr>
            <a:r>
              <a:rPr lang="en-US" sz="1900">
                <a:latin typeface="Times New Roman"/>
                <a:ea typeface="Times New Roman"/>
                <a:cs typeface="Times New Roman"/>
                <a:sym typeface="Times New Roman"/>
              </a:rPr>
              <a:t>1. Thành viên: Tăng Cẩm Phú MSSV: 51800467</a:t>
            </a:r>
            <a:endParaRPr sz="1900"/>
          </a:p>
          <a:p>
            <a:pPr indent="0" lvl="0" marL="0" rtl="0" algn="just">
              <a:spcBef>
                <a:spcPts val="1000"/>
              </a:spcBef>
              <a:spcAft>
                <a:spcPts val="0"/>
              </a:spcAft>
              <a:buClr>
                <a:schemeClr val="dk1"/>
              </a:buClr>
              <a:buSzPts val="2600"/>
              <a:buNone/>
            </a:pPr>
            <a:r>
              <a:rPr lang="en-US" sz="1900">
                <a:latin typeface="Times New Roman"/>
                <a:ea typeface="Times New Roman"/>
                <a:cs typeface="Times New Roman"/>
                <a:sym typeface="Times New Roman"/>
              </a:rPr>
              <a:t>	1.1. Các công việc đã thực hiện trong dự án:</a:t>
            </a:r>
            <a:endParaRPr sz="1900"/>
          </a:p>
          <a:p>
            <a:pPr indent="0" lvl="0" marL="0" rtl="0" algn="just">
              <a:spcBef>
                <a:spcPts val="1000"/>
              </a:spcBef>
              <a:spcAft>
                <a:spcPts val="0"/>
              </a:spcAft>
              <a:buClr>
                <a:schemeClr val="dk1"/>
              </a:buClr>
              <a:buSzPts val="2600"/>
              <a:buNone/>
            </a:pPr>
            <a:r>
              <a:rPr lang="en-US" sz="1900">
                <a:latin typeface="Times New Roman"/>
                <a:ea typeface="Times New Roman"/>
                <a:cs typeface="Times New Roman"/>
                <a:sym typeface="Times New Roman"/>
              </a:rPr>
              <a:t>			1. Chuẩn bị các câu hỏi và gửi mail.</a:t>
            </a:r>
            <a:endParaRPr sz="19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2600"/>
              <a:buNone/>
            </a:pPr>
            <a:r>
              <a:rPr lang="en-US" sz="1900">
                <a:latin typeface="Times New Roman"/>
                <a:ea typeface="Times New Roman"/>
                <a:cs typeface="Times New Roman"/>
                <a:sym typeface="Times New Roman"/>
              </a:rPr>
              <a:t>			2. Tham dự, đặt câu hỏi và ghi lại cuộc trao đổi.</a:t>
            </a:r>
            <a:endParaRPr sz="19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2600"/>
              <a:buNone/>
            </a:pPr>
            <a:r>
              <a:rPr lang="en-US" sz="1900">
                <a:latin typeface="Times New Roman"/>
                <a:ea typeface="Times New Roman"/>
                <a:cs typeface="Times New Roman"/>
                <a:sym typeface="Times New Roman"/>
              </a:rPr>
              <a:t>	 1.2. Những giá trị mà tôi nhận được (</a:t>
            </a:r>
            <a:r>
              <a:rPr i="1" lang="en-US" sz="1900">
                <a:latin typeface="Times New Roman"/>
                <a:ea typeface="Times New Roman"/>
                <a:cs typeface="Times New Roman"/>
                <a:sym typeface="Times New Roman"/>
              </a:rPr>
              <a:t>nghĩa vụ, lương tâm, nhân phẩm – danh dự, hạnh phúc – thành công</a:t>
            </a:r>
            <a:r>
              <a:rPr lang="en-US"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628650" lvl="0" marL="0" rtl="0" algn="just">
              <a:spcBef>
                <a:spcPts val="1000"/>
              </a:spcBef>
              <a:spcAft>
                <a:spcPts val="0"/>
              </a:spcAft>
              <a:buNone/>
            </a:pPr>
            <a:r>
              <a:rPr lang="en-US" sz="1900">
                <a:latin typeface="Times New Roman"/>
                <a:ea typeface="Times New Roman"/>
                <a:cs typeface="Times New Roman"/>
                <a:sym typeface="Times New Roman"/>
              </a:rPr>
              <a:t>Học được cách luôn hoàn thành các công việc do bản thân phụ trách. Có ý thức nếu không hoàn thành các công việc thì có thể ảnh hưởng xấu đến nhóm. Đã hoàn thành các công việc đúng giờ. Đạt được những yêu cầu cho các công việc cảm thấy hạnh phúc.</a:t>
            </a:r>
            <a:endParaRPr sz="1900">
              <a:latin typeface="Times New Roman"/>
              <a:ea typeface="Times New Roman"/>
              <a:cs typeface="Times New Roman"/>
              <a:sym typeface="Times New Roman"/>
            </a:endParaRPr>
          </a:p>
          <a:p>
            <a:pPr indent="457200" lvl="0" marL="0" rtl="0" algn="just">
              <a:spcBef>
                <a:spcPts val="1000"/>
              </a:spcBef>
              <a:spcAft>
                <a:spcPts val="0"/>
              </a:spcAft>
              <a:buClr>
                <a:schemeClr val="dk1"/>
              </a:buClr>
              <a:buSzPts val="2600"/>
              <a:buFont typeface="Arial"/>
              <a:buNone/>
            </a:pPr>
            <a:r>
              <a:rPr lang="en-US" sz="1900">
                <a:latin typeface="Times New Roman"/>
                <a:ea typeface="Times New Roman"/>
                <a:cs typeface="Times New Roman"/>
                <a:sym typeface="Times New Roman"/>
              </a:rPr>
              <a:t>1.3. Dự kiến phát triển các bài học sau dự án:</a:t>
            </a:r>
            <a:endParaRPr sz="1900">
              <a:latin typeface="Times New Roman"/>
              <a:ea typeface="Times New Roman"/>
              <a:cs typeface="Times New Roman"/>
              <a:sym typeface="Times New Roman"/>
            </a:endParaRPr>
          </a:p>
          <a:p>
            <a:pPr indent="571500" lvl="0" marL="0" rtl="0" algn="just">
              <a:spcBef>
                <a:spcPts val="1000"/>
              </a:spcBef>
              <a:spcAft>
                <a:spcPts val="0"/>
              </a:spcAft>
              <a:buNone/>
            </a:pPr>
            <a:r>
              <a:rPr lang="en-US" sz="1900">
                <a:latin typeface="Times New Roman"/>
                <a:ea typeface="Times New Roman"/>
                <a:cs typeface="Times New Roman"/>
                <a:sym typeface="Times New Roman"/>
              </a:rPr>
              <a:t>Tiếp tục hoàn thành các công việc trong tương lai với trách nhiệm cao nhất. Luôn nhắc nhở bản thân làm đúng lương tâm, không để ảnh hưởng tới mọi người. Phải thực hiện công việc chóng và chu đáo hơn. Tự đặt ra nhiều mục tiêu hơn và hoàn thành các mục tiêu đó để cảm thấy hạnh phúc hơn.</a:t>
            </a:r>
            <a:endParaRPr sz="1900">
              <a:latin typeface="Times New Roman"/>
              <a:ea typeface="Times New Roman"/>
              <a:cs typeface="Times New Roman"/>
              <a:sym typeface="Times New Roman"/>
            </a:endParaRPr>
          </a:p>
          <a:p>
            <a:pPr indent="0" lvl="0" marL="0" rtl="0" algn="just">
              <a:spcBef>
                <a:spcPts val="1000"/>
              </a:spcBef>
              <a:spcAft>
                <a:spcPts val="0"/>
              </a:spcAft>
              <a:buClr>
                <a:schemeClr val="dk1"/>
              </a:buClr>
              <a:buSzPts val="2600"/>
              <a:buNone/>
            </a:pPr>
            <a:r>
              <a:rPr lang="en-US" sz="1900">
                <a:latin typeface="Times New Roman"/>
                <a:ea typeface="Times New Roman"/>
                <a:cs typeface="Times New Roman"/>
                <a:sym typeface="Times New Roman"/>
              </a:rPr>
              <a:t>	</a:t>
            </a:r>
            <a:endParaRPr b="1" sz="1900">
              <a:latin typeface="Times New Roman"/>
              <a:ea typeface="Times New Roman"/>
              <a:cs typeface="Times New Roman"/>
              <a:sym typeface="Times New Roman"/>
            </a:endParaRPr>
          </a:p>
        </p:txBody>
      </p:sp>
      <p:sp>
        <p:nvSpPr>
          <p:cNvPr id="99" name="Google Shape;9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Thái độ sống 3</a:t>
            </a:r>
            <a:endParaRPr/>
          </a:p>
        </p:txBody>
      </p:sp>
      <p:sp>
        <p:nvSpPr>
          <p:cNvPr id="100" name="Google Shape;100;p2"/>
          <p:cNvSpPr/>
          <p:nvPr/>
        </p:nvSpPr>
        <p:spPr>
          <a:xfrm>
            <a:off x="2183574" y="540195"/>
            <a:ext cx="627928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MẪU BÁO CÁO BÀI HỌC CÁ NHÂN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2020-11-01T21:53:02Z</dcterms:created>
  <dc:creator>Nguyễn Văn Hiến</dc:creator>
</cp:coreProperties>
</file>