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77" r:id="rId4"/>
    <p:sldId id="283" r:id="rId5"/>
    <p:sldId id="285" r:id="rId6"/>
    <p:sldId id="278" r:id="rId7"/>
    <p:sldId id="279" r:id="rId8"/>
    <p:sldId id="280" r:id="rId9"/>
    <p:sldId id="281" r:id="rId10"/>
    <p:sldId id="282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6009"/>
    <a:srgbClr val="F57E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7591" autoAdjust="0"/>
  </p:normalViewPr>
  <p:slideViewPr>
    <p:cSldViewPr snapToGrid="0">
      <p:cViewPr varScale="1">
        <p:scale>
          <a:sx n="69" d="100"/>
          <a:sy n="69" d="100"/>
        </p:scale>
        <p:origin x="60" y="19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Closing slide</a:t>
            </a:r>
            <a:endParaRPr sz="1400" dirty="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51252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is the ‘elevator pitch’ – why this application is needed.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single repository of leased property data, for the owner, the tenants, and potential </a:t>
            </a:r>
            <a:r>
              <a:rPr lang="en-US" sz="14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applicants..</a:t>
            </a:r>
            <a:endParaRPr lang="en-US" sz="1400" dirty="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user story, from the owner’s perspective.  Other user stories can be found in the various ‘readme.md’ files in the repository.</a:t>
            </a: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6912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description of what development concepts are utilized.</a:t>
            </a: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1199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endParaRPr lang="en-US" sz="1400" dirty="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39390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process/execution flow through the application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Discuss how the various user types would use the application.</a:t>
            </a: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41230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live demo of the application.</a:t>
            </a: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9804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slide discusses ideas and improvements that could be made in a future version of the application.</a:t>
            </a: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5107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slide shows the links to the “live” application on Heroku as well as the GitHub repository.</a:t>
            </a: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783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-3-auto-tracker.herokuapp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3T2-Realty-Rogues/living-re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4800600" y="3390900"/>
            <a:ext cx="3955180" cy="30480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None/>
            </a:pPr>
            <a:endParaRPr sz="2400" b="1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None/>
            </a:pPr>
            <a:r>
              <a:rPr lang="en-US" sz="2400" b="1" dirty="0">
                <a:solidFill>
                  <a:schemeClr val="dk1"/>
                </a:solidFill>
              </a:rPr>
              <a:t>Group 2: </a:t>
            </a:r>
            <a:endParaRPr dirty="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None/>
            </a:pPr>
            <a:r>
              <a:rPr lang="en-US" sz="2400" b="1" dirty="0">
                <a:solidFill>
                  <a:srgbClr val="C96009"/>
                </a:solidFill>
              </a:rPr>
              <a:t>Living Real Application</a:t>
            </a:r>
            <a:endParaRPr sz="2400" dirty="0">
              <a:solidFill>
                <a:srgbClr val="C96009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lang="en-US" sz="2400" dirty="0">
                <a:solidFill>
                  <a:schemeClr val="dk1"/>
                </a:solidFill>
              </a:rPr>
              <a:t>	Richard Ay</a:t>
            </a:r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lang="en-US" sz="2400" dirty="0">
                <a:solidFill>
                  <a:schemeClr val="dk1"/>
                </a:solidFill>
              </a:rPr>
              <a:t>	</a:t>
            </a:r>
            <a:r>
              <a:rPr lang="en-US" sz="2400" dirty="0" err="1">
                <a:solidFill>
                  <a:schemeClr val="dk1"/>
                </a:solidFill>
              </a:rPr>
              <a:t>Owais</a:t>
            </a:r>
            <a:r>
              <a:rPr lang="en-US" sz="2400" dirty="0">
                <a:solidFill>
                  <a:schemeClr val="dk1"/>
                </a:solidFill>
              </a:rPr>
              <a:t> Islam</a:t>
            </a: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lang="en-US" sz="2400" dirty="0">
                <a:solidFill>
                  <a:schemeClr val="dk1"/>
                </a:solidFill>
              </a:rPr>
              <a:t>	Seth </a:t>
            </a:r>
            <a:r>
              <a:rPr lang="en-US" sz="2400" dirty="0" err="1">
                <a:solidFill>
                  <a:schemeClr val="dk1"/>
                </a:solidFill>
              </a:rPr>
              <a:t>Uschuk</a:t>
            </a:r>
            <a:endParaRPr lang="en-US" sz="2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lang="en-US" sz="2400" dirty="0">
                <a:solidFill>
                  <a:schemeClr val="dk1"/>
                </a:solidFill>
              </a:rPr>
              <a:t>	Grey Whittenberger</a:t>
            </a: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</a:pPr>
            <a:r>
              <a:rPr lang="en-US" sz="2400" dirty="0">
                <a:solidFill>
                  <a:schemeClr val="dk1"/>
                </a:solidFill>
              </a:rPr>
              <a:t>	Cameron Wills</a:t>
            </a:r>
            <a:br>
              <a:rPr lang="en-US" sz="2400" dirty="0">
                <a:solidFill>
                  <a:schemeClr val="dk1"/>
                </a:solidFill>
              </a:rPr>
            </a:br>
            <a:endParaRPr sz="2400" dirty="0"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endParaRPr sz="2720" dirty="0">
              <a:solidFill>
                <a:schemeClr val="dk1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81000" y="3390900"/>
            <a:ext cx="4038600" cy="30480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 Coding Bootcamp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en-US" sz="2400" b="1" i="0" dirty="0">
                <a:solidFill>
                  <a:srgbClr val="6666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UTA-VIRT-BO-FSF-PT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Richard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Hosek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Fall 2020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The College Campus: University of Texas – Austin">
            <a:extLst>
              <a:ext uri="{FF2B5EF4-FFF2-40B4-BE49-F238E27FC236}">
                <a16:creationId xmlns:a16="http://schemas.microsoft.com/office/drawing/2014/main" id="{0518B3A3-3E4E-447C-A00A-9F16025B2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158" y="150812"/>
            <a:ext cx="5290294" cy="295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Living Real – </a:t>
            </a:r>
            <a:r>
              <a:rPr lang="en-US" sz="3600" b="1" dirty="0">
                <a:solidFill>
                  <a:schemeClr val="lt1"/>
                </a:solidFill>
              </a:rPr>
              <a:t>Questions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0999" y="1912883"/>
            <a:ext cx="4762501" cy="1664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800" dirty="0"/>
              <a:t>Thank you for watching this presentation.</a:t>
            </a:r>
          </a:p>
          <a:p>
            <a:pPr marL="285750" lvl="3">
              <a:buSzPts val="2800"/>
            </a:pP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200000"/>
              </a:lnSpc>
              <a:buSzPts val="2800"/>
              <a:buFont typeface="Wingdings" panose="05000000000000000000" pitchFamily="2" charset="2"/>
              <a:buChar char="§"/>
            </a:pPr>
            <a:r>
              <a:rPr lang="en-US" sz="1800" dirty="0"/>
              <a:t>Questions ?</a:t>
            </a:r>
            <a:endParaRPr lang="en-US" dirty="0"/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2054" name="Picture 6" descr="Free Question Mark Emoji Png, Download Free Clip Art, Free Clip Art on  Clipart Library">
            <a:extLst>
              <a:ext uri="{FF2B5EF4-FFF2-40B4-BE49-F238E27FC236}">
                <a16:creationId xmlns:a16="http://schemas.microsoft.com/office/drawing/2014/main" id="{2B6F8239-4EB6-44D1-9B45-2C378A2A8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434" y="3022282"/>
            <a:ext cx="3345815" cy="334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26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Living Real – </a:t>
            </a:r>
            <a:r>
              <a:rPr lang="en-US" sz="3600" b="1" dirty="0">
                <a:solidFill>
                  <a:schemeClr val="lt1"/>
                </a:solidFill>
              </a:rPr>
              <a:t>Property Management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0999" y="1912882"/>
            <a:ext cx="5242561" cy="464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Owners renting multiple residences need a way to advertise and monitor their properties, as well as interact with renters..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Present properties for review.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Accept applications, rents, and fees.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Add properties and renters.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Update property details when necessary.</a:t>
            </a:r>
            <a:br>
              <a:rPr lang="en-US" dirty="0"/>
            </a:br>
            <a:endParaRPr lang="en-US" dirty="0"/>
          </a:p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This application is an on-line repository of (the owner’s) property details for review by potential tenants.</a:t>
            </a:r>
            <a:br>
              <a:rPr lang="en-US" sz="1600" dirty="0"/>
            </a:br>
            <a:endParaRPr lang="en-US" sz="1600" dirty="0"/>
          </a:p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Tenants can view the site to pay their rent (and other fees), view their lease agreement, and submit maintenance requests..</a:t>
            </a:r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09AC30-42A4-4B52-A5D1-60C99D8D8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5" y="2876550"/>
            <a:ext cx="2619375" cy="2305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Living Real – </a:t>
            </a:r>
            <a:r>
              <a:rPr lang="en-US" sz="3600" b="1" dirty="0">
                <a:solidFill>
                  <a:schemeClr val="lt1"/>
                </a:solidFill>
              </a:rPr>
              <a:t>The Concept (User Story)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1" y="1912882"/>
            <a:ext cx="4706154" cy="44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1">
              <a:buSzPts val="2800"/>
            </a:pPr>
            <a:r>
              <a:rPr lang="en-US" sz="1600" dirty="0"/>
              <a:t>As the owner of several properties, I want an application that can:</a:t>
            </a:r>
          </a:p>
          <a:p>
            <a:pPr marL="571500" lvl="1" indent="-285750">
              <a:spcBef>
                <a:spcPts val="120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List my rental properties with their details.</a:t>
            </a:r>
          </a:p>
          <a:p>
            <a:pPr marL="571500" lvl="1" indent="-285750">
              <a:spcBef>
                <a:spcPts val="120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Allow potential tenants to review the properties and submit an application.</a:t>
            </a:r>
          </a:p>
          <a:p>
            <a:pPr marL="571500" lvl="1" indent="-285750">
              <a:spcBef>
                <a:spcPts val="120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Allow owners to add and update property and tenant details.</a:t>
            </a:r>
          </a:p>
          <a:p>
            <a:pPr marL="571500" lvl="1" indent="-285750">
              <a:spcBef>
                <a:spcPts val="120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Allow tenants and applicants to submit payments.</a:t>
            </a:r>
          </a:p>
          <a:p>
            <a:pPr marL="571500" lvl="1" indent="-285750">
              <a:spcBef>
                <a:spcPts val="120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Be installable and responsive when used on mobile devices.</a:t>
            </a:r>
          </a:p>
          <a:p>
            <a:pPr marL="571500" lvl="1" indent="-285750">
              <a:spcBef>
                <a:spcPts val="120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Allow usage in an off-line mode when connectivity is lost.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4DDCA7-D466-48E0-9F9A-A839B50A09A5}"/>
              </a:ext>
            </a:extLst>
          </p:cNvPr>
          <p:cNvSpPr txBox="1"/>
          <p:nvPr/>
        </p:nvSpPr>
        <p:spPr>
          <a:xfrm>
            <a:off x="5087155" y="1912882"/>
            <a:ext cx="36758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using the application, I want to:</a:t>
            </a:r>
          </a:p>
          <a:p>
            <a:endParaRPr lang="en-US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Be able to add &amp; update tenants.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Be able to add &amp; update properties.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Accept and review maintenance requests.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Use the app from any device.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F15D8D-76EC-40F6-8843-5606C193D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692" y="4375396"/>
            <a:ext cx="2245159" cy="217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6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Living Real – </a:t>
            </a:r>
            <a:r>
              <a:rPr lang="en-US" sz="3600" b="1" dirty="0">
                <a:solidFill>
                  <a:schemeClr val="lt1"/>
                </a:solidFill>
              </a:rPr>
              <a:t>The Concept, Details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1874520" y="1676400"/>
            <a:ext cx="3514865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0" y="1912882"/>
            <a:ext cx="8382000" cy="44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The application is setup as a Progressive Web Application.</a:t>
            </a:r>
          </a:p>
          <a:p>
            <a:pPr marL="285750" marR="0" lvl="0" indent="-2857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The application stores data in a Mongoose database, running on Heroku.</a:t>
            </a:r>
          </a:p>
          <a:p>
            <a:pPr marL="285750" marR="0" lvl="0" indent="-2857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The application implements React for performance and Redux to maintain state between operations.</a:t>
            </a:r>
          </a:p>
          <a:p>
            <a:pPr marL="285750" marR="0" lvl="0" indent="-2857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The application utilizes Stripe for payment operations.</a:t>
            </a:r>
          </a:p>
          <a:p>
            <a:pPr marL="285750" marR="0" lvl="0" indent="-2857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A custom CSS style sheet is used for page presentation.</a:t>
            </a:r>
          </a:p>
          <a:p>
            <a:pPr marL="285750" marR="0" lvl="0" indent="-2857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The ‘Material UI’ library is used for the image carousels.</a:t>
            </a:r>
          </a:p>
          <a:p>
            <a:pPr marL="285750" marR="0" lvl="0" indent="-2857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Property images are stored on AWS S3.</a:t>
            </a:r>
          </a:p>
          <a:p>
            <a:pPr marL="285750" marR="0" lvl="0" indent="-2857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Authentication and security is provided by JWT and hidden keys.</a:t>
            </a:r>
          </a:p>
          <a:p>
            <a:pPr marL="285750" lvl="1">
              <a:buSzPts val="2800"/>
            </a:pPr>
            <a:endParaRPr lang="en-US" dirty="0"/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380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Living Real – </a:t>
            </a:r>
            <a:r>
              <a:rPr lang="en-US" sz="3600" b="1" dirty="0">
                <a:solidFill>
                  <a:schemeClr val="lt1"/>
                </a:solidFill>
              </a:rPr>
              <a:t>Project Details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4343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0" y="1546225"/>
            <a:ext cx="4602481" cy="636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Technologies Implemented:</a:t>
            </a:r>
            <a:r>
              <a:rPr lang="en-US" dirty="0"/>
              <a:t>			.</a:t>
            </a:r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BD6E6-20BF-4565-BAFD-38AFE67B5139}"/>
              </a:ext>
            </a:extLst>
          </p:cNvPr>
          <p:cNvSpPr txBox="1"/>
          <p:nvPr/>
        </p:nvSpPr>
        <p:spPr>
          <a:xfrm>
            <a:off x="4983481" y="1824106"/>
            <a:ext cx="3779519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200" dirty="0"/>
              <a:t>Project roles and work split.</a:t>
            </a:r>
            <a:br>
              <a:rPr lang="en-US" sz="1200" dirty="0"/>
            </a:br>
            <a:endParaRPr lang="en-US" sz="1200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sz="1200" dirty="0"/>
              <a:t>Cameron laid out the application structure and framework, worked on the frontend, CSS, and the carousel, as well as assisting with the backend.</a:t>
            </a:r>
            <a:br>
              <a:rPr lang="en-US" sz="1200" dirty="0"/>
            </a:br>
            <a:endParaRPr lang="en-US" sz="1200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sz="1200" dirty="0" err="1"/>
              <a:t>Owais</a:t>
            </a:r>
            <a:r>
              <a:rPr lang="en-US" sz="1200" dirty="0"/>
              <a:t> worked on both the frontend and the backend, as well as the PWA and Stripe capabilities.</a:t>
            </a:r>
            <a:br>
              <a:rPr lang="en-US" sz="1200" dirty="0"/>
            </a:br>
            <a:endParaRPr lang="en-US" sz="1200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sz="1200" dirty="0"/>
              <a:t>Rich worked on the initial backend, the frontend, CSS styling, the carousel, and the documentation.</a:t>
            </a:r>
            <a:br>
              <a:rPr lang="en-US" sz="1200" dirty="0"/>
            </a:br>
            <a:endParaRPr lang="en-US" sz="1200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sz="1200" dirty="0"/>
              <a:t>Seth laid out the custom CSS file and worked on both the frontend and the backend.</a:t>
            </a:r>
            <a:br>
              <a:rPr lang="en-US" sz="1200" dirty="0"/>
            </a:br>
            <a:endParaRPr lang="en-US" sz="1200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sz="1200" dirty="0"/>
              <a:t>Grey created the backend and the PWA capabilities, helped with the frontend and styling.</a:t>
            </a:r>
            <a:br>
              <a:rPr lang="en-US" sz="1200" dirty="0"/>
            </a:br>
            <a:endParaRPr lang="en-US" sz="1200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sz="1200" dirty="0"/>
              <a:t>Everyone contributed to coding (often in a group via Zoom).  We used pair program most of the time.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7048F0-488F-4F00-A11C-9C9E151CBD75}"/>
              </a:ext>
            </a:extLst>
          </p:cNvPr>
          <p:cNvSpPr txBox="1"/>
          <p:nvPr/>
        </p:nvSpPr>
        <p:spPr>
          <a:xfrm>
            <a:off x="327659" y="4473714"/>
            <a:ext cx="460248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Challenges &amp; Success: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A responsive application..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Great peer/pair programming,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Challenging use of ‘state’.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Dumped use of Semantic UI.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Intense effort to get the carousel working, state to respond properly, and protect the S3 keys.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88541-04DD-40B5-B20F-9468E94AA10D}"/>
              </a:ext>
            </a:extLst>
          </p:cNvPr>
          <p:cNvSpPr txBox="1"/>
          <p:nvPr/>
        </p:nvSpPr>
        <p:spPr>
          <a:xfrm>
            <a:off x="381000" y="2171700"/>
            <a:ext cx="22593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AWS S3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GraphQL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Apollo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JWT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NodeJS, Express.JS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Material UI</a:t>
            </a:r>
          </a:p>
        </p:txBody>
      </p:sp>
    </p:spTree>
    <p:extLst>
      <p:ext uri="{BB962C8B-B14F-4D97-AF65-F5344CB8AC3E}">
        <p14:creationId xmlns:p14="http://schemas.microsoft.com/office/powerpoint/2010/main" val="386469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Living Real – </a:t>
            </a:r>
            <a:r>
              <a:rPr lang="en-US" sz="3600" b="1" dirty="0">
                <a:solidFill>
                  <a:schemeClr val="lt1"/>
                </a:solidFill>
              </a:rPr>
              <a:t>Application Details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0" y="1912882"/>
            <a:ext cx="3093720" cy="44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1600" dirty="0"/>
              <a:t>An owner/tenant/applicant would utilize this application by:</a:t>
            </a:r>
            <a:br>
              <a:rPr lang="en-US" sz="1600" dirty="0"/>
            </a:br>
            <a:endParaRPr lang="en-US"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Applicants can view the properties and request additional information.</a:t>
            </a:r>
            <a:br>
              <a:rPr lang="en-US" sz="1600" dirty="0"/>
            </a:br>
            <a:endParaRPr lang="en-US"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Tenants can login, view their property details, lease agreement and submit maintenance requests.</a:t>
            </a:r>
            <a:br>
              <a:rPr lang="en-US" sz="1600" dirty="0"/>
            </a:br>
            <a:endParaRPr lang="en-US"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Owners can login, maintain users and properties, and view maintenance requests.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B4BE50-7F30-4C46-8872-653C4071D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280" y="2034539"/>
            <a:ext cx="5615840" cy="289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8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Living Real – </a:t>
            </a:r>
            <a:r>
              <a:rPr lang="en-US" sz="3600" b="1" dirty="0">
                <a:solidFill>
                  <a:schemeClr val="lt1"/>
                </a:solidFill>
              </a:rPr>
              <a:t>Demonstration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1" y="1676400"/>
            <a:ext cx="2807969" cy="44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600" dirty="0"/>
              <a:t>The demonstration:</a:t>
            </a: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Run the application from Heroku.</a:t>
            </a:r>
            <a:br>
              <a:rPr lang="en-US" dirty="0"/>
            </a:b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Show the applicant walk-thru, viewing properties.</a:t>
            </a:r>
            <a:br>
              <a:rPr lang="en-US" dirty="0"/>
            </a:b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Login as a user and view the tenant dashboard and lease agreement.</a:t>
            </a:r>
            <a:br>
              <a:rPr lang="en-US" dirty="0"/>
            </a:b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Logout, then login as an owner and show the owner dashboard.</a:t>
            </a:r>
            <a:br>
              <a:rPr lang="en-US" dirty="0"/>
            </a:br>
            <a:endParaRPr lang="en-US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Show updating properties, adding users, adding properties.</a:t>
            </a:r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3446AD-93CE-4730-B8A8-7D8D9D439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970" y="2133600"/>
            <a:ext cx="5803105" cy="329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9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Living Real – </a:t>
            </a:r>
            <a:r>
              <a:rPr lang="en-US" sz="3600" b="1" dirty="0">
                <a:solidFill>
                  <a:schemeClr val="lt1"/>
                </a:solidFill>
              </a:rPr>
              <a:t>Future Development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0999" y="1912883"/>
            <a:ext cx="8382001" cy="1516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1600" dirty="0"/>
              <a:t>This application can be improved for the next version by considering.</a:t>
            </a:r>
            <a:br>
              <a:rPr lang="en-US" sz="1600" dirty="0"/>
            </a:br>
            <a:endParaRPr lang="en-US"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Add to the ‘resolvers’ so multiple maintenance requests can be viewed by both the owner and the tenant.</a:t>
            </a:r>
            <a:br>
              <a:rPr lang="en-US" sz="1600" dirty="0"/>
            </a:br>
            <a:endParaRPr lang="en-US" sz="16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Enable the status of maintenance requests to be updated (open, in-progress, closed). 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>
              <a:lnSpc>
                <a:spcPct val="200000"/>
              </a:lnSpc>
              <a:buSzPts val="2800"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2A6DEB-63E6-4BF3-8B85-DF2C314963EA}"/>
              </a:ext>
            </a:extLst>
          </p:cNvPr>
          <p:cNvSpPr txBox="1"/>
          <p:nvPr/>
        </p:nvSpPr>
        <p:spPr>
          <a:xfrm>
            <a:off x="5669280" y="3497580"/>
            <a:ext cx="316992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a map to the property location for prospective tenants.</a:t>
            </a:r>
            <a:br>
              <a:rPr lang="en-US" sz="1600" dirty="0"/>
            </a:b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a bulletin/message board for the owner to disseminate news to the tenants.  This should include a feature for tenant reactions..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15BFD6-A88B-487E-9393-99FD1C0F8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" y="3642120"/>
            <a:ext cx="4191635" cy="313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2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57200" y="76200"/>
            <a:ext cx="8305800" cy="1470025"/>
          </a:xfrm>
          <a:prstGeom prst="rect">
            <a:avLst/>
          </a:prstGeom>
          <a:solidFill>
            <a:srgbClr val="C96009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b="1" dirty="0">
                <a:solidFill>
                  <a:schemeClr val="lt1"/>
                </a:solidFill>
              </a:rPr>
              <a:t>Living Real – </a:t>
            </a:r>
            <a:r>
              <a:rPr lang="en-US" sz="3600" b="1" dirty="0">
                <a:solidFill>
                  <a:schemeClr val="lt1"/>
                </a:solidFill>
              </a:rPr>
              <a:t>Important Links</a:t>
            </a:r>
            <a:endParaRPr sz="36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457200" y="16764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381000" y="2054265"/>
            <a:ext cx="6240137" cy="44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1800" dirty="0"/>
              <a:t>Link to deployed application:</a:t>
            </a:r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71500" lvl="3" indent="-285750">
              <a:buSzPts val="2800"/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366D6"/>
                </a:solidFill>
                <a:effectLst/>
                <a:latin typeface="-apple-system"/>
                <a:hlinkClick r:id="rId3"/>
              </a:rPr>
              <a:t>https://living-real.herokuapp.com/</a:t>
            </a:r>
            <a:r>
              <a:rPr lang="en-US" sz="1800" b="0" i="0" u="none" strike="noStrike" dirty="0">
                <a:solidFill>
                  <a:srgbClr val="0366D6"/>
                </a:solidFill>
                <a:effectLst/>
                <a:latin typeface="-apple-system"/>
              </a:rPr>
              <a:t>   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200000"/>
              </a:lnSpc>
              <a:buSzPts val="2800"/>
              <a:buFont typeface="Wingdings" panose="05000000000000000000" pitchFamily="2" charset="2"/>
              <a:buChar char="§"/>
            </a:pPr>
            <a:r>
              <a:rPr lang="en-US" sz="1800" dirty="0"/>
              <a:t>Link to GitHub Repository:</a:t>
            </a:r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71500" lvl="1" indent="-285750">
              <a:buSzPts val="2800"/>
              <a:buFont typeface="Arial" panose="020B0604020202020204" pitchFamily="34" charset="0"/>
              <a:buChar char="•"/>
            </a:pPr>
            <a:r>
              <a:rPr lang="en-US" sz="1800" dirty="0">
                <a:hlinkClick r:id="rId4"/>
              </a:rPr>
              <a:t>https://github.com/P3T2-Realty-Rogues/living-real</a:t>
            </a:r>
            <a:r>
              <a:rPr lang="en-US" sz="1800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213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945</Words>
  <Application>Microsoft Office PowerPoint</Application>
  <PresentationFormat>On-screen Show (4:3)</PresentationFormat>
  <Paragraphs>128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Times New Roman</vt:lpstr>
      <vt:lpstr>Wingdings</vt:lpstr>
      <vt:lpstr>Office Theme</vt:lpstr>
      <vt:lpstr>PowerPoint Presentation</vt:lpstr>
      <vt:lpstr>Living Real – Property Management</vt:lpstr>
      <vt:lpstr>Living Real – The Concept (User Story)</vt:lpstr>
      <vt:lpstr>Living Real – The Concept, Details</vt:lpstr>
      <vt:lpstr>Living Real – Project Details</vt:lpstr>
      <vt:lpstr>Living Real – Application Details</vt:lpstr>
      <vt:lpstr>Living Real – Demonstration</vt:lpstr>
      <vt:lpstr>Living Real – Future Development</vt:lpstr>
      <vt:lpstr>Living Real – Important Links</vt:lpstr>
      <vt:lpstr>Living Real –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Richard Ay</dc:creator>
  <cp:lastModifiedBy>Richard Ay</cp:lastModifiedBy>
  <cp:revision>135</cp:revision>
  <dcterms:modified xsi:type="dcterms:W3CDTF">2021-01-29T01:40:18Z</dcterms:modified>
</cp:coreProperties>
</file>