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  <p:sldId id="261" r:id="rId17"/>
    <p:sldId id="275" r:id="rId18"/>
    <p:sldId id="262" r:id="rId19"/>
    <p:sldId id="276" r:id="rId20"/>
    <p:sldId id="263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4682" y="502921"/>
            <a:ext cx="8204459" cy="8853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CRYPTOGRAPHY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6" y="1687483"/>
            <a:ext cx="7869844" cy="432342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349067" y="6189459"/>
            <a:ext cx="8057268" cy="3726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/>
              <a:t>Created By: Chitrangi Ambegaonkar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5648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865"/>
          </a:xfrm>
        </p:spPr>
        <p:txBody>
          <a:bodyPr/>
          <a:lstStyle/>
          <a:p>
            <a:r>
              <a:rPr lang="en-US" dirty="0" smtClean="0"/>
              <a:t>Asymmetric </a:t>
            </a:r>
            <a:r>
              <a:rPr lang="en-US" dirty="0"/>
              <a:t>Key Cryptography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mainly possess a </a:t>
            </a:r>
            <a:r>
              <a:rPr lang="en-US" dirty="0" smtClean="0"/>
              <a:t>modern and modified </a:t>
            </a:r>
            <a:r>
              <a:rPr lang="en-US" dirty="0"/>
              <a:t>way of cryptography.</a:t>
            </a:r>
          </a:p>
          <a:p>
            <a:r>
              <a:rPr lang="en-US" dirty="0"/>
              <a:t>It consists of further two sub types such as </a:t>
            </a:r>
            <a:r>
              <a:rPr lang="en-US" dirty="0" smtClean="0"/>
              <a:t>stream </a:t>
            </a:r>
            <a:r>
              <a:rPr lang="en-US" dirty="0"/>
              <a:t>cipher and </a:t>
            </a:r>
            <a:r>
              <a:rPr lang="en-US" dirty="0" smtClean="0"/>
              <a:t>block cipher.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98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0988"/>
          </a:xfrm>
        </p:spPr>
        <p:txBody>
          <a:bodyPr/>
          <a:lstStyle/>
          <a:p>
            <a:r>
              <a:rPr lang="en-US" dirty="0" smtClean="0"/>
              <a:t>Stream Cipher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dirty="0"/>
              <a:t> </a:t>
            </a:r>
            <a:r>
              <a:rPr lang="en-US" dirty="0" smtClean="0"/>
              <a:t>stream cipher</a:t>
            </a:r>
            <a:r>
              <a:rPr lang="en-US" dirty="0"/>
              <a:t> is a </a:t>
            </a:r>
            <a:r>
              <a:rPr lang="en-US" dirty="0" smtClean="0"/>
              <a:t>symmetric key cipher</a:t>
            </a:r>
            <a:r>
              <a:rPr lang="en-US" dirty="0"/>
              <a:t> where plaintext digits are combined with a </a:t>
            </a:r>
            <a:r>
              <a:rPr lang="en-US" dirty="0"/>
              <a:t> </a:t>
            </a:r>
            <a:r>
              <a:rPr lang="en-US" dirty="0" smtClean="0"/>
              <a:t>pseudorandom</a:t>
            </a:r>
            <a:r>
              <a:rPr lang="en-US" dirty="0"/>
              <a:t> cipher digit </a:t>
            </a:r>
            <a:r>
              <a:rPr lang="en-US" dirty="0" smtClean="0"/>
              <a:t>stream.</a:t>
            </a:r>
          </a:p>
          <a:p>
            <a:r>
              <a:rPr lang="en-US" dirty="0" smtClean="0"/>
              <a:t> </a:t>
            </a:r>
            <a:r>
              <a:rPr lang="en-US" dirty="0"/>
              <a:t>In a stream cipher, each </a:t>
            </a:r>
            <a:r>
              <a:rPr lang="en-US" dirty="0"/>
              <a:t> </a:t>
            </a:r>
            <a:r>
              <a:rPr lang="en-US" dirty="0" smtClean="0"/>
              <a:t>plain text digit</a:t>
            </a:r>
            <a:r>
              <a:rPr lang="en-US" dirty="0"/>
              <a:t> is encrypted one at a time with the corresponding digit of the keystream, to give a digit of the </a:t>
            </a:r>
            <a:r>
              <a:rPr lang="en-US" dirty="0" smtClean="0"/>
              <a:t>cipher text </a:t>
            </a:r>
            <a:r>
              <a:rPr lang="en-US" dirty="0"/>
              <a:t>stream. Since encryption of each digit is dependent on the current state of the cipher, it is also known as </a:t>
            </a:r>
            <a:r>
              <a:rPr lang="en-US" dirty="0"/>
              <a:t> </a:t>
            </a:r>
            <a:r>
              <a:rPr lang="en-US" dirty="0" smtClean="0"/>
              <a:t>state cipher.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70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85" y="1546167"/>
            <a:ext cx="5651514" cy="4006908"/>
          </a:xfrm>
        </p:spPr>
      </p:pic>
    </p:spTree>
    <p:extLst>
      <p:ext uri="{BB962C8B-B14F-4D97-AF65-F5344CB8AC3E}">
        <p14:creationId xmlns:p14="http://schemas.microsoft.com/office/powerpoint/2010/main" val="26589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94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Cipher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/>
              <a:t> </a:t>
            </a:r>
            <a:r>
              <a:rPr lang="en-US" dirty="0"/>
              <a:t> </a:t>
            </a:r>
            <a:r>
              <a:rPr lang="en-US" dirty="0" smtClean="0"/>
              <a:t>block cipher</a:t>
            </a:r>
            <a:r>
              <a:rPr lang="en-US" dirty="0"/>
              <a:t> is a </a:t>
            </a:r>
            <a:r>
              <a:rPr lang="en-US" dirty="0"/>
              <a:t> </a:t>
            </a:r>
            <a:r>
              <a:rPr lang="en-US" dirty="0" smtClean="0"/>
              <a:t>deterministic algorithm</a:t>
            </a:r>
            <a:r>
              <a:rPr lang="en-US" dirty="0"/>
              <a:t> operating on fixed-length groups of </a:t>
            </a:r>
            <a:r>
              <a:rPr lang="en-US" dirty="0"/>
              <a:t> </a:t>
            </a:r>
            <a:r>
              <a:rPr lang="en-US" dirty="0" smtClean="0"/>
              <a:t>bits, </a:t>
            </a:r>
            <a:r>
              <a:rPr lang="en-US" dirty="0"/>
              <a:t>called a </a:t>
            </a:r>
            <a:r>
              <a:rPr lang="en-US" i="1" dirty="0"/>
              <a:t>block</a:t>
            </a:r>
            <a:r>
              <a:rPr lang="en-US" dirty="0"/>
              <a:t>, with an unvarying transformation that is specified by a </a:t>
            </a:r>
            <a:r>
              <a:rPr lang="en-US" dirty="0" smtClean="0"/>
              <a:t> symmetric key. </a:t>
            </a:r>
          </a:p>
          <a:p>
            <a:r>
              <a:rPr lang="en-US" dirty="0" smtClean="0"/>
              <a:t>Block </a:t>
            </a:r>
            <a:r>
              <a:rPr lang="en-US" dirty="0"/>
              <a:t>ciphers operate </a:t>
            </a:r>
            <a:r>
              <a:rPr lang="en-US" dirty="0" smtClean="0"/>
              <a:t>as important</a:t>
            </a:r>
            <a:r>
              <a:rPr lang="en-US" dirty="0"/>
              <a:t> </a:t>
            </a:r>
            <a:r>
              <a:rPr lang="en-US" dirty="0" smtClean="0"/>
              <a:t>elementary components</a:t>
            </a:r>
            <a:r>
              <a:rPr lang="en-US" dirty="0"/>
              <a:t> in the design of many </a:t>
            </a:r>
            <a:r>
              <a:rPr lang="en-US" dirty="0"/>
              <a:t> </a:t>
            </a:r>
            <a:r>
              <a:rPr lang="en-US" dirty="0" smtClean="0"/>
              <a:t>cryptographic protocols, </a:t>
            </a:r>
            <a:r>
              <a:rPr lang="en-US" dirty="0"/>
              <a:t>and are widely used to implement </a:t>
            </a:r>
            <a:r>
              <a:rPr lang="en-US" dirty="0" smtClean="0"/>
              <a:t>encryption</a:t>
            </a:r>
            <a:r>
              <a:rPr lang="en-US" dirty="0"/>
              <a:t> of bulk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size of block is generally 64 or 128 bits.</a:t>
            </a:r>
          </a:p>
        </p:txBody>
      </p:sp>
    </p:spTree>
    <p:extLst>
      <p:ext uri="{BB962C8B-B14F-4D97-AF65-F5344CB8AC3E}">
        <p14:creationId xmlns:p14="http://schemas.microsoft.com/office/powerpoint/2010/main" val="33783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0" y="1174361"/>
            <a:ext cx="6701813" cy="4737489"/>
          </a:xfrm>
        </p:spPr>
      </p:pic>
    </p:spTree>
    <p:extLst>
      <p:ext uri="{BB962C8B-B14F-4D97-AF65-F5344CB8AC3E}">
        <p14:creationId xmlns:p14="http://schemas.microsoft.com/office/powerpoint/2010/main" val="35539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cryptography algorithm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cryptographic algorithm is a mathematical function used for encryption and decryption of data. The fundamental set of cryptographic algorithms can be divided into three groups:</a:t>
            </a:r>
          </a:p>
          <a:p>
            <a:pPr fontAlgn="base">
              <a:buFont typeface="+mj-lt"/>
              <a:buAutoNum type="arabicPeriod"/>
            </a:pPr>
            <a:r>
              <a:rPr lang="en-US" dirty="0"/>
              <a:t>Symmetric</a:t>
            </a:r>
          </a:p>
          <a:p>
            <a:pPr fontAlgn="base">
              <a:buFont typeface="+mj-lt"/>
              <a:buAutoNum type="arabicPeriod"/>
            </a:pPr>
            <a:r>
              <a:rPr lang="en-US" dirty="0"/>
              <a:t>Asymmetric</a:t>
            </a:r>
          </a:p>
          <a:p>
            <a:pPr fontAlgn="base">
              <a:buFont typeface="+mj-lt"/>
              <a:buAutoNum type="arabicPeriod"/>
            </a:pPr>
            <a:r>
              <a:rPr lang="en-US" dirty="0"/>
              <a:t>Hash functions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58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6050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ymmetric Algorithm</a:t>
            </a:r>
            <a:r>
              <a:rPr lang="en-CA" b="1" dirty="0"/>
              <a:t/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1681"/>
            <a:ext cx="8915400" cy="4372494"/>
          </a:xfrm>
        </p:spPr>
        <p:txBody>
          <a:bodyPr/>
          <a:lstStyle/>
          <a:p>
            <a:r>
              <a:rPr lang="en-US" dirty="0" smtClean="0"/>
              <a:t>Symmetric key algorithm are</a:t>
            </a:r>
            <a:r>
              <a:rPr lang="en-US" dirty="0"/>
              <a:t> </a:t>
            </a:r>
            <a:r>
              <a:rPr lang="en-US" dirty="0" smtClean="0"/>
              <a:t>algorithms</a:t>
            </a:r>
            <a:r>
              <a:rPr lang="en-US" dirty="0"/>
              <a:t> </a:t>
            </a: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cryptography</a:t>
            </a:r>
            <a:r>
              <a:rPr lang="en-US" dirty="0"/>
              <a:t> that use the same </a:t>
            </a:r>
            <a:r>
              <a:rPr lang="en-US" dirty="0" smtClean="0"/>
              <a:t>cryptographic keys</a:t>
            </a:r>
            <a:r>
              <a:rPr lang="en-US" dirty="0"/>
              <a:t> for both encryption of </a:t>
            </a:r>
            <a:r>
              <a:rPr lang="en-US" dirty="0" smtClean="0"/>
              <a:t>plain text</a:t>
            </a:r>
            <a:r>
              <a:rPr lang="en-US" dirty="0"/>
              <a:t> and decryption of </a:t>
            </a:r>
            <a:r>
              <a:rPr lang="en-US" dirty="0"/>
              <a:t> </a:t>
            </a:r>
            <a:r>
              <a:rPr lang="en-US" dirty="0" smtClean="0"/>
              <a:t>cipher text. </a:t>
            </a:r>
          </a:p>
          <a:p>
            <a:r>
              <a:rPr lang="en-US" dirty="0" smtClean="0"/>
              <a:t>The </a:t>
            </a:r>
            <a:r>
              <a:rPr lang="en-US" dirty="0"/>
              <a:t>keys may be identical or there may be a simple transformation to go between the two </a:t>
            </a:r>
            <a:r>
              <a:rPr lang="en-US" dirty="0" smtClean="0"/>
              <a:t>keys.</a:t>
            </a:r>
            <a:endParaRPr lang="en-US" baseline="30000" dirty="0"/>
          </a:p>
          <a:p>
            <a:r>
              <a:rPr lang="en-US" dirty="0" smtClean="0"/>
              <a:t>The </a:t>
            </a:r>
            <a:r>
              <a:rPr lang="en-US" dirty="0"/>
              <a:t>keys, in practice, represent a </a:t>
            </a:r>
            <a:r>
              <a:rPr lang="en-US" dirty="0" smtClean="0"/>
              <a:t>shared secret</a:t>
            </a:r>
            <a:r>
              <a:rPr lang="en-US" dirty="0"/>
              <a:t> between two or more parties that can be used to maintain a private information </a:t>
            </a:r>
            <a:r>
              <a:rPr lang="en-US" dirty="0" smtClean="0"/>
              <a:t>link.</a:t>
            </a:r>
          </a:p>
          <a:p>
            <a:r>
              <a:rPr lang="en-US" dirty="0" smtClean="0"/>
              <a:t>This </a:t>
            </a:r>
            <a:r>
              <a:rPr lang="en-US" dirty="0"/>
              <a:t>requirement that both parties have access to the secret key is one of the main drawbacks of symmetric key encryption, in comparison to </a:t>
            </a:r>
            <a:r>
              <a:rPr lang="en-US" dirty="0" smtClean="0"/>
              <a:t>public key encryption</a:t>
            </a:r>
            <a:r>
              <a:rPr lang="en-US" dirty="0"/>
              <a:t> </a:t>
            </a:r>
            <a:r>
              <a:rPr lang="en-US" dirty="0" smtClean="0"/>
              <a:t>also termed as </a:t>
            </a:r>
            <a:r>
              <a:rPr lang="en-US" dirty="0"/>
              <a:t>asymmetric key </a:t>
            </a:r>
            <a:r>
              <a:rPr lang="en-US" dirty="0" smtClean="0"/>
              <a:t>encryption.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49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033" y="1654233"/>
            <a:ext cx="6492240" cy="2968663"/>
          </a:xfrm>
        </p:spPr>
      </p:pic>
    </p:spTree>
    <p:extLst>
      <p:ext uri="{BB962C8B-B14F-4D97-AF65-F5344CB8AC3E}">
        <p14:creationId xmlns:p14="http://schemas.microsoft.com/office/powerpoint/2010/main" val="427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301"/>
          </a:xfrm>
        </p:spPr>
        <p:txBody>
          <a:bodyPr/>
          <a:lstStyle/>
          <a:p>
            <a:r>
              <a:rPr lang="en-US" dirty="0" smtClean="0"/>
              <a:t>Asymmetric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asymmetric cryptography different keys (a public key and its corresponding private key) must be used for encryption and </a:t>
            </a:r>
            <a:r>
              <a:rPr lang="en-US" dirty="0" smtClean="0"/>
              <a:t>decryption.</a:t>
            </a:r>
          </a:p>
          <a:p>
            <a:r>
              <a:rPr lang="en-US" dirty="0" smtClean="0"/>
              <a:t>The </a:t>
            </a:r>
            <a:r>
              <a:rPr lang="en-US" dirty="0"/>
              <a:t>encrypting key is called the public key and the decrypting key is the private key. </a:t>
            </a:r>
            <a:endParaRPr lang="en-US" dirty="0" smtClean="0"/>
          </a:p>
          <a:p>
            <a:r>
              <a:rPr lang="en-US" dirty="0"/>
              <a:t>Asymmetric cryptography has two primary use cases: authentication and confidentiality.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7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228084"/>
            <a:ext cx="6292735" cy="4683247"/>
          </a:xfrm>
        </p:spPr>
      </p:pic>
    </p:spTree>
    <p:extLst>
      <p:ext uri="{BB962C8B-B14F-4D97-AF65-F5344CB8AC3E}">
        <p14:creationId xmlns:p14="http://schemas.microsoft.com/office/powerpoint/2010/main" val="4878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3774624" cy="5978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Of 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87237"/>
            <a:ext cx="8915400" cy="412398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Origin of cryptography</a:t>
            </a:r>
          </a:p>
          <a:p>
            <a:pPr>
              <a:buFont typeface="+mj-lt"/>
              <a:buAutoNum type="arabicPeriod"/>
            </a:pPr>
            <a:r>
              <a:rPr lang="en-US" dirty="0"/>
              <a:t>Definition of </a:t>
            </a:r>
            <a:r>
              <a:rPr lang="en-US" dirty="0" smtClean="0"/>
              <a:t>cryptography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Classification of cryptography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Types of cryptography </a:t>
            </a:r>
            <a:r>
              <a:rPr lang="en-US" dirty="0"/>
              <a:t>algorithm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Benefits of </a:t>
            </a:r>
            <a:r>
              <a:rPr lang="en-US" dirty="0" smtClean="0"/>
              <a:t>cryptography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Drawbacks </a:t>
            </a:r>
            <a:r>
              <a:rPr lang="en-US" dirty="0"/>
              <a:t>of </a:t>
            </a:r>
            <a:r>
              <a:rPr lang="en-US" dirty="0" smtClean="0"/>
              <a:t>cryptography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en-US" dirty="0"/>
              <a:t>uture of </a:t>
            </a:r>
            <a:r>
              <a:rPr lang="en-US" dirty="0" smtClean="0"/>
              <a:t>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Hash Functions</a:t>
            </a:r>
            <a:r>
              <a:rPr lang="en-CA" b="1" dirty="0"/>
              <a:t/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Hash functions take some data of an arbitrary length (and possibly a key or password) and generate a fixed-length hash based on this input. Hash functions used in cryptography have the property that it is easy to calculate the hash, but difficult or impossible to re-generate the original input if only the hash value is known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In addition, hash functions useful for cryptography have the property that it is difficult to craft an initial input such that the hash will match a specific desired value.</a:t>
            </a:r>
          </a:p>
          <a:p>
            <a:pPr fontAlgn="base"/>
            <a:r>
              <a:rPr lang="en-US" dirty="0" smtClean="0"/>
              <a:t>Nowadays, most</a:t>
            </a:r>
            <a:r>
              <a:rPr lang="en-US" b="1" i="1" dirty="0" smtClean="0"/>
              <a:t> </a:t>
            </a:r>
            <a:r>
              <a:rPr lang="en-US" dirty="0" smtClean="0"/>
              <a:t>commonly used </a:t>
            </a:r>
            <a:r>
              <a:rPr lang="en-US" dirty="0"/>
              <a:t>hashing </a:t>
            </a:r>
            <a:r>
              <a:rPr lang="en-US" dirty="0" smtClean="0"/>
              <a:t>algorithm is </a:t>
            </a:r>
            <a:r>
              <a:rPr lang="en-US" b="1" i="1" dirty="0" smtClean="0"/>
              <a:t>SHA-256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599" y="1745673"/>
            <a:ext cx="6171449" cy="3940233"/>
          </a:xfrm>
        </p:spPr>
      </p:pic>
    </p:spTree>
    <p:extLst>
      <p:ext uri="{BB962C8B-B14F-4D97-AF65-F5344CB8AC3E}">
        <p14:creationId xmlns:p14="http://schemas.microsoft.com/office/powerpoint/2010/main" val="14095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9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Benefits of Cryptography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2545"/>
            <a:ext cx="8915400" cy="4248677"/>
          </a:xfrm>
        </p:spPr>
        <p:txBody>
          <a:bodyPr/>
          <a:lstStyle/>
          <a:p>
            <a:r>
              <a:rPr lang="en-US" b="1" u="sng" dirty="0" smtClean="0"/>
              <a:t>Confidentiality</a:t>
            </a:r>
            <a:r>
              <a:rPr lang="en-US" dirty="0" smtClean="0"/>
              <a:t>:  Encryption technique can guard the information and communication from unauthorized revelation and access of information.</a:t>
            </a:r>
          </a:p>
          <a:p>
            <a:r>
              <a:rPr lang="en-US" b="1" u="sng" dirty="0" smtClean="0"/>
              <a:t>Authentication</a:t>
            </a:r>
            <a:r>
              <a:rPr lang="en-US" dirty="0" smtClean="0"/>
              <a:t>: </a:t>
            </a:r>
            <a:r>
              <a:rPr lang="en-CA" dirty="0" smtClean="0"/>
              <a:t> </a:t>
            </a:r>
            <a:r>
              <a:rPr lang="en-US" dirty="0"/>
              <a:t>The cryptographic techniques such as MAC and digital signatures can protect information against spoofing and forgeries</a:t>
            </a:r>
            <a:r>
              <a:rPr lang="en-US" dirty="0" smtClean="0"/>
              <a:t>.</a:t>
            </a:r>
          </a:p>
          <a:p>
            <a:r>
              <a:rPr lang="en-US" b="1" u="sng" dirty="0"/>
              <a:t>Data </a:t>
            </a:r>
            <a:r>
              <a:rPr lang="en-US" b="1" u="sng" dirty="0" smtClean="0"/>
              <a:t>Integrity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The cryptographic hash functions are playing vital role in assuring the users about the data </a:t>
            </a:r>
            <a:r>
              <a:rPr lang="en-US" dirty="0" smtClean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15641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675"/>
          </a:xfrm>
        </p:spPr>
        <p:txBody>
          <a:bodyPr/>
          <a:lstStyle/>
          <a:p>
            <a:r>
              <a:rPr lang="en-US" dirty="0" smtClean="0"/>
              <a:t>Drawbacks of </a:t>
            </a:r>
            <a:r>
              <a:rPr lang="en-US" dirty="0"/>
              <a:t>Cryptography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strongly encrypted, authentic, and digitally signed information can </a:t>
            </a:r>
            <a:r>
              <a:rPr lang="en-US" dirty="0" smtClean="0"/>
              <a:t>be</a:t>
            </a:r>
            <a:r>
              <a:rPr lang="en-US" dirty="0"/>
              <a:t> </a:t>
            </a:r>
            <a:r>
              <a:rPr lang="en-US" dirty="0" smtClean="0"/>
              <a:t>difficult to access</a:t>
            </a:r>
            <a:r>
              <a:rPr lang="en-US" b="1" dirty="0" smtClean="0"/>
              <a:t> </a:t>
            </a:r>
            <a:r>
              <a:rPr lang="en-US" dirty="0" smtClean="0"/>
              <a:t>even </a:t>
            </a:r>
            <a:r>
              <a:rPr lang="en-US" dirty="0"/>
              <a:t>for a legitimate user at a crucial time of decision-making</a:t>
            </a:r>
            <a:r>
              <a:rPr lang="en-US" dirty="0" smtClean="0"/>
              <a:t>.</a:t>
            </a:r>
          </a:p>
          <a:p>
            <a:r>
              <a:rPr lang="en-US" dirty="0"/>
              <a:t>Cryptography does not guard against the vulnerabilities and threats that emerge from the poor design of systems</a:t>
            </a:r>
            <a:r>
              <a:rPr lang="en-US" b="1" dirty="0"/>
              <a:t>,</a:t>
            </a:r>
            <a:r>
              <a:rPr lang="en-US" dirty="0"/>
              <a:t> protocols, and procedures. These need to be fixed through proper design and setting up of a defensive infrastructure</a:t>
            </a:r>
            <a:r>
              <a:rPr lang="en-US" dirty="0" smtClean="0"/>
              <a:t>.</a:t>
            </a:r>
          </a:p>
          <a:p>
            <a:r>
              <a:rPr lang="en-US" dirty="0"/>
              <a:t>The use of public key cryptography requires setting up and maintenance of public key infrastructure requiring the handsome financial budget.</a:t>
            </a:r>
            <a:endParaRPr lang="en-US" dirty="0" smtClean="0"/>
          </a:p>
          <a:p>
            <a:r>
              <a:rPr lang="en-US" dirty="0"/>
              <a:t>Addition of cryptographic techniques in the information processing leads to delay.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71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4363"/>
          </a:xfrm>
        </p:spPr>
        <p:txBody>
          <a:bodyPr/>
          <a:lstStyle/>
          <a:p>
            <a:r>
              <a:rPr lang="en-US" dirty="0" smtClean="0"/>
              <a:t>Future of </a:t>
            </a:r>
            <a:r>
              <a:rPr lang="en-US" dirty="0"/>
              <a:t>Cryptography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255" y="1762298"/>
            <a:ext cx="9052357" cy="4148924"/>
          </a:xfrm>
        </p:spPr>
        <p:txBody>
          <a:bodyPr/>
          <a:lstStyle/>
          <a:p>
            <a:r>
              <a:rPr lang="en-US" dirty="0"/>
              <a:t>Elliptic Curve Cryptography (ECC) has already been invented but its advantages and disadvantages are not yet fully understood. ECC allows to perform encryption and decryption in a drastically lesser time, thus allowing a higher amount of data to be passed with equal security</a:t>
            </a:r>
            <a:r>
              <a:rPr lang="en-US" dirty="0" smtClean="0"/>
              <a:t>.</a:t>
            </a:r>
          </a:p>
          <a:p>
            <a:r>
              <a:rPr lang="en-US" dirty="0"/>
              <a:t>Quantum computation is the new phenomenon. While modern computers store data using a binary format called a "bit" in which a "1" or a "0" can be stored; a quantum computer stores data using a quantum superposition of multiple states. These multiple valued states are stored in "quantum bits" or "</a:t>
            </a:r>
            <a:r>
              <a:rPr lang="en-US" dirty="0" smtClean="0"/>
              <a:t>qubits“.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1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301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679171"/>
            <a:ext cx="8911687" cy="4232051"/>
          </a:xfrm>
        </p:spPr>
        <p:txBody>
          <a:bodyPr/>
          <a:lstStyle/>
          <a:p>
            <a:r>
              <a:rPr lang="en-CA" dirty="0" smtClean="0"/>
              <a:t>https</a:t>
            </a:r>
            <a:r>
              <a:rPr lang="en-CA" dirty="0"/>
              <a:t>://</a:t>
            </a:r>
            <a:r>
              <a:rPr lang="en-CA" dirty="0" smtClean="0"/>
              <a:t>en.wikipedia.org/wiki/Transposition_cipher</a:t>
            </a:r>
          </a:p>
          <a:p>
            <a:r>
              <a:rPr lang="en-CA" dirty="0"/>
              <a:t>https://</a:t>
            </a:r>
            <a:r>
              <a:rPr lang="en-CA" dirty="0" smtClean="0"/>
              <a:t>en.wikipedia.org/wiki/Substitution_cipher</a:t>
            </a:r>
          </a:p>
          <a:p>
            <a:r>
              <a:rPr lang="en-CA" dirty="0" smtClean="0"/>
              <a:t>https</a:t>
            </a:r>
            <a:r>
              <a:rPr lang="en-CA" dirty="0"/>
              <a:t>://en.wikipedia.org/wiki/Stream_cipher</a:t>
            </a:r>
          </a:p>
          <a:p>
            <a:r>
              <a:rPr lang="en-CA" dirty="0" smtClean="0"/>
              <a:t>https</a:t>
            </a:r>
            <a:r>
              <a:rPr lang="en-CA" dirty="0"/>
              <a:t>://en.wikipedia.org/wiki/Block_cipher</a:t>
            </a:r>
            <a:endParaRPr lang="en-CA" dirty="0" smtClean="0"/>
          </a:p>
          <a:p>
            <a:r>
              <a:rPr lang="en-CA" dirty="0" smtClean="0"/>
              <a:t>https</a:t>
            </a:r>
            <a:r>
              <a:rPr lang="en-CA" dirty="0"/>
              <a:t>://</a:t>
            </a:r>
            <a:r>
              <a:rPr lang="en-CA" dirty="0" smtClean="0"/>
              <a:t>www.tutorialspoint.com/cryptography/benefits_and_drawbacks.htm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1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47" y="1666712"/>
            <a:ext cx="5317866" cy="4132425"/>
          </a:xfrm>
        </p:spPr>
      </p:pic>
    </p:spTree>
    <p:extLst>
      <p:ext uri="{BB962C8B-B14F-4D97-AF65-F5344CB8AC3E}">
        <p14:creationId xmlns:p14="http://schemas.microsoft.com/office/powerpoint/2010/main" val="18184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5910995" cy="730865"/>
          </a:xfrm>
        </p:spPr>
        <p:txBody>
          <a:bodyPr/>
          <a:lstStyle/>
          <a:p>
            <a:r>
              <a:rPr lang="en-US" dirty="0" smtClean="0"/>
              <a:t>Origin of </a:t>
            </a:r>
            <a:r>
              <a:rPr lang="en-US" dirty="0"/>
              <a:t>cryptography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origin of cryptography took place in around 2000 B.C in Egypt. </a:t>
            </a:r>
          </a:p>
          <a:p>
            <a:r>
              <a:rPr lang="en-US" dirty="0" smtClean="0"/>
              <a:t>Cryptography </a:t>
            </a:r>
            <a:r>
              <a:rPr lang="en-US" dirty="0"/>
              <a:t>comes from the Greek words kryptos and graphein, which mean hidden and writing, respectively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The former meaning of cryptography was simple writing of messages such that only selected people could view and read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earliest concerned of cryptography was converting messages into unreadable figures to protect the contents of messages during its transmission.</a:t>
            </a:r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76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40489"/>
            <a:ext cx="8911687" cy="631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cryptography</a:t>
            </a: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77192"/>
            <a:ext cx="8915400" cy="27348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Cryptography is about constructing and analyzing </a:t>
            </a:r>
            <a:r>
              <a:rPr lang="en-US" dirty="0" smtClean="0"/>
              <a:t>protocols</a:t>
            </a:r>
            <a:r>
              <a:rPr lang="en-US" dirty="0"/>
              <a:t> that prevent third </a:t>
            </a:r>
            <a:r>
              <a:rPr lang="en-US" dirty="0" smtClean="0"/>
              <a:t>parties </a:t>
            </a:r>
            <a:r>
              <a:rPr lang="en-US" dirty="0"/>
              <a:t>or the public from reading private messages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Cryptography is the science of using the mathematics to encrypt and decrypt data.</a:t>
            </a:r>
          </a:p>
          <a:p>
            <a:r>
              <a:rPr lang="en-US" dirty="0" smtClean="0"/>
              <a:t>Cryptography enables you to store sensitive information as well as transmit it across insecure networks so that it cannot be read by anyone except the intended recipient.</a:t>
            </a:r>
            <a:endParaRPr lang="en-US" dirty="0" smtClean="0"/>
          </a:p>
          <a:p>
            <a:r>
              <a:rPr lang="en-US" dirty="0"/>
              <a:t>Cryptography relies on two basic components: a cryptographic algorithm and a cryptographic key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37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ryptography&#10;Symmetric key Asymmetric key&#10;cryptography cryptography&#10;(Public key cryptography)&#10;Classical Modern&#10;cryptograph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5" y="776350"/>
            <a:ext cx="6843424" cy="513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712384" cy="764115"/>
          </a:xfrm>
        </p:spPr>
        <p:txBody>
          <a:bodyPr/>
          <a:lstStyle/>
          <a:p>
            <a:r>
              <a:rPr lang="en-US" dirty="0"/>
              <a:t>Symmetric </a:t>
            </a:r>
            <a:r>
              <a:rPr lang="en-US" dirty="0" smtClean="0"/>
              <a:t>Key Cryptography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mainly possess a classical way of cryptography.</a:t>
            </a:r>
          </a:p>
          <a:p>
            <a:r>
              <a:rPr lang="en-US" dirty="0" smtClean="0"/>
              <a:t>It consists of further two sub types such as transposition cipher and substitution cipher.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98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0988"/>
          </a:xfrm>
        </p:spPr>
        <p:txBody>
          <a:bodyPr/>
          <a:lstStyle/>
          <a:p>
            <a:r>
              <a:rPr lang="en-US" dirty="0" smtClean="0"/>
              <a:t>Transposition Cipher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/>
              <a:t> </a:t>
            </a:r>
            <a:r>
              <a:rPr lang="en-US" dirty="0"/>
              <a:t> </a:t>
            </a:r>
            <a:r>
              <a:rPr lang="en-US" dirty="0" smtClean="0"/>
              <a:t>transposition cipher</a:t>
            </a:r>
            <a:r>
              <a:rPr lang="en-US" dirty="0"/>
              <a:t> is a method of encryption by which the positions held by </a:t>
            </a:r>
            <a:r>
              <a:rPr lang="en-US" dirty="0" smtClean="0"/>
              <a:t>units of</a:t>
            </a:r>
            <a:r>
              <a:rPr lang="en-US" dirty="0"/>
              <a:t> </a:t>
            </a:r>
            <a:r>
              <a:rPr lang="en-US" dirty="0"/>
              <a:t> </a:t>
            </a:r>
            <a:r>
              <a:rPr lang="en-US" dirty="0" smtClean="0"/>
              <a:t>plaintext</a:t>
            </a:r>
            <a:r>
              <a:rPr lang="en-US" dirty="0"/>
              <a:t> (which are commonly characters or groups of characters) are shifted according to a regular system, so that the </a:t>
            </a:r>
            <a:r>
              <a:rPr lang="en-US" dirty="0"/>
              <a:t> </a:t>
            </a:r>
            <a:r>
              <a:rPr lang="en-US" dirty="0" smtClean="0"/>
              <a:t>cipher text</a:t>
            </a:r>
            <a:r>
              <a:rPr lang="en-US" dirty="0"/>
              <a:t> constitutes a </a:t>
            </a:r>
            <a:r>
              <a:rPr lang="en-US" dirty="0"/>
              <a:t> </a:t>
            </a:r>
            <a:r>
              <a:rPr lang="en-US" dirty="0" smtClean="0"/>
              <a:t>permutation</a:t>
            </a:r>
            <a:r>
              <a:rPr lang="en-US" dirty="0"/>
              <a:t> of the </a:t>
            </a:r>
            <a:r>
              <a:rPr lang="en-US" dirty="0" smtClean="0"/>
              <a:t>plaintext.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21" y="3741254"/>
            <a:ext cx="5734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7737"/>
          </a:xfrm>
        </p:spPr>
        <p:txBody>
          <a:bodyPr/>
          <a:lstStyle/>
          <a:p>
            <a:r>
              <a:rPr lang="en-US" dirty="0" smtClean="0"/>
              <a:t>Substitution Cipher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/>
              <a:t> </a:t>
            </a:r>
            <a:r>
              <a:rPr lang="en-US" dirty="0"/>
              <a:t> </a:t>
            </a:r>
            <a:r>
              <a:rPr lang="en-US" dirty="0" smtClean="0"/>
              <a:t>substitution cipher</a:t>
            </a:r>
            <a:r>
              <a:rPr lang="en-US" dirty="0"/>
              <a:t> is a method of </a:t>
            </a:r>
            <a:r>
              <a:rPr lang="en-US" dirty="0"/>
              <a:t> </a:t>
            </a:r>
            <a:r>
              <a:rPr lang="en-US" dirty="0" smtClean="0"/>
              <a:t>encrypting</a:t>
            </a:r>
            <a:r>
              <a:rPr lang="en-US" dirty="0"/>
              <a:t> by which units of plaintext are replaced with </a:t>
            </a:r>
            <a:r>
              <a:rPr lang="en-US" dirty="0"/>
              <a:t> </a:t>
            </a:r>
            <a:r>
              <a:rPr lang="en-US" dirty="0" smtClean="0"/>
              <a:t>cipher text, </a:t>
            </a:r>
            <a:r>
              <a:rPr lang="en-US" dirty="0"/>
              <a:t>according to a fixed system; the "units" may be single letters (the most common), pairs of letters, triplets of letters, mixtures of the above, and so forth.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receiver deciphers the text by performing the inverse substitution</a:t>
            </a:r>
            <a:r>
              <a:rPr lang="en-US" dirty="0" smtClean="0"/>
              <a:t>.</a:t>
            </a:r>
          </a:p>
          <a:p>
            <a:r>
              <a:rPr lang="en-US" dirty="0"/>
              <a:t>Substitution ciphers can be compared with </a:t>
            </a:r>
            <a:r>
              <a:rPr lang="en-US" dirty="0"/>
              <a:t> </a:t>
            </a:r>
            <a:r>
              <a:rPr lang="en-US" dirty="0" smtClean="0"/>
              <a:t>transposition cipher. </a:t>
            </a:r>
            <a:r>
              <a:rPr lang="en-US" dirty="0"/>
              <a:t>In a transposition cipher, the units of the plaintext are rearranged in a different and usually quite complex order, but the units themselves are left </a:t>
            </a:r>
            <a:r>
              <a:rPr lang="en-US" dirty="0" smtClean="0"/>
              <a:t>unchanged.</a:t>
            </a:r>
          </a:p>
          <a:p>
            <a:r>
              <a:rPr lang="en-US" dirty="0" smtClean="0"/>
              <a:t>By </a:t>
            </a:r>
            <a:r>
              <a:rPr lang="en-US" dirty="0"/>
              <a:t>contrast, in a substitution cipher, the units of the plaintext are retained in the same sequence in the </a:t>
            </a:r>
            <a:r>
              <a:rPr lang="en-US" dirty="0" smtClean="0"/>
              <a:t>cipher text</a:t>
            </a:r>
            <a:r>
              <a:rPr lang="en-US" dirty="0"/>
              <a:t>, but the units themselves are altered.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29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16" y="1820488"/>
            <a:ext cx="5187142" cy="3097588"/>
          </a:xfrm>
        </p:spPr>
      </p:pic>
    </p:spTree>
    <p:extLst>
      <p:ext uri="{BB962C8B-B14F-4D97-AF65-F5344CB8AC3E}">
        <p14:creationId xmlns:p14="http://schemas.microsoft.com/office/powerpoint/2010/main" val="39944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</TotalTime>
  <Words>416</Words>
  <Application>Microsoft Office PowerPoint</Application>
  <PresentationFormat>Widescreen</PresentationFormat>
  <Paragraphs>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CRYPTOGRAPHY</vt:lpstr>
      <vt:lpstr>Table Of Contents</vt:lpstr>
      <vt:lpstr>Origin of cryptography</vt:lpstr>
      <vt:lpstr>What is cryptography </vt:lpstr>
      <vt:lpstr>PowerPoint Presentation</vt:lpstr>
      <vt:lpstr>Symmetric Key Cryptography</vt:lpstr>
      <vt:lpstr>Transposition Cipher</vt:lpstr>
      <vt:lpstr>Substitution Cipher</vt:lpstr>
      <vt:lpstr>PowerPoint Presentation</vt:lpstr>
      <vt:lpstr>Asymmetric Key Cryptography</vt:lpstr>
      <vt:lpstr>Stream Cipher</vt:lpstr>
      <vt:lpstr>PowerPoint Presentation</vt:lpstr>
      <vt:lpstr>Block Cipher</vt:lpstr>
      <vt:lpstr>PowerPoint Presentation</vt:lpstr>
      <vt:lpstr>Types of cryptography algorithm </vt:lpstr>
      <vt:lpstr>Symmetric Algorithm </vt:lpstr>
      <vt:lpstr>PowerPoint Presentation</vt:lpstr>
      <vt:lpstr>Asymmetric Algorithm</vt:lpstr>
      <vt:lpstr>PowerPoint Presentation</vt:lpstr>
      <vt:lpstr>Hash Functions </vt:lpstr>
      <vt:lpstr>PowerPoint Presentation</vt:lpstr>
      <vt:lpstr>Benefits of Cryptography</vt:lpstr>
      <vt:lpstr>Drawbacks of Cryptography</vt:lpstr>
      <vt:lpstr>Future of Cryptography</vt:lpstr>
      <vt:lpstr>References</vt:lpstr>
      <vt:lpstr>PowerPoint Presentation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Chitrangi Hemant Ambegaonkar</dc:creator>
  <cp:lastModifiedBy>Chitrangi Hemant Ambegaonkar</cp:lastModifiedBy>
  <cp:revision>117</cp:revision>
  <dcterms:created xsi:type="dcterms:W3CDTF">2018-08-09T22:42:57Z</dcterms:created>
  <dcterms:modified xsi:type="dcterms:W3CDTF">2018-08-15T23:03:32Z</dcterms:modified>
</cp:coreProperties>
</file>