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3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06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7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24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05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86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3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3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3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8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13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46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49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9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1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FFA2-5A78-480B-8412-057B196442EB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C139E5-2D4B-42F2-8367-B3DD39669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3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ercoq.bitbucket.io/cpp/tdtp/OOP_C++_tdtp10.pdf" TargetMode="External"/><Relationship Id="rId2" Type="http://schemas.openxmlformats.org/officeDocument/2006/relationships/hyperlink" Target="https://fercoq.bitbucket.io/cpp/tdtp/OOP_C++_tdtp7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fr/docs/Web/SVG/Element" TargetMode="External"/><Relationship Id="rId5" Type="http://schemas.openxmlformats.org/officeDocument/2006/relationships/hyperlink" Target="https://developer.mozilla.org/fr/docs/Web/SVG/Tutoriel/Transformations_de_base" TargetMode="External"/><Relationship Id="rId4" Type="http://schemas.openxmlformats.org/officeDocument/2006/relationships/hyperlink" Target="https://fercoq.bitbucket.io/cpp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1FACC-7CBB-4AD6-A87C-354D33C2F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627" y="748454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Projet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CD7A7E-FE56-460B-8934-B642EA3F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17" y="4463245"/>
            <a:ext cx="7766936" cy="175658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GAUVAIN Magdeleine</a:t>
            </a:r>
          </a:p>
          <a:p>
            <a:pPr algn="l"/>
            <a:r>
              <a:rPr lang="fr-FR" dirty="0"/>
              <a:t>POUSSET Lilian</a:t>
            </a:r>
          </a:p>
          <a:p>
            <a:pPr algn="l"/>
            <a:r>
              <a:rPr lang="fr-FR" dirty="0"/>
              <a:t>SAJOT Matthieu</a:t>
            </a:r>
          </a:p>
          <a:p>
            <a:pPr algn="l"/>
            <a:r>
              <a:rPr lang="fr-FR" dirty="0"/>
              <a:t>ING2 – TD05</a:t>
            </a:r>
          </a:p>
        </p:txBody>
      </p:sp>
    </p:spTree>
    <p:extLst>
      <p:ext uri="{BB962C8B-B14F-4D97-AF65-F5344CB8AC3E}">
        <p14:creationId xmlns:p14="http://schemas.microsoft.com/office/powerpoint/2010/main" val="85863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E2F0B33-69D7-4DFF-9390-E6DE2AEA12B1}"/>
              </a:ext>
            </a:extLst>
          </p:cNvPr>
          <p:cNvSpPr txBox="1"/>
          <p:nvPr/>
        </p:nvSpPr>
        <p:spPr>
          <a:xfrm>
            <a:off x="3429000" y="247650"/>
            <a:ext cx="481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AB8143-43F1-4460-A526-344B2BEFFD2D}"/>
              </a:ext>
            </a:extLst>
          </p:cNvPr>
          <p:cNvSpPr txBox="1"/>
          <p:nvPr/>
        </p:nvSpPr>
        <p:spPr>
          <a:xfrm>
            <a:off x="1304925" y="1381125"/>
            <a:ext cx="1033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Base du projet: TP7: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https://fercoq.bitbucket.io/cpp/tdtp/OOP_C++_tdtp7.pdf</a:t>
            </a:r>
            <a:endParaRPr lang="fr-FR" dirty="0"/>
          </a:p>
          <a:p>
            <a:r>
              <a:rPr lang="fr-FR" u="sng" dirty="0"/>
              <a:t>TP10:</a:t>
            </a:r>
            <a:r>
              <a:rPr lang="fr-FR" dirty="0"/>
              <a:t> </a:t>
            </a:r>
            <a:r>
              <a:rPr lang="fr-FR" u="sng" dirty="0">
                <a:hlinkClick r:id="rId3"/>
              </a:rPr>
              <a:t>https://fercoq.bitbucket.io/cpp/tdtp/OOP_C++_tdtp10.pdf</a:t>
            </a:r>
            <a:endParaRPr lang="fr-FR" u="sng" dirty="0"/>
          </a:p>
          <a:p>
            <a:r>
              <a:rPr lang="fr-FR" u="sng" dirty="0"/>
              <a:t>Cours C++ </a:t>
            </a:r>
            <a:r>
              <a:rPr lang="fr-FR" u="sng" dirty="0" err="1"/>
              <a:t>R.Fercoq</a:t>
            </a:r>
            <a:r>
              <a:rPr lang="fr-FR" u="sng" dirty="0"/>
              <a:t>:</a:t>
            </a:r>
            <a:r>
              <a:rPr lang="fr-FR" dirty="0"/>
              <a:t> </a:t>
            </a:r>
            <a:r>
              <a:rPr lang="fr-FR" dirty="0">
                <a:hlinkClick r:id="rId4"/>
              </a:rPr>
              <a:t>https://fercoq.bitbucket.io/cpp/index.html</a:t>
            </a:r>
            <a:endParaRPr lang="fr-FR" dirty="0"/>
          </a:p>
          <a:p>
            <a:r>
              <a:rPr lang="fr-FR" u="sng" dirty="0"/>
              <a:t>SVG: Transformation de base:</a:t>
            </a:r>
            <a:r>
              <a:rPr lang="fr-FR" dirty="0"/>
              <a:t> </a:t>
            </a:r>
            <a:r>
              <a:rPr lang="fr-FR" dirty="0">
                <a:hlinkClick r:id="rId5"/>
              </a:rPr>
              <a:t>https://developer.mozilla.org/fr/docs/Web/SVG/Tutoriel/Transformations_de_base</a:t>
            </a:r>
            <a:endParaRPr lang="fr-FR" dirty="0"/>
          </a:p>
          <a:p>
            <a:r>
              <a:rPr lang="fr-FR" u="sng" dirty="0"/>
              <a:t>Référence des éléments SVG:</a:t>
            </a:r>
          </a:p>
          <a:p>
            <a:r>
              <a:rPr lang="fr-FR" dirty="0">
                <a:hlinkClick r:id="rId6"/>
              </a:rPr>
              <a:t>https://developer.mozilla.org/fr/docs/Web/SVG/Element</a:t>
            </a:r>
            <a:endParaRPr lang="fr-FR" dirty="0"/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5537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8C23549-D8F0-447A-A889-63583821C54E}"/>
              </a:ext>
            </a:extLst>
          </p:cNvPr>
          <p:cNvSpPr txBox="1"/>
          <p:nvPr/>
        </p:nvSpPr>
        <p:spPr>
          <a:xfrm>
            <a:off x="3514725" y="352425"/>
            <a:ext cx="477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BF3FA-5D82-4531-81A9-2F536E2D8819}"/>
              </a:ext>
            </a:extLst>
          </p:cNvPr>
          <p:cNvSpPr txBox="1"/>
          <p:nvPr/>
        </p:nvSpPr>
        <p:spPr>
          <a:xfrm>
            <a:off x="4972050" y="1441042"/>
            <a:ext cx="5905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-présentation du sujet</a:t>
            </a:r>
          </a:p>
          <a:p>
            <a:endParaRPr lang="fr-FR" sz="2400" dirty="0"/>
          </a:p>
          <a:p>
            <a:r>
              <a:rPr lang="fr-FR" sz="2400" dirty="0"/>
              <a:t>-répartition des tâches</a:t>
            </a:r>
          </a:p>
          <a:p>
            <a:endParaRPr lang="fr-FR" sz="2400" dirty="0"/>
          </a:p>
          <a:p>
            <a:r>
              <a:rPr lang="fr-FR" sz="2400" dirty="0"/>
              <a:t>-diagramme de classes</a:t>
            </a:r>
          </a:p>
          <a:p>
            <a:endParaRPr lang="fr-FR" sz="2400" dirty="0"/>
          </a:p>
          <a:p>
            <a:r>
              <a:rPr lang="fr-FR" sz="2400" dirty="0"/>
              <a:t>-test fonctionnels</a:t>
            </a:r>
          </a:p>
          <a:p>
            <a:endParaRPr lang="fr-FR" sz="2400" dirty="0"/>
          </a:p>
          <a:p>
            <a:r>
              <a:rPr lang="fr-FR" sz="2400" dirty="0"/>
              <a:t>-bilans individuels et collectif</a:t>
            </a:r>
          </a:p>
          <a:p>
            <a:endParaRPr lang="fr-FR" sz="2400" dirty="0"/>
          </a:p>
        </p:txBody>
      </p:sp>
      <p:pic>
        <p:nvPicPr>
          <p:cNvPr id="1026" name="Picture 2" descr="Résultat de recherche d'images pour &quot;robot&quot;">
            <a:extLst>
              <a:ext uri="{FF2B5EF4-FFF2-40B4-BE49-F238E27FC236}">
                <a16:creationId xmlns:a16="http://schemas.microsoft.com/office/drawing/2014/main" id="{44BB2AEE-389C-4C04-B960-D94EDACB6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60311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B666312-83FA-42A9-BB16-E21E8044E5F6}"/>
              </a:ext>
            </a:extLst>
          </p:cNvPr>
          <p:cNvSpPr txBox="1"/>
          <p:nvPr/>
        </p:nvSpPr>
        <p:spPr>
          <a:xfrm>
            <a:off x="2943225" y="628650"/>
            <a:ext cx="551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accent1"/>
                </a:solidFill>
              </a:rPr>
              <a:t>Présentation du sujet</a:t>
            </a:r>
          </a:p>
        </p:txBody>
      </p:sp>
      <p:pic>
        <p:nvPicPr>
          <p:cNvPr id="2052" name="Picture 4" descr="Résultat de recherche d'images pour &quot;robot arm&quot;">
            <a:extLst>
              <a:ext uri="{FF2B5EF4-FFF2-40B4-BE49-F238E27FC236}">
                <a16:creationId xmlns:a16="http://schemas.microsoft.com/office/drawing/2014/main" id="{63A216BF-6DEC-4BD2-9AD2-C1026A7E9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724025"/>
            <a:ext cx="31337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FE80F79-54CB-441E-8063-9325914160C1}"/>
              </a:ext>
            </a:extLst>
          </p:cNvPr>
          <p:cNvSpPr txBox="1"/>
          <p:nvPr/>
        </p:nvSpPr>
        <p:spPr>
          <a:xfrm>
            <a:off x="647700" y="2352675"/>
            <a:ext cx="5857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Environnement en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Entités évoluent selon axes de translation dans cet environnement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Pilotage interactif en lignes de commande</a:t>
            </a:r>
          </a:p>
        </p:txBody>
      </p:sp>
    </p:spTree>
    <p:extLst>
      <p:ext uri="{BB962C8B-B14F-4D97-AF65-F5344CB8AC3E}">
        <p14:creationId xmlns:p14="http://schemas.microsoft.com/office/powerpoint/2010/main" val="328830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4862997-8580-4E8C-BD0F-3AA2682384B2}"/>
              </a:ext>
            </a:extLst>
          </p:cNvPr>
          <p:cNvSpPr txBox="1"/>
          <p:nvPr/>
        </p:nvSpPr>
        <p:spPr>
          <a:xfrm>
            <a:off x="3190875" y="304800"/>
            <a:ext cx="505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accent1"/>
                </a:solidFill>
              </a:rPr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B797C57-4BAC-4084-B790-0FE8329C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93775"/>
              </p:ext>
            </p:extLst>
          </p:nvPr>
        </p:nvGraphicFramePr>
        <p:xfrm>
          <a:off x="1441450" y="2034115"/>
          <a:ext cx="8128000" cy="2783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9963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4383910"/>
                    </a:ext>
                  </a:extLst>
                </a:gridCol>
              </a:tblGrid>
              <a:tr h="589227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Fonctionnalité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71084"/>
                  </a:ext>
                </a:extLst>
              </a:tr>
              <a:tr h="589227">
                <a:tc>
                  <a:txBody>
                    <a:bodyPr/>
                    <a:lstStyle/>
                    <a:p>
                      <a:r>
                        <a:rPr lang="fr-FR" dirty="0"/>
                        <a:t>Magdeleine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Menu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Load</a:t>
                      </a:r>
                      <a:r>
                        <a:rPr lang="fr-FR" dirty="0"/>
                        <a:t> / </a:t>
                      </a:r>
                      <a:r>
                        <a:rPr lang="fr-FR" dirty="0" err="1"/>
                        <a:t>Reload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04083"/>
                  </a:ext>
                </a:extLst>
              </a:tr>
              <a:tr h="589227">
                <a:tc>
                  <a:txBody>
                    <a:bodyPr/>
                    <a:lstStyle/>
                    <a:p>
                      <a:r>
                        <a:rPr lang="fr-FR" sz="1800" dirty="0"/>
                        <a:t>Lilian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/>
                        <a:t>Chargement de fichiers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/>
                        <a:t>Recherche de bloc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11826"/>
                  </a:ext>
                </a:extLst>
              </a:tr>
              <a:tr h="589227">
                <a:tc>
                  <a:txBody>
                    <a:bodyPr/>
                    <a:lstStyle/>
                    <a:p>
                      <a:r>
                        <a:rPr lang="fr-FR" dirty="0"/>
                        <a:t>Matthieu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Dessin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Translation/ Rotation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Axes de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3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3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C22BB25-E489-458D-8867-27E18B1CF4C6}"/>
              </a:ext>
            </a:extLst>
          </p:cNvPr>
          <p:cNvSpPr txBox="1"/>
          <p:nvPr/>
        </p:nvSpPr>
        <p:spPr>
          <a:xfrm>
            <a:off x="2124075" y="371475"/>
            <a:ext cx="613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accent1"/>
                </a:solidFill>
              </a:rPr>
              <a:t>Diagramme de classes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103C6D7-CBD0-44BF-8DA0-781FEB59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176338"/>
            <a:ext cx="5867400" cy="48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7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4AF4689-BFF0-4879-8C75-C7D4AF2525E1}"/>
              </a:ext>
            </a:extLst>
          </p:cNvPr>
          <p:cNvSpPr txBox="1"/>
          <p:nvPr/>
        </p:nvSpPr>
        <p:spPr>
          <a:xfrm>
            <a:off x="2695575" y="381000"/>
            <a:ext cx="614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accent1"/>
                </a:solidFill>
              </a:rPr>
              <a:t>Tests Fonctionnels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90CB94B-3778-4545-80E2-4E3E0250E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61995"/>
              </p:ext>
            </p:extLst>
          </p:nvPr>
        </p:nvGraphicFramePr>
        <p:xfrm>
          <a:off x="357187" y="1053041"/>
          <a:ext cx="10820400" cy="5605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150116985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36966720"/>
                    </a:ext>
                  </a:extLst>
                </a:gridCol>
              </a:tblGrid>
              <a:tr h="426663">
                <a:tc>
                  <a:txBody>
                    <a:bodyPr/>
                    <a:lstStyle/>
                    <a:p>
                      <a:r>
                        <a:rPr lang="fr-FR" dirty="0"/>
                        <a:t>Cas d’Usage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Prise en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0775"/>
                  </a:ext>
                </a:extLst>
              </a:tr>
              <a:tr h="2150997">
                <a:tc>
                  <a:txBody>
                    <a:bodyPr/>
                    <a:lstStyle/>
                    <a:p>
                      <a:r>
                        <a:rPr lang="fr-FR" dirty="0"/>
                        <a:t>Fichier inexistant/corrompu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br>
                        <a:rPr lang="fr-FR" dirty="0"/>
                      </a:br>
                      <a:r>
                        <a:rPr lang="fr-FR" dirty="0"/>
                        <a:t>-&gt;message d’erreur d’ouverture</a:t>
                      </a:r>
                    </a:p>
                    <a:p>
                      <a:r>
                        <a:rPr lang="fr-FR" dirty="0"/>
                        <a:t>-&gt;l’utilisateur peut quand même continuer à utiliser l’application, et peut notamment utiliser la commande « </a:t>
                      </a:r>
                      <a:r>
                        <a:rPr lang="fr-FR" dirty="0" err="1"/>
                        <a:t>load</a:t>
                      </a:r>
                      <a:r>
                        <a:rPr lang="fr-FR" dirty="0"/>
                        <a:t> » pour charger un autre fichier.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06868"/>
                  </a:ext>
                </a:extLst>
              </a:tr>
              <a:tr h="1564362">
                <a:tc>
                  <a:txBody>
                    <a:bodyPr/>
                    <a:lstStyle/>
                    <a:p>
                      <a:r>
                        <a:rPr lang="fr-FR" dirty="0"/>
                        <a:t>Saisie d’une commande inexistante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fr-FR" dirty="0"/>
                      </a:br>
                      <a:endParaRPr lang="fr-FR" dirty="0"/>
                    </a:p>
                    <a:p>
                      <a:r>
                        <a:rPr lang="fr-FR" dirty="0"/>
                        <a:t>-&gt;message d’erreur</a:t>
                      </a:r>
                    </a:p>
                    <a:p>
                      <a:r>
                        <a:rPr lang="fr-FR" dirty="0"/>
                        <a:t>-&gt;l’app redemande à l’utilisateur de saisir une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29551"/>
                  </a:ext>
                </a:extLst>
              </a:tr>
              <a:tr h="1367662">
                <a:tc>
                  <a:txBody>
                    <a:bodyPr/>
                    <a:lstStyle/>
                    <a:p>
                      <a:r>
                        <a:rPr lang="fr-FR" dirty="0"/>
                        <a:t>Commande à un bloc n’existant 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-&gt;message d’erreur</a:t>
                      </a:r>
                    </a:p>
                    <a:p>
                      <a:r>
                        <a:rPr lang="fr-FR" dirty="0"/>
                        <a:t>-&gt;l’utilisateur est invité à saisir à nouveau la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9437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A40C943F-C834-4E71-87D6-034B2C4C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3751750"/>
            <a:ext cx="3000375" cy="4453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D28356-8027-4050-87A5-764A76B0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1624013"/>
            <a:ext cx="5162550" cy="2074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24E507-181B-4341-B6F0-EB300949D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5300662"/>
            <a:ext cx="2357438" cy="3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DC2947D-25A3-4C51-825E-C9681C6A2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66262"/>
              </p:ext>
            </p:extLst>
          </p:nvPr>
        </p:nvGraphicFramePr>
        <p:xfrm>
          <a:off x="295274" y="719666"/>
          <a:ext cx="11572876" cy="59265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81676">
                  <a:extLst>
                    <a:ext uri="{9D8B030D-6E8A-4147-A177-3AD203B41FA5}">
                      <a16:colId xmlns:a16="http://schemas.microsoft.com/office/drawing/2014/main" val="1277809084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45204859"/>
                    </a:ext>
                  </a:extLst>
                </a:gridCol>
              </a:tblGrid>
              <a:tr h="657798">
                <a:tc>
                  <a:txBody>
                    <a:bodyPr/>
                    <a:lstStyle/>
                    <a:p>
                      <a:r>
                        <a:rPr lang="fr-FR" dirty="0"/>
                        <a:t>Cas d’usage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Prise en charge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36595"/>
                  </a:ext>
                </a:extLst>
              </a:tr>
              <a:tr h="1153983">
                <a:tc>
                  <a:txBody>
                    <a:bodyPr/>
                    <a:lstStyle/>
                    <a:p>
                      <a:r>
                        <a:rPr lang="fr-FR" dirty="0"/>
                        <a:t>Mauvaise saisie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Pas pris en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05119"/>
                  </a:ext>
                </a:extLst>
              </a:tr>
              <a:tr h="983279">
                <a:tc>
                  <a:txBody>
                    <a:bodyPr/>
                    <a:lstStyle/>
                    <a:p>
                      <a:r>
                        <a:rPr lang="fr-FR" dirty="0"/>
                        <a:t>Blindage des translations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-&gt;Commande annulée + message d’erreur</a:t>
                      </a:r>
                    </a:p>
                    <a:p>
                      <a:r>
                        <a:rPr lang="fr-FR" dirty="0"/>
                        <a:t>-&gt;demande nouvelle saisie de commande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92692"/>
                  </a:ext>
                </a:extLst>
              </a:tr>
              <a:tr h="983279">
                <a:tc>
                  <a:txBody>
                    <a:bodyPr/>
                    <a:lstStyle/>
                    <a:p>
                      <a:r>
                        <a:rPr lang="fr-FR" dirty="0"/>
                        <a:t>Bonne Saisie de 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-&gt;exécution de la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96312"/>
                  </a:ext>
                </a:extLst>
              </a:tr>
              <a:tr h="983279">
                <a:tc>
                  <a:txBody>
                    <a:bodyPr/>
                    <a:lstStyle/>
                    <a:p>
                      <a:r>
                        <a:rPr lang="fr-FR" dirty="0"/>
                        <a:t>La translation d’un bloc parent « entraine » les enfants: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73144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DCCF2C33-FC45-4C62-820F-2E4AD4F4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49" y="1425742"/>
            <a:ext cx="2486025" cy="485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E1BE3D-7777-46C9-8F8F-6A0FB5ACA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4" y="2617592"/>
            <a:ext cx="2486025" cy="4902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A62B44-97BF-4106-B40A-DAFBCBCF9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4" y="4146383"/>
            <a:ext cx="2695575" cy="495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A456C9-6C4E-4F36-971D-0C8DFDA0F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488" y="5246369"/>
            <a:ext cx="2486026" cy="13570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5E923B1-DDBD-4F40-9B70-326DA0D47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36" y="5246369"/>
            <a:ext cx="2259963" cy="13680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9C6A9E-61AE-40BE-8654-4E816D8DE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274" y="5651182"/>
            <a:ext cx="1409700" cy="409575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FFDCDE3-5BB4-4895-988D-67A251D32D82}"/>
              </a:ext>
            </a:extLst>
          </p:cNvPr>
          <p:cNvSpPr/>
          <p:nvPr/>
        </p:nvSpPr>
        <p:spPr>
          <a:xfrm>
            <a:off x="8734425" y="5753100"/>
            <a:ext cx="457200" cy="30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01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E340779-2449-461F-B8C5-C47CE5D81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09673"/>
              </p:ext>
            </p:extLst>
          </p:nvPr>
        </p:nvGraphicFramePr>
        <p:xfrm>
          <a:off x="200025" y="719666"/>
          <a:ext cx="11430000" cy="567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4139144643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124993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 d’usage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Prise en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8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Rotation de blocs enfant avec le bloc parent: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Détection de collision entre les différents blocs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0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«</a:t>
                      </a:r>
                      <a:r>
                        <a:rPr lang="fr-FR" dirty="0" err="1"/>
                        <a:t>ids</a:t>
                      </a:r>
                      <a:r>
                        <a:rPr lang="fr-FR" dirty="0"/>
                        <a:t> » et « </a:t>
                      </a:r>
                      <a:r>
                        <a:rPr lang="fr-FR" dirty="0" err="1"/>
                        <a:t>noids</a:t>
                      </a:r>
                      <a:r>
                        <a:rPr lang="fr-FR" dirty="0"/>
                        <a:t> » active ou désactive l’affichage des Identifiants de blocs, ainsi que les axes de translations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3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Store/Restore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-&gt;Stocke l’état de la scène</a:t>
                      </a:r>
                    </a:p>
                    <a:p>
                      <a:r>
                        <a:rPr lang="fr-FR" dirty="0"/>
                        <a:t>-&gt;Restore l’état 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91400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91404BBD-A8E8-4AC9-A34F-46E10DF5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99446"/>
            <a:ext cx="1676400" cy="228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B930E5-DF5F-440A-B7D1-29E160A5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874" y="1079321"/>
            <a:ext cx="1092101" cy="119990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1D1645-CD60-4003-8640-BB87BB6DB5AA}"/>
              </a:ext>
            </a:extLst>
          </p:cNvPr>
          <p:cNvSpPr/>
          <p:nvPr/>
        </p:nvSpPr>
        <p:spPr>
          <a:xfrm>
            <a:off x="8315325" y="1499446"/>
            <a:ext cx="495300" cy="386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7C3A12-403C-4456-A55C-385DC0C5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584" y="1079321"/>
            <a:ext cx="996492" cy="11933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AF25FA-871E-48E8-9D55-BE13B94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286721"/>
            <a:ext cx="4086225" cy="16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26AE4C-6676-438A-AAA5-4D0DA4E00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118" y="4054491"/>
            <a:ext cx="1136171" cy="1499219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2E4452B-B5F3-43DB-87FF-D29096E2FEE2}"/>
              </a:ext>
            </a:extLst>
          </p:cNvPr>
          <p:cNvSpPr/>
          <p:nvPr/>
        </p:nvSpPr>
        <p:spPr>
          <a:xfrm>
            <a:off x="8394650" y="4524375"/>
            <a:ext cx="527149" cy="419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DF86579-6D8D-4446-AFE0-6E89838DBA97}"/>
              </a:ext>
            </a:extLst>
          </p:cNvPr>
          <p:cNvSpPr/>
          <p:nvPr/>
        </p:nvSpPr>
        <p:spPr>
          <a:xfrm rot="10800000">
            <a:off x="8131076" y="4524375"/>
            <a:ext cx="527149" cy="419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8C3646A-D6BF-417D-BD8A-0B04CCC2F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147" y="4000726"/>
            <a:ext cx="1136171" cy="15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1113F39-7EF2-4F59-8794-88D33F31F658}"/>
              </a:ext>
            </a:extLst>
          </p:cNvPr>
          <p:cNvSpPr txBox="1"/>
          <p:nvPr/>
        </p:nvSpPr>
        <p:spPr>
          <a:xfrm>
            <a:off x="2647951" y="352425"/>
            <a:ext cx="5953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Bilans individuels et collectif</a:t>
            </a:r>
          </a:p>
        </p:txBody>
      </p:sp>
      <p:pic>
        <p:nvPicPr>
          <p:cNvPr id="3074" name="Picture 2" descr="Résultat de recherche d'images pour &quot;robot&quot;">
            <a:extLst>
              <a:ext uri="{FF2B5EF4-FFF2-40B4-BE49-F238E27FC236}">
                <a16:creationId xmlns:a16="http://schemas.microsoft.com/office/drawing/2014/main" id="{F5EBF6F4-E1D7-4769-969A-56BD405A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937200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0505C22-5C94-4F83-81A6-AE59D8BBA4AF}"/>
              </a:ext>
            </a:extLst>
          </p:cNvPr>
          <p:cNvSpPr txBox="1"/>
          <p:nvPr/>
        </p:nvSpPr>
        <p:spPr>
          <a:xfrm>
            <a:off x="419100" y="1066800"/>
            <a:ext cx="5391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CDC globalement rempli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Format SVG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Mise en pratique des enseignements de 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Utilisation des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Conteneurs (vecteur notamment)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2060"/>
                </a:solidFill>
              </a:rPr>
              <a:t>Streams</a:t>
            </a:r>
            <a:endParaRPr lang="fr-FR" dirty="0">
              <a:solidFill>
                <a:srgbClr val="002060"/>
              </a:solidFill>
            </a:endParaRPr>
          </a:p>
          <a:p>
            <a:pPr lvl="1"/>
            <a:r>
              <a:rPr lang="fr-FR" dirty="0">
                <a:solidFill>
                  <a:srgbClr val="002060"/>
                </a:solidFill>
              </a:rPr>
              <a:t> </a:t>
            </a:r>
          </a:p>
          <a:p>
            <a:r>
              <a:rPr lang="fr-FR" dirty="0">
                <a:solidFill>
                  <a:srgbClr val="002060"/>
                </a:solidFill>
              </a:rPr>
              <a:t>Points d’amélioration:	</a:t>
            </a:r>
          </a:p>
          <a:p>
            <a:r>
              <a:rPr lang="fr-FR" dirty="0">
                <a:solidFill>
                  <a:srgbClr val="002060"/>
                </a:solidFill>
              </a:rPr>
              <a:t>	- collision entre « entités »</a:t>
            </a:r>
          </a:p>
          <a:p>
            <a:r>
              <a:rPr lang="fr-FR" dirty="0">
                <a:solidFill>
                  <a:srgbClr val="002060"/>
                </a:solidFill>
              </a:rPr>
              <a:t>	- interactions entre entités</a:t>
            </a:r>
          </a:p>
          <a:p>
            <a:r>
              <a:rPr lang="fr-FR" dirty="0">
                <a:solidFill>
                  <a:srgbClr val="002060"/>
                </a:solidFill>
              </a:rPr>
              <a:t>	- formes plus complexes (polygones)</a:t>
            </a:r>
          </a:p>
          <a:p>
            <a:r>
              <a:rPr lang="fr-FR" dirty="0">
                <a:solidFill>
                  <a:srgbClr val="002060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48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432</Words>
  <Application>Microsoft Office PowerPoint</Application>
  <PresentationFormat>Grand écran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Projet Informatique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</dc:title>
  <dc:creator>Lilian Pousset</dc:creator>
  <cp:lastModifiedBy>Lilian Pousset</cp:lastModifiedBy>
  <cp:revision>52</cp:revision>
  <dcterms:created xsi:type="dcterms:W3CDTF">2019-12-01T13:38:23Z</dcterms:created>
  <dcterms:modified xsi:type="dcterms:W3CDTF">2019-12-01T22:11:27Z</dcterms:modified>
</cp:coreProperties>
</file>