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3EE1E2-F315-49E4-8338-F27E93F9E0E9}">
  <a:tblStyle styleId="{573EE1E2-F315-49E4-8338-F27E93F9E0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862edf05c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862edf05c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862edf05c_0_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862edf05c_0_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862edf05c_0_2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862edf05c_0_2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862edf05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862edf05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862edf05c_0_2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862edf05c_0_2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862edf05c_0_2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862edf05c_0_2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862edf05c_0_2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862edf05c_0_2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862edf05c_0_2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862edf05c_0_2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862edf05c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862edf05c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862edf05c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862edf05c_0_2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862edf05c_0_2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862edf05c_0_2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openclassrooms.com/fr/courses/626954-creez-votre-application-web-avec-java-ee/624784-le-modele-dao" TargetMode="External"/><Relationship Id="rId4" Type="http://schemas.openxmlformats.org/officeDocument/2006/relationships/hyperlink" Target="https://www.w3schools.com/java/default.asp" TargetMode="External"/><Relationship Id="rId5" Type="http://schemas.openxmlformats.org/officeDocument/2006/relationships/hyperlink" Target="https://www.w3schools.com/sql/default.asp" TargetMode="External"/><Relationship Id="rId6"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93025" y="267875"/>
            <a:ext cx="2839800" cy="15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RentAble</a:t>
            </a:r>
            <a:endParaRPr/>
          </a:p>
        </p:txBody>
      </p:sp>
      <p:sp>
        <p:nvSpPr>
          <p:cNvPr id="278" name="Google Shape;278;p13"/>
          <p:cNvSpPr txBox="1"/>
          <p:nvPr>
            <p:ph idx="1" type="subTitle"/>
          </p:nvPr>
        </p:nvSpPr>
        <p:spPr>
          <a:xfrm>
            <a:off x="448950" y="3296250"/>
            <a:ext cx="44265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Matthieu SAJOT</a:t>
            </a:r>
            <a:endParaRPr/>
          </a:p>
          <a:p>
            <a:pPr indent="0" lvl="0" marL="0" rtl="0" algn="l">
              <a:spcBef>
                <a:spcPts val="0"/>
              </a:spcBef>
              <a:spcAft>
                <a:spcPts val="0"/>
              </a:spcAft>
              <a:buNone/>
            </a:pPr>
            <a:r>
              <a:rPr lang="fr"/>
              <a:t>Etienne LIONNET</a:t>
            </a:r>
            <a:endParaRPr/>
          </a:p>
          <a:p>
            <a:pPr indent="0" lvl="0" marL="0" rtl="0" algn="l">
              <a:spcBef>
                <a:spcPts val="0"/>
              </a:spcBef>
              <a:spcAft>
                <a:spcPts val="0"/>
              </a:spcAft>
              <a:buNone/>
            </a:pPr>
            <a:r>
              <a:rPr lang="fr"/>
              <a:t>Tom SIENNICKI</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TD7B</a:t>
            </a:r>
            <a:endParaRPr/>
          </a:p>
        </p:txBody>
      </p:sp>
      <p:sp>
        <p:nvSpPr>
          <p:cNvPr id="279" name="Google Shape;279;p13"/>
          <p:cNvSpPr txBox="1"/>
          <p:nvPr>
            <p:ph idx="12" type="sldNum"/>
          </p:nvPr>
        </p:nvSpPr>
        <p:spPr>
          <a:xfrm>
            <a:off x="8476050" y="4532700"/>
            <a:ext cx="523800" cy="59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80" name="Google Shape;280;p13"/>
          <p:cNvPicPr preferRelativeResize="0"/>
          <p:nvPr/>
        </p:nvPicPr>
        <p:blipFill>
          <a:blip r:embed="rId3">
            <a:alphaModFix/>
          </a:blip>
          <a:stretch>
            <a:fillRect/>
          </a:stretch>
        </p:blipFill>
        <p:spPr>
          <a:xfrm>
            <a:off x="3451750" y="1589075"/>
            <a:ext cx="5024299" cy="26220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Bilan Collectif</a:t>
            </a:r>
            <a:endParaRPr sz="5000"/>
          </a:p>
        </p:txBody>
      </p:sp>
      <p:sp>
        <p:nvSpPr>
          <p:cNvPr id="338" name="Google Shape;338;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
        <p:nvSpPr>
          <p:cNvPr id="339" name="Google Shape;339;p22"/>
          <p:cNvSpPr txBox="1"/>
          <p:nvPr/>
        </p:nvSpPr>
        <p:spPr>
          <a:xfrm>
            <a:off x="889550" y="1660925"/>
            <a:ext cx="7693800" cy="26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fr" sz="1600">
                <a:solidFill>
                  <a:srgbClr val="FFFFFF"/>
                </a:solidFill>
              </a:rPr>
              <a:t>On peut dire que ce projet ayant pour but de nous initier à une problématique concrète nous a permis d'enrichir nos compétences en Java et en SQL</a:t>
            </a:r>
            <a:r>
              <a:rPr lang="fr" sz="1600">
                <a:solidFill>
                  <a:srgbClr val="FFFFFF"/>
                </a:solidFill>
              </a:rPr>
              <a:t>. Ce projet nous a donc été bénéfique à tous puisque nous avons pu nous entraider les uns les autres. En plus de cela, nous avons largement atteint l’objectif fixé et nous nous sentons fier d'être allé jusqu'au bout du cahier des charges en réussissant quelques extensions.</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spcBef>
                <a:spcPts val="0"/>
              </a:spcBef>
              <a:spcAft>
                <a:spcPts val="0"/>
              </a:spcAft>
              <a:buNone/>
            </a:pPr>
            <a:r>
              <a:rPr lang="fr" sz="1600">
                <a:solidFill>
                  <a:srgbClr val="FFFFFF"/>
                </a:solidFill>
                <a:latin typeface="Nunito"/>
                <a:ea typeface="Nunito"/>
                <a:cs typeface="Nunito"/>
                <a:sym typeface="Nunito"/>
              </a:rPr>
              <a:t> </a:t>
            </a:r>
            <a:endParaRPr sz="1600">
              <a:solidFill>
                <a:srgbClr val="FFFFFF"/>
              </a:solidFill>
              <a:latin typeface="Nunito"/>
              <a:ea typeface="Nunito"/>
              <a:cs typeface="Nunito"/>
              <a:sym typeface="Nunito"/>
            </a:endParaRPr>
          </a:p>
          <a:p>
            <a:pPr indent="0" lvl="0" marL="0" rtl="0" algn="l">
              <a:spcBef>
                <a:spcPts val="0"/>
              </a:spcBef>
              <a:spcAft>
                <a:spcPts val="0"/>
              </a:spcAft>
              <a:buNone/>
            </a:pPr>
            <a:r>
              <a:t/>
            </a:r>
            <a:endParaRPr sz="1600">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Bilans Individuels</a:t>
            </a:r>
            <a:endParaRPr sz="5000"/>
          </a:p>
        </p:txBody>
      </p:sp>
      <p:sp>
        <p:nvSpPr>
          <p:cNvPr id="345" name="Google Shape;345;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
        <p:nvSpPr>
          <p:cNvPr id="346" name="Google Shape;346;p23"/>
          <p:cNvSpPr txBox="1"/>
          <p:nvPr/>
        </p:nvSpPr>
        <p:spPr>
          <a:xfrm>
            <a:off x="889550" y="1194750"/>
            <a:ext cx="7693800" cy="346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Char char="●"/>
            </a:pPr>
            <a:r>
              <a:rPr lang="fr" sz="1600">
                <a:solidFill>
                  <a:srgbClr val="FFFFFF"/>
                </a:solidFill>
                <a:latin typeface="Nunito"/>
                <a:ea typeface="Nunito"/>
                <a:cs typeface="Nunito"/>
                <a:sym typeface="Nunito"/>
              </a:rPr>
              <a:t>Tom </a:t>
            </a:r>
            <a:endParaRPr sz="1600">
              <a:solidFill>
                <a:srgbClr val="FFFFFF"/>
              </a:solidFill>
              <a:latin typeface="Nunito"/>
              <a:ea typeface="Nunito"/>
              <a:cs typeface="Nunito"/>
              <a:sym typeface="Nunito"/>
            </a:endParaRPr>
          </a:p>
          <a:p>
            <a:pPr indent="0" lvl="0" marL="0" rtl="0" algn="l">
              <a:lnSpc>
                <a:spcPct val="115000"/>
              </a:lnSpc>
              <a:spcBef>
                <a:spcPts val="400"/>
              </a:spcBef>
              <a:spcAft>
                <a:spcPts val="0"/>
              </a:spcAft>
              <a:buNone/>
            </a:pPr>
            <a:r>
              <a:rPr lang="fr" sz="1300">
                <a:solidFill>
                  <a:srgbClr val="FFFFFF"/>
                </a:solidFill>
              </a:rPr>
              <a:t>Ce projet était très intéressant dans la mesure où il m'a permis de travailler sur une problématique appliquée à un domaine concret. Je suis content d’avoir pu expérimenter un projet qui se rapproche de ce qui sera demandé au niveau professionnel. De plus, ce projet m'a permis de faire le bilan sur mes compétences en Java et en SQL et de me rendre compte de mon réel niveau appliquée sur un projet de cette envergure. </a:t>
            </a:r>
            <a:endParaRPr sz="1300">
              <a:solidFill>
                <a:srgbClr val="FFFFFF"/>
              </a:solidFill>
            </a:endParaRPr>
          </a:p>
          <a:p>
            <a:pPr indent="-330200" lvl="0" marL="457200" rtl="0" algn="l">
              <a:lnSpc>
                <a:spcPct val="115000"/>
              </a:lnSpc>
              <a:spcBef>
                <a:spcPts val="600"/>
              </a:spcBef>
              <a:spcAft>
                <a:spcPts val="0"/>
              </a:spcAft>
              <a:buClr>
                <a:srgbClr val="FFFFFF"/>
              </a:buClr>
              <a:buSzPts val="1600"/>
              <a:buFont typeface="Nunito"/>
              <a:buChar char="●"/>
            </a:pPr>
            <a:r>
              <a:rPr lang="fr" sz="1600">
                <a:solidFill>
                  <a:srgbClr val="FFFFFF"/>
                </a:solidFill>
                <a:latin typeface="Nunito"/>
                <a:ea typeface="Nunito"/>
                <a:cs typeface="Nunito"/>
                <a:sym typeface="Nunito"/>
              </a:rPr>
              <a:t>Matthieu</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330200" lvl="0" marL="457200" rtl="0" algn="l">
              <a:lnSpc>
                <a:spcPct val="115000"/>
              </a:lnSpc>
              <a:spcBef>
                <a:spcPts val="0"/>
              </a:spcBef>
              <a:spcAft>
                <a:spcPts val="0"/>
              </a:spcAft>
              <a:buClr>
                <a:srgbClr val="FFFFFF"/>
              </a:buClr>
              <a:buSzPts val="1600"/>
              <a:buFont typeface="Nunito"/>
              <a:buChar char="●"/>
            </a:pPr>
            <a:r>
              <a:rPr lang="fr" sz="1600">
                <a:solidFill>
                  <a:srgbClr val="FFFFFF"/>
                </a:solidFill>
                <a:latin typeface="Nunito"/>
                <a:ea typeface="Nunito"/>
                <a:cs typeface="Nunito"/>
                <a:sym typeface="Nunito"/>
              </a:rPr>
              <a:t>Etienne</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spcBef>
                <a:spcPts val="0"/>
              </a:spcBef>
              <a:spcAft>
                <a:spcPts val="0"/>
              </a:spcAft>
              <a:buNone/>
            </a:pPr>
            <a:r>
              <a:rPr lang="fr" sz="1600">
                <a:solidFill>
                  <a:srgbClr val="FFFFFF"/>
                </a:solidFill>
                <a:latin typeface="Nunito"/>
                <a:ea typeface="Nunito"/>
                <a:cs typeface="Nunito"/>
                <a:sym typeface="Nunito"/>
              </a:rPr>
              <a:t> </a:t>
            </a:r>
            <a:endParaRPr sz="1600">
              <a:solidFill>
                <a:srgbClr val="FFFFFF"/>
              </a:solidFill>
              <a:latin typeface="Nunito"/>
              <a:ea typeface="Nunito"/>
              <a:cs typeface="Nunito"/>
              <a:sym typeface="Nunito"/>
            </a:endParaRPr>
          </a:p>
          <a:p>
            <a:pPr indent="0" lvl="0" marL="0" rtl="0" algn="l">
              <a:spcBef>
                <a:spcPts val="0"/>
              </a:spcBef>
              <a:spcAft>
                <a:spcPts val="0"/>
              </a:spcAft>
              <a:buNone/>
            </a:pPr>
            <a:r>
              <a:t/>
            </a:r>
            <a:endParaRPr sz="1600">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Sources </a:t>
            </a:r>
            <a:endParaRPr sz="5000"/>
          </a:p>
        </p:txBody>
      </p:sp>
      <p:sp>
        <p:nvSpPr>
          <p:cNvPr id="352" name="Google Shape;352;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
        <p:nvSpPr>
          <p:cNvPr id="353" name="Google Shape;353;p24"/>
          <p:cNvSpPr txBox="1"/>
          <p:nvPr/>
        </p:nvSpPr>
        <p:spPr>
          <a:xfrm>
            <a:off x="889550" y="1269750"/>
            <a:ext cx="7693800" cy="2823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Nunito"/>
              <a:buChar char="●"/>
            </a:pPr>
            <a:r>
              <a:rPr lang="fr" sz="1600" u="sng">
                <a:solidFill>
                  <a:srgbClr val="FFFFFF"/>
                </a:solidFill>
                <a:latin typeface="Nunito"/>
                <a:ea typeface="Nunito"/>
                <a:cs typeface="Nunito"/>
                <a:sym typeface="Nunito"/>
                <a:hlinkClick r:id="rId3">
                  <a:extLst>
                    <a:ext uri="{A12FA001-AC4F-418D-AE19-62706E023703}">
                      <ahyp:hlinkClr val="tx"/>
                    </a:ext>
                  </a:extLst>
                </a:hlinkClick>
              </a:rPr>
              <a:t>https://openclassrooms.com/fr/courses/626954-creez-votre-application-web-avec-java-ee/624784-le-modele-dao</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330200" lvl="0" marL="457200" rtl="0" algn="l">
              <a:lnSpc>
                <a:spcPct val="115000"/>
              </a:lnSpc>
              <a:spcBef>
                <a:spcPts val="0"/>
              </a:spcBef>
              <a:spcAft>
                <a:spcPts val="0"/>
              </a:spcAft>
              <a:buClr>
                <a:srgbClr val="FFFFFF"/>
              </a:buClr>
              <a:buSzPts val="1600"/>
              <a:buFont typeface="Nunito"/>
              <a:buChar char="●"/>
            </a:pPr>
            <a:r>
              <a:rPr lang="fr" sz="1600" u="sng">
                <a:solidFill>
                  <a:srgbClr val="FFFFFF"/>
                </a:solidFill>
                <a:latin typeface="Nunito"/>
                <a:ea typeface="Nunito"/>
                <a:cs typeface="Nunito"/>
                <a:sym typeface="Nunito"/>
                <a:hlinkClick r:id="rId4">
                  <a:extLst>
                    <a:ext uri="{A12FA001-AC4F-418D-AE19-62706E023703}">
                      <ahyp:hlinkClr val="tx"/>
                    </a:ext>
                  </a:extLst>
                </a:hlinkClick>
              </a:rPr>
              <a:t>https://www.w3schools.com/java/default.asp</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330200" lvl="0" marL="457200" rtl="0" algn="l">
              <a:lnSpc>
                <a:spcPct val="115000"/>
              </a:lnSpc>
              <a:spcBef>
                <a:spcPts val="0"/>
              </a:spcBef>
              <a:spcAft>
                <a:spcPts val="0"/>
              </a:spcAft>
              <a:buClr>
                <a:srgbClr val="FFFFFF"/>
              </a:buClr>
              <a:buSzPts val="1600"/>
              <a:buFont typeface="Nunito"/>
              <a:buChar char="●"/>
            </a:pPr>
            <a:r>
              <a:rPr lang="fr" sz="1600" u="sng">
                <a:solidFill>
                  <a:srgbClr val="FFFFFF"/>
                </a:solidFill>
                <a:latin typeface="Nunito"/>
                <a:ea typeface="Nunito"/>
                <a:cs typeface="Nunito"/>
                <a:sym typeface="Nunito"/>
                <a:hlinkClick r:id="rId5">
                  <a:extLst>
                    <a:ext uri="{A12FA001-AC4F-418D-AE19-62706E023703}">
                      <ahyp:hlinkClr val="tx"/>
                    </a:ext>
                  </a:extLst>
                </a:hlinkClick>
              </a:rPr>
              <a:t>https://www.w3schools.com/sql/default.asp</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330200" lvl="0" marL="457200" rtl="0" algn="l">
              <a:lnSpc>
                <a:spcPct val="115000"/>
              </a:lnSpc>
              <a:spcBef>
                <a:spcPts val="0"/>
              </a:spcBef>
              <a:spcAft>
                <a:spcPts val="0"/>
              </a:spcAft>
              <a:buClr>
                <a:srgbClr val="FFFFFF"/>
              </a:buClr>
              <a:buSzPts val="1600"/>
              <a:buFont typeface="Nunito"/>
              <a:buChar char="●"/>
            </a:pPr>
            <a:r>
              <a:rPr lang="fr" sz="1600" u="sng">
                <a:solidFill>
                  <a:srgbClr val="FFFFFF"/>
                </a:solidFill>
                <a:latin typeface="Nunito"/>
                <a:ea typeface="Nunito"/>
                <a:cs typeface="Nunito"/>
                <a:sym typeface="Nunito"/>
                <a:hlinkClick r:id="rId6">
                  <a:extLst>
                    <a:ext uri="{A12FA001-AC4F-418D-AE19-62706E023703}">
                      <ahyp:hlinkClr val="tx"/>
                    </a:ext>
                  </a:extLst>
                </a:hlinkClick>
              </a:rPr>
              <a:t>https://stackoverflow.com/</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spcBef>
                <a:spcPts val="0"/>
              </a:spcBef>
              <a:spcAft>
                <a:spcPts val="0"/>
              </a:spcAft>
              <a:buNone/>
            </a:pPr>
            <a:r>
              <a:rPr lang="fr" sz="1600">
                <a:solidFill>
                  <a:srgbClr val="FFFFFF"/>
                </a:solidFill>
                <a:latin typeface="Nunito"/>
                <a:ea typeface="Nunito"/>
                <a:cs typeface="Nunito"/>
                <a:sym typeface="Nunito"/>
              </a:rPr>
              <a:t> </a:t>
            </a:r>
            <a:endParaRPr sz="1600">
              <a:solidFill>
                <a:srgbClr val="FFFFFF"/>
              </a:solidFill>
              <a:latin typeface="Nunito"/>
              <a:ea typeface="Nunito"/>
              <a:cs typeface="Nunito"/>
              <a:sym typeface="Nunito"/>
            </a:endParaRPr>
          </a:p>
          <a:p>
            <a:pPr indent="0" lvl="0" marL="0" rtl="0" algn="l">
              <a:spcBef>
                <a:spcPts val="0"/>
              </a:spcBef>
              <a:spcAft>
                <a:spcPts val="0"/>
              </a:spcAft>
              <a:buNone/>
            </a:pPr>
            <a:r>
              <a:t/>
            </a:r>
            <a:endParaRPr sz="1600">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88625" y="301225"/>
            <a:ext cx="63669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Sommaire</a:t>
            </a:r>
            <a:endParaRPr sz="5000"/>
          </a:p>
        </p:txBody>
      </p:sp>
      <p:sp>
        <p:nvSpPr>
          <p:cNvPr id="286" name="Google Shape;286;p14"/>
          <p:cNvSpPr txBox="1"/>
          <p:nvPr>
            <p:ph idx="1" type="body"/>
          </p:nvPr>
        </p:nvSpPr>
        <p:spPr>
          <a:xfrm>
            <a:off x="1388625" y="1714500"/>
            <a:ext cx="6366900" cy="312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sz="1700"/>
              <a:t>Diagramme de classes selon le pattern MVC et DAO……...p3</a:t>
            </a:r>
            <a:br>
              <a:rPr lang="fr" sz="1700"/>
            </a:br>
            <a:r>
              <a:rPr lang="fr" sz="1700"/>
              <a:t>Répartition des tâches……...p4</a:t>
            </a:r>
            <a:br>
              <a:rPr lang="fr" sz="1700"/>
            </a:br>
            <a:r>
              <a:rPr lang="fr" sz="1700"/>
              <a:t>StoryBoard…….p5</a:t>
            </a:r>
            <a:br>
              <a:rPr lang="fr" sz="1700"/>
            </a:br>
            <a:r>
              <a:rPr lang="fr" sz="1700"/>
              <a:t>Wireframes…….p6</a:t>
            </a:r>
            <a:br>
              <a:rPr lang="fr" sz="1700"/>
            </a:br>
            <a:r>
              <a:rPr lang="fr" sz="1700"/>
              <a:t>Bilans…..p7</a:t>
            </a:r>
            <a:br>
              <a:rPr lang="fr" sz="1700"/>
            </a:br>
            <a:r>
              <a:rPr lang="fr" sz="1700"/>
              <a:t>Sources…..p8</a:t>
            </a:r>
            <a:br>
              <a:rPr lang="fr" sz="1700"/>
            </a:br>
            <a:r>
              <a:rPr lang="fr" sz="1700"/>
              <a:t>Présentation du Git….p9</a:t>
            </a:r>
            <a:endParaRPr sz="1700"/>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88625" y="301225"/>
            <a:ext cx="63669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Versoning Git</a:t>
            </a:r>
            <a:endParaRPr sz="5000"/>
          </a:p>
        </p:txBody>
      </p:sp>
      <p:sp>
        <p:nvSpPr>
          <p:cNvPr id="293" name="Google Shape;293;p15"/>
          <p:cNvSpPr txBox="1"/>
          <p:nvPr>
            <p:ph idx="1" type="body"/>
          </p:nvPr>
        </p:nvSpPr>
        <p:spPr>
          <a:xfrm>
            <a:off x="1388625" y="1714500"/>
            <a:ext cx="6366900" cy="312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1700"/>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295" name="Google Shape;295;p15"/>
          <p:cNvPicPr preferRelativeResize="0"/>
          <p:nvPr/>
        </p:nvPicPr>
        <p:blipFill>
          <a:blip r:embed="rId3">
            <a:alphaModFix/>
          </a:blip>
          <a:stretch>
            <a:fillRect/>
          </a:stretch>
        </p:blipFill>
        <p:spPr>
          <a:xfrm>
            <a:off x="469575" y="1375550"/>
            <a:ext cx="8204850" cy="359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Répartition des tâches</a:t>
            </a:r>
            <a:endParaRPr sz="5000"/>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graphicFrame>
        <p:nvGraphicFramePr>
          <p:cNvPr id="302" name="Google Shape;302;p16"/>
          <p:cNvGraphicFramePr/>
          <p:nvPr/>
        </p:nvGraphicFramePr>
        <p:xfrm>
          <a:off x="645050" y="1307200"/>
          <a:ext cx="3000000" cy="3000000"/>
        </p:xfrm>
        <a:graphic>
          <a:graphicData uri="http://schemas.openxmlformats.org/drawingml/2006/table">
            <a:tbl>
              <a:tblPr>
                <a:noFill/>
                <a:tableStyleId>{573EE1E2-F315-49E4-8338-F27E93F9E0E9}</a:tableStyleId>
              </a:tblPr>
              <a:tblGrid>
                <a:gridCol w="2670400"/>
                <a:gridCol w="2670400"/>
                <a:gridCol w="2670400"/>
              </a:tblGrid>
              <a:tr h="396500">
                <a:tc>
                  <a:txBody>
                    <a:bodyPr/>
                    <a:lstStyle/>
                    <a:p>
                      <a:pPr indent="0" lvl="0" marL="0" rtl="0" algn="l">
                        <a:spcBef>
                          <a:spcPts val="0"/>
                        </a:spcBef>
                        <a:spcAft>
                          <a:spcPts val="0"/>
                        </a:spcAft>
                        <a:buNone/>
                      </a:pPr>
                      <a:r>
                        <a:rPr lang="fr">
                          <a:solidFill>
                            <a:srgbClr val="FFFFFF"/>
                          </a:solidFill>
                        </a:rPr>
                        <a:t>Tom</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fr">
                          <a:solidFill>
                            <a:srgbClr val="FFFFFF"/>
                          </a:solidFill>
                        </a:rPr>
                        <a:t>Matthieu</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fr">
                          <a:solidFill>
                            <a:srgbClr val="FFFFFF"/>
                          </a:solidFill>
                        </a:rPr>
                        <a:t>Etienne</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00350">
                <a:tc>
                  <a:txBody>
                    <a:bodyPr/>
                    <a:lstStyle/>
                    <a:p>
                      <a:pPr indent="0" lvl="0" marL="0" rtl="0" algn="l">
                        <a:spcBef>
                          <a:spcPts val="0"/>
                        </a:spcBef>
                        <a:spcAft>
                          <a:spcPts val="0"/>
                        </a:spcAft>
                        <a:buNone/>
                      </a:pPr>
                      <a:r>
                        <a:rPr lang="fr">
                          <a:solidFill>
                            <a:srgbClr val="FFFFFF"/>
                          </a:solidFill>
                        </a:rPr>
                        <a:t>Diagramme UML</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9150">
                <a:tc>
                  <a:txBody>
                    <a:bodyPr/>
                    <a:lstStyle/>
                    <a:p>
                      <a:pPr indent="0" lvl="0" marL="0" rtl="0" algn="l">
                        <a:spcBef>
                          <a:spcPts val="0"/>
                        </a:spcBef>
                        <a:spcAft>
                          <a:spcPts val="0"/>
                        </a:spcAft>
                        <a:buNone/>
                      </a:pPr>
                      <a:r>
                        <a:rPr lang="fr">
                          <a:solidFill>
                            <a:srgbClr val="FFFFFF"/>
                          </a:solidFill>
                        </a:rPr>
                        <a:t>Employé, Voiture, Location DAO</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4050">
                <a:tc>
                  <a:txBody>
                    <a:bodyPr/>
                    <a:lstStyle/>
                    <a:p>
                      <a:pPr indent="0" lvl="0" marL="0" rtl="0" algn="l">
                        <a:spcBef>
                          <a:spcPts val="0"/>
                        </a:spcBef>
                        <a:spcAft>
                          <a:spcPts val="0"/>
                        </a:spcAft>
                        <a:buNone/>
                      </a:pPr>
                      <a:r>
                        <a:rPr lang="fr">
                          <a:solidFill>
                            <a:srgbClr val="FFFFFF"/>
                          </a:solidFill>
                        </a:rPr>
                        <a:t>Registres Clients, Voitures, Locations JavaFX</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4750">
                <a:tc>
                  <a:txBody>
                    <a:bodyPr/>
                    <a:lstStyle/>
                    <a:p>
                      <a:pPr indent="0" lvl="0" marL="0" rtl="0" algn="l">
                        <a:spcBef>
                          <a:spcPts val="0"/>
                        </a:spcBef>
                        <a:spcAft>
                          <a:spcPts val="0"/>
                        </a:spcAft>
                        <a:buNone/>
                      </a:pPr>
                      <a:r>
                        <a:rPr lang="fr">
                          <a:solidFill>
                            <a:srgbClr val="FFFFFF"/>
                          </a:solidFill>
                        </a:rPr>
                        <a:t>Page Connexion JavaFX</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4750">
                <a:tc>
                  <a:txBody>
                    <a:bodyPr/>
                    <a:lstStyle/>
                    <a:p>
                      <a:pPr indent="0" lvl="0" marL="0" rtl="0" algn="l">
                        <a:spcBef>
                          <a:spcPts val="0"/>
                        </a:spcBef>
                        <a:spcAft>
                          <a:spcPts val="0"/>
                        </a:spcAft>
                        <a:buNone/>
                      </a:pPr>
                      <a:r>
                        <a:rPr lang="fr">
                          <a:solidFill>
                            <a:srgbClr val="FFFFFF"/>
                          </a:solidFill>
                        </a:rPr>
                        <a:t>Page Inscription JavaFX</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2625">
                <a:tc>
                  <a:txBody>
                    <a:bodyPr/>
                    <a:lstStyle/>
                    <a:p>
                      <a:pPr indent="0" lvl="0" marL="0" rtl="0" algn="l">
                        <a:spcBef>
                          <a:spcPts val="0"/>
                        </a:spcBef>
                        <a:spcAft>
                          <a:spcPts val="0"/>
                        </a:spcAft>
                        <a:buNone/>
                      </a:pPr>
                      <a:r>
                        <a:rPr lang="fr">
                          <a:solidFill>
                            <a:srgbClr val="FFFFFF"/>
                          </a:solidFill>
                        </a:rPr>
                        <a:t>Page Mot de Passe oublié JavaFX</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StoryBoard</a:t>
            </a:r>
            <a:endParaRPr sz="5000"/>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StoryBoard</a:t>
            </a:r>
            <a:endParaRPr sz="5000"/>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WireFrames</a:t>
            </a:r>
            <a:endParaRPr sz="5000"/>
          </a:p>
        </p:txBody>
      </p:sp>
      <p:sp>
        <p:nvSpPr>
          <p:cNvPr id="320" name="Google Shape;320;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WireFrames</a:t>
            </a:r>
            <a:endParaRPr sz="5000"/>
          </a:p>
        </p:txBody>
      </p:sp>
      <p:sp>
        <p:nvSpPr>
          <p:cNvPr id="326" name="Google Shape;326;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717950" y="140500"/>
            <a:ext cx="78654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WireFrames</a:t>
            </a:r>
            <a:endParaRPr sz="5000"/>
          </a:p>
        </p:txBody>
      </p:sp>
      <p:sp>
        <p:nvSpPr>
          <p:cNvPr id="332" name="Google Shape;332;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