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112"/>
  </p:notesMasterIdLst>
  <p:sldIdLst>
    <p:sldId id="1355" r:id="rId6"/>
    <p:sldId id="1588" r:id="rId7"/>
    <p:sldId id="1589" r:id="rId8"/>
    <p:sldId id="1590" r:id="rId9"/>
    <p:sldId id="1591" r:id="rId10"/>
    <p:sldId id="1605" r:id="rId11"/>
    <p:sldId id="1607" r:id="rId12"/>
    <p:sldId id="1608" r:id="rId13"/>
    <p:sldId id="1609" r:id="rId14"/>
    <p:sldId id="1610" r:id="rId15"/>
    <p:sldId id="1612" r:id="rId16"/>
    <p:sldId id="1611" r:id="rId17"/>
    <p:sldId id="1614" r:id="rId18"/>
    <p:sldId id="1615" r:id="rId19"/>
    <p:sldId id="1613" r:id="rId20"/>
    <p:sldId id="1617" r:id="rId21"/>
    <p:sldId id="1616" r:id="rId22"/>
    <p:sldId id="1619" r:id="rId23"/>
    <p:sldId id="1620" r:id="rId24"/>
    <p:sldId id="1618" r:id="rId25"/>
    <p:sldId id="1592" r:id="rId26"/>
    <p:sldId id="1709" r:id="rId27"/>
    <p:sldId id="1627" r:id="rId28"/>
    <p:sldId id="1628" r:id="rId29"/>
    <p:sldId id="1629" r:id="rId30"/>
    <p:sldId id="1630" r:id="rId31"/>
    <p:sldId id="1634" r:id="rId32"/>
    <p:sldId id="1626" r:id="rId33"/>
    <p:sldId id="1635" r:id="rId34"/>
    <p:sldId id="1636" r:id="rId35"/>
    <p:sldId id="1637" r:id="rId36"/>
    <p:sldId id="1638" r:id="rId37"/>
    <p:sldId id="1625" r:id="rId38"/>
    <p:sldId id="1640" r:id="rId39"/>
    <p:sldId id="1639" r:id="rId40"/>
    <p:sldId id="1642" r:id="rId41"/>
    <p:sldId id="1643" r:id="rId42"/>
    <p:sldId id="1644" r:id="rId43"/>
    <p:sldId id="1645" r:id="rId44"/>
    <p:sldId id="1648" r:id="rId45"/>
    <p:sldId id="1649" r:id="rId46"/>
    <p:sldId id="1641" r:id="rId47"/>
    <p:sldId id="1650" r:id="rId48"/>
    <p:sldId id="1652" r:id="rId49"/>
    <p:sldId id="1653" r:id="rId50"/>
    <p:sldId id="1594" r:id="rId51"/>
    <p:sldId id="1654" r:id="rId52"/>
    <p:sldId id="1656" r:id="rId53"/>
    <p:sldId id="1657" r:id="rId54"/>
    <p:sldId id="1658" r:id="rId55"/>
    <p:sldId id="1655" r:id="rId56"/>
    <p:sldId id="1659" r:id="rId57"/>
    <p:sldId id="1660" r:id="rId58"/>
    <p:sldId id="1663" r:id="rId59"/>
    <p:sldId id="1664" r:id="rId60"/>
    <p:sldId id="1666" r:id="rId61"/>
    <p:sldId id="1667" r:id="rId62"/>
    <p:sldId id="1670" r:id="rId63"/>
    <p:sldId id="1671" r:id="rId64"/>
    <p:sldId id="1672" r:id="rId65"/>
    <p:sldId id="1673" r:id="rId66"/>
    <p:sldId id="1674" r:id="rId67"/>
    <p:sldId id="1675" r:id="rId68"/>
    <p:sldId id="1676" r:id="rId69"/>
    <p:sldId id="1677" r:id="rId70"/>
    <p:sldId id="1678" r:id="rId71"/>
    <p:sldId id="1679" r:id="rId72"/>
    <p:sldId id="1680" r:id="rId73"/>
    <p:sldId id="1681" r:id="rId74"/>
    <p:sldId id="1684" r:id="rId75"/>
    <p:sldId id="1687" r:id="rId76"/>
    <p:sldId id="1688" r:id="rId77"/>
    <p:sldId id="1665" r:id="rId78"/>
    <p:sldId id="1689" r:id="rId79"/>
    <p:sldId id="1699" r:id="rId80"/>
    <p:sldId id="1701" r:id="rId81"/>
    <p:sldId id="1690" r:id="rId82"/>
    <p:sldId id="1703" r:id="rId83"/>
    <p:sldId id="1704" r:id="rId84"/>
    <p:sldId id="1702" r:id="rId85"/>
    <p:sldId id="1705" r:id="rId86"/>
    <p:sldId id="1706" r:id="rId87"/>
    <p:sldId id="1707" r:id="rId88"/>
    <p:sldId id="1708" r:id="rId89"/>
    <p:sldId id="442" r:id="rId90"/>
    <p:sldId id="1711" r:id="rId91"/>
    <p:sldId id="1710" r:id="rId92"/>
    <p:sldId id="1712" r:id="rId93"/>
    <p:sldId id="1713" r:id="rId94"/>
    <p:sldId id="1728" r:id="rId95"/>
    <p:sldId id="1714" r:id="rId96"/>
    <p:sldId id="1715" r:id="rId97"/>
    <p:sldId id="1716" r:id="rId98"/>
    <p:sldId id="1717" r:id="rId99"/>
    <p:sldId id="1729" r:id="rId100"/>
    <p:sldId id="1718" r:id="rId101"/>
    <p:sldId id="1719" r:id="rId102"/>
    <p:sldId id="1720" r:id="rId103"/>
    <p:sldId id="1721" r:id="rId104"/>
    <p:sldId id="1722" r:id="rId105"/>
    <p:sldId id="1723" r:id="rId106"/>
    <p:sldId id="1730" r:id="rId107"/>
    <p:sldId id="1731" r:id="rId108"/>
    <p:sldId id="1725" r:id="rId109"/>
    <p:sldId id="1726" r:id="rId110"/>
    <p:sldId id="1727"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355"/>
            <p14:sldId id="1588"/>
            <p14:sldId id="1589"/>
            <p14:sldId id="1590"/>
            <p14:sldId id="1591"/>
            <p14:sldId id="1605"/>
            <p14:sldId id="1607"/>
            <p14:sldId id="1608"/>
            <p14:sldId id="1609"/>
            <p14:sldId id="1610"/>
            <p14:sldId id="1612"/>
            <p14:sldId id="1611"/>
            <p14:sldId id="1614"/>
            <p14:sldId id="1615"/>
            <p14:sldId id="1613"/>
            <p14:sldId id="1617"/>
            <p14:sldId id="1616"/>
            <p14:sldId id="1619"/>
            <p14:sldId id="1620"/>
            <p14:sldId id="1618"/>
            <p14:sldId id="1592"/>
            <p14:sldId id="1709"/>
            <p14:sldId id="1627"/>
            <p14:sldId id="1628"/>
            <p14:sldId id="1629"/>
            <p14:sldId id="1630"/>
            <p14:sldId id="1634"/>
            <p14:sldId id="1626"/>
            <p14:sldId id="1635"/>
            <p14:sldId id="1636"/>
            <p14:sldId id="1637"/>
            <p14:sldId id="1638"/>
            <p14:sldId id="1625"/>
            <p14:sldId id="1640"/>
            <p14:sldId id="1639"/>
            <p14:sldId id="1642"/>
            <p14:sldId id="1643"/>
            <p14:sldId id="1644"/>
            <p14:sldId id="1645"/>
            <p14:sldId id="1648"/>
            <p14:sldId id="1649"/>
            <p14:sldId id="1641"/>
            <p14:sldId id="1650"/>
            <p14:sldId id="1652"/>
            <p14:sldId id="1653"/>
            <p14:sldId id="1594"/>
            <p14:sldId id="1654"/>
            <p14:sldId id="1656"/>
            <p14:sldId id="1657"/>
            <p14:sldId id="1658"/>
            <p14:sldId id="1655"/>
            <p14:sldId id="1659"/>
            <p14:sldId id="1660"/>
            <p14:sldId id="1663"/>
            <p14:sldId id="1664"/>
            <p14:sldId id="1666"/>
            <p14:sldId id="1667"/>
            <p14:sldId id="1670"/>
            <p14:sldId id="1671"/>
            <p14:sldId id="1672"/>
            <p14:sldId id="1673"/>
            <p14:sldId id="1674"/>
            <p14:sldId id="1675"/>
            <p14:sldId id="1676"/>
            <p14:sldId id="1677"/>
            <p14:sldId id="1678"/>
            <p14:sldId id="1679"/>
            <p14:sldId id="1680"/>
            <p14:sldId id="1681"/>
            <p14:sldId id="1684"/>
            <p14:sldId id="1687"/>
            <p14:sldId id="1688"/>
            <p14:sldId id="1665"/>
            <p14:sldId id="1689"/>
            <p14:sldId id="1699"/>
            <p14:sldId id="1701"/>
            <p14:sldId id="1690"/>
            <p14:sldId id="1703"/>
            <p14:sldId id="1704"/>
            <p14:sldId id="1702"/>
            <p14:sldId id="1705"/>
            <p14:sldId id="1706"/>
            <p14:sldId id="1707"/>
            <p14:sldId id="1708"/>
            <p14:sldId id="442"/>
          </p14:sldIdLst>
        </p14:section>
        <p14:section name="Appendix: Image Descriptions for Unsighted Students" id="{9E859B0B-078E-463E-89A6-21C20DD280C4}">
          <p14:sldIdLst>
            <p14:sldId id="1711"/>
            <p14:sldId id="1710"/>
            <p14:sldId id="1712"/>
            <p14:sldId id="1713"/>
            <p14:sldId id="1728"/>
            <p14:sldId id="1714"/>
            <p14:sldId id="1715"/>
            <p14:sldId id="1716"/>
            <p14:sldId id="1717"/>
            <p14:sldId id="1729"/>
            <p14:sldId id="1718"/>
            <p14:sldId id="1719"/>
            <p14:sldId id="1720"/>
            <p14:sldId id="1721"/>
            <p14:sldId id="1722"/>
            <p14:sldId id="1723"/>
            <p14:sldId id="1730"/>
            <p14:sldId id="1731"/>
            <p14:sldId id="1725"/>
            <p14:sldId id="1726"/>
            <p14:sldId id="1727"/>
          </p14:sldIdLst>
        </p14:section>
      </p14:sectionLst>
    </p:ext>
    <p:ext uri="{EFAFB233-063F-42B5-8137-9DF3F51BA10A}">
      <p15:sldGuideLst xmlns:p15="http://schemas.microsoft.com/office/powerpoint/2012/main">
        <p15:guide id="2" pos="3096" userDrawn="1">
          <p15:clr>
            <a:srgbClr val="A4A3A4"/>
          </p15:clr>
        </p15:guide>
        <p15:guide id="3" orient="horz" pos="2304" userDrawn="1">
          <p15:clr>
            <a:srgbClr val="A4A3A4"/>
          </p15:clr>
        </p15:guide>
        <p15:guide id="4" pos="5664" userDrawn="1">
          <p15:clr>
            <a:srgbClr val="A4A3A4"/>
          </p15:clr>
        </p15:guide>
        <p15:guide id="5" pos="432" userDrawn="1">
          <p15:clr>
            <a:srgbClr val="A4A3A4"/>
          </p15:clr>
        </p15:guide>
        <p15:guide id="6" orient="horz" pos="816" userDrawn="1">
          <p15:clr>
            <a:srgbClr val="A4A3A4"/>
          </p15:clr>
        </p15:guide>
        <p15:guide id="7" pos="372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D1D708-AFA0-7998-39A1-FD28CA4B0916}" name="Sanders, Christina" initials="CS" userId="S::christina.sanders@mheducation.com::a599baeb-8316-44bb-bb63-87b8b542178a" providerId="AD"/>
  <p188:author id="{075FC16E-B721-CEB4-2ED5-CECEEBC8C59A}" name="Yuvashree C" initials="YC" userId="S::Yuvashree.C@straive.com::643682a7-6ace-4ad8-ac9d-0679a9f7bb33" providerId="AD"/>
  <p188:author id="{EE931FE8-A721-D06A-34AF-6112D65456EE}" name="Balamurugan  Yuvaraj" initials="BY" userId="S::Balamurugan.Yuvaraj@straive.com::6e630b42-7441-45c3-911f-e1223e1b098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90744" autoAdjust="0"/>
  </p:normalViewPr>
  <p:slideViewPr>
    <p:cSldViewPr snapToGrid="0" showGuides="1">
      <p:cViewPr varScale="1">
        <p:scale>
          <a:sx n="100" d="100"/>
          <a:sy n="100" d="100"/>
        </p:scale>
        <p:origin x="1488" y="84"/>
      </p:cViewPr>
      <p:guideLst>
        <p:guide pos="3096"/>
        <p:guide orient="horz" pos="2304"/>
        <p:guide pos="5664"/>
        <p:guide pos="432"/>
        <p:guide orient="horz" pos="816"/>
        <p:guide pos="3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0" d="100"/>
          <a:sy n="50" d="100"/>
        </p:scale>
        <p:origin x="1986" y="3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tableStyles" Target="tableStyle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notesMaster" Target="notesMasters/notesMaster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commentAuthors" Target="commentAuthors.xml"/><Relationship Id="rId118" Type="http://schemas.microsoft.com/office/2016/11/relationships/changesInfo" Target="changesInfos/changesInfo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presProps" Target="presProps.xml"/><Relationship Id="rId119" Type="http://schemas.microsoft.com/office/2018/10/relationships/authors" Targe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rs, Christina" userId="a599baeb-8316-44bb-bb63-87b8b542178a" providerId="ADAL" clId="{3A8B659F-5705-418C-8A5B-3369AF6AD6FA}"/>
    <pc:docChg chg="delSld modSection">
      <pc:chgData name="Sanders, Christina" userId="a599baeb-8316-44bb-bb63-87b8b542178a" providerId="ADAL" clId="{3A8B659F-5705-418C-8A5B-3369AF6AD6FA}" dt="2025-04-07T19:19:03.816" v="17" actId="47"/>
      <pc:docMkLst>
        <pc:docMk/>
      </pc:docMkLst>
      <pc:sldChg chg="del">
        <pc:chgData name="Sanders, Christina" userId="a599baeb-8316-44bb-bb63-87b8b542178a" providerId="ADAL" clId="{3A8B659F-5705-418C-8A5B-3369AF6AD6FA}" dt="2025-04-07T19:18:01.530" v="0" actId="47"/>
        <pc:sldMkLst>
          <pc:docMk/>
          <pc:sldMk cId="1755621118" sldId="1606"/>
        </pc:sldMkLst>
      </pc:sldChg>
      <pc:sldChg chg="del">
        <pc:chgData name="Sanders, Christina" userId="a599baeb-8316-44bb-bb63-87b8b542178a" providerId="ADAL" clId="{3A8B659F-5705-418C-8A5B-3369AF6AD6FA}" dt="2025-04-07T19:18:03.335" v="1" actId="47"/>
        <pc:sldMkLst>
          <pc:docMk/>
          <pc:sldMk cId="3444906718" sldId="1621"/>
        </pc:sldMkLst>
      </pc:sldChg>
      <pc:sldChg chg="del">
        <pc:chgData name="Sanders, Christina" userId="a599baeb-8316-44bb-bb63-87b8b542178a" providerId="ADAL" clId="{3A8B659F-5705-418C-8A5B-3369AF6AD6FA}" dt="2025-04-07T19:18:11.288" v="2" actId="47"/>
        <pc:sldMkLst>
          <pc:docMk/>
          <pc:sldMk cId="4249844034" sldId="1622"/>
        </pc:sldMkLst>
      </pc:sldChg>
      <pc:sldChg chg="del">
        <pc:chgData name="Sanders, Christina" userId="a599baeb-8316-44bb-bb63-87b8b542178a" providerId="ADAL" clId="{3A8B659F-5705-418C-8A5B-3369AF6AD6FA}" dt="2025-04-07T19:18:12.984" v="3" actId="47"/>
        <pc:sldMkLst>
          <pc:docMk/>
          <pc:sldMk cId="1111983626" sldId="1624"/>
        </pc:sldMkLst>
      </pc:sldChg>
      <pc:sldChg chg="del">
        <pc:chgData name="Sanders, Christina" userId="a599baeb-8316-44bb-bb63-87b8b542178a" providerId="ADAL" clId="{3A8B659F-5705-418C-8A5B-3369AF6AD6FA}" dt="2025-04-07T19:18:17.875" v="4" actId="47"/>
        <pc:sldMkLst>
          <pc:docMk/>
          <pc:sldMk cId="802150719" sldId="1631"/>
        </pc:sldMkLst>
      </pc:sldChg>
      <pc:sldChg chg="del">
        <pc:chgData name="Sanders, Christina" userId="a599baeb-8316-44bb-bb63-87b8b542178a" providerId="ADAL" clId="{3A8B659F-5705-418C-8A5B-3369AF6AD6FA}" dt="2025-04-07T19:18:19.699" v="5" actId="47"/>
        <pc:sldMkLst>
          <pc:docMk/>
          <pc:sldMk cId="148755319" sldId="1632"/>
        </pc:sldMkLst>
      </pc:sldChg>
      <pc:sldChg chg="del">
        <pc:chgData name="Sanders, Christina" userId="a599baeb-8316-44bb-bb63-87b8b542178a" providerId="ADAL" clId="{3A8B659F-5705-418C-8A5B-3369AF6AD6FA}" dt="2025-04-07T19:18:27.712" v="6" actId="47"/>
        <pc:sldMkLst>
          <pc:docMk/>
          <pc:sldMk cId="242709957" sldId="1646"/>
        </pc:sldMkLst>
      </pc:sldChg>
      <pc:sldChg chg="del">
        <pc:chgData name="Sanders, Christina" userId="a599baeb-8316-44bb-bb63-87b8b542178a" providerId="ADAL" clId="{3A8B659F-5705-418C-8A5B-3369AF6AD6FA}" dt="2025-04-07T19:18:29.486" v="7" actId="47"/>
        <pc:sldMkLst>
          <pc:docMk/>
          <pc:sldMk cId="2629626215" sldId="1647"/>
        </pc:sldMkLst>
      </pc:sldChg>
      <pc:sldChg chg="del">
        <pc:chgData name="Sanders, Christina" userId="a599baeb-8316-44bb-bb63-87b8b542178a" providerId="ADAL" clId="{3A8B659F-5705-418C-8A5B-3369AF6AD6FA}" dt="2025-04-07T19:18:38.418" v="8" actId="47"/>
        <pc:sldMkLst>
          <pc:docMk/>
          <pc:sldMk cId="3847250893" sldId="1661"/>
        </pc:sldMkLst>
      </pc:sldChg>
      <pc:sldChg chg="del">
        <pc:chgData name="Sanders, Christina" userId="a599baeb-8316-44bb-bb63-87b8b542178a" providerId="ADAL" clId="{3A8B659F-5705-418C-8A5B-3369AF6AD6FA}" dt="2025-04-07T19:18:39.956" v="9" actId="47"/>
        <pc:sldMkLst>
          <pc:docMk/>
          <pc:sldMk cId="3674755632" sldId="1662"/>
        </pc:sldMkLst>
      </pc:sldChg>
      <pc:sldChg chg="del">
        <pc:chgData name="Sanders, Christina" userId="a599baeb-8316-44bb-bb63-87b8b542178a" providerId="ADAL" clId="{3A8B659F-5705-418C-8A5B-3369AF6AD6FA}" dt="2025-04-07T19:18:44.570" v="10" actId="47"/>
        <pc:sldMkLst>
          <pc:docMk/>
          <pc:sldMk cId="392391346" sldId="1668"/>
        </pc:sldMkLst>
      </pc:sldChg>
      <pc:sldChg chg="del">
        <pc:chgData name="Sanders, Christina" userId="a599baeb-8316-44bb-bb63-87b8b542178a" providerId="ADAL" clId="{3A8B659F-5705-418C-8A5B-3369AF6AD6FA}" dt="2025-04-07T19:18:45.794" v="11" actId="47"/>
        <pc:sldMkLst>
          <pc:docMk/>
          <pc:sldMk cId="4206804558" sldId="1669"/>
        </pc:sldMkLst>
      </pc:sldChg>
      <pc:sldChg chg="del">
        <pc:chgData name="Sanders, Christina" userId="a599baeb-8316-44bb-bb63-87b8b542178a" providerId="ADAL" clId="{3A8B659F-5705-418C-8A5B-3369AF6AD6FA}" dt="2025-04-07T19:18:53.626" v="12" actId="47"/>
        <pc:sldMkLst>
          <pc:docMk/>
          <pc:sldMk cId="2701049406" sldId="1682"/>
        </pc:sldMkLst>
      </pc:sldChg>
      <pc:sldChg chg="del">
        <pc:chgData name="Sanders, Christina" userId="a599baeb-8316-44bb-bb63-87b8b542178a" providerId="ADAL" clId="{3A8B659F-5705-418C-8A5B-3369AF6AD6FA}" dt="2025-04-07T19:18:54.803" v="13" actId="47"/>
        <pc:sldMkLst>
          <pc:docMk/>
          <pc:sldMk cId="2629820351" sldId="1683"/>
        </pc:sldMkLst>
      </pc:sldChg>
      <pc:sldChg chg="del">
        <pc:chgData name="Sanders, Christina" userId="a599baeb-8316-44bb-bb63-87b8b542178a" providerId="ADAL" clId="{3A8B659F-5705-418C-8A5B-3369AF6AD6FA}" dt="2025-04-07T19:18:57.083" v="14" actId="47"/>
        <pc:sldMkLst>
          <pc:docMk/>
          <pc:sldMk cId="3026721568" sldId="1685"/>
        </pc:sldMkLst>
      </pc:sldChg>
      <pc:sldChg chg="del">
        <pc:chgData name="Sanders, Christina" userId="a599baeb-8316-44bb-bb63-87b8b542178a" providerId="ADAL" clId="{3A8B659F-5705-418C-8A5B-3369AF6AD6FA}" dt="2025-04-07T19:18:58.684" v="15" actId="47"/>
        <pc:sldMkLst>
          <pc:docMk/>
          <pc:sldMk cId="3124200795" sldId="1686"/>
        </pc:sldMkLst>
      </pc:sldChg>
      <pc:sldChg chg="del">
        <pc:chgData name="Sanders, Christina" userId="a599baeb-8316-44bb-bb63-87b8b542178a" providerId="ADAL" clId="{3A8B659F-5705-418C-8A5B-3369AF6AD6FA}" dt="2025-04-07T19:19:02.686" v="16" actId="47"/>
        <pc:sldMkLst>
          <pc:docMk/>
          <pc:sldMk cId="959988032" sldId="1698"/>
        </pc:sldMkLst>
      </pc:sldChg>
      <pc:sldChg chg="del">
        <pc:chgData name="Sanders, Christina" userId="a599baeb-8316-44bb-bb63-87b8b542178a" providerId="ADAL" clId="{3A8B659F-5705-418C-8A5B-3369AF6AD6FA}" dt="2025-04-07T19:19:03.816" v="17" actId="47"/>
        <pc:sldMkLst>
          <pc:docMk/>
          <pc:sldMk cId="555808932" sldId="1700"/>
        </pc:sldMkLst>
      </pc:sldChg>
    </pc:docChg>
  </pc:docChgLst>
  <pc:docChgLst>
    <pc:chgData name="Sanders, Christina" userId="a599baeb-8316-44bb-bb63-87b8b542178a" providerId="ADAL" clId="{8BC1C136-6149-4BC1-BD9B-F7D68715B376}"/>
    <pc:docChg chg="modSld">
      <pc:chgData name="Sanders, Christina" userId="a599baeb-8316-44bb-bb63-87b8b542178a" providerId="ADAL" clId="{8BC1C136-6149-4BC1-BD9B-F7D68715B376}" dt="2025-03-13T16:08:21.287" v="43" actId="6549"/>
      <pc:docMkLst>
        <pc:docMk/>
      </pc:docMkLst>
      <pc:sldChg chg="modSp mod">
        <pc:chgData name="Sanders, Christina" userId="a599baeb-8316-44bb-bb63-87b8b542178a" providerId="ADAL" clId="{8BC1C136-6149-4BC1-BD9B-F7D68715B376}" dt="2025-03-13T16:02:53.056" v="41" actId="6549"/>
        <pc:sldMkLst>
          <pc:docMk/>
          <pc:sldMk cId="4000543597" sldId="1644"/>
        </pc:sldMkLst>
        <pc:graphicFrameChg chg="mod modGraphic">
          <ac:chgData name="Sanders, Christina" userId="a599baeb-8316-44bb-bb63-87b8b542178a" providerId="ADAL" clId="{8BC1C136-6149-4BC1-BD9B-F7D68715B376}" dt="2025-03-13T16:02:53.056" v="41" actId="6549"/>
          <ac:graphicFrameMkLst>
            <pc:docMk/>
            <pc:sldMk cId="4000543597" sldId="1644"/>
            <ac:graphicFrameMk id="8" creationId="{704A6806-CA7F-416D-AE42-BC6CADE2223D}"/>
          </ac:graphicFrameMkLst>
        </pc:graphicFrameChg>
      </pc:sldChg>
      <pc:sldChg chg="modSp mod">
        <pc:chgData name="Sanders, Christina" userId="a599baeb-8316-44bb-bb63-87b8b542178a" providerId="ADAL" clId="{8BC1C136-6149-4BC1-BD9B-F7D68715B376}" dt="2025-03-13T16:08:21.287" v="43" actId="6549"/>
        <pc:sldMkLst>
          <pc:docMk/>
          <pc:sldMk cId="575025470" sldId="1658"/>
        </pc:sldMkLst>
        <pc:graphicFrameChg chg="modGraphic">
          <ac:chgData name="Sanders, Christina" userId="a599baeb-8316-44bb-bb63-87b8b542178a" providerId="ADAL" clId="{8BC1C136-6149-4BC1-BD9B-F7D68715B376}" dt="2025-03-13T16:08:21.287" v="43" actId="6549"/>
          <ac:graphicFrameMkLst>
            <pc:docMk/>
            <pc:sldMk cId="575025470" sldId="1658"/>
            <ac:graphicFrameMk id="21" creationId="{609CDFFA-5569-41B8-BCC4-36E0BFE828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4/7/2025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this chapter, you will learn about various approaches we use to account for investments that companies make in the debt and equity securities of other companies.</a:t>
            </a:r>
          </a:p>
          <a:p>
            <a:endParaRPr lang="en-US" sz="1200"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appendices to this chapter, we discuss other types of investments as well as how to deal with an investment whose value has been impaired.</a:t>
            </a:r>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a:t>
            </a:fld>
            <a:endParaRPr lang="en-US"/>
          </a:p>
        </p:txBody>
      </p:sp>
    </p:spTree>
    <p:extLst>
      <p:ext uri="{BB962C8B-B14F-4D97-AF65-F5344CB8AC3E}">
        <p14:creationId xmlns:p14="http://schemas.microsoft.com/office/powerpoint/2010/main" val="418148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The amortization schedule shown on the previous slide is based on the market interest rate (14%) that prevailed at the time United purchased the </a:t>
            </a:r>
            <a:r>
              <a:rPr lang="en-US" sz="1200" b="0" i="0" u="none" strike="noStrike" kern="1200" baseline="0" noProof="0" dirty="0" err="1">
                <a:solidFill>
                  <a:schemeClr val="tx1"/>
                </a:solidFill>
                <a:latin typeface="+mn-lt"/>
                <a:ea typeface="+mn-ea"/>
                <a:cs typeface="+mn-cs"/>
              </a:rPr>
              <a:t>Masterwear</a:t>
            </a:r>
            <a:r>
              <a:rPr lang="en-US" sz="1200" b="0" i="0" u="none" strike="noStrike" kern="1200" baseline="0" noProof="0" dirty="0">
                <a:solidFill>
                  <a:schemeClr val="tx1"/>
                </a:solidFill>
                <a:latin typeface="+mn-lt"/>
                <a:ea typeface="+mn-ea"/>
                <a:cs typeface="+mn-cs"/>
              </a:rPr>
              <a:t> bonds. United will use that amortization schedule for the life of the investment, and won’t change it in response to changes in prevailing interest rates. However, the prevailing market rate may not always be 14%. Because market participants will use the prevailing market interest rate to compute the present value of the cash flows provided by the bonds, the fair value of the bonds will change as interest rates change. United will incur unrealized holding gains and losses as a result of holding the bonds during periods in which its fair value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noProof="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Unrealized holding losses happen when the market rate of interest rises after a bond is purchased. The market will compute the present value of the cash flows provided by the bond using that higher discount rate, so the fair value of the bond falls. The fair value of the bond has decreased, but that loss hasn’t been realized, because the investment has not been sold.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noProof="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Unrealized holding gains happen when the market rate of interest falls after a bond is purchased. The market will calculate the present value of the cash flows provided by the bond using that lower rate, so the fair value of the bond rises. The fair value of the bond has increased but that gain hasn’t yet been realized, because the investment hasn’t been sold.</a:t>
            </a:r>
          </a:p>
        </p:txBody>
      </p:sp>
      <p:sp>
        <p:nvSpPr>
          <p:cNvPr id="4" name="Slide Number Placeholder 3"/>
          <p:cNvSpPr>
            <a:spLocks noGrp="1"/>
          </p:cNvSpPr>
          <p:nvPr>
            <p:ph type="sldNum" sz="quarter" idx="5"/>
          </p:nvPr>
        </p:nvSpPr>
        <p:spPr/>
        <p:txBody>
          <a:bodyPr/>
          <a:lstStyle/>
          <a:p>
            <a:fld id="{969E8D09-9492-4554-9C8F-456CB81F32A8}" type="slidenum">
              <a:rPr lang="en-US" smtClean="0"/>
              <a:t>10</a:t>
            </a:fld>
            <a:endParaRPr lang="en-US"/>
          </a:p>
        </p:txBody>
      </p:sp>
    </p:spTree>
    <p:extLst>
      <p:ext uri="{BB962C8B-B14F-4D97-AF65-F5344CB8AC3E}">
        <p14:creationId xmlns:p14="http://schemas.microsoft.com/office/powerpoint/2010/main" val="25487678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100</a:t>
            </a:fld>
            <a:endParaRPr lang="en-US"/>
          </a:p>
        </p:txBody>
      </p:sp>
    </p:spTree>
    <p:extLst>
      <p:ext uri="{BB962C8B-B14F-4D97-AF65-F5344CB8AC3E}">
        <p14:creationId xmlns:p14="http://schemas.microsoft.com/office/powerpoint/2010/main" val="83335721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101</a:t>
            </a:fld>
            <a:endParaRPr lang="en-US"/>
          </a:p>
        </p:txBody>
      </p:sp>
    </p:spTree>
    <p:extLst>
      <p:ext uri="{BB962C8B-B14F-4D97-AF65-F5344CB8AC3E}">
        <p14:creationId xmlns:p14="http://schemas.microsoft.com/office/powerpoint/2010/main" val="288371918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9D75A-E753-286F-6638-22AA3EA3A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A4C8E1-B811-7652-B910-93FEA05C4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DE05F8-64B1-DC35-8620-EF54B45C96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824B09-81C5-E843-1702-8B88B1E6B4FF}"/>
              </a:ext>
            </a:extLst>
          </p:cNvPr>
          <p:cNvSpPr>
            <a:spLocks noGrp="1"/>
          </p:cNvSpPr>
          <p:nvPr>
            <p:ph type="sldNum" sz="quarter" idx="10"/>
          </p:nvPr>
        </p:nvSpPr>
        <p:spPr/>
        <p:txBody>
          <a:bodyPr/>
          <a:lstStyle/>
          <a:p>
            <a:fld id="{969E8D09-9492-4554-9C8F-456CB81F32A8}" type="slidenum">
              <a:rPr lang="en-US" smtClean="0"/>
              <a:t>102</a:t>
            </a:fld>
            <a:endParaRPr lang="en-US"/>
          </a:p>
        </p:txBody>
      </p:sp>
    </p:spTree>
    <p:extLst>
      <p:ext uri="{BB962C8B-B14F-4D97-AF65-F5344CB8AC3E}">
        <p14:creationId xmlns:p14="http://schemas.microsoft.com/office/powerpoint/2010/main" val="33958196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D6FFE-8C44-F991-CFF2-5F763C70CF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0253B-F9C1-4C34-88D1-157ECA67E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483B0-C130-5AEB-F56C-21D6404106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85938C-0CD3-064B-A4A6-D2BE8DC9378B}"/>
              </a:ext>
            </a:extLst>
          </p:cNvPr>
          <p:cNvSpPr>
            <a:spLocks noGrp="1"/>
          </p:cNvSpPr>
          <p:nvPr>
            <p:ph type="sldNum" sz="quarter" idx="10"/>
          </p:nvPr>
        </p:nvSpPr>
        <p:spPr/>
        <p:txBody>
          <a:bodyPr/>
          <a:lstStyle/>
          <a:p>
            <a:fld id="{969E8D09-9492-4554-9C8F-456CB81F32A8}" type="slidenum">
              <a:rPr lang="en-US" smtClean="0"/>
              <a:t>103</a:t>
            </a:fld>
            <a:endParaRPr lang="en-US"/>
          </a:p>
        </p:txBody>
      </p:sp>
    </p:spTree>
    <p:extLst>
      <p:ext uri="{BB962C8B-B14F-4D97-AF65-F5344CB8AC3E}">
        <p14:creationId xmlns:p14="http://schemas.microsoft.com/office/powerpoint/2010/main" val="29410228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104</a:t>
            </a:fld>
            <a:endParaRPr lang="en-US"/>
          </a:p>
        </p:txBody>
      </p:sp>
    </p:spTree>
    <p:extLst>
      <p:ext uri="{BB962C8B-B14F-4D97-AF65-F5344CB8AC3E}">
        <p14:creationId xmlns:p14="http://schemas.microsoft.com/office/powerpoint/2010/main" val="31922782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105</a:t>
            </a:fld>
            <a:endParaRPr lang="en-US"/>
          </a:p>
        </p:txBody>
      </p:sp>
    </p:spTree>
    <p:extLst>
      <p:ext uri="{BB962C8B-B14F-4D97-AF65-F5344CB8AC3E}">
        <p14:creationId xmlns:p14="http://schemas.microsoft.com/office/powerpoint/2010/main" val="35279981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106</a:t>
            </a:fld>
            <a:endParaRPr lang="en-US"/>
          </a:p>
        </p:txBody>
      </p:sp>
    </p:spTree>
    <p:extLst>
      <p:ext uri="{BB962C8B-B14F-4D97-AF65-F5344CB8AC3E}">
        <p14:creationId xmlns:p14="http://schemas.microsoft.com/office/powerpoint/2010/main" val="79203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noProof="0" dirty="0"/>
              <a:t>Illustration 12–3 </a:t>
            </a:r>
            <a:r>
              <a:rPr lang="en-US" sz="1200" b="0" i="0" u="none" strike="noStrike" kern="1200" baseline="0" dirty="0">
                <a:solidFill>
                  <a:schemeClr val="tx1"/>
                </a:solidFill>
                <a:latin typeface="+mn-lt"/>
                <a:ea typeface="+mn-ea"/>
                <a:cs typeface="+mn-cs"/>
              </a:rPr>
              <a:t>Accounting for Unrealized Holding Gains and Losses on Debt Investments</a:t>
            </a:r>
            <a:endParaRPr lang="en-US"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b="0" i="0" u="none" strike="noStrike" kern="1200" baseline="0" dirty="0">
                <a:solidFill>
                  <a:schemeClr val="tx1"/>
                </a:solidFill>
                <a:latin typeface="+mn-lt"/>
                <a:ea typeface="+mn-ea"/>
                <a:cs typeface="+mn-cs"/>
              </a:rPr>
              <a:t>Accounting for changes in fair value depends on the classification of the debt investment. As shown here, debt investments are classified in one of three categories: held-to-maturity (HTM) securities, trading securities (TS), and available-for-sale (AFS) securities.</a:t>
            </a:r>
            <a:endParaRPr lang="en-US" noProof="0" dirty="0"/>
          </a:p>
          <a:p>
            <a:endParaRPr lang="en-IN" noProof="0" dirty="0"/>
          </a:p>
          <a:p>
            <a:r>
              <a:rPr lang="en-US" sz="1200" b="0" i="0" u="none" strike="noStrike" kern="1200" baseline="0" dirty="0">
                <a:solidFill>
                  <a:schemeClr val="tx1"/>
                </a:solidFill>
                <a:latin typeface="+mn-lt"/>
                <a:ea typeface="+mn-ea"/>
                <a:cs typeface="+mn-cs"/>
              </a:rPr>
              <a:t>Why treat unrealized holding gains and losses differently depending on the type of investment? As you know, the primary purpose of accounting is to provide information useful for making decisions. What’s most relevant for that purpose is not necessarily the same for each investment a company might make. For example, a company might invest in corporate bonds to provide a steady return until the bonds mature, in which case day-to-day changes in fair value may not be viewed as very relevant, so the held-to-maturity approach is preferable. On the other hand, a company might invest in the same bonds because it plans to sell them at a profit in the near future, in which case the day-to-day changes in fair value could be viewed as very relevant, and the trading security or available-for-sale approach is preferable.</a:t>
            </a:r>
            <a:endParaRPr lang="en-US" baseline="0" noProof="0" dirty="0"/>
          </a:p>
        </p:txBody>
      </p:sp>
      <p:sp>
        <p:nvSpPr>
          <p:cNvPr id="4" name="Slide Number Placeholder 3"/>
          <p:cNvSpPr>
            <a:spLocks noGrp="1"/>
          </p:cNvSpPr>
          <p:nvPr>
            <p:ph type="sldNum" sz="quarter" idx="5"/>
          </p:nvPr>
        </p:nvSpPr>
        <p:spPr/>
        <p:txBody>
          <a:bodyPr/>
          <a:lstStyle/>
          <a:p>
            <a:fld id="{969E8D09-9492-4554-9C8F-456CB81F32A8}" type="slidenum">
              <a:rPr lang="en-US" smtClean="0"/>
              <a:t>11</a:t>
            </a:fld>
            <a:endParaRPr lang="en-US"/>
          </a:p>
        </p:txBody>
      </p:sp>
    </p:spTree>
    <p:extLst>
      <p:ext uri="{BB962C8B-B14F-4D97-AF65-F5344CB8AC3E}">
        <p14:creationId xmlns:p14="http://schemas.microsoft.com/office/powerpoint/2010/main" val="377296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mn-lt"/>
                <a:ea typeface="+mn-ea"/>
                <a:cs typeface="+mn-cs"/>
              </a:rPr>
              <a:t>Illustration 12–4 </a:t>
            </a:r>
            <a:r>
              <a:rPr lang="en-US" sz="1200" b="0" i="0" u="none" strike="noStrike" kern="1200" baseline="0" dirty="0">
                <a:solidFill>
                  <a:schemeClr val="tx1"/>
                </a:solidFill>
                <a:latin typeface="+mn-lt"/>
                <a:ea typeface="+mn-ea"/>
                <a:cs typeface="+mn-cs"/>
              </a:rPr>
              <a:t>Disclosure about Investments—United Parcel Service, Inc.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This illustration provides a description from a recent annual report of how UPS accounts for unrealized gains and losses arising from its investments in trading and available-for-sale investments.</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12</a:t>
            </a:fld>
            <a:endParaRPr lang="en-US"/>
          </a:p>
        </p:txBody>
      </p:sp>
    </p:spTree>
    <p:extLst>
      <p:ext uri="{BB962C8B-B14F-4D97-AF65-F5344CB8AC3E}">
        <p14:creationId xmlns:p14="http://schemas.microsoft.com/office/powerpoint/2010/main" val="2706427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debt investment is classified as </a:t>
            </a:r>
            <a:r>
              <a:rPr lang="en-US" b="1" dirty="0"/>
              <a:t>held-to-maturity (HTM) </a:t>
            </a:r>
            <a:r>
              <a:rPr lang="en-US" dirty="0"/>
              <a:t>if the investor has the “positive intent and ability” to hold the investment to maturity. For HTM investments, unrealized holding gains and losses arising from changes in fair value are less important. Sale before maturity isn’t an alternative, so those gains and losses will never be realized. Therefore, HTM investments typically are reported at their amortized cost in the balance sheet, and unrealized gains and losses are only disclosed in a note to the financial statements.</a:t>
            </a:r>
          </a:p>
          <a:p>
            <a:endParaRPr lang="en-US" dirty="0"/>
          </a:p>
          <a:p>
            <a:r>
              <a:rPr lang="en-US" dirty="0"/>
              <a:t>The investor’s commitment to not sell their investment is key to classifying the investment as HTM. A debt security cannot be classified as HTM if the investor might sell it before maturity in response to changes in market prices or interest rates, to meet the investor’s liquidity needs, or similar factors.</a:t>
            </a:r>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13</a:t>
            </a:fld>
            <a:endParaRPr lang="en-US"/>
          </a:p>
        </p:txBody>
      </p:sp>
    </p:spTree>
    <p:extLst>
      <p:ext uri="{BB962C8B-B14F-4D97-AF65-F5344CB8AC3E}">
        <p14:creationId xmlns:p14="http://schemas.microsoft.com/office/powerpoint/2010/main" val="429251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Segoe UI" panose="020B0502040204020203" pitchFamily="34" charset="0"/>
              </a:rPr>
              <a:t>As an example of accounting for HTM investments, suppose that on December 31, 2027, the market interest rate for securities similar to the </a:t>
            </a:r>
            <a:r>
              <a:rPr lang="en-US" sz="1000" dirty="0" err="1">
                <a:effectLst/>
                <a:latin typeface="Segoe UI" panose="020B0502040204020203" pitchFamily="34" charset="0"/>
              </a:rPr>
              <a:t>Masterwear</a:t>
            </a:r>
            <a:r>
              <a:rPr lang="en-US" sz="1000" dirty="0">
                <a:effectLst/>
                <a:latin typeface="Segoe UI" panose="020B0502040204020203" pitchFamily="34" charset="0"/>
              </a:rPr>
              <a:t> bonds has fallen to 11%. An investor valuing the </a:t>
            </a:r>
            <a:r>
              <a:rPr lang="en-US" sz="1000" dirty="0" err="1">
                <a:effectLst/>
                <a:latin typeface="Segoe UI" panose="020B0502040204020203" pitchFamily="34" charset="0"/>
              </a:rPr>
              <a:t>Masterwear</a:t>
            </a:r>
            <a:r>
              <a:rPr lang="en-US" sz="1000" dirty="0">
                <a:effectLst/>
                <a:latin typeface="Segoe UI" panose="020B0502040204020203" pitchFamily="34" charset="0"/>
              </a:rPr>
              <a:t> bonds at that time would do so considering the current market interest rate (11%) because that’s the rate of return available for similar bonds. Calculating the present value of the bonds using a lower discount rate results in a higher present value (price).</a:t>
            </a:r>
            <a:endParaRPr lang="en-US" sz="10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rPr>
              <a:t>Let’s say that checking market prices in </a:t>
            </a:r>
            <a:r>
              <a:rPr lang="en-US" sz="1000" b="0" i="1" u="none" strike="noStrike" kern="1200" baseline="0" dirty="0">
                <a:solidFill>
                  <a:schemeClr val="tx1"/>
                </a:solidFill>
                <a:latin typeface="+mn-lt"/>
                <a:ea typeface="+mn-ea"/>
                <a:cs typeface="+mn-cs"/>
              </a:rPr>
              <a:t>The Wall Street Journal </a:t>
            </a:r>
            <a:r>
              <a:rPr lang="en-US" sz="1000" b="0" i="0" u="none" strike="noStrike" kern="1200" baseline="0" dirty="0">
                <a:solidFill>
                  <a:schemeClr val="tx1"/>
                </a:solidFill>
                <a:latin typeface="+mn-lt"/>
                <a:ea typeface="+mn-ea"/>
                <a:cs typeface="+mn-cs"/>
              </a:rPr>
              <a:t>indicates that the fair value of the </a:t>
            </a:r>
            <a:r>
              <a:rPr lang="en-US" sz="1000" b="0" i="0" u="none" strike="noStrike" kern="1200" baseline="0" dirty="0" err="1">
                <a:solidFill>
                  <a:schemeClr val="tx1"/>
                </a:solidFill>
                <a:latin typeface="+mn-lt"/>
                <a:ea typeface="+mn-ea"/>
                <a:cs typeface="+mn-cs"/>
              </a:rPr>
              <a:t>Masterwear</a:t>
            </a:r>
            <a:r>
              <a:rPr lang="en-US" sz="1000" b="0" i="0" u="none" strike="noStrike" kern="1200" baseline="0" dirty="0">
                <a:solidFill>
                  <a:schemeClr val="tx1"/>
                </a:solidFill>
                <a:latin typeface="+mn-lt"/>
                <a:ea typeface="+mn-ea"/>
                <a:cs typeface="+mn-cs"/>
              </a:rPr>
              <a:t> bonds on December 31, 2027, is $714,943.</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rPr>
              <a:t>As shown in a prior illustration, those same bonds have an amortized cost of </a:t>
            </a:r>
            <a:r>
              <a:rPr lang="en-US" sz="1000" b="1" i="0" u="none" strike="noStrike" kern="1200" baseline="0" dirty="0">
                <a:solidFill>
                  <a:schemeClr val="tx1"/>
                </a:solidFill>
                <a:latin typeface="+mn-lt"/>
                <a:ea typeface="+mn-ea"/>
                <a:cs typeface="+mn-cs"/>
              </a:rPr>
              <a:t>$671,297</a:t>
            </a:r>
            <a:r>
              <a:rPr lang="en-US" sz="1000" b="0" i="0" u="none" strike="noStrike" kern="1200" baseline="0" dirty="0">
                <a:solidFill>
                  <a:schemeClr val="tx1"/>
                </a:solidFill>
                <a:latin typeface="+mn-lt"/>
                <a:ea typeface="+mn-ea"/>
                <a:cs typeface="+mn-cs"/>
              </a:rPr>
              <a:t>. This means there is an unrealized gain of $43,646 for the difference. If United views the bonds as HTM investments, that change in fair value will not affect the value of those bonds shown in United’s balance sheet</a:t>
            </a:r>
            <a:r>
              <a:rPr lang="en-US" sz="1000" b="0" i="1"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Instead, the investment will be shown in the balance sheet at amortized cost of $671,297.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rPr>
              <a:t>United will </a:t>
            </a:r>
            <a:r>
              <a:rPr lang="en-US" sz="1000" b="0" i="1" u="none" strike="noStrike" kern="1200" baseline="0" dirty="0">
                <a:solidFill>
                  <a:schemeClr val="tx1"/>
                </a:solidFill>
                <a:latin typeface="+mn-lt"/>
                <a:ea typeface="+mn-ea"/>
                <a:cs typeface="+mn-cs"/>
              </a:rPr>
              <a:t>disclose </a:t>
            </a:r>
            <a:r>
              <a:rPr lang="en-US" sz="1000" b="0" i="0" u="none" strike="noStrike" kern="1200" baseline="0" dirty="0">
                <a:solidFill>
                  <a:schemeClr val="tx1"/>
                </a:solidFill>
                <a:latin typeface="+mn-lt"/>
                <a:ea typeface="+mn-ea"/>
                <a:cs typeface="+mn-cs"/>
              </a:rPr>
              <a:t>the fair value of its HTM investments in a note to the financial statements, but will not recognize any fair value changes in the income statement or balance sheet.</a:t>
            </a:r>
            <a:endParaRPr lang="en-US" sz="1000" b="0" i="0" u="none" strike="noStrike" kern="1200" baseline="0" noProof="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14</a:t>
            </a:fld>
            <a:endParaRPr lang="en-US"/>
          </a:p>
        </p:txBody>
      </p:sp>
    </p:spTree>
    <p:extLst>
      <p:ext uri="{BB962C8B-B14F-4D97-AF65-F5344CB8AC3E}">
        <p14:creationId xmlns:p14="http://schemas.microsoft.com/office/powerpoint/2010/main" val="1747112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noProof="0" dirty="0"/>
              <a:t>Typically, held-to-maturity investments are</a:t>
            </a:r>
            <a:r>
              <a:rPr lang="en-IN" baseline="0" noProof="0" dirty="0"/>
              <a:t> held to </a:t>
            </a:r>
            <a:r>
              <a:rPr lang="en-IN" noProof="0" dirty="0"/>
              <a:t>maturity. However, suppose that due to unforeseen circumstances the</a:t>
            </a:r>
            <a:r>
              <a:rPr lang="en-IN" baseline="0" noProof="0" dirty="0"/>
              <a:t> </a:t>
            </a:r>
            <a:r>
              <a:rPr lang="en-IN" noProof="0" dirty="0"/>
              <a:t>company decided to sell its debt investment for $725,000 on January 5, 2028.</a:t>
            </a:r>
          </a:p>
          <a:p>
            <a:endParaRPr lang="en-US" sz="1200" b="0" i="0" u="none" strike="noStrike" kern="1200" baseline="0" noProof="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noProof="0" dirty="0">
                <a:solidFill>
                  <a:schemeClr val="tx1"/>
                </a:solidFill>
                <a:latin typeface="+mn-lt"/>
                <a:ea typeface="+mn-ea"/>
                <a:cs typeface="+mn-cs"/>
              </a:rPr>
              <a:t>United would record this sale just like any other asset sale, with a realized gain or loss determined by comparing the cash received with the carrying value (in this case, the amortized cost) of the asset sold.</a:t>
            </a:r>
          </a:p>
        </p:txBody>
      </p:sp>
      <p:sp>
        <p:nvSpPr>
          <p:cNvPr id="4" name="Slide Number Placeholder 3"/>
          <p:cNvSpPr>
            <a:spLocks noGrp="1"/>
          </p:cNvSpPr>
          <p:nvPr>
            <p:ph type="sldNum" sz="quarter" idx="5"/>
          </p:nvPr>
        </p:nvSpPr>
        <p:spPr/>
        <p:txBody>
          <a:bodyPr/>
          <a:lstStyle/>
          <a:p>
            <a:fld id="{969E8D09-9492-4554-9C8F-456CB81F32A8}" type="slidenum">
              <a:rPr lang="en-US" smtClean="0"/>
              <a:t>15</a:t>
            </a:fld>
            <a:endParaRPr lang="en-US"/>
          </a:p>
        </p:txBody>
      </p:sp>
    </p:spTree>
    <p:extLst>
      <p:ext uri="{BB962C8B-B14F-4D97-AF65-F5344CB8AC3E}">
        <p14:creationId xmlns:p14="http://schemas.microsoft.com/office/powerpoint/2010/main" val="375098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tx1"/>
                </a:solidFill>
                <a:latin typeface="+mn-lt"/>
                <a:ea typeface="+mn-ea"/>
                <a:cs typeface="+mn-cs"/>
              </a:rPr>
              <a:t>There is one important exception to the general rule that companies don’t recognize unrealized gains and losses for HTM investments. You learned in Chapter 7 that companies are required to use the Current Expected Credit Loss (CECL) model to account for bad debts with respect to accounts receivable and notes receivable. Companies likewise are required to use the CECL model to account for credit losses on HTM investments. That requires companies to make an estimate of the amount of interest and principal payments they won’t receive in the future. Companies account for that estimate by recognizing a credit loss in net income and reducing the carrying value of the HTM investment with an allowance for credit losses, just like they recognize bad debt expense and an allowance for uncollectible accounts for accounts receivable. In Appendix 12B we provide an illustration of recognizing credit losses for HTM investments.</a:t>
            </a:r>
            <a:endParaRPr lang="en-US" sz="1400" b="0" i="0" u="none" strike="noStrike" kern="1200" baseline="0" noProof="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16</a:t>
            </a:fld>
            <a:endParaRPr lang="en-US"/>
          </a:p>
        </p:txBody>
      </p:sp>
    </p:spTree>
    <p:extLst>
      <p:ext uri="{BB962C8B-B14F-4D97-AF65-F5344CB8AC3E}">
        <p14:creationId xmlns:p14="http://schemas.microsoft.com/office/powerpoint/2010/main" val="4063707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HTM securities appear in the financial statements as follows:</a:t>
            </a:r>
          </a:p>
          <a:p>
            <a:pPr marL="171450" indent="-171450">
              <a:buFont typeface="Arial"/>
              <a:buChar char="•"/>
            </a:pPr>
            <a:r>
              <a:rPr lang="en-US" sz="1200" b="1" i="0" u="none" strike="noStrike" kern="1200" baseline="0" dirty="0">
                <a:solidFill>
                  <a:schemeClr val="tx1"/>
                </a:solidFill>
                <a:latin typeface="+mn-lt"/>
                <a:ea typeface="+mn-ea"/>
                <a:cs typeface="+mn-cs"/>
              </a:rPr>
              <a:t>Income Statement and Statement of Comprehensive Income: </a:t>
            </a:r>
            <a:r>
              <a:rPr lang="en-US" sz="1200" b="0" i="1" u="none" strike="noStrike" kern="1200" baseline="0" dirty="0">
                <a:solidFill>
                  <a:schemeClr val="tx1"/>
                </a:solidFill>
                <a:latin typeface="+mn-lt"/>
                <a:ea typeface="+mn-ea"/>
                <a:cs typeface="+mn-cs"/>
              </a:rPr>
              <a:t>Realized </a:t>
            </a:r>
            <a:r>
              <a:rPr lang="en-US" sz="1200" b="0" i="0" u="none" strike="noStrike" kern="1200" baseline="0" dirty="0">
                <a:solidFill>
                  <a:schemeClr val="tx1"/>
                </a:solidFill>
                <a:latin typeface="+mn-lt"/>
                <a:ea typeface="+mn-ea"/>
                <a:cs typeface="+mn-cs"/>
              </a:rPr>
              <a:t>gains and losses are shown in net income in the period in which securities are sold. </a:t>
            </a:r>
            <a:r>
              <a:rPr lang="en-US" sz="1200" b="0" i="1" u="none" strike="noStrike" kern="1200" baseline="0" dirty="0">
                <a:solidFill>
                  <a:schemeClr val="tx1"/>
                </a:solidFill>
                <a:latin typeface="+mn-lt"/>
                <a:ea typeface="+mn-ea"/>
                <a:cs typeface="+mn-cs"/>
              </a:rPr>
              <a:t>Unrealized </a:t>
            </a:r>
            <a:r>
              <a:rPr lang="en-US" sz="1200" b="0" i="0" u="none" strike="noStrike" kern="1200" baseline="0" dirty="0">
                <a:solidFill>
                  <a:schemeClr val="tx1"/>
                </a:solidFill>
                <a:latin typeface="+mn-lt"/>
                <a:ea typeface="+mn-ea"/>
                <a:cs typeface="+mn-cs"/>
              </a:rPr>
              <a:t>holding gains and losses are disclosed in the notes to financial statements. Investments in HTM securities do not affect other comprehensive income.</a:t>
            </a:r>
          </a:p>
          <a:p>
            <a:pPr marL="171450" indent="-171450">
              <a:buFont typeface="Arial"/>
              <a:buChar char="•"/>
            </a:pPr>
            <a:r>
              <a:rPr lang="en-US" sz="1200" b="1" i="0" u="none" strike="noStrike" kern="1200" baseline="0" dirty="0">
                <a:solidFill>
                  <a:schemeClr val="tx1"/>
                </a:solidFill>
                <a:latin typeface="+mn-lt"/>
                <a:ea typeface="+mn-ea"/>
                <a:cs typeface="+mn-cs"/>
              </a:rPr>
              <a:t>Balance Sheet: </a:t>
            </a:r>
            <a:r>
              <a:rPr lang="en-US" sz="1200" b="0" i="0" u="none" strike="noStrike" kern="1200" baseline="0" dirty="0">
                <a:solidFill>
                  <a:schemeClr val="tx1"/>
                </a:solidFill>
                <a:latin typeface="+mn-lt"/>
                <a:ea typeface="+mn-ea"/>
                <a:cs typeface="+mn-cs"/>
              </a:rPr>
              <a:t>Investments in HTM securities are reported at amortized cost, less any allowance for credit losses. Fair values of those investments are disclosed in the notes to financial statements.</a:t>
            </a:r>
          </a:p>
          <a:p>
            <a:pPr marL="171450" indent="-171450">
              <a:buFont typeface="Arial"/>
              <a:buChar char="•"/>
            </a:pPr>
            <a:r>
              <a:rPr lang="en-US" sz="1200" b="1" i="0" u="none" strike="noStrike" kern="1200" baseline="0" dirty="0">
                <a:solidFill>
                  <a:schemeClr val="tx1"/>
                </a:solidFill>
                <a:latin typeface="+mn-lt"/>
                <a:ea typeface="+mn-ea"/>
                <a:cs typeface="+mn-cs"/>
              </a:rPr>
              <a:t>Cash Flow Statement: </a:t>
            </a:r>
            <a:r>
              <a:rPr lang="en-US" sz="1200" b="0" i="0" u="none" strike="noStrike" kern="1200" baseline="0" dirty="0">
                <a:solidFill>
                  <a:schemeClr val="tx1"/>
                </a:solidFill>
                <a:latin typeface="+mn-lt"/>
                <a:ea typeface="+mn-ea"/>
                <a:cs typeface="+mn-cs"/>
              </a:rPr>
              <a:t>Cash flows from buying and selling HTM securities typically are classified as investing activities.</a:t>
            </a:r>
          </a:p>
        </p:txBody>
      </p:sp>
      <p:sp>
        <p:nvSpPr>
          <p:cNvPr id="4" name="Slide Number Placeholder 3"/>
          <p:cNvSpPr>
            <a:spLocks noGrp="1"/>
          </p:cNvSpPr>
          <p:nvPr>
            <p:ph type="sldNum" sz="quarter" idx="5"/>
          </p:nvPr>
        </p:nvSpPr>
        <p:spPr/>
        <p:txBody>
          <a:bodyPr/>
          <a:lstStyle/>
          <a:p>
            <a:fld id="{969E8D09-9492-4554-9C8F-456CB81F32A8}" type="slidenum">
              <a:rPr lang="en-US" smtClean="0"/>
              <a:t>17</a:t>
            </a:fld>
            <a:endParaRPr lang="en-US"/>
          </a:p>
        </p:txBody>
      </p:sp>
    </p:spTree>
    <p:extLst>
      <p:ext uri="{BB962C8B-B14F-4D97-AF65-F5344CB8AC3E}">
        <p14:creationId xmlns:p14="http://schemas.microsoft.com/office/powerpoint/2010/main" val="2367212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12–5 Reporting Held-to-Maturity Investments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Assuming United sold its investment on January 5, 2028, United’s 2027 and 2028 financial statements will include the amounts shown above.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Note that only realized gains and losses are included in net income. HTM securities are reported at amortized cost less any allowance for credit losses. Cash flows from buying and selling HTM securities are classified as investing activities.</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18</a:t>
            </a:fld>
            <a:endParaRPr lang="en-US"/>
          </a:p>
        </p:txBody>
      </p:sp>
    </p:spTree>
    <p:extLst>
      <p:ext uri="{BB962C8B-B14F-4D97-AF65-F5344CB8AC3E}">
        <p14:creationId xmlns:p14="http://schemas.microsoft.com/office/powerpoint/2010/main" val="3552673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u="none" strike="noStrike" kern="1200" baseline="0" dirty="0">
                <a:solidFill>
                  <a:schemeClr val="tx1"/>
                </a:solidFill>
                <a:latin typeface="+mn-lt"/>
                <a:ea typeface="+mn-ea"/>
                <a:cs typeface="+mn-cs"/>
              </a:rPr>
              <a:t>Illustration 12–6 Disclosure of Unrealized Gains and Losses on Held-to-Maturity Investments Bank of America Corporation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baseline="0" dirty="0">
              <a:solidFill>
                <a:schemeClr val="tx1"/>
              </a:solidFill>
              <a:latin typeface="+mn-lt"/>
              <a:ea typeface="+mn-ea"/>
              <a:cs typeface="+mn-cs"/>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Illustration 12–6 shows a typical disclosure of unrealized gains and losses on HTM investments, taken from Bank of America’s 2022 10-K.</a:t>
            </a:r>
          </a:p>
          <a:p>
            <a:pPr marL="0" marR="0">
              <a:lnSpc>
                <a:spcPct val="115000"/>
              </a:lnSpc>
              <a:spcAft>
                <a:spcPts val="80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highlights that Bank of America had a huge amount of unrealized losses on its HTM investment portfolio at the end of 2022. Almost $109 billion dollars! But Bank of America is a very large financial institution. Silicon Valley Bank, a smaller institution, had $18 billion of unrealized losses on HTM and AFS investments disclosed in its 2022 10-K. When SVB had to sell its investments to raise cash in early 2023, it was forced to immediately recognize those losses and quickly collapsed. As Dave Zion noted, those were “bank losses hiding in plain sight” in SVB’s disclosure notes.</a:t>
            </a:r>
          </a:p>
        </p:txBody>
      </p:sp>
      <p:sp>
        <p:nvSpPr>
          <p:cNvPr id="4" name="Slide Number Placeholder 3"/>
          <p:cNvSpPr>
            <a:spLocks noGrp="1"/>
          </p:cNvSpPr>
          <p:nvPr>
            <p:ph type="sldNum" sz="quarter" idx="5"/>
          </p:nvPr>
        </p:nvSpPr>
        <p:spPr/>
        <p:txBody>
          <a:bodyPr/>
          <a:lstStyle/>
          <a:p>
            <a:fld id="{969E8D09-9492-4554-9C8F-456CB81F32A8}" type="slidenum">
              <a:rPr lang="en-US" smtClean="0"/>
              <a:t>19</a:t>
            </a:fld>
            <a:endParaRPr lang="en-US"/>
          </a:p>
        </p:txBody>
      </p:sp>
    </p:spTree>
    <p:extLst>
      <p:ext uri="{BB962C8B-B14F-4D97-AF65-F5344CB8AC3E}">
        <p14:creationId xmlns:p14="http://schemas.microsoft.com/office/powerpoint/2010/main" val="281600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Corporations raise funds to finance their operations by selling equity securities (common and preferred stock) and debt securities (bonds and notes). These securities, also called financial instruments, are purchased as investments by individual investors, mutual funds, and also by other corporations. In later chapters we discuss equity and debt securities from the perspective of the issuing company. Our focus in this chapter is on the corporations that invest in debt and equity securities issued by other corporations as well as in debt securities issued by governmental units (bonds, Treasury bills, and Treasury bonds).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Most companies invest in financial instruments issued by other companies. For some investors, these investments represent ongoing affiliations with the companies whose securities are acquired. Some investments, though, are made only to earn a return from the dividends or interest the securities pay or from increases in the market prices of the securities— the same reasons that might motivate you to buy stocks, bonds, or other investment securities.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such diversity in investment objectives, it’s not surprising that there is diversity in the approaches used to account for investments.</a:t>
            </a:r>
          </a:p>
        </p:txBody>
      </p:sp>
      <p:sp>
        <p:nvSpPr>
          <p:cNvPr id="4" name="Slide Number Placeholder 3"/>
          <p:cNvSpPr>
            <a:spLocks noGrp="1"/>
          </p:cNvSpPr>
          <p:nvPr>
            <p:ph type="sldNum" sz="quarter" idx="5"/>
          </p:nvPr>
        </p:nvSpPr>
        <p:spPr/>
        <p:txBody>
          <a:bodyPr/>
          <a:lstStyle/>
          <a:p>
            <a:fld id="{969E8D09-9492-4554-9C8F-456CB81F32A8}" type="slidenum">
              <a:rPr lang="en-US" smtClean="0"/>
              <a:t>2</a:t>
            </a:fld>
            <a:endParaRPr lang="en-US"/>
          </a:p>
        </p:txBody>
      </p:sp>
    </p:spTree>
    <p:extLst>
      <p:ext uri="{BB962C8B-B14F-4D97-AF65-F5344CB8AC3E}">
        <p14:creationId xmlns:p14="http://schemas.microsoft.com/office/powerpoint/2010/main" val="2224182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mn-lt"/>
                <a:ea typeface="+mn-ea"/>
                <a:cs typeface="+mn-cs"/>
              </a:rPr>
              <a:t>Trading securities are investments in debt that are acquired for purposes of earning profits on short-term price fluctuations. The holding period for trading securities generally is measured in hours and days rather than months or years, so these investments typically are reported among the investor’s current assets. Usually only banks and other financial institutions invest in trading securities.</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Just like HTM investments, trading securities are recorded at cost when they are purchased, and any discount or premium is amortized to interest revenue over time as periodic interest payments are received.</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However, in subsequent periods, there are two important differences between how we account for trading securities and HTM investments. </a:t>
            </a:r>
          </a:p>
          <a:p>
            <a:r>
              <a:rPr lang="en-US" sz="900" b="0" i="0" u="none" strike="noStrike" kern="1200" baseline="0" dirty="0">
                <a:solidFill>
                  <a:schemeClr val="tx1"/>
                </a:solidFill>
                <a:latin typeface="+mn-lt"/>
                <a:ea typeface="+mn-ea"/>
                <a:cs typeface="+mn-cs"/>
              </a:rPr>
              <a:t>1. Trading securities are written up or down to their fair value, or “marked to market,” in the balance sheet. (HTM securities are kept at amortized cost.)</a:t>
            </a:r>
          </a:p>
          <a:p>
            <a:r>
              <a:rPr lang="en-US" sz="900" b="0" i="0" u="none" strike="noStrike" kern="1200" baseline="0" dirty="0">
                <a:solidFill>
                  <a:schemeClr val="tx1"/>
                </a:solidFill>
                <a:latin typeface="+mn-lt"/>
                <a:ea typeface="+mn-ea"/>
                <a:cs typeface="+mn-cs"/>
              </a:rPr>
              <a:t>2. Corresponding unrealized holding gains and losses on trading securities are included in net income in the income statement. (HTM securities do not include unrealized holdings gains and losses in net income.)</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Reporting trading securities at their fair value is a departure from amortized cost, so they are treated differently than are many other assets reported in the balance sheet. Why the difference? Fair value information is more relevant for trading securities than it is for assets intended primarily to be used in company operations, like buildings, land and equipment, or for debt investments intended to be held-to-maturity. Changes in fair values provide an indication of management’s success in deciding when to acquire the investment, when to sell it, whether to invest in fixed-rate or variable-rate securities, and whether to invest in long-term or short-term securities. For that reason, it makes sense to report unrealized holding gains and losses on trading securities in net income during a period that fair values change, even though those gains and losses haven’t yet been realized through the sale of the securities.</a:t>
            </a:r>
          </a:p>
          <a:p>
            <a:endParaRPr lang="en-US" sz="900" b="0" i="0" u="none" strike="noStrike" kern="1200" baseline="0" dirty="0">
              <a:solidFill>
                <a:schemeClr val="tx1"/>
              </a:solidFill>
              <a:latin typeface="+mn-lt"/>
              <a:ea typeface="+mn-ea"/>
              <a:cs typeface="+mn-cs"/>
            </a:endParaRPr>
          </a:p>
          <a:p>
            <a:pPr marL="0" marR="0">
              <a:lnSpc>
                <a:spcPct val="115000"/>
              </a:lnSpc>
              <a:spcAft>
                <a:spcPts val="800"/>
              </a:spcAft>
            </a:pPr>
            <a:r>
              <a:rPr lang="en-US" sz="900" kern="100" dirty="0">
                <a:effectLst/>
                <a:latin typeface="Aptos" panose="020B0004020202020204" pitchFamily="34" charset="0"/>
                <a:ea typeface="Aptos" panose="020B0004020202020204" pitchFamily="34" charset="0"/>
                <a:cs typeface="Times New Roman" panose="02020603050405020304" pitchFamily="18" charset="0"/>
              </a:rPr>
              <a:t>To see how we account for trading securities, let’s return to our </a:t>
            </a:r>
            <a:r>
              <a:rPr lang="en-US" sz="900" kern="100" dirty="0" err="1">
                <a:effectLst/>
                <a:latin typeface="Aptos" panose="020B0004020202020204" pitchFamily="34" charset="0"/>
                <a:ea typeface="Aptos" panose="020B0004020202020204" pitchFamily="34" charset="0"/>
                <a:cs typeface="Times New Roman" panose="02020603050405020304" pitchFamily="18" charset="0"/>
              </a:rPr>
              <a:t>Masterwear</a:t>
            </a:r>
            <a:r>
              <a:rPr lang="en-US" sz="900" kern="100" dirty="0">
                <a:effectLst/>
                <a:latin typeface="Aptos" panose="020B0004020202020204" pitchFamily="34" charset="0"/>
                <a:ea typeface="Aptos" panose="020B0004020202020204" pitchFamily="34" charset="0"/>
                <a:cs typeface="Times New Roman" panose="02020603050405020304" pitchFamily="18" charset="0"/>
              </a:rPr>
              <a:t> bond example, but assume that those debt investments are held in an active trading portfolio. As of December 31, 2027, United has recorded the purchase of the bonds as well as receipt of the first semiannual interest payment, so the bonds have an amortized cost of $671,297.</a:t>
            </a:r>
          </a:p>
        </p:txBody>
      </p:sp>
      <p:sp>
        <p:nvSpPr>
          <p:cNvPr id="4" name="Slide Number Placeholder 3"/>
          <p:cNvSpPr>
            <a:spLocks noGrp="1"/>
          </p:cNvSpPr>
          <p:nvPr>
            <p:ph type="sldNum" sz="quarter" idx="5"/>
          </p:nvPr>
        </p:nvSpPr>
        <p:spPr/>
        <p:txBody>
          <a:bodyPr/>
          <a:lstStyle/>
          <a:p>
            <a:fld id="{969E8D09-9492-4554-9C8F-456CB81F32A8}" type="slidenum">
              <a:rPr lang="en-US" smtClean="0"/>
              <a:t>20</a:t>
            </a:fld>
            <a:endParaRPr lang="en-US"/>
          </a:p>
        </p:txBody>
      </p:sp>
    </p:spTree>
    <p:extLst>
      <p:ext uri="{BB962C8B-B14F-4D97-AF65-F5344CB8AC3E}">
        <p14:creationId xmlns:p14="http://schemas.microsoft.com/office/powerpoint/2010/main" val="2432797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Unlike HTM securities, trading securities are carried at fair value in the balance sheet, so their carrying value must be adjusted to fair value by the end of every reporting period. In fact, many companies adjust trading securities to fair value at the end of every day. Rather than increasing or decreasing the investment account itself, we use a valuation allowance, </a:t>
            </a:r>
            <a:r>
              <a:rPr lang="en-US" sz="1200" b="0" i="1" u="none" strike="noStrike" kern="1200" baseline="0" dirty="0">
                <a:solidFill>
                  <a:schemeClr val="tx1"/>
                </a:solidFill>
                <a:latin typeface="+mn-lt"/>
                <a:ea typeface="+mn-ea"/>
                <a:cs typeface="+mn-cs"/>
              </a:rPr>
              <a:t>fair value adjustment, </a:t>
            </a:r>
            <a:r>
              <a:rPr lang="en-US" sz="1200" b="0" i="0" u="none" strike="noStrike" kern="1200" baseline="0" dirty="0">
                <a:solidFill>
                  <a:schemeClr val="tx1"/>
                </a:solidFill>
                <a:latin typeface="+mn-lt"/>
                <a:ea typeface="+mn-ea"/>
                <a:cs typeface="+mn-cs"/>
              </a:rPr>
              <a:t>to increase or decrease the carrying value of the investment. At the same time, we record an unrealized holding gain or loss that is included in net income in the period in which fair value changes (remember, the gain or loss is </a:t>
            </a:r>
            <a:r>
              <a:rPr lang="en-US" sz="1200" b="0" i="1" u="none" strike="noStrike" kern="1200" baseline="0" dirty="0">
                <a:solidFill>
                  <a:schemeClr val="tx1"/>
                </a:solidFill>
                <a:latin typeface="+mn-lt"/>
                <a:ea typeface="+mn-ea"/>
                <a:cs typeface="+mn-cs"/>
              </a:rPr>
              <a:t>unrealized </a:t>
            </a:r>
            <a:r>
              <a:rPr lang="en-US" sz="1200" b="0" i="0" u="none" strike="noStrike" kern="1200" baseline="0" dirty="0">
                <a:solidFill>
                  <a:schemeClr val="tx1"/>
                </a:solidFill>
                <a:latin typeface="+mn-lt"/>
                <a:ea typeface="+mn-ea"/>
                <a:cs typeface="+mn-cs"/>
              </a:rPr>
              <a:t>because the securities haven’t been sold).</a:t>
            </a:r>
          </a:p>
          <a:p>
            <a:endParaRPr lang="en-US" dirty="0"/>
          </a:p>
          <a:p>
            <a:r>
              <a:rPr lang="en-US" sz="1200" b="0" i="0" u="none" strike="noStrike" kern="1200" baseline="0" dirty="0">
                <a:solidFill>
                  <a:schemeClr val="tx1"/>
                </a:solidFill>
                <a:latin typeface="+mn-lt"/>
                <a:ea typeface="+mn-ea"/>
                <a:cs typeface="+mn-cs"/>
              </a:rPr>
              <a:t>Because the bonds currently are recorded at their amortized cost of $671,297, the fair value adjustment account needs a debit balance of </a:t>
            </a:r>
            <a:r>
              <a:rPr lang="en-US" sz="1200" b="1" i="0" u="none" strike="noStrike" kern="1200" baseline="0" dirty="0">
                <a:solidFill>
                  <a:schemeClr val="tx1"/>
                </a:solidFill>
                <a:latin typeface="+mn-lt"/>
                <a:ea typeface="+mn-ea"/>
                <a:cs typeface="+mn-cs"/>
              </a:rPr>
              <a:t>$43,646</a:t>
            </a:r>
            <a:r>
              <a:rPr lang="en-US" sz="1200" b="0" i="0" u="none" strike="noStrike" kern="1200" baseline="0" dirty="0">
                <a:solidFill>
                  <a:schemeClr val="tx1"/>
                </a:solidFill>
                <a:latin typeface="+mn-lt"/>
                <a:ea typeface="+mn-ea"/>
                <a:cs typeface="+mn-cs"/>
              </a:rPr>
              <a:t> to have the bonds reported at their fair value. United will recognize whatever unrealized holding gain or loss is necessary to move the fair value adjustment from its current balance of $0 (at purchase date) to $43,646 (on December 31, 2027). </a:t>
            </a:r>
            <a:r>
              <a:rPr lang="en-US" dirty="0"/>
              <a:t>This is shown in the journal entry above.</a:t>
            </a:r>
          </a:p>
          <a:p>
            <a:endParaRPr lang="en-US" dirty="0"/>
          </a:p>
          <a:p>
            <a:r>
              <a:rPr lang="en-US" dirty="0"/>
              <a:t>Each period United owns the </a:t>
            </a:r>
            <a:r>
              <a:rPr lang="en-US" dirty="0" err="1"/>
              <a:t>Masterwear</a:t>
            </a:r>
            <a:r>
              <a:rPr lang="en-US" dirty="0"/>
              <a:t> bonds, it will recognize whatever unrealized holding gain or loss is necessary to move the fair value adjustment to the value it needs to have at the end of the accounting period. Increases in the fair value adjustment produce gains on trading securities that increase net income; decreases produce losses that decrease net income.</a:t>
            </a:r>
          </a:p>
        </p:txBody>
      </p:sp>
      <p:sp>
        <p:nvSpPr>
          <p:cNvPr id="4" name="Slide Number Placeholder 3"/>
          <p:cNvSpPr>
            <a:spLocks noGrp="1"/>
          </p:cNvSpPr>
          <p:nvPr>
            <p:ph type="sldNum" sz="quarter" idx="5"/>
          </p:nvPr>
        </p:nvSpPr>
        <p:spPr/>
        <p:txBody>
          <a:bodyPr/>
          <a:lstStyle/>
          <a:p>
            <a:fld id="{969E8D09-9492-4554-9C8F-456CB81F32A8}" type="slidenum">
              <a:rPr lang="en-US" smtClean="0"/>
              <a:t>21</a:t>
            </a:fld>
            <a:endParaRPr lang="en-US"/>
          </a:p>
        </p:txBody>
      </p:sp>
    </p:spTree>
    <p:extLst>
      <p:ext uri="{BB962C8B-B14F-4D97-AF65-F5344CB8AC3E}">
        <p14:creationId xmlns:p14="http://schemas.microsoft.com/office/powerpoint/2010/main" val="732376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Assume that United sells the bonds for $725,000 on January 5, 2028. To account for the sale, United needs to do two things. First, United needs to update the carrying value of the bonds to fair value and record in net income any unrealized holding gains and losses that occurred during 2028 up to the date of sale. Second, on the date of sale, United needs to record the receipt of cash and remove the amounts associated with the investment from the relevant balance sheet accounts. Let’s record each of these entries. (As in our example for HTM investments, for simplicity we ignore interest earned during the first five days of 2028.)</a:t>
            </a:r>
          </a:p>
          <a:p>
            <a:endParaRPr lang="en-US" sz="1200" b="0" i="0" u="none" strike="noStrike" kern="1200" baseline="0" dirty="0">
              <a:solidFill>
                <a:schemeClr val="tx1"/>
              </a:solidFill>
              <a:latin typeface="+mn-lt"/>
              <a:ea typeface="+mn-ea"/>
              <a:cs typeface="+mn-cs"/>
            </a:endParaRPr>
          </a:p>
          <a:p>
            <a:pPr marL="228600" indent="-228600">
              <a:buAutoNum type="arabicPeriod"/>
            </a:pPr>
            <a:r>
              <a:rPr lang="en-US" sz="1200" b="1" i="0" u="none" strike="noStrike" kern="1200" baseline="0" dirty="0">
                <a:solidFill>
                  <a:schemeClr val="tx1"/>
                </a:solidFill>
                <a:latin typeface="+mn-lt"/>
                <a:ea typeface="+mn-ea"/>
                <a:cs typeface="+mn-cs"/>
              </a:rPr>
              <a:t>Adjust Trading Securities to Fair Value (2028). </a:t>
            </a:r>
            <a:r>
              <a:rPr lang="en-US" sz="1200" b="0" i="0" u="none" strike="noStrike" kern="1200" baseline="0" dirty="0">
                <a:solidFill>
                  <a:schemeClr val="tx1"/>
                </a:solidFill>
                <a:latin typeface="+mn-lt"/>
                <a:ea typeface="+mn-ea"/>
                <a:cs typeface="+mn-cs"/>
              </a:rPr>
              <a:t>We first need to update the fair value adjustment and recognize any unrealized holding gains or losses that have occurred during the current reporting period prior to the date of sale. We already have accounted for fair value changes that occurred during 2027. Now we need to record the additional fair value changes and their related unrealized holding gains and losses that have occurred each day in 2028 up to the moment of sale. Companies might record these changes in fair value at the end of each day, but we use a single summary entry that captures those changes in fair value up to the moment of sale.</a:t>
            </a:r>
          </a:p>
          <a:p>
            <a:pPr marL="0" indent="0">
              <a:buNone/>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Remember that on December 31, 2027, the amortized cost of the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bonds was $671,297, and the fair value was $714,943. We recorded a fair value adjustment of $43,646 for this unrealized holding gain. Now, on January 5, 2028, the fair value has increased further to $725,000, so we need to update the fair value adjustment for the additional $10,057 increase in fair value.</a:t>
            </a:r>
          </a:p>
        </p:txBody>
      </p:sp>
      <p:sp>
        <p:nvSpPr>
          <p:cNvPr id="4" name="Slide Number Placeholder 3"/>
          <p:cNvSpPr>
            <a:spLocks noGrp="1"/>
          </p:cNvSpPr>
          <p:nvPr>
            <p:ph type="sldNum" sz="quarter" idx="5"/>
          </p:nvPr>
        </p:nvSpPr>
        <p:spPr/>
        <p:txBody>
          <a:bodyPr/>
          <a:lstStyle/>
          <a:p>
            <a:fld id="{969E8D09-9492-4554-9C8F-456CB81F32A8}" type="slidenum">
              <a:rPr lang="en-US" smtClean="0"/>
              <a:t>22</a:t>
            </a:fld>
            <a:endParaRPr lang="en-US"/>
          </a:p>
        </p:txBody>
      </p:sp>
    </p:spTree>
    <p:extLst>
      <p:ext uri="{BB962C8B-B14F-4D97-AF65-F5344CB8AC3E}">
        <p14:creationId xmlns:p14="http://schemas.microsoft.com/office/powerpoint/2010/main" val="3615741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startAt="2"/>
            </a:pPr>
            <a:r>
              <a:rPr lang="en-US" sz="1200" b="1" i="0" u="none" strike="noStrike" kern="1200" baseline="0" dirty="0">
                <a:solidFill>
                  <a:schemeClr val="tx1"/>
                </a:solidFill>
                <a:latin typeface="+mn-lt"/>
                <a:ea typeface="+mn-ea"/>
                <a:cs typeface="+mn-cs"/>
              </a:rPr>
              <a:t>Record the Sale Transaction. </a:t>
            </a:r>
            <a:r>
              <a:rPr lang="en-US" sz="1200" b="0" i="0" u="none" strike="noStrike" kern="1200" baseline="0" dirty="0">
                <a:solidFill>
                  <a:schemeClr val="tx1"/>
                </a:solidFill>
                <a:latin typeface="+mn-lt"/>
                <a:ea typeface="+mn-ea"/>
                <a:cs typeface="+mn-cs"/>
              </a:rPr>
              <a:t>After making the previous journal entry, the investment is carried at its fair value as of the date it is being sold, and already has included in net income any gain or loss arising from the difference between amortized cost and fair value as of the date of sale. All that remains is for United to record receipt of cash and remove the investment-related accounts from the balance sheet (again, for simplicity we ignore interest earned during the first five days of 2028).</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with the sale of the HTM investment, we record the receipt of $725,000 cash and remove all the balance sheet accounts associated with the investment. However, unlike the HTM investment, our TS investment has an additional balance sheet account, the fair value adjustment, that needs to be removed when we record the sale. Another difference between the HTM and TS approach is that, because we already have included in net income the entire gain associated with changes in the fair value of the investment, there is no gain or loss to recognize on the date of sale. Over the life of the investment, United recognized the same amount of gain under the TS approach ($43,646 + $10,057 = $53,703) as it recognized upon sale under the HTM approach ($53,703). The only difference is timing, with trading securities recognizing unrealized holding gains and losses from fair value changes as they occur but the HTM approach recognizing gains or losses only when they are realized upon sale.</a:t>
            </a:r>
          </a:p>
        </p:txBody>
      </p:sp>
      <p:sp>
        <p:nvSpPr>
          <p:cNvPr id="4" name="Slide Number Placeholder 3"/>
          <p:cNvSpPr>
            <a:spLocks noGrp="1"/>
          </p:cNvSpPr>
          <p:nvPr>
            <p:ph type="sldNum" sz="quarter" idx="5"/>
          </p:nvPr>
        </p:nvSpPr>
        <p:spPr/>
        <p:txBody>
          <a:bodyPr/>
          <a:lstStyle/>
          <a:p>
            <a:fld id="{969E8D09-9492-4554-9C8F-456CB81F32A8}" type="slidenum">
              <a:rPr lang="en-US" smtClean="0"/>
              <a:t>23</a:t>
            </a:fld>
            <a:endParaRPr lang="en-US"/>
          </a:p>
        </p:txBody>
      </p:sp>
    </p:spTree>
    <p:extLst>
      <p:ext uri="{BB962C8B-B14F-4D97-AF65-F5344CB8AC3E}">
        <p14:creationId xmlns:p14="http://schemas.microsoft.com/office/powerpoint/2010/main" val="273648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in FASB ASC 320-10-40: Investments—Debt Securities—Overall—Derecognition, for expediency companies may not update the fair value adjustment to the fair value as of the date of sale before recording the sale. In that case, the investment is carried at fair value as of the last balance sheet date, and this second entry would include a gain or loss based on the difference between the cash received and the carrying value of the investment. In our example, the fair value adjustment balance was $43,646 on December 31, 2027, and United would record the journal entry shown here.</a:t>
            </a:r>
          </a:p>
        </p:txBody>
      </p:sp>
      <p:sp>
        <p:nvSpPr>
          <p:cNvPr id="4" name="Slide Number Placeholder 3"/>
          <p:cNvSpPr>
            <a:spLocks noGrp="1"/>
          </p:cNvSpPr>
          <p:nvPr>
            <p:ph type="sldNum" sz="quarter" idx="5"/>
          </p:nvPr>
        </p:nvSpPr>
        <p:spPr/>
        <p:txBody>
          <a:bodyPr/>
          <a:lstStyle/>
          <a:p>
            <a:fld id="{969E8D09-9492-4554-9C8F-456CB81F32A8}" type="slidenum">
              <a:rPr lang="en-US" smtClean="0"/>
              <a:t>24</a:t>
            </a:fld>
            <a:endParaRPr lang="en-US"/>
          </a:p>
        </p:txBody>
      </p:sp>
    </p:spTree>
    <p:extLst>
      <p:ext uri="{BB962C8B-B14F-4D97-AF65-F5344CB8AC3E}">
        <p14:creationId xmlns:p14="http://schemas.microsoft.com/office/powerpoint/2010/main" val="123747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Trading securities appear in the financial statements as follows: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Income Statement and Statement of Comprehensive Income: </a:t>
            </a:r>
            <a:r>
              <a:rPr lang="en-US" sz="1200" b="0" i="0" u="none" strike="noStrike" kern="1200" baseline="0" dirty="0">
                <a:solidFill>
                  <a:schemeClr val="tx1"/>
                </a:solidFill>
                <a:latin typeface="+mn-lt"/>
                <a:ea typeface="+mn-ea"/>
                <a:cs typeface="+mn-cs"/>
              </a:rPr>
              <a:t>For trading securities, gains and losses are included in the income statement in the periods in which fair value changes, </a:t>
            </a:r>
            <a:r>
              <a:rPr lang="en-US" sz="1200" b="0" i="1" u="none" strike="noStrike" kern="1200" baseline="0" dirty="0">
                <a:solidFill>
                  <a:schemeClr val="tx1"/>
                </a:solidFill>
                <a:latin typeface="+mn-lt"/>
                <a:ea typeface="+mn-ea"/>
                <a:cs typeface="+mn-cs"/>
              </a:rPr>
              <a:t>regardless of whether they are realized or unrealized. </a:t>
            </a:r>
            <a:r>
              <a:rPr lang="en-US" sz="1200" b="0" i="0" u="none" strike="noStrike" kern="1200" baseline="0" dirty="0">
                <a:solidFill>
                  <a:schemeClr val="tx1"/>
                </a:solidFill>
                <a:latin typeface="+mn-lt"/>
                <a:ea typeface="+mn-ea"/>
                <a:cs typeface="+mn-cs"/>
              </a:rPr>
              <a:t>Investments in trading securities do not affect other comprehensive income.</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Balance Sheet: </a:t>
            </a:r>
            <a:r>
              <a:rPr lang="en-US" sz="1200" b="0" i="0" u="none" strike="noStrike" kern="1200" baseline="0" dirty="0">
                <a:solidFill>
                  <a:schemeClr val="tx1"/>
                </a:solidFill>
                <a:latin typeface="+mn-lt"/>
                <a:ea typeface="+mn-ea"/>
                <a:cs typeface="+mn-cs"/>
              </a:rPr>
              <a:t>Investments in trading securities are reported at fair value, typically as current assets.</a:t>
            </a:r>
          </a:p>
          <a:p>
            <a:r>
              <a:rPr lang="en-US" sz="1200" b="0" i="0" u="none" strike="noStrike" kern="1200" baseline="0" dirty="0">
                <a:solidFill>
                  <a:schemeClr val="tx1"/>
                </a:solidFill>
                <a:latin typeface="+mn-lt"/>
                <a:ea typeface="+mn-ea"/>
                <a:cs typeface="+mn-cs"/>
              </a:rPr>
              <a:t> </a:t>
            </a:r>
          </a:p>
          <a:p>
            <a:r>
              <a:rPr lang="en-US" sz="1200" b="1" i="0" u="none" strike="noStrike" kern="1200" baseline="0" dirty="0">
                <a:solidFill>
                  <a:schemeClr val="tx1"/>
                </a:solidFill>
                <a:latin typeface="+mn-lt"/>
                <a:ea typeface="+mn-ea"/>
                <a:cs typeface="+mn-cs"/>
              </a:rPr>
              <a:t>Cash Flow Statement: </a:t>
            </a:r>
            <a:r>
              <a:rPr lang="en-US" sz="1200" b="0" i="0" u="none" strike="noStrike" kern="1200" baseline="0" dirty="0">
                <a:solidFill>
                  <a:schemeClr val="tx1"/>
                </a:solidFill>
                <a:latin typeface="+mn-lt"/>
                <a:ea typeface="+mn-ea"/>
                <a:cs typeface="+mn-cs"/>
              </a:rPr>
              <a:t>Cash flows from buying and selling trading securities typically are classified as operating activities, because the financial institutions that routinely hold trading securities consider them as part of their normal operations.</a:t>
            </a:r>
          </a:p>
        </p:txBody>
      </p:sp>
      <p:sp>
        <p:nvSpPr>
          <p:cNvPr id="4" name="Slide Number Placeholder 3"/>
          <p:cNvSpPr>
            <a:spLocks noGrp="1"/>
          </p:cNvSpPr>
          <p:nvPr>
            <p:ph type="sldNum" sz="quarter" idx="5"/>
          </p:nvPr>
        </p:nvSpPr>
        <p:spPr/>
        <p:txBody>
          <a:bodyPr/>
          <a:lstStyle/>
          <a:p>
            <a:fld id="{969E8D09-9492-4554-9C8F-456CB81F32A8}" type="slidenum">
              <a:rPr lang="en-US" smtClean="0"/>
              <a:t>25</a:t>
            </a:fld>
            <a:endParaRPr lang="en-US"/>
          </a:p>
        </p:txBody>
      </p:sp>
    </p:spTree>
    <p:extLst>
      <p:ext uri="{BB962C8B-B14F-4D97-AF65-F5344CB8AC3E}">
        <p14:creationId xmlns:p14="http://schemas.microsoft.com/office/powerpoint/2010/main" val="699790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12–7 Reporting Trading Securities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Assuming United sold its investment on January 5, 2028, United’s 2027 and 2028 financial statements will include the amounts shown above.</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26</a:t>
            </a:fld>
            <a:endParaRPr lang="en-US"/>
          </a:p>
        </p:txBody>
      </p:sp>
    </p:spTree>
    <p:extLst>
      <p:ext uri="{BB962C8B-B14F-4D97-AF65-F5344CB8AC3E}">
        <p14:creationId xmlns:p14="http://schemas.microsoft.com/office/powerpoint/2010/main" val="35300127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HTM treatment assumes we hold the bonds for their entire life. The trading securities treatment assumes we are planning to sell the bonds in the very near future. Our third treatment, available-for-sale (AFS) securities, falls in the middle. We aren’t planning to trade the debt investment actively, but the investment is available to sell if, for example, cash needs arise or the market is particularly favorable. In that case, the company classifies its debt investment as AFS. Like trading securities, we report AFS securities in the balance sheet at fair value. Unlike trading securities, though, unrealized holding gains and losses on AFS securities are not included in net income. Instead, they are reported in the statement of comprehensive income as other comprehensive income (OCI). Then, as with HTM securities, any gain or loss realized upon sale is included in net income.</a:t>
            </a:r>
          </a:p>
          <a:p>
            <a:endParaRPr lang="en-US" b="0" dirty="0"/>
          </a:p>
          <a:p>
            <a:r>
              <a:rPr lang="en-US" b="0" dirty="0"/>
              <a:t>Why use an approach for accounting for AFS securities that differs from that used for trading securities? AFS securities are likely to be held for multiple reporting periods, so including unrealized holding gains and losses in income each period could confuse investors by making income appear more volatile than it really is over the long run. But how can we show AFS investments at fair value in the balance sheet without recording in net income the unrealized gains and losses associated with changes in fair value? The solution is to show those unrealized gains and losses in OCI as they occur and then only include realized gains and losses in net income in the period in which an investment is actually sold.</a:t>
            </a:r>
          </a:p>
        </p:txBody>
      </p:sp>
      <p:sp>
        <p:nvSpPr>
          <p:cNvPr id="4" name="Slide Number Placeholder 3"/>
          <p:cNvSpPr>
            <a:spLocks noGrp="1"/>
          </p:cNvSpPr>
          <p:nvPr>
            <p:ph type="sldNum" sz="quarter" idx="5"/>
          </p:nvPr>
        </p:nvSpPr>
        <p:spPr/>
        <p:txBody>
          <a:bodyPr/>
          <a:lstStyle/>
          <a:p>
            <a:fld id="{969E8D09-9492-4554-9C8F-456CB81F32A8}" type="slidenum">
              <a:rPr lang="en-US" smtClean="0"/>
              <a:t>27</a:t>
            </a:fld>
            <a:endParaRPr lang="en-US"/>
          </a:p>
        </p:txBody>
      </p:sp>
    </p:spTree>
    <p:extLst>
      <p:ext uri="{BB962C8B-B14F-4D97-AF65-F5344CB8AC3E}">
        <p14:creationId xmlns:p14="http://schemas.microsoft.com/office/powerpoint/2010/main" val="28501001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United needs to adjust the balance of the fair value adjustment account from its current balance of $0 (at purchase date) to a debit balance of $43,646 (on December 31, 2027).</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Notice that the amount of unrealized holding gain is the same for these AFS securities as it was for the trading securities in the previous section. What differs is that the unrealized holding gain is included in OCI for AFS securities instead of net income as it is for trading securities. At the end of the reporting period, the unrealized holding gain is closed to a shareholders’ equity account for both approaches. What differs is that net income gets closed to retained earnings, and OCI gets closed to Accumulated Other Comprehensive Income (AOCI). As with trading securities, the fair value adjustment will be increased or decreased each period as necessary to carry the investment at fair value in the balance sheet. The corresponding unrealized holding gain or loss will be reported in OCI. Net income normally is not affected by AFS investments until the period an AFS investment is sold.</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28</a:t>
            </a:fld>
            <a:endParaRPr lang="en-US"/>
          </a:p>
        </p:txBody>
      </p:sp>
    </p:spTree>
    <p:extLst>
      <p:ext uri="{BB962C8B-B14F-4D97-AF65-F5344CB8AC3E}">
        <p14:creationId xmlns:p14="http://schemas.microsoft.com/office/powerpoint/2010/main" val="2889172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mn-lt"/>
                <a:ea typeface="+mn-ea"/>
                <a:cs typeface="+mn-cs"/>
              </a:rPr>
              <a:t>Let’s once again assume that United sells its </a:t>
            </a:r>
            <a:r>
              <a:rPr lang="en-US" sz="1000" b="0" i="0" u="none" strike="noStrike" kern="1200" baseline="0" dirty="0" err="1">
                <a:solidFill>
                  <a:schemeClr val="tx1"/>
                </a:solidFill>
                <a:latin typeface="+mn-lt"/>
                <a:ea typeface="+mn-ea"/>
                <a:cs typeface="+mn-cs"/>
              </a:rPr>
              <a:t>Masterwear</a:t>
            </a:r>
            <a:r>
              <a:rPr lang="en-US" sz="1000" b="0" i="0" u="none" strike="noStrike" kern="1200" baseline="0" dirty="0">
                <a:solidFill>
                  <a:schemeClr val="tx1"/>
                </a:solidFill>
                <a:latin typeface="+mn-lt"/>
                <a:ea typeface="+mn-ea"/>
                <a:cs typeface="+mn-cs"/>
              </a:rPr>
              <a:t> bonds for $725,000 on January 5, 2028 (as with our HTM and TS examples, for simplicity we ignore any interest earned during 2028).</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As with trading securities, we first need to update the fair value adjustment and recognize any unrealized holding gains or losses that have occurred during the current reporting period prior to the date of sale. Remember that on December 31, 2027, the amortized cost of the </a:t>
            </a:r>
            <a:r>
              <a:rPr lang="en-US" sz="1000" b="0" i="0" u="none" strike="noStrike" kern="1200" baseline="0" dirty="0" err="1">
                <a:solidFill>
                  <a:schemeClr val="tx1"/>
                </a:solidFill>
                <a:latin typeface="+mn-lt"/>
                <a:ea typeface="+mn-ea"/>
                <a:cs typeface="+mn-cs"/>
              </a:rPr>
              <a:t>Masterwear</a:t>
            </a:r>
            <a:r>
              <a:rPr lang="en-US" sz="1000" b="0" i="0" u="none" strike="noStrike" kern="1200" baseline="0" dirty="0">
                <a:solidFill>
                  <a:schemeClr val="tx1"/>
                </a:solidFill>
                <a:latin typeface="+mn-lt"/>
                <a:ea typeface="+mn-ea"/>
                <a:cs typeface="+mn-cs"/>
              </a:rPr>
              <a:t> bonds was $671,297, and the fair value was $714,943. We recorded a fair value adjustment of $43,646 for this unrealized holding gain. Now, on January 5, 2028, the fair value has increased further to $725,000, so we need to update the fair value adjustment for the additional $10,057 increase in fair value.</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The journal entry to record an increase in the fair value adjustment and an additional unrealized gain of $10,057 that occurred during the first week of 2028 is shown.</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The investment is carried in the balance sheet at its fair value as of the date it is being sold and all unrealized gains and losses associated with the investment have been included in OCI. </a:t>
            </a:r>
            <a:r>
              <a:rPr lang="en-US" sz="1000" dirty="0">
                <a:effectLst/>
                <a:latin typeface="Segoe UI" panose="020B0502040204020203" pitchFamily="34" charset="0"/>
              </a:rPr>
              <a:t>Because OCI gets closed to AOCI, the unrealized gains and losses accumulate in AOCI, which acts as a sort of “holding tank” in the shareholders’ equity section of the balance sheet. Unrealized holding gains in some years offset unrealized losses in other years as they accumulate in the tank.</a:t>
            </a:r>
            <a:endParaRPr lang="en-US" sz="10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29</a:t>
            </a:fld>
            <a:endParaRPr lang="en-US"/>
          </a:p>
        </p:txBody>
      </p:sp>
    </p:spTree>
    <p:extLst>
      <p:ext uri="{BB962C8B-B14F-4D97-AF65-F5344CB8AC3E}">
        <p14:creationId xmlns:p14="http://schemas.microsoft.com/office/powerpoint/2010/main" val="2493243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Let’s say you buy a $500, 2-year, 4% CD (certificate of deposit) at a bank. What’s happened is that you are lending the bank $500 for 2 years and the bank is promising to pay you 4% interest each year before returning your $500 after two years. The bank’s debt (the $500 borrowed from you) is represented by a debt instrument (the CD), which specifies the maturity date (two years), the principal ($500), and the annual rate of interest (4%).</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Companies invest in debt too. Like a CD, a bond or other debt instrument has a specified date when it matures, and on that maturity date, the principal (also called the face amount or maturity value) is paid to investors. In the meantime, interest equal to some stated interest rate multiplied by the principal is paid to investors on specified interest dates (usually twice a year). Think of the principal and interest payments of a bond as a stream of cash flows that an investor will receive in the future in exchange for purchasing the bond today. The investor values that stream of future cash flows based on the prevailing market interest rate for debt of similar risk and maturity at the time the investor purchases the bond.</a:t>
            </a:r>
          </a:p>
        </p:txBody>
      </p:sp>
      <p:sp>
        <p:nvSpPr>
          <p:cNvPr id="4" name="Slide Number Placeholder 3"/>
          <p:cNvSpPr>
            <a:spLocks noGrp="1"/>
          </p:cNvSpPr>
          <p:nvPr>
            <p:ph type="sldNum" sz="quarter" idx="5"/>
          </p:nvPr>
        </p:nvSpPr>
        <p:spPr/>
        <p:txBody>
          <a:bodyPr/>
          <a:lstStyle/>
          <a:p>
            <a:fld id="{969E8D09-9492-4554-9C8F-456CB81F32A8}" type="slidenum">
              <a:rPr lang="en-US" smtClean="0"/>
              <a:t>3</a:t>
            </a:fld>
            <a:endParaRPr lang="en-US"/>
          </a:p>
        </p:txBody>
      </p:sp>
    </p:spTree>
    <p:extLst>
      <p:ext uri="{BB962C8B-B14F-4D97-AF65-F5344CB8AC3E}">
        <p14:creationId xmlns:p14="http://schemas.microsoft.com/office/powerpoint/2010/main" val="5212641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United has been recording changes in fair value over the life of the investment. If United now sells that investment, the effects of those fair value changes must be reversed. United reverses previous unrealized holding gains included in OCI by debiting a reclassification adjustment to OCI for the same amount. Similarly, the account balance of the fair value adjustment is eliminated.</a:t>
            </a:r>
          </a:p>
          <a:p>
            <a:endParaRPr lang="en-US" sz="1200" b="0" i="0" u="none" strike="noStrike" kern="1200" baseline="0" dirty="0">
              <a:solidFill>
                <a:schemeClr val="tx1"/>
              </a:solidFill>
              <a:latin typeface="+mn-lt"/>
              <a:ea typeface="+mn-ea"/>
              <a:cs typeface="+mn-cs"/>
            </a:endParaRPr>
          </a:p>
          <a:p>
            <a:r>
              <a:rPr lang="en-US" dirty="0"/>
              <a:t>After this journal entry is recorded, the fair value adjustment account has a zero balance. Also, after the reclassification adjustment is closed to AOCI, all of the unrealized gains that are associated with the investment have been removed from the AOCI holding tank in shareholders’ equity. It’s as if no accounting for unrealized gains and losses had ever taken place. That’s important, because in the next entry United recognizes in net income a gain or loss on sale. If United didn’t use the reclassification entry to back out the unrealized gains and losses from AOCI, it would end up having double counted them in comprehensive income and shareholders’ equity after it records the sale in the next entry.</a:t>
            </a:r>
          </a:p>
        </p:txBody>
      </p:sp>
      <p:sp>
        <p:nvSpPr>
          <p:cNvPr id="4" name="Slide Number Placeholder 3"/>
          <p:cNvSpPr>
            <a:spLocks noGrp="1"/>
          </p:cNvSpPr>
          <p:nvPr>
            <p:ph type="sldNum" sz="quarter" idx="5"/>
          </p:nvPr>
        </p:nvSpPr>
        <p:spPr/>
        <p:txBody>
          <a:bodyPr/>
          <a:lstStyle/>
          <a:p>
            <a:fld id="{969E8D09-9492-4554-9C8F-456CB81F32A8}" type="slidenum">
              <a:rPr lang="en-US" smtClean="0"/>
              <a:t>30</a:t>
            </a:fld>
            <a:endParaRPr lang="en-US"/>
          </a:p>
        </p:txBody>
      </p:sp>
    </p:spTree>
    <p:extLst>
      <p:ext uri="{BB962C8B-B14F-4D97-AF65-F5344CB8AC3E}">
        <p14:creationId xmlns:p14="http://schemas.microsoft.com/office/powerpoint/2010/main" val="2152518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Now that all of the unrealized holding gains and losses and the fair value adjustment have been cleared away, the final step is to “plug” for the realized gain or loss (a gain in this case).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entry is identical to the entry United made to record sale of the investment under the HTM approach. As with the HTM investments, no gain or loss is recognized in net income over the life of the investment. Instead, the entire gain or loss is recognized in net income at the time of the sale. The difference between HTM and AFS is that unrealized gains and losses are recognized in OCI prior to sale. That requires an investor to remove the amounts that are included in OCI and recognize them in net income at the time of sale. In United’s case, the second and third entries essentially reclassify a $53,703 gain from OCI to net income (and thus to retained earnings). That’s why the process is called reclassification. </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31</a:t>
            </a:fld>
            <a:endParaRPr lang="en-US"/>
          </a:p>
        </p:txBody>
      </p:sp>
    </p:spTree>
    <p:extLst>
      <p:ext uri="{BB962C8B-B14F-4D97-AF65-F5344CB8AC3E}">
        <p14:creationId xmlns:p14="http://schemas.microsoft.com/office/powerpoint/2010/main" val="15353690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As with HTM investments, companies are required to account for impairments of AFS investments, but the accounting depends on management’s belief about whether it will sell the investment. If management either intends to sell the investment or believes it is more likely than not that it will have to sell it before fair value recovers, the AFS investment is written down to fair value and the impairment loss is recognized in net income. If, on the other hand, management does not intend to sell the investment and does not believe it is more likely than not it will have to sell the investment before fair value recovers, management is required to estimate and recognize credit losses and reduce the carrying value of the AFS investment with an allowance for credit losses, just as we do for HTM investments. Any remaining impairment is accounted for normally as an unrealized holding loss in other comprehensive income.</a:t>
            </a:r>
          </a:p>
        </p:txBody>
      </p:sp>
      <p:sp>
        <p:nvSpPr>
          <p:cNvPr id="4" name="Slide Number Placeholder 3"/>
          <p:cNvSpPr>
            <a:spLocks noGrp="1"/>
          </p:cNvSpPr>
          <p:nvPr>
            <p:ph type="sldNum" sz="quarter" idx="5"/>
          </p:nvPr>
        </p:nvSpPr>
        <p:spPr/>
        <p:txBody>
          <a:bodyPr/>
          <a:lstStyle/>
          <a:p>
            <a:fld id="{969E8D09-9492-4554-9C8F-456CB81F32A8}" type="slidenum">
              <a:rPr lang="en-US" smtClean="0"/>
              <a:t>32</a:t>
            </a:fld>
            <a:endParaRPr lang="en-US"/>
          </a:p>
        </p:txBody>
      </p:sp>
    </p:spTree>
    <p:extLst>
      <p:ext uri="{BB962C8B-B14F-4D97-AF65-F5344CB8AC3E}">
        <p14:creationId xmlns:p14="http://schemas.microsoft.com/office/powerpoint/2010/main" val="3954412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AFS securities appear in the financial statements as follows: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Income Statement and Statement of Comprehensive Income: </a:t>
            </a:r>
            <a:r>
              <a:rPr lang="en-US" sz="1200" b="0" i="0" u="none" strike="noStrike" kern="1200" baseline="0" dirty="0">
                <a:solidFill>
                  <a:schemeClr val="tx1"/>
                </a:solidFill>
                <a:latin typeface="+mn-lt"/>
                <a:ea typeface="+mn-ea"/>
                <a:cs typeface="+mn-cs"/>
              </a:rPr>
              <a:t>Unrealized holding gains and losses are shown in OCI in the periods in which changes in fair value occur. Those amounts are reclassified out of OCI and recognized in net income in the periods in which securities are sold and any gain or loss on sale is realized.</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Balance Sheet: </a:t>
            </a:r>
            <a:r>
              <a:rPr lang="en-US" sz="1200" b="0" i="0" u="none" strike="noStrike" kern="1200" baseline="0" dirty="0">
                <a:solidFill>
                  <a:schemeClr val="tx1"/>
                </a:solidFill>
                <a:latin typeface="+mn-lt"/>
                <a:ea typeface="+mn-ea"/>
                <a:cs typeface="+mn-cs"/>
              </a:rPr>
              <a:t>Investments in AFS securities are reported at fair value. </a:t>
            </a:r>
            <a:r>
              <a:rPr lang="en-US" sz="1200" b="0" i="1" u="none" strike="noStrike" kern="1200" baseline="0" dirty="0">
                <a:solidFill>
                  <a:schemeClr val="tx1"/>
                </a:solidFill>
                <a:latin typeface="+mn-lt"/>
                <a:ea typeface="+mn-ea"/>
                <a:cs typeface="+mn-cs"/>
              </a:rPr>
              <a:t>Unrealized </a:t>
            </a:r>
            <a:r>
              <a:rPr lang="en-US" sz="1200" b="0" i="0" u="none" strike="noStrike" kern="1200" baseline="0" dirty="0">
                <a:solidFill>
                  <a:schemeClr val="tx1"/>
                </a:solidFill>
                <a:latin typeface="+mn-lt"/>
                <a:ea typeface="+mn-ea"/>
                <a:cs typeface="+mn-cs"/>
              </a:rPr>
              <a:t>holding gains and losses become part of AOCI in shareholders’ equity, and are reclassified out of AOCI in the periods in which securities are sold.</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Cash Flow Statement: </a:t>
            </a:r>
            <a:r>
              <a:rPr lang="en-US" sz="1200" b="0" i="0" u="none" strike="noStrike" kern="1200" baseline="0" dirty="0">
                <a:solidFill>
                  <a:schemeClr val="tx1"/>
                </a:solidFill>
                <a:latin typeface="+mn-lt"/>
                <a:ea typeface="+mn-ea"/>
                <a:cs typeface="+mn-cs"/>
              </a:rPr>
              <a:t>Cash flows from buying and selling AFS securities typically are classified as investing activities.</a:t>
            </a:r>
          </a:p>
        </p:txBody>
      </p:sp>
      <p:sp>
        <p:nvSpPr>
          <p:cNvPr id="4" name="Slide Number Placeholder 3"/>
          <p:cNvSpPr>
            <a:spLocks noGrp="1"/>
          </p:cNvSpPr>
          <p:nvPr>
            <p:ph type="sldNum" sz="quarter" idx="5"/>
          </p:nvPr>
        </p:nvSpPr>
        <p:spPr/>
        <p:txBody>
          <a:bodyPr/>
          <a:lstStyle/>
          <a:p>
            <a:fld id="{969E8D09-9492-4554-9C8F-456CB81F32A8}" type="slidenum">
              <a:rPr lang="en-US" smtClean="0"/>
              <a:t>33</a:t>
            </a:fld>
            <a:endParaRPr lang="en-US"/>
          </a:p>
        </p:txBody>
      </p:sp>
    </p:spTree>
    <p:extLst>
      <p:ext uri="{BB962C8B-B14F-4D97-AF65-F5344CB8AC3E}">
        <p14:creationId xmlns:p14="http://schemas.microsoft.com/office/powerpoint/2010/main" val="1789845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12–7 Reporting Trading Securities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Assuming United sold its investment on January 5, 2028, United’s 2027 and 2028 financial statements will include the amounts shown above.</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34</a:t>
            </a:fld>
            <a:endParaRPr lang="en-US"/>
          </a:p>
        </p:txBody>
      </p:sp>
    </p:spTree>
    <p:extLst>
      <p:ext uri="{BB962C8B-B14F-4D97-AF65-F5344CB8AC3E}">
        <p14:creationId xmlns:p14="http://schemas.microsoft.com/office/powerpoint/2010/main" val="4773673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12–9 Investments in Securities Available-for-Sale—Cisco Systems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Individual securities available for sale are classified as either current or noncurrent assets, depending on how long they’re likely to be held. An example from the 2023 annual report of </a:t>
            </a:r>
            <a:r>
              <a:rPr lang="en-US" sz="1200" b="1" i="0" u="none" strike="noStrike" kern="1200" baseline="0" dirty="0">
                <a:solidFill>
                  <a:schemeClr val="tx1"/>
                </a:solidFill>
                <a:latin typeface="+mn-lt"/>
                <a:ea typeface="+mn-ea"/>
                <a:cs typeface="+mn-cs"/>
              </a:rPr>
              <a:t>Cisco Systems </a:t>
            </a:r>
            <a:r>
              <a:rPr lang="en-US" sz="1200" b="0" i="0" u="none" strike="noStrike" kern="1200" baseline="0" dirty="0">
                <a:solidFill>
                  <a:schemeClr val="tx1"/>
                </a:solidFill>
                <a:latin typeface="+mn-lt"/>
                <a:ea typeface="+mn-ea"/>
                <a:cs typeface="+mn-cs"/>
              </a:rPr>
              <a:t>is shown above.</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35</a:t>
            </a:fld>
            <a:endParaRPr lang="en-US"/>
          </a:p>
        </p:txBody>
      </p:sp>
    </p:spTree>
    <p:extLst>
      <p:ext uri="{BB962C8B-B14F-4D97-AF65-F5344CB8AC3E}">
        <p14:creationId xmlns:p14="http://schemas.microsoft.com/office/powerpoint/2010/main" val="4039978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12–10 Comparison of HTM, TS, and AFS Approaches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side-by-side comparison highlights several aspects of these accounting approaches: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record the purchase of an investment and the receipt of interest revenue, we use identical entries in all three approaches.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record changes in fair value, the entries we use for TS and AFS securities have the same effect on the investment (via the fair value adjustment valuation allowance) and the same eventual effect on total shareholders’ equity. What differs is whether the unrealized holding gain or loss is recognized in net income and then in retained earnings (TS) or recognized in OCI and then in AOCI (AFS). No fair value adjustment is reported for HTM securities.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Regardless of approach, the cash flows are the same, and the same total amount of gain or loss is recognized in the income statement (TS: $43,646 in 2027 + $10,057 in 2028 = $53,703 total; AFS and HTM: $53,703 in 2028). The question is not </a:t>
            </a:r>
            <a:r>
              <a:rPr lang="en-US" sz="1200" b="0" i="1" u="none" strike="noStrike" kern="1200" baseline="0" dirty="0">
                <a:solidFill>
                  <a:schemeClr val="tx1"/>
                </a:solidFill>
                <a:latin typeface="+mn-lt"/>
                <a:ea typeface="+mn-ea"/>
                <a:cs typeface="+mn-cs"/>
              </a:rPr>
              <a:t>how much </a:t>
            </a:r>
            <a:r>
              <a:rPr lang="en-US" sz="1200" b="0" i="0" u="none" strike="noStrike" kern="1200" baseline="0" dirty="0">
                <a:solidFill>
                  <a:schemeClr val="tx1"/>
                </a:solidFill>
                <a:latin typeface="+mn-lt"/>
                <a:ea typeface="+mn-ea"/>
                <a:cs typeface="+mn-cs"/>
              </a:rPr>
              <a:t>total net income is recognized, but </a:t>
            </a:r>
            <a:r>
              <a:rPr lang="en-US" sz="1200" b="0" i="1" u="none" strike="noStrike" kern="1200" baseline="0" dirty="0">
                <a:solidFill>
                  <a:schemeClr val="tx1"/>
                </a:solidFill>
                <a:latin typeface="+mn-lt"/>
                <a:ea typeface="+mn-ea"/>
                <a:cs typeface="+mn-cs"/>
              </a:rPr>
              <a:t>when </a:t>
            </a:r>
            <a:r>
              <a:rPr lang="en-US" sz="1200" b="0" i="0" u="none" strike="noStrike" kern="1200" baseline="0" dirty="0">
                <a:solidFill>
                  <a:schemeClr val="tx1"/>
                </a:solidFill>
                <a:latin typeface="+mn-lt"/>
                <a:ea typeface="+mn-ea"/>
                <a:cs typeface="+mn-cs"/>
              </a:rPr>
              <a:t>the amounts are recognized in net income. </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36</a:t>
            </a:fld>
            <a:endParaRPr lang="en-US"/>
          </a:p>
        </p:txBody>
      </p:sp>
    </p:spTree>
    <p:extLst>
      <p:ext uri="{BB962C8B-B14F-4D97-AF65-F5344CB8AC3E}">
        <p14:creationId xmlns:p14="http://schemas.microsoft.com/office/powerpoint/2010/main" val="21280379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baseline="0" dirty="0">
                <a:solidFill>
                  <a:srgbClr val="000000"/>
                </a:solidFill>
                <a:latin typeface="+mn-lt"/>
              </a:rPr>
              <a:t>IFRS No. 9 </a:t>
            </a:r>
            <a:r>
              <a:rPr lang="en-US" sz="1200" b="0" i="0" u="none" strike="noStrike" baseline="0" dirty="0">
                <a:solidFill>
                  <a:srgbClr val="000000"/>
                </a:solidFill>
                <a:latin typeface="+mn-lt"/>
              </a:rPr>
              <a:t>governs the treatment of debt and equity investments. </a:t>
            </a:r>
            <a:r>
              <a:rPr lang="en-US" sz="1200" b="0" i="1" u="none" strike="noStrike" baseline="0" dirty="0">
                <a:solidFill>
                  <a:srgbClr val="000000"/>
                </a:solidFill>
                <a:latin typeface="+mn-lt"/>
              </a:rPr>
              <a:t>IFRS No. 9 </a:t>
            </a:r>
            <a:r>
              <a:rPr lang="en-US" sz="1200" b="0" i="0" u="none" strike="noStrike" baseline="0" dirty="0">
                <a:solidFill>
                  <a:srgbClr val="000000"/>
                </a:solidFill>
                <a:latin typeface="+mn-lt"/>
              </a:rPr>
              <a:t>eliminates the HTM and AFS classifications, replaced by new classifications that are more restrictive. Specifically, under </a:t>
            </a:r>
            <a:r>
              <a:rPr lang="en-US" sz="1200" b="0" i="1" u="none" strike="noStrike" baseline="0" dirty="0">
                <a:solidFill>
                  <a:srgbClr val="000000"/>
                </a:solidFill>
                <a:latin typeface="+mn-lt"/>
              </a:rPr>
              <a:t>IFRS No. 9, </a:t>
            </a:r>
            <a:r>
              <a:rPr lang="en-US" sz="1200" b="0" i="0" u="none" strike="noStrike" baseline="0" dirty="0">
                <a:solidFill>
                  <a:srgbClr val="000000"/>
                </a:solidFill>
                <a:latin typeface="+mn-lt"/>
              </a:rPr>
              <a:t>investments in debt securities are classified either as amortized cost (accounted for like HTM investments in U.S. GAAP), fair value through other comprehensive income (“FVOCI,” accounted for like AFS investments, except for different impairment recognition criteria), or fair value through profit or loss (“FVPL,” accounted for like trading securities). Classification depends on two criteria: (1) whether the investment’s contractual cash flows consist solely of payments of principal and interest (SPPI) and (2) whether the business purpose of the investment is to hold it for purposes of collecting contractual cash flows, sell the investment at a profit, or both. If the investment qualifies as SPPI and is held only to collect cash flows, it is classified as amortized cost. If it qualifies as SPPI and is held both to collect cash flows and potentially be sold, it is classified as FVOCI. Otherwise, it is classified as FVPL.</a:t>
            </a:r>
          </a:p>
          <a:p>
            <a:r>
              <a:rPr lang="en-US" sz="1200" b="0" i="0" u="none" strike="noStrike" baseline="0" dirty="0">
                <a:solidFill>
                  <a:srgbClr val="000000"/>
                </a:solidFill>
                <a:latin typeface="+mn-lt"/>
              </a:rPr>
              <a:t>One other difference between U.S. GAAP and IFRS is worth noting. U.S. GAAP allows specialized accounting (beyond the scope of this textbook) for particular industries like securities brokers/dealers, investment companies, and insurance companies. IFRS does not.</a:t>
            </a:r>
            <a:endParaRPr lang="en-US" sz="1200" dirty="0">
              <a:latin typeface="+mn-lt"/>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37</a:t>
            </a:fld>
            <a:endParaRPr lang="en-US"/>
          </a:p>
        </p:txBody>
      </p:sp>
    </p:spTree>
    <p:extLst>
      <p:ext uri="{BB962C8B-B14F-4D97-AF65-F5344CB8AC3E}">
        <p14:creationId xmlns:p14="http://schemas.microsoft.com/office/powerpoint/2010/main" val="4231209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12–11 Transfer between Investment Categories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each reporting date, the appropriateness of the classification of a debt investment is reassessed. For instance, if the investor no longer has the ability to hold certain securities to maturity and will now hold them for resale, those securities would be reclassified from HTM to AFS. When a security is reclassified between two reporting categories, the security is transferred at its fair value on the date of transfer. Any unrealized holding gain or loss at reclassification should be accounted for </a:t>
            </a:r>
            <a:r>
              <a:rPr lang="en-US" sz="1200" b="0" i="1" u="none" strike="noStrike" kern="1200" baseline="0" dirty="0">
                <a:solidFill>
                  <a:schemeClr val="tx1"/>
                </a:solidFill>
                <a:latin typeface="+mn-lt"/>
                <a:ea typeface="+mn-ea"/>
                <a:cs typeface="+mn-cs"/>
              </a:rPr>
              <a:t>in a manner consistent with the classification into which the security is being transferred. </a:t>
            </a:r>
            <a:r>
              <a:rPr lang="en-US" sz="1200" b="0" i="0" u="none" strike="noStrike" kern="1200" baseline="0" dirty="0">
                <a:solidFill>
                  <a:schemeClr val="tx1"/>
                </a:solidFill>
                <a:latin typeface="+mn-lt"/>
                <a:ea typeface="+mn-ea"/>
                <a:cs typeface="+mn-cs"/>
              </a:rPr>
              <a:t>A summary is provided here.</a:t>
            </a: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Transfers between investment categories are quite unusual, so when they occur, disclosure notes should describe the circumstances that resulted in the transfers. </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38</a:t>
            </a:fld>
            <a:endParaRPr lang="en-US"/>
          </a:p>
        </p:txBody>
      </p:sp>
    </p:spTree>
    <p:extLst>
      <p:ext uri="{BB962C8B-B14F-4D97-AF65-F5344CB8AC3E}">
        <p14:creationId xmlns:p14="http://schemas.microsoft.com/office/powerpoint/2010/main" val="42374643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Transfers</a:t>
            </a:r>
            <a:r>
              <a:rPr lang="en-US" b="1" baseline="0" dirty="0"/>
              <a:t> Between Investment Categories.</a:t>
            </a:r>
            <a:r>
              <a:rPr lang="en-US" baseline="0" dirty="0"/>
              <a:t> Under IFRS No. 9, transfers of debt investments between the amortized cost, FVOCI, and FVPL categories occurs if and only if the company changes its business model with respect to the debt investment.</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39</a:t>
            </a:fld>
            <a:endParaRPr lang="en-US"/>
          </a:p>
        </p:txBody>
      </p:sp>
    </p:spTree>
    <p:extLst>
      <p:ext uri="{BB962C8B-B14F-4D97-AF65-F5344CB8AC3E}">
        <p14:creationId xmlns:p14="http://schemas.microsoft.com/office/powerpoint/2010/main" val="2956176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12–1 Example of a Debt Investment: Bonds Purchased at a Discount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illustration shows that United will pay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$666,633 </a:t>
            </a:r>
            <a:r>
              <a:rPr lang="en-US" sz="1200" b="0" i="0" u="none" strike="noStrike" kern="1200" baseline="0" dirty="0">
                <a:solidFill>
                  <a:schemeClr val="tx1"/>
                </a:solidFill>
                <a:latin typeface="+mn-lt"/>
                <a:ea typeface="+mn-ea"/>
                <a:cs typeface="+mn-cs"/>
              </a:rPr>
              <a:t>on July 1, 2027. In return, United expects to receive from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$42,000 every six months for the next three years plus the principal of $700,000 when the bonds mature on June 30, 2030. Of course, if United sells the bonds to another investor, that investor will receive the remaining payments of interest and principal.</a:t>
            </a:r>
          </a:p>
        </p:txBody>
      </p:sp>
      <p:sp>
        <p:nvSpPr>
          <p:cNvPr id="4" name="Slide Number Placeholder 3"/>
          <p:cNvSpPr>
            <a:spLocks noGrp="1"/>
          </p:cNvSpPr>
          <p:nvPr>
            <p:ph type="sldNum" sz="quarter" idx="5"/>
          </p:nvPr>
        </p:nvSpPr>
        <p:spPr/>
        <p:txBody>
          <a:bodyPr/>
          <a:lstStyle/>
          <a:p>
            <a:fld id="{969E8D09-9492-4554-9C8F-456CB81F32A8}" type="slidenum">
              <a:rPr lang="en-US" smtClean="0"/>
              <a:t>4</a:t>
            </a:fld>
            <a:endParaRPr lang="en-US"/>
          </a:p>
        </p:txBody>
      </p:sp>
    </p:spTree>
    <p:extLst>
      <p:ext uri="{BB962C8B-B14F-4D97-AF65-F5344CB8AC3E}">
        <p14:creationId xmlns:p14="http://schemas.microsoft.com/office/powerpoint/2010/main" val="5823629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GAAP allows a </a:t>
            </a:r>
            <a:r>
              <a:rPr lang="en-US" sz="1200" b="1" i="0" u="none" strike="noStrike" kern="1200" baseline="0" dirty="0">
                <a:solidFill>
                  <a:schemeClr val="tx1"/>
                </a:solidFill>
                <a:latin typeface="+mn-lt"/>
                <a:ea typeface="+mn-ea"/>
                <a:cs typeface="+mn-cs"/>
              </a:rPr>
              <a:t>fair value option </a:t>
            </a:r>
            <a:r>
              <a:rPr lang="en-US" sz="1200" b="0" i="0" u="none" strike="noStrike" kern="1200" baseline="0" dirty="0">
                <a:solidFill>
                  <a:schemeClr val="tx1"/>
                </a:solidFill>
                <a:latin typeface="+mn-lt"/>
                <a:ea typeface="+mn-ea"/>
                <a:cs typeface="+mn-cs"/>
              </a:rPr>
              <a:t>(FVO) that permits companies to account for most financial assets and liabilities at fair value. Under the FVO, HTM and AFS investments are shown in the balance sheet at their fair values, and unrealized gains and losses are recognized in net income in the period in which they occur. That accounting approach is the same approach we use to account for trading securities. However, unlike trading securities, purchases and sales of investments accounted for under the FVO are likely to be classified as investing activities in the statement of cash flows, because those investments are not held for sale in the near term and therefore are not operational in nature.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company decides whether to elect the FVO on the date the company purchases the investment. The company can elect the FVO for some securities and not for identical others—it’s entirely up to the company, but the company has to explain in the notes why it made a partial election. The election is </a:t>
            </a:r>
            <a:r>
              <a:rPr lang="en-US" sz="1200" b="0" i="1" u="none" strike="noStrike" kern="1200" baseline="0" dirty="0">
                <a:solidFill>
                  <a:schemeClr val="tx1"/>
                </a:solidFill>
                <a:latin typeface="+mn-lt"/>
                <a:ea typeface="+mn-ea"/>
                <a:cs typeface="+mn-cs"/>
              </a:rPr>
              <a:t>irrevocable</a:t>
            </a:r>
            <a:r>
              <a:rPr lang="en-US" sz="1200" b="0" u="none" strike="noStrike" kern="1200" baseline="0" dirty="0">
                <a:solidFill>
                  <a:schemeClr val="tx1"/>
                </a:solidFill>
                <a:latin typeface="+mn-lt"/>
                <a:ea typeface="+mn-ea"/>
                <a:cs typeface="+mn-cs"/>
              </a:rPr>
              <a:t>.</a:t>
            </a:r>
            <a:endParaRPr lang="en-US" sz="1200" b="0" i="1" u="none" strike="noStrike" kern="1200" baseline="0" dirty="0">
              <a:solidFill>
                <a:schemeClr val="tx1"/>
              </a:solidFill>
              <a:latin typeface="+mn-lt"/>
              <a:ea typeface="+mn-ea"/>
              <a:cs typeface="+mn-cs"/>
            </a:endParaRPr>
          </a:p>
          <a:p>
            <a:endParaRPr lang="en-US" sz="1200" b="0" i="1"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described in Appendix A of this book, companies sometimes enter into </a:t>
            </a:r>
            <a:r>
              <a:rPr lang="en-US" sz="1200" b="0" i="1" u="none" strike="noStrike" kern="1200" baseline="0" dirty="0">
                <a:solidFill>
                  <a:schemeClr val="tx1"/>
                </a:solidFill>
                <a:latin typeface="+mn-lt"/>
                <a:ea typeface="+mn-ea"/>
                <a:cs typeface="+mn-cs"/>
              </a:rPr>
              <a:t>hedging arrangements </a:t>
            </a:r>
            <a:r>
              <a:rPr lang="en-US" sz="1200" b="0" i="0" u="none" strike="noStrike" kern="1200" baseline="0" dirty="0">
                <a:solidFill>
                  <a:schemeClr val="tx1"/>
                </a:solidFill>
                <a:latin typeface="+mn-lt"/>
                <a:ea typeface="+mn-ea"/>
                <a:cs typeface="+mn-cs"/>
              </a:rPr>
              <a:t>that are intended to reduce earnings volatility by offsetting changes in the fair value of assets with changes in the fair value of liabilities. Complex rules apply to many hedging arrangements. The FVO simplifies this process by allowing companies to choose whether to use fair value for most types of financial assets and liabilities. That way, when a company enters into a hedging arrangement, it just has to make sure to elect the FVO for each asset and liability in the hedging arrangement, and fair value changes of those assets and liabilities will be included in earnings.</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40</a:t>
            </a:fld>
            <a:endParaRPr lang="en-US"/>
          </a:p>
        </p:txBody>
      </p:sp>
    </p:spTree>
    <p:extLst>
      <p:ext uri="{BB962C8B-B14F-4D97-AF65-F5344CB8AC3E}">
        <p14:creationId xmlns:p14="http://schemas.microsoft.com/office/powerpoint/2010/main" val="1421547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International</a:t>
            </a:r>
            <a:r>
              <a:rPr lang="en-US" baseline="0" dirty="0"/>
              <a:t> accounting standards are more restrictive than U.S. standards for determining when firms are allowed to elect the FVO. Under and IFRS No. 9, companies can elect the FVO only in specific circumstances. For example, a firm could elect the FVO for an asset or liability in order to avoid the “accounting mismatch” that occurs when some parts of a fair value risk-hedging arrangement are accounted for at the fair value, and others are not. Although U.S. GAAP indicates that the intent of FVO is to address these sorts of circumstances, it does not require that those circumstances exist.</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41</a:t>
            </a:fld>
            <a:endParaRPr lang="en-US"/>
          </a:p>
        </p:txBody>
      </p:sp>
    </p:spTree>
    <p:extLst>
      <p:ext uri="{BB962C8B-B14F-4D97-AF65-F5344CB8AC3E}">
        <p14:creationId xmlns:p14="http://schemas.microsoft.com/office/powerpoint/2010/main" val="32373601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mn-lt"/>
                <a:ea typeface="+mn-ea"/>
                <a:cs typeface="+mn-cs"/>
              </a:rPr>
              <a:t>Trading securities, held-to-maturity securities, and available-for-sale securities are either current or noncurrent depending on when they are expected to mature or to be sold. It’s not necessary that a company report individual amounts for the three categories of investments—held-to-maturity, available-for-sale, or trading—on the face of the balance sheet as long as that information is presented in the disclosure notes.</a:t>
            </a:r>
          </a:p>
          <a:p>
            <a:r>
              <a:rPr lang="en-US" sz="1000" b="0" i="0" u="none" strike="noStrike" kern="1200" baseline="0" dirty="0">
                <a:solidFill>
                  <a:schemeClr val="tx1"/>
                </a:solidFill>
                <a:latin typeface="+mn-lt"/>
                <a:ea typeface="+mn-ea"/>
                <a:cs typeface="+mn-cs"/>
              </a:rPr>
              <a:t>Investors should disclose the following in the disclosure notes for each year presented:</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Aggregate fair value</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Gross realized and unrealized holding gains</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Gross realized and unrealized holding losses</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Change in net unrealized holding gains and losses</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Amortized cost basis by major security type</a:t>
            </a:r>
          </a:p>
          <a:p>
            <a:pPr marL="171450" indent="-171450">
              <a:buFont typeface="Arial" panose="020B0604020202020204" pitchFamily="34" charset="0"/>
              <a:buChar char="•"/>
            </a:pPr>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The notes also include disclosures designed to help financial statement users understand the quality of the inputs companies use when determining fair values and to identify parts of the financial statements that are affected by those fair value estimates. For example, the notes should include the level of the fair value hierarchy (levels 1, 2, or 3) in which all fair value measurements fall. For level 2 or 3 fair values, the notes to the financial statements must include a description of the valuation technique(s) and the inputs used in the fair value measurement process. For level 3 fair values, the notes must indicate the significant inputs used in the fair value measurement, the sensitivity of fair values to significant changes in those inputs, and information about the effect of fair value measurements on earnings, including a reconciliation of beginning and ending balances of the investment that identifies the following:</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Total gains or losses for the period (realized and unrealized), unrealized gains and losses associated with assets and liabilities still held at the reporting date, and where those amounts are included in earnings or shareholders’ equity.</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Purchases, sales, issuances, and settlements.</a:t>
            </a:r>
          </a:p>
          <a:p>
            <a:pPr marL="171450" indent="-171450">
              <a:buFont typeface="Arial" panose="020B0604020202020204" pitchFamily="34" charset="0"/>
              <a:buChar char="•"/>
            </a:pPr>
            <a:r>
              <a:rPr lang="en-US" sz="1000" b="0" i="0" u="none" strike="noStrike" kern="1200" baseline="0" dirty="0">
                <a:solidFill>
                  <a:schemeClr val="tx1"/>
                </a:solidFill>
                <a:latin typeface="+mn-lt"/>
                <a:ea typeface="+mn-ea"/>
                <a:cs typeface="+mn-cs"/>
              </a:rPr>
              <a:t>Transfers in and out of the level 3 category.</a:t>
            </a:r>
          </a:p>
        </p:txBody>
      </p:sp>
      <p:sp>
        <p:nvSpPr>
          <p:cNvPr id="4" name="Slide Number Placeholder 3"/>
          <p:cNvSpPr>
            <a:spLocks noGrp="1"/>
          </p:cNvSpPr>
          <p:nvPr>
            <p:ph type="sldNum" sz="quarter" idx="5"/>
          </p:nvPr>
        </p:nvSpPr>
        <p:spPr/>
        <p:txBody>
          <a:bodyPr/>
          <a:lstStyle/>
          <a:p>
            <a:fld id="{969E8D09-9492-4554-9C8F-456CB81F32A8}" type="slidenum">
              <a:rPr lang="en-US" smtClean="0"/>
              <a:t>42</a:t>
            </a:fld>
            <a:endParaRPr lang="en-US"/>
          </a:p>
        </p:txBody>
      </p:sp>
    </p:spTree>
    <p:extLst>
      <p:ext uri="{BB962C8B-B14F-4D97-AF65-F5344CB8AC3E}">
        <p14:creationId xmlns:p14="http://schemas.microsoft.com/office/powerpoint/2010/main" val="26288314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baseline="0" dirty="0">
                <a:solidFill>
                  <a:srgbClr val="000000"/>
                </a:solidFill>
                <a:latin typeface="+mn-lt"/>
              </a:rPr>
              <a:t>Illustration 12-12 - Fair Value Disclosures of Investment Securities – HP Incorporated</a:t>
            </a:r>
          </a:p>
          <a:p>
            <a:endParaRPr lang="en-US" sz="1200" b="0" i="0" u="none" strike="noStrike" baseline="0" dirty="0">
              <a:solidFill>
                <a:srgbClr val="000000"/>
              </a:solidFill>
              <a:latin typeface="+mn-lt"/>
            </a:endParaRPr>
          </a:p>
          <a:p>
            <a:pPr algn="just"/>
            <a:r>
              <a:rPr lang="en-US" sz="1200" b="0" i="0" u="none" strike="noStrike" baseline="0" dirty="0">
                <a:solidFill>
                  <a:srgbClr val="000000"/>
                </a:solidFill>
                <a:latin typeface="+mn-lt"/>
              </a:rPr>
              <a:t>All of this disclosure is designed to provide financial statement users with information about those fair values that are most vulnerable to bias or error in the estimation process. For example, as shown in Illustration 12–12, </a:t>
            </a:r>
            <a:r>
              <a:rPr lang="en-US" sz="1200" b="1" i="0" u="none" strike="noStrike" baseline="0" dirty="0">
                <a:solidFill>
                  <a:srgbClr val="000000"/>
                </a:solidFill>
                <a:latin typeface="+mn-lt"/>
              </a:rPr>
              <a:t>HP Inc.</a:t>
            </a:r>
            <a:r>
              <a:rPr lang="en-US" sz="1200" b="0" i="0" u="none" strike="noStrike" baseline="0" dirty="0">
                <a:solidFill>
                  <a:srgbClr val="000000"/>
                </a:solidFill>
                <a:latin typeface="+mn-lt"/>
              </a:rPr>
              <a:t>’s 2022 annual report includes the following discussion of fair values.</a:t>
            </a:r>
          </a:p>
          <a:p>
            <a:pPr algn="just"/>
            <a:endParaRPr lang="en-US" sz="1200" b="0" i="0" u="none" strike="noStrike" baseline="0" dirty="0">
              <a:solidFill>
                <a:srgbClr val="000000"/>
              </a:solidFill>
              <a:latin typeface="+mn-lt"/>
            </a:endParaRPr>
          </a:p>
          <a:p>
            <a:pPr algn="just"/>
            <a:r>
              <a:rPr lang="en-US" sz="1200" b="0" i="0" u="none" strike="noStrike" baseline="0" dirty="0">
                <a:solidFill>
                  <a:srgbClr val="000000"/>
                </a:solidFill>
                <a:latin typeface="+mn-lt"/>
              </a:rPr>
              <a:t>We can see from these disclosures that HP has no level 3 investments (which are those with the most subjectively estimated fair values). That fact should give financial statement users more faith in the reliability of HP’s fair value estimates.</a:t>
            </a:r>
            <a:endParaRPr lang="en-US" sz="1200" dirty="0">
              <a:latin typeface="+mn-lt"/>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43</a:t>
            </a:fld>
            <a:endParaRPr lang="en-US"/>
          </a:p>
        </p:txBody>
      </p:sp>
    </p:spTree>
    <p:extLst>
      <p:ext uri="{BB962C8B-B14F-4D97-AF65-F5344CB8AC3E}">
        <p14:creationId xmlns:p14="http://schemas.microsoft.com/office/powerpoint/2010/main" val="4263561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critical events over the life of an investment in the equity of another company, such as shares of common stock, include:</a:t>
            </a:r>
          </a:p>
          <a:p>
            <a:pPr marL="228600" indent="-228600">
              <a:buFont typeface="+mj-lt"/>
              <a:buAutoNum type="arabicPeriod"/>
            </a:pPr>
            <a:r>
              <a:rPr lang="en-US" sz="1200" b="0" i="0" u="none" strike="noStrike" kern="1200" baseline="0" dirty="0">
                <a:solidFill>
                  <a:schemeClr val="tx1"/>
                </a:solidFill>
                <a:latin typeface="+mn-lt"/>
                <a:ea typeface="+mn-ea"/>
                <a:cs typeface="+mn-cs"/>
              </a:rPr>
              <a:t>Purchasing the equity security</a:t>
            </a:r>
          </a:p>
          <a:p>
            <a:pPr marL="228600" indent="-228600">
              <a:buFont typeface="+mj-lt"/>
              <a:buAutoNum type="arabicPeriod"/>
            </a:pPr>
            <a:r>
              <a:rPr lang="en-US" sz="1200" b="0" i="0" u="none" strike="noStrike" kern="1200" baseline="0" dirty="0">
                <a:solidFill>
                  <a:schemeClr val="tx1"/>
                </a:solidFill>
                <a:latin typeface="+mn-lt"/>
                <a:ea typeface="+mn-ea"/>
                <a:cs typeface="+mn-cs"/>
              </a:rPr>
              <a:t>Receiving dividends (for some equity securities)</a:t>
            </a:r>
          </a:p>
          <a:p>
            <a:pPr marL="228600" indent="-228600">
              <a:buFont typeface="+mj-lt"/>
              <a:buAutoNum type="arabicPeriod"/>
            </a:pPr>
            <a:r>
              <a:rPr lang="en-US" sz="1200" b="0" i="0" u="none" strike="noStrike" kern="1200" baseline="0" dirty="0">
                <a:solidFill>
                  <a:schemeClr val="tx1"/>
                </a:solidFill>
                <a:latin typeface="+mn-lt"/>
                <a:ea typeface="+mn-ea"/>
                <a:cs typeface="+mn-cs"/>
              </a:rPr>
              <a:t>Holding the investment during periods in which the investment’s fair value changes (and thus incurring </a:t>
            </a:r>
            <a:r>
              <a:rPr lang="en-US" sz="1200" b="0" i="1" u="none" strike="noStrike" kern="1200" baseline="0" dirty="0">
                <a:solidFill>
                  <a:schemeClr val="tx1"/>
                </a:solidFill>
                <a:latin typeface="+mn-lt"/>
                <a:ea typeface="+mn-ea"/>
                <a:cs typeface="+mn-cs"/>
              </a:rPr>
              <a:t>unrealized holding </a:t>
            </a:r>
            <a:r>
              <a:rPr lang="en-US" sz="1200" b="0" i="0" u="none" strike="noStrike" kern="1200" baseline="0" dirty="0">
                <a:solidFill>
                  <a:schemeClr val="tx1"/>
                </a:solidFill>
                <a:latin typeface="+mn-lt"/>
                <a:ea typeface="+mn-ea"/>
                <a:cs typeface="+mn-cs"/>
              </a:rPr>
              <a:t>gains and losses, since the security has not yet been sold)</a:t>
            </a:r>
          </a:p>
          <a:p>
            <a:pPr marL="228600" indent="-228600">
              <a:buFont typeface="+mj-lt"/>
              <a:buAutoNum type="arabicPeriod"/>
            </a:pPr>
            <a:r>
              <a:rPr lang="en-US" sz="1200" b="0" i="0" u="none" strike="noStrike" kern="1200" baseline="0" dirty="0">
                <a:solidFill>
                  <a:schemeClr val="tx1"/>
                </a:solidFill>
                <a:latin typeface="+mn-lt"/>
                <a:ea typeface="+mn-ea"/>
                <a:cs typeface="+mn-cs"/>
              </a:rPr>
              <a:t>Selling the investment (and thus incurring </a:t>
            </a:r>
            <a:r>
              <a:rPr lang="en-US" sz="1200" b="0" i="1" u="none" strike="noStrike" kern="1200" baseline="0" dirty="0">
                <a:solidFill>
                  <a:schemeClr val="tx1"/>
                </a:solidFill>
                <a:latin typeface="+mn-lt"/>
                <a:ea typeface="+mn-ea"/>
                <a:cs typeface="+mn-cs"/>
              </a:rPr>
              <a:t>realized </a:t>
            </a:r>
            <a:r>
              <a:rPr lang="en-US" sz="1200" b="0" i="0" u="none" strike="noStrike" kern="1200" baseline="0" dirty="0">
                <a:solidFill>
                  <a:schemeClr val="tx1"/>
                </a:solidFill>
                <a:latin typeface="+mn-lt"/>
                <a:ea typeface="+mn-ea"/>
                <a:cs typeface="+mn-cs"/>
              </a:rPr>
              <a:t>gains and losses, since the security has been sold and the gains or losses actually incurred)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Also, equity investors typically get to vote on key decisions made by the company, such as who will serve on the company’s board of directors. Each share of common stock gets a vote, so if an equity investor owns enough shares, the investor has enough votes to influence the operations of the company whose shares it owns. Therefore, accounting for equity investments also considers the extent to which the investor can influence the activities of the investee.</a:t>
            </a:r>
          </a:p>
        </p:txBody>
      </p:sp>
      <p:sp>
        <p:nvSpPr>
          <p:cNvPr id="4" name="Slide Number Placeholder 3"/>
          <p:cNvSpPr>
            <a:spLocks noGrp="1"/>
          </p:cNvSpPr>
          <p:nvPr>
            <p:ph type="sldNum" sz="quarter" idx="5"/>
          </p:nvPr>
        </p:nvSpPr>
        <p:spPr/>
        <p:txBody>
          <a:bodyPr/>
          <a:lstStyle/>
          <a:p>
            <a:fld id="{969E8D09-9492-4554-9C8F-456CB81F32A8}" type="slidenum">
              <a:rPr lang="en-US" smtClean="0"/>
              <a:t>44</a:t>
            </a:fld>
            <a:endParaRPr lang="en-US"/>
          </a:p>
        </p:txBody>
      </p:sp>
    </p:spTree>
    <p:extLst>
      <p:ext uri="{BB962C8B-B14F-4D97-AF65-F5344CB8AC3E}">
        <p14:creationId xmlns:p14="http://schemas.microsoft.com/office/powerpoint/2010/main" val="10379969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12–13 Reporting Categories for Equity Investments</a:t>
            </a:r>
          </a:p>
          <a:p>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As shown above, we use three different approaches to account for equity investments.</a:t>
            </a:r>
          </a:p>
          <a:p>
            <a:endParaRPr lang="en-US" sz="1200" b="0" i="0" u="none" strike="noStrike" kern="1200" baseline="0" dirty="0">
              <a:solidFill>
                <a:schemeClr val="tx1"/>
              </a:solidFill>
              <a:latin typeface="+mn-lt"/>
              <a:ea typeface="+mn-ea"/>
              <a:cs typeface="+mn-cs"/>
            </a:endParaRPr>
          </a:p>
          <a:p>
            <a:r>
              <a:rPr lang="en-US" dirty="0"/>
              <a:t>We’ll first discuss the </a:t>
            </a:r>
            <a:r>
              <a:rPr lang="en-US" i="1" dirty="0"/>
              <a:t>fair value through net income </a:t>
            </a:r>
            <a:r>
              <a:rPr lang="en-US" dirty="0"/>
              <a:t>approach that is used when the investor lacks significant influence over the investee. Then we’ll cover the </a:t>
            </a:r>
            <a:r>
              <a:rPr lang="en-US" i="1" dirty="0"/>
              <a:t>equity method </a:t>
            </a:r>
            <a:r>
              <a:rPr lang="en-US" dirty="0"/>
              <a:t>that’s used when the investor does have significant influence. We won’t cover </a:t>
            </a:r>
            <a:r>
              <a:rPr lang="en-US" i="1" dirty="0"/>
              <a:t>consolidation accounting</a:t>
            </a:r>
            <a:r>
              <a:rPr lang="en-US" dirty="0"/>
              <a:t>, which is used when the investor controls the investee, as that topic is beyond the scope of what we cover. However, we will discuss consolidations briefly when we discuss the equity method, as the two approaches are related</a:t>
            </a:r>
            <a:r>
              <a:rPr lang="en-US" sz="1200" b="0" i="0" u="none" strike="noStrike" kern="1200" baseline="0" dirty="0">
                <a:solidFill>
                  <a:schemeClr val="tx1"/>
                </a:solidFill>
                <a:latin typeface="+mn-lt"/>
                <a:ea typeface="+mn-ea"/>
                <a:cs typeface="+mn-cs"/>
              </a:rPr>
              <a:t>.</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45</a:t>
            </a:fld>
            <a:endParaRPr lang="en-US"/>
          </a:p>
        </p:txBody>
      </p:sp>
    </p:spTree>
    <p:extLst>
      <p:ext uri="{BB962C8B-B14F-4D97-AF65-F5344CB8AC3E}">
        <p14:creationId xmlns:p14="http://schemas.microsoft.com/office/powerpoint/2010/main" val="3114184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12–14 Example of an Equity Investment Accounted for as Fair Value Through Net Income</a:t>
            </a:r>
          </a:p>
          <a:p>
            <a:endParaRPr lang="en-US" sz="1200" b="0" i="0" u="none" strike="noStrike" kern="1200" baseline="0" dirty="0">
              <a:solidFill>
                <a:schemeClr val="tx1"/>
              </a:solidFill>
              <a:latin typeface="+mn-lt"/>
              <a:ea typeface="+mn-ea"/>
              <a:cs typeface="+mn-cs"/>
            </a:endParaRPr>
          </a:p>
          <a:p>
            <a:r>
              <a:rPr lang="en-US" dirty="0"/>
              <a:t>If an investor owns less than 20% of the voting shares of an investee, the investor is typically presumed to not have significant influence over the investee. In other words, the investor is in the same position you would be in if you bought a share of the company’s stock—the investor hopes to receive dividends and that the value of the shares appreciate over time, but can’t really tell the company what to do</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dirty="0"/>
              <a:t>When investors lack significant influence over the investee, equity investments are accounted for like trading securities, using an approach commonly referred to as </a:t>
            </a:r>
            <a:r>
              <a:rPr lang="en-US" i="1" dirty="0"/>
              <a:t>fair value through net income</a:t>
            </a:r>
            <a:r>
              <a:rPr lang="en-US" dirty="0"/>
              <a:t>. The equity investments are carried at fair value in the balance sheet, with unrealized holding gains and losses recognized in net income in whatever period they occur. Presented here is a simple example of an equity investment that we’ll use throughout this section. Let’s go through the key events in the life of United’s </a:t>
            </a:r>
            <a:r>
              <a:rPr lang="en-US" dirty="0" err="1"/>
              <a:t>Arjent</a:t>
            </a:r>
            <a:r>
              <a:rPr lang="en-US" dirty="0"/>
              <a:t> investment to see how the fair value through net income approach works for an equity investment.</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46</a:t>
            </a:fld>
            <a:endParaRPr lang="en-US"/>
          </a:p>
        </p:txBody>
      </p:sp>
    </p:spTree>
    <p:extLst>
      <p:ext uri="{BB962C8B-B14F-4D97-AF65-F5344CB8AC3E}">
        <p14:creationId xmlns:p14="http://schemas.microsoft.com/office/powerpoint/2010/main" val="296092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journal entry to record the purchase of an equity investment is simple, just exchanging one asset (cash) for another (investment).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journal entry to record the receipt of dividends related to the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equity investment also is straightforward.</a:t>
            </a:r>
          </a:p>
        </p:txBody>
      </p:sp>
      <p:sp>
        <p:nvSpPr>
          <p:cNvPr id="4" name="Slide Number Placeholder 3"/>
          <p:cNvSpPr>
            <a:spLocks noGrp="1"/>
          </p:cNvSpPr>
          <p:nvPr>
            <p:ph type="sldNum" sz="quarter" idx="5"/>
          </p:nvPr>
        </p:nvSpPr>
        <p:spPr/>
        <p:txBody>
          <a:bodyPr/>
          <a:lstStyle/>
          <a:p>
            <a:fld id="{969E8D09-9492-4554-9C8F-456CB81F32A8}" type="slidenum">
              <a:rPr lang="en-US" smtClean="0"/>
              <a:t>47</a:t>
            </a:fld>
            <a:endParaRPr lang="en-US"/>
          </a:p>
        </p:txBody>
      </p:sp>
    </p:spTree>
    <p:extLst>
      <p:ext uri="{BB962C8B-B14F-4D97-AF65-F5344CB8AC3E}">
        <p14:creationId xmlns:p14="http://schemas.microsoft.com/office/powerpoint/2010/main" val="23546057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carrying value of equity investments must be adjusted to fair value at the end of every reporting period. As with trading securities, we use a valuation allowance, </a:t>
            </a:r>
            <a:r>
              <a:rPr lang="en-US" i="1" dirty="0"/>
              <a:t>fair value adjustment</a:t>
            </a:r>
            <a:r>
              <a:rPr lang="en-US" dirty="0"/>
              <a:t>, to increase or decrease the carrying value of the investment, and we simultaneously record an unrealized holding gain or loss that is included in net income in the period in which fair value changes</a:t>
            </a:r>
            <a:r>
              <a:rPr lang="en-US" sz="1200" b="0" i="0" u="none" strike="noStrike" kern="1200" baseline="0" dirty="0">
                <a:solidFill>
                  <a:schemeClr val="tx1"/>
                </a:solidFill>
                <a:latin typeface="+mn-lt"/>
                <a:ea typeface="+mn-ea"/>
                <a:cs typeface="+mn-cs"/>
              </a:rPr>
              <a:t>.</a:t>
            </a:r>
          </a:p>
          <a:p>
            <a:endParaRPr lang="en-US" sz="1200" b="0" i="0" u="none" strike="noStrike" kern="1200" baseline="0" noProof="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United needs to move the fair value adjustment from a balance of $0 (at purchase date) to a credit balance of </a:t>
            </a:r>
            <a:r>
              <a:rPr lang="en-US" sz="1200" b="1" i="0" u="none" strike="noStrike" kern="1200" baseline="0" dirty="0">
                <a:solidFill>
                  <a:schemeClr val="tx1"/>
                </a:solidFill>
                <a:latin typeface="+mn-lt"/>
                <a:ea typeface="+mn-ea"/>
                <a:cs typeface="+mn-cs"/>
              </a:rPr>
              <a:t>$50,000</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journal entry to record United’s unrealized holding loss of $50,000 and the corresponding decrease in United’s fair value adjustment account is shown in the slide. </a:t>
            </a:r>
            <a:r>
              <a:rPr lang="en-US" dirty="0"/>
              <a:t>We indicate “unrealized, NI” to highlight that, for equity investments accounted for as fair value through net income, unrealized holding gains and losses are included in net income in the period in which they occur.</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a:t>
            </a:r>
            <a:r>
              <a:rPr lang="en-US" sz="1200" b="0" i="0" u="none" strike="noStrike" kern="1200" baseline="0" dirty="0" err="1">
                <a:solidFill>
                  <a:schemeClr val="tx1"/>
                </a:solidFill>
                <a:latin typeface="+mn-lt"/>
                <a:ea typeface="+mn-ea"/>
                <a:cs typeface="+mn-cs"/>
              </a:rPr>
              <a:t>Arjent’s</a:t>
            </a:r>
            <a:r>
              <a:rPr lang="en-US" sz="1200" b="0" i="0" u="none" strike="noStrike" kern="1200" baseline="0" dirty="0">
                <a:solidFill>
                  <a:schemeClr val="tx1"/>
                </a:solidFill>
                <a:latin typeface="+mn-lt"/>
                <a:ea typeface="+mn-ea"/>
                <a:cs typeface="+mn-cs"/>
              </a:rPr>
              <a:t> investment instead had a fair value of, say, $1,550,000 as of December 31, 2027, United would have an unrealized holding </a:t>
            </a:r>
            <a:r>
              <a:rPr lang="en-US" sz="1200" b="0" i="1" u="none" strike="noStrike" kern="1200" baseline="0" dirty="0">
                <a:solidFill>
                  <a:schemeClr val="tx1"/>
                </a:solidFill>
                <a:latin typeface="+mn-lt"/>
                <a:ea typeface="+mn-ea"/>
                <a:cs typeface="+mn-cs"/>
              </a:rPr>
              <a:t>gain </a:t>
            </a:r>
            <a:r>
              <a:rPr lang="en-US" sz="1200" b="0" i="0" u="none" strike="noStrike" kern="1200" baseline="0" dirty="0">
                <a:solidFill>
                  <a:schemeClr val="tx1"/>
                </a:solidFill>
                <a:latin typeface="+mn-lt"/>
                <a:ea typeface="+mn-ea"/>
                <a:cs typeface="+mn-cs"/>
              </a:rPr>
              <a:t>of $50,000, which would require a </a:t>
            </a:r>
            <a:r>
              <a:rPr lang="en-US" sz="1200" b="0" i="1" u="none" strike="noStrike" kern="1200" baseline="0" dirty="0">
                <a:solidFill>
                  <a:schemeClr val="tx1"/>
                </a:solidFill>
                <a:latin typeface="+mn-lt"/>
                <a:ea typeface="+mn-ea"/>
                <a:cs typeface="+mn-cs"/>
              </a:rPr>
              <a:t>debit </a:t>
            </a:r>
            <a:r>
              <a:rPr lang="en-US" sz="1200" b="0" i="0" u="none" strike="noStrike" kern="1200" baseline="0" dirty="0">
                <a:solidFill>
                  <a:schemeClr val="tx1"/>
                </a:solidFill>
                <a:latin typeface="+mn-lt"/>
                <a:ea typeface="+mn-ea"/>
                <a:cs typeface="+mn-cs"/>
              </a:rPr>
              <a:t>to the fair value adjustment account to </a:t>
            </a:r>
            <a:r>
              <a:rPr lang="en-US" sz="1200" b="0" i="1" u="none" strike="noStrike" kern="1200" baseline="0" dirty="0">
                <a:solidFill>
                  <a:schemeClr val="tx1"/>
                </a:solidFill>
                <a:latin typeface="+mn-lt"/>
                <a:ea typeface="+mn-ea"/>
                <a:cs typeface="+mn-cs"/>
              </a:rPr>
              <a:t>increase </a:t>
            </a:r>
            <a:r>
              <a:rPr lang="en-US" sz="1200" b="0" i="0" u="none" strike="noStrike" kern="1200" baseline="0" dirty="0">
                <a:solidFill>
                  <a:schemeClr val="tx1"/>
                </a:solidFill>
                <a:latin typeface="+mn-lt"/>
                <a:ea typeface="+mn-ea"/>
                <a:cs typeface="+mn-cs"/>
              </a:rPr>
              <a:t>the carrying value of the equity to fair value.</a:t>
            </a:r>
          </a:p>
        </p:txBody>
      </p:sp>
      <p:sp>
        <p:nvSpPr>
          <p:cNvPr id="4" name="Slide Number Placeholder 3"/>
          <p:cNvSpPr>
            <a:spLocks noGrp="1"/>
          </p:cNvSpPr>
          <p:nvPr>
            <p:ph type="sldNum" sz="quarter" idx="5"/>
          </p:nvPr>
        </p:nvSpPr>
        <p:spPr/>
        <p:txBody>
          <a:bodyPr/>
          <a:lstStyle/>
          <a:p>
            <a:fld id="{969E8D09-9492-4554-9C8F-456CB81F32A8}" type="slidenum">
              <a:rPr lang="en-US" smtClean="0"/>
              <a:t>48</a:t>
            </a:fld>
            <a:endParaRPr lang="en-US"/>
          </a:p>
        </p:txBody>
      </p:sp>
    </p:spTree>
    <p:extLst>
      <p:ext uri="{BB962C8B-B14F-4D97-AF65-F5344CB8AC3E}">
        <p14:creationId xmlns:p14="http://schemas.microsoft.com/office/powerpoint/2010/main" val="16330035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Now assume United sells the </a:t>
            </a:r>
            <a:r>
              <a:rPr lang="en-US" dirty="0" err="1"/>
              <a:t>Arjent</a:t>
            </a:r>
            <a:r>
              <a:rPr lang="en-US" dirty="0"/>
              <a:t> stock for $1,446,000 on January 5, 2028. According to the FASB, “because all changes in an equity security’s fair value are reported in earnings as they occur, the sale of an equity security does not necessarily give rise to a gain or loss. Generally, a debit to cash . . . is recorded for the sales proceeds, and a credit is recorded to remove the security at its fair value (or sales price).” Thus, as with trading securities, United will make two journal entries. United first records in net income any unrealized holding gains and losses that occurred during 2028 prior to the date of sale. Then, on the date of sale, United records the receipt of cash and removes the amounts associated with the investment from the relevant balance sheet accounts.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a:t>
            </a:r>
            <a:r>
              <a:rPr lang="en-US" sz="1200" b="1" i="0" u="none" strike="noStrike" kern="1200" baseline="0" dirty="0">
                <a:solidFill>
                  <a:schemeClr val="tx1"/>
                </a:solidFill>
                <a:latin typeface="+mn-lt"/>
                <a:ea typeface="+mn-ea"/>
                <a:cs typeface="+mn-cs"/>
              </a:rPr>
              <a:t>Step 1 Adjust Securities to Fair Value</a:t>
            </a:r>
            <a:r>
              <a:rPr lang="en-US" sz="1200" b="0" i="0" u="none" strike="noStrike" kern="1200" baseline="0" dirty="0">
                <a:solidFill>
                  <a:schemeClr val="tx1"/>
                </a:solidFill>
                <a:latin typeface="+mn-lt"/>
                <a:ea typeface="+mn-ea"/>
                <a:cs typeface="+mn-cs"/>
              </a:rPr>
              <a:t>, w</a:t>
            </a:r>
            <a:r>
              <a:rPr lang="en-US" dirty="0"/>
              <a:t>e first need to update the fair value adjustment and recognize any unrealized holding gains or losses that have occurred during the current reporting period prior to the date of sale. United needs to move the fair value adjustment from the credit balance of $50,000 existing at the end of 2027 to a credit balance of $54,000 as of January 5, 2028, which requires a credit of $4,000 to the fair value adjustment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In </a:t>
            </a:r>
            <a:r>
              <a:rPr lang="en-US" sz="1200" b="1" i="0" u="none" strike="noStrike" kern="1200" baseline="0" dirty="0">
                <a:solidFill>
                  <a:schemeClr val="tx1"/>
                </a:solidFill>
                <a:latin typeface="+mn-lt"/>
                <a:ea typeface="+mn-ea"/>
                <a:cs typeface="+mn-cs"/>
              </a:rPr>
              <a:t>Step 2 Record the Sale</a:t>
            </a:r>
            <a:r>
              <a:rPr lang="en-US" sz="1200" b="0" i="0" u="none" strike="noStrike" kern="1200" baseline="0" dirty="0">
                <a:solidFill>
                  <a:schemeClr val="tx1"/>
                </a:solidFill>
                <a:latin typeface="+mn-lt"/>
                <a:ea typeface="+mn-ea"/>
                <a:cs typeface="+mn-cs"/>
              </a:rPr>
              <a:t>,</a:t>
            </a:r>
            <a:r>
              <a:rPr lang="en-US" dirty="0"/>
              <a:t> the investment is carried at its fair value as of the date it is being sold, and all gains and losses associated with the investment have been included in net income over the time the investment was held. All that remains is for United to record receipt of cash and remove the investment-related accounts from the balance sheet. Because United carries the investment at fair value as of the date of sale, and already included in net income the entire loss associated with the investment, there is no additional gain or loss to recognize on the date of sale.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49</a:t>
            </a:fld>
            <a:endParaRPr lang="en-US"/>
          </a:p>
        </p:txBody>
      </p:sp>
    </p:spTree>
    <p:extLst>
      <p:ext uri="{BB962C8B-B14F-4D97-AF65-F5344CB8AC3E}">
        <p14:creationId xmlns:p14="http://schemas.microsoft.com/office/powerpoint/2010/main" val="1491014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Notice that United paid $666,633 to purchase the $700,000 bonds. Why the difference?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was offering its bonds for 12%, but investors could have obtained bonds of similar risk and maturity at a more favorable, higher rate of 14%. To attract investors,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had to sell its bonds at a discount.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More generally, bonds are sold at a </a:t>
            </a:r>
            <a:r>
              <a:rPr lang="en-US" sz="1200" b="1" i="0" u="none" strike="noStrike" kern="1200" baseline="0" dirty="0">
                <a:solidFill>
                  <a:schemeClr val="tx1"/>
                </a:solidFill>
                <a:latin typeface="+mn-lt"/>
                <a:ea typeface="+mn-ea"/>
                <a:cs typeface="+mn-cs"/>
              </a:rPr>
              <a:t>discount</a:t>
            </a:r>
            <a:r>
              <a:rPr lang="en-US" sz="1200" b="0" i="0" u="none" strike="noStrike" kern="1200" baseline="0" dirty="0">
                <a:solidFill>
                  <a:schemeClr val="tx1"/>
                </a:solidFill>
                <a:latin typeface="+mn-lt"/>
                <a:ea typeface="+mn-ea"/>
                <a:cs typeface="+mn-cs"/>
              </a:rPr>
              <a:t> if the interest rate paid by the bond (the stated rate) is lower than the market rate, because investors are only willing to purchase the bond for less than its maturity value. Bonds are sold at a </a:t>
            </a:r>
            <a:r>
              <a:rPr lang="en-US" sz="1200" b="1" i="0" u="none" strike="noStrike" kern="1200" baseline="0" dirty="0">
                <a:solidFill>
                  <a:schemeClr val="tx1"/>
                </a:solidFill>
                <a:latin typeface="+mn-lt"/>
                <a:ea typeface="+mn-ea"/>
                <a:cs typeface="+mn-cs"/>
              </a:rPr>
              <a:t>premium</a:t>
            </a:r>
            <a:r>
              <a:rPr lang="en-US" sz="1200" b="0" i="0" u="none" strike="noStrike" kern="1200" baseline="0" dirty="0">
                <a:solidFill>
                  <a:schemeClr val="tx1"/>
                </a:solidFill>
                <a:latin typeface="+mn-lt"/>
                <a:ea typeface="+mn-ea"/>
                <a:cs typeface="+mn-cs"/>
              </a:rPr>
              <a:t> if the stated rate is higher than the market rate, because investors are willing to purchase the bond for more than its maturity value.</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a:t>
            </a:fld>
            <a:endParaRPr lang="en-US"/>
          </a:p>
        </p:txBody>
      </p:sp>
    </p:spTree>
    <p:extLst>
      <p:ext uri="{BB962C8B-B14F-4D97-AF65-F5344CB8AC3E}">
        <p14:creationId xmlns:p14="http://schemas.microsoft.com/office/powerpoint/2010/main" val="25494427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United hadn’t sold the </a:t>
            </a:r>
            <a:r>
              <a:rPr lang="en-US" dirty="0" err="1"/>
              <a:t>Arjent</a:t>
            </a:r>
            <a:r>
              <a:rPr lang="en-US" dirty="0"/>
              <a:t> investment during 2028, it would just keep recording whatever fair value adjustment would be necessary to carry the investment at fair value in the balance sheet. For example, if the </a:t>
            </a:r>
            <a:r>
              <a:rPr lang="en-US" dirty="0" err="1"/>
              <a:t>Arjent</a:t>
            </a:r>
            <a:r>
              <a:rPr lang="en-US" dirty="0"/>
              <a:t> investment had a fair value of $1,300,000 at December 31, 2028</a:t>
            </a:r>
            <a:r>
              <a:rPr lang="en-US" sz="1200" b="0" i="0" u="none" strike="noStrike" kern="1200" baseline="0" dirty="0">
                <a:solidFill>
                  <a:schemeClr val="tx1"/>
                </a:solidFill>
                <a:latin typeface="+mn-lt"/>
                <a:ea typeface="+mn-ea"/>
                <a:cs typeface="+mn-cs"/>
              </a:rPr>
              <a:t>, United would need to credit the fair value adjustment account by another $150,000 to account for the large drop in fair value that occurred during 2028.</a:t>
            </a:r>
            <a:endParaRPr kumimoji="0" lang="en-IN" sz="240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50</a:t>
            </a:fld>
            <a:endParaRPr lang="en-US"/>
          </a:p>
        </p:txBody>
      </p:sp>
    </p:spTree>
    <p:extLst>
      <p:ext uri="{BB962C8B-B14F-4D97-AF65-F5344CB8AC3E}">
        <p14:creationId xmlns:p14="http://schemas.microsoft.com/office/powerpoint/2010/main" val="11477696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dirty="0">
                <a:solidFill>
                  <a:srgbClr val="000000"/>
                </a:solidFill>
                <a:latin typeface="+mn-lt"/>
              </a:rPr>
              <a:t>Accounting for Equity Investments When the Investor Does Not Have Significant Influence. </a:t>
            </a:r>
            <a:r>
              <a:rPr lang="en-US" sz="1200" b="0" i="1" u="none" strike="noStrike" baseline="0" dirty="0">
                <a:solidFill>
                  <a:srgbClr val="000000"/>
                </a:solidFill>
                <a:latin typeface="+mn-lt"/>
              </a:rPr>
              <a:t>IFRS No. 9 </a:t>
            </a:r>
            <a:r>
              <a:rPr lang="en-US" sz="1200" b="0" i="0" u="none" strike="noStrike" baseline="0" dirty="0">
                <a:solidFill>
                  <a:srgbClr val="000000"/>
                </a:solidFill>
                <a:latin typeface="+mn-lt"/>
              </a:rPr>
              <a:t>governs treatment of debt and equity investments. Under </a:t>
            </a:r>
            <a:r>
              <a:rPr lang="en-US" sz="1200" b="0" i="1" u="none" strike="noStrike" baseline="0" dirty="0">
                <a:solidFill>
                  <a:srgbClr val="000000"/>
                </a:solidFill>
                <a:latin typeface="+mn-lt"/>
              </a:rPr>
              <a:t>IFRS No. 9, </a:t>
            </a:r>
            <a:r>
              <a:rPr lang="en-US" sz="1200" b="0" i="0" u="none" strike="noStrike" baseline="0" dirty="0">
                <a:solidFill>
                  <a:srgbClr val="000000"/>
                </a:solidFill>
                <a:latin typeface="+mn-lt"/>
              </a:rPr>
              <a:t>investments in equity securities are classified as either FVPL (fair value through profit or loss) or FVOCI (fair value through other comprehensive income). If the equity is held for trading, it must be classified as FVPL, but otherwise the company can irrevocably elect to classify it as FVOCI. FVOCI is similar to the AFS treatment used for debt investments in U.S. GAAP, and dividend income is included in net income for FVOCI just as interest income is included for AFS. However, unlike AFS, realized gains and losses are not reclassified out of OCI and into net income when the investment is later sold. Rather, the accumulated unrealized gain or loss associated with a sold investment is just transferred from AOCI to retained earnings (both shareholders’ equity accounts), without passing through the income statement.</a:t>
            </a:r>
            <a:endParaRPr lang="en-US" sz="1200" dirty="0">
              <a:latin typeface="+mn-lt"/>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51</a:t>
            </a:fld>
            <a:endParaRPr lang="en-US"/>
          </a:p>
        </p:txBody>
      </p:sp>
    </p:spTree>
    <p:extLst>
      <p:ext uri="{BB962C8B-B14F-4D97-AF65-F5344CB8AC3E}">
        <p14:creationId xmlns:p14="http://schemas.microsoft.com/office/powerpoint/2010/main" val="16700084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Equity investments for which the investor does not have significant influence are classified as either current (short-term) or noncurrent (long-term) in the balance sheet. Those that are held with an intent for short-term profit are normally treated as operating activities in the statement of cash flows, similar to debt investments that are classified as trading securities. Other current equity investments, and long-term equity investments, are classified as investing activities in the statement of cash flows. Notes to the financial statements should disclose the portion of unrealized holding gains and losses for the period that relate to any equity securities still held by the company at the end of the reporting period. Notes also should provide information about how the carrying value was calculated for equity investments for which fair value is not readily determinable.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52</a:t>
            </a:fld>
            <a:endParaRPr lang="en-US"/>
          </a:p>
        </p:txBody>
      </p:sp>
    </p:spTree>
    <p:extLst>
      <p:ext uri="{BB962C8B-B14F-4D97-AF65-F5344CB8AC3E}">
        <p14:creationId xmlns:p14="http://schemas.microsoft.com/office/powerpoint/2010/main" val="2611425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mn-lt"/>
                <a:ea typeface="+mn-ea"/>
                <a:cs typeface="+mn-cs"/>
              </a:rPr>
              <a:t>If a company acquires more than 50% of the voting stock of another company, it’s said to have </a:t>
            </a:r>
            <a:r>
              <a:rPr lang="en-US" sz="1000" b="1" i="0" u="none" strike="noStrike" kern="1200" baseline="0" dirty="0">
                <a:solidFill>
                  <a:schemeClr val="tx1"/>
                </a:solidFill>
                <a:latin typeface="+mn-lt"/>
                <a:ea typeface="+mn-ea"/>
                <a:cs typeface="+mn-cs"/>
              </a:rPr>
              <a:t>control</a:t>
            </a:r>
            <a:r>
              <a:rPr lang="en-US" sz="1000" b="0" i="0" u="none" strike="noStrike" kern="1200" baseline="0" dirty="0">
                <a:solidFill>
                  <a:schemeClr val="tx1"/>
                </a:solidFill>
                <a:latin typeface="+mn-lt"/>
                <a:ea typeface="+mn-ea"/>
                <a:cs typeface="+mn-cs"/>
              </a:rPr>
              <a:t>, because by voting those shares, the investor actually can control the company acquired. The investor is called the </a:t>
            </a:r>
            <a:r>
              <a:rPr lang="en-US" sz="1000" b="0" i="1" u="none" strike="noStrike" kern="1200" baseline="0" dirty="0">
                <a:solidFill>
                  <a:schemeClr val="tx1"/>
                </a:solidFill>
                <a:latin typeface="+mn-lt"/>
                <a:ea typeface="+mn-ea"/>
                <a:cs typeface="+mn-cs"/>
              </a:rPr>
              <a:t>parent</a:t>
            </a:r>
            <a:r>
              <a:rPr lang="en-US" sz="1000" b="0" u="none" strike="noStrike" kern="1200" baseline="0" dirty="0">
                <a:solidFill>
                  <a:schemeClr val="tx1"/>
                </a:solidFill>
                <a:latin typeface="+mn-lt"/>
                <a:ea typeface="+mn-ea"/>
                <a:cs typeface="+mn-cs"/>
              </a:rPr>
              <a:t>;</a:t>
            </a:r>
            <a:r>
              <a:rPr lang="en-US" sz="1000" b="0" i="1"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the investee is called the </a:t>
            </a:r>
            <a:r>
              <a:rPr lang="en-US" sz="1000" b="0" i="1" u="none" strike="noStrike" kern="1200" baseline="0" dirty="0">
                <a:solidFill>
                  <a:schemeClr val="tx1"/>
                </a:solidFill>
                <a:latin typeface="+mn-lt"/>
                <a:ea typeface="+mn-ea"/>
                <a:cs typeface="+mn-cs"/>
              </a:rPr>
              <a:t>subsidiary</a:t>
            </a:r>
            <a:r>
              <a:rPr lang="en-US" sz="1000" b="0" u="none" strike="noStrike" kern="1200" baseline="0" dirty="0">
                <a:solidFill>
                  <a:schemeClr val="tx1"/>
                </a:solidFill>
                <a:latin typeface="+mn-lt"/>
                <a:ea typeface="+mn-ea"/>
                <a:cs typeface="+mn-cs"/>
              </a:rPr>
              <a:t>.</a:t>
            </a:r>
            <a:r>
              <a:rPr lang="en-US" sz="1000" b="0" i="1" u="none" strike="noStrike" kern="1200" baseline="0" dirty="0">
                <a:solidFill>
                  <a:schemeClr val="tx1"/>
                </a:solidFill>
                <a:latin typeface="+mn-lt"/>
                <a:ea typeface="+mn-ea"/>
                <a:cs typeface="+mn-cs"/>
              </a:rPr>
              <a:t> </a:t>
            </a:r>
            <a:r>
              <a:rPr lang="en-US" sz="1000" b="0" i="0" u="none" strike="noStrike" kern="1200" baseline="0" dirty="0">
                <a:solidFill>
                  <a:schemeClr val="tx1"/>
                </a:solidFill>
                <a:latin typeface="+mn-lt"/>
                <a:ea typeface="+mn-ea"/>
                <a:cs typeface="+mn-cs"/>
              </a:rPr>
              <a:t>Both companies continue to operate as separate legal entities, and the subsidiary reports separate financial statements. </a:t>
            </a:r>
            <a:r>
              <a:rPr lang="en-US" sz="1000" dirty="0"/>
              <a:t>However, because of the controlling interest, the parent company reports </a:t>
            </a:r>
            <a:r>
              <a:rPr lang="en-US" sz="1000" b="1" dirty="0"/>
              <a:t>consolidated financial statements </a:t>
            </a:r>
            <a:r>
              <a:rPr lang="en-US" sz="1000" dirty="0"/>
              <a:t>which treat the parent and the subsidiary as if there were only one company. This entails an item-by-item combination of the parent and subsidiary statements (after first eliminating any amounts that are shared by the separate financial statements).</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Even if control is absent, the investor still may be able to exercise </a:t>
            </a:r>
            <a:r>
              <a:rPr lang="en-US" sz="1000" b="1" i="0" u="none" strike="noStrike" kern="1200" baseline="0" dirty="0">
                <a:solidFill>
                  <a:schemeClr val="tx1"/>
                </a:solidFill>
                <a:latin typeface="+mn-lt"/>
                <a:ea typeface="+mn-ea"/>
                <a:cs typeface="+mn-cs"/>
              </a:rPr>
              <a:t>significant influence </a:t>
            </a:r>
            <a:r>
              <a:rPr lang="en-US" sz="1000" b="0" i="0" u="none" strike="noStrike" kern="1200" baseline="0" dirty="0">
                <a:solidFill>
                  <a:schemeClr val="tx1"/>
                </a:solidFill>
                <a:latin typeface="+mn-lt"/>
                <a:ea typeface="+mn-ea"/>
                <a:cs typeface="+mn-cs"/>
              </a:rPr>
              <a:t>over the operating and financial policies of the investee. This would be the case if the investor owns a large percentage of the outstanding shares relative to other shareholders. By voting those shares as a block, decisions often can be swayed in the direction the investor desires. It is presumed, in the absence of evidence to the contrary, that the investor exercises significant influence over the investee when it owns at least 20% of the investee’s voting shares.</a:t>
            </a:r>
          </a:p>
          <a:p>
            <a:endParaRPr lang="en-US" sz="1000" b="0" i="0" u="none" strike="noStrike" kern="1200" baseline="0" dirty="0">
              <a:solidFill>
                <a:schemeClr val="tx1"/>
              </a:solidFill>
              <a:latin typeface="+mn-lt"/>
              <a:ea typeface="+mn-ea"/>
              <a:cs typeface="+mn-cs"/>
            </a:endParaRPr>
          </a:p>
          <a:p>
            <a:r>
              <a:rPr lang="en-US" sz="1000" b="0" i="0" u="none" strike="noStrike" kern="1200" baseline="0" dirty="0">
                <a:solidFill>
                  <a:schemeClr val="tx1"/>
                </a:solidFill>
                <a:latin typeface="+mn-lt"/>
                <a:ea typeface="+mn-ea"/>
                <a:cs typeface="+mn-cs"/>
              </a:rPr>
              <a:t>When significant influence exists but the investor does not have effective control, the investment should be accounted for by the </a:t>
            </a:r>
            <a:r>
              <a:rPr lang="en-US" sz="1000" b="1" i="0" u="none" strike="noStrike" kern="1200" baseline="0" dirty="0">
                <a:solidFill>
                  <a:schemeClr val="tx1"/>
                </a:solidFill>
                <a:latin typeface="+mn-lt"/>
                <a:ea typeface="+mn-ea"/>
                <a:cs typeface="+mn-cs"/>
              </a:rPr>
              <a:t>equity method</a:t>
            </a:r>
            <a:r>
              <a:rPr lang="en-US" sz="1000" b="0" i="0" u="none" strike="noStrike" kern="1200" baseline="0" dirty="0">
                <a:solidFill>
                  <a:schemeClr val="tx1"/>
                </a:solidFill>
                <a:latin typeface="+mn-lt"/>
                <a:ea typeface="+mn-ea"/>
                <a:cs typeface="+mn-cs"/>
              </a:rPr>
              <a:t>. Under the equity method, the investment is initially recorded at cost. After that, the investment balance is: </a:t>
            </a:r>
          </a:p>
          <a:p>
            <a:pPr marL="171450" indent="-171450">
              <a:buFont typeface="Arial"/>
              <a:buChar char="•"/>
            </a:pPr>
            <a:r>
              <a:rPr lang="en-US" sz="1000" b="0" i="0" u="none" strike="noStrike" kern="1200" baseline="0" dirty="0">
                <a:solidFill>
                  <a:schemeClr val="tx1"/>
                </a:solidFill>
                <a:latin typeface="+mn-lt"/>
                <a:ea typeface="+mn-ea"/>
                <a:cs typeface="+mn-cs"/>
              </a:rPr>
              <a:t>Increased by the investor’s percentage share of the investee’s net income (or decreased by its share of a loss)</a:t>
            </a:r>
          </a:p>
          <a:p>
            <a:pPr marL="171450" indent="-171450">
              <a:buFont typeface="Arial"/>
              <a:buChar char="•"/>
            </a:pPr>
            <a:r>
              <a:rPr lang="en-US" sz="1000" b="0" i="0" u="none" strike="noStrike" kern="1200" baseline="0" dirty="0">
                <a:solidFill>
                  <a:schemeClr val="tx1"/>
                </a:solidFill>
                <a:latin typeface="+mn-lt"/>
                <a:ea typeface="+mn-ea"/>
                <a:cs typeface="+mn-cs"/>
              </a:rPr>
              <a:t>Decreased by the investor’s percentage share of the investee’s dividends paid</a:t>
            </a:r>
          </a:p>
          <a:p>
            <a:pPr marL="171450" indent="-171450">
              <a:buFont typeface="Arial"/>
              <a:buChar char="•"/>
            </a:pPr>
            <a:r>
              <a:rPr lang="en-US" sz="1000" b="0" i="0" u="none" strike="noStrike" kern="1200" baseline="0" dirty="0">
                <a:solidFill>
                  <a:schemeClr val="tx1"/>
                </a:solidFill>
                <a:latin typeface="+mn-lt"/>
                <a:ea typeface="+mn-ea"/>
                <a:cs typeface="+mn-cs"/>
              </a:rPr>
              <a:t>Potentially adjusted for other items</a:t>
            </a:r>
          </a:p>
          <a:p>
            <a:endParaRPr lang="en-US" sz="1000" b="0" i="0" u="none" strike="noStrike" kern="1200" baseline="0" dirty="0">
              <a:solidFill>
                <a:schemeClr val="tx1"/>
              </a:solidFill>
              <a:latin typeface="+mn-lt"/>
              <a:ea typeface="+mn-ea"/>
              <a:cs typeface="+mn-cs"/>
            </a:endParaRPr>
          </a:p>
          <a:p>
            <a:r>
              <a:rPr lang="en-US" sz="1000" dirty="0"/>
              <a:t>This approach presumes that the fortunes of the investor and investee are so intertwined that, as the investee prospers, the investor prospers proportionately. Stated differently, as the investee earns additional net assets (income), the investor’s share of those net assets increases. When the investee pays out assets (dividends), the investor’s share of the remaining net assets decreases</a:t>
            </a:r>
            <a:r>
              <a:rPr lang="en-US" sz="1000" b="0" i="0" u="none" strike="noStrike" kern="1200" baseline="0" dirty="0">
                <a:solidFill>
                  <a:schemeClr val="tx1"/>
                </a:solidFill>
                <a:latin typeface="+mn-lt"/>
                <a:ea typeface="+mn-ea"/>
                <a:cs typeface="+mn-cs"/>
              </a:rPr>
              <a:t>.</a:t>
            </a:r>
            <a:endParaRPr lang="en-IN" sz="1000" dirty="0"/>
          </a:p>
        </p:txBody>
      </p:sp>
      <p:sp>
        <p:nvSpPr>
          <p:cNvPr id="4" name="Slide Number Placeholder 3"/>
          <p:cNvSpPr>
            <a:spLocks noGrp="1"/>
          </p:cNvSpPr>
          <p:nvPr>
            <p:ph type="sldNum" sz="quarter" idx="5"/>
          </p:nvPr>
        </p:nvSpPr>
        <p:spPr/>
        <p:txBody>
          <a:bodyPr/>
          <a:lstStyle/>
          <a:p>
            <a:fld id="{969E8D09-9492-4554-9C8F-456CB81F32A8}" type="slidenum">
              <a:rPr lang="en-US" smtClean="0"/>
              <a:t>53</a:t>
            </a:fld>
            <a:endParaRPr lang="en-US"/>
          </a:p>
        </p:txBody>
      </p:sp>
    </p:spTree>
    <p:extLst>
      <p:ext uri="{BB962C8B-B14F-4D97-AF65-F5344CB8AC3E}">
        <p14:creationId xmlns:p14="http://schemas.microsoft.com/office/powerpoint/2010/main" val="3629589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12–15 Information for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Inc., at the Time United Intergroup Purchased 30% for $1,500,000</a:t>
            </a:r>
            <a:endParaRPr lang="en-IN" sz="1200" b="0" i="0" u="none" strike="noStrike"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To see how the equity method works, let’s turn to the illustration shown. In this illustration, we assume that United Intergroup purchased </a:t>
            </a:r>
            <a:r>
              <a:rPr lang="en-US" sz="1200" b="1" i="0" u="none" strike="noStrike" kern="1200" baseline="0" dirty="0">
                <a:solidFill>
                  <a:schemeClr val="tx1"/>
                </a:solidFill>
                <a:latin typeface="+mn-lt"/>
                <a:ea typeface="+mn-ea"/>
                <a:cs typeface="+mn-cs"/>
              </a:rPr>
              <a:t>30% </a:t>
            </a:r>
            <a:r>
              <a:rPr lang="en-US" sz="1200" b="0" i="0" u="none" strike="noStrike" kern="1200" baseline="0" dirty="0">
                <a:solidFill>
                  <a:schemeClr val="tx1"/>
                </a:solidFill>
                <a:latin typeface="+mn-lt"/>
                <a:ea typeface="+mn-ea"/>
                <a:cs typeface="+mn-cs"/>
              </a:rPr>
              <a:t>of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Inc.’s, common stock for $1,500,000 cash on January 2, 2027.</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above, buying 30% </a:t>
            </a:r>
            <a:r>
              <a:rPr lang="en-US" dirty="0"/>
              <a:t>of </a:t>
            </a:r>
            <a:r>
              <a:rPr lang="en-US" dirty="0" err="1"/>
              <a:t>Arjent</a:t>
            </a:r>
            <a:r>
              <a:rPr lang="en-US" dirty="0"/>
              <a:t> for $1,500,000 implies that the full (100%) </a:t>
            </a:r>
            <a:r>
              <a:rPr lang="en-US" i="1" dirty="0"/>
              <a:t>fair value </a:t>
            </a:r>
            <a:r>
              <a:rPr lang="en-US" dirty="0"/>
              <a:t>of </a:t>
            </a:r>
            <a:r>
              <a:rPr lang="en-US" dirty="0" err="1"/>
              <a:t>Arjent</a:t>
            </a:r>
            <a:r>
              <a:rPr lang="en-US" dirty="0"/>
              <a:t> is $5,000,000 (because $5,000,000 × 30% purchased = $1,500,000 purchase price). However, notice that the </a:t>
            </a:r>
            <a:r>
              <a:rPr lang="en-US" i="1" dirty="0"/>
              <a:t>book value </a:t>
            </a:r>
            <a:r>
              <a:rPr lang="en-US" dirty="0"/>
              <a:t>of </a:t>
            </a:r>
            <a:r>
              <a:rPr lang="en-US" dirty="0" err="1"/>
              <a:t>Arjent’s</a:t>
            </a:r>
            <a:r>
              <a:rPr lang="en-US" dirty="0"/>
              <a:t> identifiable net assets is only $2,100,000. What accounts for the difference of $2,900,000? Part of the difference represents identifiable assets (in this case, buildings and land) that have fair values greater than their book values. </a:t>
            </a:r>
            <a:r>
              <a:rPr lang="en-US" dirty="0" err="1"/>
              <a:t>Arjent</a:t>
            </a:r>
            <a:r>
              <a:rPr lang="en-US" dirty="0"/>
              <a:t> recorded those assets at historical cost and recognized depreciation of the buildings over time, so the book values of those assets don’t reflect their fair values. The remaining difference is previously unrecognized goodwill (e.g., because of loyal customers, well-trained workers, etc.) that GAAP doesn’t capture as separate identifiable assets but nevertheless represents value for which United was willing to pay. Under the equity method, all of these amounts are shown in a single investment account, but we still need to track their individual information to account for them correctly</a:t>
            </a:r>
            <a:r>
              <a:rPr lang="en-US" sz="1200" b="0" i="0" u="none" strike="noStrike" kern="1200" baseline="0" dirty="0">
                <a:solidFill>
                  <a:schemeClr val="tx1"/>
                </a:solidFill>
                <a:latin typeface="+mn-lt"/>
                <a:ea typeface="+mn-ea"/>
                <a:cs typeface="+mn-cs"/>
              </a:rPr>
              <a:t>.</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54</a:t>
            </a:fld>
            <a:endParaRPr lang="en-US"/>
          </a:p>
        </p:txBody>
      </p:sp>
    </p:spTree>
    <p:extLst>
      <p:ext uri="{BB962C8B-B14F-4D97-AF65-F5344CB8AC3E}">
        <p14:creationId xmlns:p14="http://schemas.microsoft.com/office/powerpoint/2010/main" val="30700650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12–15 Information for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Inc., at the Time United Intergroup Purchased 30% for $1,500,000 (continued)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Recording United’s purchase of 30% of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is straightforward. The investment is recorded at cost as shown here.</a:t>
            </a:r>
          </a:p>
        </p:txBody>
      </p:sp>
      <p:sp>
        <p:nvSpPr>
          <p:cNvPr id="4" name="Slide Number Placeholder 3"/>
          <p:cNvSpPr>
            <a:spLocks noGrp="1"/>
          </p:cNvSpPr>
          <p:nvPr>
            <p:ph type="sldNum" sz="quarter" idx="5"/>
          </p:nvPr>
        </p:nvSpPr>
        <p:spPr/>
        <p:txBody>
          <a:bodyPr/>
          <a:lstStyle/>
          <a:p>
            <a:fld id="{969E8D09-9492-4554-9C8F-456CB81F32A8}" type="slidenum">
              <a:rPr lang="en-US" smtClean="0"/>
              <a:t>55</a:t>
            </a:fld>
            <a:endParaRPr lang="en-US"/>
          </a:p>
        </p:txBody>
      </p:sp>
    </p:spTree>
    <p:extLst>
      <p:ext uri="{BB962C8B-B14F-4D97-AF65-F5344CB8AC3E}">
        <p14:creationId xmlns:p14="http://schemas.microsoft.com/office/powerpoint/2010/main" val="4191506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12–15 Information for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Inc., at the Time United Intergroup Purchased 30% for $1,500,000 (continued)</a:t>
            </a:r>
          </a:p>
          <a:p>
            <a:endParaRPr lang="en-US" sz="1200" b="0" i="0" u="none" strike="noStrike" kern="1200" baseline="0" dirty="0">
              <a:solidFill>
                <a:schemeClr val="tx1"/>
              </a:solidFill>
              <a:latin typeface="+mn-lt"/>
              <a:ea typeface="+mn-ea"/>
              <a:cs typeface="+mn-cs"/>
            </a:endParaRPr>
          </a:p>
          <a:p>
            <a:r>
              <a:rPr lang="en-US" dirty="0"/>
              <a:t>Under the equity method, the investor includes in net income its proportionate share of the investee’s net income. The reasoning is that, as the investee’s net assets increase, the value of the investor’s share of those net assets also increases, so the investor increases its investment by the amount of income recognized</a:t>
            </a:r>
            <a:r>
              <a:rPr lang="en-US" sz="1200" b="0" i="0" u="none" strike="noStrike"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United’s entry would be as shown above.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Of course, if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had recorded a net loss rather than net income, United would </a:t>
            </a:r>
            <a:r>
              <a:rPr lang="en-US" sz="1200" b="0" i="1" u="none" strike="noStrike" kern="1200" baseline="0" dirty="0">
                <a:solidFill>
                  <a:schemeClr val="tx1"/>
                </a:solidFill>
                <a:latin typeface="+mn-lt"/>
                <a:ea typeface="+mn-ea"/>
                <a:cs typeface="+mn-cs"/>
              </a:rPr>
              <a:t>reduce </a:t>
            </a:r>
            <a:r>
              <a:rPr lang="en-US" sz="1200" b="0" i="0" u="none" strike="noStrike" kern="1200" baseline="0" dirty="0">
                <a:solidFill>
                  <a:schemeClr val="tx1"/>
                </a:solidFill>
                <a:latin typeface="+mn-lt"/>
                <a:ea typeface="+mn-ea"/>
                <a:cs typeface="+mn-cs"/>
              </a:rPr>
              <a:t>its investment in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and recognize a </a:t>
            </a:r>
            <a:r>
              <a:rPr lang="en-US" sz="1200" b="0" i="1" u="none" strike="noStrike" kern="1200" baseline="0" dirty="0">
                <a:solidFill>
                  <a:schemeClr val="tx1"/>
                </a:solidFill>
                <a:latin typeface="+mn-lt"/>
                <a:ea typeface="+mn-ea"/>
                <a:cs typeface="+mn-cs"/>
              </a:rPr>
              <a:t>loss </a:t>
            </a:r>
            <a:r>
              <a:rPr lang="en-US" sz="1200" b="0" i="0" u="none" strike="noStrike" kern="1200" baseline="0" dirty="0">
                <a:solidFill>
                  <a:schemeClr val="tx1"/>
                </a:solidFill>
                <a:latin typeface="+mn-lt"/>
                <a:ea typeface="+mn-ea"/>
                <a:cs typeface="+mn-cs"/>
              </a:rPr>
              <a:t>on investment for its share of the loss. You won’t always see these amounts called “investment revenue” or “investment loss.” Rather, United might call this line “equity in earnings (losses) of affiliate” or some other title that suggests it is using the equity method.</a:t>
            </a:r>
          </a:p>
        </p:txBody>
      </p:sp>
      <p:sp>
        <p:nvSpPr>
          <p:cNvPr id="4" name="Slide Number Placeholder 3"/>
          <p:cNvSpPr>
            <a:spLocks noGrp="1"/>
          </p:cNvSpPr>
          <p:nvPr>
            <p:ph type="sldNum" sz="quarter" idx="5"/>
          </p:nvPr>
        </p:nvSpPr>
        <p:spPr/>
        <p:txBody>
          <a:bodyPr/>
          <a:lstStyle/>
          <a:p>
            <a:fld id="{969E8D09-9492-4554-9C8F-456CB81F32A8}" type="slidenum">
              <a:rPr lang="en-US" smtClean="0"/>
              <a:t>56</a:t>
            </a:fld>
            <a:endParaRPr lang="en-US"/>
          </a:p>
        </p:txBody>
      </p:sp>
    </p:spTree>
    <p:extLst>
      <p:ext uri="{BB962C8B-B14F-4D97-AF65-F5344CB8AC3E}">
        <p14:creationId xmlns:p14="http://schemas.microsoft.com/office/powerpoint/2010/main" val="1297653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12–15 Information f or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Inc., at the Time United Intergroup Purchased 30% for $1,500,000 (concluded)</a:t>
            </a:r>
          </a:p>
          <a:p>
            <a:endParaRPr lang="en-US" sz="1200" b="0" i="0" u="none" strike="noStrike" kern="1200" baseline="0" dirty="0">
              <a:solidFill>
                <a:schemeClr val="tx1"/>
              </a:solidFill>
              <a:latin typeface="+mn-lt"/>
              <a:ea typeface="+mn-ea"/>
              <a:cs typeface="+mn-cs"/>
            </a:endParaRPr>
          </a:p>
          <a:p>
            <a:r>
              <a:rPr lang="en-US" dirty="0"/>
              <a:t>Because we recognize investment revenue when net income is recognized by the investee, it would be inappropriate to recognize revenue again when that income is distributed as dividends. That would be double counting. Instead, we view the dividend distribution as reducing the investee’s net assets. The rationale is that the investee is returning assets to its investors in the form of a cash payment, so each investor’s equity interest in the remaining net assets declines proportionately</a:t>
            </a:r>
            <a:r>
              <a:rPr lang="en-US" sz="1200" b="0" i="0" u="none" strike="noStrike" kern="1200" baseline="0" dirty="0">
                <a:solidFill>
                  <a:schemeClr val="tx1"/>
                </a:solidFill>
                <a:latin typeface="+mn-lt"/>
                <a:ea typeface="+mn-ea"/>
                <a:cs typeface="+mn-cs"/>
              </a:rPr>
              <a:t>.</a:t>
            </a:r>
          </a:p>
        </p:txBody>
      </p:sp>
      <p:sp>
        <p:nvSpPr>
          <p:cNvPr id="4" name="Slide Number Placeholder 3"/>
          <p:cNvSpPr>
            <a:spLocks noGrp="1"/>
          </p:cNvSpPr>
          <p:nvPr>
            <p:ph type="sldNum" sz="quarter" idx="5"/>
          </p:nvPr>
        </p:nvSpPr>
        <p:spPr/>
        <p:txBody>
          <a:bodyPr/>
          <a:lstStyle/>
          <a:p>
            <a:fld id="{969E8D09-9492-4554-9C8F-456CB81F32A8}" type="slidenum">
              <a:rPr lang="en-US" smtClean="0"/>
              <a:t>57</a:t>
            </a:fld>
            <a:endParaRPr lang="en-US"/>
          </a:p>
        </p:txBody>
      </p:sp>
    </p:spTree>
    <p:extLst>
      <p:ext uri="{BB962C8B-B14F-4D97-AF65-F5344CB8AC3E}">
        <p14:creationId xmlns:p14="http://schemas.microsoft.com/office/powerpoint/2010/main" val="20410843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investor’s expenditure to acquire an equity-method investment exceeds the book value of the underlying net assets acquired, additional adjustments to both the investment account and investment revenue might be needed. The purpose is to approximate the effects of consolidation without actually consolidating financial statements. More specifically, both the investment account and investment revenue are adjusted for differences between net</a:t>
            </a:r>
            <a:r>
              <a:rPr lang="en-US" sz="1200" kern="1200" baseline="0" dirty="0">
                <a:solidFill>
                  <a:schemeClr val="tx1"/>
                </a:solidFill>
                <a:latin typeface="+mn-lt"/>
                <a:ea typeface="+mn-ea"/>
                <a:cs typeface="+mn-cs"/>
              </a:rPr>
              <a:t> </a:t>
            </a:r>
            <a:r>
              <a:rPr lang="en-US" dirty="0"/>
              <a:t>income reported by the investee and what that amount would have been if consolidation procedures had been followed. This process is often referred to as “amortizing the differential,” because it mimics the process of expensing some of the difference between the price paid for the investment and the book value of the investment</a:t>
            </a:r>
            <a:r>
              <a:rPr lang="en-US" sz="1200" kern="1200" baseline="0" dirty="0">
                <a:solidFill>
                  <a:schemeClr val="tx1"/>
                </a:solidFill>
                <a:latin typeface="+mn-lt"/>
                <a:ea typeface="+mn-ea"/>
                <a:cs typeface="+mn-cs"/>
              </a:rPr>
              <a:t>.</a:t>
            </a:r>
          </a:p>
          <a:p>
            <a:endParaRPr lang="en-US" sz="1200" kern="1200" baseline="0" dirty="0">
              <a:solidFill>
                <a:schemeClr val="tx1"/>
              </a:solidFill>
              <a:latin typeface="+mn-lt"/>
              <a:ea typeface="+mn-ea"/>
              <a:cs typeface="+mn-cs"/>
            </a:endParaRPr>
          </a:p>
          <a:p>
            <a:r>
              <a:rPr lang="en-US" dirty="0"/>
              <a:t>Consolidated financial statements report (a) the acquired company’s assets at their fair values on the date of acquisition rather than their book values on the investee’s balance sheet and (b) goodwill for the excess of the acquisition price over the fair value of the identifiable net assets acquired. This matters because increasing asset balances to their fair values can result in higher expenses in the future. If it’s land or goodwill that’s increased, there is no income effect because we don’t depreciate or amortize those assets over time. On the other hand, if buildings, equipment, or other depreciable assets are recorded at higher values, depreciation expense will be higher during their remaining useful lives. Likewise, if the recorded amount of inventory is increased, cost of goods sold will be higher when the inventory is sold. When expenses rise, income falls. It is this negative effect on income that the equity method seeks to imitate</a:t>
            </a:r>
            <a:r>
              <a:rPr lang="en-US" sz="1200" b="0" i="0" u="none" strike="noStrike" kern="1200" baseline="0" dirty="0">
                <a:solidFill>
                  <a:schemeClr val="tx1"/>
                </a:solidFill>
                <a:latin typeface="+mn-lt"/>
                <a:ea typeface="+mn-ea"/>
                <a:cs typeface="+mn-cs"/>
              </a:rPr>
              <a:t>.</a:t>
            </a:r>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58</a:t>
            </a:fld>
            <a:endParaRPr lang="en-US"/>
          </a:p>
        </p:txBody>
      </p:sp>
    </p:spTree>
    <p:extLst>
      <p:ext uri="{BB962C8B-B14F-4D97-AF65-F5344CB8AC3E}">
        <p14:creationId xmlns:p14="http://schemas.microsoft.com/office/powerpoint/2010/main" val="8247033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Illustration 12–16 Explanation for Differences Between the Investment and the Book Value of Net Assets Acquired</a:t>
            </a:r>
          </a:p>
          <a:p>
            <a:endParaRPr lang="en-US" dirty="0"/>
          </a:p>
          <a:p>
            <a:r>
              <a:rPr lang="en-US" dirty="0"/>
              <a:t>In our example, United needs to make adjustments for the fact that, at the time it purchased its investment in </a:t>
            </a:r>
            <a:r>
              <a:rPr lang="en-US" dirty="0" err="1"/>
              <a:t>Arjent</a:t>
            </a:r>
            <a:r>
              <a:rPr lang="en-US" dirty="0"/>
              <a:t>, the fair values of </a:t>
            </a:r>
            <a:r>
              <a:rPr lang="en-US" dirty="0" err="1"/>
              <a:t>Arjent’s</a:t>
            </a:r>
            <a:r>
              <a:rPr lang="en-US" dirty="0"/>
              <a:t> identifiable assets and liabilities were higher than the book values of those assets and liabilities in </a:t>
            </a:r>
            <a:r>
              <a:rPr lang="en-US" dirty="0" err="1"/>
              <a:t>Arjent’s</a:t>
            </a:r>
            <a:r>
              <a:rPr lang="en-US" dirty="0"/>
              <a:t> balance sheet. The</a:t>
            </a:r>
            <a:r>
              <a:rPr lang="en-US" baseline="0" dirty="0"/>
              <a:t> illustration shows United’s 30% proportionate share of the amounts shown previously.</a:t>
            </a:r>
            <a:endParaRPr lang="en-US" dirty="0"/>
          </a:p>
          <a:p>
            <a:endParaRPr lang="en-US" dirty="0"/>
          </a:p>
          <a:p>
            <a:r>
              <a:rPr lang="en-US" sz="1200" b="0" i="0" u="none" strike="noStrike" kern="1200" baseline="0" dirty="0">
                <a:solidFill>
                  <a:schemeClr val="tx1"/>
                </a:solidFill>
                <a:latin typeface="+mn-lt"/>
                <a:ea typeface="+mn-ea"/>
                <a:cs typeface="+mn-cs"/>
              </a:rPr>
              <a:t>Notice in the illustration shown here, </a:t>
            </a:r>
            <a:r>
              <a:rPr lang="en-US" dirty="0"/>
              <a:t>that United paid $1,500,000 for 30% of the identifiable net assets that, sold separately, would have a fair value of $1,080,000. The $420,000 difference between the price paid and the fair value of United’s share of </a:t>
            </a:r>
            <a:r>
              <a:rPr lang="en-US" dirty="0" err="1"/>
              <a:t>Arjent’s</a:t>
            </a:r>
            <a:r>
              <a:rPr lang="en-US" dirty="0"/>
              <a:t> identifiable net assets is attributable to goodwill. The 30% of identifiable net assets with a fair value of $1,080,000 have a book value on </a:t>
            </a:r>
            <a:r>
              <a:rPr lang="en-US" dirty="0" err="1"/>
              <a:t>Arjent’s</a:t>
            </a:r>
            <a:r>
              <a:rPr lang="en-US" dirty="0"/>
              <a:t> balance sheet of only $630,000. The $450,000 difference is attributable to undervalued buildings ($300,000) and land ($150,000). Now let’s consider what adjustments, if any, United needs to make for these differences</a:t>
            </a:r>
            <a:r>
              <a:rPr lang="en-US" sz="1200" b="0" i="0" u="none" strike="noStrike" kern="1200" baseline="0" dirty="0">
                <a:solidFill>
                  <a:schemeClr val="tx1"/>
                </a:solidFill>
                <a:latin typeface="+mn-lt"/>
                <a:ea typeface="+mn-ea"/>
                <a:cs typeface="+mn-cs"/>
              </a:rPr>
              <a:t>.</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59</a:t>
            </a:fld>
            <a:endParaRPr lang="en-US"/>
          </a:p>
        </p:txBody>
      </p:sp>
    </p:spTree>
    <p:extLst>
      <p:ext uri="{BB962C8B-B14F-4D97-AF65-F5344CB8AC3E}">
        <p14:creationId xmlns:p14="http://schemas.microsoft.com/office/powerpoint/2010/main" val="193184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four key characteristics of all debt investments:</a:t>
            </a:r>
          </a:p>
          <a:p>
            <a:pPr marL="228600" indent="-228600">
              <a:buFont typeface="+mj-lt"/>
              <a:buAutoNum type="arabicPeriod"/>
            </a:pPr>
            <a:r>
              <a:rPr lang="en-US" sz="1200" b="0" i="0" u="none" strike="noStrike" kern="1200" baseline="0" dirty="0">
                <a:solidFill>
                  <a:schemeClr val="tx1"/>
                </a:solidFill>
                <a:latin typeface="+mn-lt"/>
                <a:ea typeface="+mn-ea"/>
                <a:cs typeface="+mn-cs"/>
              </a:rPr>
              <a:t>Purchasing the debt investment</a:t>
            </a:r>
          </a:p>
          <a:p>
            <a:pPr marL="228600" indent="-228600">
              <a:buFont typeface="+mj-lt"/>
              <a:buAutoNum type="arabicPeriod"/>
            </a:pPr>
            <a:r>
              <a:rPr lang="en-US" sz="1200" b="0" i="0" u="none" strike="noStrike" kern="1200" baseline="0" dirty="0">
                <a:solidFill>
                  <a:schemeClr val="tx1"/>
                </a:solidFill>
                <a:latin typeface="+mn-lt"/>
                <a:ea typeface="+mn-ea"/>
                <a:cs typeface="+mn-cs"/>
              </a:rPr>
              <a:t>Receiving periodic interest payments</a:t>
            </a:r>
          </a:p>
          <a:p>
            <a:pPr marL="228600" indent="-228600">
              <a:buFont typeface="+mj-lt"/>
              <a:buAutoNum type="arabicPeriod"/>
            </a:pPr>
            <a:r>
              <a:rPr lang="en-US" sz="1200" b="0" i="0" u="none" strike="noStrike" kern="1200" baseline="0" dirty="0">
                <a:solidFill>
                  <a:schemeClr val="tx1"/>
                </a:solidFill>
                <a:latin typeface="+mn-lt"/>
                <a:ea typeface="+mn-ea"/>
                <a:cs typeface="+mn-cs"/>
              </a:rPr>
              <a:t>Holding the bonds during periods in which the bonds’ fair value changes (and thus incurring </a:t>
            </a:r>
            <a:r>
              <a:rPr lang="en-US" sz="1200" b="0" i="1" u="none" strike="noStrike" kern="1200" baseline="0" dirty="0">
                <a:solidFill>
                  <a:schemeClr val="tx1"/>
                </a:solidFill>
                <a:latin typeface="+mn-lt"/>
                <a:ea typeface="+mn-ea"/>
                <a:cs typeface="+mn-cs"/>
              </a:rPr>
              <a:t>unrealized holding gains and losses</a:t>
            </a:r>
            <a:r>
              <a:rPr lang="en-US" sz="1200" b="0" i="0" u="none" strike="noStrike" kern="1200" baseline="0" dirty="0">
                <a:solidFill>
                  <a:schemeClr val="tx1"/>
                </a:solidFill>
                <a:latin typeface="+mn-lt"/>
                <a:ea typeface="+mn-ea"/>
                <a:cs typeface="+mn-cs"/>
              </a:rPr>
              <a:t>, since the bonds have not been sold).</a:t>
            </a:r>
          </a:p>
          <a:p>
            <a:pPr marL="228600" indent="-228600">
              <a:buFont typeface="+mj-lt"/>
              <a:buAutoNum type="arabicPeriod"/>
            </a:pPr>
            <a:r>
              <a:rPr lang="en-US" sz="1200" b="0" i="0" u="none" strike="noStrike" kern="1200" baseline="0" dirty="0">
                <a:solidFill>
                  <a:schemeClr val="tx1"/>
                </a:solidFill>
                <a:latin typeface="+mn-lt"/>
                <a:ea typeface="+mn-ea"/>
                <a:cs typeface="+mn-cs"/>
              </a:rPr>
              <a:t>Either selling the bonds before maturity or receiving the principal payment at their maturity date.</a:t>
            </a:r>
          </a:p>
        </p:txBody>
      </p:sp>
      <p:sp>
        <p:nvSpPr>
          <p:cNvPr id="4" name="Slide Number Placeholder 3"/>
          <p:cNvSpPr>
            <a:spLocks noGrp="1"/>
          </p:cNvSpPr>
          <p:nvPr>
            <p:ph type="sldNum" sz="quarter" idx="5"/>
          </p:nvPr>
        </p:nvSpPr>
        <p:spPr/>
        <p:txBody>
          <a:bodyPr/>
          <a:lstStyle/>
          <a:p>
            <a:fld id="{969E8D09-9492-4554-9C8F-456CB81F32A8}" type="slidenum">
              <a:rPr lang="en-US" smtClean="0"/>
              <a:t>6</a:t>
            </a:fld>
            <a:endParaRPr lang="en-US"/>
          </a:p>
        </p:txBody>
      </p:sp>
    </p:spTree>
    <p:extLst>
      <p:ext uri="{BB962C8B-B14F-4D97-AF65-F5344CB8AC3E}">
        <p14:creationId xmlns:p14="http://schemas.microsoft.com/office/powerpoint/2010/main" val="4321634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t>
            </a:r>
            <a:r>
              <a:rPr lang="en-US" dirty="0" err="1"/>
              <a:t>Arjent</a:t>
            </a:r>
            <a:r>
              <a:rPr lang="en-US" dirty="0"/>
              <a:t> determines its net income, it bases depreciation expense on the book value of its buildings on its own balance sheet. United, however, needs to depreciate its share of the fair value of those buildings at the time it made its investment. To account for this higher amount of depreciation expense, United reduces investment revenue as if </a:t>
            </a:r>
            <a:r>
              <a:rPr lang="en-US" dirty="0" err="1"/>
              <a:t>Arjent</a:t>
            </a:r>
            <a:r>
              <a:rPr lang="en-US" dirty="0"/>
              <a:t> had included the additional expense in its earnings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As shown in an earlier illustration, </a:t>
            </a:r>
            <a:r>
              <a:rPr lang="en-US" dirty="0"/>
              <a:t>the book value of </a:t>
            </a:r>
            <a:r>
              <a:rPr lang="en-US" dirty="0" err="1"/>
              <a:t>Arjent’s</a:t>
            </a:r>
            <a:r>
              <a:rPr lang="en-US" dirty="0"/>
              <a:t> buildings is $1,000,000 and the fair value is $2,000,000, which creates a difference of $1,000,000. United will need to recognize its 30% share of additional depreciation expense for this difference, totaling $300,000 over the remaining life of the buildings. Assuming a 10-year life of the buildings and straight-line depreciation, that implies $30,000 of additional depreciation each year for ten years. Had </a:t>
            </a:r>
            <a:r>
              <a:rPr lang="en-US" dirty="0" err="1"/>
              <a:t>Arjent</a:t>
            </a:r>
            <a:r>
              <a:rPr lang="en-US" dirty="0"/>
              <a:t> recorded that additional depreciation in its income statement, United’s portion of </a:t>
            </a:r>
            <a:r>
              <a:rPr lang="en-US" dirty="0" err="1"/>
              <a:t>Arjent’s</a:t>
            </a:r>
            <a:r>
              <a:rPr lang="en-US" dirty="0"/>
              <a:t> net income would have been lower by $30,000 (ignoring taxes). So, to act as if </a:t>
            </a:r>
            <a:r>
              <a:rPr lang="en-US" dirty="0" err="1"/>
              <a:t>Arjent</a:t>
            </a:r>
            <a:r>
              <a:rPr lang="en-US" dirty="0"/>
              <a:t> had recorded the additional depreciation, United reduces investment revenue and reduces its investment in </a:t>
            </a:r>
            <a:r>
              <a:rPr lang="en-US" dirty="0" err="1"/>
              <a:t>Arjent</a:t>
            </a:r>
            <a:r>
              <a:rPr lang="en-US" dirty="0"/>
              <a:t> stock by $30,000</a:t>
            </a:r>
            <a:r>
              <a:rPr lang="en-US" sz="1200" b="0" i="0" u="none" strike="noStrike" kern="1200" baseline="0" dirty="0">
                <a:solidFill>
                  <a:schemeClr val="tx1"/>
                </a:solidFill>
                <a:latin typeface="+mn-lt"/>
                <a:ea typeface="+mn-ea"/>
                <a:cs typeface="+mn-cs"/>
              </a:rPr>
              <a:t>.</a:t>
            </a:r>
            <a:endParaRPr lang="en-IN" sz="2400" dirty="0">
              <a:latin typeface="Calibri" pitchFamily="34" charset="0"/>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60</a:t>
            </a:fld>
            <a:endParaRPr lang="en-US"/>
          </a:p>
        </p:txBody>
      </p:sp>
    </p:spTree>
    <p:extLst>
      <p:ext uri="{BB962C8B-B14F-4D97-AF65-F5344CB8AC3E}">
        <p14:creationId xmlns:p14="http://schemas.microsoft.com/office/powerpoint/2010/main" val="15689725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United makes no adjustments for land or goodwill.</a:t>
            </a:r>
          </a:p>
          <a:p>
            <a:endParaRPr lang="en-US" sz="1200" b="0" i="0" u="none" strike="noStrike" kern="1200" baseline="0" dirty="0">
              <a:solidFill>
                <a:schemeClr val="tx1"/>
              </a:solidFill>
              <a:latin typeface="+mn-lt"/>
              <a:ea typeface="+mn-ea"/>
              <a:cs typeface="+mn-cs"/>
            </a:endParaRPr>
          </a:p>
          <a:p>
            <a:r>
              <a:rPr lang="en-US" dirty="0"/>
              <a:t>Land is not an asset we depreciate, so the difference between the fair value and book value of the land would not cause higher expenses, and we have no need to adjust investment revenue or the investment in </a:t>
            </a:r>
            <a:r>
              <a:rPr lang="en-US" dirty="0" err="1"/>
              <a:t>Arjent</a:t>
            </a:r>
            <a:r>
              <a:rPr lang="en-US" dirty="0"/>
              <a:t> stock for the land.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Goodwill, </a:t>
            </a:r>
            <a:r>
              <a:rPr lang="en-US" dirty="0"/>
              <a:t>unlike most other intangible assets, is not amortized. In that sense, goodwill resembles land, so we have no need to adjust investment revenue or the investment in </a:t>
            </a:r>
            <a:r>
              <a:rPr lang="en-US" dirty="0" err="1"/>
              <a:t>Arjent</a:t>
            </a:r>
            <a:r>
              <a:rPr lang="en-US" dirty="0"/>
              <a:t> stock for goodwill.</a:t>
            </a:r>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61</a:t>
            </a:fld>
            <a:endParaRPr lang="en-US"/>
          </a:p>
        </p:txBody>
      </p:sp>
    </p:spTree>
    <p:extLst>
      <p:ext uri="{BB962C8B-B14F-4D97-AF65-F5344CB8AC3E}">
        <p14:creationId xmlns:p14="http://schemas.microsoft.com/office/powerpoint/2010/main" val="1428225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our example there is no difference between the book value and fair value of the remaining net assets, so we don’t need an adjustment for them either. However, that often will not be the case. For example, </a:t>
            </a:r>
            <a:r>
              <a:rPr lang="en-US" dirty="0" err="1"/>
              <a:t>Arjent’s</a:t>
            </a:r>
            <a:r>
              <a:rPr lang="en-US" dirty="0"/>
              <a:t> inventory could have had a fair value that exceeded its book value at the time United purchased its </a:t>
            </a:r>
            <a:r>
              <a:rPr lang="en-US" dirty="0" err="1"/>
              <a:t>Arjent</a:t>
            </a:r>
            <a:r>
              <a:rPr lang="en-US" dirty="0"/>
              <a:t> investment. To recognize expense associated with that higher fair value, United would need to identify the period in which that inventory is sold (usually the next year) and, in that period, reduce its investment revenue and its investment in </a:t>
            </a:r>
            <a:r>
              <a:rPr lang="en-US" dirty="0" err="1"/>
              <a:t>Arjent</a:t>
            </a:r>
            <a:r>
              <a:rPr lang="en-US" dirty="0"/>
              <a:t> stock by its 30% share of the difference between the fair value and book value of the inventory. If, for instance, the $1,000,000 difference between fair value and book value had been attributable to inventory rather than buildings, and that inventory was sold by </a:t>
            </a:r>
            <a:r>
              <a:rPr lang="en-US" dirty="0" err="1"/>
              <a:t>Arjent</a:t>
            </a:r>
            <a:r>
              <a:rPr lang="en-US" dirty="0"/>
              <a:t> in the year following United’s investment, United would reduce investment revenue by its 30% share of the difference ($300,000) in the year following the investment. More generally, an equity method investor needs to make these sorts of adjustments whenever there are revenues or expenses associated with an asset or liability that had a difference between book value and fair value at the time the investment was made</a:t>
            </a:r>
            <a:r>
              <a:rPr lang="en-US" sz="1200" b="0" i="0" u="none" strike="noStrike" kern="1200" baseline="0" dirty="0">
                <a:solidFill>
                  <a:schemeClr val="tx1"/>
                </a:solidFill>
                <a:latin typeface="+mn-lt"/>
                <a:ea typeface="+mn-ea"/>
                <a:cs typeface="+mn-cs"/>
              </a:rPr>
              <a:t>.</a:t>
            </a:r>
            <a:endParaRPr lang="en-IN" sz="1200" dirty="0"/>
          </a:p>
        </p:txBody>
      </p:sp>
      <p:sp>
        <p:nvSpPr>
          <p:cNvPr id="4" name="Slide Number Placeholder 3"/>
          <p:cNvSpPr>
            <a:spLocks noGrp="1"/>
          </p:cNvSpPr>
          <p:nvPr>
            <p:ph type="sldNum" sz="quarter" idx="5"/>
          </p:nvPr>
        </p:nvSpPr>
        <p:spPr/>
        <p:txBody>
          <a:bodyPr/>
          <a:lstStyle/>
          <a:p>
            <a:fld id="{969E8D09-9492-4554-9C8F-456CB81F32A8}" type="slidenum">
              <a:rPr lang="en-US" smtClean="0"/>
              <a:t>62</a:t>
            </a:fld>
            <a:endParaRPr lang="en-US"/>
          </a:p>
        </p:txBody>
      </p:sp>
    </p:spTree>
    <p:extLst>
      <p:ext uri="{BB962C8B-B14F-4D97-AF65-F5344CB8AC3E}">
        <p14:creationId xmlns:p14="http://schemas.microsoft.com/office/powerpoint/2010/main" val="23463521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fair value of the investment shares at the end of the reporting period is not reported when using the equity method. The investment account is reported at its original cost, increased by the investor’s share of the investee’s net income (adjusted for additional expenses like depreciation), and decreased by the portion of those earnings actually received as dividends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balance of United’s 30% investment in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at December 31, 2027, would be </a:t>
            </a:r>
            <a:r>
              <a:rPr lang="en-US" sz="1200" kern="1200" baseline="0" dirty="0">
                <a:solidFill>
                  <a:schemeClr val="tx1"/>
                </a:solidFill>
                <a:latin typeface="+mn-lt"/>
                <a:ea typeface="+mn-ea"/>
                <a:cs typeface="+mn-cs"/>
              </a:rPr>
              <a:t>calculated as shown above.</a:t>
            </a:r>
          </a:p>
          <a:p>
            <a:endParaRPr lang="en-US" sz="1200"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the statement of cash flows, we report the purchase and sale of the investment as outflows and inflows of cash in the investing activities section, and the receipt of dividends is reported as an inflow of cash in the operating activities section.</a:t>
            </a:r>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63</a:t>
            </a:fld>
            <a:endParaRPr lang="en-US"/>
          </a:p>
        </p:txBody>
      </p:sp>
    </p:spTree>
    <p:extLst>
      <p:ext uri="{BB962C8B-B14F-4D97-AF65-F5344CB8AC3E}">
        <p14:creationId xmlns:p14="http://schemas.microsoft.com/office/powerpoint/2010/main" val="37775351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we’ve simplified the illustration by assuming the investment was acquired at the beginning of 2027, entailing a full year’s income, dividends, and adjustments to account for the income effects of any differences between book value and fair value on the date the investment was acquired. In the more likely event that an investment is acquired sometime after the beginning of the year, applying the equity method is easily modified to include the appropriate fraction of each of those amounts. For example, if United’s purchase of 30% of </a:t>
            </a:r>
            <a:r>
              <a:rPr lang="en-US" dirty="0" err="1"/>
              <a:t>Arjent</a:t>
            </a:r>
            <a:r>
              <a:rPr lang="en-US" dirty="0"/>
              <a:t> had occurred on October 1 rather than January 2, we would simply record income, dividends, and adjustments for three months (3⁄12) of the year</a:t>
            </a:r>
            <a:r>
              <a:rPr lang="en-US" sz="1200" b="0" i="0" u="none" strike="noStrike" kern="1200" baseline="0" dirty="0">
                <a:solidFill>
                  <a:schemeClr val="tx1"/>
                </a:solidFill>
                <a:latin typeface="+mn-lt"/>
                <a:ea typeface="+mn-ea"/>
                <a:cs typeface="+mn-cs"/>
              </a:rPr>
              <a:t>. This would result in </a:t>
            </a:r>
            <a:r>
              <a:rPr lang="en-US" sz="1200" kern="1200" baseline="0" dirty="0">
                <a:solidFill>
                  <a:schemeClr val="tx1"/>
                </a:solidFill>
                <a:latin typeface="+mn-lt"/>
                <a:ea typeface="+mn-ea"/>
                <a:cs typeface="+mn-cs"/>
              </a:rPr>
              <a:t>the shown entries to the investment account.</a:t>
            </a:r>
          </a:p>
        </p:txBody>
      </p:sp>
      <p:sp>
        <p:nvSpPr>
          <p:cNvPr id="4" name="Slide Number Placeholder 3"/>
          <p:cNvSpPr>
            <a:spLocks noGrp="1"/>
          </p:cNvSpPr>
          <p:nvPr>
            <p:ph type="sldNum" sz="quarter" idx="5"/>
          </p:nvPr>
        </p:nvSpPr>
        <p:spPr/>
        <p:txBody>
          <a:bodyPr/>
          <a:lstStyle/>
          <a:p>
            <a:fld id="{969E8D09-9492-4554-9C8F-456CB81F32A8}" type="slidenum">
              <a:rPr lang="en-US" smtClean="0"/>
              <a:t>64</a:t>
            </a:fld>
            <a:endParaRPr lang="en-US"/>
          </a:p>
        </p:txBody>
      </p:sp>
    </p:spTree>
    <p:extLst>
      <p:ext uri="{BB962C8B-B14F-4D97-AF65-F5344CB8AC3E}">
        <p14:creationId xmlns:p14="http://schemas.microsoft.com/office/powerpoint/2010/main" val="7366715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i="0" u="none" strike="noStrike" kern="1200" baseline="0" dirty="0">
                <a:solidFill>
                  <a:schemeClr val="tx1"/>
                </a:solidFill>
                <a:latin typeface="+mn-lt"/>
                <a:ea typeface="+mn-ea"/>
                <a:cs typeface="+mn-cs"/>
              </a:rPr>
              <a:t>Illustration 12–17 </a:t>
            </a:r>
            <a:r>
              <a:rPr lang="en-US" sz="800" b="0" i="0" u="none" strike="noStrike" kern="1200" baseline="0" dirty="0">
                <a:solidFill>
                  <a:schemeClr val="tx1"/>
                </a:solidFill>
                <a:latin typeface="+mn-lt"/>
                <a:ea typeface="+mn-ea"/>
                <a:cs typeface="+mn-cs"/>
              </a:rPr>
              <a:t>Equity Method Investments in the Balance Sheet—AT&amp;T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Segoe UI" panose="020B0502040204020203" pitchFamily="34" charset="0"/>
              </a:rPr>
              <a:t>AT&amp;T reported its 2022 investments in affiliated companies for which it exercised significant influence using the equity method as shown</a:t>
            </a:r>
            <a:r>
              <a:rPr lang="en-US" sz="800" b="0" i="0" u="none" strike="noStrike" kern="1200" baseline="0" dirty="0">
                <a:solidFill>
                  <a:schemeClr val="tx1"/>
                </a:solidFill>
                <a:effectLst/>
                <a:latin typeface="+mn-lt"/>
                <a:ea typeface="+mn-ea"/>
                <a:cs typeface="+mn-cs"/>
              </a:rPr>
              <a:t>.</a:t>
            </a:r>
            <a:endParaRPr lang="en-US" sz="1000" dirty="0"/>
          </a:p>
        </p:txBody>
      </p:sp>
      <p:sp>
        <p:nvSpPr>
          <p:cNvPr id="4" name="Slide Number Placeholder 3"/>
          <p:cNvSpPr>
            <a:spLocks noGrp="1"/>
          </p:cNvSpPr>
          <p:nvPr>
            <p:ph type="sldNum" sz="quarter" idx="5"/>
          </p:nvPr>
        </p:nvSpPr>
        <p:spPr/>
        <p:txBody>
          <a:bodyPr/>
          <a:lstStyle/>
          <a:p>
            <a:fld id="{969E8D09-9492-4554-9C8F-456CB81F32A8}" type="slidenum">
              <a:rPr lang="en-US" smtClean="0"/>
              <a:t>65</a:t>
            </a:fld>
            <a:endParaRPr lang="en-US"/>
          </a:p>
        </p:txBody>
      </p:sp>
    </p:spTree>
    <p:extLst>
      <p:ext uri="{BB962C8B-B14F-4D97-AF65-F5344CB8AC3E}">
        <p14:creationId xmlns:p14="http://schemas.microsoft.com/office/powerpoint/2010/main" val="22078936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series of losses or other factors could indicate that an equity-method investment’s fair value has declined to an amount below its current carrying value. If that decline is viewed as other than temporary, the investor should recognize an impairment loss in net income and reduce the carrying value of the investment to fair value in the balance sheet. The investor then continues with accounting under the equity method</a:t>
            </a:r>
            <a:r>
              <a:rPr lang="en-US" sz="1200" b="0" i="0" u="none" strike="noStrike" kern="1200" baseline="0" dirty="0">
                <a:solidFill>
                  <a:schemeClr val="tx1"/>
                </a:solidFill>
                <a:latin typeface="+mn-lt"/>
                <a:ea typeface="+mn-ea"/>
                <a:cs typeface="+mn-cs"/>
              </a:rPr>
              <a:t>.</a:t>
            </a:r>
            <a:endParaRPr lang="en-US" sz="1200" b="0" i="0" u="none" strike="noStrike" kern="1200" baseline="0" noProof="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66</a:t>
            </a:fld>
            <a:endParaRPr lang="en-US"/>
          </a:p>
        </p:txBody>
      </p:sp>
    </p:spTree>
    <p:extLst>
      <p:ext uri="{BB962C8B-B14F-4D97-AF65-F5344CB8AC3E}">
        <p14:creationId xmlns:p14="http://schemas.microsoft.com/office/powerpoint/2010/main" val="15297612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When the investor’s level of influence changes, it may be necessary to change from the equity method to accounting for the investment as fair value through net income</a:t>
            </a:r>
            <a:r>
              <a:rPr lang="en-US" sz="1200" b="0" i="0" u="none" strike="noStrike" kern="1200" baseline="0" dirty="0">
                <a:solidFill>
                  <a:schemeClr val="tx1"/>
                </a:solidFill>
                <a:latin typeface="+mn-lt"/>
                <a:ea typeface="+mn-ea"/>
                <a:cs typeface="+mn-cs"/>
              </a:rPr>
              <a:t>. </a:t>
            </a:r>
            <a:r>
              <a:rPr lang="en-US" sz="1200" dirty="0"/>
              <a:t>When this situation happens, no adjustment is made to the remaining carrying amount of the investment. Instead, the equity method is simply discontinued and the investment is accounted for as fair value through net income from then on. The balance in the investment account when the equity method is discontinued would serve as the new cost basis for writing the investment up or down to fair value in the next set of financial statements</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dirty="0"/>
              <a:t>Sometimes companies change from fair value through net income to the equity method</a:t>
            </a:r>
            <a:r>
              <a:rPr lang="en-US" sz="1200" b="0" i="0" u="none" strike="noStrike" kern="1200" baseline="0" dirty="0">
                <a:solidFill>
                  <a:schemeClr val="tx1"/>
                </a:solidFill>
                <a:latin typeface="+mn-lt"/>
                <a:ea typeface="+mn-ea"/>
                <a:cs typeface="+mn-cs"/>
              </a:rPr>
              <a:t>. </a:t>
            </a:r>
            <a:r>
              <a:rPr lang="en-US" sz="1200" dirty="0"/>
              <a:t>When a change to the equity method is appropriate, the securities are marked to fair value on the date of the change and any unrealized holding gains or losses are recorded on the income statement. That way, the fair value of the securities—as if they had just been acquired—becomes the starting balance in the equity method investment account. Any cost of acquiring additional shares is added to that balance, and going forward that balance is adjusted for the investor’s portion of investee earnings and dividends. A disclosure note also should describe the change.</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67</a:t>
            </a:fld>
            <a:endParaRPr lang="en-US"/>
          </a:p>
        </p:txBody>
      </p:sp>
    </p:spTree>
    <p:extLst>
      <p:ext uri="{BB962C8B-B14F-4D97-AF65-F5344CB8AC3E}">
        <p14:creationId xmlns:p14="http://schemas.microsoft.com/office/powerpoint/2010/main" val="16437689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investment reported by the equity method is sold, we recognize a gain or loss if the selling price is more or less than the carrying amount of the investment</a:t>
            </a:r>
            <a:r>
              <a:rPr lang="en-US" sz="1200" b="0" i="0" u="none" strike="noStrike" kern="1200" baseline="0" dirty="0">
                <a:solidFill>
                  <a:schemeClr val="tx1"/>
                </a:solidFill>
                <a:latin typeface="+mn-lt"/>
                <a:ea typeface="+mn-ea"/>
                <a:cs typeface="+mn-cs"/>
              </a:rPr>
              <a:t>. For example, let’s continue our illustration and assume United sells its investment in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 on January 1, 2028</a:t>
            </a:r>
            <a:r>
              <a:rPr lang="en-US" sz="1200" b="1" i="0" u="none" strike="noStrike" kern="1200" baseline="0" dirty="0">
                <a:solidFill>
                  <a:schemeClr val="tx1"/>
                </a:solidFill>
                <a:highlight>
                  <a:srgbClr val="00FF00"/>
                </a:highlight>
                <a:latin typeface="+mn-lt"/>
                <a:ea typeface="+mn-ea"/>
                <a:cs typeface="+mn-cs"/>
              </a:rPr>
              <a: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$1,446,000. A journal entry would record a loss as shown above.</a:t>
            </a:r>
          </a:p>
        </p:txBody>
      </p:sp>
      <p:sp>
        <p:nvSpPr>
          <p:cNvPr id="4" name="Slide Number Placeholder 3"/>
          <p:cNvSpPr>
            <a:spLocks noGrp="1"/>
          </p:cNvSpPr>
          <p:nvPr>
            <p:ph type="sldNum" sz="quarter" idx="5"/>
          </p:nvPr>
        </p:nvSpPr>
        <p:spPr/>
        <p:txBody>
          <a:bodyPr/>
          <a:lstStyle/>
          <a:p>
            <a:fld id="{969E8D09-9492-4554-9C8F-456CB81F32A8}" type="slidenum">
              <a:rPr lang="en-US" smtClean="0"/>
              <a:t>68</a:t>
            </a:fld>
            <a:endParaRPr lang="en-US"/>
          </a:p>
        </p:txBody>
      </p:sp>
    </p:spTree>
    <p:extLst>
      <p:ext uri="{BB962C8B-B14F-4D97-AF65-F5344CB8AC3E}">
        <p14:creationId xmlns:p14="http://schemas.microsoft.com/office/powerpoint/2010/main" val="19998084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12–18 </a:t>
            </a:r>
            <a:r>
              <a:rPr lang="en-US" sz="1200" b="0" i="0" u="none" strike="noStrike" kern="1200" baseline="0" dirty="0">
                <a:solidFill>
                  <a:schemeClr val="tx1"/>
                </a:solidFill>
                <a:latin typeface="+mn-lt"/>
                <a:ea typeface="+mn-ea"/>
                <a:cs typeface="+mn-cs"/>
              </a:rPr>
              <a:t>Comparison of Fair Value and Equity Methods</a:t>
            </a:r>
            <a:endParaRPr lang="en-IN" dirty="0"/>
          </a:p>
          <a:p>
            <a:endParaRPr lang="en-US"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side-by-side comparison highlights several aspects of these accounting approaches: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To record the purchase of an investment, we use the same basic entry for both approaches.</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two approaches differ in whether we record investment revenue when dividends are received and whether we recognize unrealized holding gains and losses associated with changes in the fair value of the investment.</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differences in how the two approaches account for unrealized holding gains and losses result in different carrying values for the investment at the time the investment is sold, and therefore result in different realized gains or losses when the investment is sold.</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Regardless of approach, the same cash flows occur, and the same total amount of net income is recognized over the life of the investment. In the case of </a:t>
            </a:r>
            <a:r>
              <a:rPr lang="en-US" sz="1200" b="0" i="0" u="none" strike="noStrike" kern="1200" baseline="0" dirty="0" err="1">
                <a:solidFill>
                  <a:schemeClr val="tx1"/>
                </a:solidFill>
                <a:latin typeface="+mn-lt"/>
                <a:ea typeface="+mn-ea"/>
                <a:cs typeface="+mn-cs"/>
              </a:rPr>
              <a:t>Arjent</a:t>
            </a:r>
            <a:r>
              <a:rPr lang="en-US" sz="1200" b="0" i="0" u="none" strike="noStrike" kern="1200" baseline="0" dirty="0">
                <a:solidFill>
                  <a:schemeClr val="tx1"/>
                </a:solidFill>
                <a:latin typeface="+mn-lt"/>
                <a:ea typeface="+mn-ea"/>
                <a:cs typeface="+mn-cs"/>
              </a:rPr>
              <a:t>,</a:t>
            </a:r>
          </a:p>
          <a:p>
            <a:pPr marL="628650" lvl="1"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Fair value through net income: </a:t>
            </a:r>
            <a:r>
              <a:rPr lang="en-US" sz="1200" b="0" i="0" u="none" strike="noStrike" kern="1200" baseline="0" dirty="0">
                <a:solidFill>
                  <a:schemeClr val="tx1"/>
                </a:solidFill>
                <a:latin typeface="+mn-lt"/>
                <a:ea typeface="+mn-ea"/>
                <a:cs typeface="+mn-cs"/>
              </a:rPr>
              <a:t>A total of $21,000 of net income is recognized over the life of the investment, equal to </a:t>
            </a:r>
            <a:r>
              <a:rPr lang="en-US" sz="1200" b="1" i="0" u="none" strike="noStrike" kern="1200" baseline="0" dirty="0">
                <a:solidFill>
                  <a:schemeClr val="tx1"/>
                </a:solidFill>
                <a:latin typeface="+mn-lt"/>
                <a:ea typeface="+mn-ea"/>
                <a:cs typeface="+mn-cs"/>
              </a:rPr>
              <a:t>$75,000 </a:t>
            </a:r>
            <a:r>
              <a:rPr lang="en-US" sz="1200" b="0" i="0" u="none" strike="noStrike" kern="1200" baseline="0" dirty="0">
                <a:solidFill>
                  <a:schemeClr val="tx1"/>
                </a:solidFill>
                <a:latin typeface="+mn-lt"/>
                <a:ea typeface="+mn-ea"/>
                <a:cs typeface="+mn-cs"/>
              </a:rPr>
              <a:t>of dividend revenue minus $54,000 (</a:t>
            </a:r>
            <a:r>
              <a:rPr lang="en-US" sz="1200" b="1" i="0" u="none" strike="noStrike" kern="1200" baseline="0" dirty="0">
                <a:solidFill>
                  <a:schemeClr val="tx1"/>
                </a:solidFill>
                <a:latin typeface="+mn-lt"/>
                <a:ea typeface="+mn-ea"/>
                <a:cs typeface="+mn-cs"/>
              </a:rPr>
              <a:t>$50,000 </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$4,000</a:t>
            </a:r>
            <a:r>
              <a:rPr lang="en-US" sz="1200" b="0" i="0" u="none" strike="noStrike" kern="1200" baseline="0" dirty="0">
                <a:solidFill>
                  <a:schemeClr val="tx1"/>
                </a:solidFill>
                <a:latin typeface="+mn-lt"/>
                <a:ea typeface="+mn-ea"/>
                <a:cs typeface="+mn-cs"/>
              </a:rPr>
              <a:t>) loss on the investment.</a:t>
            </a:r>
          </a:p>
          <a:p>
            <a:pPr marL="628650" lvl="1" indent="-171450">
              <a:buFont typeface="Arial" panose="020B0604020202020204" pitchFamily="34" charset="0"/>
              <a:buChar char="•"/>
            </a:pPr>
            <a:r>
              <a:rPr lang="en-US" sz="1200" b="1" i="0" u="none" strike="noStrike" kern="1200" baseline="0" dirty="0">
                <a:solidFill>
                  <a:schemeClr val="tx1"/>
                </a:solidFill>
                <a:latin typeface="+mn-lt"/>
                <a:ea typeface="+mn-ea"/>
                <a:cs typeface="+mn-cs"/>
              </a:rPr>
              <a:t>Equity method: </a:t>
            </a:r>
            <a:r>
              <a:rPr lang="en-US" sz="1200" b="0" i="0" u="none" strike="noStrike" kern="1200" baseline="0" dirty="0">
                <a:solidFill>
                  <a:schemeClr val="tx1"/>
                </a:solidFill>
                <a:latin typeface="+mn-lt"/>
                <a:ea typeface="+mn-ea"/>
                <a:cs typeface="+mn-cs"/>
              </a:rPr>
              <a:t>A total of $21,000 of net income is recognized over the life of the investment, equal to </a:t>
            </a:r>
            <a:r>
              <a:rPr lang="en-US" sz="1200" b="1" i="0" u="none" strike="noStrike" kern="1200" baseline="0" dirty="0">
                <a:solidFill>
                  <a:schemeClr val="tx1"/>
                </a:solidFill>
                <a:latin typeface="+mn-lt"/>
                <a:ea typeface="+mn-ea"/>
                <a:cs typeface="+mn-cs"/>
              </a:rPr>
              <a:t>$150,000 </a:t>
            </a:r>
            <a:r>
              <a:rPr lang="en-US" sz="1200" b="0" i="0" u="none" strike="noStrike" kern="1200" baseline="0" dirty="0">
                <a:solidFill>
                  <a:schemeClr val="tx1"/>
                </a:solidFill>
                <a:latin typeface="+mn-lt"/>
                <a:ea typeface="+mn-ea"/>
                <a:cs typeface="+mn-cs"/>
              </a:rPr>
              <a:t>of United’s portion of </a:t>
            </a:r>
            <a:r>
              <a:rPr lang="en-US" sz="1200" b="0" i="0" u="none" strike="noStrike" kern="1200" baseline="0" dirty="0" err="1">
                <a:solidFill>
                  <a:schemeClr val="tx1"/>
                </a:solidFill>
                <a:latin typeface="+mn-lt"/>
                <a:ea typeface="+mn-ea"/>
                <a:cs typeface="+mn-cs"/>
              </a:rPr>
              <a:t>Arjent’s</a:t>
            </a:r>
            <a:r>
              <a:rPr lang="en-US" sz="1200" b="0" i="0" u="none" strike="noStrike" kern="1200" baseline="0" dirty="0">
                <a:solidFill>
                  <a:schemeClr val="tx1"/>
                </a:solidFill>
                <a:latin typeface="+mn-lt"/>
                <a:ea typeface="+mn-ea"/>
                <a:cs typeface="+mn-cs"/>
              </a:rPr>
              <a:t> net income minus </a:t>
            </a:r>
            <a:r>
              <a:rPr lang="en-US" sz="1200" b="1" i="0" u="none" strike="noStrike" kern="1200" baseline="0" dirty="0">
                <a:solidFill>
                  <a:schemeClr val="tx1"/>
                </a:solidFill>
                <a:latin typeface="+mn-lt"/>
                <a:ea typeface="+mn-ea"/>
                <a:cs typeface="+mn-cs"/>
              </a:rPr>
              <a:t>$30,000 </a:t>
            </a:r>
            <a:r>
              <a:rPr lang="en-US" sz="1200" b="0" i="0" u="none" strike="noStrike" kern="1200" baseline="0" dirty="0">
                <a:solidFill>
                  <a:schemeClr val="tx1"/>
                </a:solidFill>
                <a:latin typeface="+mn-lt"/>
                <a:ea typeface="+mn-ea"/>
                <a:cs typeface="+mn-cs"/>
              </a:rPr>
              <a:t>depreciation adjustment and minus </a:t>
            </a:r>
            <a:r>
              <a:rPr lang="en-US" sz="1200" b="1" i="0" u="none" strike="noStrike" kern="1200" baseline="0" dirty="0">
                <a:solidFill>
                  <a:schemeClr val="tx1"/>
                </a:solidFill>
                <a:latin typeface="+mn-lt"/>
                <a:ea typeface="+mn-ea"/>
                <a:cs typeface="+mn-cs"/>
              </a:rPr>
              <a:t>$99,000 </a:t>
            </a:r>
            <a:r>
              <a:rPr lang="en-US" sz="1200" b="0" i="0" u="none" strike="noStrike" kern="1200" baseline="0" dirty="0">
                <a:solidFill>
                  <a:schemeClr val="tx1"/>
                </a:solidFill>
                <a:latin typeface="+mn-lt"/>
                <a:ea typeface="+mn-ea"/>
                <a:cs typeface="+mn-cs"/>
              </a:rPr>
              <a:t>loss realized on sale of investment.</a:t>
            </a:r>
          </a:p>
          <a:p>
            <a:pPr marL="628650" lvl="1"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Thus, the question is not how much total net income is recognized, but </a:t>
            </a:r>
            <a:r>
              <a:rPr lang="en-US" sz="1200" b="0" i="1" u="none" strike="noStrike" kern="1200" baseline="0" dirty="0">
                <a:solidFill>
                  <a:schemeClr val="tx1"/>
                </a:solidFill>
                <a:latin typeface="+mn-lt"/>
                <a:ea typeface="+mn-ea"/>
                <a:cs typeface="+mn-cs"/>
              </a:rPr>
              <a:t>when </a:t>
            </a:r>
            <a:r>
              <a:rPr lang="en-US" sz="1200" b="0" i="0" u="none" strike="noStrike" kern="1200" baseline="0" dirty="0">
                <a:solidFill>
                  <a:schemeClr val="tx1"/>
                </a:solidFill>
                <a:latin typeface="+mn-lt"/>
                <a:ea typeface="+mn-ea"/>
                <a:cs typeface="+mn-cs"/>
              </a:rPr>
              <a:t>that net income is recognized.</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69</a:t>
            </a:fld>
            <a:endParaRPr lang="en-US"/>
          </a:p>
        </p:txBody>
      </p:sp>
    </p:spTree>
    <p:extLst>
      <p:ext uri="{BB962C8B-B14F-4D97-AF65-F5344CB8AC3E}">
        <p14:creationId xmlns:p14="http://schemas.microsoft.com/office/powerpoint/2010/main" val="273306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debt investments are purchased, they are recorded at cost—that is, the total amount paid for the investment, including any brokerage fees. Referring back to the previous illustration, we see that United paid </a:t>
            </a:r>
            <a:r>
              <a:rPr lang="en-US" sz="1200" b="1" i="0" u="none" strike="noStrike" kern="1200" baseline="0" dirty="0">
                <a:solidFill>
                  <a:schemeClr val="tx1"/>
                </a:solidFill>
                <a:latin typeface="+mn-lt"/>
                <a:ea typeface="+mn-ea"/>
                <a:cs typeface="+mn-cs"/>
              </a:rPr>
              <a:t>$666,633 </a:t>
            </a:r>
            <a:r>
              <a:rPr lang="en-US" sz="1200" b="0" i="0" u="none" strike="noStrike" kern="1200" baseline="0" dirty="0">
                <a:solidFill>
                  <a:schemeClr val="tx1"/>
                </a:solidFill>
                <a:latin typeface="+mn-lt"/>
                <a:ea typeface="+mn-ea"/>
                <a:cs typeface="+mn-cs"/>
              </a:rPr>
              <a:t>to purchase </a:t>
            </a:r>
            <a:r>
              <a:rPr lang="en-US" sz="1200" b="0" i="0" u="none" strike="noStrike" kern="1200" baseline="0" dirty="0" err="1">
                <a:solidFill>
                  <a:schemeClr val="tx1"/>
                </a:solidFill>
                <a:latin typeface="+mn-lt"/>
                <a:ea typeface="+mn-ea"/>
                <a:cs typeface="+mn-cs"/>
              </a:rPr>
              <a:t>Masterwear’s</a:t>
            </a:r>
            <a:r>
              <a:rPr lang="en-US" sz="1200" b="0" i="0" u="none" strike="noStrike" kern="1200" baseline="0" dirty="0">
                <a:solidFill>
                  <a:schemeClr val="tx1"/>
                </a:solidFill>
                <a:latin typeface="+mn-lt"/>
                <a:ea typeface="+mn-ea"/>
                <a:cs typeface="+mn-cs"/>
              </a:rPr>
              <a:t> $700,000 bonds. United would record the purchase as shown.</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Because United purchased the bonds for an amount that’s less than their face amount, it credits </a:t>
            </a:r>
            <a:r>
              <a:rPr lang="en-US" sz="1200" b="0" i="1" u="none" strike="noStrike" kern="1200" baseline="0" dirty="0">
                <a:solidFill>
                  <a:schemeClr val="tx1"/>
                </a:solidFill>
                <a:latin typeface="+mn-lt"/>
                <a:ea typeface="+mn-ea"/>
                <a:cs typeface="+mn-cs"/>
              </a:rPr>
              <a:t>Discount on bond investment </a:t>
            </a:r>
            <a:r>
              <a:rPr lang="en-US" sz="1200" b="0" i="0" u="none" strike="noStrike" kern="1200" baseline="0" dirty="0">
                <a:solidFill>
                  <a:schemeClr val="tx1"/>
                </a:solidFill>
                <a:latin typeface="+mn-lt"/>
                <a:ea typeface="+mn-ea"/>
                <a:cs typeface="+mn-cs"/>
              </a:rPr>
              <a:t>for the difference. Discount on bond investment is a contra-asset to the investment account that serves to reduce the carrying value of the investment to its cost at the date of purchase. If United instead had purchased the bonds for an amount (say, $725,000) that is higher than the face amount of the bond ($700,000), it would instead debit </a:t>
            </a:r>
            <a:r>
              <a:rPr lang="en-US" sz="1200" b="0" i="1" u="none" strike="noStrike" kern="1200" baseline="0" dirty="0">
                <a:solidFill>
                  <a:schemeClr val="tx1"/>
                </a:solidFill>
                <a:latin typeface="+mn-lt"/>
                <a:ea typeface="+mn-ea"/>
                <a:cs typeface="+mn-cs"/>
              </a:rPr>
              <a:t>Premium on bond investment </a:t>
            </a:r>
            <a:r>
              <a:rPr lang="en-US" sz="1200" b="0" i="0" u="none" strike="noStrike" kern="1200" baseline="0" dirty="0">
                <a:solidFill>
                  <a:schemeClr val="tx1"/>
                </a:solidFill>
                <a:latin typeface="+mn-lt"/>
                <a:ea typeface="+mn-ea"/>
                <a:cs typeface="+mn-cs"/>
              </a:rPr>
              <a:t>(for $25,000) to record the investment at its cost at the date of purchase.</a:t>
            </a:r>
          </a:p>
        </p:txBody>
      </p:sp>
      <p:sp>
        <p:nvSpPr>
          <p:cNvPr id="4" name="Slide Number Placeholder 3"/>
          <p:cNvSpPr>
            <a:spLocks noGrp="1"/>
          </p:cNvSpPr>
          <p:nvPr>
            <p:ph type="sldNum" sz="quarter" idx="5"/>
          </p:nvPr>
        </p:nvSpPr>
        <p:spPr/>
        <p:txBody>
          <a:bodyPr/>
          <a:lstStyle/>
          <a:p>
            <a:fld id="{969E8D09-9492-4554-9C8F-456CB81F32A8}" type="slidenum">
              <a:rPr lang="en-US" smtClean="0"/>
              <a:t>7</a:t>
            </a:fld>
            <a:endParaRPr lang="en-US"/>
          </a:p>
        </p:txBody>
      </p:sp>
    </p:spTree>
    <p:extLst>
      <p:ext uri="{BB962C8B-B14F-4D97-AF65-F5344CB8AC3E}">
        <p14:creationId xmlns:p14="http://schemas.microsoft.com/office/powerpoint/2010/main" val="4613052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 can choose the </a:t>
            </a:r>
            <a:r>
              <a:rPr lang="en-US" b="1" dirty="0"/>
              <a:t>fair value option </a:t>
            </a:r>
            <a:r>
              <a:rPr lang="en-US" dirty="0"/>
              <a:t>(FVO) for “significant influence” investments that otherwise would be accounted for under the equity method. The company makes an irrevocable decision about whether to elect the FVO and can make that election for some investments and not for others. As shown in Illustration 12–18, the company carries the investment at fair value in the balance sheet and includes unrealized gains and losses in net income. These investments are shown on their own line in the balance sheet or are combined with equity method investments with the amount at fair value shown parenthetically. Also, all of the disclosures that are required when reporting fair values as well as some of those that would be required under the equity method still must be provided</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 </a:t>
            </a:r>
          </a:p>
          <a:p>
            <a:r>
              <a:rPr lang="en-US" dirty="0"/>
              <a:t>Exactly how a company does the bookkeeping necessary to comply with these broad requirements is up to the company. One alternative is to account for the investment using the entries that would be used if the investor lacked significant influence and accounted for it at fair value through net income. A second alternative is to record all of the accounting entries during the period under the equity method, and then record a fair value adjustment at the end of the period.</a:t>
            </a:r>
            <a:endParaRPr lang="en-IN" dirty="0"/>
          </a:p>
        </p:txBody>
      </p:sp>
      <p:sp>
        <p:nvSpPr>
          <p:cNvPr id="4" name="Slide Number Placeholder 3"/>
          <p:cNvSpPr>
            <a:spLocks noGrp="1"/>
          </p:cNvSpPr>
          <p:nvPr>
            <p:ph type="sldNum" sz="quarter" idx="5"/>
          </p:nvPr>
        </p:nvSpPr>
        <p:spPr/>
        <p:txBody>
          <a:bodyPr/>
          <a:lstStyle/>
          <a:p>
            <a:fld id="{969E8D09-9492-4554-9C8F-456CB81F32A8}" type="slidenum">
              <a:rPr lang="en-US" smtClean="0"/>
              <a:t>70</a:t>
            </a:fld>
            <a:endParaRPr lang="en-US"/>
          </a:p>
        </p:txBody>
      </p:sp>
    </p:spTree>
    <p:extLst>
      <p:ext uri="{BB962C8B-B14F-4D97-AF65-F5344CB8AC3E}">
        <p14:creationId xmlns:p14="http://schemas.microsoft.com/office/powerpoint/2010/main" val="17915904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Equity Method. </a:t>
            </a:r>
            <a:r>
              <a:rPr lang="en-US" sz="1200" b="0" i="0" u="none" strike="noStrike" kern="1200" baseline="0" dirty="0">
                <a:solidFill>
                  <a:schemeClr val="tx1"/>
                </a:solidFill>
                <a:latin typeface="+mn-lt"/>
                <a:ea typeface="+mn-ea"/>
                <a:cs typeface="+mn-cs"/>
              </a:rPr>
              <a:t>Like U.S. GAAP, international accounting standards require the equity method for use with significant influence investees (which they call “associates”) but there are a few important differences. First, </a:t>
            </a:r>
            <a:r>
              <a:rPr lang="en-US" sz="1200" b="0" i="1" u="none" strike="noStrike" kern="1200" baseline="0" dirty="0">
                <a:solidFill>
                  <a:schemeClr val="tx1"/>
                </a:solidFill>
                <a:latin typeface="+mn-lt"/>
                <a:ea typeface="+mn-ea"/>
                <a:cs typeface="+mn-cs"/>
              </a:rPr>
              <a:t>IAS No. 28 </a:t>
            </a:r>
            <a:r>
              <a:rPr lang="en-US" sz="1200" b="0" i="0" u="none" strike="noStrike" kern="1200" baseline="0" dirty="0">
                <a:solidFill>
                  <a:schemeClr val="tx1"/>
                </a:solidFill>
                <a:latin typeface="+mn-lt"/>
                <a:ea typeface="+mn-ea"/>
                <a:cs typeface="+mn-cs"/>
              </a:rPr>
              <a:t>governs application of the equity method and requires that the accounting policies of investees be adjusted to correspond to those of the investor when applying the equity method. U.S. GAAP has no such requirement.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Second, IFRS does not provide the fair value option for most investments that qualify for the equity method. U.S. </a:t>
            </a:r>
            <a:r>
              <a:rPr lang="en-US" dirty="0"/>
              <a:t>GAAP provides the fair value option for all investments that qualify for the equity method.</a:t>
            </a:r>
          </a:p>
        </p:txBody>
      </p:sp>
      <p:sp>
        <p:nvSpPr>
          <p:cNvPr id="4" name="Slide Number Placeholder 3"/>
          <p:cNvSpPr>
            <a:spLocks noGrp="1"/>
          </p:cNvSpPr>
          <p:nvPr>
            <p:ph type="sldNum" sz="quarter" idx="5"/>
          </p:nvPr>
        </p:nvSpPr>
        <p:spPr/>
        <p:txBody>
          <a:bodyPr/>
          <a:lstStyle/>
          <a:p>
            <a:fld id="{969E8D09-9492-4554-9C8F-456CB81F32A8}" type="slidenum">
              <a:rPr lang="en-US" smtClean="0"/>
              <a:t>71</a:t>
            </a:fld>
            <a:endParaRPr lang="en-US"/>
          </a:p>
        </p:txBody>
      </p:sp>
    </p:spTree>
    <p:extLst>
      <p:ext uri="{BB962C8B-B14F-4D97-AF65-F5344CB8AC3E}">
        <p14:creationId xmlns:p14="http://schemas.microsoft.com/office/powerpoint/2010/main" val="32298559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 </a:t>
            </a:r>
            <a:r>
              <a:rPr lang="en-US" sz="1200" b="1" dirty="0"/>
              <a:t>financial instrument </a:t>
            </a:r>
            <a:r>
              <a:rPr lang="en-US" sz="1200" dirty="0"/>
              <a:t>is defined as one of the following:</a:t>
            </a:r>
          </a:p>
          <a:p>
            <a:pPr marL="514350" indent="-514350">
              <a:buFont typeface="+mj-lt"/>
              <a:buAutoNum type="arabicPeriod"/>
            </a:pPr>
            <a:r>
              <a:rPr lang="en-US" sz="1200" dirty="0"/>
              <a:t>Cash.</a:t>
            </a:r>
          </a:p>
          <a:p>
            <a:pPr marL="514350" indent="-514350">
              <a:buFont typeface="+mj-lt"/>
              <a:buAutoNum type="arabicPeriod"/>
            </a:pPr>
            <a:r>
              <a:rPr lang="en-US" sz="1200" dirty="0"/>
              <a:t>Evidence of an ownership interest in an entity.</a:t>
            </a:r>
          </a:p>
          <a:p>
            <a:pPr marL="514350" indent="-514350">
              <a:buFont typeface="+mj-lt"/>
              <a:buAutoNum type="arabicPeriod"/>
            </a:pPr>
            <a:r>
              <a:rPr lang="en-US" sz="1200" dirty="0"/>
              <a:t>A contract that (a) imposes on one entity an obligation to deliver cash (say accounts payable) or another financial instrument and (b) conveys to the second entity a right to receive cash (say accounts receivable) or another financial instrument.</a:t>
            </a:r>
          </a:p>
          <a:p>
            <a:pPr marL="514350" indent="-514350">
              <a:buFont typeface="+mj-lt"/>
              <a:buAutoNum type="arabicPeriod"/>
            </a:pPr>
            <a:r>
              <a:rPr lang="en-US" sz="1200" dirty="0"/>
              <a:t>A contract that (a) imposes on one entity an obligation to exchange financial instruments on potentially unfavorable terms (say the issuer of a stock option) and (b) conveys to a second entity a right to exchange other financial instruments on potentially favorable terms (say the holder of a stock option).</a:t>
            </a:r>
          </a:p>
          <a:p>
            <a:pPr marL="514350" indent="-514350">
              <a:buFont typeface="+mj-lt"/>
              <a:buAutoNum type="arabicPeriod"/>
            </a:pPr>
            <a:endParaRPr lang="en-US" sz="1200" dirty="0"/>
          </a:p>
          <a:p>
            <a:pPr marL="0" indent="0">
              <a:buFont typeface="+mj-lt"/>
              <a:buNone/>
            </a:pPr>
            <a:r>
              <a:rPr lang="en-US" sz="1200" b="1" dirty="0"/>
              <a:t>Derivatives</a:t>
            </a:r>
            <a:r>
              <a:rPr lang="en-US" sz="1200" dirty="0"/>
              <a:t> are financial instruments that “derive” their values from some other security or index. These financial instruments have been created to hedge against risks created by other financial instruments or by transactions that have yet to occur but are anticipated. Financial futures, interest rate swaps, forward contracts, and options are all examples of derivatives. Their rapid acceptance as indispensable components of the corporate capital structure has left the accounting profession scrambling to keep pace.</a:t>
            </a:r>
          </a:p>
        </p:txBody>
      </p:sp>
      <p:sp>
        <p:nvSpPr>
          <p:cNvPr id="4" name="Slide Number Placeholder 3"/>
          <p:cNvSpPr>
            <a:spLocks noGrp="1"/>
          </p:cNvSpPr>
          <p:nvPr>
            <p:ph type="sldNum" sz="quarter" idx="5"/>
          </p:nvPr>
        </p:nvSpPr>
        <p:spPr/>
        <p:txBody>
          <a:bodyPr/>
          <a:lstStyle/>
          <a:p>
            <a:fld id="{969E8D09-9492-4554-9C8F-456CB81F32A8}" type="slidenum">
              <a:rPr lang="en-US" smtClean="0"/>
              <a:t>72</a:t>
            </a:fld>
            <a:endParaRPr lang="en-US"/>
          </a:p>
        </p:txBody>
      </p:sp>
    </p:spTree>
    <p:extLst>
      <p:ext uri="{BB962C8B-B14F-4D97-AF65-F5344CB8AC3E}">
        <p14:creationId xmlns:p14="http://schemas.microsoft.com/office/powerpoint/2010/main" val="2096388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dirty="0"/>
              <a:t>Special Purpose Funds. </a:t>
            </a:r>
            <a:r>
              <a:rPr lang="en-US" sz="1000" dirty="0"/>
              <a:t>It’s often convenient for companies to set aside money to be used for specific purposes. Recall that a petty cash fund is money set aside to conveniently make small expenditures using currency rather than having to follow the time-consuming, formal procedures normally used to process checks. Similar funds sometimes are used to pay interest, payroll, or other short-term needs. Like petty cash, these short-term special-purpose funds are reported as current assets.</a:t>
            </a:r>
          </a:p>
          <a:p>
            <a:endParaRPr lang="en-US" sz="1000" dirty="0"/>
          </a:p>
          <a:p>
            <a:r>
              <a:rPr lang="en-US" sz="1000" dirty="0"/>
              <a:t>Special purpose funds also are sometimes established to serve longer-term needs. It’s</a:t>
            </a:r>
            <a:r>
              <a:rPr lang="en-US" sz="1000" baseline="0" dirty="0"/>
              <a:t> </a:t>
            </a:r>
            <a:r>
              <a:rPr lang="en-US" sz="1000" dirty="0"/>
              <a:t>common, for instance, to periodically set aside cash into a fund designated to repay bonds and other long-term debt. Such funds usually accumulate cash over the debt’s term to maturity and are composed of the company’s periodic contributions plus interest or dividends from investing the money in various return-generating investments. Of course, funds that won’t be used within the upcoming operating cycle are noncurrent assets. They typically are reported as part of investments. The same criteria for classifying securities into reporting categories that we discussed previously should be used to classify securities in which funds are invested. Any investment revenue from these funds is reported as such on the income statement.</a:t>
            </a:r>
          </a:p>
          <a:p>
            <a:endParaRPr lang="en-US" sz="1000"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1" i="0" dirty="0"/>
              <a:t>Investments in Life Insurance Policies.</a:t>
            </a:r>
            <a:r>
              <a:rPr lang="en-US" sz="1000" b="1" i="0" baseline="0" dirty="0"/>
              <a:t> </a:t>
            </a:r>
            <a:r>
              <a:rPr lang="en-US" sz="1000" b="0" i="0" dirty="0"/>
              <a:t>Companies frequently buy life insurance policies on the lives of their key officers. Under normal circumstances, the company pays the premium for the policy and, as beneficiary, receives the proceeds when the officer dies. Of course, the objective is to compensate the</a:t>
            </a:r>
            <a:r>
              <a:rPr lang="en-US" sz="1000" b="0" i="0" baseline="0" dirty="0"/>
              <a:t> </a:t>
            </a:r>
            <a:r>
              <a:rPr lang="en-US" sz="1000" b="0" i="0" dirty="0"/>
              <a:t>company for the untimely loss of a valuable resource in the event the officer dies. However, some types of life insurance policies can be surrendered while the insured is still alive in exchange for a determinable amount of money, called the </a:t>
            </a:r>
            <a:r>
              <a:rPr lang="en-US" sz="1000" b="1" i="0" dirty="0"/>
              <a:t>cash surrender value</a:t>
            </a:r>
            <a:r>
              <a:rPr lang="en-US" sz="1000" b="0" i="0" dirty="0"/>
              <a:t>. In effect, a portion of each premium payment is not used by the insurance company to pay for life insurance coverage, but instead is invested on behalf of the insured company in a fixed-income investment. Accordingly, the cash surrender value increases each year by the portion of premiums</a:t>
            </a:r>
            <a:r>
              <a:rPr lang="en-US" sz="1000" b="0" i="0" baseline="0" dirty="0"/>
              <a:t> </a:t>
            </a:r>
            <a:r>
              <a:rPr lang="en-US" sz="1000" b="0" i="0" dirty="0"/>
              <a:t>invested plus interest on the previous amount invested. From an accounting standpoint, the periodic insurance premium should not be expensed in its entirety. Rather, part of each premium payment, the investment portion, is recorded as an asset.</a:t>
            </a:r>
          </a:p>
        </p:txBody>
      </p:sp>
      <p:sp>
        <p:nvSpPr>
          <p:cNvPr id="4" name="Slide Number Placeholder 3"/>
          <p:cNvSpPr>
            <a:spLocks noGrp="1"/>
          </p:cNvSpPr>
          <p:nvPr>
            <p:ph type="sldNum" sz="quarter" idx="5"/>
          </p:nvPr>
        </p:nvSpPr>
        <p:spPr/>
        <p:txBody>
          <a:bodyPr/>
          <a:lstStyle/>
          <a:p>
            <a:fld id="{969E8D09-9492-4554-9C8F-456CB81F32A8}" type="slidenum">
              <a:rPr lang="en-US" smtClean="0"/>
              <a:t>73</a:t>
            </a:fld>
            <a:endParaRPr lang="en-US"/>
          </a:p>
        </p:txBody>
      </p:sp>
    </p:spTree>
    <p:extLst>
      <p:ext uri="{BB962C8B-B14F-4D97-AF65-F5344CB8AC3E}">
        <p14:creationId xmlns:p14="http://schemas.microsoft.com/office/powerpoint/2010/main" val="35660900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12A–1 </a:t>
            </a:r>
            <a:r>
              <a:rPr lang="en-US" sz="1200" b="0" i="0" u="none" strike="noStrike" kern="1200" baseline="0" dirty="0">
                <a:solidFill>
                  <a:schemeClr val="tx1"/>
                </a:solidFill>
                <a:latin typeface="+mn-lt"/>
                <a:ea typeface="+mn-ea"/>
                <a:cs typeface="+mn-cs"/>
              </a:rPr>
              <a:t>Cash Surrender Value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Here’s an example of accounting</a:t>
            </a:r>
            <a:r>
              <a:rPr lang="en-US" baseline="0" dirty="0"/>
              <a:t> for cash surrender values. T</a:t>
            </a:r>
            <a:r>
              <a:rPr lang="en-US" dirty="0"/>
              <a:t>he entry to record insurance expense and the increase in the investment</a:t>
            </a:r>
            <a:r>
              <a:rPr lang="en-US" baseline="0" dirty="0"/>
              <a:t> is shown above. </a:t>
            </a:r>
            <a:r>
              <a:rPr lang="en-US" dirty="0"/>
              <a:t>Part of each insurance premium represents an increase in the cash surrender value,</a:t>
            </a:r>
            <a:r>
              <a:rPr lang="en-US" baseline="0" dirty="0"/>
              <a:t> and that amount is recorded in an asset account rather than being expensed.</a:t>
            </a:r>
            <a:endParaRPr lang="en-US" dirty="0"/>
          </a:p>
        </p:txBody>
      </p:sp>
      <p:sp>
        <p:nvSpPr>
          <p:cNvPr id="4" name="Slide Number Placeholder 3"/>
          <p:cNvSpPr>
            <a:spLocks noGrp="1"/>
          </p:cNvSpPr>
          <p:nvPr>
            <p:ph type="sldNum" sz="quarter" idx="5"/>
          </p:nvPr>
        </p:nvSpPr>
        <p:spPr/>
        <p:txBody>
          <a:bodyPr/>
          <a:lstStyle/>
          <a:p>
            <a:fld id="{969E8D09-9492-4554-9C8F-456CB81F32A8}" type="slidenum">
              <a:rPr lang="en-US" smtClean="0"/>
              <a:t>74</a:t>
            </a:fld>
            <a:endParaRPr lang="en-US"/>
          </a:p>
        </p:txBody>
      </p:sp>
    </p:spTree>
    <p:extLst>
      <p:ext uri="{BB962C8B-B14F-4D97-AF65-F5344CB8AC3E}">
        <p14:creationId xmlns:p14="http://schemas.microsoft.com/office/powerpoint/2010/main" val="283303601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Illustration 12A–1 </a:t>
            </a:r>
            <a:r>
              <a:rPr lang="en-US" sz="1200" b="0" i="0" u="none" strike="noStrike" kern="1200" baseline="0" dirty="0">
                <a:solidFill>
                  <a:schemeClr val="tx1"/>
                </a:solidFill>
                <a:latin typeface="+mn-lt"/>
                <a:ea typeface="+mn-ea"/>
                <a:cs typeface="+mn-cs"/>
              </a:rPr>
              <a:t>Cash Surrender Value (continued)</a:t>
            </a:r>
            <a:endParaRPr lang="en-US" dirty="0"/>
          </a:p>
          <a:p>
            <a:endParaRPr lang="en-US" sz="1200" b="0" i="0" u="none" strike="noStrike" kern="1200" baseline="0" noProof="0" dirty="0">
              <a:solidFill>
                <a:schemeClr val="tx1"/>
              </a:solidFill>
              <a:latin typeface="+mn-lt"/>
              <a:ea typeface="+mn-ea"/>
              <a:cs typeface="+mn-cs"/>
            </a:endParaRPr>
          </a:p>
          <a:p>
            <a:r>
              <a:rPr lang="en-US" dirty="0"/>
              <a:t>The cash surrender value is considered to be a noncurrent investment and would be reported in the investments section of the balance sheet. Of course when the insured officer dies, the corporation receives the death benefit of the insurance policy, and the cash surrender value ceases to exist because canceling the policy no longer is an option. The corporation recognizes a gain for the amount of the death benefit less the cash surrender value.</a:t>
            </a:r>
            <a:endParaRPr lang="en-IN"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75</a:t>
            </a:fld>
            <a:endParaRPr lang="en-US"/>
          </a:p>
        </p:txBody>
      </p:sp>
    </p:spTree>
    <p:extLst>
      <p:ext uri="{BB962C8B-B14F-4D97-AF65-F5344CB8AC3E}">
        <p14:creationId xmlns:p14="http://schemas.microsoft.com/office/powerpoint/2010/main" val="395134725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kern="1200" baseline="0" dirty="0">
                <a:solidFill>
                  <a:schemeClr val="tx1"/>
                </a:solidFill>
                <a:latin typeface="+mn-lt"/>
                <a:ea typeface="+mn-ea"/>
                <a:cs typeface="+mn-cs"/>
              </a:rPr>
              <a:t>Companies also must account for credit losses with respect to debt investments. They don’t need to worry about recognizing credit losses for trading securities or investments for which a company has chosen the fair value option, because all changes in the fair values of those investments, including credit losses, always are recognized in net income. However, that’s not the case for held-to-maturity (HTM) and available-for-sale (AFS) debt investments, because changes in the fair value of those investments are not always recognized in net income. Rather, declines in fair value typically are ignored for HTM investments and are recorded in OCI for AFS investments, and only included in net income when HTM and AFS investments are sold. Therefore, companies do need to account for credit losses with respect to HTM and AFS investments.</a:t>
            </a:r>
          </a:p>
          <a:p>
            <a:endParaRPr lang="en-US" sz="1100" b="0" i="0" u="none" strike="noStrike" kern="1200" baseline="0" dirty="0">
              <a:solidFill>
                <a:schemeClr val="tx1"/>
              </a:solidFill>
              <a:latin typeface="+mn-lt"/>
              <a:ea typeface="+mn-ea"/>
              <a:cs typeface="+mn-cs"/>
            </a:endParaRPr>
          </a:p>
          <a:p>
            <a:r>
              <a:rPr lang="en-US" sz="1100" b="0" i="0" u="none" strike="noStrike" kern="1200" baseline="0" dirty="0">
                <a:solidFill>
                  <a:schemeClr val="tx1"/>
                </a:solidFill>
                <a:latin typeface="+mn-lt"/>
                <a:ea typeface="+mn-ea"/>
                <a:cs typeface="+mn-cs"/>
              </a:rPr>
              <a:t>Companies recognize credit losses for HTM investments the same way they recognize bad debts for a note receivable. They use a contra asset account, an allowance for credit losses, to reduce the carrying value of HTM investments to the net amount expected to be collected. Each period they record whatever credit loss expense (bad debt expense) or recovery of credit loss is necessary to adjust that allowance to its appropriate balance.</a:t>
            </a:r>
          </a:p>
          <a:p>
            <a:endParaRPr lang="en-US" sz="1100" b="0" i="0" u="none" strike="noStrike" kern="1200" baseline="0" dirty="0">
              <a:solidFill>
                <a:schemeClr val="tx1"/>
              </a:solidFill>
              <a:latin typeface="+mn-lt"/>
              <a:ea typeface="+mn-ea"/>
              <a:cs typeface="+mn-cs"/>
            </a:endParaRPr>
          </a:p>
          <a:p>
            <a:r>
              <a:rPr lang="en-US" sz="1100" b="0" i="0" u="none" strike="noStrike" kern="1200" baseline="0" dirty="0">
                <a:solidFill>
                  <a:schemeClr val="tx1"/>
                </a:solidFill>
                <a:latin typeface="+mn-lt"/>
                <a:ea typeface="+mn-ea"/>
                <a:cs typeface="+mn-cs"/>
              </a:rPr>
              <a:t>The CECL model allows companies to choose from various methods to estimate credit losses for HTM debt investments. A very common approach is for the investor to estimate the future cash flows it expects to receive and then discount those cash flows at the effective interest rate that existed when the debt investment was purchased. The investor then compares that discounted cash flow estimate to the balance (amortized cost) of the debt and adjusts the allowance for credit losses to reduce the carrying value of the debt to that estimate.</a:t>
            </a:r>
            <a:endParaRPr lang="en-IN" sz="1100" dirty="0"/>
          </a:p>
        </p:txBody>
      </p:sp>
      <p:sp>
        <p:nvSpPr>
          <p:cNvPr id="4" name="Slide Number Placeholder 3"/>
          <p:cNvSpPr>
            <a:spLocks noGrp="1"/>
          </p:cNvSpPr>
          <p:nvPr>
            <p:ph type="sldNum" sz="quarter" idx="5"/>
          </p:nvPr>
        </p:nvSpPr>
        <p:spPr/>
        <p:txBody>
          <a:bodyPr/>
          <a:lstStyle/>
          <a:p>
            <a:fld id="{969E8D09-9492-4554-9C8F-456CB81F32A8}" type="slidenum">
              <a:rPr lang="en-US" smtClean="0"/>
              <a:t>76</a:t>
            </a:fld>
            <a:endParaRPr lang="en-US"/>
          </a:p>
        </p:txBody>
      </p:sp>
    </p:spTree>
    <p:extLst>
      <p:ext uri="{BB962C8B-B14F-4D97-AF65-F5344CB8AC3E}">
        <p14:creationId xmlns:p14="http://schemas.microsoft.com/office/powerpoint/2010/main" val="25767904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12B–1 Credit Losses for an HTM Investment</a:t>
            </a:r>
          </a:p>
          <a:p>
            <a:endParaRPr lang="en-IN" sz="1200" baseline="0" dirty="0">
              <a:latin typeface="+mn-lt"/>
            </a:endParaRPr>
          </a:p>
          <a:p>
            <a:r>
              <a:rPr lang="en-US" sz="1200" b="0" i="0" u="none" strike="noStrike" kern="1200" baseline="0" dirty="0">
                <a:solidFill>
                  <a:schemeClr val="tx1"/>
                </a:solidFill>
                <a:latin typeface="+mn-lt"/>
                <a:ea typeface="+mn-ea"/>
                <a:cs typeface="+mn-cs"/>
              </a:rPr>
              <a:t>In this illustration, we modify the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Industries example from Illustration 12-1 to demonstrate accounting for credit losses for an HTM investment.</a:t>
            </a:r>
          </a:p>
          <a:p>
            <a:endParaRPr lang="en-US" sz="1200" b="0" i="0" u="none" strike="noStrike" kern="1200" baseline="0" dirty="0">
              <a:solidFill>
                <a:schemeClr val="tx1"/>
              </a:solidFill>
              <a:latin typeface="+mn-lt"/>
              <a:ea typeface="+mn-ea"/>
              <a:cs typeface="+mn-cs"/>
            </a:endParaRPr>
          </a:p>
          <a:p>
            <a:r>
              <a:rPr lang="en-US" sz="1200" dirty="0">
                <a:effectLst/>
                <a:latin typeface="+mn-lt"/>
              </a:rPr>
              <a:t>*Refer to Illustration 12–2 for the amortization table that applies to the </a:t>
            </a:r>
            <a:r>
              <a:rPr lang="en-US" sz="1200" dirty="0" err="1">
                <a:effectLst/>
                <a:latin typeface="+mn-lt"/>
              </a:rPr>
              <a:t>Masterwear</a:t>
            </a:r>
            <a:r>
              <a:rPr lang="en-US" sz="1200" dirty="0">
                <a:effectLst/>
                <a:latin typeface="+mn-lt"/>
              </a:rPr>
              <a:t> bonds.</a:t>
            </a:r>
          </a:p>
          <a:p>
            <a:r>
              <a:rPr lang="en-US" sz="1200" dirty="0">
                <a:effectLst/>
                <a:latin typeface="+mn-lt"/>
              </a:rPr>
              <a:t>**Present value of an ordinary annuity of $1: n = 5, </a:t>
            </a:r>
            <a:r>
              <a:rPr lang="en-US" sz="1200" dirty="0" err="1">
                <a:effectLst/>
                <a:latin typeface="+mn-lt"/>
              </a:rPr>
              <a:t>i</a:t>
            </a:r>
            <a:r>
              <a:rPr lang="en-US" sz="1200" dirty="0">
                <a:effectLst/>
                <a:latin typeface="+mn-lt"/>
              </a:rPr>
              <a:t> = 7% (Table 4).</a:t>
            </a:r>
          </a:p>
          <a:p>
            <a:r>
              <a:rPr lang="en-US" sz="1200" dirty="0">
                <a:effectLst/>
                <a:latin typeface="+mn-lt"/>
              </a:rPr>
              <a:t>†Present value of $1: n = 5, </a:t>
            </a:r>
            <a:r>
              <a:rPr lang="en-US" sz="1200" dirty="0" err="1">
                <a:effectLst/>
                <a:latin typeface="+mn-lt"/>
              </a:rPr>
              <a:t>i</a:t>
            </a:r>
            <a:r>
              <a:rPr lang="en-US" sz="1200" dirty="0">
                <a:effectLst/>
                <a:latin typeface="+mn-lt"/>
              </a:rPr>
              <a:t> = 7% (Table 2).</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77</a:t>
            </a:fld>
            <a:endParaRPr lang="en-US"/>
          </a:p>
        </p:txBody>
      </p:sp>
    </p:spTree>
    <p:extLst>
      <p:ext uri="{BB962C8B-B14F-4D97-AF65-F5344CB8AC3E}">
        <p14:creationId xmlns:p14="http://schemas.microsoft.com/office/powerpoint/2010/main" val="38884476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12B–1 Credit Losses for an HTM Investment (concluded)</a:t>
            </a:r>
          </a:p>
          <a:p>
            <a:endParaRPr lang="en-IN" sz="1200" baseline="0" dirty="0">
              <a:latin typeface="Calibri" pitchFamily="34" charset="0"/>
            </a:endParaRPr>
          </a:p>
          <a:p>
            <a:r>
              <a:rPr lang="en-US" sz="1200" b="0" i="0" u="none" strike="noStrike" kern="1200" baseline="0" dirty="0">
                <a:solidFill>
                  <a:schemeClr val="tx1"/>
                </a:solidFill>
                <a:latin typeface="+mn-lt"/>
                <a:ea typeface="+mn-ea"/>
                <a:cs typeface="+mn-cs"/>
              </a:rPr>
              <a:t>United’s 2027 before-tax net income will be reduced by the </a:t>
            </a:r>
            <a:r>
              <a:rPr lang="en-US" sz="1200" b="1" i="0" u="none" strike="noStrike" kern="1200" baseline="0" dirty="0">
                <a:solidFill>
                  <a:schemeClr val="tx1"/>
                </a:solidFill>
                <a:latin typeface="+mn-lt"/>
                <a:ea typeface="+mn-ea"/>
                <a:cs typeface="+mn-cs"/>
              </a:rPr>
              <a:t>$120,497 </a:t>
            </a:r>
            <a:r>
              <a:rPr lang="en-US" sz="1200" b="0" i="0" u="none" strike="noStrike" kern="1200" baseline="0" dirty="0">
                <a:solidFill>
                  <a:schemeClr val="tx1"/>
                </a:solidFill>
                <a:latin typeface="+mn-lt"/>
                <a:ea typeface="+mn-ea"/>
                <a:cs typeface="+mn-cs"/>
              </a:rPr>
              <a:t>credit loss, and the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investment will be reported in the balance sheet at a carrying value of $550,800. In future periods, United will re-estimate the discounted cash flows associated with the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bonds and adjust the allowance for credit losses up or down as necessary to state the carrying value of the investment at the appropriate amount.</a:t>
            </a:r>
          </a:p>
        </p:txBody>
      </p:sp>
      <p:sp>
        <p:nvSpPr>
          <p:cNvPr id="4" name="Slide Number Placeholder 3"/>
          <p:cNvSpPr>
            <a:spLocks noGrp="1"/>
          </p:cNvSpPr>
          <p:nvPr>
            <p:ph type="sldNum" sz="quarter" idx="5"/>
          </p:nvPr>
        </p:nvSpPr>
        <p:spPr/>
        <p:txBody>
          <a:bodyPr/>
          <a:lstStyle/>
          <a:p>
            <a:fld id="{969E8D09-9492-4554-9C8F-456CB81F32A8}" type="slidenum">
              <a:rPr lang="en-US" smtClean="0"/>
              <a:t>78</a:t>
            </a:fld>
            <a:endParaRPr lang="en-US"/>
          </a:p>
        </p:txBody>
      </p:sp>
    </p:spTree>
    <p:extLst>
      <p:ext uri="{BB962C8B-B14F-4D97-AF65-F5344CB8AC3E}">
        <p14:creationId xmlns:p14="http://schemas.microsoft.com/office/powerpoint/2010/main" val="23341622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Illustration 12B–2 Credit and Non-Credit Losses of an AFS Investment</a:t>
            </a:r>
          </a:p>
          <a:p>
            <a:endParaRPr lang="en-IN" sz="1200" baseline="0" dirty="0">
              <a:latin typeface="Calibri" pitchFamily="34" charset="0"/>
            </a:endParaRPr>
          </a:p>
          <a:p>
            <a:r>
              <a:rPr lang="en-US" sz="1200" b="0" i="0" u="none" strike="noStrike" kern="1200" baseline="0" dirty="0">
                <a:solidFill>
                  <a:schemeClr val="tx1"/>
                </a:solidFill>
                <a:latin typeface="+mn-lt"/>
                <a:ea typeface="+mn-ea"/>
                <a:cs typeface="+mn-cs"/>
              </a:rPr>
              <a:t>The FASB requires that investors calculate credit losses for AFS investments using the discounted cash flow approach shown in Illustration 12B–1. However, accounting for credit losses is complicated by the fact that AFS investments must be carried at fair value, with unrealized gains and losses shown in OCI. To help us consider this difference, Illustration 12B–2 modifies Illustration 12B–1 to show how the </a:t>
            </a:r>
            <a:r>
              <a:rPr lang="en-US" sz="1200" b="0" i="1" u="none" strike="noStrike" kern="1200" baseline="0" dirty="0">
                <a:solidFill>
                  <a:schemeClr val="tx1"/>
                </a:solidFill>
                <a:latin typeface="+mn-lt"/>
                <a:ea typeface="+mn-ea"/>
                <a:cs typeface="+mn-cs"/>
              </a:rPr>
              <a:t>fair value </a:t>
            </a:r>
            <a:r>
              <a:rPr lang="en-US" sz="1200" b="0" i="0" u="none" strike="noStrike" kern="1200" baseline="0" dirty="0">
                <a:solidFill>
                  <a:schemeClr val="tx1"/>
                </a:solidFill>
                <a:latin typeface="+mn-lt"/>
                <a:ea typeface="+mn-ea"/>
                <a:cs typeface="+mn-cs"/>
              </a:rPr>
              <a:t>of the </a:t>
            </a:r>
            <a:r>
              <a:rPr lang="en-US" sz="1200" b="0" i="0" u="none" strike="noStrike" kern="1200" baseline="0" dirty="0" err="1">
                <a:solidFill>
                  <a:schemeClr val="tx1"/>
                </a:solidFill>
                <a:latin typeface="+mn-lt"/>
                <a:ea typeface="+mn-ea"/>
                <a:cs typeface="+mn-cs"/>
              </a:rPr>
              <a:t>Masterwear</a:t>
            </a:r>
            <a:r>
              <a:rPr lang="en-US" sz="1200" b="0" i="0" u="none" strike="noStrike" kern="1200" baseline="0" dirty="0">
                <a:solidFill>
                  <a:schemeClr val="tx1"/>
                </a:solidFill>
                <a:latin typeface="+mn-lt"/>
                <a:ea typeface="+mn-ea"/>
                <a:cs typeface="+mn-cs"/>
              </a:rPr>
              <a:t> bonds might be calculated.</a:t>
            </a:r>
          </a:p>
          <a:p>
            <a:endParaRPr lang="en-US" sz="1200" b="0" i="0" u="none" strike="noStrike" kern="1200" baseline="0" dirty="0">
              <a:solidFill>
                <a:schemeClr val="tx1"/>
              </a:solidFill>
              <a:latin typeface="+mn-lt"/>
              <a:ea typeface="+mn-ea"/>
              <a:cs typeface="+mn-cs"/>
            </a:endParaRPr>
          </a:p>
          <a:p>
            <a:pPr marL="0" marR="0">
              <a:lnSpc>
                <a:spcPct val="115000"/>
              </a:lnSpc>
              <a:spcAft>
                <a:spcPts val="800"/>
              </a:spcAft>
            </a:pPr>
            <a:r>
              <a:rPr lang="en-US" sz="1200" kern="100" dirty="0">
                <a:effectLst/>
                <a:latin typeface="+mn-lt"/>
                <a:ea typeface="Aptos" panose="020B0004020202020204" pitchFamily="34" charset="0"/>
                <a:cs typeface="Times New Roman" panose="02020603050405020304" pitchFamily="18" charset="0"/>
              </a:rPr>
              <a:t>United could use other valuation approaches to estimate fair value, but assuming a discounted cash flow approach highlights the difference between credit losses and other unrealized losses.</a:t>
            </a:r>
          </a:p>
        </p:txBody>
      </p:sp>
      <p:sp>
        <p:nvSpPr>
          <p:cNvPr id="4" name="Slide Number Placeholder 3"/>
          <p:cNvSpPr>
            <a:spLocks noGrp="1"/>
          </p:cNvSpPr>
          <p:nvPr>
            <p:ph type="sldNum" sz="quarter" idx="5"/>
          </p:nvPr>
        </p:nvSpPr>
        <p:spPr/>
        <p:txBody>
          <a:bodyPr/>
          <a:lstStyle/>
          <a:p>
            <a:fld id="{969E8D09-9492-4554-9C8F-456CB81F32A8}" type="slidenum">
              <a:rPr lang="en-US" smtClean="0"/>
              <a:t>79</a:t>
            </a:fld>
            <a:endParaRPr lang="en-US"/>
          </a:p>
        </p:txBody>
      </p:sp>
    </p:spTree>
    <p:extLst>
      <p:ext uri="{BB962C8B-B14F-4D97-AF65-F5344CB8AC3E}">
        <p14:creationId xmlns:p14="http://schemas.microsoft.com/office/powerpoint/2010/main" val="200630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mn-lt"/>
                <a:ea typeface="+mn-ea"/>
                <a:cs typeface="+mn-cs"/>
              </a:rPr>
              <a:t>United will record interest revenue using the </a:t>
            </a:r>
            <a:r>
              <a:rPr lang="en-US" sz="900" b="1" i="0" u="none" strike="noStrike" kern="1200" baseline="0" dirty="0">
                <a:solidFill>
                  <a:schemeClr val="tx1"/>
                </a:solidFill>
                <a:latin typeface="+mn-lt"/>
                <a:ea typeface="+mn-ea"/>
                <a:cs typeface="+mn-cs"/>
              </a:rPr>
              <a:t>effective interest method</a:t>
            </a:r>
            <a:r>
              <a:rPr lang="en-US" sz="900" b="0" i="0" u="none" strike="noStrike" kern="1200" baseline="0" dirty="0">
                <a:solidFill>
                  <a:schemeClr val="tx1"/>
                </a:solidFill>
                <a:latin typeface="+mn-lt"/>
                <a:ea typeface="+mn-ea"/>
                <a:cs typeface="+mn-cs"/>
              </a:rPr>
              <a:t>. Under the effective interest method, interest for a period equals the market rate of interest when the debt was purchased multiplied by the outstanding balance of the debt at the beginning of the period. Here’s how it works.</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err="1">
                <a:solidFill>
                  <a:schemeClr val="tx1"/>
                </a:solidFill>
                <a:latin typeface="+mn-lt"/>
                <a:ea typeface="+mn-ea"/>
                <a:cs typeface="+mn-cs"/>
              </a:rPr>
              <a:t>Masterwear’s</a:t>
            </a:r>
            <a:r>
              <a:rPr lang="en-US" sz="900" b="0" i="0" u="none" strike="noStrike" kern="1200" baseline="0" dirty="0">
                <a:solidFill>
                  <a:schemeClr val="tx1"/>
                </a:solidFill>
                <a:latin typeface="+mn-lt"/>
                <a:ea typeface="+mn-ea"/>
                <a:cs typeface="+mn-cs"/>
              </a:rPr>
              <a:t> bonds have a </a:t>
            </a:r>
            <a:r>
              <a:rPr lang="en-US" sz="900" b="0" i="1" u="none" strike="noStrike" kern="1200" baseline="0" dirty="0">
                <a:solidFill>
                  <a:schemeClr val="tx1"/>
                </a:solidFill>
                <a:latin typeface="+mn-lt"/>
                <a:ea typeface="+mn-ea"/>
                <a:cs typeface="+mn-cs"/>
              </a:rPr>
              <a:t>stated rate </a:t>
            </a:r>
            <a:r>
              <a:rPr lang="en-US" sz="900" b="0" i="0" u="none" strike="noStrike" kern="1200" baseline="0" dirty="0">
                <a:solidFill>
                  <a:schemeClr val="tx1"/>
                </a:solidFill>
                <a:latin typeface="+mn-lt"/>
                <a:ea typeface="+mn-ea"/>
                <a:cs typeface="+mn-cs"/>
              </a:rPr>
              <a:t>of 12%, payable semiannually. This means that every six months, United will receive exactly $42,000 in cash from </a:t>
            </a:r>
            <a:r>
              <a:rPr lang="en-US" sz="900" b="0" i="0" u="none" strike="noStrike" kern="1200" baseline="0" dirty="0" err="1">
                <a:solidFill>
                  <a:schemeClr val="tx1"/>
                </a:solidFill>
                <a:latin typeface="+mn-lt"/>
                <a:ea typeface="+mn-ea"/>
                <a:cs typeface="+mn-cs"/>
              </a:rPr>
              <a:t>Masterwear</a:t>
            </a:r>
            <a:r>
              <a:rPr lang="en-US" sz="900" b="0" i="0" u="none" strike="noStrike" kern="1200" baseline="0" dirty="0">
                <a:solidFill>
                  <a:schemeClr val="tx1"/>
                </a:solidFill>
                <a:latin typeface="+mn-lt"/>
                <a:ea typeface="+mn-ea"/>
                <a:cs typeface="+mn-cs"/>
              </a:rPr>
              <a:t>. $700,000 face value x (12% / 2) stated rate = $42,000 interest received.</a:t>
            </a:r>
          </a:p>
          <a:p>
            <a:endParaRPr lang="en-US" sz="900" b="0" i="0" u="none" strike="noStrike" kern="1200" baseline="0" noProof="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However, recall that United purchased the $700,000 bonds at a discounted amount of $666,633. At the time United purchased the bonds, the </a:t>
            </a:r>
            <a:r>
              <a:rPr lang="en-US" sz="900" b="0" i="1" u="none" strike="noStrike" kern="1200" baseline="0" dirty="0">
                <a:solidFill>
                  <a:schemeClr val="tx1"/>
                </a:solidFill>
                <a:latin typeface="+mn-lt"/>
                <a:ea typeface="+mn-ea"/>
                <a:cs typeface="+mn-cs"/>
              </a:rPr>
              <a:t>market rate </a:t>
            </a:r>
            <a:r>
              <a:rPr lang="en-US" sz="900" b="0" i="0" u="none" strike="noStrike" kern="1200" baseline="0" dirty="0">
                <a:solidFill>
                  <a:schemeClr val="tx1"/>
                </a:solidFill>
                <a:latin typeface="+mn-lt"/>
                <a:ea typeface="+mn-ea"/>
                <a:cs typeface="+mn-cs"/>
              </a:rPr>
              <a:t>of interest for bonds of similar risk was 14%. So, United would only be willing to invest in these bonds if it could earn the 14% it could get elsewhere (not the 12% stated rate). To earn this higher rate, United needed to pay only $666,633. Paying the lower amount means United lowered its investment cost and effectively increased its rate of return to 14% (refer back to the previous illustration to see the details of this calculation). While United will receive $42,000 (6%) in interest from </a:t>
            </a:r>
            <a:r>
              <a:rPr lang="en-US" sz="900" b="0" i="0" u="none" strike="noStrike" kern="1200" baseline="0" dirty="0" err="1">
                <a:solidFill>
                  <a:schemeClr val="tx1"/>
                </a:solidFill>
                <a:latin typeface="+mn-lt"/>
                <a:ea typeface="+mn-ea"/>
                <a:cs typeface="+mn-cs"/>
              </a:rPr>
              <a:t>Masterwear</a:t>
            </a:r>
            <a:r>
              <a:rPr lang="en-US" sz="900" b="0" i="0" u="none" strike="noStrike" kern="1200" baseline="0" dirty="0">
                <a:solidFill>
                  <a:schemeClr val="tx1"/>
                </a:solidFill>
                <a:latin typeface="+mn-lt"/>
                <a:ea typeface="+mn-ea"/>
                <a:cs typeface="+mn-cs"/>
              </a:rPr>
              <a:t> in the first six months, it will effectively earn interest revenue of $46,664 (7%) on its investment. $666,633 outstanding balance x (14% / 2) market rate = $46,444 interest revenue.</a:t>
            </a:r>
          </a:p>
          <a:p>
            <a:endParaRPr lang="en-US" sz="900" b="0" i="0" u="none" strike="noStrike" kern="1200" baseline="0" noProof="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The amount by which interest revenue exceeds interest received ($46,664 − $42,000 = $4,664 in the first six months) represents a piece of the cost savings from purchasing the investment at a discount. This piece of the cost savings increases United’s investment return from the rate the bond pays (12%) to the higher rate (14%) that investors could have earned on other similar bonds at the time they purchased the bonds. In fact, this approach is called the </a:t>
            </a:r>
            <a:r>
              <a:rPr lang="en-US" sz="900" b="0" i="1" u="none" strike="noStrike" kern="1200" baseline="0" dirty="0">
                <a:solidFill>
                  <a:schemeClr val="tx1"/>
                </a:solidFill>
                <a:latin typeface="+mn-lt"/>
                <a:ea typeface="+mn-ea"/>
                <a:cs typeface="+mn-cs"/>
              </a:rPr>
              <a:t>effective interest method </a:t>
            </a:r>
            <a:r>
              <a:rPr lang="en-US" sz="900" b="0" i="0" u="none" strike="noStrike" kern="1200" baseline="0" dirty="0">
                <a:solidFill>
                  <a:schemeClr val="tx1"/>
                </a:solidFill>
                <a:latin typeface="+mn-lt"/>
                <a:ea typeface="+mn-ea"/>
                <a:cs typeface="+mn-cs"/>
              </a:rPr>
              <a:t>because interest revenue is based on the effective interest rate that the investment earns over its lifetime.</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The journal entry to record the interest received for the first six months as investment revenue is to debit Cash for the stated rate multiplied by the face amount, in this case $42,000. Debit the difference of $4,664 to the Discount on bond investment account. Note, this entry reduces the discount from $33,367 to $28,703. Because the discount gets smaller, the amortized cost of the investment (equal to $700,000 less discount) gets larger by the same amount (from $666,633 to $671,297). Then credit Interest revenue for the market rate multiplied by the outstanding balance.</a:t>
            </a:r>
            <a:endParaRPr lang="en-US" sz="900" noProof="0" dirty="0"/>
          </a:p>
        </p:txBody>
      </p:sp>
      <p:sp>
        <p:nvSpPr>
          <p:cNvPr id="4" name="Slide Number Placeholder 3"/>
          <p:cNvSpPr>
            <a:spLocks noGrp="1"/>
          </p:cNvSpPr>
          <p:nvPr>
            <p:ph type="sldNum" sz="quarter" idx="5"/>
          </p:nvPr>
        </p:nvSpPr>
        <p:spPr/>
        <p:txBody>
          <a:bodyPr/>
          <a:lstStyle/>
          <a:p>
            <a:fld id="{969E8D09-9492-4554-9C8F-456CB81F32A8}" type="slidenum">
              <a:rPr lang="en-US" smtClean="0"/>
              <a:t>8</a:t>
            </a:fld>
            <a:endParaRPr lang="en-US"/>
          </a:p>
        </p:txBody>
      </p:sp>
    </p:spTree>
    <p:extLst>
      <p:ext uri="{BB962C8B-B14F-4D97-AF65-F5344CB8AC3E}">
        <p14:creationId xmlns:p14="http://schemas.microsoft.com/office/powerpoint/2010/main" val="28393622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a:solidFill>
                  <a:schemeClr val="tx1"/>
                </a:solidFill>
                <a:latin typeface="+mn-lt"/>
                <a:ea typeface="+mn-ea"/>
                <a:cs typeface="+mn-cs"/>
              </a:rPr>
              <a:t>Illustration 12B–3 Decision Tree to Account for Impairment of AFS Investments</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We see from the previous illustration that the fair value estimate can differ from the value used to calculate credit losses. The credit-loss calculation requires that the discount rate be the effective interest rate as of the date the investment was </a:t>
            </a:r>
            <a:r>
              <a:rPr lang="en-US" sz="900" b="0" i="1" u="none" strike="noStrike" kern="1200" baseline="0" dirty="0">
                <a:solidFill>
                  <a:schemeClr val="tx1"/>
                </a:solidFill>
                <a:latin typeface="+mn-lt"/>
                <a:ea typeface="+mn-ea"/>
                <a:cs typeface="+mn-cs"/>
              </a:rPr>
              <a:t>purchased. </a:t>
            </a:r>
            <a:r>
              <a:rPr lang="en-US" sz="900" b="0" i="0" u="none" strike="noStrike" kern="1200" baseline="0" dirty="0">
                <a:solidFill>
                  <a:schemeClr val="tx1"/>
                </a:solidFill>
                <a:latin typeface="+mn-lt"/>
                <a:ea typeface="+mn-ea"/>
                <a:cs typeface="+mn-cs"/>
              </a:rPr>
              <a:t>However, the fair value calculation uses the </a:t>
            </a:r>
            <a:r>
              <a:rPr lang="en-US" sz="900" b="0" i="1" u="none" strike="noStrike" kern="1200" baseline="0" dirty="0">
                <a:solidFill>
                  <a:schemeClr val="tx1"/>
                </a:solidFill>
                <a:latin typeface="+mn-lt"/>
                <a:ea typeface="+mn-ea"/>
                <a:cs typeface="+mn-cs"/>
              </a:rPr>
              <a:t>current </a:t>
            </a:r>
            <a:r>
              <a:rPr lang="en-US" sz="900" b="0" i="0" u="none" strike="noStrike" kern="1200" baseline="0" dirty="0">
                <a:solidFill>
                  <a:schemeClr val="tx1"/>
                </a:solidFill>
                <a:latin typeface="+mn-lt"/>
                <a:ea typeface="+mn-ea"/>
                <a:cs typeface="+mn-cs"/>
              </a:rPr>
              <a:t>discount rate appropriate for the investment. Market conditions change over time, so it makes sense that these two discount rates could differ. In this case, because United believes market participants would use a relatively high discount rate (reflecting higher risk) when valuing the </a:t>
            </a:r>
            <a:r>
              <a:rPr lang="en-US" sz="900" b="0" i="0" u="none" strike="noStrike" kern="1200" baseline="0" dirty="0" err="1">
                <a:solidFill>
                  <a:schemeClr val="tx1"/>
                </a:solidFill>
                <a:latin typeface="+mn-lt"/>
                <a:ea typeface="+mn-ea"/>
                <a:cs typeface="+mn-cs"/>
              </a:rPr>
              <a:t>Masterwear</a:t>
            </a:r>
            <a:r>
              <a:rPr lang="en-US" sz="900" b="0" i="0" u="none" strike="noStrike" kern="1200" baseline="0" dirty="0">
                <a:solidFill>
                  <a:schemeClr val="tx1"/>
                </a:solidFill>
                <a:latin typeface="+mn-lt"/>
                <a:ea typeface="+mn-ea"/>
                <a:cs typeface="+mn-cs"/>
              </a:rPr>
              <a:t> investment, it assigns a relatively low fair value to that investment. How should United account for these losses? The flowchart shown here provides guidance.</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If an investment’s fair value is not less than amortized cost, there is no impairment of the investment, and any unrealized gain should be shown in OCI. If instead, fair value is less than amortized cost, there is some impairment of the investment. At this point, we need to consider what the investor intends to do with the investment. If the investor intends to sell the investment, or if the investor is more likely than not to have to sell the investment before the fair value of the investment can recover, we act as if the investor has realized that loss. The investor recognizes the entire loss in earnings and reduces the carrying value of the investment to its fair value. No recovery of that write-down is permitted if fair value recovers in the future. Rather, the new amortized cost will be compared to fair value and any unrealized gains or losses will be recorded in OCI as typically done for AFS investments.</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If, on the other hand, the investor does not intend to sell the investment and does </a:t>
            </a:r>
            <a:r>
              <a:rPr lang="en-US" sz="900" b="0" i="1" u="none" strike="noStrike" kern="1200" baseline="0" dirty="0">
                <a:solidFill>
                  <a:schemeClr val="tx1"/>
                </a:solidFill>
                <a:latin typeface="+mn-lt"/>
                <a:ea typeface="+mn-ea"/>
                <a:cs typeface="+mn-cs"/>
              </a:rPr>
              <a:t>not </a:t>
            </a:r>
            <a:r>
              <a:rPr lang="en-US" sz="900" b="0" i="0" u="none" strike="noStrike" kern="1200" baseline="0" dirty="0">
                <a:solidFill>
                  <a:schemeClr val="tx1"/>
                </a:solidFill>
                <a:latin typeface="+mn-lt"/>
                <a:ea typeface="+mn-ea"/>
                <a:cs typeface="+mn-cs"/>
              </a:rPr>
              <a:t>believe it is more likely than not the investment will be sold before fair value recovers, the amount of the unrealized loss that is due to a credit loss must be identified. The credit loss portion is recognized in earnings, and an allowance for credit losses is established, just like we did for HTM investments. If the credit loss decreases in the future, a reversal of credit loss can be included in earnings, just like for HTM investments. Any remaining noncredit-loss component is recognized as an unrealized loss in OCI, just as other unrealized losses are recognized for AFS investments.</a:t>
            </a:r>
          </a:p>
          <a:p>
            <a:endParaRPr lang="en-US" sz="9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00" dirty="0">
                <a:effectLst/>
                <a:latin typeface="+mn-lt"/>
                <a:ea typeface="Aptos" panose="020B0004020202020204" pitchFamily="34" charset="0"/>
                <a:cs typeface="Times New Roman" panose="02020603050405020304" pitchFamily="18" charset="0"/>
              </a:rPr>
              <a:t>*Note: The amount of credit loss is limited to the amount by which fair value is lower than amortized cost.</a:t>
            </a:r>
          </a:p>
        </p:txBody>
      </p:sp>
      <p:sp>
        <p:nvSpPr>
          <p:cNvPr id="4" name="Slide Number Placeholder 3"/>
          <p:cNvSpPr>
            <a:spLocks noGrp="1"/>
          </p:cNvSpPr>
          <p:nvPr>
            <p:ph type="sldNum" sz="quarter" idx="5"/>
          </p:nvPr>
        </p:nvSpPr>
        <p:spPr/>
        <p:txBody>
          <a:bodyPr/>
          <a:lstStyle/>
          <a:p>
            <a:fld id="{969E8D09-9492-4554-9C8F-456CB81F32A8}" type="slidenum">
              <a:rPr lang="en-US" smtClean="0"/>
              <a:t>80</a:t>
            </a:fld>
            <a:endParaRPr lang="en-US"/>
          </a:p>
        </p:txBody>
      </p:sp>
    </p:spTree>
    <p:extLst>
      <p:ext uri="{BB962C8B-B14F-4D97-AF65-F5344CB8AC3E}">
        <p14:creationId xmlns:p14="http://schemas.microsoft.com/office/powerpoint/2010/main" val="171713067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n-lt"/>
              </a:rPr>
              <a:t>Returning to Illustration 12B–2, let’s consider how United should account for its AFS investment. We can see that the fair value of the </a:t>
            </a:r>
            <a:r>
              <a:rPr lang="en-US" sz="1200" dirty="0" err="1">
                <a:effectLst/>
                <a:latin typeface="+mn-lt"/>
              </a:rPr>
              <a:t>Masterwear</a:t>
            </a:r>
            <a:r>
              <a:rPr lang="en-US" sz="1200" dirty="0">
                <a:effectLst/>
                <a:latin typeface="+mn-lt"/>
              </a:rPr>
              <a:t> bonds is less than amortized cost, so it is clear that the investment is impaired. Let’s consider two alternative cases.</a:t>
            </a:r>
          </a:p>
          <a:p>
            <a:endParaRPr lang="en-US" sz="1200" dirty="0">
              <a:effectLst/>
              <a:latin typeface="+mn-lt"/>
            </a:endParaRPr>
          </a:p>
          <a:p>
            <a:r>
              <a:rPr lang="en-US" sz="1200" dirty="0">
                <a:latin typeface="+mn-lt"/>
              </a:rPr>
              <a:t>Case 1: If United intends to sell the bonds, or thinks it will have to sell the bonds before the fair value of the </a:t>
            </a:r>
            <a:r>
              <a:rPr lang="en-US" dirty="0"/>
              <a:t>bonds can recover to amortized cost, United would make this journal entry to write down the investment and recognize a loss in net income.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By increasing the discount on bond investment, this journal entry reduces the amortized cost of the bonds to their fair value of $486,276.</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An added complication arises if United has already accounted for some of this decline in fair value by reducing the carrying value of the investment and including the unrealized loss in OCI. In that case, United will also have to record a reclassification adjustment to remove those effects from the balance sheet accounts, debiting the fair value adjustment and crediting OCI, just as it would for a loss recognized upon sale of an AFS investment.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the fair value of the investment increases in the future, United will not be able to reverse that write-off. Rather, it will debit the fair value adjustment to show an increase in fair value and credit OCI as an unrealized gain, just as it treats other unrealized gains on AFS investments.</a:t>
            </a:r>
          </a:p>
        </p:txBody>
      </p:sp>
      <p:sp>
        <p:nvSpPr>
          <p:cNvPr id="4" name="Slide Number Placeholder 3"/>
          <p:cNvSpPr>
            <a:spLocks noGrp="1"/>
          </p:cNvSpPr>
          <p:nvPr>
            <p:ph type="sldNum" sz="quarter" idx="5"/>
          </p:nvPr>
        </p:nvSpPr>
        <p:spPr/>
        <p:txBody>
          <a:bodyPr/>
          <a:lstStyle/>
          <a:p>
            <a:fld id="{969E8D09-9492-4554-9C8F-456CB81F32A8}" type="slidenum">
              <a:rPr lang="en-US" smtClean="0"/>
              <a:t>81</a:t>
            </a:fld>
            <a:endParaRPr lang="en-US"/>
          </a:p>
        </p:txBody>
      </p:sp>
    </p:spTree>
    <p:extLst>
      <p:ext uri="{BB962C8B-B14F-4D97-AF65-F5344CB8AC3E}">
        <p14:creationId xmlns:p14="http://schemas.microsoft.com/office/powerpoint/2010/main" val="376429970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2: If United does not intend to sell the investment and does not believe it is more likely than not that it will have to sell the investment before fair value recovers, it will make these journal entries.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 regard to the impairment, United is separately accounting for the credit loss and the noncredit loss. The credit loss reduces net income, and the noncredit loss reduces OCI. The allowance for credit losses and fair value adjustment are both contra accounts to the investment, and together reduce the carrying value of the bonds to their fair value of $486,276. Going forward, United will adjust the allowance for credit losses up or down as credit losses increase or are recovered, and will recognize any remaining (noncredit loss) unrealized gains or losses on its AFS investments as it would normally.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both cases, United carries its investment at fair value. They differ in how the impairment loss is reported. For case 1, the entire impairment loss reduces current-period earnings, but for case 2, only the credit loss reduces current-period earnings.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Companies are required to show AFS investment at fair value in the balance sheet and to present parenthetically the amortized cost basis and the allowance for credit losses.</a:t>
            </a:r>
            <a:endParaRPr lang="en-US" sz="1200" b="1"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82</a:t>
            </a:fld>
            <a:endParaRPr lang="en-US"/>
          </a:p>
        </p:txBody>
      </p:sp>
    </p:spTree>
    <p:extLst>
      <p:ext uri="{BB962C8B-B14F-4D97-AF65-F5344CB8AC3E}">
        <p14:creationId xmlns:p14="http://schemas.microsoft.com/office/powerpoint/2010/main" val="8913268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mn-lt"/>
                <a:ea typeface="Aptos" panose="020B0004020202020204" pitchFamily="34" charset="0"/>
                <a:cs typeface="Times New Roman" panose="02020603050405020304" pitchFamily="18" charset="0"/>
              </a:rPr>
              <a:t>Companies are required to show AFS investment at fair value in the balance sheet and to present parenthetically the amortized cost basis and the allowance for credit losses. Let’s consider how each of our two cases would be presented in </a:t>
            </a:r>
            <a:r>
              <a:rPr lang="en-US" sz="1200" kern="100" dirty="0" err="1">
                <a:effectLst/>
                <a:latin typeface="+mn-lt"/>
                <a:ea typeface="Aptos" panose="020B0004020202020204" pitchFamily="34" charset="0"/>
                <a:cs typeface="Times New Roman" panose="02020603050405020304" pitchFamily="18" charset="0"/>
              </a:rPr>
              <a:t>Masterwear’s</a:t>
            </a:r>
            <a:r>
              <a:rPr lang="en-US" sz="1200" kern="100" dirty="0">
                <a:effectLst/>
                <a:latin typeface="+mn-lt"/>
                <a:ea typeface="Aptos" panose="020B0004020202020204" pitchFamily="34" charset="0"/>
                <a:cs typeface="Times New Roman" panose="02020603050405020304" pitchFamily="18" charset="0"/>
              </a:rPr>
              <a:t> 12/31/2027 balance sheet.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00" dirty="0">
              <a:effectLst/>
              <a:latin typeface="+mn-lt"/>
              <a:ea typeface="Aptos" panose="020B0004020202020204" pitchFamily="34" charset="0"/>
              <a:cs typeface="Times New Roman" panose="02020603050405020304" pitchFamily="18" charset="0"/>
            </a:endParaRPr>
          </a:p>
          <a:p>
            <a:r>
              <a:rPr lang="en-US" b="1" dirty="0"/>
              <a:t>Case 1: </a:t>
            </a:r>
            <a:r>
              <a:rPr lang="en-US" dirty="0"/>
              <a:t>In Case 1, United has reduced the amortized cost of its </a:t>
            </a:r>
            <a:r>
              <a:rPr lang="en-US" dirty="0" err="1"/>
              <a:t>Masterwear</a:t>
            </a:r>
            <a:r>
              <a:rPr lang="en-US" dirty="0"/>
              <a:t> investment to fair value. Therefore, United would show its </a:t>
            </a:r>
            <a:r>
              <a:rPr lang="en-US" dirty="0" err="1"/>
              <a:t>Masterwear</a:t>
            </a:r>
            <a:r>
              <a:rPr lang="en-US" dirty="0"/>
              <a:t> investment in the balance sheet as follows:</a:t>
            </a:r>
          </a:p>
          <a:p>
            <a:r>
              <a:rPr lang="en-US" dirty="0"/>
              <a:t>	AFS Investment (amortized cost: $486,276)	$486,276</a:t>
            </a:r>
          </a:p>
          <a:p>
            <a:endParaRPr lang="en-US" b="1" dirty="0"/>
          </a:p>
          <a:p>
            <a:r>
              <a:rPr lang="en-US" b="1" dirty="0"/>
              <a:t>Case 2: </a:t>
            </a:r>
            <a:r>
              <a:rPr lang="en-US" dirty="0"/>
              <a:t>In Case 2, United has recognized both an allowance for credit losses as well as a fair value adjustment. It must disclose amortized cost and the allowance as well as fair value. Therefore, United would show its </a:t>
            </a:r>
            <a:r>
              <a:rPr lang="en-US" dirty="0" err="1"/>
              <a:t>Masterwear</a:t>
            </a:r>
            <a:r>
              <a:rPr lang="en-US" dirty="0"/>
              <a:t> investment in the balance sheet as follows:</a:t>
            </a:r>
          </a:p>
          <a:p>
            <a:r>
              <a:rPr lang="en-US" dirty="0"/>
              <a:t>	AFS Investment (amortized cost: $671,297,</a:t>
            </a:r>
          </a:p>
          <a:p>
            <a:r>
              <a:rPr lang="en-US" dirty="0"/>
              <a:t>	 allowance for credit losses: $120,497)	$486,276</a:t>
            </a:r>
          </a:p>
        </p:txBody>
      </p:sp>
      <p:sp>
        <p:nvSpPr>
          <p:cNvPr id="4" name="Slide Number Placeholder 3"/>
          <p:cNvSpPr>
            <a:spLocks noGrp="1"/>
          </p:cNvSpPr>
          <p:nvPr>
            <p:ph type="sldNum" sz="quarter" idx="5"/>
          </p:nvPr>
        </p:nvSpPr>
        <p:spPr/>
        <p:txBody>
          <a:bodyPr/>
          <a:lstStyle/>
          <a:p>
            <a:fld id="{969E8D09-9492-4554-9C8F-456CB81F32A8}" type="slidenum">
              <a:rPr lang="en-US" smtClean="0"/>
              <a:t>83</a:t>
            </a:fld>
            <a:endParaRPr lang="en-US"/>
          </a:p>
        </p:txBody>
      </p:sp>
    </p:spTree>
    <p:extLst>
      <p:ext uri="{BB962C8B-B14F-4D97-AF65-F5344CB8AC3E}">
        <p14:creationId xmlns:p14="http://schemas.microsoft.com/office/powerpoint/2010/main" val="2639576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latin typeface="+mn-lt"/>
                <a:ea typeface="+mn-ea"/>
                <a:cs typeface="+mn-cs"/>
              </a:rPr>
              <a:t>Accounting for Impairments. </a:t>
            </a:r>
            <a:r>
              <a:rPr lang="en-US" sz="1200" b="0" i="0" u="none" strike="noStrike" kern="1200" baseline="0" dirty="0">
                <a:latin typeface="+mn-lt"/>
                <a:ea typeface="+mn-ea"/>
                <a:cs typeface="+mn-cs"/>
              </a:rPr>
              <a:t>Under </a:t>
            </a:r>
            <a:r>
              <a:rPr lang="en-US" sz="1200" b="0" i="1" u="none" strike="noStrike" kern="1200" baseline="0" dirty="0">
                <a:latin typeface="+mn-lt"/>
                <a:ea typeface="+mn-ea"/>
                <a:cs typeface="+mn-cs"/>
              </a:rPr>
              <a:t>IFRS No. 9, </a:t>
            </a:r>
            <a:r>
              <a:rPr lang="en-US" sz="1200" b="0" i="0" u="none" strike="noStrike" kern="1200" baseline="0" dirty="0">
                <a:latin typeface="+mn-lt"/>
                <a:ea typeface="+mn-ea"/>
                <a:cs typeface="+mn-cs"/>
              </a:rPr>
              <a:t>companies recognize impairments for debt investments that are accounted for at amortized cost (rather than fair value through net income) or at fair value through other comprehensive income (FVOCI). The impairment is calculated using the Expected Credit Loss (ECL) model discussed previously, and is measured either as the 12-month expected credit loss (if the credit risk on the investment has not increased significantly) or the lifetime expected credit loss (if the credit risk on the investment has increased significantly.) Companies can elect to always recognize lifetime credit losses, but only have to do so when a significant increase in credit loss has occurred. As in U.S. GAAP, IFRS allows recoveries of impairments to be recognized in earnings.</a:t>
            </a:r>
          </a:p>
          <a:p>
            <a:endParaRPr lang="en-US" sz="1200" b="0" i="0" u="none" strike="noStrike" kern="1200" baseline="0" dirty="0">
              <a:latin typeface="+mn-lt"/>
              <a:ea typeface="+mn-ea"/>
              <a:cs typeface="+mn-cs"/>
            </a:endParaRPr>
          </a:p>
          <a:p>
            <a:r>
              <a:rPr lang="en-US" sz="1200" b="0" i="1" u="none" strike="noStrike" baseline="0" dirty="0">
                <a:latin typeface="+mn-lt"/>
              </a:rPr>
              <a:t>IFRS No. 9 </a:t>
            </a:r>
            <a:r>
              <a:rPr lang="en-US" sz="1200" b="0" i="0" u="none" strike="noStrike" baseline="0" dirty="0">
                <a:latin typeface="+mn-lt"/>
              </a:rPr>
              <a:t>requires companies to recognize changes in the ECL as impairment losses or recoveries of impairment losses in the income statement, but the offsetting entry depends on whether the investment is accounted for at amortized cost or FVOCI. </a:t>
            </a:r>
            <a:r>
              <a:rPr lang="en-US" sz="1200" dirty="0">
                <a:latin typeface="+mn-lt"/>
              </a:rPr>
              <a:t>If the debt investment is accounted for at amortized cost, the offsetting entry creates or adjusts an impairment allowance account that reduces the carrying value of the investment. However, if the investment is accounted for at FVOCI, the balance sheet already reflects the fair value of the investment. Therefore, the offsetting entry is to OCI, creating a "Reserve for credit losses" as a portion of AOCI. </a:t>
            </a:r>
            <a:r>
              <a:rPr lang="en-US" sz="1200" b="0" i="0" u="none" strike="noStrike" baseline="0" dirty="0">
                <a:latin typeface="+mn-lt"/>
              </a:rPr>
              <a:t>When the FVOCI investment is sold or matures, any accumulated amounts in that AOCI reserve are reclassified to net income.</a:t>
            </a:r>
            <a:endParaRPr lang="en-US" sz="1200" dirty="0">
              <a:latin typeface="+mn-lt"/>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84</a:t>
            </a:fld>
            <a:endParaRPr lang="en-US"/>
          </a:p>
        </p:txBody>
      </p:sp>
    </p:spTree>
    <p:extLst>
      <p:ext uri="{BB962C8B-B14F-4D97-AF65-F5344CB8AC3E}">
        <p14:creationId xmlns:p14="http://schemas.microsoft.com/office/powerpoint/2010/main" val="90647095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85</a:t>
            </a:fld>
            <a:endParaRPr lang="en-US"/>
          </a:p>
        </p:txBody>
      </p:sp>
    </p:spTree>
    <p:extLst>
      <p:ext uri="{BB962C8B-B14F-4D97-AF65-F5344CB8AC3E}">
        <p14:creationId xmlns:p14="http://schemas.microsoft.com/office/powerpoint/2010/main" val="400574142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69E8D09-9492-4554-9C8F-456CB81F32A8}" type="slidenum">
              <a:rPr lang="en-US" smtClean="0"/>
              <a:t>86</a:t>
            </a:fld>
            <a:endParaRPr lang="en-US"/>
          </a:p>
        </p:txBody>
      </p:sp>
    </p:spTree>
    <p:extLst>
      <p:ext uri="{BB962C8B-B14F-4D97-AF65-F5344CB8AC3E}">
        <p14:creationId xmlns:p14="http://schemas.microsoft.com/office/powerpoint/2010/main" val="93807334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87</a:t>
            </a:fld>
            <a:endParaRPr lang="en-US"/>
          </a:p>
        </p:txBody>
      </p:sp>
    </p:spTree>
    <p:extLst>
      <p:ext uri="{BB962C8B-B14F-4D97-AF65-F5344CB8AC3E}">
        <p14:creationId xmlns:p14="http://schemas.microsoft.com/office/powerpoint/2010/main" val="82309143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88</a:t>
            </a:fld>
            <a:endParaRPr lang="en-US"/>
          </a:p>
        </p:txBody>
      </p:sp>
    </p:spTree>
    <p:extLst>
      <p:ext uri="{BB962C8B-B14F-4D97-AF65-F5344CB8AC3E}">
        <p14:creationId xmlns:p14="http://schemas.microsoft.com/office/powerpoint/2010/main" val="42006187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89</a:t>
            </a:fld>
            <a:endParaRPr lang="en-US"/>
          </a:p>
        </p:txBody>
      </p:sp>
    </p:spTree>
    <p:extLst>
      <p:ext uri="{BB962C8B-B14F-4D97-AF65-F5344CB8AC3E}">
        <p14:creationId xmlns:p14="http://schemas.microsoft.com/office/powerpoint/2010/main" val="209256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noProof="0" dirty="0">
                <a:solidFill>
                  <a:schemeClr val="tx1"/>
                </a:solidFill>
                <a:latin typeface="+mn-lt"/>
                <a:ea typeface="+mn-ea"/>
                <a:cs typeface="+mn-cs"/>
              </a:rPr>
              <a:t>Illustration 12–2 </a:t>
            </a:r>
            <a:r>
              <a:rPr lang="en-US" sz="1200" b="0" i="0" u="none" strike="noStrike" kern="1200" baseline="0" dirty="0">
                <a:solidFill>
                  <a:schemeClr val="tx1"/>
                </a:solidFill>
                <a:latin typeface="+mn-lt"/>
                <a:ea typeface="+mn-ea"/>
                <a:cs typeface="+mn-cs"/>
              </a:rPr>
              <a:t>Amortization Schedule—Discount</a:t>
            </a:r>
            <a:endParaRPr lang="en-US" sz="1200" b="0" i="0" u="none" strike="noStrike" kern="1200" baseline="0" noProof="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Here’s the amortization table that would be used for the </a:t>
            </a:r>
            <a:r>
              <a:rPr lang="en-US" sz="1200" kern="1200" baseline="0" dirty="0" err="1">
                <a:solidFill>
                  <a:schemeClr val="tx1"/>
                </a:solidFill>
                <a:latin typeface="+mn-lt"/>
                <a:ea typeface="+mn-ea"/>
                <a:cs typeface="+mn-cs"/>
              </a:rPr>
              <a:t>Masterwear</a:t>
            </a:r>
            <a:r>
              <a:rPr lang="en-US" sz="1200" kern="1200" baseline="0" dirty="0">
                <a:solidFill>
                  <a:schemeClr val="tx1"/>
                </a:solidFill>
                <a:latin typeface="+mn-lt"/>
                <a:ea typeface="+mn-ea"/>
                <a:cs typeface="+mn-cs"/>
              </a:rPr>
              <a:t> bond. It shows interest being recorded at the effective rate over the life of this investment. </a:t>
            </a:r>
            <a:r>
              <a:rPr lang="en-US" sz="1200" b="0" i="0" u="none" strike="noStrike" kern="1200" baseline="0" dirty="0">
                <a:solidFill>
                  <a:schemeClr val="tx1"/>
                </a:solidFill>
                <a:latin typeface="+mn-lt"/>
                <a:ea typeface="+mn-ea"/>
                <a:cs typeface="+mn-cs"/>
              </a:rPr>
              <a:t>As you can see, amortization of the discount gradually increases the amortized cost of the investment, until the investment reaches its principal amount of $700,000, which is the amount to be received when the debt matures.</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If the bonds were instead purchased at a premium, a similar amortization schedule would </a:t>
            </a:r>
            <a:r>
              <a:rPr lang="en-US" sz="1200" b="0" i="1" u="none" strike="noStrike" kern="1200" baseline="0" dirty="0">
                <a:solidFill>
                  <a:schemeClr val="tx1"/>
                </a:solidFill>
                <a:latin typeface="+mn-lt"/>
                <a:ea typeface="+mn-ea"/>
                <a:cs typeface="+mn-cs"/>
              </a:rPr>
              <a:t>reduce </a:t>
            </a:r>
            <a:r>
              <a:rPr lang="en-US" sz="1200" b="0" i="0" u="none" strike="noStrike" kern="1200" baseline="0" dirty="0">
                <a:solidFill>
                  <a:schemeClr val="tx1"/>
                </a:solidFill>
                <a:latin typeface="+mn-lt"/>
                <a:ea typeface="+mn-ea"/>
                <a:cs typeface="+mn-cs"/>
              </a:rPr>
              <a:t>the premium over time until the bond’s amortized cost reached the face amount of $700,000, which is the amount to be received when the debt matures.</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969E8D09-9492-4554-9C8F-456CB81F32A8}" type="slidenum">
              <a:rPr lang="en-US" smtClean="0"/>
              <a:t>9</a:t>
            </a:fld>
            <a:endParaRPr lang="en-US"/>
          </a:p>
        </p:txBody>
      </p:sp>
    </p:spTree>
    <p:extLst>
      <p:ext uri="{BB962C8B-B14F-4D97-AF65-F5344CB8AC3E}">
        <p14:creationId xmlns:p14="http://schemas.microsoft.com/office/powerpoint/2010/main" val="7984095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B01F0-9C0D-589A-BA4D-A66D1FBCB8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85808-FC75-0AA5-5307-38B8BC98A9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F95A17-9775-E9F0-68AC-96F5277D3B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FD37B3-BFC4-3530-FACA-DEF3B8863069}"/>
              </a:ext>
            </a:extLst>
          </p:cNvPr>
          <p:cNvSpPr>
            <a:spLocks noGrp="1"/>
          </p:cNvSpPr>
          <p:nvPr>
            <p:ph type="sldNum" sz="quarter" idx="10"/>
          </p:nvPr>
        </p:nvSpPr>
        <p:spPr/>
        <p:txBody>
          <a:bodyPr/>
          <a:lstStyle/>
          <a:p>
            <a:fld id="{969E8D09-9492-4554-9C8F-456CB81F32A8}" type="slidenum">
              <a:rPr lang="en-US" smtClean="0"/>
              <a:t>90</a:t>
            </a:fld>
            <a:endParaRPr lang="en-US"/>
          </a:p>
        </p:txBody>
      </p:sp>
    </p:spTree>
    <p:extLst>
      <p:ext uri="{BB962C8B-B14F-4D97-AF65-F5344CB8AC3E}">
        <p14:creationId xmlns:p14="http://schemas.microsoft.com/office/powerpoint/2010/main" val="30626158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91</a:t>
            </a:fld>
            <a:endParaRPr lang="en-US"/>
          </a:p>
        </p:txBody>
      </p:sp>
    </p:spTree>
    <p:extLst>
      <p:ext uri="{BB962C8B-B14F-4D97-AF65-F5344CB8AC3E}">
        <p14:creationId xmlns:p14="http://schemas.microsoft.com/office/powerpoint/2010/main" val="253064403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92</a:t>
            </a:fld>
            <a:endParaRPr lang="en-US"/>
          </a:p>
        </p:txBody>
      </p:sp>
    </p:spTree>
    <p:extLst>
      <p:ext uri="{BB962C8B-B14F-4D97-AF65-F5344CB8AC3E}">
        <p14:creationId xmlns:p14="http://schemas.microsoft.com/office/powerpoint/2010/main" val="38681446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93</a:t>
            </a:fld>
            <a:endParaRPr lang="en-US"/>
          </a:p>
        </p:txBody>
      </p:sp>
    </p:spTree>
    <p:extLst>
      <p:ext uri="{BB962C8B-B14F-4D97-AF65-F5344CB8AC3E}">
        <p14:creationId xmlns:p14="http://schemas.microsoft.com/office/powerpoint/2010/main" val="246286185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94</a:t>
            </a:fld>
            <a:endParaRPr lang="en-US"/>
          </a:p>
        </p:txBody>
      </p:sp>
    </p:spTree>
    <p:extLst>
      <p:ext uri="{BB962C8B-B14F-4D97-AF65-F5344CB8AC3E}">
        <p14:creationId xmlns:p14="http://schemas.microsoft.com/office/powerpoint/2010/main" val="31589958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EA049-3546-B685-4BD0-A9DF7C2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A88572-3E21-938A-28C0-183D52E3C3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E156C9-4294-CE3A-E6AC-91B9AD1067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00D1D4-0D88-DBAB-EA07-3D7BF007AE4D}"/>
              </a:ext>
            </a:extLst>
          </p:cNvPr>
          <p:cNvSpPr>
            <a:spLocks noGrp="1"/>
          </p:cNvSpPr>
          <p:nvPr>
            <p:ph type="sldNum" sz="quarter" idx="10"/>
          </p:nvPr>
        </p:nvSpPr>
        <p:spPr/>
        <p:txBody>
          <a:bodyPr/>
          <a:lstStyle/>
          <a:p>
            <a:fld id="{969E8D09-9492-4554-9C8F-456CB81F32A8}" type="slidenum">
              <a:rPr lang="en-US" smtClean="0"/>
              <a:t>95</a:t>
            </a:fld>
            <a:endParaRPr lang="en-US"/>
          </a:p>
        </p:txBody>
      </p:sp>
    </p:spTree>
    <p:extLst>
      <p:ext uri="{BB962C8B-B14F-4D97-AF65-F5344CB8AC3E}">
        <p14:creationId xmlns:p14="http://schemas.microsoft.com/office/powerpoint/2010/main" val="17904514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96</a:t>
            </a:fld>
            <a:endParaRPr lang="en-US"/>
          </a:p>
        </p:txBody>
      </p:sp>
    </p:spTree>
    <p:extLst>
      <p:ext uri="{BB962C8B-B14F-4D97-AF65-F5344CB8AC3E}">
        <p14:creationId xmlns:p14="http://schemas.microsoft.com/office/powerpoint/2010/main" val="39433400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97</a:t>
            </a:fld>
            <a:endParaRPr lang="en-US"/>
          </a:p>
        </p:txBody>
      </p:sp>
    </p:spTree>
    <p:extLst>
      <p:ext uri="{BB962C8B-B14F-4D97-AF65-F5344CB8AC3E}">
        <p14:creationId xmlns:p14="http://schemas.microsoft.com/office/powerpoint/2010/main" val="22936633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98</a:t>
            </a:fld>
            <a:endParaRPr lang="en-US"/>
          </a:p>
        </p:txBody>
      </p:sp>
    </p:spTree>
    <p:extLst>
      <p:ext uri="{BB962C8B-B14F-4D97-AF65-F5344CB8AC3E}">
        <p14:creationId xmlns:p14="http://schemas.microsoft.com/office/powerpoint/2010/main" val="234084429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99</a:t>
            </a:fld>
            <a:endParaRPr lang="en-US"/>
          </a:p>
        </p:txBody>
      </p:sp>
    </p:spTree>
    <p:extLst>
      <p:ext uri="{BB962C8B-B14F-4D97-AF65-F5344CB8AC3E}">
        <p14:creationId xmlns:p14="http://schemas.microsoft.com/office/powerpoint/2010/main" val="3545378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00.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notesSlide" Target="../notesSlides/notesSlide100.xml"/><Relationship Id="rId1" Type="http://schemas.openxmlformats.org/officeDocument/2006/relationships/slideLayout" Target="../slideLayouts/slideLayout27.xml"/></Relationships>
</file>

<file path=ppt/slides/_rels/slide101.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101.xml"/><Relationship Id="rId1" Type="http://schemas.openxmlformats.org/officeDocument/2006/relationships/slideLayout" Target="../slideLayouts/slideLayout27.xml"/></Relationships>
</file>

<file path=ppt/slides/_rels/slide102.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notesSlide" Target="../notesSlides/notesSlide102.xml"/><Relationship Id="rId1" Type="http://schemas.openxmlformats.org/officeDocument/2006/relationships/slideLayout" Target="../slideLayouts/slideLayout27.xml"/><Relationship Id="rId4" Type="http://schemas.openxmlformats.org/officeDocument/2006/relationships/slide" Target="slide60.xml"/></Relationships>
</file>

<file path=ppt/slides/_rels/slide103.xml.rels><?xml version="1.0" encoding="UTF-8" standalone="yes"?>
<Relationships xmlns="http://schemas.openxmlformats.org/package/2006/relationships"><Relationship Id="rId3" Type="http://schemas.openxmlformats.org/officeDocument/2006/relationships/slide" Target="slide69.xml"/><Relationship Id="rId2" Type="http://schemas.openxmlformats.org/officeDocument/2006/relationships/notesSlide" Target="../notesSlides/notesSlide103.xml"/><Relationship Id="rId1" Type="http://schemas.openxmlformats.org/officeDocument/2006/relationships/slideLayout" Target="../slideLayouts/slideLayout27.xml"/><Relationship Id="rId4" Type="http://schemas.openxmlformats.org/officeDocument/2006/relationships/slide" Target="slide60.xml"/></Relationships>
</file>

<file path=ppt/slides/_rels/slide104.xml.rels><?xml version="1.0" encoding="UTF-8" standalone="yes"?>
<Relationships xmlns="http://schemas.openxmlformats.org/package/2006/relationships"><Relationship Id="rId3" Type="http://schemas.openxmlformats.org/officeDocument/2006/relationships/slide" Target="slide77.xml"/><Relationship Id="rId2" Type="http://schemas.openxmlformats.org/officeDocument/2006/relationships/notesSlide" Target="../notesSlides/notesSlide104.xml"/><Relationship Id="rId1" Type="http://schemas.openxmlformats.org/officeDocument/2006/relationships/slideLayout" Target="../slideLayouts/slideLayout27.xml"/></Relationships>
</file>

<file path=ppt/slides/_rels/slide105.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notesSlide" Target="../notesSlides/notesSlide105.xml"/><Relationship Id="rId1" Type="http://schemas.openxmlformats.org/officeDocument/2006/relationships/slideLayout" Target="../slideLayouts/slideLayout27.xml"/></Relationships>
</file>

<file path=ppt/slides/_rels/slide106.xml.rels><?xml version="1.0" encoding="UTF-8" standalone="yes"?>
<Relationships xmlns="http://schemas.openxmlformats.org/package/2006/relationships"><Relationship Id="rId3" Type="http://schemas.openxmlformats.org/officeDocument/2006/relationships/slide" Target="slide80.xml"/><Relationship Id="rId2" Type="http://schemas.openxmlformats.org/officeDocument/2006/relationships/notesSlide" Target="../notesSlides/notesSlide106.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slide" Target="slide89.xml"/><Relationship Id="rId4" Type="http://schemas.openxmlformats.org/officeDocument/2006/relationships/slide" Target="slide9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slide" Target="slide9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slide" Target="slide9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slide" Target="slide9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1.xml"/><Relationship Id="rId4" Type="http://schemas.openxmlformats.org/officeDocument/2006/relationships/slide" Target="slide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1.xml"/><Relationship Id="rId4" Type="http://schemas.openxmlformats.org/officeDocument/2006/relationships/slide" Target="slide9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slide" Target="slide8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slide" Target="slide8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21.xml"/><Relationship Id="rId4" Type="http://schemas.openxmlformats.org/officeDocument/2006/relationships/slide" Target="slide96.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21.xml"/><Relationship Id="rId4" Type="http://schemas.openxmlformats.org/officeDocument/2006/relationships/slide" Target="slide9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1.xml"/><Relationship Id="rId4" Type="http://schemas.openxmlformats.org/officeDocument/2006/relationships/slide" Target="slide98.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21.xml"/><Relationship Id="rId4" Type="http://schemas.openxmlformats.org/officeDocument/2006/relationships/slide" Target="slide9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1.xml"/><Relationship Id="rId4" Type="http://schemas.openxmlformats.org/officeDocument/2006/relationships/slide" Target="slide10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1.xml"/><Relationship Id="rId4" Type="http://schemas.openxmlformats.org/officeDocument/2006/relationships/slide" Target="slide10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8.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3.bin"/><Relationship Id="rId21" Type="http://schemas.openxmlformats.org/officeDocument/2006/relationships/oleObject" Target="../embeddings/oleObject12.bin"/><Relationship Id="rId7" Type="http://schemas.openxmlformats.org/officeDocument/2006/relationships/oleObject" Target="../embeddings/oleObject5.bin"/><Relationship Id="rId12" Type="http://schemas.openxmlformats.org/officeDocument/2006/relationships/image" Target="../media/image30.wmf"/><Relationship Id="rId17" Type="http://schemas.openxmlformats.org/officeDocument/2006/relationships/oleObject" Target="../embeddings/oleObject10.bin"/><Relationship Id="rId25" Type="http://schemas.openxmlformats.org/officeDocument/2006/relationships/oleObject" Target="../embeddings/oleObject14.bin"/><Relationship Id="rId2" Type="http://schemas.openxmlformats.org/officeDocument/2006/relationships/notesSlide" Target="../notesSlides/notesSlide64.xml"/><Relationship Id="rId16" Type="http://schemas.openxmlformats.org/officeDocument/2006/relationships/image" Target="../media/image32.wmf"/><Relationship Id="rId20" Type="http://schemas.openxmlformats.org/officeDocument/2006/relationships/image" Target="../media/image34.wmf"/><Relationship Id="rId1" Type="http://schemas.openxmlformats.org/officeDocument/2006/relationships/slideLayout" Target="../slideLayouts/slideLayout21.xml"/><Relationship Id="rId6" Type="http://schemas.openxmlformats.org/officeDocument/2006/relationships/image" Target="../media/image27.wmf"/><Relationship Id="rId11" Type="http://schemas.openxmlformats.org/officeDocument/2006/relationships/oleObject" Target="../embeddings/oleObject7.bin"/><Relationship Id="rId24" Type="http://schemas.openxmlformats.org/officeDocument/2006/relationships/image" Target="../media/image36.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10" Type="http://schemas.openxmlformats.org/officeDocument/2006/relationships/image" Target="../media/image29.wmf"/><Relationship Id="rId19" Type="http://schemas.openxmlformats.org/officeDocument/2006/relationships/oleObject" Target="../embeddings/oleObject11.bin"/><Relationship Id="rId4" Type="http://schemas.openxmlformats.org/officeDocument/2006/relationships/image" Target="../media/image26.wmf"/><Relationship Id="rId9" Type="http://schemas.openxmlformats.org/officeDocument/2006/relationships/oleObject" Target="../embeddings/oleObject6.bin"/><Relationship Id="rId14" Type="http://schemas.openxmlformats.org/officeDocument/2006/relationships/image" Target="../media/image31.wmf"/><Relationship Id="rId22" Type="http://schemas.openxmlformats.org/officeDocument/2006/relationships/image" Target="../media/image35.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1.xml"/><Relationship Id="rId4" Type="http://schemas.openxmlformats.org/officeDocument/2006/relationships/slide" Target="slide10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1.xml"/><Relationship Id="rId4" Type="http://schemas.openxmlformats.org/officeDocument/2006/relationships/slide" Target="slide10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7.xml"/><Relationship Id="rId1" Type="http://schemas.openxmlformats.org/officeDocument/2006/relationships/slideLayout" Target="../slideLayouts/slideLayout21.xml"/><Relationship Id="rId4" Type="http://schemas.openxmlformats.org/officeDocument/2006/relationships/slide" Target="slide10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9.xml"/><Relationship Id="rId1" Type="http://schemas.openxmlformats.org/officeDocument/2006/relationships/slideLayout" Target="../slideLayouts/slideLayout21.xml"/><Relationship Id="rId4" Type="http://schemas.openxmlformats.org/officeDocument/2006/relationships/slide" Target="slide10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0.xml"/><Relationship Id="rId1" Type="http://schemas.openxmlformats.org/officeDocument/2006/relationships/slideLayout" Target="../slideLayouts/slideLayout21.xml"/><Relationship Id="rId4" Type="http://schemas.openxmlformats.org/officeDocument/2006/relationships/slide" Target="slide10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7.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8.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9.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slide" Target="slide89.xml"/></Relationships>
</file>

<file path=ppt/slides/_rels/slide9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0.xml"/><Relationship Id="rId1" Type="http://schemas.openxmlformats.org/officeDocument/2006/relationships/slideLayout" Target="../slideLayouts/slideLayout27.xml"/><Relationship Id="rId4" Type="http://schemas.openxmlformats.org/officeDocument/2006/relationships/slide" Target="slide9.xml"/></Relationships>
</file>

<file path=ppt/slides/_rels/slide9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91.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92.xml"/><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93.xml"/><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94.xml"/><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95.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96.xml"/><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notesSlide" Target="../notesSlides/notesSlide97.xml"/><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98.xml"/><Relationship Id="rId1" Type="http://schemas.openxmlformats.org/officeDocument/2006/relationships/slideLayout" Target="../slideLayouts/slideLayout27.xml"/></Relationships>
</file>

<file path=ppt/slides/_rels/slide99.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9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1792" y="2608290"/>
            <a:ext cx="3035808" cy="1216950"/>
          </a:xfrm>
        </p:spPr>
        <p:txBody>
          <a:bodyPr/>
          <a:lstStyle/>
          <a:p>
            <a:r>
              <a:rPr lang="en-US" dirty="0"/>
              <a:t>Chapter 12</a:t>
            </a:r>
          </a:p>
        </p:txBody>
      </p:sp>
      <p:sp>
        <p:nvSpPr>
          <p:cNvPr id="3" name="Subtitle 2"/>
          <p:cNvSpPr>
            <a:spLocks noGrp="1"/>
          </p:cNvSpPr>
          <p:nvPr>
            <p:ph type="subTitle" idx="1"/>
          </p:nvPr>
        </p:nvSpPr>
        <p:spPr>
          <a:xfrm>
            <a:off x="621792" y="4034970"/>
            <a:ext cx="3438764" cy="838953"/>
          </a:xfrm>
        </p:spPr>
        <p:txBody>
          <a:bodyPr/>
          <a:lstStyle/>
          <a:p>
            <a:r>
              <a:rPr lang="en-IN" sz="2200" dirty="0"/>
              <a:t>Investments</a:t>
            </a:r>
          </a:p>
        </p:txBody>
      </p:sp>
      <p:pic>
        <p:nvPicPr>
          <p:cNvPr id="4" name="Picture 3" descr="Cover page of the Book 2025: Intermediate Accounting. By Spiceland, Nelson, Thomas, Winche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2928" y="854062"/>
            <a:ext cx="3994137" cy="5118345"/>
          </a:xfrm>
          <a:prstGeom prst="rect">
            <a:avLst/>
          </a:prstGeom>
        </p:spPr>
      </p:pic>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63425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Classification of Debt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589994"/>
          </a:xfrm>
        </p:spPr>
        <p:txBody>
          <a:bodyPr/>
          <a:lstStyle/>
          <a:p>
            <a:r>
              <a:rPr lang="en-US" dirty="0">
                <a:solidFill>
                  <a:schemeClr val="tx1"/>
                </a:solidFill>
              </a:rPr>
              <a:t>The fair value of bonds will change as market interest rates change resulting in unrealized holding gains and losses:</a:t>
            </a:r>
            <a:endParaRPr lang="en-IN" dirty="0">
              <a:solidFill>
                <a:schemeClr val="tx1"/>
              </a:solidFill>
            </a:endParaRPr>
          </a:p>
          <a:p>
            <a:pPr lvl="1"/>
            <a:r>
              <a:rPr lang="en-US" b="1" dirty="0">
                <a:solidFill>
                  <a:schemeClr val="tx1"/>
                </a:solidFill>
              </a:rPr>
              <a:t>Unrealized holding losses </a:t>
            </a:r>
            <a:r>
              <a:rPr lang="en-US" dirty="0">
                <a:solidFill>
                  <a:schemeClr val="tx1"/>
                </a:solidFill>
              </a:rPr>
              <a:t>happen when the market interest rate rises after a bond is purchased.</a:t>
            </a:r>
          </a:p>
          <a:p>
            <a:pPr lvl="1"/>
            <a:r>
              <a:rPr lang="en-US" b="1" dirty="0">
                <a:solidFill>
                  <a:schemeClr val="tx1"/>
                </a:solidFill>
              </a:rPr>
              <a:t>Unrealized holding gains </a:t>
            </a:r>
            <a:r>
              <a:rPr lang="en-US" dirty="0">
                <a:solidFill>
                  <a:schemeClr val="tx1"/>
                </a:solidFill>
              </a:rPr>
              <a:t>happen when the market interest rate falls after a bond is purchased.</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21162656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714836" cy="678611"/>
          </a:xfrm>
        </p:spPr>
        <p:txBody>
          <a:bodyPr>
            <a:noAutofit/>
          </a:bodyPr>
          <a:lstStyle/>
          <a:p>
            <a:r>
              <a:rPr lang="en-IN" altLang="en-US" sz="2600" dirty="0"/>
              <a:t>Source of Differences between the Investment and the Book Value of Net Assets Acquired</a:t>
            </a:r>
            <a:r>
              <a:rPr lang="en-US" sz="26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It has 4 columns and 3 rows. The column headers are net assets of investee, proportion purchased by investor, and net assets purchased by investor. The row headers are fair value of investee, fair value of investee's identifiable net assets, and book value of investee's identifiable net assets. The table marks the difference of 420,000 dollars attributed to goodwill, difference of 450,000 dollars attributed to buildings, which is 300,000 dollars, and land, which is 150,000 dollars.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100</a:t>
            </a:fld>
            <a:endParaRPr lang="en-US" sz="800"/>
          </a:p>
        </p:txBody>
      </p:sp>
    </p:spTree>
    <p:extLst>
      <p:ext uri="{BB962C8B-B14F-4D97-AF65-F5344CB8AC3E}">
        <p14:creationId xmlns:p14="http://schemas.microsoft.com/office/powerpoint/2010/main" val="8104173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Equity Method—</a:t>
            </a:r>
            <a:r>
              <a:rPr lang="en-US" sz="2800" dirty="0"/>
              <a:t>Adjustments for Additional Depreciation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p>
        </p:txBody>
      </p:sp>
      <p:sp>
        <p:nvSpPr>
          <p:cNvPr id="4" name="Content Placeholder 3"/>
          <p:cNvSpPr>
            <a:spLocks noGrp="1"/>
          </p:cNvSpPr>
          <p:nvPr>
            <p:ph sz="quarter" idx="11"/>
          </p:nvPr>
        </p:nvSpPr>
        <p:spPr/>
        <p:txBody>
          <a:bodyPr/>
          <a:lstStyle/>
          <a:p>
            <a:r>
              <a:rPr lang="en-US" dirty="0"/>
              <a:t>Top. It has 3 columns and 10 rows. The column headers are the book value on </a:t>
            </a:r>
            <a:r>
              <a:rPr lang="en-US" dirty="0" err="1"/>
              <a:t>Arjent's</a:t>
            </a:r>
            <a:r>
              <a:rPr lang="en-US" dirty="0"/>
              <a:t> financial statements and fair value at the time of United's investment. The row headers are the total fair value of </a:t>
            </a:r>
            <a:r>
              <a:rPr lang="en-US" dirty="0" err="1"/>
              <a:t>Arjent</a:t>
            </a:r>
            <a:r>
              <a:rPr lang="en-US" dirty="0"/>
              <a:t> (1/2/27), buildings, land, other identifiable net assets, identifiable net assets, goodwill, other information (12/31/27), </a:t>
            </a:r>
            <a:r>
              <a:rPr lang="en-US" dirty="0" err="1"/>
              <a:t>Arjent's</a:t>
            </a:r>
            <a:r>
              <a:rPr lang="en-US" dirty="0"/>
              <a:t> 2027 net income, </a:t>
            </a:r>
            <a:r>
              <a:rPr lang="en-US" dirty="0" err="1"/>
              <a:t>Arjent's</a:t>
            </a:r>
            <a:r>
              <a:rPr lang="en-US" dirty="0"/>
              <a:t> 2027 dividends, declared and paid. Bottom. It has 3 columns and 2 rows. The column headers are journal entry, debit, and credit. The row headers are investment revenue and investment in equity affiliate. An arrow indicates the investment in equity affiliate has a credit of 30,000, which is obtained from 30% multiplied by the output of book value on </a:t>
            </a:r>
            <a:r>
              <a:rPr lang="en-US" dirty="0" err="1"/>
              <a:t>Arjent's</a:t>
            </a:r>
            <a:r>
              <a:rPr lang="en-US" dirty="0"/>
              <a:t> financial statements, 1,000,000 dollars, and fair value at the time of United's investment, 2,000,000 dollars, which is then divided by 10 years.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101</a:t>
            </a:fld>
            <a:endParaRPr lang="en-US" sz="800"/>
          </a:p>
        </p:txBody>
      </p:sp>
    </p:spTree>
    <p:extLst>
      <p:ext uri="{BB962C8B-B14F-4D97-AF65-F5344CB8AC3E}">
        <p14:creationId xmlns:p14="http://schemas.microsoft.com/office/powerpoint/2010/main" val="256383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D7E418B-9EE7-8630-6262-254994CF24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D23EBC-5A0A-ECDC-8755-9972BE06E4A1}"/>
              </a:ext>
            </a:extLst>
          </p:cNvPr>
          <p:cNvSpPr>
            <a:spLocks noGrp="1"/>
          </p:cNvSpPr>
          <p:nvPr>
            <p:ph type="title"/>
          </p:nvPr>
        </p:nvSpPr>
        <p:spPr/>
        <p:txBody>
          <a:bodyPr>
            <a:noAutofit/>
          </a:bodyPr>
          <a:lstStyle/>
          <a:p>
            <a:r>
              <a:rPr lang="en-IN" sz="2800" dirty="0"/>
              <a:t>If an Equity Method Investment is Sold</a:t>
            </a:r>
            <a:r>
              <a:rPr lang="en-US" sz="2800" dirty="0"/>
              <a:t> – Text Alternative</a:t>
            </a:r>
          </a:p>
        </p:txBody>
      </p:sp>
      <p:sp>
        <p:nvSpPr>
          <p:cNvPr id="3" name="Text Placeholder 2">
            <a:extLst>
              <a:ext uri="{FF2B5EF4-FFF2-40B4-BE49-F238E27FC236}">
                <a16:creationId xmlns:a16="http://schemas.microsoft.com/office/drawing/2014/main" id="{4DFCCE3F-CB8B-8F7A-F8D4-E924CE681582}"/>
              </a:ext>
            </a:extLst>
          </p:cNvPr>
          <p:cNvSpPr>
            <a:spLocks noGrp="1"/>
          </p:cNvSpPr>
          <p:nvPr>
            <p:ph type="body" sz="quarter" idx="14"/>
          </p:nvPr>
        </p:nvSpPr>
        <p:spPr/>
        <p:txBody>
          <a:bodyPr/>
          <a:lstStyle/>
          <a:p>
            <a:r>
              <a:rPr lang="en-US" dirty="0">
                <a:hlinkClick r:id="rId3" action="ppaction://hlinksldjump"/>
              </a:rPr>
              <a:t>Return to parent-slide containing images.</a:t>
            </a:r>
            <a:endParaRPr lang="en-US" dirty="0">
              <a:hlinkClick r:id="rId4" action="ppaction://hlinksldjump"/>
            </a:endParaRPr>
          </a:p>
        </p:txBody>
      </p:sp>
      <p:sp>
        <p:nvSpPr>
          <p:cNvPr id="4" name="Content Placeholder 3">
            <a:extLst>
              <a:ext uri="{FF2B5EF4-FFF2-40B4-BE49-F238E27FC236}">
                <a16:creationId xmlns:a16="http://schemas.microsoft.com/office/drawing/2014/main" id="{2A054D41-30AB-CD67-6664-8817A8DB8952}"/>
              </a:ext>
            </a:extLst>
          </p:cNvPr>
          <p:cNvSpPr>
            <a:spLocks noGrp="1"/>
          </p:cNvSpPr>
          <p:nvPr>
            <p:ph sz="quarter" idx="11"/>
          </p:nvPr>
        </p:nvSpPr>
        <p:spPr/>
        <p:txBody>
          <a:bodyPr>
            <a:normAutofit/>
          </a:bodyPr>
          <a:lstStyle/>
          <a:p>
            <a:r>
              <a:rPr lang="en-US" sz="2400" dirty="0"/>
              <a:t>If the selling price is greater than book carrying value, then gain is recognizable. If the selling price is smaller than book carrying value, then loss is recognizable. </a:t>
            </a:r>
          </a:p>
        </p:txBody>
      </p:sp>
      <p:sp>
        <p:nvSpPr>
          <p:cNvPr id="5" name="Text Placeholder 4">
            <a:extLst>
              <a:ext uri="{FF2B5EF4-FFF2-40B4-BE49-F238E27FC236}">
                <a16:creationId xmlns:a16="http://schemas.microsoft.com/office/drawing/2014/main" id="{0BA8A72F-EA4B-E40F-2D44-9706FB584ED2}"/>
              </a:ext>
            </a:extLst>
          </p:cNvPr>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599CD187-5CD5-82AB-4DE4-10998711F305}"/>
              </a:ext>
            </a:extLst>
          </p:cNvPr>
          <p:cNvSpPr>
            <a:spLocks noGrp="1"/>
          </p:cNvSpPr>
          <p:nvPr>
            <p:ph type="sldNum" sz="quarter" idx="10"/>
          </p:nvPr>
        </p:nvSpPr>
        <p:spPr/>
        <p:txBody>
          <a:bodyPr/>
          <a:lstStyle/>
          <a:p>
            <a:fld id="{68151E55-6873-49E2-B8D5-2F265E6F1973}" type="slidenum">
              <a:rPr lang="en-US" sz="800" smtClean="0"/>
              <a:t>102</a:t>
            </a:fld>
            <a:endParaRPr lang="en-US" sz="800"/>
          </a:p>
        </p:txBody>
      </p:sp>
    </p:spTree>
    <p:extLst>
      <p:ext uri="{BB962C8B-B14F-4D97-AF65-F5344CB8AC3E}">
        <p14:creationId xmlns:p14="http://schemas.microsoft.com/office/powerpoint/2010/main" val="4048751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37E8270-A6C7-19BA-F8C8-21EC680F3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DCD8F-C911-D3CF-26E8-BCC00B39E09E}"/>
              </a:ext>
            </a:extLst>
          </p:cNvPr>
          <p:cNvSpPr>
            <a:spLocks noGrp="1"/>
          </p:cNvSpPr>
          <p:nvPr>
            <p:ph type="title"/>
          </p:nvPr>
        </p:nvSpPr>
        <p:spPr/>
        <p:txBody>
          <a:bodyPr>
            <a:noAutofit/>
          </a:bodyPr>
          <a:lstStyle/>
          <a:p>
            <a:r>
              <a:rPr lang="en-IN" sz="2800" dirty="0"/>
              <a:t>Comparison of Fair Value and the Equity Methods</a:t>
            </a:r>
            <a:r>
              <a:rPr lang="en-US" sz="2800" dirty="0"/>
              <a:t> – Text Alternative</a:t>
            </a:r>
          </a:p>
        </p:txBody>
      </p:sp>
      <p:sp>
        <p:nvSpPr>
          <p:cNvPr id="3" name="Text Placeholder 2">
            <a:extLst>
              <a:ext uri="{FF2B5EF4-FFF2-40B4-BE49-F238E27FC236}">
                <a16:creationId xmlns:a16="http://schemas.microsoft.com/office/drawing/2014/main" id="{5263DD63-13C4-3FD0-2246-EEA1A477A6C1}"/>
              </a:ext>
            </a:extLst>
          </p:cNvPr>
          <p:cNvSpPr>
            <a:spLocks noGrp="1"/>
          </p:cNvSpPr>
          <p:nvPr>
            <p:ph type="body" sz="quarter" idx="14"/>
          </p:nvPr>
        </p:nvSpPr>
        <p:spPr/>
        <p:txBody>
          <a:bodyPr/>
          <a:lstStyle/>
          <a:p>
            <a:r>
              <a:rPr lang="en-US" dirty="0">
                <a:hlinkClick r:id="rId3" action="ppaction://hlinksldjump"/>
              </a:rPr>
              <a:t>Return to parent-slide containing images.</a:t>
            </a:r>
            <a:endParaRPr lang="en-US" dirty="0">
              <a:hlinkClick r:id="rId4" action="ppaction://hlinksldjump"/>
            </a:endParaRPr>
          </a:p>
        </p:txBody>
      </p:sp>
      <p:sp>
        <p:nvSpPr>
          <p:cNvPr id="4" name="Content Placeholder 3">
            <a:extLst>
              <a:ext uri="{FF2B5EF4-FFF2-40B4-BE49-F238E27FC236}">
                <a16:creationId xmlns:a16="http://schemas.microsoft.com/office/drawing/2014/main" id="{425DFB41-4C7C-4DF4-6439-7C102085FA15}"/>
              </a:ext>
            </a:extLst>
          </p:cNvPr>
          <p:cNvSpPr>
            <a:spLocks noGrp="1"/>
          </p:cNvSpPr>
          <p:nvPr>
            <p:ph sz="quarter" idx="11"/>
          </p:nvPr>
        </p:nvSpPr>
        <p:spPr/>
        <p:txBody>
          <a:bodyPr>
            <a:normAutofit/>
          </a:bodyPr>
          <a:lstStyle/>
          <a:p>
            <a:r>
              <a:rPr lang="en-US" sz="2400" dirty="0"/>
              <a:t>Values are given for purchase equity investment, investment in equity securities cash, investment in equity affiliate cash. Other fields provided with values are recognize proportionate share of investee's net income and any related adjustments, adjust to fair value 2027, receive dividend, sell equity investment. 1. adjust to fair value 2028, record sale, and other fields. </a:t>
            </a:r>
          </a:p>
        </p:txBody>
      </p:sp>
      <p:sp>
        <p:nvSpPr>
          <p:cNvPr id="5" name="Text Placeholder 4">
            <a:extLst>
              <a:ext uri="{FF2B5EF4-FFF2-40B4-BE49-F238E27FC236}">
                <a16:creationId xmlns:a16="http://schemas.microsoft.com/office/drawing/2014/main" id="{FEAEAA37-C57E-412E-99CB-DCB22CB101E5}"/>
              </a:ext>
            </a:extLst>
          </p:cNvPr>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EC227098-14B5-2E09-4420-9F371AA7D149}"/>
              </a:ext>
            </a:extLst>
          </p:cNvPr>
          <p:cNvSpPr>
            <a:spLocks noGrp="1"/>
          </p:cNvSpPr>
          <p:nvPr>
            <p:ph type="sldNum" sz="quarter" idx="10"/>
          </p:nvPr>
        </p:nvSpPr>
        <p:spPr/>
        <p:txBody>
          <a:bodyPr/>
          <a:lstStyle/>
          <a:p>
            <a:fld id="{68151E55-6873-49E2-B8D5-2F265E6F1973}" type="slidenum">
              <a:rPr lang="en-US" sz="800" smtClean="0"/>
              <a:t>103</a:t>
            </a:fld>
            <a:endParaRPr lang="en-US" sz="800"/>
          </a:p>
        </p:txBody>
      </p:sp>
    </p:spTree>
    <p:extLst>
      <p:ext uri="{BB962C8B-B14F-4D97-AF65-F5344CB8AC3E}">
        <p14:creationId xmlns:p14="http://schemas.microsoft.com/office/powerpoint/2010/main" val="2822496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Credit Losses for Held-to-Maturity Investments </a:t>
            </a:r>
            <a:r>
              <a:rPr lang="en-IN" sz="1000" b="0" dirty="0"/>
              <a:t>2</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The amortized cost of the bonds on 12/31/2027 is 671,297. It includes interest, principal (face amount), total discounted cash flow, and necessary balance in the allowance for credit losses. Interest and principal lead to the discounted cash flow of the bond, using effective interest rate on date of bond purchase, at present values.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p>
        </p:txBody>
      </p:sp>
      <p:sp>
        <p:nvSpPr>
          <p:cNvPr id="6" name="Slide Number Placeholder 5"/>
          <p:cNvSpPr>
            <a:spLocks noGrp="1"/>
          </p:cNvSpPr>
          <p:nvPr>
            <p:ph type="sldNum" sz="quarter" idx="10"/>
          </p:nvPr>
        </p:nvSpPr>
        <p:spPr/>
        <p:txBody>
          <a:bodyPr/>
          <a:lstStyle/>
          <a:p>
            <a:fld id="{68151E55-6873-49E2-B8D5-2F265E6F1973}" type="slidenum">
              <a:rPr lang="en-US" sz="800" smtClean="0"/>
              <a:t>104</a:t>
            </a:fld>
            <a:endParaRPr lang="en-US" sz="800"/>
          </a:p>
        </p:txBody>
      </p:sp>
    </p:spTree>
    <p:extLst>
      <p:ext uri="{BB962C8B-B14F-4D97-AF65-F5344CB8AC3E}">
        <p14:creationId xmlns:p14="http://schemas.microsoft.com/office/powerpoint/2010/main" val="33377805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Credit Losses for Available-for-Sale Investments</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The amortized cost of the bonds on 12/31/2027 is 671,297. It includes interest, principal (face amount), total discounted cash flow, unrealized loss, credit loss from H</a:t>
            </a:r>
            <a:r>
              <a:rPr lang="en-US" sz="100" dirty="0"/>
              <a:t> </a:t>
            </a:r>
            <a:r>
              <a:rPr lang="en-US" sz="2400" dirty="0"/>
              <a:t>T</a:t>
            </a:r>
            <a:r>
              <a:rPr lang="en-US" sz="100" dirty="0"/>
              <a:t> </a:t>
            </a:r>
            <a:r>
              <a:rPr lang="en-US" sz="2400" dirty="0"/>
              <a:t>M illustration, and non-credit loss. Interest and principal lead to the discounted cash flow of the bond, using prevailing market interest rate, at present values.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105</a:t>
            </a:fld>
            <a:endParaRPr lang="en-US" sz="800"/>
          </a:p>
        </p:txBody>
      </p:sp>
    </p:spTree>
    <p:extLst>
      <p:ext uri="{BB962C8B-B14F-4D97-AF65-F5344CB8AC3E}">
        <p14:creationId xmlns:p14="http://schemas.microsoft.com/office/powerpoint/2010/main" val="17643989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Decision Tree to Account for Impairment of A</a:t>
            </a:r>
            <a:r>
              <a:rPr lang="en-US" sz="100" dirty="0"/>
              <a:t> </a:t>
            </a:r>
            <a:r>
              <a:rPr lang="en-US" sz="2800" dirty="0"/>
              <a:t>F</a:t>
            </a:r>
            <a:r>
              <a:rPr lang="en-US" sz="100" dirty="0"/>
              <a:t> </a:t>
            </a:r>
            <a:r>
              <a:rPr lang="en-US" sz="2800" dirty="0"/>
              <a:t>S Investments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p>
        </p:txBody>
      </p:sp>
      <p:sp>
        <p:nvSpPr>
          <p:cNvPr id="4" name="Content Placeholder 3"/>
          <p:cNvSpPr>
            <a:spLocks noGrp="1"/>
          </p:cNvSpPr>
          <p:nvPr>
            <p:ph sz="quarter" idx="11"/>
          </p:nvPr>
        </p:nvSpPr>
        <p:spPr/>
        <p:txBody>
          <a:bodyPr>
            <a:normAutofit/>
          </a:bodyPr>
          <a:lstStyle/>
          <a:p>
            <a:r>
              <a:rPr lang="en-US" sz="1800" dirty="0"/>
              <a:t>The flow begins with the decision statement that reads, Is fair value greater than amortized cost? If no, leads to no impairment; recognize any unrealized gains in O</a:t>
            </a:r>
            <a:r>
              <a:rPr lang="en-US" sz="100" dirty="0"/>
              <a:t> </a:t>
            </a:r>
            <a:r>
              <a:rPr lang="en-US" sz="1800" dirty="0"/>
              <a:t>C</a:t>
            </a:r>
            <a:r>
              <a:rPr lang="en-US" sz="100" dirty="0"/>
              <a:t> </a:t>
            </a:r>
            <a:r>
              <a:rPr lang="en-US" sz="1800" dirty="0"/>
              <a:t>I, if yes, leads to the next decision statement that reads, Does the investor intend to sell the investment? or Is it more likely than not that the investor will have to sell the investment before fair value recovers? If yes, leads to recognize entire unrealized loss in earnings and reduce amortized cost to fair value, if no, leads to the next decision statement that reads, Is some of the unrealized loss a credit loss? If the statement is yes, the flow leads to recognizing credit loss in earnings and using the allowance for credit losses to reduce the carrying value of the investment, followed by recognizing the noncredit portion of the unrealized loss in O</a:t>
            </a:r>
            <a:r>
              <a:rPr lang="en-US" sz="100" dirty="0"/>
              <a:t> </a:t>
            </a:r>
            <a:r>
              <a:rPr lang="en-US" sz="1800" dirty="0"/>
              <a:t>C</a:t>
            </a:r>
            <a:r>
              <a:rPr lang="en-US" sz="100" dirty="0"/>
              <a:t> </a:t>
            </a:r>
            <a:r>
              <a:rPr lang="en-US" sz="1800" dirty="0"/>
              <a:t>I and using fair value adjustment to reduce carrying value of the investment. If the statement is not satisfied, the flow leads to recognizing the entire unrealized loss in O</a:t>
            </a:r>
            <a:r>
              <a:rPr lang="en-US" sz="100" dirty="0"/>
              <a:t> </a:t>
            </a:r>
            <a:r>
              <a:rPr lang="en-US" sz="1800" dirty="0"/>
              <a:t>C</a:t>
            </a:r>
            <a:r>
              <a:rPr lang="en-US" sz="100" dirty="0"/>
              <a:t> </a:t>
            </a:r>
            <a:r>
              <a:rPr lang="en-US" sz="1800" dirty="0"/>
              <a:t>I. A note at the bottom right reads as follows. The amount of credit loss is limited to the amount by which fair value is lower than amortized cost.</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106</a:t>
            </a:fld>
            <a:endParaRPr lang="en-US" sz="800"/>
          </a:p>
        </p:txBody>
      </p:sp>
    </p:spTree>
    <p:extLst>
      <p:ext uri="{BB962C8B-B14F-4D97-AF65-F5344CB8AC3E}">
        <p14:creationId xmlns:p14="http://schemas.microsoft.com/office/powerpoint/2010/main" val="363467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Three Classifications of Debt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pic>
        <p:nvPicPr>
          <p:cNvPr id="8" name="Picture 7" descr="A chart with three classifications of debt investments. ">
            <a:extLst>
              <a:ext uri="{FF2B5EF4-FFF2-40B4-BE49-F238E27FC236}">
                <a16:creationId xmlns:a16="http://schemas.microsoft.com/office/drawing/2014/main" id="{9E8AF3D2-28FF-D091-9541-5BF98C84EC04}"/>
              </a:ext>
            </a:extLst>
          </p:cNvPr>
          <p:cNvPicPr>
            <a:picLocks noChangeAspect="1"/>
          </p:cNvPicPr>
          <p:nvPr/>
        </p:nvPicPr>
        <p:blipFill>
          <a:blip r:embed="rId3"/>
          <a:stretch>
            <a:fillRect/>
          </a:stretch>
        </p:blipFill>
        <p:spPr>
          <a:xfrm>
            <a:off x="1009334" y="1425158"/>
            <a:ext cx="7125331" cy="4668672"/>
          </a:xfrm>
          <a:prstGeom prst="rect">
            <a:avLst/>
          </a:prstGeom>
        </p:spPr>
      </p:pic>
      <p:sp>
        <p:nvSpPr>
          <p:cNvPr id="4" name="Text Placeholder 14">
            <a:extLst>
              <a:ext uri="{FF2B5EF4-FFF2-40B4-BE49-F238E27FC236}">
                <a16:creationId xmlns:a16="http://schemas.microsoft.com/office/drawing/2014/main" id="{D9B0B2D9-0797-A170-6B24-86926B21B33D}"/>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endParaRPr lang="en-IN" sz="1200" dirty="0">
              <a:hlinkClick r:id="rId5" action="ppaction://hlinksldjump"/>
            </a:endParaRP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1290742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Disclosure about Investments—United Parcel Service, Inc.</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684265"/>
          </a:xfrm>
        </p:spPr>
        <p:txBody>
          <a:bodyPr/>
          <a:lstStyle/>
          <a:p>
            <a:r>
              <a:rPr lang="en-US" sz="2000" b="1" dirty="0">
                <a:solidFill>
                  <a:schemeClr val="tx1"/>
                </a:solidFill>
              </a:rPr>
              <a:t>Note 1. Summary of Accounting Policies:</a:t>
            </a:r>
            <a:endParaRPr lang="en-US" sz="2000" dirty="0">
              <a:solidFill>
                <a:schemeClr val="tx1"/>
              </a:solidFill>
            </a:endParaRPr>
          </a:p>
          <a:p>
            <a:r>
              <a:rPr lang="en-US" sz="2000" i="1" dirty="0">
                <a:solidFill>
                  <a:schemeClr val="tx1"/>
                </a:solidFill>
              </a:rPr>
              <a:t>Marketable Securities and Non-Current Investments:</a:t>
            </a:r>
          </a:p>
          <a:p>
            <a:r>
              <a:rPr lang="en-US" sz="2000" dirty="0"/>
              <a:t>Debt securities are classified as either trading or available-for-sale securities and are carried at fair value. Unrealized gains and losses on trading securities are reported as </a:t>
            </a:r>
            <a:r>
              <a:rPr lang="en-US" sz="2000" i="1" dirty="0"/>
              <a:t>Investment income and other </a:t>
            </a:r>
            <a:r>
              <a:rPr lang="en-US" sz="2000" dirty="0"/>
              <a:t>on the statements of consolidated income. Unrealized gains and losses on available-for-sale securities are reported within other comprehensive income, a separate component of shareowners’ equity. The amortized cost of debt securities is adjusted for amortization of premiums and accretion of discounts to maturity. Such amortization and accretion is included </a:t>
            </a:r>
            <a:r>
              <a:rPr lang="en-US" sz="2000" i="1" dirty="0"/>
              <a:t>in Investment income and other</a:t>
            </a:r>
            <a:r>
              <a:rPr lang="en-US" sz="2000" dirty="0"/>
              <a:t>, together with interest and dividends. The cost of securities sold is based on the specific identification method; realized gains and losses resulting from such sales are included in </a:t>
            </a:r>
            <a:r>
              <a:rPr lang="en-US" sz="2000" i="1" dirty="0"/>
              <a:t>Investment income and other.</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416613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Debt Investments to Be Held-to-Maturity (H</a:t>
            </a:r>
            <a:r>
              <a:rPr lang="en-IN" sz="100" dirty="0"/>
              <a:t> </a:t>
            </a:r>
            <a:r>
              <a:rPr lang="en-IN" dirty="0"/>
              <a:t>T</a:t>
            </a:r>
            <a:r>
              <a:rPr lang="en-IN" sz="100" dirty="0"/>
              <a:t> </a:t>
            </a:r>
            <a:r>
              <a:rPr lang="en-IN" dirty="0"/>
              <a:t>M)</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844767"/>
          </a:xfrm>
        </p:spPr>
        <p:txBody>
          <a:bodyPr/>
          <a:lstStyle/>
          <a:p>
            <a:pPr marL="292608" indent="-292608">
              <a:buFont typeface="Arial" panose="020B0604020202020204" pitchFamily="34" charset="0"/>
              <a:buChar char="•"/>
            </a:pPr>
            <a:r>
              <a:rPr lang="en-IN" dirty="0"/>
              <a:t>Investor has the “positive intent and ability” to hold the investment to maturity.</a:t>
            </a:r>
          </a:p>
        </p:txBody>
      </p:sp>
      <p:pic>
        <p:nvPicPr>
          <p:cNvPr id="7" name="Picture 6" descr="A diagram presents the debt investment classification."/>
          <p:cNvPicPr>
            <a:picLocks noChangeAspect="1"/>
          </p:cNvPicPr>
          <p:nvPr/>
        </p:nvPicPr>
        <p:blipFill>
          <a:blip r:embed="rId3"/>
          <a:stretch>
            <a:fillRect/>
          </a:stretch>
        </p:blipFill>
        <p:spPr>
          <a:xfrm>
            <a:off x="1526724" y="2317697"/>
            <a:ext cx="6120532" cy="3781575"/>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374973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547488" cy="903231"/>
          </a:xfrm>
        </p:spPr>
        <p:txBody>
          <a:bodyPr>
            <a:noAutofit/>
          </a:bodyPr>
          <a:lstStyle/>
          <a:p>
            <a:r>
              <a:rPr lang="en-IN" sz="3000" dirty="0"/>
              <a:t>For H</a:t>
            </a:r>
            <a:r>
              <a:rPr lang="en-IN" sz="100" dirty="0"/>
              <a:t> </a:t>
            </a:r>
            <a:r>
              <a:rPr lang="en-IN" sz="3000" dirty="0"/>
              <a:t>T</a:t>
            </a:r>
            <a:r>
              <a:rPr lang="en-IN" sz="100" dirty="0"/>
              <a:t> </a:t>
            </a:r>
            <a:r>
              <a:rPr lang="en-IN" sz="3000" dirty="0"/>
              <a:t>M Investments, Do Not Recognize Unrealized Holding Gains and Losses</a:t>
            </a:r>
            <a:endParaRPr lang="en-US" sz="300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684265"/>
          </a:xfrm>
        </p:spPr>
        <p:txBody>
          <a:bodyPr/>
          <a:lstStyle/>
          <a:p>
            <a:r>
              <a:rPr lang="en-IN" b="1" dirty="0">
                <a:solidFill>
                  <a:schemeClr val="tx1"/>
                </a:solidFill>
              </a:rPr>
              <a:t>Example:</a:t>
            </a:r>
          </a:p>
          <a:p>
            <a:r>
              <a:rPr lang="en-IN" i="1" dirty="0">
                <a:solidFill>
                  <a:schemeClr val="tx1"/>
                </a:solidFill>
              </a:rPr>
              <a:t>The Wall Street Journal </a:t>
            </a:r>
            <a:r>
              <a:rPr lang="en-IN" dirty="0">
                <a:solidFill>
                  <a:schemeClr val="tx1"/>
                </a:solidFill>
              </a:rPr>
              <a:t>indicates that the fair value of the </a:t>
            </a:r>
            <a:r>
              <a:rPr lang="en-IN" dirty="0" err="1">
                <a:solidFill>
                  <a:schemeClr val="tx1"/>
                </a:solidFill>
              </a:rPr>
              <a:t>Masterwear</a:t>
            </a:r>
            <a:r>
              <a:rPr lang="en-IN" dirty="0">
                <a:solidFill>
                  <a:schemeClr val="tx1"/>
                </a:solidFill>
              </a:rPr>
              <a:t> bonds on 12/31/2027 is $714,943. How will United account for this </a:t>
            </a:r>
            <a:r>
              <a:rPr lang="en-US" dirty="0">
                <a:solidFill>
                  <a:schemeClr val="tx1"/>
                </a:solidFill>
              </a:rPr>
              <a:t>increase in fair value?</a:t>
            </a:r>
          </a:p>
          <a:p>
            <a:r>
              <a:rPr lang="en-IN" dirty="0">
                <a:solidFill>
                  <a:schemeClr val="tx1"/>
                </a:solidFill>
              </a:rPr>
              <a:t>If viewed as an H</a:t>
            </a:r>
            <a:r>
              <a:rPr lang="en-IN" sz="100" dirty="0">
                <a:solidFill>
                  <a:schemeClr val="tx1"/>
                </a:solidFill>
              </a:rPr>
              <a:t> </a:t>
            </a:r>
            <a:r>
              <a:rPr lang="en-IN" dirty="0">
                <a:solidFill>
                  <a:schemeClr val="tx1"/>
                </a:solidFill>
              </a:rPr>
              <a:t>T</a:t>
            </a:r>
            <a:r>
              <a:rPr lang="en-IN" sz="100" dirty="0">
                <a:solidFill>
                  <a:schemeClr val="tx1"/>
                </a:solidFill>
              </a:rPr>
              <a:t> </a:t>
            </a:r>
            <a:r>
              <a:rPr lang="en-IN" dirty="0">
                <a:solidFill>
                  <a:schemeClr val="tx1"/>
                </a:solidFill>
              </a:rPr>
              <a:t>M investment:</a:t>
            </a:r>
          </a:p>
          <a:p>
            <a:pPr lvl="1"/>
            <a:r>
              <a:rPr lang="en-IN" dirty="0">
                <a:solidFill>
                  <a:schemeClr val="tx1"/>
                </a:solidFill>
              </a:rPr>
              <a:t>The investment simply will be recorded at amortized cost.</a:t>
            </a:r>
          </a:p>
          <a:p>
            <a:pPr lvl="1"/>
            <a:r>
              <a:rPr lang="en-IN" dirty="0">
                <a:solidFill>
                  <a:schemeClr val="tx1"/>
                </a:solidFill>
              </a:rPr>
              <a:t>United will </a:t>
            </a:r>
            <a:r>
              <a:rPr lang="en-IN" b="1" dirty="0">
                <a:solidFill>
                  <a:schemeClr val="tx1"/>
                </a:solidFill>
              </a:rPr>
              <a:t>disclose</a:t>
            </a:r>
            <a:r>
              <a:rPr lang="en-IN" dirty="0">
                <a:solidFill>
                  <a:schemeClr val="tx1"/>
                </a:solidFill>
              </a:rPr>
              <a:t> the fair value of its H</a:t>
            </a:r>
            <a:r>
              <a:rPr lang="en-IN" sz="100" dirty="0">
                <a:solidFill>
                  <a:schemeClr val="tx1"/>
                </a:solidFill>
              </a:rPr>
              <a:t> </a:t>
            </a:r>
            <a:r>
              <a:rPr lang="en-IN" dirty="0">
                <a:solidFill>
                  <a:schemeClr val="tx1"/>
                </a:solidFill>
              </a:rPr>
              <a:t>T</a:t>
            </a:r>
            <a:r>
              <a:rPr lang="en-IN" sz="100" dirty="0">
                <a:solidFill>
                  <a:schemeClr val="tx1"/>
                </a:solidFill>
              </a:rPr>
              <a:t> </a:t>
            </a:r>
            <a:r>
              <a:rPr lang="en-IN" dirty="0">
                <a:solidFill>
                  <a:schemeClr val="tx1"/>
                </a:solidFill>
              </a:rPr>
              <a:t>M investments in a note to the financial statements.</a:t>
            </a:r>
          </a:p>
          <a:p>
            <a:pPr lvl="1"/>
            <a:r>
              <a:rPr lang="en-IN" dirty="0">
                <a:solidFill>
                  <a:schemeClr val="tx1"/>
                </a:solidFill>
              </a:rPr>
              <a:t>It will not recognize any fair value changes in the income statement or balance sheet.</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162287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lstStyle/>
          <a:p>
            <a:r>
              <a:rPr lang="en-US" dirty="0"/>
              <a:t>Sale of H</a:t>
            </a:r>
            <a:r>
              <a:rPr lang="en-US" sz="100" dirty="0"/>
              <a:t> </a:t>
            </a:r>
            <a:r>
              <a:rPr lang="en-US" dirty="0"/>
              <a:t>T</a:t>
            </a:r>
            <a:r>
              <a:rPr lang="en-US" sz="100" dirty="0"/>
              <a:t> </a:t>
            </a:r>
            <a:r>
              <a:rPr lang="en-US" dirty="0"/>
              <a:t>M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398748"/>
          </a:xfrm>
        </p:spPr>
        <p:txBody>
          <a:bodyPr/>
          <a:lstStyle/>
          <a:p>
            <a:r>
              <a:rPr lang="en-IN" sz="2000" dirty="0">
                <a:solidFill>
                  <a:schemeClr val="tx1"/>
                </a:solidFill>
              </a:rPr>
              <a:t>On July 1, 2027, </a:t>
            </a:r>
            <a:r>
              <a:rPr lang="en-IN" sz="2000" dirty="0" err="1">
                <a:solidFill>
                  <a:schemeClr val="tx1"/>
                </a:solidFill>
              </a:rPr>
              <a:t>Masterwear</a:t>
            </a:r>
            <a:r>
              <a:rPr lang="en-IN" sz="2000" dirty="0">
                <a:solidFill>
                  <a:schemeClr val="tx1"/>
                </a:solidFill>
              </a:rPr>
              <a:t> Industries issued </a:t>
            </a:r>
            <a:r>
              <a:rPr lang="en-IN" sz="2000" u="sng" dirty="0">
                <a:solidFill>
                  <a:schemeClr val="tx1"/>
                </a:solidFill>
              </a:rPr>
              <a:t>$700,000</a:t>
            </a:r>
            <a:r>
              <a:rPr lang="en-IN" sz="2000" dirty="0">
                <a:solidFill>
                  <a:schemeClr val="tx1"/>
                </a:solidFill>
              </a:rPr>
              <a:t> of 12% bonds, dated July 1. Interest of $42,000 is payable </a:t>
            </a:r>
            <a:r>
              <a:rPr lang="en-US" sz="2000" dirty="0">
                <a:solidFill>
                  <a:schemeClr val="tx1"/>
                </a:solidFill>
              </a:rPr>
              <a:t>semiannually</a:t>
            </a:r>
            <a:r>
              <a:rPr lang="en-IN" sz="2000" dirty="0">
                <a:solidFill>
                  <a:schemeClr val="tx1"/>
                </a:solidFill>
              </a:rPr>
              <a:t> on June 30 and December 31. The bonds mature in three years, on June 30, 2030. The market interest rate for bonds of similar risk and maturity is 14%. The entire bond issue was purchased by United Intergroup, Inc.</a:t>
            </a:r>
          </a:p>
          <a:p>
            <a:r>
              <a:rPr lang="en-IN" sz="2000" dirty="0">
                <a:solidFill>
                  <a:schemeClr val="tx1"/>
                </a:solidFill>
              </a:rPr>
              <a:t>Due to unforeseen circumstances the company decided to sell its debt investment for </a:t>
            </a:r>
            <a:r>
              <a:rPr lang="en-IN" sz="2000" b="1" u="sng" dirty="0">
                <a:solidFill>
                  <a:schemeClr val="tx1"/>
                </a:solidFill>
              </a:rPr>
              <a:t>$725,000</a:t>
            </a:r>
            <a:r>
              <a:rPr lang="en-IN" sz="2000" dirty="0">
                <a:solidFill>
                  <a:schemeClr val="tx1"/>
                </a:solidFill>
              </a:rPr>
              <a:t> on January 5, 2028.</a:t>
            </a:r>
            <a:endParaRPr lang="en-US" sz="2000" dirty="0">
              <a:solidFill>
                <a:schemeClr val="tx1"/>
              </a:solidFill>
            </a:endParaRPr>
          </a:p>
        </p:txBody>
      </p:sp>
      <p:pic>
        <p:nvPicPr>
          <p:cNvPr id="7" name="Picture 6" descr="A table has 3 columns and 4 rows."/>
          <p:cNvPicPr>
            <a:picLocks noChangeAspect="1"/>
          </p:cNvPicPr>
          <p:nvPr/>
        </p:nvPicPr>
        <p:blipFill>
          <a:blip r:embed="rId3"/>
          <a:stretch>
            <a:fillRect/>
          </a:stretch>
        </p:blipFill>
        <p:spPr>
          <a:xfrm>
            <a:off x="1314964" y="3771562"/>
            <a:ext cx="6514072" cy="2413020"/>
          </a:xfrm>
          <a:prstGeom prst="rect">
            <a:avLst/>
          </a:prstGeom>
        </p:spPr>
      </p:pic>
      <p:sp>
        <p:nvSpPr>
          <p:cNvPr id="11"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404900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322821" cy="903231"/>
          </a:xfrm>
        </p:spPr>
        <p:txBody>
          <a:bodyPr>
            <a:noAutofit/>
          </a:bodyPr>
          <a:lstStyle/>
          <a:p>
            <a:r>
              <a:rPr lang="en-IN" dirty="0"/>
              <a:t>Impairment of H</a:t>
            </a:r>
            <a:r>
              <a:rPr lang="en-IN" sz="100" dirty="0"/>
              <a:t> </a:t>
            </a:r>
            <a:r>
              <a:rPr lang="en-IN" dirty="0"/>
              <a:t>T</a:t>
            </a:r>
            <a:r>
              <a:rPr lang="en-IN" sz="100" dirty="0"/>
              <a:t> </a:t>
            </a:r>
            <a:r>
              <a:rPr lang="en-IN" dirty="0"/>
              <a:t>M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388145" cy="5170962"/>
          </a:xfrm>
        </p:spPr>
        <p:txBody>
          <a:bodyPr/>
          <a:lstStyle/>
          <a:p>
            <a:r>
              <a:rPr lang="en-US" dirty="0"/>
              <a:t>There is one important exception to the general rule that companies don’t recognize unrealized gains and losses for H</a:t>
            </a:r>
            <a:r>
              <a:rPr lang="en-US" sz="100" dirty="0"/>
              <a:t> </a:t>
            </a:r>
            <a:r>
              <a:rPr lang="en-US" dirty="0"/>
              <a:t>T</a:t>
            </a:r>
            <a:r>
              <a:rPr lang="en-US" sz="100" dirty="0"/>
              <a:t> </a:t>
            </a:r>
            <a:r>
              <a:rPr lang="en-US" dirty="0"/>
              <a:t>M investments. </a:t>
            </a:r>
            <a:r>
              <a:rPr lang="en-IN" dirty="0"/>
              <a:t>If viewed as an </a:t>
            </a:r>
            <a:r>
              <a:rPr lang="en-US" dirty="0"/>
              <a:t>H</a:t>
            </a:r>
            <a:r>
              <a:rPr lang="en-US" sz="100" dirty="0"/>
              <a:t> </a:t>
            </a:r>
            <a:r>
              <a:rPr lang="en-US" dirty="0"/>
              <a:t>T</a:t>
            </a:r>
            <a:r>
              <a:rPr lang="en-US" sz="100" dirty="0"/>
              <a:t> </a:t>
            </a:r>
            <a:r>
              <a:rPr lang="en-US" dirty="0"/>
              <a:t>M</a:t>
            </a:r>
            <a:r>
              <a:rPr lang="en-IN" dirty="0"/>
              <a:t> investment:</a:t>
            </a:r>
          </a:p>
          <a:p>
            <a:pPr lvl="1"/>
            <a:r>
              <a:rPr lang="en-US" dirty="0"/>
              <a:t>Companies likewise are required to use the Current Expected Credit Loss (C</a:t>
            </a:r>
            <a:r>
              <a:rPr lang="en-US" sz="100" dirty="0"/>
              <a:t> </a:t>
            </a:r>
            <a:r>
              <a:rPr lang="en-US" dirty="0"/>
              <a:t>E</a:t>
            </a:r>
            <a:r>
              <a:rPr lang="en-US" sz="100" dirty="0"/>
              <a:t> </a:t>
            </a:r>
            <a:r>
              <a:rPr lang="en-US" dirty="0"/>
              <a:t>C</a:t>
            </a:r>
            <a:r>
              <a:rPr lang="en-US" sz="100" dirty="0"/>
              <a:t> </a:t>
            </a:r>
            <a:r>
              <a:rPr lang="en-US" dirty="0"/>
              <a:t>L) model to account for credit losses on H</a:t>
            </a:r>
            <a:r>
              <a:rPr lang="en-US" sz="100" dirty="0"/>
              <a:t> </a:t>
            </a:r>
            <a:r>
              <a:rPr lang="en-US" dirty="0"/>
              <a:t>T</a:t>
            </a:r>
            <a:r>
              <a:rPr lang="en-US" sz="100" dirty="0"/>
              <a:t> </a:t>
            </a:r>
            <a:r>
              <a:rPr lang="en-US" dirty="0"/>
              <a:t>M investments.</a:t>
            </a:r>
          </a:p>
          <a:p>
            <a:pPr marL="621792" lvl="2" indent="-320040">
              <a:spcBef>
                <a:spcPts val="500"/>
              </a:spcBef>
            </a:pPr>
            <a:r>
              <a:rPr lang="en-US" sz="2400" dirty="0"/>
              <a:t>This requires companies to make an estimate of the amount of interest and principal payments they won’t receive in the future.</a:t>
            </a:r>
          </a:p>
          <a:p>
            <a:pPr marL="621792" lvl="2" indent="-320040">
              <a:spcBef>
                <a:spcPts val="500"/>
              </a:spcBef>
            </a:pPr>
            <a:r>
              <a:rPr lang="en-US" sz="2400" dirty="0"/>
              <a:t>Companies account for that estimate by recognizing a credit loss in net income and reducing the carrying value of the H</a:t>
            </a:r>
            <a:r>
              <a:rPr lang="en-US" sz="100" dirty="0"/>
              <a:t> </a:t>
            </a:r>
            <a:r>
              <a:rPr lang="en-US" sz="2400" dirty="0"/>
              <a:t>T</a:t>
            </a:r>
            <a:r>
              <a:rPr lang="en-US" sz="100" dirty="0"/>
              <a:t> </a:t>
            </a:r>
            <a:r>
              <a:rPr lang="en-US" sz="2400" dirty="0"/>
              <a:t>M investment with an allowance for credit losses.</a:t>
            </a:r>
            <a:endParaRPr lang="en-IN" sz="24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201359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Financial Statement Presentation—H</a:t>
            </a:r>
            <a:r>
              <a:rPr lang="en-IN" sz="100" dirty="0"/>
              <a:t> </a:t>
            </a:r>
            <a:r>
              <a:rPr lang="en-IN" dirty="0"/>
              <a:t>T</a:t>
            </a:r>
            <a:r>
              <a:rPr lang="en-IN" sz="100" dirty="0"/>
              <a:t> </a:t>
            </a:r>
            <a:r>
              <a:rPr lang="en-IN" dirty="0"/>
              <a:t>M</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140168"/>
          </a:xfrm>
        </p:spPr>
        <p:txBody>
          <a:bodyPr/>
          <a:lstStyle/>
          <a:p>
            <a:pPr>
              <a:buClr>
                <a:schemeClr val="tx1"/>
              </a:buClr>
            </a:pPr>
            <a:r>
              <a:rPr lang="en-IN" sz="1800" b="1" dirty="0">
                <a:solidFill>
                  <a:schemeClr val="tx1"/>
                </a:solidFill>
              </a:rPr>
              <a:t>Income Statement and Statement of Comprehensive Income:</a:t>
            </a:r>
          </a:p>
          <a:p>
            <a:pPr lvl="1">
              <a:buClr>
                <a:schemeClr val="tx1"/>
              </a:buClr>
            </a:pPr>
            <a:r>
              <a:rPr lang="en-US" sz="1800" dirty="0">
                <a:solidFill>
                  <a:schemeClr val="tx1"/>
                </a:solidFill>
              </a:rPr>
              <a:t>Realized gains and losses are shown in net income in the period in which securities are sold.</a:t>
            </a:r>
          </a:p>
          <a:p>
            <a:pPr lvl="1">
              <a:buClr>
                <a:schemeClr val="tx1"/>
              </a:buClr>
            </a:pPr>
            <a:r>
              <a:rPr lang="en-US" sz="1800" dirty="0">
                <a:solidFill>
                  <a:schemeClr val="tx1"/>
                </a:solidFill>
              </a:rPr>
              <a:t>Unrealized holding gains and losses are disclosed in notes to financial statements.</a:t>
            </a:r>
          </a:p>
          <a:p>
            <a:pPr lvl="1">
              <a:buClr>
                <a:schemeClr val="tx1"/>
              </a:buClr>
            </a:pPr>
            <a:r>
              <a:rPr lang="en-IN" sz="1800" dirty="0">
                <a:solidFill>
                  <a:schemeClr val="tx1"/>
                </a:solidFill>
              </a:rPr>
              <a:t>Do not affect other comprehensive income (O</a:t>
            </a:r>
            <a:r>
              <a:rPr lang="en-IN" sz="100" dirty="0">
                <a:solidFill>
                  <a:schemeClr val="tx1"/>
                </a:solidFill>
              </a:rPr>
              <a:t> </a:t>
            </a:r>
            <a:r>
              <a:rPr lang="en-IN" sz="1800" dirty="0">
                <a:solidFill>
                  <a:schemeClr val="tx1"/>
                </a:solidFill>
              </a:rPr>
              <a:t>C</a:t>
            </a:r>
            <a:r>
              <a:rPr lang="en-IN" sz="100" dirty="0">
                <a:solidFill>
                  <a:schemeClr val="tx1"/>
                </a:solidFill>
              </a:rPr>
              <a:t> </a:t>
            </a:r>
            <a:r>
              <a:rPr lang="en-IN" sz="1800" dirty="0">
                <a:solidFill>
                  <a:schemeClr val="tx1"/>
                </a:solidFill>
              </a:rPr>
              <a:t>I).</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533341"/>
            <a:ext cx="8458200" cy="1738547"/>
          </a:xfrm>
        </p:spPr>
        <p:txBody>
          <a:bodyPr/>
          <a:lstStyle/>
          <a:p>
            <a:pPr>
              <a:buClr>
                <a:schemeClr val="tx1"/>
              </a:buClr>
            </a:pPr>
            <a:r>
              <a:rPr lang="en-IN" sz="1800" b="1" dirty="0">
                <a:solidFill>
                  <a:schemeClr val="tx1"/>
                </a:solidFill>
              </a:rPr>
              <a:t>Balance Sheet:</a:t>
            </a:r>
          </a:p>
          <a:p>
            <a:pPr lvl="1">
              <a:buClr>
                <a:schemeClr val="tx1"/>
              </a:buClr>
            </a:pPr>
            <a:r>
              <a:rPr lang="en-US" sz="1800" dirty="0">
                <a:solidFill>
                  <a:schemeClr val="tx1"/>
                </a:solidFill>
              </a:rPr>
              <a:t>Investments in </a:t>
            </a:r>
            <a:r>
              <a:rPr lang="en-IN" sz="1800" dirty="0">
                <a:solidFill>
                  <a:schemeClr val="tx1"/>
                </a:solidFill>
              </a:rPr>
              <a:t>H</a:t>
            </a:r>
            <a:r>
              <a:rPr lang="en-IN" sz="100" dirty="0">
                <a:solidFill>
                  <a:schemeClr val="tx1"/>
                </a:solidFill>
              </a:rPr>
              <a:t> </a:t>
            </a:r>
            <a:r>
              <a:rPr lang="en-IN" sz="1800" dirty="0">
                <a:solidFill>
                  <a:schemeClr val="tx1"/>
                </a:solidFill>
              </a:rPr>
              <a:t>T</a:t>
            </a:r>
            <a:r>
              <a:rPr lang="en-IN" sz="100" dirty="0">
                <a:solidFill>
                  <a:schemeClr val="tx1"/>
                </a:solidFill>
              </a:rPr>
              <a:t> </a:t>
            </a:r>
            <a:r>
              <a:rPr lang="en-IN" sz="1800" dirty="0">
                <a:solidFill>
                  <a:schemeClr val="tx1"/>
                </a:solidFill>
              </a:rPr>
              <a:t>M</a:t>
            </a:r>
            <a:r>
              <a:rPr lang="en-US" sz="1800" dirty="0">
                <a:solidFill>
                  <a:schemeClr val="tx1"/>
                </a:solidFill>
              </a:rPr>
              <a:t> securities are reported at amortized cost, less any allowance for credit losses.</a:t>
            </a:r>
          </a:p>
          <a:p>
            <a:pPr lvl="1">
              <a:buClr>
                <a:schemeClr val="tx1"/>
              </a:buClr>
            </a:pPr>
            <a:r>
              <a:rPr lang="en-US" sz="1800" dirty="0">
                <a:solidFill>
                  <a:schemeClr val="tx1"/>
                </a:solidFill>
              </a:rPr>
              <a:t>Fair values of those investments are disclosed in the notes to financial statements.</a:t>
            </a:r>
            <a:endParaRPr lang="en-IN"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5357977"/>
            <a:ext cx="8458199" cy="1091856"/>
          </a:xfrm>
        </p:spPr>
        <p:txBody>
          <a:bodyPr/>
          <a:lstStyle/>
          <a:p>
            <a:pPr>
              <a:buClr>
                <a:schemeClr val="tx1"/>
              </a:buClr>
            </a:pPr>
            <a:r>
              <a:rPr lang="en-IN" sz="1800" b="1" dirty="0">
                <a:solidFill>
                  <a:schemeClr val="tx1"/>
                </a:solidFill>
              </a:rPr>
              <a:t>Cash Flow Statement:</a:t>
            </a:r>
          </a:p>
          <a:p>
            <a:pPr lvl="1">
              <a:buClr>
                <a:schemeClr val="tx1"/>
              </a:buClr>
            </a:pPr>
            <a:r>
              <a:rPr lang="en-IN" sz="1800" dirty="0">
                <a:solidFill>
                  <a:schemeClr val="tx1"/>
                </a:solidFill>
              </a:rPr>
              <a:t>Cash flows from buying and selling H</a:t>
            </a:r>
            <a:r>
              <a:rPr lang="en-IN" sz="100" dirty="0">
                <a:solidFill>
                  <a:schemeClr val="tx1"/>
                </a:solidFill>
              </a:rPr>
              <a:t> </a:t>
            </a:r>
            <a:r>
              <a:rPr lang="en-IN" sz="1800" dirty="0">
                <a:solidFill>
                  <a:schemeClr val="tx1"/>
                </a:solidFill>
              </a:rPr>
              <a:t>T</a:t>
            </a:r>
            <a:r>
              <a:rPr lang="en-IN" sz="100" dirty="0">
                <a:solidFill>
                  <a:schemeClr val="tx1"/>
                </a:solidFill>
              </a:rPr>
              <a:t> </a:t>
            </a:r>
            <a:r>
              <a:rPr lang="en-IN" sz="1800" dirty="0">
                <a:solidFill>
                  <a:schemeClr val="tx1"/>
                </a:solidFill>
              </a:rPr>
              <a:t>M securities typically are classified as investing activities.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614749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Reporting Held-to-Maturity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graphicFrame>
        <p:nvGraphicFramePr>
          <p:cNvPr id="12" name="Table 11">
            <a:extLst>
              <a:ext uri="{FF2B5EF4-FFF2-40B4-BE49-F238E27FC236}">
                <a16:creationId xmlns:a16="http://schemas.microsoft.com/office/drawing/2014/main" id="{F6A5C56A-38DF-4356-A613-7AC0FC294D20}"/>
              </a:ext>
            </a:extLst>
          </p:cNvPr>
          <p:cNvGraphicFramePr>
            <a:graphicFrameLocks noGrp="1"/>
          </p:cNvGraphicFramePr>
          <p:nvPr>
            <p:extLst>
              <p:ext uri="{D42A27DB-BD31-4B8C-83A1-F6EECF244321}">
                <p14:modId xmlns:p14="http://schemas.microsoft.com/office/powerpoint/2010/main" val="2115133731"/>
              </p:ext>
            </p:extLst>
          </p:nvPr>
        </p:nvGraphicFramePr>
        <p:xfrm>
          <a:off x="659962" y="1311978"/>
          <a:ext cx="5875754" cy="4958466"/>
        </p:xfrm>
        <a:graphic>
          <a:graphicData uri="http://schemas.openxmlformats.org/drawingml/2006/table">
            <a:tbl>
              <a:tblPr firstRow="1" bandRow="1">
                <a:tableStyleId>{5C22544A-7EE6-4342-B048-85BDC9FD1C3A}</a:tableStyleId>
              </a:tblPr>
              <a:tblGrid>
                <a:gridCol w="3931638">
                  <a:extLst>
                    <a:ext uri="{9D8B030D-6E8A-4147-A177-3AD203B41FA5}">
                      <a16:colId xmlns:a16="http://schemas.microsoft.com/office/drawing/2014/main" val="20001"/>
                    </a:ext>
                  </a:extLst>
                </a:gridCol>
                <a:gridCol w="1029716">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2309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(Ignoring income taxes)</a:t>
                      </a:r>
                    </a:p>
                  </a:txBody>
                  <a:tcPr marT="24670" marB="24670"/>
                </a:tc>
                <a:tc>
                  <a:txBody>
                    <a:bodyPr/>
                    <a:lstStyle/>
                    <a:p>
                      <a:pPr algn="ctr"/>
                      <a:r>
                        <a:rPr lang="en-US" sz="1200" b="1" dirty="0"/>
                        <a:t>2027</a:t>
                      </a:r>
                    </a:p>
                  </a:txBody>
                  <a:tcPr marT="24917" marB="24917" anchor="b"/>
                </a:tc>
                <a:tc>
                  <a:txBody>
                    <a:bodyPr/>
                    <a:lstStyle/>
                    <a:p>
                      <a:pPr algn="ctr"/>
                      <a:r>
                        <a:rPr lang="en-US" sz="1200" b="1" dirty="0"/>
                        <a:t>2028</a:t>
                      </a:r>
                    </a:p>
                  </a:txBody>
                  <a:tcPr marT="24917" marB="24917" anchor="b"/>
                </a:tc>
                <a:extLst>
                  <a:ext uri="{0D108BD9-81ED-4DB2-BD59-A6C34878D82A}">
                    <a16:rowId xmlns:a16="http://schemas.microsoft.com/office/drawing/2014/main" val="2188648326"/>
                  </a:ext>
                </a:extLst>
              </a:tr>
              <a:tr h="230410">
                <a:tc>
                  <a:txBody>
                    <a:bodyPr/>
                    <a:lstStyle/>
                    <a:p>
                      <a:r>
                        <a:rPr lang="en-US" sz="1200" b="1" dirty="0"/>
                        <a:t>Statement</a:t>
                      </a:r>
                      <a:r>
                        <a:rPr lang="en-US" sz="1200" b="1" baseline="0" dirty="0"/>
                        <a:t> of Comprehensive Income</a:t>
                      </a:r>
                      <a:endParaRPr lang="en-US" sz="1200" b="1" dirty="0"/>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02"/>
                  </a:ext>
                </a:extLst>
              </a:tr>
              <a:tr h="230410">
                <a:tc>
                  <a:txBody>
                    <a:bodyPr/>
                    <a:lstStyle/>
                    <a:p>
                      <a:r>
                        <a:rPr lang="en-US" sz="1200" dirty="0"/>
                        <a:t>Revenues</a:t>
                      </a:r>
                    </a:p>
                  </a:txBody>
                  <a:tcPr marT="24670" marB="24670"/>
                </a:tc>
                <a:tc>
                  <a:txBody>
                    <a:bodyPr/>
                    <a:lstStyle/>
                    <a:p>
                      <a:pPr algn="r"/>
                      <a:r>
                        <a:rPr lang="en-US" sz="1200" u="none" dirty="0"/>
                        <a:t>$            - </a:t>
                      </a:r>
                    </a:p>
                  </a:txBody>
                  <a:tcPr marT="19626" marB="19626"/>
                </a:tc>
                <a:tc>
                  <a:txBody>
                    <a:bodyPr/>
                    <a:lstStyle/>
                    <a:p>
                      <a:pPr algn="r"/>
                      <a:r>
                        <a:rPr lang="en-US" sz="1200" u="none" dirty="0"/>
                        <a:t>$          -</a:t>
                      </a:r>
                    </a:p>
                  </a:txBody>
                  <a:tcPr marT="19626" marB="19626"/>
                </a:tc>
                <a:extLst>
                  <a:ext uri="{0D108BD9-81ED-4DB2-BD59-A6C34878D82A}">
                    <a16:rowId xmlns:a16="http://schemas.microsoft.com/office/drawing/2014/main" val="10003"/>
                  </a:ext>
                </a:extLst>
              </a:tr>
              <a:tr h="230410">
                <a:tc>
                  <a:txBody>
                    <a:bodyPr/>
                    <a:lstStyle/>
                    <a:p>
                      <a:r>
                        <a:rPr lang="en-US" sz="1200" dirty="0"/>
                        <a:t>Expenses</a:t>
                      </a:r>
                    </a:p>
                  </a:txBody>
                  <a:tcPr marT="24670" marB="24670"/>
                </a:tc>
                <a:tc>
                  <a:txBody>
                    <a:bodyPr/>
                    <a:lstStyle/>
                    <a:p>
                      <a:pPr algn="r"/>
                      <a:r>
                        <a:rPr lang="en-US" sz="1200" u="none" dirty="0"/>
                        <a:t>-</a:t>
                      </a:r>
                    </a:p>
                  </a:txBody>
                  <a:tcPr marT="19626" marB="19626"/>
                </a:tc>
                <a:tc>
                  <a:txBody>
                    <a:bodyPr/>
                    <a:lstStyle/>
                    <a:p>
                      <a:pPr algn="r"/>
                      <a:r>
                        <a:rPr lang="en-US" sz="1200" u="none" dirty="0"/>
                        <a:t>-</a:t>
                      </a:r>
                    </a:p>
                  </a:txBody>
                  <a:tcPr marT="19626" marB="19626"/>
                </a:tc>
                <a:extLst>
                  <a:ext uri="{0D108BD9-81ED-4DB2-BD59-A6C34878D82A}">
                    <a16:rowId xmlns:a16="http://schemas.microsoft.com/office/drawing/2014/main" val="10004"/>
                  </a:ext>
                </a:extLst>
              </a:tr>
              <a:tr h="230410">
                <a:tc>
                  <a:txBody>
                    <a:bodyPr/>
                    <a:lstStyle/>
                    <a:p>
                      <a:r>
                        <a:rPr lang="en-US" sz="1200" dirty="0"/>
                        <a:t>Other income (expense):</a:t>
                      </a:r>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05"/>
                  </a:ext>
                </a:extLst>
              </a:tr>
              <a:tr h="230410">
                <a:tc>
                  <a:txBody>
                    <a:bodyPr/>
                    <a:lstStyle/>
                    <a:p>
                      <a:pPr marL="323850" indent="0"/>
                      <a:r>
                        <a:rPr lang="en-US" sz="1200" dirty="0"/>
                        <a:t>Interest</a:t>
                      </a:r>
                      <a:r>
                        <a:rPr lang="en-US" sz="1200" baseline="0" dirty="0"/>
                        <a:t> revenue</a:t>
                      </a:r>
                      <a:endParaRPr lang="en-US" sz="1200" dirty="0"/>
                    </a:p>
                  </a:txBody>
                  <a:tcPr marT="24670" marB="24670"/>
                </a:tc>
                <a:tc>
                  <a:txBody>
                    <a:bodyPr/>
                    <a:lstStyle/>
                    <a:p>
                      <a:pPr algn="r"/>
                      <a:r>
                        <a:rPr lang="en-US" sz="1200" u="none" dirty="0"/>
                        <a:t>46,664</a:t>
                      </a:r>
                    </a:p>
                  </a:txBody>
                  <a:tcPr marT="19626" marB="19626"/>
                </a:tc>
                <a:tc>
                  <a:txBody>
                    <a:bodyPr/>
                    <a:lstStyle/>
                    <a:p>
                      <a:pPr algn="r"/>
                      <a:r>
                        <a:rPr lang="en-US" sz="1200" u="none" dirty="0"/>
                        <a:t>0</a:t>
                      </a:r>
                    </a:p>
                  </a:txBody>
                  <a:tcPr marT="19626" marB="19626"/>
                </a:tc>
                <a:extLst>
                  <a:ext uri="{0D108BD9-81ED-4DB2-BD59-A6C34878D82A}">
                    <a16:rowId xmlns:a16="http://schemas.microsoft.com/office/drawing/2014/main" val="10006"/>
                  </a:ext>
                </a:extLst>
              </a:tr>
              <a:tr h="230410">
                <a:tc>
                  <a:txBody>
                    <a:bodyPr/>
                    <a:lstStyle/>
                    <a:p>
                      <a:pPr marL="323850" indent="0"/>
                      <a:r>
                        <a:rPr lang="en-US" sz="1200" dirty="0"/>
                        <a:t>Gain on investments</a:t>
                      </a:r>
                    </a:p>
                  </a:txBody>
                  <a:tcPr marT="24670" marB="24670"/>
                </a:tc>
                <a:tc>
                  <a:txBody>
                    <a:bodyPr/>
                    <a:lstStyle/>
                    <a:p>
                      <a:pPr algn="r"/>
                      <a:r>
                        <a:rPr lang="en-US" sz="1200" u="sng" dirty="0"/>
                        <a:t>           0</a:t>
                      </a:r>
                    </a:p>
                  </a:txBody>
                  <a:tcPr marT="19626" marB="19626"/>
                </a:tc>
                <a:tc>
                  <a:txBody>
                    <a:bodyPr/>
                    <a:lstStyle/>
                    <a:p>
                      <a:pPr algn="r"/>
                      <a:r>
                        <a:rPr lang="en-US" sz="1200" b="1" u="sng" dirty="0"/>
                        <a:t> 53,703</a:t>
                      </a:r>
                      <a:endParaRPr lang="en-US" sz="1200" b="1" u="sng" dirty="0">
                        <a:solidFill>
                          <a:srgbClr val="C00000"/>
                        </a:solidFill>
                      </a:endParaRPr>
                    </a:p>
                  </a:txBody>
                  <a:tcPr marT="19626" marB="19626"/>
                </a:tc>
                <a:extLst>
                  <a:ext uri="{0D108BD9-81ED-4DB2-BD59-A6C34878D82A}">
                    <a16:rowId xmlns:a16="http://schemas.microsoft.com/office/drawing/2014/main" val="10007"/>
                  </a:ext>
                </a:extLst>
              </a:tr>
              <a:tr h="230410">
                <a:tc>
                  <a:txBody>
                    <a:bodyPr/>
                    <a:lstStyle/>
                    <a:p>
                      <a:r>
                        <a:rPr lang="en-US" sz="1200" dirty="0"/>
                        <a:t>Net</a:t>
                      </a:r>
                      <a:r>
                        <a:rPr lang="en-US" sz="1200" baseline="0" dirty="0"/>
                        <a:t> income</a:t>
                      </a:r>
                      <a:endParaRPr lang="en-US" sz="1200" dirty="0"/>
                    </a:p>
                  </a:txBody>
                  <a:tcPr marT="24670" marB="24670"/>
                </a:tc>
                <a:tc>
                  <a:txBody>
                    <a:bodyPr/>
                    <a:lstStyle/>
                    <a:p>
                      <a:pPr algn="r"/>
                      <a:r>
                        <a:rPr lang="en-US" sz="1200" u="none" dirty="0"/>
                        <a:t>46,664</a:t>
                      </a:r>
                    </a:p>
                  </a:txBody>
                  <a:tcPr marT="19626" marB="19626"/>
                </a:tc>
                <a:tc>
                  <a:txBody>
                    <a:bodyPr/>
                    <a:lstStyle/>
                    <a:p>
                      <a:pPr algn="r"/>
                      <a:r>
                        <a:rPr lang="en-US" sz="1200" u="none" dirty="0"/>
                        <a:t>53,703</a:t>
                      </a:r>
                    </a:p>
                  </a:txBody>
                  <a:tcPr marT="19626" marB="19626"/>
                </a:tc>
                <a:extLst>
                  <a:ext uri="{0D108BD9-81ED-4DB2-BD59-A6C34878D82A}">
                    <a16:rowId xmlns:a16="http://schemas.microsoft.com/office/drawing/2014/main" val="10008"/>
                  </a:ext>
                </a:extLst>
              </a:tr>
              <a:tr h="230410">
                <a:tc>
                  <a:txBody>
                    <a:bodyPr/>
                    <a:lstStyle/>
                    <a:p>
                      <a:r>
                        <a:rPr lang="en-US" sz="1200" dirty="0"/>
                        <a:t>Other comprehensive income (O</a:t>
                      </a:r>
                      <a:r>
                        <a:rPr lang="en-US" sz="100" dirty="0"/>
                        <a:t> </a:t>
                      </a:r>
                      <a:r>
                        <a:rPr lang="en-US" sz="1200" dirty="0"/>
                        <a:t>C</a:t>
                      </a:r>
                      <a:r>
                        <a:rPr lang="en-US" sz="100" dirty="0"/>
                        <a:t> </a:t>
                      </a:r>
                      <a:r>
                        <a:rPr lang="en-US" sz="1200" dirty="0"/>
                        <a:t>I)</a:t>
                      </a:r>
                    </a:p>
                  </a:txBody>
                  <a:tcPr marT="24670" marB="24670"/>
                </a:tc>
                <a:tc>
                  <a:txBody>
                    <a:bodyPr/>
                    <a:lstStyle/>
                    <a:p>
                      <a:pPr algn="r"/>
                      <a:r>
                        <a:rPr lang="en-US" sz="1200" u="sng" dirty="0"/>
                        <a:t>           0</a:t>
                      </a:r>
                    </a:p>
                  </a:txBody>
                  <a:tcPr marT="19626" marB="19626"/>
                </a:tc>
                <a:tc>
                  <a:txBody>
                    <a:bodyPr/>
                    <a:lstStyle/>
                    <a:p>
                      <a:pPr algn="r"/>
                      <a:r>
                        <a:rPr lang="en-US" sz="1200" u="sng" dirty="0"/>
                        <a:t> 0</a:t>
                      </a:r>
                    </a:p>
                  </a:txBody>
                  <a:tcPr marT="19626" marB="19626"/>
                </a:tc>
                <a:extLst>
                  <a:ext uri="{0D108BD9-81ED-4DB2-BD59-A6C34878D82A}">
                    <a16:rowId xmlns:a16="http://schemas.microsoft.com/office/drawing/2014/main" val="10009"/>
                  </a:ext>
                </a:extLst>
              </a:tr>
              <a:tr h="230410">
                <a:tc>
                  <a:txBody>
                    <a:bodyPr/>
                    <a:lstStyle/>
                    <a:p>
                      <a:r>
                        <a:rPr lang="en-US" sz="1200" dirty="0"/>
                        <a:t>Comprehensive</a:t>
                      </a:r>
                      <a:r>
                        <a:rPr lang="en-US" sz="1200" baseline="0" dirty="0"/>
                        <a:t> income (Net income + O</a:t>
                      </a:r>
                      <a:r>
                        <a:rPr lang="en-US" sz="100" baseline="0" dirty="0"/>
                        <a:t> </a:t>
                      </a:r>
                      <a:r>
                        <a:rPr lang="en-US" sz="1200" baseline="0" dirty="0"/>
                        <a:t>C</a:t>
                      </a:r>
                      <a:r>
                        <a:rPr lang="en-US" sz="100" baseline="0" dirty="0"/>
                        <a:t> </a:t>
                      </a:r>
                      <a:r>
                        <a:rPr lang="en-US" sz="1200" baseline="0" dirty="0"/>
                        <a:t>I)</a:t>
                      </a:r>
                      <a:endParaRPr lang="en-US" sz="1200" dirty="0"/>
                    </a:p>
                  </a:txBody>
                  <a:tcPr marT="24670" marB="24670"/>
                </a:tc>
                <a:tc>
                  <a:txBody>
                    <a:bodyPr/>
                    <a:lstStyle/>
                    <a:p>
                      <a:pPr algn="r"/>
                      <a:r>
                        <a:rPr lang="en-US" sz="1200" u="dbl" baseline="0" dirty="0"/>
                        <a:t>$ 46,664</a:t>
                      </a:r>
                    </a:p>
                  </a:txBody>
                  <a:tcPr marT="19626" marB="19626"/>
                </a:tc>
                <a:tc>
                  <a:txBody>
                    <a:bodyPr/>
                    <a:lstStyle/>
                    <a:p>
                      <a:pPr algn="r"/>
                      <a:r>
                        <a:rPr lang="en-US" sz="1200" u="dbl" baseline="0" dirty="0"/>
                        <a:t>$ 53,703</a:t>
                      </a:r>
                    </a:p>
                  </a:txBody>
                  <a:tcPr marT="19626" marB="19626"/>
                </a:tc>
                <a:extLst>
                  <a:ext uri="{0D108BD9-81ED-4DB2-BD59-A6C34878D82A}">
                    <a16:rowId xmlns:a16="http://schemas.microsoft.com/office/drawing/2014/main" val="10010"/>
                  </a:ext>
                </a:extLst>
              </a:tr>
              <a:tr h="230410">
                <a:tc>
                  <a:txBody>
                    <a:bodyPr/>
                    <a:lstStyle/>
                    <a:p>
                      <a:r>
                        <a:rPr lang="en-US" sz="1200" b="1" dirty="0"/>
                        <a:t>Balance</a:t>
                      </a:r>
                      <a:r>
                        <a:rPr lang="en-US" sz="1200" b="1" baseline="0" dirty="0"/>
                        <a:t> Sheet</a:t>
                      </a:r>
                      <a:endParaRPr lang="en-US" sz="1200" b="1" dirty="0"/>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11"/>
                  </a:ext>
                </a:extLst>
              </a:tr>
              <a:tr h="310855">
                <a:tc>
                  <a:txBody>
                    <a:bodyPr/>
                    <a:lstStyle/>
                    <a:p>
                      <a:r>
                        <a:rPr lang="en-US" sz="1200" dirty="0"/>
                        <a:t>Assets:</a:t>
                      </a:r>
                    </a:p>
                  </a:txBody>
                  <a:tcPr marT="24670" marB="24670"/>
                </a:tc>
                <a:tc>
                  <a:txBody>
                    <a:bodyPr/>
                    <a:lstStyle/>
                    <a:p>
                      <a:endParaRPr lang="en-US" sz="1800" dirty="0"/>
                    </a:p>
                  </a:txBody>
                  <a:tcPr marT="19626" marB="19626"/>
                </a:tc>
                <a:tc>
                  <a:txBody>
                    <a:bodyPr/>
                    <a:lstStyle/>
                    <a:p>
                      <a:endParaRPr lang="en-US" sz="1800" dirty="0"/>
                    </a:p>
                  </a:txBody>
                  <a:tcPr marT="19626" marB="19626"/>
                </a:tc>
                <a:extLst>
                  <a:ext uri="{0D108BD9-81ED-4DB2-BD59-A6C34878D82A}">
                    <a16:rowId xmlns:a16="http://schemas.microsoft.com/office/drawing/2014/main" val="10012"/>
                  </a:ext>
                </a:extLst>
              </a:tr>
              <a:tr h="230410">
                <a:tc>
                  <a:txBody>
                    <a:bodyPr/>
                    <a:lstStyle/>
                    <a:p>
                      <a:pPr marL="323850" indent="0"/>
                      <a:r>
                        <a:rPr lang="en-US" sz="1200" dirty="0"/>
                        <a:t>I</a:t>
                      </a:r>
                      <a:r>
                        <a:rPr lang="en-US" sz="1200" baseline="0" dirty="0"/>
                        <a:t>nvestments in bonds (HTM)</a:t>
                      </a:r>
                      <a:endParaRPr lang="en-US" sz="1200" dirty="0"/>
                    </a:p>
                  </a:txBody>
                  <a:tcPr marT="24670" marB="24670"/>
                </a:tc>
                <a:tc>
                  <a:txBody>
                    <a:bodyPr/>
                    <a:lstStyle/>
                    <a:p>
                      <a:pPr algn="r"/>
                      <a:r>
                        <a:rPr lang="en-US" sz="1200" u="none" dirty="0"/>
                        <a:t>$ 671,297</a:t>
                      </a:r>
                    </a:p>
                  </a:txBody>
                  <a:tcPr marT="19626" marB="19626"/>
                </a:tc>
                <a:tc>
                  <a:txBody>
                    <a:bodyPr/>
                    <a:lstStyle/>
                    <a:p>
                      <a:pPr algn="r"/>
                      <a:r>
                        <a:rPr lang="en-US" sz="1200" u="none" dirty="0"/>
                        <a:t>$         0</a:t>
                      </a:r>
                    </a:p>
                  </a:txBody>
                  <a:tcPr marT="19626" marB="19626"/>
                </a:tc>
                <a:extLst>
                  <a:ext uri="{0D108BD9-81ED-4DB2-BD59-A6C34878D82A}">
                    <a16:rowId xmlns:a16="http://schemas.microsoft.com/office/drawing/2014/main" val="10013"/>
                  </a:ext>
                </a:extLst>
              </a:tr>
              <a:tr h="230410">
                <a:tc>
                  <a:txBody>
                    <a:bodyPr/>
                    <a:lstStyle/>
                    <a:p>
                      <a:r>
                        <a:rPr lang="en-US" sz="1200" dirty="0"/>
                        <a:t>Shareholders’</a:t>
                      </a:r>
                      <a:r>
                        <a:rPr lang="en-US" sz="1200" baseline="0" dirty="0"/>
                        <a:t> equity:</a:t>
                      </a:r>
                      <a:endParaRPr lang="en-US" sz="1200" dirty="0"/>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14"/>
                  </a:ext>
                </a:extLst>
              </a:tr>
              <a:tr h="230410">
                <a:tc>
                  <a:txBody>
                    <a:bodyPr/>
                    <a:lstStyle/>
                    <a:p>
                      <a:pPr marL="323850" indent="0"/>
                      <a:r>
                        <a:rPr lang="en-US" sz="1200" dirty="0"/>
                        <a:t>Retained earnings</a:t>
                      </a:r>
                    </a:p>
                  </a:txBody>
                  <a:tcPr marT="24670" marB="24670"/>
                </a:tc>
                <a:tc>
                  <a:txBody>
                    <a:bodyPr/>
                    <a:lstStyle/>
                    <a:p>
                      <a:pPr algn="r"/>
                      <a:r>
                        <a:rPr lang="en-US" sz="1200" u="none" dirty="0"/>
                        <a:t>46,664</a:t>
                      </a:r>
                    </a:p>
                  </a:txBody>
                  <a:tcPr marT="19626" marB="19626"/>
                </a:tc>
                <a:tc>
                  <a:txBody>
                    <a:bodyPr/>
                    <a:lstStyle/>
                    <a:p>
                      <a:pPr algn="r"/>
                      <a:r>
                        <a:rPr lang="en-US" sz="1200" u="none" dirty="0"/>
                        <a:t>100,367*</a:t>
                      </a:r>
                    </a:p>
                  </a:txBody>
                  <a:tcPr marT="19626" marB="19626"/>
                </a:tc>
                <a:extLst>
                  <a:ext uri="{0D108BD9-81ED-4DB2-BD59-A6C34878D82A}">
                    <a16:rowId xmlns:a16="http://schemas.microsoft.com/office/drawing/2014/main" val="10015"/>
                  </a:ext>
                </a:extLst>
              </a:tr>
              <a:tr h="230410">
                <a:tc>
                  <a:txBody>
                    <a:bodyPr/>
                    <a:lstStyle/>
                    <a:p>
                      <a:r>
                        <a:rPr lang="en-US" sz="1200" b="1" dirty="0"/>
                        <a:t>Statement of Cash</a:t>
                      </a:r>
                      <a:r>
                        <a:rPr lang="en-US" sz="1200" b="1" baseline="0" dirty="0"/>
                        <a:t> Flows (direct method)</a:t>
                      </a:r>
                      <a:endParaRPr lang="en-US" sz="1200" b="1" dirty="0"/>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16"/>
                  </a:ext>
                </a:extLst>
              </a:tr>
              <a:tr h="230410">
                <a:tc>
                  <a:txBody>
                    <a:bodyPr/>
                    <a:lstStyle/>
                    <a:p>
                      <a:r>
                        <a:rPr lang="en-US" sz="1200" dirty="0"/>
                        <a:t>Operating</a:t>
                      </a:r>
                      <a:r>
                        <a:rPr lang="en-US" sz="1200" baseline="0" dirty="0"/>
                        <a:t> activities:</a:t>
                      </a:r>
                      <a:endParaRPr lang="en-US" sz="1200" dirty="0"/>
                    </a:p>
                  </a:txBody>
                  <a:tcPr marT="24670" marB="24670"/>
                </a:tc>
                <a:tc>
                  <a:txBody>
                    <a:bodyPr/>
                    <a:lstStyle/>
                    <a:p>
                      <a:pPr algn="r"/>
                      <a:endParaRPr lang="en-US" sz="1200" u="sng" dirty="0"/>
                    </a:p>
                  </a:txBody>
                  <a:tcPr marT="19626" marB="19626"/>
                </a:tc>
                <a:tc>
                  <a:txBody>
                    <a:bodyPr/>
                    <a:lstStyle/>
                    <a:p>
                      <a:pPr algn="r"/>
                      <a:endParaRPr lang="en-US" sz="1200" u="sng" dirty="0"/>
                    </a:p>
                  </a:txBody>
                  <a:tcPr marT="19626" marB="19626"/>
                </a:tc>
                <a:extLst>
                  <a:ext uri="{0D108BD9-81ED-4DB2-BD59-A6C34878D82A}">
                    <a16:rowId xmlns:a16="http://schemas.microsoft.com/office/drawing/2014/main" val="10017"/>
                  </a:ext>
                </a:extLst>
              </a:tr>
              <a:tr h="230410">
                <a:tc>
                  <a:txBody>
                    <a:bodyPr/>
                    <a:lstStyle/>
                    <a:p>
                      <a:pPr marL="323850" indent="0"/>
                      <a:r>
                        <a:rPr lang="en-US" sz="1200" dirty="0"/>
                        <a:t>Cash</a:t>
                      </a:r>
                      <a:r>
                        <a:rPr lang="en-US" sz="1200" baseline="0" dirty="0"/>
                        <a:t> from interest received</a:t>
                      </a:r>
                      <a:endParaRPr lang="en-US" sz="1200" dirty="0"/>
                    </a:p>
                  </a:txBody>
                  <a:tcPr marT="24670" marB="24670"/>
                </a:tc>
                <a:tc>
                  <a:txBody>
                    <a:bodyPr/>
                    <a:lstStyle/>
                    <a:p>
                      <a:pPr algn="r"/>
                      <a:r>
                        <a:rPr lang="en-US" sz="1200" u="none" dirty="0"/>
                        <a:t>$   42,000</a:t>
                      </a:r>
                    </a:p>
                  </a:txBody>
                  <a:tcPr marT="19626" marB="19626"/>
                </a:tc>
                <a:tc>
                  <a:txBody>
                    <a:bodyPr/>
                    <a:lstStyle/>
                    <a:p>
                      <a:pPr algn="r"/>
                      <a:r>
                        <a:rPr lang="en-US" sz="1200" u="none" dirty="0"/>
                        <a:t>$         0</a:t>
                      </a:r>
                    </a:p>
                  </a:txBody>
                  <a:tcPr marT="19626" marB="19626"/>
                </a:tc>
                <a:extLst>
                  <a:ext uri="{0D108BD9-81ED-4DB2-BD59-A6C34878D82A}">
                    <a16:rowId xmlns:a16="http://schemas.microsoft.com/office/drawing/2014/main" val="10018"/>
                  </a:ext>
                </a:extLst>
              </a:tr>
              <a:tr h="230410">
                <a:tc>
                  <a:txBody>
                    <a:bodyPr/>
                    <a:lstStyle/>
                    <a:p>
                      <a:r>
                        <a:rPr lang="en-US" sz="1200" dirty="0"/>
                        <a:t>Investing</a:t>
                      </a:r>
                      <a:r>
                        <a:rPr lang="en-US" sz="1200" baseline="0" dirty="0"/>
                        <a:t> activities</a:t>
                      </a:r>
                      <a:endParaRPr lang="en-US" sz="1200" dirty="0"/>
                    </a:p>
                  </a:txBody>
                  <a:tcPr marT="24670" marB="24670"/>
                </a:tc>
                <a:tc>
                  <a:txBody>
                    <a:bodyPr/>
                    <a:lstStyle/>
                    <a:p>
                      <a:pPr algn="r"/>
                      <a:endParaRPr lang="en-US" sz="1200" u="none" dirty="0"/>
                    </a:p>
                  </a:txBody>
                  <a:tcPr marT="19626" marB="19626"/>
                </a:tc>
                <a:tc>
                  <a:txBody>
                    <a:bodyPr/>
                    <a:lstStyle/>
                    <a:p>
                      <a:pPr algn="r"/>
                      <a:endParaRPr lang="en-US" sz="1200" u="none" dirty="0"/>
                    </a:p>
                  </a:txBody>
                  <a:tcPr marT="19626" marB="19626"/>
                </a:tc>
                <a:extLst>
                  <a:ext uri="{0D108BD9-81ED-4DB2-BD59-A6C34878D82A}">
                    <a16:rowId xmlns:a16="http://schemas.microsoft.com/office/drawing/2014/main" val="10019"/>
                  </a:ext>
                </a:extLst>
              </a:tr>
              <a:tr h="230410">
                <a:tc>
                  <a:txBody>
                    <a:bodyPr/>
                    <a:lstStyle/>
                    <a:p>
                      <a:pPr marL="323850" indent="0"/>
                      <a:r>
                        <a:rPr lang="en-US" sz="1200" dirty="0"/>
                        <a:t>Purchase of H</a:t>
                      </a:r>
                      <a:r>
                        <a:rPr lang="en-US" sz="100" dirty="0"/>
                        <a:t> </a:t>
                      </a:r>
                      <a:r>
                        <a:rPr lang="en-US" sz="1200" dirty="0"/>
                        <a:t>T</a:t>
                      </a:r>
                      <a:r>
                        <a:rPr lang="en-US" sz="100" dirty="0"/>
                        <a:t> </a:t>
                      </a:r>
                      <a:r>
                        <a:rPr lang="en-US" sz="1200" dirty="0"/>
                        <a:t>M securities</a:t>
                      </a:r>
                    </a:p>
                  </a:txBody>
                  <a:tcPr marT="24670" marB="24670"/>
                </a:tc>
                <a:tc>
                  <a:txBody>
                    <a:bodyPr/>
                    <a:lstStyle/>
                    <a:p>
                      <a:pPr algn="r"/>
                      <a:r>
                        <a:rPr lang="en-US" sz="1200" u="none" dirty="0"/>
                        <a:t>(666,633)</a:t>
                      </a:r>
                    </a:p>
                  </a:txBody>
                  <a:tcPr marT="19626" marB="19626"/>
                </a:tc>
                <a:tc>
                  <a:txBody>
                    <a:bodyPr/>
                    <a:lstStyle/>
                    <a:p>
                      <a:pPr algn="r"/>
                      <a:r>
                        <a:rPr lang="en-US" sz="1200" u="none" dirty="0"/>
                        <a:t>0</a:t>
                      </a:r>
                    </a:p>
                  </a:txBody>
                  <a:tcPr marT="19626" marB="19626"/>
                </a:tc>
                <a:extLst>
                  <a:ext uri="{0D108BD9-81ED-4DB2-BD59-A6C34878D82A}">
                    <a16:rowId xmlns:a16="http://schemas.microsoft.com/office/drawing/2014/main" val="10020"/>
                  </a:ext>
                </a:extLst>
              </a:tr>
              <a:tr h="230410">
                <a:tc>
                  <a:txBody>
                    <a:bodyPr/>
                    <a:lstStyle/>
                    <a:p>
                      <a:pPr marL="323850" indent="0"/>
                      <a:r>
                        <a:rPr lang="en-US" sz="1200" dirty="0"/>
                        <a:t>Sale</a:t>
                      </a:r>
                      <a:r>
                        <a:rPr lang="en-US" sz="1200" baseline="0" dirty="0"/>
                        <a:t> of H</a:t>
                      </a:r>
                      <a:r>
                        <a:rPr lang="en-US" sz="100" baseline="0" dirty="0"/>
                        <a:t> </a:t>
                      </a:r>
                      <a:r>
                        <a:rPr lang="en-US" sz="1200" baseline="0" dirty="0"/>
                        <a:t>T</a:t>
                      </a:r>
                      <a:r>
                        <a:rPr lang="en-US" sz="100" baseline="0" dirty="0"/>
                        <a:t> </a:t>
                      </a:r>
                      <a:r>
                        <a:rPr lang="en-US" sz="1200" baseline="0" dirty="0"/>
                        <a:t>M securities</a:t>
                      </a:r>
                      <a:endParaRPr lang="en-US" sz="1200" dirty="0"/>
                    </a:p>
                  </a:txBody>
                  <a:tcPr marT="24670" marB="24670"/>
                </a:tc>
                <a:tc>
                  <a:txBody>
                    <a:bodyPr/>
                    <a:lstStyle/>
                    <a:p>
                      <a:pPr algn="r"/>
                      <a:r>
                        <a:rPr lang="en-US" sz="1200" u="none" dirty="0"/>
                        <a:t>0</a:t>
                      </a:r>
                    </a:p>
                  </a:txBody>
                  <a:tcPr marT="19626" marB="19626"/>
                </a:tc>
                <a:tc>
                  <a:txBody>
                    <a:bodyPr/>
                    <a:lstStyle/>
                    <a:p>
                      <a:pPr algn="r"/>
                      <a:r>
                        <a:rPr lang="en-US" sz="1200" u="none" dirty="0"/>
                        <a:t>725,000</a:t>
                      </a:r>
                    </a:p>
                  </a:txBody>
                  <a:tcPr marT="19626" marB="19626"/>
                </a:tc>
                <a:extLst>
                  <a:ext uri="{0D108BD9-81ED-4DB2-BD59-A6C34878D82A}">
                    <a16:rowId xmlns:a16="http://schemas.microsoft.com/office/drawing/2014/main" val="10021"/>
                  </a:ext>
                </a:extLst>
              </a:tr>
            </a:tbl>
          </a:graphicData>
        </a:graphic>
      </p:graphicFrame>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6784259" y="4822722"/>
            <a:ext cx="2016841" cy="966019"/>
          </a:xfrm>
        </p:spPr>
        <p:txBody>
          <a:bodyPr/>
          <a:lstStyle/>
          <a:p>
            <a:r>
              <a:rPr lang="en-US" sz="1200" dirty="0"/>
              <a:t>*Net income of $46,664 (2027) + $53,703 (2028) = $100,367 accumulates in retained earnings by the end of 2028.</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632092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Disclosure of Unrealized Gains and Losses on H</a:t>
            </a:r>
            <a:r>
              <a:rPr lang="en-US" sz="100" dirty="0"/>
              <a:t> </a:t>
            </a:r>
            <a:r>
              <a:rPr lang="en-US" dirty="0"/>
              <a:t>T</a:t>
            </a:r>
            <a:r>
              <a:rPr lang="en-US" sz="100" dirty="0"/>
              <a:t> </a:t>
            </a:r>
            <a:r>
              <a:rPr lang="en-US" dirty="0"/>
              <a:t>M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O12.2</a:t>
            </a:r>
          </a:p>
        </p:txBody>
      </p:sp>
      <p:graphicFrame>
        <p:nvGraphicFramePr>
          <p:cNvPr id="11" name="Table 10">
            <a:extLst>
              <a:ext uri="{FF2B5EF4-FFF2-40B4-BE49-F238E27FC236}">
                <a16:creationId xmlns:a16="http://schemas.microsoft.com/office/drawing/2014/main" id="{69C64386-2662-438F-977D-6CF60FF1CF82}"/>
              </a:ext>
            </a:extLst>
          </p:cNvPr>
          <p:cNvGraphicFramePr>
            <a:graphicFrameLocks noGrp="1"/>
          </p:cNvGraphicFramePr>
          <p:nvPr>
            <p:extLst>
              <p:ext uri="{D42A27DB-BD31-4B8C-83A1-F6EECF244321}">
                <p14:modId xmlns:p14="http://schemas.microsoft.com/office/powerpoint/2010/main" val="1202276867"/>
              </p:ext>
            </p:extLst>
          </p:nvPr>
        </p:nvGraphicFramePr>
        <p:xfrm>
          <a:off x="419100" y="1736212"/>
          <a:ext cx="8354449" cy="3093720"/>
        </p:xfrm>
        <a:graphic>
          <a:graphicData uri="http://schemas.openxmlformats.org/drawingml/2006/table">
            <a:tbl>
              <a:tblPr firstRow="1" bandRow="1">
                <a:tableStyleId>{5C22544A-7EE6-4342-B048-85BDC9FD1C3A}</a:tableStyleId>
              </a:tblPr>
              <a:tblGrid>
                <a:gridCol w="3607603">
                  <a:extLst>
                    <a:ext uri="{9D8B030D-6E8A-4147-A177-3AD203B41FA5}">
                      <a16:colId xmlns:a16="http://schemas.microsoft.com/office/drawing/2014/main" val="1249616652"/>
                    </a:ext>
                  </a:extLst>
                </a:gridCol>
                <a:gridCol w="1234180">
                  <a:extLst>
                    <a:ext uri="{9D8B030D-6E8A-4147-A177-3AD203B41FA5}">
                      <a16:colId xmlns:a16="http://schemas.microsoft.com/office/drawing/2014/main" val="3975396797"/>
                    </a:ext>
                  </a:extLst>
                </a:gridCol>
                <a:gridCol w="1227003">
                  <a:extLst>
                    <a:ext uri="{9D8B030D-6E8A-4147-A177-3AD203B41FA5}">
                      <a16:colId xmlns:a16="http://schemas.microsoft.com/office/drawing/2014/main" val="1608887172"/>
                    </a:ext>
                  </a:extLst>
                </a:gridCol>
                <a:gridCol w="1241357">
                  <a:extLst>
                    <a:ext uri="{9D8B030D-6E8A-4147-A177-3AD203B41FA5}">
                      <a16:colId xmlns:a16="http://schemas.microsoft.com/office/drawing/2014/main" val="4232281192"/>
                    </a:ext>
                  </a:extLst>
                </a:gridCol>
                <a:gridCol w="1044306">
                  <a:extLst>
                    <a:ext uri="{9D8B030D-6E8A-4147-A177-3AD203B41FA5}">
                      <a16:colId xmlns:a16="http://schemas.microsoft.com/office/drawing/2014/main" val="2371822229"/>
                    </a:ext>
                  </a:extLst>
                </a:gridCol>
              </a:tblGrid>
              <a:tr h="370840">
                <a:tc>
                  <a:txBody>
                    <a:bodyPr/>
                    <a:lstStyle/>
                    <a:p>
                      <a:r>
                        <a:rPr lang="en-US" sz="1600" dirty="0"/>
                        <a:t>Dec 31, 2022</a:t>
                      </a:r>
                    </a:p>
                    <a:p>
                      <a:r>
                        <a:rPr lang="en-US" sz="1600" dirty="0"/>
                        <a:t>($ in millions)</a:t>
                      </a:r>
                      <a:endParaRPr lang="en-US" sz="1600" b="0" dirty="0">
                        <a:solidFill>
                          <a:schemeClr val="tx1"/>
                        </a:solidFill>
                      </a:endParaRPr>
                    </a:p>
                  </a:txBody>
                  <a:tcPr anchor="b"/>
                </a:tc>
                <a:tc>
                  <a:txBody>
                    <a:bodyPr/>
                    <a:lstStyle/>
                    <a:p>
                      <a:pPr algn="ctr"/>
                      <a:r>
                        <a:rPr lang="en-US" sz="1600" dirty="0"/>
                        <a:t>Amortized Cost</a:t>
                      </a:r>
                      <a:endParaRPr lang="en-US" sz="1600" dirty="0">
                        <a:solidFill>
                          <a:schemeClr val="tx1"/>
                        </a:solidFill>
                      </a:endParaRPr>
                    </a:p>
                  </a:txBody>
                  <a:tcPr anchor="b"/>
                </a:tc>
                <a:tc>
                  <a:txBody>
                    <a:bodyPr/>
                    <a:lstStyle/>
                    <a:p>
                      <a:pPr algn="ctr"/>
                      <a:r>
                        <a:rPr lang="en-US" sz="1600" dirty="0"/>
                        <a:t>Gross Unrealized Gains</a:t>
                      </a:r>
                      <a:endParaRPr lang="en-US" sz="1600" dirty="0">
                        <a:solidFill>
                          <a:schemeClr val="tx1"/>
                        </a:solidFill>
                      </a:endParaRPr>
                    </a:p>
                  </a:txBody>
                  <a:tcPr anchor="b"/>
                </a:tc>
                <a:tc>
                  <a:txBody>
                    <a:bodyPr/>
                    <a:lstStyle/>
                    <a:p>
                      <a:pPr algn="ctr"/>
                      <a:r>
                        <a:rPr lang="en-US" sz="1600" dirty="0"/>
                        <a:t>Gross Unrealized Losses</a:t>
                      </a:r>
                      <a:endParaRPr lang="en-US" sz="1600" dirty="0">
                        <a:solidFill>
                          <a:schemeClr val="tx1"/>
                        </a:solidFill>
                      </a:endParaRPr>
                    </a:p>
                  </a:txBody>
                  <a:tcPr anchor="b"/>
                </a:tc>
                <a:tc>
                  <a:txBody>
                    <a:bodyPr/>
                    <a:lstStyle/>
                    <a:p>
                      <a:pPr algn="ctr"/>
                      <a:r>
                        <a:rPr lang="en-US" sz="1600" dirty="0"/>
                        <a:t>Fair Value</a:t>
                      </a:r>
                      <a:endParaRPr lang="en-US" sz="1600" dirty="0">
                        <a:solidFill>
                          <a:schemeClr val="tx1"/>
                        </a:solidFill>
                      </a:endParaRPr>
                    </a:p>
                  </a:txBody>
                  <a:tcPr anchor="b"/>
                </a:tc>
                <a:extLst>
                  <a:ext uri="{0D108BD9-81ED-4DB2-BD59-A6C34878D82A}">
                    <a16:rowId xmlns:a16="http://schemas.microsoft.com/office/drawing/2014/main" val="1342169947"/>
                  </a:ext>
                </a:extLst>
              </a:tr>
              <a:tr h="370840">
                <a:tc>
                  <a:txBody>
                    <a:bodyPr/>
                    <a:lstStyle/>
                    <a:p>
                      <a:r>
                        <a:rPr lang="en-US" sz="1600" b="1" dirty="0"/>
                        <a:t>Held-to-maturity debt securities</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032004770"/>
                  </a:ext>
                </a:extLst>
              </a:tr>
              <a:tr h="370840">
                <a:tc>
                  <a:txBody>
                    <a:bodyPr/>
                    <a:lstStyle/>
                    <a:p>
                      <a:r>
                        <a:rPr lang="en-US" sz="1600" dirty="0"/>
                        <a:t>Agency mortgage-backed securities</a:t>
                      </a:r>
                    </a:p>
                  </a:txBody>
                  <a:tcPr/>
                </a:tc>
                <a:tc>
                  <a:txBody>
                    <a:bodyPr/>
                    <a:lstStyle/>
                    <a:p>
                      <a:pPr algn="r"/>
                      <a:r>
                        <a:rPr lang="en-US" sz="1600" dirty="0"/>
                        <a:t>$503,233</a:t>
                      </a:r>
                    </a:p>
                  </a:txBody>
                  <a:tcPr/>
                </a:tc>
                <a:tc>
                  <a:txBody>
                    <a:bodyPr/>
                    <a:lstStyle/>
                    <a:p>
                      <a:pPr algn="r"/>
                      <a:r>
                        <a:rPr lang="en-US" sz="1600" dirty="0"/>
                        <a:t>--</a:t>
                      </a:r>
                    </a:p>
                  </a:txBody>
                  <a:tcPr/>
                </a:tc>
                <a:tc>
                  <a:txBody>
                    <a:bodyPr/>
                    <a:lstStyle/>
                    <a:p>
                      <a:pPr algn="r"/>
                      <a:r>
                        <a:rPr lang="en-US" sz="1600" dirty="0"/>
                        <a:t>$ (87,319)</a:t>
                      </a:r>
                    </a:p>
                  </a:txBody>
                  <a:tcPr/>
                </a:tc>
                <a:tc>
                  <a:txBody>
                    <a:bodyPr/>
                    <a:lstStyle/>
                    <a:p>
                      <a:pPr algn="r"/>
                      <a:r>
                        <a:rPr lang="en-US" sz="1600" dirty="0"/>
                        <a:t>$415,914</a:t>
                      </a:r>
                    </a:p>
                  </a:txBody>
                  <a:tcPr/>
                </a:tc>
                <a:extLst>
                  <a:ext uri="{0D108BD9-81ED-4DB2-BD59-A6C34878D82A}">
                    <a16:rowId xmlns:a16="http://schemas.microsoft.com/office/drawing/2014/main" val="646146870"/>
                  </a:ext>
                </a:extLst>
              </a:tr>
              <a:tr h="370840">
                <a:tc>
                  <a:txBody>
                    <a:bodyPr/>
                    <a:lstStyle/>
                    <a:p>
                      <a:r>
                        <a:rPr lang="en-US" sz="1600" dirty="0"/>
                        <a:t>U</a:t>
                      </a:r>
                      <a:r>
                        <a:rPr lang="en-US" sz="100" dirty="0"/>
                        <a:t> </a:t>
                      </a:r>
                      <a:r>
                        <a:rPr lang="en-US" sz="1600" dirty="0"/>
                        <a:t>S Treasury and government agencies</a:t>
                      </a:r>
                    </a:p>
                  </a:txBody>
                  <a:tcPr/>
                </a:tc>
                <a:tc>
                  <a:txBody>
                    <a:bodyPr/>
                    <a:lstStyle/>
                    <a:p>
                      <a:pPr algn="r"/>
                      <a:r>
                        <a:rPr lang="en-US" sz="1600" dirty="0"/>
                        <a:t>121,597</a:t>
                      </a:r>
                    </a:p>
                  </a:txBody>
                  <a:tcPr/>
                </a:tc>
                <a:tc>
                  <a:txBody>
                    <a:bodyPr/>
                    <a:lstStyle/>
                    <a:p>
                      <a:pPr algn="r"/>
                      <a:r>
                        <a:rPr lang="en-US" sz="1600" dirty="0"/>
                        <a:t>--</a:t>
                      </a:r>
                    </a:p>
                  </a:txBody>
                  <a:tcPr/>
                </a:tc>
                <a:tc>
                  <a:txBody>
                    <a:bodyPr/>
                    <a:lstStyle/>
                    <a:p>
                      <a:pPr algn="r"/>
                      <a:r>
                        <a:rPr lang="en-US" sz="1600" dirty="0"/>
                        <a:t>(20,259)</a:t>
                      </a:r>
                    </a:p>
                  </a:txBody>
                  <a:tcPr/>
                </a:tc>
                <a:tc>
                  <a:txBody>
                    <a:bodyPr/>
                    <a:lstStyle/>
                    <a:p>
                      <a:pPr algn="r"/>
                      <a:r>
                        <a:rPr lang="en-US" sz="1600" dirty="0"/>
                        <a:t>101,338</a:t>
                      </a:r>
                    </a:p>
                  </a:txBody>
                  <a:tcPr/>
                </a:tc>
                <a:extLst>
                  <a:ext uri="{0D108BD9-81ED-4DB2-BD59-A6C34878D82A}">
                    <a16:rowId xmlns:a16="http://schemas.microsoft.com/office/drawing/2014/main" val="584948015"/>
                  </a:ext>
                </a:extLst>
              </a:tr>
              <a:tr h="370840">
                <a:tc>
                  <a:txBody>
                    <a:bodyPr/>
                    <a:lstStyle/>
                    <a:p>
                      <a:r>
                        <a:rPr lang="en-US" sz="1600" dirty="0"/>
                        <a:t>Other taxable securities</a:t>
                      </a:r>
                    </a:p>
                  </a:txBody>
                  <a:tcPr/>
                </a:tc>
                <a:tc>
                  <a:txBody>
                    <a:bodyPr/>
                    <a:lstStyle/>
                    <a:p>
                      <a:pPr algn="r"/>
                      <a:r>
                        <a:rPr lang="en-US" sz="1600" u="sng" baseline="0" dirty="0"/>
                        <a:t> 8,033</a:t>
                      </a:r>
                    </a:p>
                  </a:txBody>
                  <a:tcPr/>
                </a:tc>
                <a:tc>
                  <a:txBody>
                    <a:bodyPr/>
                    <a:lstStyle/>
                    <a:p>
                      <a:pPr algn="r"/>
                      <a:r>
                        <a:rPr lang="en-US" sz="1600" dirty="0"/>
                        <a:t>--</a:t>
                      </a:r>
                    </a:p>
                  </a:txBody>
                  <a:tcPr/>
                </a:tc>
                <a:tc>
                  <a:txBody>
                    <a:bodyPr/>
                    <a:lstStyle/>
                    <a:p>
                      <a:pPr algn="r"/>
                      <a:r>
                        <a:rPr lang="en-US" sz="1600" u="sng" baseline="0" dirty="0"/>
                        <a:t> (1,018)</a:t>
                      </a:r>
                    </a:p>
                  </a:txBody>
                  <a:tcPr/>
                </a:tc>
                <a:tc>
                  <a:txBody>
                    <a:bodyPr/>
                    <a:lstStyle/>
                    <a:p>
                      <a:pPr algn="r"/>
                      <a:r>
                        <a:rPr lang="en-US" sz="1600" u="sng" baseline="0" dirty="0"/>
                        <a:t> 7,015</a:t>
                      </a:r>
                    </a:p>
                  </a:txBody>
                  <a:tcPr/>
                </a:tc>
                <a:extLst>
                  <a:ext uri="{0D108BD9-81ED-4DB2-BD59-A6C34878D82A}">
                    <a16:rowId xmlns:a16="http://schemas.microsoft.com/office/drawing/2014/main" val="2997679513"/>
                  </a:ext>
                </a:extLst>
              </a:tr>
              <a:tr h="370840">
                <a:tc>
                  <a:txBody>
                    <a:bodyPr/>
                    <a:lstStyle/>
                    <a:p>
                      <a:r>
                        <a:rPr lang="en-US" sz="1600" b="1" dirty="0"/>
                        <a:t>Total held-to-maturity debt securities</a:t>
                      </a:r>
                    </a:p>
                  </a:txBody>
                  <a:tcPr/>
                </a:tc>
                <a:tc>
                  <a:txBody>
                    <a:bodyPr/>
                    <a:lstStyle/>
                    <a:p>
                      <a:pPr algn="r"/>
                      <a:r>
                        <a:rPr lang="en-US" sz="1600" u="dbl" baseline="0" dirty="0"/>
                        <a:t>$632,863</a:t>
                      </a:r>
                    </a:p>
                  </a:txBody>
                  <a:tcPr/>
                </a:tc>
                <a:tc>
                  <a:txBody>
                    <a:bodyPr/>
                    <a:lstStyle/>
                    <a:p>
                      <a:pPr algn="r"/>
                      <a:r>
                        <a:rPr lang="en-US" sz="1600" dirty="0"/>
                        <a:t>--</a:t>
                      </a:r>
                    </a:p>
                  </a:txBody>
                  <a:tcPr/>
                </a:tc>
                <a:tc>
                  <a:txBody>
                    <a:bodyPr/>
                    <a:lstStyle/>
                    <a:p>
                      <a:pPr algn="r"/>
                      <a:r>
                        <a:rPr lang="en-US" sz="1600" u="dbl" baseline="0" dirty="0"/>
                        <a:t>$(108,596)</a:t>
                      </a:r>
                    </a:p>
                  </a:txBody>
                  <a:tcPr/>
                </a:tc>
                <a:tc>
                  <a:txBody>
                    <a:bodyPr/>
                    <a:lstStyle/>
                    <a:p>
                      <a:pPr algn="r"/>
                      <a:r>
                        <a:rPr lang="en-US" sz="1600" u="dbl" baseline="0" dirty="0"/>
                        <a:t>$524,267</a:t>
                      </a:r>
                    </a:p>
                  </a:txBody>
                  <a:tcPr/>
                </a:tc>
                <a:extLst>
                  <a:ext uri="{0D108BD9-81ED-4DB2-BD59-A6C34878D82A}">
                    <a16:rowId xmlns:a16="http://schemas.microsoft.com/office/drawing/2014/main" val="1630805889"/>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214568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lstStyle/>
          <a:p>
            <a:r>
              <a:rPr lang="en-US" dirty="0"/>
              <a:t>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1" y="1288832"/>
            <a:ext cx="3742402" cy="421981"/>
          </a:xfrm>
        </p:spPr>
        <p:txBody>
          <a:bodyPr/>
          <a:lstStyle/>
          <a:p>
            <a:pPr>
              <a:spcAft>
                <a:spcPts val="1800"/>
              </a:spcAft>
            </a:pPr>
            <a:r>
              <a:rPr lang="en-US" sz="2200" b="1" dirty="0">
                <a:solidFill>
                  <a:schemeClr val="tx1"/>
                </a:solidFill>
              </a:rPr>
              <a:t>Financial instruments:</a:t>
            </a:r>
          </a:p>
        </p:txBody>
      </p:sp>
      <p:graphicFrame>
        <p:nvGraphicFramePr>
          <p:cNvPr id="18" name="Table 18">
            <a:extLst>
              <a:ext uri="{FF2B5EF4-FFF2-40B4-BE49-F238E27FC236}">
                <a16:creationId xmlns:a16="http://schemas.microsoft.com/office/drawing/2014/main" id="{CA03F149-960C-45B1-8E43-20F8962852DA}"/>
              </a:ext>
            </a:extLst>
          </p:cNvPr>
          <p:cNvGraphicFramePr>
            <a:graphicFrameLocks noGrp="1"/>
          </p:cNvGraphicFramePr>
          <p:nvPr>
            <p:extLst>
              <p:ext uri="{D42A27DB-BD31-4B8C-83A1-F6EECF244321}">
                <p14:modId xmlns:p14="http://schemas.microsoft.com/office/powerpoint/2010/main" val="1208633947"/>
              </p:ext>
            </p:extLst>
          </p:nvPr>
        </p:nvGraphicFramePr>
        <p:xfrm>
          <a:off x="1562100" y="1826320"/>
          <a:ext cx="6096000" cy="121184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93841736"/>
                    </a:ext>
                  </a:extLst>
                </a:gridCol>
                <a:gridCol w="3048000">
                  <a:extLst>
                    <a:ext uri="{9D8B030D-6E8A-4147-A177-3AD203B41FA5}">
                      <a16:colId xmlns:a16="http://schemas.microsoft.com/office/drawing/2014/main" val="3802910922"/>
                    </a:ext>
                  </a:extLst>
                </a:gridCol>
              </a:tblGrid>
              <a:tr h="4376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Equity securities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Debt securities</a:t>
                      </a:r>
                    </a:p>
                  </a:txBody>
                  <a:tcPr/>
                </a:tc>
                <a:extLst>
                  <a:ext uri="{0D108BD9-81ED-4DB2-BD59-A6C34878D82A}">
                    <a16:rowId xmlns:a16="http://schemas.microsoft.com/office/drawing/2014/main" val="2988578814"/>
                  </a:ext>
                </a:extLst>
              </a:tr>
              <a:tr h="774236">
                <a:tc>
                  <a:txBody>
                    <a:bodyPr/>
                    <a:lstStyle/>
                    <a:p>
                      <a:pPr marL="292608" indent="-292608">
                        <a:buFont typeface="Arial" panose="020B0604020202020204" pitchFamily="34" charset="0"/>
                        <a:buChar char="•"/>
                      </a:pPr>
                      <a:r>
                        <a:rPr lang="en-US" sz="1800" dirty="0"/>
                        <a:t>Common stock </a:t>
                      </a:r>
                    </a:p>
                    <a:p>
                      <a:pPr marL="292608" indent="-292608">
                        <a:buFont typeface="Arial" panose="020B0604020202020204" pitchFamily="34" charset="0"/>
                        <a:buChar char="•"/>
                      </a:pPr>
                      <a:r>
                        <a:rPr lang="en-US" sz="1800" dirty="0"/>
                        <a:t>Preferred stock</a:t>
                      </a:r>
                    </a:p>
                  </a:txBody>
                  <a:tcPr/>
                </a:tc>
                <a:tc>
                  <a:txBody>
                    <a:bodyPr/>
                    <a:lstStyle/>
                    <a:p>
                      <a:pPr marL="292608" indent="-292608">
                        <a:buFont typeface="Arial" panose="020B0604020202020204" pitchFamily="34" charset="0"/>
                        <a:buChar char="•"/>
                      </a:pPr>
                      <a:r>
                        <a:rPr lang="en-US" sz="1800" dirty="0"/>
                        <a:t>Bonds</a:t>
                      </a:r>
                    </a:p>
                    <a:p>
                      <a:pPr marL="292608" indent="-292608">
                        <a:buFont typeface="Arial" panose="020B0604020202020204" pitchFamily="34" charset="0"/>
                        <a:buChar char="•"/>
                      </a:pPr>
                      <a:r>
                        <a:rPr lang="en-US" sz="1800" dirty="0"/>
                        <a:t>Notes</a:t>
                      </a:r>
                    </a:p>
                  </a:txBody>
                  <a:tcPr/>
                </a:tc>
                <a:extLst>
                  <a:ext uri="{0D108BD9-81ED-4DB2-BD59-A6C34878D82A}">
                    <a16:rowId xmlns:a16="http://schemas.microsoft.com/office/drawing/2014/main" val="403838192"/>
                  </a:ext>
                </a:extLst>
              </a:tr>
            </a:tbl>
          </a:graphicData>
        </a:graphic>
      </p:graphicFrame>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459708"/>
            <a:ext cx="8458200" cy="2534295"/>
          </a:xfrm>
        </p:spPr>
        <p:txBody>
          <a:bodyPr/>
          <a:lstStyle/>
          <a:p>
            <a:r>
              <a:rPr lang="en-US" sz="2200" dirty="0">
                <a:solidFill>
                  <a:schemeClr val="tx1"/>
                </a:solidFill>
              </a:rPr>
              <a:t>Purchased by individual investors, mutual funds, and corporations.</a:t>
            </a:r>
          </a:p>
          <a:p>
            <a:pPr>
              <a:buClr>
                <a:schemeClr val="tx1"/>
              </a:buClr>
            </a:pPr>
            <a:r>
              <a:rPr lang="en-US" sz="2200" b="1" dirty="0">
                <a:solidFill>
                  <a:schemeClr val="tx1"/>
                </a:solidFill>
              </a:rPr>
              <a:t>Objective:</a:t>
            </a:r>
          </a:p>
          <a:p>
            <a:pPr lvl="1"/>
            <a:r>
              <a:rPr lang="en-US" sz="2200" dirty="0">
                <a:solidFill>
                  <a:schemeClr val="tx1"/>
                </a:solidFill>
              </a:rPr>
              <a:t>To earn a return from the </a:t>
            </a:r>
            <a:r>
              <a:rPr lang="en-US" sz="2200" b="1" dirty="0">
                <a:solidFill>
                  <a:schemeClr val="tx1"/>
                </a:solidFill>
              </a:rPr>
              <a:t>dividends</a:t>
            </a:r>
            <a:r>
              <a:rPr lang="en-US" sz="2200" dirty="0">
                <a:solidFill>
                  <a:schemeClr val="tx1"/>
                </a:solidFill>
              </a:rPr>
              <a:t> or </a:t>
            </a:r>
            <a:r>
              <a:rPr lang="en-US" sz="2200" b="1" dirty="0">
                <a:solidFill>
                  <a:schemeClr val="tx1"/>
                </a:solidFill>
              </a:rPr>
              <a:t>interest</a:t>
            </a:r>
            <a:r>
              <a:rPr lang="en-US" sz="2200" dirty="0">
                <a:solidFill>
                  <a:schemeClr val="tx1"/>
                </a:solidFill>
              </a:rPr>
              <a:t> the securities pay or from </a:t>
            </a:r>
            <a:r>
              <a:rPr lang="en-US" sz="2200" b="1" dirty="0">
                <a:solidFill>
                  <a:schemeClr val="tx1"/>
                </a:solidFill>
              </a:rPr>
              <a:t>increases in the market prices</a:t>
            </a:r>
            <a:r>
              <a:rPr lang="en-US" sz="2200" dirty="0">
                <a:solidFill>
                  <a:schemeClr val="tx1"/>
                </a:solidFill>
              </a:rPr>
              <a:t> of the securities.</a:t>
            </a:r>
          </a:p>
          <a:p>
            <a:pPr lvl="1"/>
            <a:r>
              <a:rPr lang="en-IN" sz="2200" dirty="0">
                <a:solidFill>
                  <a:schemeClr val="tx1"/>
                </a:solidFill>
              </a:rPr>
              <a:t>To develop ongoing </a:t>
            </a:r>
            <a:r>
              <a:rPr lang="en-IN" sz="2200" b="1" dirty="0">
                <a:solidFill>
                  <a:schemeClr val="tx1"/>
                </a:solidFill>
              </a:rPr>
              <a:t>affiliations</a:t>
            </a:r>
            <a:r>
              <a:rPr lang="en-IN" sz="2200" dirty="0">
                <a:solidFill>
                  <a:schemeClr val="tx1"/>
                </a:solidFill>
              </a:rPr>
              <a:t> with the companies whose securities are acquired.</a:t>
            </a:r>
            <a:endParaRPr lang="en-US" sz="2200" dirty="0">
              <a:solidFill>
                <a:schemeClr val="tx1"/>
              </a:solidFill>
            </a:endParaRP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a:t>
            </a:fld>
            <a:endParaRPr lang="en-US"/>
          </a:p>
        </p:txBody>
      </p:sp>
    </p:spTree>
    <p:extLst>
      <p:ext uri="{BB962C8B-B14F-4D97-AF65-F5344CB8AC3E}">
        <p14:creationId xmlns:p14="http://schemas.microsoft.com/office/powerpoint/2010/main" val="414323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lstStyle/>
          <a:p>
            <a:r>
              <a:rPr lang="en-IN" dirty="0"/>
              <a:t>Trading Securities (T</a:t>
            </a:r>
            <a:r>
              <a:rPr lang="en-IN" sz="100" dirty="0"/>
              <a:t> </a:t>
            </a:r>
            <a:r>
              <a:rPr lang="en-IN" dirty="0"/>
              <a: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781723"/>
          </a:xfrm>
        </p:spPr>
        <p:txBody>
          <a:bodyPr/>
          <a:lstStyle/>
          <a:p>
            <a:r>
              <a:rPr lang="en-IN" dirty="0">
                <a:solidFill>
                  <a:schemeClr val="tx1"/>
                </a:solidFill>
              </a:rPr>
              <a:t>Investments in debt or equity securities acquired principally for the purpose of selling them in the near term.</a:t>
            </a:r>
          </a:p>
          <a:p>
            <a:pPr lvl="1"/>
            <a:r>
              <a:rPr lang="en-IN" dirty="0">
                <a:solidFill>
                  <a:schemeClr val="tx1"/>
                </a:solidFill>
              </a:rPr>
              <a:t>Active buying and selling of securities.</a:t>
            </a:r>
          </a:p>
          <a:p>
            <a:pPr lvl="1"/>
            <a:r>
              <a:rPr lang="en-IN" dirty="0">
                <a:solidFill>
                  <a:schemeClr val="tx1"/>
                </a:solidFill>
              </a:rPr>
              <a:t>Holding period generally is measured in hours and days rather than months or years.</a:t>
            </a:r>
          </a:p>
          <a:p>
            <a:pPr lvl="1"/>
            <a:r>
              <a:rPr lang="en-IN" dirty="0">
                <a:solidFill>
                  <a:schemeClr val="tx1"/>
                </a:solidFill>
              </a:rPr>
              <a:t>Typically reported among the investor’s current assets.</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4194024"/>
            <a:ext cx="8458200" cy="1871998"/>
          </a:xfrm>
        </p:spPr>
        <p:txBody>
          <a:bodyPr/>
          <a:lstStyle/>
          <a:p>
            <a:r>
              <a:rPr lang="en-IN" dirty="0">
                <a:solidFill>
                  <a:schemeClr val="tx1"/>
                </a:solidFill>
              </a:rPr>
              <a:t>Fair value information is more relevant, so,</a:t>
            </a:r>
          </a:p>
          <a:p>
            <a:pPr lvl="1">
              <a:buClr>
                <a:schemeClr val="tx1"/>
              </a:buClr>
            </a:pPr>
            <a:r>
              <a:rPr lang="en-IN" b="1" dirty="0">
                <a:solidFill>
                  <a:schemeClr val="tx1"/>
                </a:solidFill>
              </a:rPr>
              <a:t>Carried at fair value on the balance sheet</a:t>
            </a:r>
            <a:r>
              <a:rPr lang="en-IN" dirty="0">
                <a:solidFill>
                  <a:schemeClr val="tx1"/>
                </a:solidFill>
              </a:rPr>
              <a:t>, and,</a:t>
            </a:r>
          </a:p>
          <a:p>
            <a:pPr lvl="1">
              <a:buClr>
                <a:schemeClr val="tx1"/>
              </a:buClr>
            </a:pPr>
            <a:r>
              <a:rPr lang="en-IN" b="1" dirty="0">
                <a:solidFill>
                  <a:schemeClr val="tx1"/>
                </a:solidFill>
              </a:rPr>
              <a:t>Unrealized holding gains and losses are included in net income in the income statement.</a:t>
            </a:r>
            <a:endParaRPr lang="en-IN" dirty="0">
              <a:solidFill>
                <a:schemeClr val="tx1"/>
              </a:solidFill>
            </a:endParaRP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141997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Adjust Trading Security Investments to Fair Value (2027)</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026665"/>
          </a:xfrm>
        </p:spPr>
        <p:txBody>
          <a:bodyPr/>
          <a:lstStyle/>
          <a:p>
            <a:r>
              <a:rPr lang="en-US" sz="2000" dirty="0"/>
              <a:t>Assuming the </a:t>
            </a:r>
            <a:r>
              <a:rPr lang="en-US" sz="2000" dirty="0" err="1"/>
              <a:t>Masterwear</a:t>
            </a:r>
            <a:r>
              <a:rPr lang="en-US" sz="2000" dirty="0"/>
              <a:t> bonds have a fair value of $714,943 as of December 31, 2027, the table shows the calculation of the balance in the fair value adjustment account that is required on that date.</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224478" y="2430476"/>
            <a:ext cx="2695045" cy="424248"/>
          </a:xfrm>
        </p:spPr>
        <p:txBody>
          <a:bodyPr/>
          <a:lstStyle/>
          <a:p>
            <a:pPr algn="ctr"/>
            <a:r>
              <a:rPr lang="en-US" sz="2000" b="1" dirty="0"/>
              <a:t>December 31, 2027</a:t>
            </a:r>
          </a:p>
        </p:txBody>
      </p:sp>
      <p:graphicFrame>
        <p:nvGraphicFramePr>
          <p:cNvPr id="19" name="Table 19">
            <a:extLst>
              <a:ext uri="{FF2B5EF4-FFF2-40B4-BE49-F238E27FC236}">
                <a16:creationId xmlns:a16="http://schemas.microsoft.com/office/drawing/2014/main" id="{CE8C7411-DBBF-4F1F-8599-EDE4597A9808}"/>
              </a:ext>
            </a:extLst>
          </p:cNvPr>
          <p:cNvGraphicFramePr>
            <a:graphicFrameLocks noGrp="1"/>
          </p:cNvGraphicFramePr>
          <p:nvPr>
            <p:extLst>
              <p:ext uri="{D42A27DB-BD31-4B8C-83A1-F6EECF244321}">
                <p14:modId xmlns:p14="http://schemas.microsoft.com/office/powerpoint/2010/main" val="4244177077"/>
              </p:ext>
            </p:extLst>
          </p:nvPr>
        </p:nvGraphicFramePr>
        <p:xfrm>
          <a:off x="419101" y="2854724"/>
          <a:ext cx="8382000" cy="1010920"/>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370840">
                <a:tc>
                  <a:txBody>
                    <a:bodyPr/>
                    <a:lstStyle/>
                    <a:p>
                      <a:pPr algn="ctr"/>
                      <a:r>
                        <a:rPr lang="en-US" sz="1800" b="1" dirty="0">
                          <a:latin typeface="+mn-lt"/>
                        </a:rPr>
                        <a:t>Security</a:t>
                      </a:r>
                    </a:p>
                  </a:txBody>
                  <a:tcPr anchor="b"/>
                </a:tc>
                <a:tc>
                  <a:txBody>
                    <a:bodyPr/>
                    <a:lstStyle/>
                    <a:p>
                      <a:pPr algn="ctr"/>
                      <a:r>
                        <a:rPr lang="en-US" sz="1800" b="1" dirty="0">
                          <a:latin typeface="+mn-lt"/>
                        </a:rPr>
                        <a:t>Amortized Cost</a:t>
                      </a:r>
                    </a:p>
                  </a:txBody>
                  <a:tcPr anchor="b"/>
                </a:tc>
                <a:tc>
                  <a:txBody>
                    <a:bodyPr/>
                    <a:lstStyle/>
                    <a:p>
                      <a:pPr algn="ctr"/>
                      <a:r>
                        <a:rPr lang="en-US" sz="1800" b="1" dirty="0">
                          <a:latin typeface="+mn-lt"/>
                        </a:rPr>
                        <a:t>Fair Value</a:t>
                      </a:r>
                    </a:p>
                  </a:txBody>
                  <a:tcPr anchor="b"/>
                </a:tc>
                <a:tc>
                  <a:txBody>
                    <a:bodyPr/>
                    <a:lstStyle/>
                    <a:p>
                      <a:pPr algn="ctr"/>
                      <a:r>
                        <a:rPr lang="en-US" sz="1800" b="1" dirty="0">
                          <a:latin typeface="+mn-lt"/>
                        </a:rPr>
                        <a:t>Necessary Fair Value Adjustment Balance</a:t>
                      </a:r>
                    </a:p>
                  </a:txBody>
                  <a:tcPr/>
                </a:tc>
                <a:extLst>
                  <a:ext uri="{0D108BD9-81ED-4DB2-BD59-A6C34878D82A}">
                    <a16:rowId xmlns:a16="http://schemas.microsoft.com/office/drawing/2014/main" val="2471451636"/>
                  </a:ext>
                </a:extLst>
              </a:tr>
              <a:tr h="370840">
                <a:tc>
                  <a:txBody>
                    <a:bodyPr/>
                    <a:lstStyle/>
                    <a:p>
                      <a:r>
                        <a:rPr lang="en-US" sz="1800" dirty="0">
                          <a:solidFill>
                            <a:schemeClr val="tx1"/>
                          </a:solidFill>
                          <a:latin typeface="+mn-lt"/>
                        </a:rPr>
                        <a:t>Masterwear</a:t>
                      </a:r>
                    </a:p>
                  </a:txBody>
                  <a:tcPr/>
                </a:tc>
                <a:tc>
                  <a:txBody>
                    <a:bodyPr/>
                    <a:lstStyle/>
                    <a:p>
                      <a:pPr algn="ctr"/>
                      <a:r>
                        <a:rPr lang="en-US" sz="1800" dirty="0">
                          <a:solidFill>
                            <a:schemeClr val="tx1"/>
                          </a:solidFill>
                          <a:latin typeface="+mn-lt"/>
                        </a:rPr>
                        <a:t>$671,297</a:t>
                      </a:r>
                    </a:p>
                  </a:txBody>
                  <a:tcPr/>
                </a:tc>
                <a:tc>
                  <a:txBody>
                    <a:bodyPr/>
                    <a:lstStyle/>
                    <a:p>
                      <a:pPr algn="ctr"/>
                      <a:r>
                        <a:rPr lang="en-US" sz="1800" dirty="0">
                          <a:solidFill>
                            <a:schemeClr val="tx1"/>
                          </a:solidFill>
                          <a:latin typeface="+mn-lt"/>
                        </a:rPr>
                        <a:t>$714,943</a:t>
                      </a:r>
                    </a:p>
                  </a:txBody>
                  <a:tcPr/>
                </a:tc>
                <a:tc>
                  <a:txBody>
                    <a:bodyPr/>
                    <a:lstStyle/>
                    <a:p>
                      <a:pPr algn="ctr"/>
                      <a:r>
                        <a:rPr lang="en-US" sz="1800" b="1" dirty="0">
                          <a:solidFill>
                            <a:schemeClr val="tx1"/>
                          </a:solidFill>
                          <a:latin typeface="+mn-lt"/>
                        </a:rPr>
                        <a:t>$43,646</a:t>
                      </a:r>
                    </a:p>
                  </a:txBody>
                  <a:tcPr/>
                </a:tc>
                <a:extLst>
                  <a:ext uri="{0D108BD9-81ED-4DB2-BD59-A6C34878D82A}">
                    <a16:rowId xmlns:a16="http://schemas.microsoft.com/office/drawing/2014/main" val="108905341"/>
                  </a:ext>
                </a:extLst>
              </a:tr>
            </a:tbl>
          </a:graphicData>
        </a:graphic>
      </p:graphicFrame>
      <p:graphicFrame>
        <p:nvGraphicFramePr>
          <p:cNvPr id="21" name="Table 21">
            <a:extLst>
              <a:ext uri="{FF2B5EF4-FFF2-40B4-BE49-F238E27FC236}">
                <a16:creationId xmlns:a16="http://schemas.microsoft.com/office/drawing/2014/main" id="{1887A2D0-F503-4AAE-8BAF-12F08BEEB9B7}"/>
              </a:ext>
            </a:extLst>
          </p:cNvPr>
          <p:cNvGraphicFramePr>
            <a:graphicFrameLocks noGrp="1"/>
          </p:cNvGraphicFramePr>
          <p:nvPr>
            <p:extLst>
              <p:ext uri="{D42A27DB-BD31-4B8C-83A1-F6EECF244321}">
                <p14:modId xmlns:p14="http://schemas.microsoft.com/office/powerpoint/2010/main" val="4175035476"/>
              </p:ext>
            </p:extLst>
          </p:nvPr>
        </p:nvGraphicFramePr>
        <p:xfrm>
          <a:off x="1091381" y="4155191"/>
          <a:ext cx="7108721" cy="1199208"/>
        </p:xfrm>
        <a:graphic>
          <a:graphicData uri="http://schemas.openxmlformats.org/drawingml/2006/table">
            <a:tbl>
              <a:tblPr firstRow="1" bandRow="1">
                <a:tableStyleId>{5C22544A-7EE6-4342-B048-85BDC9FD1C3A}</a:tableStyleId>
              </a:tblPr>
              <a:tblGrid>
                <a:gridCol w="4873349">
                  <a:extLst>
                    <a:ext uri="{9D8B030D-6E8A-4147-A177-3AD203B41FA5}">
                      <a16:colId xmlns:a16="http://schemas.microsoft.com/office/drawing/2014/main" val="3332173317"/>
                    </a:ext>
                  </a:extLst>
                </a:gridCol>
                <a:gridCol w="1117686">
                  <a:extLst>
                    <a:ext uri="{9D8B030D-6E8A-4147-A177-3AD203B41FA5}">
                      <a16:colId xmlns:a16="http://schemas.microsoft.com/office/drawing/2014/main" val="30689442"/>
                    </a:ext>
                  </a:extLst>
                </a:gridCol>
                <a:gridCol w="1117686">
                  <a:extLst>
                    <a:ext uri="{9D8B030D-6E8A-4147-A177-3AD203B41FA5}">
                      <a16:colId xmlns:a16="http://schemas.microsoft.com/office/drawing/2014/main" val="2807994527"/>
                    </a:ext>
                  </a:extLst>
                </a:gridCol>
              </a:tblGrid>
              <a:tr h="457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rPr>
                        <a:t>Journal Entry – Dec. 31, 2027</a:t>
                      </a:r>
                      <a:endParaRPr lang="en-IN" sz="18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1490272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Fair value adjustment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mn-lt"/>
                        </a:rPr>
                        <a:t>43,646</a:t>
                      </a:r>
                    </a:p>
                  </a:txBody>
                  <a:tcPr/>
                </a:tc>
                <a:tc>
                  <a:txBody>
                    <a:bodyPr/>
                    <a:lstStyle/>
                    <a:p>
                      <a:pPr algn="r"/>
                      <a:endParaRPr lang="en-US" dirty="0">
                        <a:solidFill>
                          <a:schemeClr val="tx1"/>
                        </a:solidFill>
                        <a:latin typeface="+mn-lt"/>
                      </a:endParaRPr>
                    </a:p>
                  </a:txBody>
                  <a:tcPr/>
                </a:tc>
                <a:extLst>
                  <a:ext uri="{0D108BD9-81ED-4DB2-BD59-A6C34878D82A}">
                    <a16:rowId xmlns:a16="http://schemas.microsoft.com/office/drawing/2014/main" val="704953252"/>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Gain on investments</a:t>
                      </a:r>
                      <a:r>
                        <a:rPr lang="en-US" sz="1800" dirty="0">
                          <a:latin typeface="+mn-lt"/>
                        </a:rPr>
                        <a:t>—(unrealized, </a:t>
                      </a:r>
                      <a:r>
                        <a:rPr lang="en-IN" sz="1800" dirty="0">
                          <a:latin typeface="+mn-lt"/>
                        </a:rPr>
                        <a:t>N</a:t>
                      </a:r>
                      <a:r>
                        <a:rPr lang="en-IN" sz="100" dirty="0">
                          <a:latin typeface="+mn-lt"/>
                        </a:rPr>
                        <a:t> </a:t>
                      </a:r>
                      <a:r>
                        <a:rPr lang="en-IN" sz="1800" dirty="0">
                          <a:latin typeface="+mn-lt"/>
                        </a:rPr>
                        <a:t>I)</a:t>
                      </a:r>
                    </a:p>
                  </a:txBody>
                  <a:tcPr/>
                </a:tc>
                <a:tc>
                  <a:txBody>
                    <a:bodyPr/>
                    <a:lstStyle/>
                    <a:p>
                      <a:pPr algn="r"/>
                      <a:endParaRPr lang="en-US" dirty="0">
                        <a:solidFill>
                          <a:schemeClr val="tx1"/>
                        </a:solidFill>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mn-lt"/>
                        </a:rPr>
                        <a:t>43,646</a:t>
                      </a:r>
                    </a:p>
                  </a:txBody>
                  <a:tcPr/>
                </a:tc>
                <a:extLst>
                  <a:ext uri="{0D108BD9-81ED-4DB2-BD59-A6C34878D82A}">
                    <a16:rowId xmlns:a16="http://schemas.microsoft.com/office/drawing/2014/main" val="3293878775"/>
                  </a:ext>
                </a:extLst>
              </a:tr>
            </a:tbl>
          </a:graphicData>
        </a:graphic>
      </p:graphicFrame>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5501441"/>
            <a:ext cx="8458200" cy="1019280"/>
          </a:xfrm>
        </p:spPr>
        <p:txBody>
          <a:bodyPr/>
          <a:lstStyle/>
          <a:p>
            <a:pPr>
              <a:lnSpc>
                <a:spcPct val="115000"/>
              </a:lnSpc>
              <a:spcAft>
                <a:spcPts val="800"/>
              </a:spcAft>
            </a:pPr>
            <a:r>
              <a:rPr lang="en-US" sz="1200" kern="100" dirty="0">
                <a:ea typeface="Aptos" panose="020B0004020202020204" pitchFamily="34" charset="0"/>
                <a:cs typeface="Times New Roman" panose="02020603050405020304" pitchFamily="18" charset="0"/>
              </a:rPr>
              <a:t>*Sometimes companies don’t bother with a separate fair value adjustment account and simply adjust the investment account to fair value.</a:t>
            </a:r>
          </a:p>
          <a:p>
            <a:pPr>
              <a:spcBef>
                <a:spcPts val="0"/>
              </a:spcBef>
            </a:pPr>
            <a:r>
              <a:rPr lang="en-US" sz="1200" kern="100" dirty="0">
                <a:ea typeface="Aptos" panose="020B0004020202020204" pitchFamily="34" charset="0"/>
                <a:cs typeface="Times New Roman" panose="02020603050405020304" pitchFamily="18" charset="0"/>
              </a:rPr>
              <a:t>†We indicate “unrealized, N</a:t>
            </a:r>
            <a:r>
              <a:rPr lang="en-US" sz="100" kern="100" dirty="0">
                <a:ea typeface="Aptos" panose="020B0004020202020204" pitchFamily="34" charset="0"/>
                <a:cs typeface="Times New Roman" panose="02020603050405020304" pitchFamily="18" charset="0"/>
              </a:rPr>
              <a:t> </a:t>
            </a:r>
            <a:r>
              <a:rPr lang="en-US" sz="1200" kern="100" dirty="0">
                <a:ea typeface="Aptos" panose="020B0004020202020204" pitchFamily="34" charset="0"/>
                <a:cs typeface="Times New Roman" panose="02020603050405020304" pitchFamily="18" charset="0"/>
              </a:rPr>
              <a:t>I” to highlight that, for trading securities, unrealized holding gains and losses are included in the income statement in the period in which they occur.</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2301054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Sale of Trading Security Investments </a:t>
            </a:r>
            <a:r>
              <a:rPr lang="en-US" sz="1100" b="0" dirty="0"/>
              <a:t>1</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7736"/>
          </a:xfrm>
        </p:spPr>
        <p:txBody>
          <a:bodyPr/>
          <a:lstStyle/>
          <a:p>
            <a:r>
              <a:rPr lang="en-IN" sz="1800" dirty="0"/>
              <a:t>Assume United sells the bond for $725,000 on January 5, 2028.</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1704322"/>
            <a:ext cx="8458200" cy="382142"/>
          </a:xfrm>
        </p:spPr>
        <p:txBody>
          <a:bodyPr/>
          <a:lstStyle/>
          <a:p>
            <a:pPr marL="402336" indent="-402336">
              <a:buFont typeface="+mj-lt"/>
              <a:buAutoNum type="arabicPeriod"/>
            </a:pPr>
            <a:r>
              <a:rPr lang="en-IN" sz="1800" b="1" dirty="0"/>
              <a:t>Adjust trading securities to fair value (2028).</a:t>
            </a:r>
            <a:endParaRPr lang="en-US"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559586" y="2152138"/>
            <a:ext cx="2024826" cy="340340"/>
          </a:xfrm>
        </p:spPr>
        <p:txBody>
          <a:bodyPr/>
          <a:lstStyle/>
          <a:p>
            <a:pPr algn="ctr"/>
            <a:r>
              <a:rPr lang="en-US" sz="1800" b="1" dirty="0"/>
              <a:t>January 5,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nvGraphicFramePr>
        <p:xfrm>
          <a:off x="419101" y="2546715"/>
          <a:ext cx="8382000" cy="881396"/>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pPr algn="ctr"/>
                      <a:r>
                        <a:rPr lang="en-US" sz="1600" dirty="0">
                          <a:solidFill>
                            <a:schemeClr val="tx1"/>
                          </a:solidFill>
                        </a:rPr>
                        <a:t>Masterwear</a:t>
                      </a:r>
                    </a:p>
                  </a:txBody>
                  <a:tcPr marT="37469" marB="37469"/>
                </a:tc>
                <a:tc>
                  <a:txBody>
                    <a:bodyPr/>
                    <a:lstStyle/>
                    <a:p>
                      <a:pPr algn="ctr"/>
                      <a:r>
                        <a:rPr lang="en-US" sz="1600" dirty="0">
                          <a:solidFill>
                            <a:schemeClr val="tx1"/>
                          </a:solidFill>
                        </a:rPr>
                        <a:t>$671,297</a:t>
                      </a:r>
                    </a:p>
                  </a:txBody>
                  <a:tcPr marT="37469" marB="37469"/>
                </a:tc>
                <a:tc>
                  <a:txBody>
                    <a:bodyPr/>
                    <a:lstStyle/>
                    <a:p>
                      <a:pPr algn="ctr"/>
                      <a:r>
                        <a:rPr lang="en-US" sz="1600" dirty="0">
                          <a:solidFill>
                            <a:schemeClr val="tx1"/>
                          </a:solidFill>
                        </a:rPr>
                        <a:t>$725,000</a:t>
                      </a:r>
                    </a:p>
                  </a:txBody>
                  <a:tcPr marT="37469" marB="37469"/>
                </a:tc>
                <a:tc>
                  <a:txBody>
                    <a:bodyPr/>
                    <a:lstStyle/>
                    <a:p>
                      <a:pPr algn="ctr"/>
                      <a:r>
                        <a:rPr lang="en-US" sz="1600" b="1" dirty="0">
                          <a:solidFill>
                            <a:schemeClr val="tx1"/>
                          </a:solidFill>
                        </a:rPr>
                        <a:t>$53,703</a:t>
                      </a:r>
                    </a:p>
                  </a:txBody>
                  <a:tcPr marT="37469" marB="37469"/>
                </a:tc>
                <a:extLst>
                  <a:ext uri="{0D108BD9-81ED-4DB2-BD59-A6C34878D82A}">
                    <a16:rowId xmlns:a16="http://schemas.microsoft.com/office/drawing/2014/main" val="108905341"/>
                  </a:ext>
                </a:extLst>
              </a:tr>
            </a:tbl>
          </a:graphicData>
        </a:graphic>
      </p:graphicFrame>
      <p:pic>
        <p:nvPicPr>
          <p:cNvPr id="7" name="Picture 6" descr="Two tables.">
            <a:extLst>
              <a:ext uri="{FF2B5EF4-FFF2-40B4-BE49-F238E27FC236}">
                <a16:creationId xmlns:a16="http://schemas.microsoft.com/office/drawing/2014/main" id="{CB2E2BF6-1EA7-1B1C-1394-CF3D3524FDD8}"/>
              </a:ext>
            </a:extLst>
          </p:cNvPr>
          <p:cNvPicPr>
            <a:picLocks noChangeAspect="1"/>
          </p:cNvPicPr>
          <p:nvPr/>
        </p:nvPicPr>
        <p:blipFill>
          <a:blip r:embed="rId3"/>
          <a:stretch>
            <a:fillRect/>
          </a:stretch>
        </p:blipFill>
        <p:spPr>
          <a:xfrm>
            <a:off x="1396402" y="3635956"/>
            <a:ext cx="6427398" cy="2436229"/>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423550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Sale of Trading Security Investments </a:t>
            </a:r>
            <a:r>
              <a:rPr lang="en-US" sz="1100" b="0" dirty="0"/>
              <a:t>2</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7736"/>
          </a:xfrm>
        </p:spPr>
        <p:txBody>
          <a:bodyPr/>
          <a:lstStyle/>
          <a:p>
            <a:r>
              <a:rPr lang="en-IN" sz="1800" dirty="0"/>
              <a:t>Assume United sells the bond for $725,000 on January 5, 2028.</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1734802"/>
            <a:ext cx="8458200" cy="382142"/>
          </a:xfrm>
        </p:spPr>
        <p:txBody>
          <a:bodyPr/>
          <a:lstStyle/>
          <a:p>
            <a:pPr marL="402336" indent="-402336">
              <a:buFont typeface="+mj-lt"/>
              <a:buAutoNum type="arabicPeriod" startAt="2"/>
            </a:pPr>
            <a:r>
              <a:rPr lang="en-IN" sz="1800" b="1" dirty="0"/>
              <a:t>Record the sale transaction.</a:t>
            </a:r>
            <a:endParaRPr lang="en-US"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559586" y="2213098"/>
            <a:ext cx="2024826" cy="340340"/>
          </a:xfrm>
        </p:spPr>
        <p:txBody>
          <a:bodyPr/>
          <a:lstStyle/>
          <a:p>
            <a:pPr algn="ctr"/>
            <a:r>
              <a:rPr lang="en-US" sz="1800" b="1" dirty="0"/>
              <a:t>January 5,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629717172"/>
              </p:ext>
            </p:extLst>
          </p:nvPr>
        </p:nvGraphicFramePr>
        <p:xfrm>
          <a:off x="419101" y="2683875"/>
          <a:ext cx="8382000" cy="881396"/>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pPr algn="ctr"/>
                      <a:r>
                        <a:rPr lang="en-US" sz="1600" dirty="0">
                          <a:solidFill>
                            <a:schemeClr val="tx1"/>
                          </a:solidFill>
                        </a:rPr>
                        <a:t>Masterwear</a:t>
                      </a:r>
                    </a:p>
                  </a:txBody>
                  <a:tcPr marT="37469" marB="37469"/>
                </a:tc>
                <a:tc>
                  <a:txBody>
                    <a:bodyPr/>
                    <a:lstStyle/>
                    <a:p>
                      <a:pPr algn="ctr"/>
                      <a:r>
                        <a:rPr lang="en-US" sz="1600" dirty="0">
                          <a:solidFill>
                            <a:schemeClr val="tx1"/>
                          </a:solidFill>
                        </a:rPr>
                        <a:t>$671,297</a:t>
                      </a:r>
                    </a:p>
                  </a:txBody>
                  <a:tcPr marT="37469" marB="37469"/>
                </a:tc>
                <a:tc>
                  <a:txBody>
                    <a:bodyPr/>
                    <a:lstStyle/>
                    <a:p>
                      <a:pPr algn="ctr"/>
                      <a:r>
                        <a:rPr lang="en-US" sz="1600" dirty="0">
                          <a:solidFill>
                            <a:schemeClr val="tx1"/>
                          </a:solidFill>
                        </a:rPr>
                        <a:t>$725,000</a:t>
                      </a:r>
                    </a:p>
                  </a:txBody>
                  <a:tcPr marT="37469" marB="37469"/>
                </a:tc>
                <a:tc>
                  <a:txBody>
                    <a:bodyPr/>
                    <a:lstStyle/>
                    <a:p>
                      <a:pPr algn="ctr"/>
                      <a:r>
                        <a:rPr lang="en-US" sz="1600" b="1" dirty="0">
                          <a:solidFill>
                            <a:schemeClr val="tx1"/>
                          </a:solidFill>
                        </a:rPr>
                        <a:t>$53,703</a:t>
                      </a:r>
                    </a:p>
                  </a:txBody>
                  <a:tcPr marT="37469" marB="37469"/>
                </a:tc>
                <a:extLst>
                  <a:ext uri="{0D108BD9-81ED-4DB2-BD59-A6C34878D82A}">
                    <a16:rowId xmlns:a16="http://schemas.microsoft.com/office/drawing/2014/main" val="108905341"/>
                  </a:ext>
                </a:extLst>
              </a:tr>
            </a:tbl>
          </a:graphicData>
        </a:graphic>
      </p:graphicFrame>
      <p:graphicFrame>
        <p:nvGraphicFramePr>
          <p:cNvPr id="15" name="Table 21">
            <a:extLst>
              <a:ext uri="{FF2B5EF4-FFF2-40B4-BE49-F238E27FC236}">
                <a16:creationId xmlns:a16="http://schemas.microsoft.com/office/drawing/2014/main" id="{D8CC603D-1707-451D-BC7D-104C67254662}"/>
              </a:ext>
            </a:extLst>
          </p:cNvPr>
          <p:cNvGraphicFramePr>
            <a:graphicFrameLocks noGrp="1"/>
          </p:cNvGraphicFramePr>
          <p:nvPr>
            <p:extLst>
              <p:ext uri="{D42A27DB-BD31-4B8C-83A1-F6EECF244321}">
                <p14:modId xmlns:p14="http://schemas.microsoft.com/office/powerpoint/2010/main" val="1941899631"/>
              </p:ext>
            </p:extLst>
          </p:nvPr>
        </p:nvGraphicFramePr>
        <p:xfrm>
          <a:off x="721485" y="3889158"/>
          <a:ext cx="7753921" cy="1854200"/>
        </p:xfrm>
        <a:graphic>
          <a:graphicData uri="http://schemas.openxmlformats.org/drawingml/2006/table">
            <a:tbl>
              <a:tblPr firstRow="1" bandRow="1">
                <a:tableStyleId>{5C22544A-7EE6-4342-B048-85BDC9FD1C3A}</a:tableStyleId>
              </a:tblPr>
              <a:tblGrid>
                <a:gridCol w="5320805">
                  <a:extLst>
                    <a:ext uri="{9D8B030D-6E8A-4147-A177-3AD203B41FA5}">
                      <a16:colId xmlns:a16="http://schemas.microsoft.com/office/drawing/2014/main" val="2703606482"/>
                    </a:ext>
                  </a:extLst>
                </a:gridCol>
                <a:gridCol w="1216558">
                  <a:extLst>
                    <a:ext uri="{9D8B030D-6E8A-4147-A177-3AD203B41FA5}">
                      <a16:colId xmlns:a16="http://schemas.microsoft.com/office/drawing/2014/main" val="352133591"/>
                    </a:ext>
                  </a:extLst>
                </a:gridCol>
                <a:gridCol w="1216558">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Journal Entry – Jan. 5, 2028</a:t>
                      </a:r>
                      <a:endParaRPr lang="en-IN" sz="1600" b="1" baseline="30000" dirty="0">
                        <a:latin typeface="+mn-lt"/>
                      </a:endParaRP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Cash</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725,000</a:t>
                      </a:r>
                      <a:endParaRPr lang="en-IN" sz="1600" b="1" dirty="0">
                        <a:solidFill>
                          <a:schemeClr val="tx1"/>
                        </a:solidFill>
                        <a:latin typeface="+mn-lt"/>
                      </a:endParaRP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Discount on bond investment </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28,703</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477078793"/>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Investment in bonds</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700,000</a:t>
                      </a:r>
                      <a:endParaRPr lang="en-IN" sz="1600" dirty="0">
                        <a:solidFill>
                          <a:schemeClr val="tx1"/>
                        </a:solidFill>
                        <a:latin typeface="+mn-lt"/>
                      </a:endParaRPr>
                    </a:p>
                  </a:txBody>
                  <a:tcPr marL="88751" marR="88751"/>
                </a:tc>
                <a:extLst>
                  <a:ext uri="{0D108BD9-81ED-4DB2-BD59-A6C34878D82A}">
                    <a16:rowId xmlns:a16="http://schemas.microsoft.com/office/drawing/2014/main" val="892124766"/>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Fair value adjustment</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53,703</a:t>
                      </a:r>
                    </a:p>
                  </a:txBody>
                  <a:tcPr marL="88751" marR="88751"/>
                </a:tc>
                <a:extLst>
                  <a:ext uri="{0D108BD9-81ED-4DB2-BD59-A6C34878D82A}">
                    <a16:rowId xmlns:a16="http://schemas.microsoft.com/office/drawing/2014/main" val="4090592434"/>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3196916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547488" cy="903231"/>
          </a:xfrm>
        </p:spPr>
        <p:txBody>
          <a:bodyPr>
            <a:noAutofit/>
          </a:bodyPr>
          <a:lstStyle/>
          <a:p>
            <a:r>
              <a:rPr lang="en-US" sz="3000" dirty="0"/>
              <a:t>What If the Company Doesn’t Update F</a:t>
            </a:r>
            <a:r>
              <a:rPr lang="en-US" sz="100" dirty="0"/>
              <a:t> </a:t>
            </a:r>
            <a:r>
              <a:rPr lang="en-US" sz="3000" dirty="0"/>
              <a:t>V Adjustment as of January 5, 2028?</a:t>
            </a:r>
            <a:endParaRPr lang="en-US" sz="30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1"/>
            <a:ext cx="8458199" cy="2088549"/>
          </a:xfrm>
        </p:spPr>
        <p:txBody>
          <a:bodyPr/>
          <a:lstStyle/>
          <a:p>
            <a:r>
              <a:rPr lang="en-US" sz="1800" dirty="0"/>
              <a:t>As noted in F</a:t>
            </a:r>
            <a:r>
              <a:rPr lang="en-US" sz="100" dirty="0"/>
              <a:t> </a:t>
            </a:r>
            <a:r>
              <a:rPr lang="en-US" sz="1800" dirty="0"/>
              <a:t>A</a:t>
            </a:r>
            <a:r>
              <a:rPr lang="en-US" sz="100" dirty="0"/>
              <a:t> </a:t>
            </a:r>
            <a:r>
              <a:rPr lang="en-US" sz="1800" dirty="0"/>
              <a:t>S</a:t>
            </a:r>
            <a:r>
              <a:rPr lang="en-US" sz="100" dirty="0"/>
              <a:t> </a:t>
            </a:r>
            <a:r>
              <a:rPr lang="en-US" sz="1800" dirty="0"/>
              <a:t>B A</a:t>
            </a:r>
            <a:r>
              <a:rPr lang="en-US" sz="100" dirty="0"/>
              <a:t> </a:t>
            </a:r>
            <a:r>
              <a:rPr lang="en-US" sz="1800" dirty="0"/>
              <a:t>S</a:t>
            </a:r>
            <a:r>
              <a:rPr lang="en-US" sz="100" dirty="0"/>
              <a:t> </a:t>
            </a:r>
            <a:r>
              <a:rPr lang="en-US" sz="1800" dirty="0"/>
              <a:t>C 320-10-40, for expediency companies may not update the fair value adjustment to the fair value as of the date of sale before recording the sale. In that case, the investment is carried at fair value as of the last balance sheet date, and this second entry would include a gain or loss based on the difference between the cash received and the carrying value of the investment. In our example, the fair value adjustment balance was $43,646 on December 31, 2027, and United would record the following sale entry on January 5, 2028:</a:t>
            </a:r>
          </a:p>
        </p:txBody>
      </p:sp>
      <p:graphicFrame>
        <p:nvGraphicFramePr>
          <p:cNvPr id="15" name="Table 21">
            <a:extLst>
              <a:ext uri="{FF2B5EF4-FFF2-40B4-BE49-F238E27FC236}">
                <a16:creationId xmlns:a16="http://schemas.microsoft.com/office/drawing/2014/main" id="{D8CC603D-1707-451D-BC7D-104C67254662}"/>
              </a:ext>
            </a:extLst>
          </p:cNvPr>
          <p:cNvGraphicFramePr>
            <a:graphicFrameLocks noGrp="1"/>
          </p:cNvGraphicFramePr>
          <p:nvPr>
            <p:extLst>
              <p:ext uri="{D42A27DB-BD31-4B8C-83A1-F6EECF244321}">
                <p14:modId xmlns:p14="http://schemas.microsoft.com/office/powerpoint/2010/main" val="764275368"/>
              </p:ext>
            </p:extLst>
          </p:nvPr>
        </p:nvGraphicFramePr>
        <p:xfrm>
          <a:off x="721485" y="3751998"/>
          <a:ext cx="7753921" cy="2225040"/>
        </p:xfrm>
        <a:graphic>
          <a:graphicData uri="http://schemas.openxmlformats.org/drawingml/2006/table">
            <a:tbl>
              <a:tblPr firstRow="1" bandRow="1">
                <a:tableStyleId>{5C22544A-7EE6-4342-B048-85BDC9FD1C3A}</a:tableStyleId>
              </a:tblPr>
              <a:tblGrid>
                <a:gridCol w="5320805">
                  <a:extLst>
                    <a:ext uri="{9D8B030D-6E8A-4147-A177-3AD203B41FA5}">
                      <a16:colId xmlns:a16="http://schemas.microsoft.com/office/drawing/2014/main" val="2703606482"/>
                    </a:ext>
                  </a:extLst>
                </a:gridCol>
                <a:gridCol w="1216558">
                  <a:extLst>
                    <a:ext uri="{9D8B030D-6E8A-4147-A177-3AD203B41FA5}">
                      <a16:colId xmlns:a16="http://schemas.microsoft.com/office/drawing/2014/main" val="352133591"/>
                    </a:ext>
                  </a:extLst>
                </a:gridCol>
                <a:gridCol w="1216558">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Journal Entry – Jan. 5, 2028</a:t>
                      </a: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Cash</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725,000</a:t>
                      </a:r>
                      <a:endParaRPr lang="en-IN" sz="1600" b="1" dirty="0">
                        <a:solidFill>
                          <a:schemeClr val="tx1"/>
                        </a:solidFill>
                        <a:latin typeface="+mn-lt"/>
                      </a:endParaRP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Discount on bond investment </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28,703</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477078793"/>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Investment in bonds </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700,000</a:t>
                      </a:r>
                      <a:endParaRPr lang="en-IN" sz="1600" dirty="0">
                        <a:solidFill>
                          <a:schemeClr val="tx1"/>
                        </a:solidFill>
                        <a:latin typeface="+mn-lt"/>
                      </a:endParaRPr>
                    </a:p>
                  </a:txBody>
                  <a:tcPr marL="88751" marR="88751"/>
                </a:tc>
                <a:extLst>
                  <a:ext uri="{0D108BD9-81ED-4DB2-BD59-A6C34878D82A}">
                    <a16:rowId xmlns:a16="http://schemas.microsoft.com/office/drawing/2014/main" val="892124766"/>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Fair value adjustment</a:t>
                      </a:r>
                    </a:p>
                  </a:txBody>
                  <a:tcPr marL="88751" marR="88751"/>
                </a:tc>
                <a:tc>
                  <a:txBody>
                    <a:bodyPr/>
                    <a:lstStyle/>
                    <a:p>
                      <a:pPr algn="r"/>
                      <a:endParaRPr lang="en-US" sz="1600" b="1"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43,646</a:t>
                      </a:r>
                    </a:p>
                  </a:txBody>
                  <a:tcPr marL="88751" marR="88751"/>
                </a:tc>
                <a:extLst>
                  <a:ext uri="{0D108BD9-81ED-4DB2-BD59-A6C34878D82A}">
                    <a16:rowId xmlns:a16="http://schemas.microsoft.com/office/drawing/2014/main" val="4090592434"/>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Gain on investments—NI</a:t>
                      </a:r>
                    </a:p>
                  </a:txBody>
                  <a:tcPr marL="88751" marR="88751"/>
                </a:tc>
                <a:tc>
                  <a:txBody>
                    <a:bodyPr/>
                    <a:lstStyle/>
                    <a:p>
                      <a:pPr algn="r"/>
                      <a:endParaRPr lang="en-US" sz="1600" b="1"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10,057</a:t>
                      </a:r>
                    </a:p>
                  </a:txBody>
                  <a:tcPr marL="88751" marR="88751"/>
                </a:tc>
                <a:extLst>
                  <a:ext uri="{0D108BD9-81ED-4DB2-BD59-A6C34878D82A}">
                    <a16:rowId xmlns:a16="http://schemas.microsoft.com/office/drawing/2014/main" val="768517123"/>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273313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Financial Statement Presentation: Trading Securities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059052"/>
          </a:xfrm>
        </p:spPr>
        <p:txBody>
          <a:bodyPr/>
          <a:lstStyle/>
          <a:p>
            <a:pPr>
              <a:buClr>
                <a:schemeClr val="tx1"/>
              </a:buClr>
            </a:pPr>
            <a:r>
              <a:rPr lang="en-IN" sz="2200" b="1" dirty="0">
                <a:solidFill>
                  <a:schemeClr val="tx1"/>
                </a:solidFill>
              </a:rPr>
              <a:t>Income statement and statement of comprehensive income:</a:t>
            </a:r>
          </a:p>
          <a:p>
            <a:pPr lvl="1">
              <a:buClr>
                <a:schemeClr val="tx1"/>
              </a:buClr>
            </a:pPr>
            <a:r>
              <a:rPr lang="en-US" sz="2200" dirty="0">
                <a:solidFill>
                  <a:schemeClr val="tx1"/>
                </a:solidFill>
              </a:rPr>
              <a:t>Gains and losses are included in the income statement in the periods in which fair value changes, </a:t>
            </a:r>
            <a:r>
              <a:rPr lang="en-US" sz="2200" i="1" dirty="0">
                <a:solidFill>
                  <a:schemeClr val="tx1"/>
                </a:solidFill>
              </a:rPr>
              <a:t>regardless of whether they are realized or unrealized.</a:t>
            </a:r>
          </a:p>
          <a:p>
            <a:pPr lvl="1">
              <a:buClr>
                <a:schemeClr val="tx1"/>
              </a:buClr>
            </a:pPr>
            <a:r>
              <a:rPr lang="en-IN" sz="2200" dirty="0">
                <a:solidFill>
                  <a:schemeClr val="tx1"/>
                </a:solidFill>
              </a:rPr>
              <a:t>Do not affect other comprehensive income (O</a:t>
            </a:r>
            <a:r>
              <a:rPr lang="en-IN" sz="100" dirty="0">
                <a:solidFill>
                  <a:schemeClr val="tx1"/>
                </a:solidFill>
              </a:rPr>
              <a:t> </a:t>
            </a:r>
            <a:r>
              <a:rPr lang="en-IN" sz="2200" dirty="0">
                <a:solidFill>
                  <a:schemeClr val="tx1"/>
                </a:solidFill>
              </a:rPr>
              <a:t>C</a:t>
            </a:r>
            <a:r>
              <a:rPr lang="en-IN" sz="100" dirty="0">
                <a:solidFill>
                  <a:schemeClr val="tx1"/>
                </a:solidFill>
              </a:rPr>
              <a:t> </a:t>
            </a:r>
            <a:r>
              <a:rPr lang="en-IN" sz="2200" dirty="0">
                <a:solidFill>
                  <a:schemeClr val="tx1"/>
                </a:solidFill>
              </a:rPr>
              <a:t>I).</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488503"/>
            <a:ext cx="8458200" cy="1267779"/>
          </a:xfrm>
        </p:spPr>
        <p:txBody>
          <a:bodyPr/>
          <a:lstStyle/>
          <a:p>
            <a:pPr>
              <a:buClr>
                <a:schemeClr val="tx1"/>
              </a:buClr>
            </a:pPr>
            <a:r>
              <a:rPr lang="en-IN" sz="2200" b="1" dirty="0">
                <a:solidFill>
                  <a:schemeClr val="tx1"/>
                </a:solidFill>
              </a:rPr>
              <a:t>Balance sheet:</a:t>
            </a:r>
          </a:p>
          <a:p>
            <a:pPr lvl="1">
              <a:buClr>
                <a:schemeClr val="tx1"/>
              </a:buClr>
            </a:pPr>
            <a:r>
              <a:rPr lang="en-US" sz="2200" dirty="0"/>
              <a:t>Investments in trading securities are reported at fair value, typically as current assets.</a:t>
            </a:r>
            <a:endParaRPr lang="en-IN" sz="2200" dirty="0"/>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4863608"/>
            <a:ext cx="8458199" cy="1330715"/>
          </a:xfrm>
        </p:spPr>
        <p:txBody>
          <a:bodyPr/>
          <a:lstStyle/>
          <a:p>
            <a:pPr>
              <a:buClr>
                <a:schemeClr val="tx1"/>
              </a:buClr>
            </a:pPr>
            <a:r>
              <a:rPr lang="en-IN" sz="2200" b="1" dirty="0">
                <a:solidFill>
                  <a:schemeClr val="tx1"/>
                </a:solidFill>
              </a:rPr>
              <a:t>Cash flow statement:</a:t>
            </a:r>
          </a:p>
          <a:p>
            <a:pPr lvl="1">
              <a:buClr>
                <a:schemeClr val="tx1"/>
              </a:buClr>
            </a:pPr>
            <a:r>
              <a:rPr lang="en-IN" sz="2200" dirty="0">
                <a:solidFill>
                  <a:schemeClr val="tx1"/>
                </a:solidFill>
              </a:rPr>
              <a:t>Cash flows from buying and selling trading securities are classified as operating activities.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3347863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US" dirty="0"/>
              <a:t>Reporting Trading Securities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O12.3</a:t>
            </a:r>
          </a:p>
        </p:txBody>
      </p:sp>
      <p:graphicFrame>
        <p:nvGraphicFramePr>
          <p:cNvPr id="7" name="Table 6">
            <a:extLst>
              <a:ext uri="{FF2B5EF4-FFF2-40B4-BE49-F238E27FC236}">
                <a16:creationId xmlns:a16="http://schemas.microsoft.com/office/drawing/2014/main" id="{C23251F0-F59F-4C9E-BFDD-14AA1E4A656B}"/>
              </a:ext>
            </a:extLst>
          </p:cNvPr>
          <p:cNvGraphicFramePr>
            <a:graphicFrameLocks noGrp="1"/>
          </p:cNvGraphicFramePr>
          <p:nvPr>
            <p:extLst>
              <p:ext uri="{D42A27DB-BD31-4B8C-83A1-F6EECF244321}">
                <p14:modId xmlns:p14="http://schemas.microsoft.com/office/powerpoint/2010/main" val="1079848500"/>
              </p:ext>
            </p:extLst>
          </p:nvPr>
        </p:nvGraphicFramePr>
        <p:xfrm>
          <a:off x="560217" y="1160154"/>
          <a:ext cx="6063615" cy="5249734"/>
        </p:xfrm>
        <a:graphic>
          <a:graphicData uri="http://schemas.openxmlformats.org/drawingml/2006/table">
            <a:tbl>
              <a:tblPr firstRow="1" bandRow="1">
                <a:tableStyleId>{5C22544A-7EE6-4342-B048-85BDC9FD1C3A}</a:tableStyleId>
              </a:tblPr>
              <a:tblGrid>
                <a:gridCol w="3443605">
                  <a:extLst>
                    <a:ext uri="{9D8B030D-6E8A-4147-A177-3AD203B41FA5}">
                      <a16:colId xmlns:a16="http://schemas.microsoft.com/office/drawing/2014/main" val="1418996853"/>
                    </a:ext>
                  </a:extLst>
                </a:gridCol>
                <a:gridCol w="1402080">
                  <a:extLst>
                    <a:ext uri="{9D8B030D-6E8A-4147-A177-3AD203B41FA5}">
                      <a16:colId xmlns:a16="http://schemas.microsoft.com/office/drawing/2014/main" val="20003"/>
                    </a:ext>
                  </a:extLst>
                </a:gridCol>
                <a:gridCol w="1217930">
                  <a:extLst>
                    <a:ext uri="{9D8B030D-6E8A-4147-A177-3AD203B41FA5}">
                      <a16:colId xmlns:a16="http://schemas.microsoft.com/office/drawing/2014/main" val="20004"/>
                    </a:ext>
                  </a:extLst>
                </a:gridCol>
              </a:tblGrid>
              <a:tr h="456863">
                <a:tc>
                  <a:txBody>
                    <a:bodyPr/>
                    <a:lstStyle/>
                    <a:p>
                      <a:r>
                        <a:rPr lang="en-US" sz="1300" baseline="0" dirty="0"/>
                        <a:t>(Ignoring income taxes)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00" baseline="0" dirty="0"/>
                        <a:t>Statement of Comprehensive Income</a:t>
                      </a:r>
                      <a:endParaRPr lang="en-US" sz="1300" b="1" baseline="0" dirty="0"/>
                    </a:p>
                  </a:txBody>
                  <a:tcPr marT="32273" marB="32273"/>
                </a:tc>
                <a:tc>
                  <a:txBody>
                    <a:bodyPr/>
                    <a:lstStyle/>
                    <a:p>
                      <a:pPr algn="ctr"/>
                      <a:r>
                        <a:rPr lang="en-US" sz="1300" baseline="0" dirty="0"/>
                        <a:t>2027</a:t>
                      </a:r>
                      <a:endParaRPr lang="en-US" sz="1300" b="1" baseline="0" dirty="0"/>
                    </a:p>
                  </a:txBody>
                  <a:tcPr marT="32273" marB="32273" anchor="b"/>
                </a:tc>
                <a:tc>
                  <a:txBody>
                    <a:bodyPr/>
                    <a:lstStyle/>
                    <a:p>
                      <a:pPr algn="ctr"/>
                      <a:r>
                        <a:rPr lang="en-US" sz="1300" baseline="0" dirty="0"/>
                        <a:t>2028</a:t>
                      </a:r>
                      <a:endParaRPr lang="en-US" sz="1300" b="1" baseline="0" dirty="0"/>
                    </a:p>
                  </a:txBody>
                  <a:tcPr marT="32273" marB="32273" anchor="b"/>
                </a:tc>
                <a:extLst>
                  <a:ext uri="{0D108BD9-81ED-4DB2-BD59-A6C34878D82A}">
                    <a16:rowId xmlns:a16="http://schemas.microsoft.com/office/drawing/2014/main" val="10001"/>
                  </a:ext>
                </a:extLst>
              </a:tr>
              <a:tr h="305972">
                <a:tc>
                  <a:txBody>
                    <a:bodyPr/>
                    <a:lstStyle/>
                    <a:p>
                      <a:r>
                        <a:rPr lang="en-US" sz="1300" baseline="0" dirty="0"/>
                        <a:t>Revenues</a:t>
                      </a:r>
                    </a:p>
                  </a:txBody>
                  <a:tcPr marT="32273" marB="32273"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u="none" baseline="0" dirty="0">
                          <a:effectLst>
                            <a:outerShdw blurRad="38100" dist="38100" dir="2700000" algn="tl">
                              <a:srgbClr val="000000">
                                <a:alpha val="43137"/>
                              </a:srgbClr>
                            </a:outerShdw>
                          </a:effectLst>
                        </a:rPr>
                        <a:t>$            </a:t>
                      </a:r>
                      <a:r>
                        <a:rPr lang="en-US" sz="1600" kern="1200" dirty="0">
                          <a:effectLst/>
                        </a:rPr>
                        <a:t>-</a:t>
                      </a:r>
                      <a:endParaRPr lang="en-US" sz="1300" u="none" baseline="0" dirty="0">
                        <a:effectLst>
                          <a:outerShdw blurRad="38100" dist="38100" dir="2700000" algn="tl">
                            <a:srgbClr val="000000">
                              <a:alpha val="43137"/>
                            </a:srgbClr>
                          </a:outerShdw>
                        </a:effectLst>
                      </a:endParaRPr>
                    </a:p>
                  </a:txBody>
                  <a:tcPr marT="32273" marB="32273"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u="none" baseline="0" dirty="0">
                          <a:effectLst>
                            <a:outerShdw blurRad="38100" dist="38100" dir="2700000" algn="tl">
                              <a:srgbClr val="000000">
                                <a:alpha val="43137"/>
                              </a:srgbClr>
                            </a:outerShdw>
                          </a:effectLst>
                        </a:rPr>
                        <a:t>$          </a:t>
                      </a:r>
                      <a:r>
                        <a:rPr lang="en-US" sz="1600" kern="1200" dirty="0">
                          <a:effectLst/>
                        </a:rPr>
                        <a:t>-</a:t>
                      </a:r>
                      <a:endParaRPr lang="en-US" sz="1600" kern="1200" dirty="0">
                        <a:solidFill>
                          <a:schemeClr val="tx1"/>
                        </a:solidFill>
                        <a:effectLst/>
                        <a:latin typeface="+mn-lt"/>
                        <a:ea typeface="+mn-ea"/>
                        <a:cs typeface="+mn-cs"/>
                      </a:endParaRPr>
                    </a:p>
                  </a:txBody>
                  <a:tcPr marT="32273" marB="32273" anchor="b"/>
                </a:tc>
                <a:extLst>
                  <a:ext uri="{0D108BD9-81ED-4DB2-BD59-A6C34878D82A}">
                    <a16:rowId xmlns:a16="http://schemas.microsoft.com/office/drawing/2014/main" val="10002"/>
                  </a:ext>
                </a:extLst>
              </a:tr>
              <a:tr h="260705">
                <a:tc>
                  <a:txBody>
                    <a:bodyPr/>
                    <a:lstStyle/>
                    <a:p>
                      <a:r>
                        <a:rPr lang="en-US" sz="1300" baseline="0" dirty="0"/>
                        <a:t>Expenses</a:t>
                      </a:r>
                    </a:p>
                  </a:txBody>
                  <a:tcPr marT="32273" marB="32273" anchor="b"/>
                </a:tc>
                <a:tc>
                  <a:txBody>
                    <a:bodyPr/>
                    <a:lstStyle/>
                    <a:p>
                      <a:pPr algn="l"/>
                      <a:r>
                        <a:rPr lang="en-US" sz="1300" u="none" baseline="0" dirty="0"/>
                        <a:t> </a:t>
                      </a:r>
                    </a:p>
                  </a:txBody>
                  <a:tcPr marT="32273" marB="32273" anchor="b"/>
                </a:tc>
                <a:tc>
                  <a:txBody>
                    <a:bodyPr/>
                    <a:lstStyle/>
                    <a:p>
                      <a:pPr algn="l"/>
                      <a:endParaRPr lang="en-US" sz="1300" u="none" baseline="0" dirty="0"/>
                    </a:p>
                  </a:txBody>
                  <a:tcPr marT="32273" marB="32273" anchor="b"/>
                </a:tc>
                <a:extLst>
                  <a:ext uri="{0D108BD9-81ED-4DB2-BD59-A6C34878D82A}">
                    <a16:rowId xmlns:a16="http://schemas.microsoft.com/office/drawing/2014/main" val="10003"/>
                  </a:ext>
                </a:extLst>
              </a:tr>
              <a:tr h="260705">
                <a:tc>
                  <a:txBody>
                    <a:bodyPr/>
                    <a:lstStyle/>
                    <a:p>
                      <a:r>
                        <a:rPr lang="en-US" sz="1300" baseline="0" dirty="0"/>
                        <a:t>Other income (expense):</a:t>
                      </a:r>
                    </a:p>
                  </a:txBody>
                  <a:tcPr marT="32273" marB="32273" anchor="b"/>
                </a:tc>
                <a:tc>
                  <a:txBody>
                    <a:bodyPr/>
                    <a:lstStyle/>
                    <a:p>
                      <a:pPr algn="r"/>
                      <a:endParaRPr lang="en-US" sz="1300" u="sng" baseline="0" dirty="0"/>
                    </a:p>
                  </a:txBody>
                  <a:tcPr marT="32273" marB="32273" anchor="b"/>
                </a:tc>
                <a:tc>
                  <a:txBody>
                    <a:bodyPr/>
                    <a:lstStyle/>
                    <a:p>
                      <a:pPr algn="r"/>
                      <a:endParaRPr lang="en-US" sz="1300" u="sng" baseline="0" dirty="0"/>
                    </a:p>
                  </a:txBody>
                  <a:tcPr marT="32273" marB="32273" anchor="b"/>
                </a:tc>
                <a:extLst>
                  <a:ext uri="{0D108BD9-81ED-4DB2-BD59-A6C34878D82A}">
                    <a16:rowId xmlns:a16="http://schemas.microsoft.com/office/drawing/2014/main" val="10004"/>
                  </a:ext>
                </a:extLst>
              </a:tr>
              <a:tr h="260705">
                <a:tc>
                  <a:txBody>
                    <a:bodyPr/>
                    <a:lstStyle/>
                    <a:p>
                      <a:pPr marL="347663" indent="0"/>
                      <a:r>
                        <a:rPr lang="en-US" sz="1300" baseline="0" dirty="0"/>
                        <a:t>Interest revenue</a:t>
                      </a:r>
                    </a:p>
                  </a:txBody>
                  <a:tcPr marT="32273" marB="32273" anchor="b"/>
                </a:tc>
                <a:tc>
                  <a:txBody>
                    <a:bodyPr/>
                    <a:lstStyle/>
                    <a:p>
                      <a:pPr algn="r"/>
                      <a:r>
                        <a:rPr lang="en-US" sz="1300" u="none" baseline="0" dirty="0"/>
                        <a:t>46,664</a:t>
                      </a:r>
                    </a:p>
                  </a:txBody>
                  <a:tcPr marT="32273" marB="32273" anchor="b"/>
                </a:tc>
                <a:tc>
                  <a:txBody>
                    <a:bodyPr/>
                    <a:lstStyle/>
                    <a:p>
                      <a:pPr algn="r"/>
                      <a:r>
                        <a:rPr lang="en-US" sz="1300" u="none" baseline="0" dirty="0"/>
                        <a:t>0</a:t>
                      </a:r>
                    </a:p>
                  </a:txBody>
                  <a:tcPr marT="32273" marB="32273" anchor="b"/>
                </a:tc>
                <a:extLst>
                  <a:ext uri="{0D108BD9-81ED-4DB2-BD59-A6C34878D82A}">
                    <a16:rowId xmlns:a16="http://schemas.microsoft.com/office/drawing/2014/main" val="10005"/>
                  </a:ext>
                </a:extLst>
              </a:tr>
              <a:tr h="260705">
                <a:tc>
                  <a:txBody>
                    <a:bodyPr/>
                    <a:lstStyle/>
                    <a:p>
                      <a:pPr marL="347663" indent="0"/>
                      <a:r>
                        <a:rPr lang="en-US" sz="1300" baseline="0" dirty="0"/>
                        <a:t>Gain on investments</a:t>
                      </a:r>
                    </a:p>
                  </a:txBody>
                  <a:tcPr marT="32273" marB="32273" anchor="b"/>
                </a:tc>
                <a:tc>
                  <a:txBody>
                    <a:bodyPr/>
                    <a:lstStyle/>
                    <a:p>
                      <a:pPr algn="r"/>
                      <a:r>
                        <a:rPr lang="en-US" sz="1300" b="1" u="sng" baseline="0" dirty="0">
                          <a:uFill>
                            <a:solidFill>
                              <a:schemeClr val="tx1"/>
                            </a:solidFill>
                          </a:uFill>
                        </a:rPr>
                        <a:t>   43,646</a:t>
                      </a:r>
                      <a:endParaRPr lang="en-US" sz="1300" b="1" u="sng" baseline="0" dirty="0">
                        <a:solidFill>
                          <a:srgbClr val="C00000"/>
                        </a:solidFill>
                        <a:uFill>
                          <a:solidFill>
                            <a:schemeClr val="tx1"/>
                          </a:solidFill>
                        </a:uFill>
                      </a:endParaRPr>
                    </a:p>
                  </a:txBody>
                  <a:tcPr marT="32273" marB="32273" anchor="b"/>
                </a:tc>
                <a:tc>
                  <a:txBody>
                    <a:bodyPr/>
                    <a:lstStyle/>
                    <a:p>
                      <a:pPr algn="r"/>
                      <a:r>
                        <a:rPr lang="en-US" sz="1300" b="1" u="sng" baseline="0" dirty="0">
                          <a:uFill>
                            <a:solidFill>
                              <a:schemeClr val="tx1"/>
                            </a:solidFill>
                          </a:uFill>
                        </a:rPr>
                        <a:t> 10,057</a:t>
                      </a:r>
                      <a:endParaRPr lang="en-US" sz="1300" b="1" u="sng" baseline="0" dirty="0">
                        <a:solidFill>
                          <a:srgbClr val="C00000"/>
                        </a:solidFill>
                        <a:uFill>
                          <a:solidFill>
                            <a:schemeClr val="tx1"/>
                          </a:solidFill>
                        </a:uFill>
                      </a:endParaRPr>
                    </a:p>
                  </a:txBody>
                  <a:tcPr marT="32273" marB="32273" anchor="b"/>
                </a:tc>
                <a:extLst>
                  <a:ext uri="{0D108BD9-81ED-4DB2-BD59-A6C34878D82A}">
                    <a16:rowId xmlns:a16="http://schemas.microsoft.com/office/drawing/2014/main" val="10006"/>
                  </a:ext>
                </a:extLst>
              </a:tr>
              <a:tr h="260705">
                <a:tc>
                  <a:txBody>
                    <a:bodyPr/>
                    <a:lstStyle/>
                    <a:p>
                      <a:r>
                        <a:rPr lang="en-US" sz="1300" baseline="0" dirty="0"/>
                        <a:t>Net income</a:t>
                      </a:r>
                    </a:p>
                  </a:txBody>
                  <a:tcPr marT="32273" marB="32273" anchor="b"/>
                </a:tc>
                <a:tc>
                  <a:txBody>
                    <a:bodyPr/>
                    <a:lstStyle/>
                    <a:p>
                      <a:pPr algn="r"/>
                      <a:r>
                        <a:rPr lang="en-US" sz="1300" u="none" baseline="0" dirty="0"/>
                        <a:t>90,310</a:t>
                      </a:r>
                    </a:p>
                  </a:txBody>
                  <a:tcPr marT="32273" marB="32273" anchor="b"/>
                </a:tc>
                <a:tc>
                  <a:txBody>
                    <a:bodyPr/>
                    <a:lstStyle/>
                    <a:p>
                      <a:pPr algn="r"/>
                      <a:r>
                        <a:rPr lang="en-US" sz="1300" u="none" baseline="0" dirty="0"/>
                        <a:t>10,057</a:t>
                      </a:r>
                    </a:p>
                  </a:txBody>
                  <a:tcPr marT="32273" marB="32273" anchor="b"/>
                </a:tc>
                <a:extLst>
                  <a:ext uri="{0D108BD9-81ED-4DB2-BD59-A6C34878D82A}">
                    <a16:rowId xmlns:a16="http://schemas.microsoft.com/office/drawing/2014/main" val="10007"/>
                  </a:ext>
                </a:extLst>
              </a:tr>
              <a:tr h="260705">
                <a:tc>
                  <a:txBody>
                    <a:bodyPr/>
                    <a:lstStyle/>
                    <a:p>
                      <a:r>
                        <a:rPr lang="en-US" sz="1300" baseline="0" dirty="0"/>
                        <a:t>Other comprehensive income (O</a:t>
                      </a:r>
                      <a:r>
                        <a:rPr lang="en-US" sz="100" baseline="0" dirty="0"/>
                        <a:t> </a:t>
                      </a:r>
                      <a:r>
                        <a:rPr lang="en-US" sz="1300" baseline="0" dirty="0"/>
                        <a:t>C</a:t>
                      </a:r>
                      <a:r>
                        <a:rPr lang="en-US" sz="100" baseline="0" dirty="0"/>
                        <a:t> </a:t>
                      </a:r>
                      <a:r>
                        <a:rPr lang="en-US" sz="1300" baseline="0" dirty="0"/>
                        <a:t>I)</a:t>
                      </a:r>
                    </a:p>
                  </a:txBody>
                  <a:tcPr marT="32273" marB="32273" anchor="b"/>
                </a:tc>
                <a:tc>
                  <a:txBody>
                    <a:bodyPr/>
                    <a:lstStyle/>
                    <a:p>
                      <a:pPr algn="r"/>
                      <a:r>
                        <a:rPr lang="en-US" sz="1300" u="sng" baseline="0" dirty="0"/>
                        <a:t>              0</a:t>
                      </a:r>
                    </a:p>
                  </a:txBody>
                  <a:tcPr marT="32273" marB="32273" anchor="b"/>
                </a:tc>
                <a:tc>
                  <a:txBody>
                    <a:bodyPr/>
                    <a:lstStyle/>
                    <a:p>
                      <a:pPr algn="r"/>
                      <a:r>
                        <a:rPr lang="en-US" sz="1300" u="sng" baseline="0" dirty="0"/>
                        <a:t> 0</a:t>
                      </a:r>
                    </a:p>
                  </a:txBody>
                  <a:tcPr marT="32273" marB="32273" anchor="b"/>
                </a:tc>
                <a:extLst>
                  <a:ext uri="{0D108BD9-81ED-4DB2-BD59-A6C34878D82A}">
                    <a16:rowId xmlns:a16="http://schemas.microsoft.com/office/drawing/2014/main" val="10008"/>
                  </a:ext>
                </a:extLst>
              </a:tr>
              <a:tr h="260705">
                <a:tc>
                  <a:txBody>
                    <a:bodyPr/>
                    <a:lstStyle/>
                    <a:p>
                      <a:r>
                        <a:rPr lang="en-US" sz="1300" baseline="0" dirty="0"/>
                        <a:t>Comprehensive income (Net income + O</a:t>
                      </a:r>
                      <a:r>
                        <a:rPr lang="en-US" sz="100" baseline="0" dirty="0"/>
                        <a:t> </a:t>
                      </a:r>
                      <a:r>
                        <a:rPr lang="en-US" sz="1300" baseline="0" dirty="0"/>
                        <a:t>C</a:t>
                      </a:r>
                      <a:r>
                        <a:rPr lang="en-US" sz="100" baseline="0" dirty="0"/>
                        <a:t> </a:t>
                      </a:r>
                      <a:r>
                        <a:rPr lang="en-US" sz="1300" baseline="0" dirty="0"/>
                        <a:t>I)</a:t>
                      </a:r>
                    </a:p>
                  </a:txBody>
                  <a:tcPr marT="32273" marB="32273" anchor="b"/>
                </a:tc>
                <a:tc>
                  <a:txBody>
                    <a:bodyPr/>
                    <a:lstStyle/>
                    <a:p>
                      <a:pPr algn="r"/>
                      <a:r>
                        <a:rPr lang="en-US" sz="1300" b="0" u="dbl" baseline="0" dirty="0"/>
                        <a:t>$   90,310</a:t>
                      </a:r>
                    </a:p>
                  </a:txBody>
                  <a:tcPr marT="32273" marB="32273" anchor="b"/>
                </a:tc>
                <a:tc>
                  <a:txBody>
                    <a:bodyPr/>
                    <a:lstStyle/>
                    <a:p>
                      <a:pPr algn="r"/>
                      <a:r>
                        <a:rPr lang="en-US" sz="1300" b="0" u="dbl" baseline="0" dirty="0"/>
                        <a:t>$ 10,057</a:t>
                      </a:r>
                    </a:p>
                  </a:txBody>
                  <a:tcPr marT="32273" marB="32273" anchor="b"/>
                </a:tc>
                <a:extLst>
                  <a:ext uri="{0D108BD9-81ED-4DB2-BD59-A6C34878D82A}">
                    <a16:rowId xmlns:a16="http://schemas.microsoft.com/office/drawing/2014/main" val="10009"/>
                  </a:ext>
                </a:extLst>
              </a:tr>
              <a:tr h="260705">
                <a:tc>
                  <a:txBody>
                    <a:bodyPr/>
                    <a:lstStyle/>
                    <a:p>
                      <a:r>
                        <a:rPr lang="en-US" sz="1300" b="1" baseline="0" dirty="0"/>
                        <a:t>Balance Sheet</a:t>
                      </a:r>
                    </a:p>
                  </a:txBody>
                  <a:tcPr marT="32273" marB="32273" anchor="b"/>
                </a:tc>
                <a:tc>
                  <a:txBody>
                    <a:bodyPr/>
                    <a:lstStyle/>
                    <a:p>
                      <a:pPr algn="r"/>
                      <a:endParaRPr lang="en-US" sz="1300" u="sng" baseline="0" dirty="0"/>
                    </a:p>
                  </a:txBody>
                  <a:tcPr marT="32273" marB="32273" anchor="b"/>
                </a:tc>
                <a:tc>
                  <a:txBody>
                    <a:bodyPr/>
                    <a:lstStyle/>
                    <a:p>
                      <a:pPr algn="r"/>
                      <a:endParaRPr lang="en-US" sz="1300" u="sng" baseline="0" dirty="0"/>
                    </a:p>
                  </a:txBody>
                  <a:tcPr marT="32273" marB="32273" anchor="b"/>
                </a:tc>
                <a:extLst>
                  <a:ext uri="{0D108BD9-81ED-4DB2-BD59-A6C34878D82A}">
                    <a16:rowId xmlns:a16="http://schemas.microsoft.com/office/drawing/2014/main" val="10010"/>
                  </a:ext>
                </a:extLst>
              </a:tr>
              <a:tr h="260705">
                <a:tc>
                  <a:txBody>
                    <a:bodyPr/>
                    <a:lstStyle/>
                    <a:p>
                      <a:r>
                        <a:rPr lang="en-US" sz="1300" baseline="0"/>
                        <a:t>Assets:</a:t>
                      </a:r>
                      <a:endParaRPr lang="en-US" sz="1300" baseline="0" dirty="0"/>
                    </a:p>
                  </a:txBody>
                  <a:tcPr marT="32273" marB="32273" anchor="b"/>
                </a:tc>
                <a:tc>
                  <a:txBody>
                    <a:bodyPr/>
                    <a:lstStyle/>
                    <a:p>
                      <a:endParaRPr lang="en-US" sz="1300" baseline="0" dirty="0"/>
                    </a:p>
                  </a:txBody>
                  <a:tcPr marT="32273" marB="32273" anchor="b"/>
                </a:tc>
                <a:tc>
                  <a:txBody>
                    <a:bodyPr/>
                    <a:lstStyle/>
                    <a:p>
                      <a:endParaRPr lang="en-US" sz="1300" baseline="0" dirty="0"/>
                    </a:p>
                  </a:txBody>
                  <a:tcPr marT="32273" marB="32273" anchor="b"/>
                </a:tc>
                <a:extLst>
                  <a:ext uri="{0D108BD9-81ED-4DB2-BD59-A6C34878D82A}">
                    <a16:rowId xmlns:a16="http://schemas.microsoft.com/office/drawing/2014/main" val="10011"/>
                  </a:ext>
                </a:extLst>
              </a:tr>
              <a:tr h="260705">
                <a:tc>
                  <a:txBody>
                    <a:bodyPr/>
                    <a:lstStyle/>
                    <a:p>
                      <a:r>
                        <a:rPr lang="en-US" sz="1300" baseline="0"/>
                        <a:t>Investment in bonds (TS)</a:t>
                      </a:r>
                      <a:endParaRPr lang="en-US" sz="1300" baseline="0" dirty="0"/>
                    </a:p>
                  </a:txBody>
                  <a:tcPr marT="32273" marB="32273" anchor="b"/>
                </a:tc>
                <a:tc>
                  <a:txBody>
                    <a:bodyPr/>
                    <a:lstStyle/>
                    <a:p>
                      <a:pPr algn="r"/>
                      <a:r>
                        <a:rPr lang="en-US" sz="1300" u="none" baseline="0" dirty="0"/>
                        <a:t>$ 714,943</a:t>
                      </a:r>
                    </a:p>
                  </a:txBody>
                  <a:tcPr marT="32273" marB="32273" anchor="b"/>
                </a:tc>
                <a:tc>
                  <a:txBody>
                    <a:bodyPr/>
                    <a:lstStyle/>
                    <a:p>
                      <a:pPr algn="r"/>
                      <a:r>
                        <a:rPr lang="en-US" sz="1300" u="none" baseline="0" dirty="0"/>
                        <a:t>$          0</a:t>
                      </a:r>
                    </a:p>
                  </a:txBody>
                  <a:tcPr marT="32273" marB="32273" anchor="b"/>
                </a:tc>
                <a:extLst>
                  <a:ext uri="{0D108BD9-81ED-4DB2-BD59-A6C34878D82A}">
                    <a16:rowId xmlns:a16="http://schemas.microsoft.com/office/drawing/2014/main" val="10012"/>
                  </a:ext>
                </a:extLst>
              </a:tr>
              <a:tr h="260705">
                <a:tc>
                  <a:txBody>
                    <a:bodyPr/>
                    <a:lstStyle/>
                    <a:p>
                      <a:r>
                        <a:rPr lang="en-US" sz="1300" baseline="0" dirty="0"/>
                        <a:t>Shareholders’ equity:</a:t>
                      </a:r>
                    </a:p>
                  </a:txBody>
                  <a:tcPr marT="32273" marB="32273" anchor="b"/>
                </a:tc>
                <a:tc>
                  <a:txBody>
                    <a:bodyPr/>
                    <a:lstStyle/>
                    <a:p>
                      <a:pPr algn="r"/>
                      <a:endParaRPr lang="en-US" sz="1300" u="sng" baseline="0" dirty="0"/>
                    </a:p>
                  </a:txBody>
                  <a:tcPr marT="32273" marB="32273" anchor="b"/>
                </a:tc>
                <a:tc>
                  <a:txBody>
                    <a:bodyPr/>
                    <a:lstStyle/>
                    <a:p>
                      <a:pPr algn="r"/>
                      <a:endParaRPr lang="en-US" sz="1300" u="sng" baseline="0" dirty="0"/>
                    </a:p>
                  </a:txBody>
                  <a:tcPr marT="32273" marB="32273" anchor="b"/>
                </a:tc>
                <a:extLst>
                  <a:ext uri="{0D108BD9-81ED-4DB2-BD59-A6C34878D82A}">
                    <a16:rowId xmlns:a16="http://schemas.microsoft.com/office/drawing/2014/main" val="10013"/>
                  </a:ext>
                </a:extLst>
              </a:tr>
              <a:tr h="275794">
                <a:tc>
                  <a:txBody>
                    <a:bodyPr/>
                    <a:lstStyle/>
                    <a:p>
                      <a:pPr marL="347663" indent="0"/>
                      <a:r>
                        <a:rPr lang="en-US" sz="1300" baseline="0" dirty="0"/>
                        <a:t>Retained earnings</a:t>
                      </a:r>
                    </a:p>
                  </a:txBody>
                  <a:tcPr marT="32273" marB="32273" anchor="b"/>
                </a:tc>
                <a:tc>
                  <a:txBody>
                    <a:bodyPr/>
                    <a:lstStyle/>
                    <a:p>
                      <a:pPr algn="r"/>
                      <a:r>
                        <a:rPr lang="en-US" sz="1300" u="none" baseline="0" dirty="0"/>
                        <a:t>90,310</a:t>
                      </a:r>
                    </a:p>
                  </a:txBody>
                  <a:tcPr marT="32273" marB="32273" anchor="b"/>
                </a:tc>
                <a:tc>
                  <a:txBody>
                    <a:bodyPr/>
                    <a:lstStyle/>
                    <a:p>
                      <a:pPr algn="r"/>
                      <a:r>
                        <a:rPr lang="en-US" sz="1300" u="none" baseline="0" dirty="0"/>
                        <a:t>100,367</a:t>
                      </a:r>
                      <a:r>
                        <a:rPr lang="en-US" sz="1400" kern="1200" dirty="0">
                          <a:effectLst/>
                        </a:rPr>
                        <a:t>*</a:t>
                      </a:r>
                      <a:endParaRPr lang="en-US" sz="1300" u="none" baseline="0" dirty="0"/>
                    </a:p>
                  </a:txBody>
                  <a:tcPr marT="32273" marB="32273" anchor="b"/>
                </a:tc>
                <a:extLst>
                  <a:ext uri="{0D108BD9-81ED-4DB2-BD59-A6C34878D82A}">
                    <a16:rowId xmlns:a16="http://schemas.microsoft.com/office/drawing/2014/main" val="10014"/>
                  </a:ext>
                </a:extLst>
              </a:tr>
              <a:tr h="260705">
                <a:tc>
                  <a:txBody>
                    <a:bodyPr/>
                    <a:lstStyle/>
                    <a:p>
                      <a:r>
                        <a:rPr lang="en-US" sz="1300" b="1" baseline="0" dirty="0"/>
                        <a:t>Statement of Cash Flows (direct method)</a:t>
                      </a:r>
                    </a:p>
                  </a:txBody>
                  <a:tcPr marT="32273" marB="32273" anchor="b"/>
                </a:tc>
                <a:tc>
                  <a:txBody>
                    <a:bodyPr/>
                    <a:lstStyle/>
                    <a:p>
                      <a:pPr algn="r"/>
                      <a:endParaRPr lang="en-US" sz="1300" u="sng" baseline="0" dirty="0"/>
                    </a:p>
                  </a:txBody>
                  <a:tcPr marT="32273" marB="32273" anchor="b"/>
                </a:tc>
                <a:tc>
                  <a:txBody>
                    <a:bodyPr/>
                    <a:lstStyle/>
                    <a:p>
                      <a:pPr algn="r"/>
                      <a:endParaRPr lang="en-US" sz="1300" u="sng" baseline="0" dirty="0"/>
                    </a:p>
                  </a:txBody>
                  <a:tcPr marT="32273" marB="32273" anchor="b"/>
                </a:tc>
                <a:extLst>
                  <a:ext uri="{0D108BD9-81ED-4DB2-BD59-A6C34878D82A}">
                    <a16:rowId xmlns:a16="http://schemas.microsoft.com/office/drawing/2014/main" val="10015"/>
                  </a:ext>
                </a:extLst>
              </a:tr>
              <a:tr h="260705">
                <a:tc>
                  <a:txBody>
                    <a:bodyPr/>
                    <a:lstStyle/>
                    <a:p>
                      <a:r>
                        <a:rPr lang="en-US" sz="1300" baseline="0" dirty="0"/>
                        <a:t>Operating activities:</a:t>
                      </a:r>
                    </a:p>
                  </a:txBody>
                  <a:tcPr marT="32273" marB="32273" anchor="b"/>
                </a:tc>
                <a:tc>
                  <a:txBody>
                    <a:bodyPr/>
                    <a:lstStyle/>
                    <a:p>
                      <a:pPr algn="r"/>
                      <a:endParaRPr lang="en-US" sz="1300" u="sng" baseline="0" dirty="0"/>
                    </a:p>
                  </a:txBody>
                  <a:tcPr marT="32273" marB="32273" anchor="b"/>
                </a:tc>
                <a:tc>
                  <a:txBody>
                    <a:bodyPr/>
                    <a:lstStyle/>
                    <a:p>
                      <a:pPr algn="r"/>
                      <a:endParaRPr lang="en-US" sz="1300" u="sng" baseline="0" dirty="0"/>
                    </a:p>
                  </a:txBody>
                  <a:tcPr marT="32273" marB="32273" anchor="b"/>
                </a:tc>
                <a:extLst>
                  <a:ext uri="{0D108BD9-81ED-4DB2-BD59-A6C34878D82A}">
                    <a16:rowId xmlns:a16="http://schemas.microsoft.com/office/drawing/2014/main" val="10016"/>
                  </a:ext>
                </a:extLst>
              </a:tr>
              <a:tr h="260705">
                <a:tc>
                  <a:txBody>
                    <a:bodyPr/>
                    <a:lstStyle/>
                    <a:p>
                      <a:pPr marL="347663" indent="0"/>
                      <a:r>
                        <a:rPr lang="en-US" sz="1300" baseline="0" dirty="0"/>
                        <a:t>Cash from interest received</a:t>
                      </a:r>
                    </a:p>
                  </a:txBody>
                  <a:tcPr marT="32273" marB="32273" anchor="b"/>
                </a:tc>
                <a:tc>
                  <a:txBody>
                    <a:bodyPr/>
                    <a:lstStyle/>
                    <a:p>
                      <a:pPr algn="r"/>
                      <a:r>
                        <a:rPr lang="en-US" sz="1300" u="none" baseline="0" dirty="0"/>
                        <a:t>$   42,000</a:t>
                      </a:r>
                    </a:p>
                  </a:txBody>
                  <a:tcPr marT="32273" marB="32273" anchor="b"/>
                </a:tc>
                <a:tc>
                  <a:txBody>
                    <a:bodyPr/>
                    <a:lstStyle/>
                    <a:p>
                      <a:pPr algn="r"/>
                      <a:r>
                        <a:rPr lang="en-US" sz="1300" u="none" baseline="0" dirty="0"/>
                        <a:t>$          0</a:t>
                      </a:r>
                    </a:p>
                  </a:txBody>
                  <a:tcPr marT="32273" marB="32273" anchor="b"/>
                </a:tc>
                <a:extLst>
                  <a:ext uri="{0D108BD9-81ED-4DB2-BD59-A6C34878D82A}">
                    <a16:rowId xmlns:a16="http://schemas.microsoft.com/office/drawing/2014/main" val="10017"/>
                  </a:ext>
                </a:extLst>
              </a:tr>
              <a:tr h="260705">
                <a:tc>
                  <a:txBody>
                    <a:bodyPr/>
                    <a:lstStyle/>
                    <a:p>
                      <a:pPr marL="347663" indent="0"/>
                      <a:r>
                        <a:rPr lang="en-US" sz="1300" baseline="0" dirty="0"/>
                        <a:t>Purchase of trading securities</a:t>
                      </a:r>
                    </a:p>
                  </a:txBody>
                  <a:tcPr marT="32273" marB="32273" anchor="b"/>
                </a:tc>
                <a:tc>
                  <a:txBody>
                    <a:bodyPr/>
                    <a:lstStyle/>
                    <a:p>
                      <a:pPr algn="r"/>
                      <a:r>
                        <a:rPr lang="en-US" sz="1300" u="none" baseline="0" dirty="0"/>
                        <a:t>(666,633)</a:t>
                      </a:r>
                    </a:p>
                  </a:txBody>
                  <a:tcPr marT="32273" marB="32273" anchor="b"/>
                </a:tc>
                <a:tc>
                  <a:txBody>
                    <a:bodyPr/>
                    <a:lstStyle/>
                    <a:p>
                      <a:pPr algn="r"/>
                      <a:r>
                        <a:rPr lang="en-US" sz="1300" u="none" baseline="0" dirty="0"/>
                        <a:t>0</a:t>
                      </a:r>
                    </a:p>
                  </a:txBody>
                  <a:tcPr marT="32273" marB="32273" anchor="b"/>
                </a:tc>
                <a:extLst>
                  <a:ext uri="{0D108BD9-81ED-4DB2-BD59-A6C34878D82A}">
                    <a16:rowId xmlns:a16="http://schemas.microsoft.com/office/drawing/2014/main" val="10018"/>
                  </a:ext>
                </a:extLst>
              </a:tr>
              <a:tr h="260705">
                <a:tc>
                  <a:txBody>
                    <a:bodyPr/>
                    <a:lstStyle/>
                    <a:p>
                      <a:pPr marL="347663" indent="0"/>
                      <a:r>
                        <a:rPr lang="en-US" sz="1300" baseline="0" dirty="0"/>
                        <a:t>Sale of trading securities</a:t>
                      </a:r>
                    </a:p>
                  </a:txBody>
                  <a:tcPr marT="32273" marB="32273" anchor="b"/>
                </a:tc>
                <a:tc>
                  <a:txBody>
                    <a:bodyPr/>
                    <a:lstStyle/>
                    <a:p>
                      <a:pPr algn="r"/>
                      <a:r>
                        <a:rPr lang="en-US" sz="1300" u="none" baseline="0" dirty="0"/>
                        <a:t>0</a:t>
                      </a:r>
                    </a:p>
                  </a:txBody>
                  <a:tcPr marT="32273" marB="32273" anchor="b"/>
                </a:tc>
                <a:tc>
                  <a:txBody>
                    <a:bodyPr/>
                    <a:lstStyle/>
                    <a:p>
                      <a:pPr algn="r"/>
                      <a:r>
                        <a:rPr lang="en-US" sz="1300" u="none" baseline="0" dirty="0"/>
                        <a:t>725,000</a:t>
                      </a:r>
                    </a:p>
                  </a:txBody>
                  <a:tcPr marT="32273" marB="32273" anchor="b"/>
                </a:tc>
                <a:extLst>
                  <a:ext uri="{0D108BD9-81ED-4DB2-BD59-A6C34878D82A}">
                    <a16:rowId xmlns:a16="http://schemas.microsoft.com/office/drawing/2014/main" val="10019"/>
                  </a:ext>
                </a:extLst>
              </a:tr>
            </a:tbl>
          </a:graphicData>
        </a:graphic>
      </p:graphicFrame>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6784259" y="4822722"/>
            <a:ext cx="2016841" cy="966019"/>
          </a:xfrm>
        </p:spPr>
        <p:txBody>
          <a:bodyPr/>
          <a:lstStyle/>
          <a:p>
            <a:r>
              <a:rPr lang="en-US" sz="1200" dirty="0">
                <a:solidFill>
                  <a:schemeClr val="tx1"/>
                </a:solidFill>
              </a:rPr>
              <a:t>*Net income of $90,310 (2027) + $10,057 (2028) = $100,367 accumulates in retained earnings by the end of 2028.</a:t>
            </a:r>
            <a:endParaRPr lang="en-US"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3522696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Debt Investments Classified as Available-for-Sale Securities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268654"/>
          </a:xfrm>
        </p:spPr>
        <p:txBody>
          <a:bodyPr/>
          <a:lstStyle/>
          <a:p>
            <a:r>
              <a:rPr lang="en-US" dirty="0"/>
              <a:t>Available-for-sale (A</a:t>
            </a:r>
            <a:r>
              <a:rPr lang="en-US" sz="100" dirty="0"/>
              <a:t> </a:t>
            </a:r>
            <a:r>
              <a:rPr lang="en-US" dirty="0"/>
              <a:t>F</a:t>
            </a:r>
            <a:r>
              <a:rPr lang="en-US" sz="100" dirty="0"/>
              <a:t> </a:t>
            </a:r>
            <a:r>
              <a:rPr lang="en-US" dirty="0"/>
              <a:t>S) securities aren’t held for trading or designated as held to maturity.</a:t>
            </a:r>
          </a:p>
          <a:p>
            <a:pPr lvl="1"/>
            <a:r>
              <a:rPr lang="en-IN" dirty="0"/>
              <a:t>The investment is available for sale.</a:t>
            </a:r>
          </a:p>
          <a:p>
            <a:pPr lvl="1"/>
            <a:r>
              <a:rPr lang="en-IN" dirty="0"/>
              <a:t>Reported in balance sheet at fair value.</a:t>
            </a:r>
          </a:p>
          <a:p>
            <a:pPr lvl="1"/>
            <a:r>
              <a:rPr lang="en-IN" dirty="0"/>
              <a:t>Unrealized holding gains and losses are not included in net income but reported in statement of comprehensive. income as other comprehensive income (O</a:t>
            </a:r>
            <a:r>
              <a:rPr lang="en-IN" sz="100" dirty="0"/>
              <a:t> </a:t>
            </a:r>
            <a:r>
              <a:rPr lang="en-IN" dirty="0"/>
              <a:t>C</a:t>
            </a:r>
            <a:r>
              <a:rPr lang="en-IN" sz="100" dirty="0"/>
              <a:t> </a:t>
            </a:r>
            <a:r>
              <a:rPr lang="en-IN" dirty="0"/>
              <a:t>I).</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408624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Adjust A</a:t>
            </a:r>
            <a:r>
              <a:rPr lang="en-US" sz="100" dirty="0"/>
              <a:t> </a:t>
            </a:r>
            <a:r>
              <a:rPr lang="en-US" dirty="0"/>
              <a:t>F</a:t>
            </a:r>
            <a:r>
              <a:rPr lang="en-US" sz="100" dirty="0"/>
              <a:t> </a:t>
            </a:r>
            <a:r>
              <a:rPr lang="en-US" dirty="0"/>
              <a:t>S Investments to Fair Value</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1"/>
            <a:ext cx="8458199" cy="1483397"/>
          </a:xfrm>
        </p:spPr>
        <p:txBody>
          <a:bodyPr/>
          <a:lstStyle/>
          <a:p>
            <a:r>
              <a:rPr lang="en-US" sz="1800" dirty="0"/>
              <a:t>Let’s assume the </a:t>
            </a:r>
            <a:r>
              <a:rPr lang="en-US" sz="1800" dirty="0" err="1"/>
              <a:t>Masterwear</a:t>
            </a:r>
            <a:r>
              <a:rPr lang="en-US" sz="1800" dirty="0"/>
              <a:t> bond investment is classified as A</a:t>
            </a:r>
            <a:r>
              <a:rPr lang="en-US" sz="100" dirty="0"/>
              <a:t> </a:t>
            </a:r>
            <a:r>
              <a:rPr lang="en-US" sz="1800" dirty="0"/>
              <a:t>F</a:t>
            </a:r>
            <a:r>
              <a:rPr lang="en-US" sz="100" dirty="0"/>
              <a:t> </a:t>
            </a:r>
            <a:r>
              <a:rPr lang="en-US" sz="1800" dirty="0"/>
              <a:t>S. As of December 31, 2027, United has recorded the purchase of the bonds on July 1, 2027, as well as receipt of the first semiannual interest payment, so the bonds have an amortized cost of $671,297. The fair value of the bonds on December 31, 2027, is $714,943.</a:t>
            </a: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14444" y="2877852"/>
            <a:ext cx="2318700" cy="387862"/>
          </a:xfrm>
        </p:spPr>
        <p:txBody>
          <a:bodyPr/>
          <a:lstStyle/>
          <a:p>
            <a:pPr algn="ctr"/>
            <a:r>
              <a:rPr lang="en-US" sz="1800" b="1" dirty="0"/>
              <a:t>December 31, 2027</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1110725399"/>
              </p:ext>
            </p:extLst>
          </p:nvPr>
        </p:nvGraphicFramePr>
        <p:xfrm>
          <a:off x="419101" y="3333390"/>
          <a:ext cx="8382000" cy="897898"/>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r>
                        <a:rPr lang="en-US" sz="1600" dirty="0">
                          <a:solidFill>
                            <a:schemeClr val="tx1"/>
                          </a:solidFill>
                        </a:rPr>
                        <a:t>Masterwear</a:t>
                      </a:r>
                    </a:p>
                  </a:txBody>
                  <a:tcPr/>
                </a:tc>
                <a:tc>
                  <a:txBody>
                    <a:bodyPr/>
                    <a:lstStyle/>
                    <a:p>
                      <a:pPr algn="ctr"/>
                      <a:r>
                        <a:rPr lang="en-US" sz="1600" dirty="0">
                          <a:solidFill>
                            <a:schemeClr val="tx1"/>
                          </a:solidFill>
                        </a:rPr>
                        <a:t>$671,297</a:t>
                      </a:r>
                    </a:p>
                  </a:txBody>
                  <a:tcPr/>
                </a:tc>
                <a:tc>
                  <a:txBody>
                    <a:bodyPr/>
                    <a:lstStyle/>
                    <a:p>
                      <a:pPr algn="ctr"/>
                      <a:r>
                        <a:rPr lang="en-US" sz="1600" dirty="0">
                          <a:solidFill>
                            <a:schemeClr val="tx1"/>
                          </a:solidFill>
                        </a:rPr>
                        <a:t>$714,943</a:t>
                      </a:r>
                    </a:p>
                  </a:txBody>
                  <a:tcPr/>
                </a:tc>
                <a:tc>
                  <a:txBody>
                    <a:bodyPr/>
                    <a:lstStyle/>
                    <a:p>
                      <a:pPr algn="ctr"/>
                      <a:r>
                        <a:rPr lang="en-US" sz="1600" b="1" dirty="0">
                          <a:solidFill>
                            <a:schemeClr val="tx1"/>
                          </a:solidFill>
                        </a:rPr>
                        <a:t>$43,646</a:t>
                      </a:r>
                    </a:p>
                  </a:txBody>
                  <a:tcPr/>
                </a:tc>
                <a:extLst>
                  <a:ext uri="{0D108BD9-81ED-4DB2-BD59-A6C34878D82A}">
                    <a16:rowId xmlns:a16="http://schemas.microsoft.com/office/drawing/2014/main" val="108905341"/>
                  </a:ext>
                </a:extLst>
              </a:tr>
            </a:tbl>
          </a:graphicData>
        </a:graphic>
      </p:graphicFrame>
      <p:graphicFrame>
        <p:nvGraphicFramePr>
          <p:cNvPr id="15" name="Table 21">
            <a:extLst>
              <a:ext uri="{FF2B5EF4-FFF2-40B4-BE49-F238E27FC236}">
                <a16:creationId xmlns:a16="http://schemas.microsoft.com/office/drawing/2014/main" id="{B0C2031C-6C50-447A-AD62-BDF4F254A7F9}"/>
              </a:ext>
            </a:extLst>
          </p:cNvPr>
          <p:cNvGraphicFramePr>
            <a:graphicFrameLocks noGrp="1"/>
          </p:cNvGraphicFramePr>
          <p:nvPr>
            <p:extLst>
              <p:ext uri="{D42A27DB-BD31-4B8C-83A1-F6EECF244321}">
                <p14:modId xmlns:p14="http://schemas.microsoft.com/office/powerpoint/2010/main" val="3804807578"/>
              </p:ext>
            </p:extLst>
          </p:nvPr>
        </p:nvGraphicFramePr>
        <p:xfrm>
          <a:off x="419103" y="4326061"/>
          <a:ext cx="8381996" cy="1112520"/>
        </p:xfrm>
        <a:graphic>
          <a:graphicData uri="http://schemas.openxmlformats.org/drawingml/2006/table">
            <a:tbl>
              <a:tblPr firstRow="1" bandRow="1">
                <a:tableStyleId>{5C22544A-7EE6-4342-B048-85BDC9FD1C3A}</a:tableStyleId>
              </a:tblPr>
              <a:tblGrid>
                <a:gridCol w="5751796">
                  <a:extLst>
                    <a:ext uri="{9D8B030D-6E8A-4147-A177-3AD203B41FA5}">
                      <a16:colId xmlns:a16="http://schemas.microsoft.com/office/drawing/2014/main" val="2703606482"/>
                    </a:ext>
                  </a:extLst>
                </a:gridCol>
                <a:gridCol w="1315100">
                  <a:extLst>
                    <a:ext uri="{9D8B030D-6E8A-4147-A177-3AD203B41FA5}">
                      <a16:colId xmlns:a16="http://schemas.microsoft.com/office/drawing/2014/main" val="352133591"/>
                    </a:ext>
                  </a:extLst>
                </a:gridCol>
                <a:gridCol w="1315100">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Journal Entry – Dec 31, 2027</a:t>
                      </a: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Fair value adjustment</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43,646</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Gain on investments (unrealized, O</a:t>
                      </a:r>
                      <a:r>
                        <a:rPr lang="en-IN" sz="100" dirty="0">
                          <a:latin typeface="+mn-lt"/>
                        </a:rPr>
                        <a:t> </a:t>
                      </a:r>
                      <a:r>
                        <a:rPr lang="en-IN" sz="1600" dirty="0">
                          <a:latin typeface="+mn-lt"/>
                        </a:rPr>
                        <a:t>C</a:t>
                      </a:r>
                      <a:r>
                        <a:rPr lang="en-IN" sz="100" dirty="0">
                          <a:latin typeface="+mn-lt"/>
                        </a:rPr>
                        <a:t> </a:t>
                      </a:r>
                      <a:r>
                        <a:rPr lang="en-IN" sz="1600" dirty="0">
                          <a:latin typeface="+mn-lt"/>
                        </a:rPr>
                        <a:t>I)</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43,646</a:t>
                      </a:r>
                    </a:p>
                  </a:txBody>
                  <a:tcPr marL="88751" marR="88751"/>
                </a:tc>
                <a:extLst>
                  <a:ext uri="{0D108BD9-81ED-4DB2-BD59-A6C34878D82A}">
                    <a16:rowId xmlns:a16="http://schemas.microsoft.com/office/drawing/2014/main" val="892124766"/>
                  </a:ext>
                </a:extLst>
              </a:tr>
            </a:tbl>
          </a:graphicData>
        </a:graphic>
      </p:graphicFrame>
      <p:sp>
        <p:nvSpPr>
          <p:cNvPr id="7" name="Content Placeholder 6">
            <a:extLst>
              <a:ext uri="{FF2B5EF4-FFF2-40B4-BE49-F238E27FC236}">
                <a16:creationId xmlns:a16="http://schemas.microsoft.com/office/drawing/2014/main" id="{B4DF34FC-50E0-426C-B100-7A1AAC3E5033}"/>
              </a:ext>
            </a:extLst>
          </p:cNvPr>
          <p:cNvSpPr>
            <a:spLocks noGrp="1"/>
          </p:cNvSpPr>
          <p:nvPr>
            <p:ph sz="quarter" idx="17"/>
          </p:nvPr>
        </p:nvSpPr>
        <p:spPr>
          <a:xfrm>
            <a:off x="342900" y="5634046"/>
            <a:ext cx="8458199" cy="929117"/>
          </a:xfrm>
        </p:spPr>
        <p:txBody>
          <a:bodyPr/>
          <a:lstStyle/>
          <a:p>
            <a:r>
              <a:rPr lang="en-US" sz="1200" dirty="0">
                <a:solidFill>
                  <a:srgbClr val="000000"/>
                </a:solidFill>
              </a:rPr>
              <a:t>*Sometimes companies don’t bother with a separate fair value adjustment account and simply adjust the investment account to fair value.</a:t>
            </a:r>
          </a:p>
          <a:p>
            <a:r>
              <a:rPr lang="en-US" sz="1200" dirty="0">
                <a:solidFill>
                  <a:srgbClr val="000000"/>
                </a:solidFill>
              </a:rPr>
              <a:t>†We indicate “Unrealized, O</a:t>
            </a:r>
            <a:r>
              <a:rPr lang="en-US" sz="100" dirty="0">
                <a:solidFill>
                  <a:srgbClr val="000000"/>
                </a:solidFill>
              </a:rPr>
              <a:t> </a:t>
            </a:r>
            <a:r>
              <a:rPr lang="en-US" sz="1200" dirty="0">
                <a:solidFill>
                  <a:srgbClr val="000000"/>
                </a:solidFill>
              </a:rPr>
              <a:t>C</a:t>
            </a:r>
            <a:r>
              <a:rPr lang="en-US" sz="100" dirty="0">
                <a:solidFill>
                  <a:srgbClr val="000000"/>
                </a:solidFill>
              </a:rPr>
              <a:t> </a:t>
            </a:r>
            <a:r>
              <a:rPr lang="en-US" sz="1200" dirty="0">
                <a:solidFill>
                  <a:srgbClr val="000000"/>
                </a:solidFill>
              </a:rPr>
              <a:t>I” to highlight that, for available-for-sale securities, unrealized holding gains and losses are included in other comprehensive income (O</a:t>
            </a:r>
            <a:r>
              <a:rPr lang="en-US" sz="100" dirty="0">
                <a:solidFill>
                  <a:srgbClr val="000000"/>
                </a:solidFill>
              </a:rPr>
              <a:t> </a:t>
            </a:r>
            <a:r>
              <a:rPr lang="en-US" sz="1200" dirty="0">
                <a:solidFill>
                  <a:srgbClr val="000000"/>
                </a:solidFill>
              </a:rPr>
              <a:t>C</a:t>
            </a:r>
            <a:r>
              <a:rPr lang="en-US" sz="100" dirty="0">
                <a:solidFill>
                  <a:srgbClr val="000000"/>
                </a:solidFill>
              </a:rPr>
              <a:t> </a:t>
            </a:r>
            <a:r>
              <a:rPr lang="en-US" sz="1200" dirty="0">
                <a:solidFill>
                  <a:srgbClr val="000000"/>
                </a:solidFill>
              </a:rPr>
              <a:t>I) in the period in which they occur.</a:t>
            </a:r>
            <a:endParaRPr lang="en-US"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165850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US" dirty="0"/>
              <a:t>Sale of A</a:t>
            </a:r>
            <a:r>
              <a:rPr lang="en-US" sz="100" dirty="0"/>
              <a:t> </a:t>
            </a:r>
            <a:r>
              <a:rPr lang="en-US" dirty="0"/>
              <a:t>F</a:t>
            </a:r>
            <a:r>
              <a:rPr lang="en-US" sz="100" dirty="0"/>
              <a:t> </a:t>
            </a:r>
            <a:r>
              <a:rPr lang="en-US" dirty="0"/>
              <a:t>S Investments </a:t>
            </a:r>
            <a:r>
              <a:rPr lang="en-US" sz="1000" b="0" dirty="0"/>
              <a:t>1</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7736"/>
          </a:xfrm>
        </p:spPr>
        <p:txBody>
          <a:bodyPr/>
          <a:lstStyle/>
          <a:p>
            <a:r>
              <a:rPr lang="en-US" sz="1800" dirty="0"/>
              <a:t>Assume that United sells the </a:t>
            </a:r>
            <a:r>
              <a:rPr lang="en-US" sz="1800" dirty="0" err="1"/>
              <a:t>Masterwear</a:t>
            </a:r>
            <a:r>
              <a:rPr lang="en-US" sz="1800" dirty="0"/>
              <a:t> bonds for $725,000 on January 5, 2028.</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1719562"/>
            <a:ext cx="8458200" cy="382142"/>
          </a:xfrm>
        </p:spPr>
        <p:txBody>
          <a:bodyPr/>
          <a:lstStyle/>
          <a:p>
            <a:pPr marL="402336" indent="-402336">
              <a:buFont typeface="+mj-lt"/>
              <a:buAutoNum type="arabicPeriod"/>
            </a:pPr>
            <a:r>
              <a:rPr lang="en-US" sz="1800" b="1" dirty="0"/>
              <a:t>Adjust A</a:t>
            </a:r>
            <a:r>
              <a:rPr lang="en-US" sz="100" b="1" dirty="0"/>
              <a:t> </a:t>
            </a:r>
            <a:r>
              <a:rPr lang="en-US" sz="1800" b="1" dirty="0"/>
              <a:t>F</a:t>
            </a:r>
            <a:r>
              <a:rPr lang="en-US" sz="100" b="1" dirty="0"/>
              <a:t> </a:t>
            </a:r>
            <a:r>
              <a:rPr lang="en-US" sz="1800" b="1" dirty="0"/>
              <a:t>S investment to fair value (2028).</a:t>
            </a:r>
            <a:endParaRPr lang="en-US"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559586" y="2182618"/>
            <a:ext cx="2024826" cy="340340"/>
          </a:xfrm>
        </p:spPr>
        <p:txBody>
          <a:bodyPr/>
          <a:lstStyle/>
          <a:p>
            <a:pPr algn="ctr"/>
            <a:r>
              <a:rPr lang="en-US" sz="1800" b="1" dirty="0"/>
              <a:t>January 5,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736021200"/>
              </p:ext>
            </p:extLst>
          </p:nvPr>
        </p:nvGraphicFramePr>
        <p:xfrm>
          <a:off x="419101" y="2622915"/>
          <a:ext cx="8382000" cy="881396"/>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pPr algn="ctr"/>
                      <a:r>
                        <a:rPr lang="en-US" sz="1600" dirty="0">
                          <a:solidFill>
                            <a:schemeClr val="tx1"/>
                          </a:solidFill>
                        </a:rPr>
                        <a:t>Masterwear</a:t>
                      </a:r>
                    </a:p>
                  </a:txBody>
                  <a:tcPr marT="37469" marB="37469"/>
                </a:tc>
                <a:tc>
                  <a:txBody>
                    <a:bodyPr/>
                    <a:lstStyle/>
                    <a:p>
                      <a:pPr algn="ctr"/>
                      <a:r>
                        <a:rPr lang="en-US" sz="1600" dirty="0">
                          <a:solidFill>
                            <a:schemeClr val="tx1"/>
                          </a:solidFill>
                        </a:rPr>
                        <a:t>$671,297</a:t>
                      </a:r>
                    </a:p>
                  </a:txBody>
                  <a:tcPr marT="37469" marB="37469"/>
                </a:tc>
                <a:tc>
                  <a:txBody>
                    <a:bodyPr/>
                    <a:lstStyle/>
                    <a:p>
                      <a:pPr algn="ctr"/>
                      <a:r>
                        <a:rPr lang="en-US" sz="1600" dirty="0">
                          <a:solidFill>
                            <a:schemeClr val="tx1"/>
                          </a:solidFill>
                        </a:rPr>
                        <a:t>$725,000</a:t>
                      </a:r>
                    </a:p>
                  </a:txBody>
                  <a:tcPr marT="37469" marB="37469"/>
                </a:tc>
                <a:tc>
                  <a:txBody>
                    <a:bodyPr/>
                    <a:lstStyle/>
                    <a:p>
                      <a:pPr algn="ctr"/>
                      <a:r>
                        <a:rPr lang="en-US" sz="1600" b="1" dirty="0">
                          <a:solidFill>
                            <a:schemeClr val="tx1"/>
                          </a:solidFill>
                        </a:rPr>
                        <a:t>$53,703</a:t>
                      </a:r>
                    </a:p>
                  </a:txBody>
                  <a:tcPr marT="37469" marB="37469"/>
                </a:tc>
                <a:extLst>
                  <a:ext uri="{0D108BD9-81ED-4DB2-BD59-A6C34878D82A}">
                    <a16:rowId xmlns:a16="http://schemas.microsoft.com/office/drawing/2014/main" val="108905341"/>
                  </a:ext>
                </a:extLst>
              </a:tr>
            </a:tbl>
          </a:graphicData>
        </a:graphic>
      </p:graphicFrame>
      <p:pic>
        <p:nvPicPr>
          <p:cNvPr id="8" name="Picture 7" descr="Two tables.">
            <a:extLst>
              <a:ext uri="{FF2B5EF4-FFF2-40B4-BE49-F238E27FC236}">
                <a16:creationId xmlns:a16="http://schemas.microsoft.com/office/drawing/2014/main" id="{F19FB55F-3BCF-AB1E-14A3-5D38C75B3837}"/>
              </a:ext>
            </a:extLst>
          </p:cNvPr>
          <p:cNvPicPr>
            <a:picLocks noChangeAspect="1"/>
          </p:cNvPicPr>
          <p:nvPr/>
        </p:nvPicPr>
        <p:blipFill>
          <a:blip r:embed="rId3"/>
          <a:stretch>
            <a:fillRect/>
          </a:stretch>
        </p:blipFill>
        <p:spPr>
          <a:xfrm>
            <a:off x="1666670" y="3756042"/>
            <a:ext cx="5810657" cy="2196056"/>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249624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Accounting for Debt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1" y="1288832"/>
            <a:ext cx="8458200" cy="3356910"/>
          </a:xfrm>
        </p:spPr>
        <p:txBody>
          <a:bodyPr/>
          <a:lstStyle/>
          <a:p>
            <a:pPr>
              <a:buClr>
                <a:schemeClr val="tx1"/>
              </a:buClr>
            </a:pPr>
            <a:r>
              <a:rPr lang="en-IN" b="1" dirty="0">
                <a:solidFill>
                  <a:schemeClr val="tx1"/>
                </a:solidFill>
              </a:rPr>
              <a:t>Debt Security:</a:t>
            </a:r>
          </a:p>
          <a:p>
            <a:pPr lvl="1"/>
            <a:r>
              <a:rPr lang="en-IN" dirty="0">
                <a:solidFill>
                  <a:schemeClr val="tx1"/>
                </a:solidFill>
              </a:rPr>
              <a:t>Specified date when it matures.</a:t>
            </a:r>
          </a:p>
          <a:p>
            <a:pPr lvl="1"/>
            <a:r>
              <a:rPr lang="en-IN" dirty="0">
                <a:solidFill>
                  <a:schemeClr val="tx1"/>
                </a:solidFill>
              </a:rPr>
              <a:t>Principal amount paid to investors on maturity.</a:t>
            </a:r>
          </a:p>
          <a:p>
            <a:pPr lvl="1"/>
            <a:r>
              <a:rPr lang="en-IN" dirty="0">
                <a:solidFill>
                  <a:schemeClr val="tx1"/>
                </a:solidFill>
              </a:rPr>
              <a:t>Interest paid to investors.</a:t>
            </a:r>
          </a:p>
          <a:p>
            <a:pPr lvl="1"/>
            <a:r>
              <a:rPr lang="en-IN" dirty="0"/>
              <a:t>The principal and interest payments are a stream of cash flows the investor receives in the future in exchange for purchasing the bond today.</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2751607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US" dirty="0"/>
              <a:t>Sale of A</a:t>
            </a:r>
            <a:r>
              <a:rPr lang="en-US" sz="100" dirty="0"/>
              <a:t> </a:t>
            </a:r>
            <a:r>
              <a:rPr lang="en-US" dirty="0"/>
              <a:t>F</a:t>
            </a:r>
            <a:r>
              <a:rPr lang="en-US" sz="100" dirty="0"/>
              <a:t> </a:t>
            </a:r>
            <a:r>
              <a:rPr lang="en-US" dirty="0"/>
              <a:t>S Investments </a:t>
            </a:r>
            <a:r>
              <a:rPr lang="en-US" sz="1000" b="0" dirty="0"/>
              <a:t>2</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7736"/>
          </a:xfrm>
        </p:spPr>
        <p:txBody>
          <a:bodyPr/>
          <a:lstStyle/>
          <a:p>
            <a:r>
              <a:rPr lang="en-IN" sz="1800" dirty="0"/>
              <a:t>Assume that United sells the bond for $725,000 on January 5, 2028.</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1750042"/>
            <a:ext cx="8458200" cy="382142"/>
          </a:xfrm>
        </p:spPr>
        <p:txBody>
          <a:bodyPr/>
          <a:lstStyle/>
          <a:p>
            <a:pPr marL="402336" indent="-402336">
              <a:buFont typeface="+mj-lt"/>
              <a:buAutoNum type="arabicPeriod" startAt="2"/>
            </a:pPr>
            <a:r>
              <a:rPr lang="en-IN" sz="1800" b="1" dirty="0"/>
              <a:t>Reverse previous fair value adjustments.</a:t>
            </a:r>
            <a:endParaRPr lang="en-US"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559586" y="2258818"/>
            <a:ext cx="2024826" cy="340340"/>
          </a:xfrm>
        </p:spPr>
        <p:txBody>
          <a:bodyPr/>
          <a:lstStyle/>
          <a:p>
            <a:pPr algn="ctr"/>
            <a:r>
              <a:rPr lang="en-US" sz="1800" b="1" dirty="0"/>
              <a:t>January 5,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1598840137"/>
              </p:ext>
            </p:extLst>
          </p:nvPr>
        </p:nvGraphicFramePr>
        <p:xfrm>
          <a:off x="419101" y="2729595"/>
          <a:ext cx="8382000" cy="881396"/>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pPr algn="ctr"/>
                      <a:r>
                        <a:rPr lang="en-US" sz="1600" dirty="0">
                          <a:solidFill>
                            <a:schemeClr val="tx1"/>
                          </a:solidFill>
                        </a:rPr>
                        <a:t>Masterwear</a:t>
                      </a:r>
                    </a:p>
                  </a:txBody>
                  <a:tcPr marT="37469" marB="37469"/>
                </a:tc>
                <a:tc>
                  <a:txBody>
                    <a:bodyPr/>
                    <a:lstStyle/>
                    <a:p>
                      <a:pPr algn="ctr"/>
                      <a:r>
                        <a:rPr lang="en-US" sz="1600" dirty="0">
                          <a:solidFill>
                            <a:schemeClr val="tx1"/>
                          </a:solidFill>
                        </a:rPr>
                        <a:t>$671,297</a:t>
                      </a:r>
                    </a:p>
                  </a:txBody>
                  <a:tcPr marT="37469" marB="37469"/>
                </a:tc>
                <a:tc>
                  <a:txBody>
                    <a:bodyPr/>
                    <a:lstStyle/>
                    <a:p>
                      <a:pPr algn="ctr"/>
                      <a:r>
                        <a:rPr lang="en-US" sz="1600" dirty="0">
                          <a:solidFill>
                            <a:schemeClr val="tx1"/>
                          </a:solidFill>
                        </a:rPr>
                        <a:t>$725,000</a:t>
                      </a:r>
                    </a:p>
                  </a:txBody>
                  <a:tcPr marT="37469" marB="37469"/>
                </a:tc>
                <a:tc>
                  <a:txBody>
                    <a:bodyPr/>
                    <a:lstStyle/>
                    <a:p>
                      <a:pPr algn="ctr"/>
                      <a:r>
                        <a:rPr lang="en-US" sz="1600" b="1" dirty="0">
                          <a:solidFill>
                            <a:schemeClr val="tx1"/>
                          </a:solidFill>
                        </a:rPr>
                        <a:t>$53,703</a:t>
                      </a:r>
                    </a:p>
                  </a:txBody>
                  <a:tcPr marT="37469" marB="37469"/>
                </a:tc>
                <a:extLst>
                  <a:ext uri="{0D108BD9-81ED-4DB2-BD59-A6C34878D82A}">
                    <a16:rowId xmlns:a16="http://schemas.microsoft.com/office/drawing/2014/main" val="108905341"/>
                  </a:ext>
                </a:extLst>
              </a:tr>
            </a:tbl>
          </a:graphicData>
        </a:graphic>
      </p:graphicFrame>
      <p:graphicFrame>
        <p:nvGraphicFramePr>
          <p:cNvPr id="15" name="Table 21">
            <a:extLst>
              <a:ext uri="{FF2B5EF4-FFF2-40B4-BE49-F238E27FC236}">
                <a16:creationId xmlns:a16="http://schemas.microsoft.com/office/drawing/2014/main" id="{D8CC603D-1707-451D-BC7D-104C67254662}"/>
              </a:ext>
            </a:extLst>
          </p:cNvPr>
          <p:cNvGraphicFramePr>
            <a:graphicFrameLocks noGrp="1"/>
          </p:cNvGraphicFramePr>
          <p:nvPr>
            <p:extLst>
              <p:ext uri="{D42A27DB-BD31-4B8C-83A1-F6EECF244321}">
                <p14:modId xmlns:p14="http://schemas.microsoft.com/office/powerpoint/2010/main" val="3271612354"/>
              </p:ext>
            </p:extLst>
          </p:nvPr>
        </p:nvGraphicFramePr>
        <p:xfrm>
          <a:off x="419101" y="3934878"/>
          <a:ext cx="8381998" cy="1112520"/>
        </p:xfrm>
        <a:graphic>
          <a:graphicData uri="http://schemas.openxmlformats.org/drawingml/2006/table">
            <a:tbl>
              <a:tblPr firstRow="1" bandRow="1">
                <a:tableStyleId>{5C22544A-7EE6-4342-B048-85BDC9FD1C3A}</a:tableStyleId>
              </a:tblPr>
              <a:tblGrid>
                <a:gridCol w="5751796">
                  <a:extLst>
                    <a:ext uri="{9D8B030D-6E8A-4147-A177-3AD203B41FA5}">
                      <a16:colId xmlns:a16="http://schemas.microsoft.com/office/drawing/2014/main" val="2703606482"/>
                    </a:ext>
                  </a:extLst>
                </a:gridCol>
                <a:gridCol w="1315101">
                  <a:extLst>
                    <a:ext uri="{9D8B030D-6E8A-4147-A177-3AD203B41FA5}">
                      <a16:colId xmlns:a16="http://schemas.microsoft.com/office/drawing/2014/main" val="352133591"/>
                    </a:ext>
                  </a:extLst>
                </a:gridCol>
                <a:gridCol w="1315101">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Journal Entry – Jan. 5, 2028</a:t>
                      </a:r>
                      <a:endParaRPr lang="en-IN" sz="1600" b="1" baseline="30000" dirty="0">
                        <a:latin typeface="+mn-lt"/>
                      </a:endParaRP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Reclassification adjustment (O</a:t>
                      </a:r>
                      <a:r>
                        <a:rPr lang="en-IN" sz="100" dirty="0">
                          <a:latin typeface="+mn-lt"/>
                        </a:rPr>
                        <a:t> </a:t>
                      </a:r>
                      <a:r>
                        <a:rPr lang="en-IN" sz="1600" dirty="0">
                          <a:latin typeface="+mn-lt"/>
                        </a:rPr>
                        <a:t>C</a:t>
                      </a:r>
                      <a:r>
                        <a:rPr lang="en-IN" sz="100" dirty="0">
                          <a:latin typeface="+mn-lt"/>
                        </a:rPr>
                        <a:t> </a:t>
                      </a:r>
                      <a:r>
                        <a:rPr lang="en-IN" sz="1600" dirty="0">
                          <a:latin typeface="+mn-lt"/>
                        </a:rPr>
                        <a:t>I)</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latin typeface="+mn-lt"/>
                        </a:rPr>
                        <a:t>53,703</a:t>
                      </a:r>
                      <a:endParaRPr lang="en-IN" sz="1600" b="1" dirty="0">
                        <a:solidFill>
                          <a:schemeClr val="tx1"/>
                        </a:solidFill>
                        <a:latin typeface="+mn-lt"/>
                      </a:endParaRP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246063"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Fair value adjustment (account balance)</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600" dirty="0">
                        <a:latin typeface="+mn-lt"/>
                      </a:endParaRPr>
                    </a:p>
                  </a:txBody>
                  <a:tcPr marL="88751" marR="88751"/>
                </a:tc>
                <a:tc>
                  <a:txBody>
                    <a:bodyPr/>
                    <a:lstStyle/>
                    <a:p>
                      <a:pPr algn="r"/>
                      <a:r>
                        <a:rPr lang="en-IN" sz="1600" b="1" dirty="0">
                          <a:latin typeface="+mn-lt"/>
                        </a:rPr>
                        <a:t>53,703</a:t>
                      </a:r>
                      <a:endParaRPr lang="en-US" sz="1600" b="1" dirty="0">
                        <a:solidFill>
                          <a:schemeClr val="tx1"/>
                        </a:solidFill>
                        <a:latin typeface="+mn-lt"/>
                      </a:endParaRPr>
                    </a:p>
                  </a:txBody>
                  <a:tcPr marL="88751" marR="88751"/>
                </a:tc>
                <a:extLst>
                  <a:ext uri="{0D108BD9-81ED-4DB2-BD59-A6C34878D82A}">
                    <a16:rowId xmlns:a16="http://schemas.microsoft.com/office/drawing/2014/main" val="3477078793"/>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3262717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US" dirty="0"/>
              <a:t>Sale of A</a:t>
            </a:r>
            <a:r>
              <a:rPr lang="en-US" sz="100" dirty="0"/>
              <a:t> </a:t>
            </a:r>
            <a:r>
              <a:rPr lang="en-US" dirty="0"/>
              <a:t>F</a:t>
            </a:r>
            <a:r>
              <a:rPr lang="en-US" sz="100" dirty="0"/>
              <a:t> </a:t>
            </a:r>
            <a:r>
              <a:rPr lang="en-US" dirty="0"/>
              <a:t>S Investments </a:t>
            </a:r>
            <a:r>
              <a:rPr lang="en-US" sz="1000" b="0" dirty="0"/>
              <a:t>3</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7736"/>
          </a:xfrm>
        </p:spPr>
        <p:txBody>
          <a:bodyPr/>
          <a:lstStyle/>
          <a:p>
            <a:r>
              <a:rPr lang="en-US" sz="1800" dirty="0"/>
              <a:t>Assume that </a:t>
            </a:r>
            <a:r>
              <a:rPr lang="en-US" sz="1800" dirty="0" err="1"/>
              <a:t>Masterwear</a:t>
            </a:r>
            <a:r>
              <a:rPr lang="en-US" sz="1800" dirty="0"/>
              <a:t> sells the bond for $725,000 on January 5, 2028</a:t>
            </a:r>
            <a:r>
              <a:rPr lang="en-IN" sz="1800" dirty="0"/>
              <a:t>.</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1750042"/>
            <a:ext cx="8458200" cy="382142"/>
          </a:xfrm>
        </p:spPr>
        <p:txBody>
          <a:bodyPr/>
          <a:lstStyle/>
          <a:p>
            <a:pPr marL="402336" indent="-402336">
              <a:buFont typeface="+mj-lt"/>
              <a:buAutoNum type="arabicPeriod" startAt="3"/>
            </a:pPr>
            <a:r>
              <a:rPr lang="en-IN" sz="1800" b="1" dirty="0"/>
              <a:t>Record the sale transaction.</a:t>
            </a:r>
            <a:endParaRPr lang="en-US" sz="1800" dirty="0">
              <a:solidFill>
                <a:schemeClr val="tx1"/>
              </a:solidFill>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559586" y="2197858"/>
            <a:ext cx="2024826" cy="340340"/>
          </a:xfrm>
        </p:spPr>
        <p:txBody>
          <a:bodyPr/>
          <a:lstStyle/>
          <a:p>
            <a:pPr algn="ctr"/>
            <a:r>
              <a:rPr lang="en-US" sz="1800" b="1" dirty="0"/>
              <a:t>January 5,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4013489416"/>
              </p:ext>
            </p:extLst>
          </p:nvPr>
        </p:nvGraphicFramePr>
        <p:xfrm>
          <a:off x="419101" y="2638155"/>
          <a:ext cx="8382000" cy="881396"/>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pPr algn="ctr"/>
                      <a:r>
                        <a:rPr lang="en-US" sz="1600" b="1" dirty="0">
                          <a:latin typeface="+mn-lt"/>
                        </a:rPr>
                        <a:t>Security</a:t>
                      </a:r>
                    </a:p>
                  </a:txBody>
                  <a:tcPr marT="37469" marB="37469" anchor="b"/>
                </a:tc>
                <a:tc>
                  <a:txBody>
                    <a:bodyPr/>
                    <a:lstStyle/>
                    <a:p>
                      <a:pPr algn="ctr"/>
                      <a:r>
                        <a:rPr lang="en-US" sz="1600" b="1" dirty="0">
                          <a:latin typeface="+mn-lt"/>
                        </a:rPr>
                        <a:t>Amortized Cost</a:t>
                      </a:r>
                    </a:p>
                  </a:txBody>
                  <a:tcPr marT="37469" marB="37469" anchor="b"/>
                </a:tc>
                <a:tc>
                  <a:txBody>
                    <a:bodyPr/>
                    <a:lstStyle/>
                    <a:p>
                      <a:pPr algn="ctr"/>
                      <a:r>
                        <a:rPr lang="en-US" sz="1600" b="1" dirty="0">
                          <a:latin typeface="+mn-lt"/>
                        </a:rPr>
                        <a:t>Fair Value</a:t>
                      </a:r>
                    </a:p>
                  </a:txBody>
                  <a:tcPr marT="37469" marB="37469" anchor="b"/>
                </a:tc>
                <a:tc>
                  <a:txBody>
                    <a:bodyPr/>
                    <a:lstStyle/>
                    <a:p>
                      <a:pPr algn="ctr"/>
                      <a:r>
                        <a:rPr lang="en-US" sz="1600" b="1" dirty="0">
                          <a:latin typeface="+mn-lt"/>
                        </a:rPr>
                        <a:t>Necessary Fair Value Adjustment Balance</a:t>
                      </a:r>
                    </a:p>
                  </a:txBody>
                  <a:tcPr marT="37469" marB="37469"/>
                </a:tc>
                <a:extLst>
                  <a:ext uri="{0D108BD9-81ED-4DB2-BD59-A6C34878D82A}">
                    <a16:rowId xmlns:a16="http://schemas.microsoft.com/office/drawing/2014/main" val="2471451636"/>
                  </a:ext>
                </a:extLst>
              </a:tr>
              <a:tr h="316364">
                <a:tc>
                  <a:txBody>
                    <a:bodyPr/>
                    <a:lstStyle/>
                    <a:p>
                      <a:pPr algn="ctr"/>
                      <a:r>
                        <a:rPr lang="en-US" sz="1600" dirty="0">
                          <a:solidFill>
                            <a:schemeClr val="tx1"/>
                          </a:solidFill>
                        </a:rPr>
                        <a:t>Masterwear</a:t>
                      </a:r>
                    </a:p>
                  </a:txBody>
                  <a:tcPr marT="37469" marB="37469"/>
                </a:tc>
                <a:tc>
                  <a:txBody>
                    <a:bodyPr/>
                    <a:lstStyle/>
                    <a:p>
                      <a:pPr algn="ctr"/>
                      <a:r>
                        <a:rPr lang="en-US" sz="1600" dirty="0">
                          <a:solidFill>
                            <a:schemeClr val="tx1"/>
                          </a:solidFill>
                        </a:rPr>
                        <a:t>$671,297</a:t>
                      </a:r>
                    </a:p>
                  </a:txBody>
                  <a:tcPr marT="37469" marB="37469"/>
                </a:tc>
                <a:tc>
                  <a:txBody>
                    <a:bodyPr/>
                    <a:lstStyle/>
                    <a:p>
                      <a:pPr algn="ctr"/>
                      <a:r>
                        <a:rPr lang="en-US" sz="1600" dirty="0">
                          <a:solidFill>
                            <a:schemeClr val="tx1"/>
                          </a:solidFill>
                        </a:rPr>
                        <a:t>$725,000</a:t>
                      </a:r>
                    </a:p>
                  </a:txBody>
                  <a:tcPr marT="37469" marB="37469"/>
                </a:tc>
                <a:tc>
                  <a:txBody>
                    <a:bodyPr/>
                    <a:lstStyle/>
                    <a:p>
                      <a:pPr algn="ctr"/>
                      <a:r>
                        <a:rPr lang="en-US" sz="1600" b="1" dirty="0">
                          <a:solidFill>
                            <a:schemeClr val="tx1"/>
                          </a:solidFill>
                        </a:rPr>
                        <a:t>$53,703</a:t>
                      </a:r>
                    </a:p>
                  </a:txBody>
                  <a:tcPr marT="37469" marB="37469"/>
                </a:tc>
                <a:extLst>
                  <a:ext uri="{0D108BD9-81ED-4DB2-BD59-A6C34878D82A}">
                    <a16:rowId xmlns:a16="http://schemas.microsoft.com/office/drawing/2014/main" val="108905341"/>
                  </a:ext>
                </a:extLst>
              </a:tr>
            </a:tbl>
          </a:graphicData>
        </a:graphic>
      </p:graphicFrame>
      <p:graphicFrame>
        <p:nvGraphicFramePr>
          <p:cNvPr id="15" name="Table 21">
            <a:extLst>
              <a:ext uri="{FF2B5EF4-FFF2-40B4-BE49-F238E27FC236}">
                <a16:creationId xmlns:a16="http://schemas.microsoft.com/office/drawing/2014/main" id="{D8CC603D-1707-451D-BC7D-104C67254662}"/>
              </a:ext>
            </a:extLst>
          </p:cNvPr>
          <p:cNvGraphicFramePr>
            <a:graphicFrameLocks noGrp="1"/>
          </p:cNvGraphicFramePr>
          <p:nvPr>
            <p:extLst>
              <p:ext uri="{D42A27DB-BD31-4B8C-83A1-F6EECF244321}">
                <p14:modId xmlns:p14="http://schemas.microsoft.com/office/powerpoint/2010/main" val="1257094692"/>
              </p:ext>
            </p:extLst>
          </p:nvPr>
        </p:nvGraphicFramePr>
        <p:xfrm>
          <a:off x="419101" y="3751998"/>
          <a:ext cx="8381999" cy="1854200"/>
        </p:xfrm>
        <a:graphic>
          <a:graphicData uri="http://schemas.openxmlformats.org/drawingml/2006/table">
            <a:tbl>
              <a:tblPr firstRow="1" bandRow="1">
                <a:tableStyleId>{5C22544A-7EE6-4342-B048-85BDC9FD1C3A}</a:tableStyleId>
              </a:tblPr>
              <a:tblGrid>
                <a:gridCol w="5751797">
                  <a:extLst>
                    <a:ext uri="{9D8B030D-6E8A-4147-A177-3AD203B41FA5}">
                      <a16:colId xmlns:a16="http://schemas.microsoft.com/office/drawing/2014/main" val="2703606482"/>
                    </a:ext>
                  </a:extLst>
                </a:gridCol>
                <a:gridCol w="1315101">
                  <a:extLst>
                    <a:ext uri="{9D8B030D-6E8A-4147-A177-3AD203B41FA5}">
                      <a16:colId xmlns:a16="http://schemas.microsoft.com/office/drawing/2014/main" val="352133591"/>
                    </a:ext>
                  </a:extLst>
                </a:gridCol>
                <a:gridCol w="1315101">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mn-lt"/>
                        </a:rPr>
                        <a:t>Journal Entry – Jan. 5, 2028</a:t>
                      </a:r>
                      <a:endParaRPr lang="en-IN" sz="1600" b="1" baseline="30000" dirty="0">
                        <a:latin typeface="+mn-lt"/>
                      </a:endParaRP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Cash</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0" dirty="0">
                          <a:solidFill>
                            <a:schemeClr val="tx1"/>
                          </a:solidFill>
                          <a:latin typeface="+mn-lt"/>
                        </a:rPr>
                        <a:t>725,000</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Discount on bond investment</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28,703</a:t>
                      </a:r>
                    </a:p>
                  </a:txBody>
                  <a:tcPr marL="88751" marR="88751"/>
                </a:tc>
                <a:tc>
                  <a:txBody>
                    <a:bodyPr/>
                    <a:lstStyle/>
                    <a:p>
                      <a:pPr algn="r"/>
                      <a:endParaRPr lang="en-US" sz="1600" b="1" dirty="0">
                        <a:solidFill>
                          <a:schemeClr val="tx1"/>
                        </a:solidFill>
                        <a:latin typeface="+mn-lt"/>
                      </a:endParaRPr>
                    </a:p>
                  </a:txBody>
                  <a:tcPr marL="88751" marR="88751"/>
                </a:tc>
                <a:extLst>
                  <a:ext uri="{0D108BD9-81ED-4DB2-BD59-A6C34878D82A}">
                    <a16:rowId xmlns:a16="http://schemas.microsoft.com/office/drawing/2014/main" val="3477078793"/>
                  </a:ext>
                </a:extLst>
              </a:tr>
              <a:tr h="370840">
                <a:tc>
                  <a:txBody>
                    <a:bodyPr/>
                    <a:lstStyle/>
                    <a:p>
                      <a:pPr marL="290513"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Investment in bonds</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mn-lt"/>
                      </a:endParaRPr>
                    </a:p>
                  </a:txBody>
                  <a:tcPr marL="88751" marR="88751"/>
                </a:tc>
                <a:tc>
                  <a:txBody>
                    <a:bodyPr/>
                    <a:lstStyle/>
                    <a:p>
                      <a:pPr algn="r"/>
                      <a:r>
                        <a:rPr lang="en-IN" sz="1600" dirty="0">
                          <a:solidFill>
                            <a:schemeClr val="tx1"/>
                          </a:solidFill>
                          <a:latin typeface="+mn-lt"/>
                        </a:rPr>
                        <a:t>700,000</a:t>
                      </a:r>
                      <a:endParaRPr lang="en-US" sz="1600" b="1" dirty="0">
                        <a:solidFill>
                          <a:schemeClr val="tx1"/>
                        </a:solidFill>
                        <a:latin typeface="+mn-lt"/>
                      </a:endParaRPr>
                    </a:p>
                  </a:txBody>
                  <a:tcPr marL="88751" marR="88751"/>
                </a:tc>
                <a:extLst>
                  <a:ext uri="{0D108BD9-81ED-4DB2-BD59-A6C34878D82A}">
                    <a16:rowId xmlns:a16="http://schemas.microsoft.com/office/drawing/2014/main" val="1436677670"/>
                  </a:ext>
                </a:extLst>
              </a:tr>
              <a:tr h="370840">
                <a:tc>
                  <a:txBody>
                    <a:bodyPr/>
                    <a:lstStyle/>
                    <a:p>
                      <a:pPr marL="290513"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latin typeface="+mn-lt"/>
                        </a:rPr>
                        <a:t>Gain on investment (NI)</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53,703</a:t>
                      </a:r>
                    </a:p>
                  </a:txBody>
                  <a:tcPr marL="88751" marR="88751"/>
                </a:tc>
                <a:extLst>
                  <a:ext uri="{0D108BD9-81ED-4DB2-BD59-A6C34878D82A}">
                    <a16:rowId xmlns:a16="http://schemas.microsoft.com/office/drawing/2014/main" val="3901224379"/>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962024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IN" dirty="0"/>
              <a:t>Impairment of A</a:t>
            </a:r>
            <a:r>
              <a:rPr lang="en-IN" sz="100" dirty="0"/>
              <a:t> </a:t>
            </a:r>
            <a:r>
              <a:rPr lang="en-IN" dirty="0"/>
              <a:t>F</a:t>
            </a:r>
            <a:r>
              <a:rPr lang="en-IN" sz="100" dirty="0"/>
              <a:t> </a:t>
            </a:r>
            <a:r>
              <a:rPr lang="en-IN" dirty="0"/>
              <a:t>S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792654"/>
          </a:xfrm>
        </p:spPr>
        <p:txBody>
          <a:bodyPr/>
          <a:lstStyle/>
          <a:p>
            <a:r>
              <a:rPr lang="en-US" sz="2200" dirty="0"/>
              <a:t>Companies are required to account for impairments of A</a:t>
            </a:r>
            <a:r>
              <a:rPr lang="en-US" sz="100" dirty="0"/>
              <a:t> </a:t>
            </a:r>
            <a:r>
              <a:rPr lang="en-US" sz="2200" dirty="0"/>
              <a:t>F</a:t>
            </a:r>
            <a:r>
              <a:rPr lang="en-US" sz="100" dirty="0"/>
              <a:t> </a:t>
            </a:r>
            <a:r>
              <a:rPr lang="en-US" sz="2200" dirty="0"/>
              <a:t>S investments, but the accounting depends on management</a:t>
            </a:r>
            <a:r>
              <a:rPr lang="en-IN" sz="2200" dirty="0"/>
              <a:t>:</a:t>
            </a:r>
          </a:p>
          <a:p>
            <a:pPr lvl="1"/>
            <a:r>
              <a:rPr lang="en-US" sz="2000" dirty="0"/>
              <a:t>If fair value is less than amortized cost, impairment exists. Accounting for the impairment depends on management’s belief about whether it will sell the investment.</a:t>
            </a:r>
          </a:p>
          <a:p>
            <a:pPr lvl="2" indent="-320040"/>
            <a:r>
              <a:rPr lang="en-US" dirty="0"/>
              <a:t>If management either intends to sell the investment or believes it is </a:t>
            </a:r>
            <a:r>
              <a:rPr lang="en-US" i="1" dirty="0"/>
              <a:t>more likely than not </a:t>
            </a:r>
            <a:r>
              <a:rPr lang="en-US" dirty="0"/>
              <a:t>that it will have to sell it before fair value recovers, the A</a:t>
            </a:r>
            <a:r>
              <a:rPr lang="en-US" sz="100" dirty="0"/>
              <a:t> </a:t>
            </a:r>
            <a:r>
              <a:rPr lang="en-US" dirty="0"/>
              <a:t>F</a:t>
            </a:r>
            <a:r>
              <a:rPr lang="en-US" sz="100" dirty="0"/>
              <a:t> </a:t>
            </a:r>
            <a:r>
              <a:rPr lang="en-US" dirty="0"/>
              <a:t>S investment is written down to fair value and the impairment loss recognized in net income.</a:t>
            </a:r>
          </a:p>
          <a:p>
            <a:pPr lvl="2" indent="-320040"/>
            <a:r>
              <a:rPr lang="en-US" dirty="0"/>
              <a:t>If management does </a:t>
            </a:r>
            <a:r>
              <a:rPr lang="en-US" i="1" dirty="0"/>
              <a:t>not </a:t>
            </a:r>
            <a:r>
              <a:rPr lang="en-US" dirty="0"/>
              <a:t>intend to sell the investment and does not believe it is more likely than not it will have to sell the investment before fair value recovers, management is required to estimate and recognize credit losses and reduce the carrying value of the A</a:t>
            </a:r>
            <a:r>
              <a:rPr lang="en-US" sz="100" dirty="0"/>
              <a:t> </a:t>
            </a:r>
            <a:r>
              <a:rPr lang="en-US" dirty="0"/>
              <a:t>F</a:t>
            </a:r>
            <a:r>
              <a:rPr lang="en-US" sz="100" dirty="0"/>
              <a:t> </a:t>
            </a:r>
            <a:r>
              <a:rPr lang="en-US" dirty="0"/>
              <a:t>S investment with an allowance for credit losses.</a:t>
            </a:r>
            <a:endParaRPr lang="en-IN"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13176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7044872" cy="903231"/>
          </a:xfrm>
        </p:spPr>
        <p:txBody>
          <a:bodyPr>
            <a:normAutofit fontScale="90000"/>
          </a:bodyPr>
          <a:lstStyle/>
          <a:p>
            <a:r>
              <a:rPr lang="en-IN" dirty="0"/>
              <a:t>Financial Statement Presentation: A</a:t>
            </a:r>
            <a:r>
              <a:rPr lang="en-IN" sz="100" dirty="0"/>
              <a:t> </a:t>
            </a:r>
            <a:r>
              <a:rPr lang="en-IN" dirty="0"/>
              <a:t>F</a:t>
            </a:r>
            <a:r>
              <a:rPr lang="en-IN" sz="100" dirty="0"/>
              <a:t> </a:t>
            </a:r>
            <a:r>
              <a:rPr lang="en-IN" dirty="0"/>
              <a: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918825"/>
          </a:xfrm>
        </p:spPr>
        <p:txBody>
          <a:bodyPr/>
          <a:lstStyle/>
          <a:p>
            <a:pPr>
              <a:buClr>
                <a:schemeClr val="tx1"/>
              </a:buClr>
            </a:pPr>
            <a:r>
              <a:rPr lang="en-IN" sz="2000" b="1" dirty="0">
                <a:solidFill>
                  <a:schemeClr val="tx1"/>
                </a:solidFill>
              </a:rPr>
              <a:t>Income statement and statement of comprehensive income:</a:t>
            </a:r>
          </a:p>
          <a:p>
            <a:pPr lvl="1">
              <a:buClr>
                <a:schemeClr val="tx1"/>
              </a:buClr>
            </a:pPr>
            <a:r>
              <a:rPr lang="en-US" sz="2000" dirty="0">
                <a:solidFill>
                  <a:schemeClr val="tx1"/>
                </a:solidFill>
                <a:cs typeface="Calibri"/>
              </a:rPr>
              <a:t>Unrealized holding gains and losses are shown in O</a:t>
            </a:r>
            <a:r>
              <a:rPr lang="en-US" sz="100" dirty="0">
                <a:solidFill>
                  <a:schemeClr val="tx1"/>
                </a:solidFill>
                <a:cs typeface="Calibri"/>
              </a:rPr>
              <a:t> </a:t>
            </a:r>
            <a:r>
              <a:rPr lang="en-US" sz="2000" dirty="0">
                <a:solidFill>
                  <a:schemeClr val="tx1"/>
                </a:solidFill>
                <a:cs typeface="Calibri"/>
              </a:rPr>
              <a:t>C</a:t>
            </a:r>
            <a:r>
              <a:rPr lang="en-US" sz="100" dirty="0">
                <a:solidFill>
                  <a:schemeClr val="tx1"/>
                </a:solidFill>
                <a:cs typeface="Calibri"/>
              </a:rPr>
              <a:t> </a:t>
            </a:r>
            <a:r>
              <a:rPr lang="en-US" sz="2000" dirty="0">
                <a:solidFill>
                  <a:schemeClr val="tx1"/>
                </a:solidFill>
                <a:cs typeface="Calibri"/>
              </a:rPr>
              <a:t>I in the periods in which changes in fair value occur.</a:t>
            </a:r>
          </a:p>
          <a:p>
            <a:pPr lvl="1">
              <a:buClr>
                <a:schemeClr val="tx1"/>
              </a:buClr>
            </a:pPr>
            <a:r>
              <a:rPr lang="en-US" sz="2000" dirty="0">
                <a:solidFill>
                  <a:schemeClr val="tx1"/>
                </a:solidFill>
                <a:cs typeface="Calibri"/>
              </a:rPr>
              <a:t>Those amounts are reclassified out of O</a:t>
            </a:r>
            <a:r>
              <a:rPr lang="en-US" sz="100" dirty="0">
                <a:solidFill>
                  <a:schemeClr val="tx1"/>
                </a:solidFill>
                <a:cs typeface="Calibri"/>
              </a:rPr>
              <a:t> </a:t>
            </a:r>
            <a:r>
              <a:rPr lang="en-US" sz="2000" dirty="0">
                <a:solidFill>
                  <a:schemeClr val="tx1"/>
                </a:solidFill>
                <a:cs typeface="Calibri"/>
              </a:rPr>
              <a:t>C</a:t>
            </a:r>
            <a:r>
              <a:rPr lang="en-US" sz="100" dirty="0">
                <a:solidFill>
                  <a:schemeClr val="tx1"/>
                </a:solidFill>
                <a:cs typeface="Calibri"/>
              </a:rPr>
              <a:t> </a:t>
            </a:r>
            <a:r>
              <a:rPr lang="en-US" sz="2000" dirty="0">
                <a:solidFill>
                  <a:schemeClr val="tx1"/>
                </a:solidFill>
                <a:cs typeface="Calibri"/>
              </a:rPr>
              <a:t>I and recognized in net income in the periods in which securities are sold.</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323968"/>
            <a:ext cx="8458200" cy="1893466"/>
          </a:xfrm>
        </p:spPr>
        <p:txBody>
          <a:bodyPr/>
          <a:lstStyle/>
          <a:p>
            <a:pPr>
              <a:buClr>
                <a:schemeClr val="tx1"/>
              </a:buClr>
            </a:pPr>
            <a:r>
              <a:rPr lang="en-IN" sz="2000" b="1" dirty="0">
                <a:solidFill>
                  <a:schemeClr val="tx1"/>
                </a:solidFill>
              </a:rPr>
              <a:t>Balance sheet:</a:t>
            </a:r>
          </a:p>
          <a:p>
            <a:pPr lvl="1">
              <a:buClr>
                <a:schemeClr val="tx1"/>
              </a:buClr>
            </a:pPr>
            <a:r>
              <a:rPr lang="en-US" sz="2000" dirty="0">
                <a:solidFill>
                  <a:schemeClr val="tx1"/>
                </a:solidFill>
                <a:cs typeface="Calibri"/>
              </a:rPr>
              <a:t>Investments in A</a:t>
            </a:r>
            <a:r>
              <a:rPr lang="en-US" sz="100" dirty="0">
                <a:solidFill>
                  <a:schemeClr val="tx1"/>
                </a:solidFill>
                <a:cs typeface="Calibri"/>
              </a:rPr>
              <a:t> </a:t>
            </a:r>
            <a:r>
              <a:rPr lang="en-US" sz="2000" dirty="0">
                <a:solidFill>
                  <a:schemeClr val="tx1"/>
                </a:solidFill>
                <a:cs typeface="Calibri"/>
              </a:rPr>
              <a:t>F</a:t>
            </a:r>
            <a:r>
              <a:rPr lang="en-US" sz="100" dirty="0">
                <a:solidFill>
                  <a:schemeClr val="tx1"/>
                </a:solidFill>
                <a:cs typeface="Calibri"/>
              </a:rPr>
              <a:t> </a:t>
            </a:r>
            <a:r>
              <a:rPr lang="en-US" sz="2000" dirty="0">
                <a:solidFill>
                  <a:schemeClr val="tx1"/>
                </a:solidFill>
                <a:cs typeface="Calibri"/>
              </a:rPr>
              <a:t>S securities are reported at fair value.</a:t>
            </a:r>
          </a:p>
          <a:p>
            <a:pPr lvl="1">
              <a:buClr>
                <a:schemeClr val="tx1"/>
              </a:buClr>
            </a:pPr>
            <a:r>
              <a:rPr lang="en-US" sz="2000" b="1" i="1" dirty="0">
                <a:solidFill>
                  <a:schemeClr val="tx1"/>
                </a:solidFill>
                <a:cs typeface="Calibri"/>
              </a:rPr>
              <a:t>Unrealized</a:t>
            </a:r>
            <a:r>
              <a:rPr lang="en-US" sz="2000" i="1" dirty="0">
                <a:solidFill>
                  <a:schemeClr val="tx1"/>
                </a:solidFill>
                <a:cs typeface="Calibri"/>
              </a:rPr>
              <a:t> </a:t>
            </a:r>
            <a:r>
              <a:rPr lang="en-US" sz="2000" dirty="0">
                <a:solidFill>
                  <a:schemeClr val="tx1"/>
                </a:solidFill>
                <a:cs typeface="Calibri"/>
              </a:rPr>
              <a:t>holding gains and losses become part of A</a:t>
            </a:r>
            <a:r>
              <a:rPr lang="en-US" sz="100" dirty="0">
                <a:solidFill>
                  <a:schemeClr val="tx1"/>
                </a:solidFill>
                <a:cs typeface="Calibri"/>
              </a:rPr>
              <a:t> </a:t>
            </a:r>
            <a:r>
              <a:rPr lang="en-US" sz="2000" dirty="0">
                <a:solidFill>
                  <a:schemeClr val="tx1"/>
                </a:solidFill>
                <a:cs typeface="Calibri"/>
              </a:rPr>
              <a:t>O</a:t>
            </a:r>
            <a:r>
              <a:rPr lang="en-US" sz="100" dirty="0">
                <a:solidFill>
                  <a:schemeClr val="tx1"/>
                </a:solidFill>
                <a:cs typeface="Calibri"/>
              </a:rPr>
              <a:t> </a:t>
            </a:r>
            <a:r>
              <a:rPr lang="en-US" sz="2000" dirty="0">
                <a:solidFill>
                  <a:schemeClr val="tx1"/>
                </a:solidFill>
                <a:cs typeface="Calibri"/>
              </a:rPr>
              <a:t>C</a:t>
            </a:r>
            <a:r>
              <a:rPr lang="en-US" sz="100" dirty="0">
                <a:solidFill>
                  <a:schemeClr val="tx1"/>
                </a:solidFill>
                <a:cs typeface="Calibri"/>
              </a:rPr>
              <a:t> </a:t>
            </a:r>
            <a:r>
              <a:rPr lang="en-US" sz="2000" dirty="0">
                <a:solidFill>
                  <a:schemeClr val="tx1"/>
                </a:solidFill>
                <a:cs typeface="Calibri"/>
              </a:rPr>
              <a:t>I in shareholders’ equity, and are reclassified out of A</a:t>
            </a:r>
            <a:r>
              <a:rPr lang="en-US" sz="100" dirty="0">
                <a:solidFill>
                  <a:schemeClr val="tx1"/>
                </a:solidFill>
                <a:cs typeface="Calibri"/>
              </a:rPr>
              <a:t> </a:t>
            </a:r>
            <a:r>
              <a:rPr lang="en-US" sz="2000" dirty="0">
                <a:solidFill>
                  <a:schemeClr val="tx1"/>
                </a:solidFill>
                <a:cs typeface="Calibri"/>
              </a:rPr>
              <a:t>O</a:t>
            </a:r>
            <a:r>
              <a:rPr lang="en-US" sz="100" dirty="0">
                <a:solidFill>
                  <a:schemeClr val="tx1"/>
                </a:solidFill>
                <a:cs typeface="Calibri"/>
              </a:rPr>
              <a:t> </a:t>
            </a:r>
            <a:r>
              <a:rPr lang="en-US" sz="2000" dirty="0">
                <a:solidFill>
                  <a:schemeClr val="tx1"/>
                </a:solidFill>
                <a:cs typeface="Calibri"/>
              </a:rPr>
              <a:t>C</a:t>
            </a:r>
            <a:r>
              <a:rPr lang="en-US" sz="100" dirty="0">
                <a:solidFill>
                  <a:schemeClr val="tx1"/>
                </a:solidFill>
                <a:cs typeface="Calibri"/>
              </a:rPr>
              <a:t> </a:t>
            </a:r>
            <a:r>
              <a:rPr lang="en-US" sz="2000" dirty="0">
                <a:solidFill>
                  <a:schemeClr val="tx1"/>
                </a:solidFill>
                <a:cs typeface="Calibri"/>
              </a:rPr>
              <a:t>I in the periods in which securities are sold.</a:t>
            </a:r>
            <a:endParaRPr lang="en-IN" sz="2000" dirty="0">
              <a:solidFill>
                <a:schemeClr val="tx1"/>
              </a:solidFill>
              <a:cs typeface="Calibri"/>
            </a:endParaRP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5358526"/>
            <a:ext cx="8458199" cy="1165719"/>
          </a:xfrm>
        </p:spPr>
        <p:txBody>
          <a:bodyPr/>
          <a:lstStyle/>
          <a:p>
            <a:pPr>
              <a:buClr>
                <a:schemeClr val="tx1"/>
              </a:buClr>
            </a:pPr>
            <a:r>
              <a:rPr lang="en-IN" sz="2000" b="1" dirty="0">
                <a:solidFill>
                  <a:schemeClr val="tx1"/>
                </a:solidFill>
              </a:rPr>
              <a:t>Cash flow statement:</a:t>
            </a:r>
          </a:p>
          <a:p>
            <a:pPr lvl="1">
              <a:buClr>
                <a:schemeClr val="tx1"/>
              </a:buClr>
            </a:pPr>
            <a:r>
              <a:rPr lang="en-IN" sz="2000" dirty="0">
                <a:solidFill>
                  <a:schemeClr val="tx1"/>
                </a:solidFill>
                <a:cs typeface="Calibri"/>
              </a:rPr>
              <a:t>Cash flows from buying and selling A</a:t>
            </a:r>
            <a:r>
              <a:rPr lang="en-IN" sz="100" dirty="0">
                <a:solidFill>
                  <a:schemeClr val="tx1"/>
                </a:solidFill>
                <a:cs typeface="Calibri"/>
              </a:rPr>
              <a:t> </a:t>
            </a:r>
            <a:r>
              <a:rPr lang="en-IN" sz="2000" dirty="0">
                <a:solidFill>
                  <a:schemeClr val="tx1"/>
                </a:solidFill>
                <a:cs typeface="Calibri"/>
              </a:rPr>
              <a:t>F</a:t>
            </a:r>
            <a:r>
              <a:rPr lang="en-IN" sz="100" dirty="0">
                <a:solidFill>
                  <a:schemeClr val="tx1"/>
                </a:solidFill>
                <a:cs typeface="Calibri"/>
              </a:rPr>
              <a:t> </a:t>
            </a:r>
            <a:r>
              <a:rPr lang="en-IN" sz="2000" dirty="0">
                <a:solidFill>
                  <a:schemeClr val="tx1"/>
                </a:solidFill>
                <a:cs typeface="Calibri"/>
              </a:rPr>
              <a:t>S securities are classified as investing activities.</a:t>
            </a:r>
            <a:endParaRPr lang="en-US" sz="2000" dirty="0">
              <a:solidFill>
                <a:schemeClr val="tx1"/>
              </a:solidFill>
            </a:endParaRP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33</a:t>
            </a:fld>
            <a:endParaRPr lang="en-US"/>
          </a:p>
        </p:txBody>
      </p:sp>
    </p:spTree>
    <p:extLst>
      <p:ext uri="{BB962C8B-B14F-4D97-AF65-F5344CB8AC3E}">
        <p14:creationId xmlns:p14="http://schemas.microsoft.com/office/powerpoint/2010/main" val="441791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Reporting Available- for-Sale Securities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graphicFrame>
        <p:nvGraphicFramePr>
          <p:cNvPr id="7" name="Table 6">
            <a:extLst>
              <a:ext uri="{FF2B5EF4-FFF2-40B4-BE49-F238E27FC236}">
                <a16:creationId xmlns:a16="http://schemas.microsoft.com/office/drawing/2014/main" id="{C23251F0-F59F-4C9E-BFDD-14AA1E4A656B}"/>
              </a:ext>
            </a:extLst>
          </p:cNvPr>
          <p:cNvGraphicFramePr>
            <a:graphicFrameLocks noGrp="1"/>
          </p:cNvGraphicFramePr>
          <p:nvPr>
            <p:extLst>
              <p:ext uri="{D42A27DB-BD31-4B8C-83A1-F6EECF244321}">
                <p14:modId xmlns:p14="http://schemas.microsoft.com/office/powerpoint/2010/main" val="2954360079"/>
              </p:ext>
            </p:extLst>
          </p:nvPr>
        </p:nvGraphicFramePr>
        <p:xfrm>
          <a:off x="560218" y="1254807"/>
          <a:ext cx="6075480" cy="5293764"/>
        </p:xfrm>
        <a:graphic>
          <a:graphicData uri="http://schemas.openxmlformats.org/drawingml/2006/table">
            <a:tbl>
              <a:tblPr firstRow="1" bandRow="1">
                <a:tableStyleId>{5C22544A-7EE6-4342-B048-85BDC9FD1C3A}</a:tableStyleId>
              </a:tblPr>
              <a:tblGrid>
                <a:gridCol w="4179369">
                  <a:extLst>
                    <a:ext uri="{9D8B030D-6E8A-4147-A177-3AD203B41FA5}">
                      <a16:colId xmlns:a16="http://schemas.microsoft.com/office/drawing/2014/main" val="1418996853"/>
                    </a:ext>
                  </a:extLst>
                </a:gridCol>
                <a:gridCol w="902018">
                  <a:extLst>
                    <a:ext uri="{9D8B030D-6E8A-4147-A177-3AD203B41FA5}">
                      <a16:colId xmlns:a16="http://schemas.microsoft.com/office/drawing/2014/main" val="20003"/>
                    </a:ext>
                  </a:extLst>
                </a:gridCol>
                <a:gridCol w="994093">
                  <a:extLst>
                    <a:ext uri="{9D8B030D-6E8A-4147-A177-3AD203B41FA5}">
                      <a16:colId xmlns:a16="http://schemas.microsoft.com/office/drawing/2014/main" val="20004"/>
                    </a:ext>
                  </a:extLst>
                </a:gridCol>
              </a:tblGrid>
              <a:tr h="384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Statement</a:t>
                      </a:r>
                      <a:r>
                        <a:rPr lang="en-US" sz="1200" b="1" baseline="0" dirty="0"/>
                        <a:t> of Comprehensive Income </a:t>
                      </a:r>
                      <a:r>
                        <a:rPr lang="en-US" sz="1200" b="1" dirty="0"/>
                        <a:t>(ignoring income taxes)</a:t>
                      </a:r>
                    </a:p>
                  </a:txBody>
                  <a:tcPr marT="11130" marB="11130"/>
                </a:tc>
                <a:tc>
                  <a:txBody>
                    <a:bodyPr/>
                    <a:lstStyle/>
                    <a:p>
                      <a:pPr algn="ctr"/>
                      <a:r>
                        <a:rPr lang="en-US" sz="1200" b="1" dirty="0"/>
                        <a:t>2027</a:t>
                      </a:r>
                    </a:p>
                  </a:txBody>
                  <a:tcPr marT="11130" marB="11130" anchor="b"/>
                </a:tc>
                <a:tc>
                  <a:txBody>
                    <a:bodyPr/>
                    <a:lstStyle/>
                    <a:p>
                      <a:pPr algn="ctr"/>
                      <a:r>
                        <a:rPr lang="en-US" sz="1200" b="1" dirty="0"/>
                        <a:t>2028</a:t>
                      </a:r>
                    </a:p>
                  </a:txBody>
                  <a:tcPr marT="11130" marB="11130" anchor="b"/>
                </a:tc>
                <a:extLst>
                  <a:ext uri="{0D108BD9-81ED-4DB2-BD59-A6C34878D82A}">
                    <a16:rowId xmlns:a16="http://schemas.microsoft.com/office/drawing/2014/main" val="10001"/>
                  </a:ext>
                </a:extLst>
              </a:tr>
              <a:tr h="263685">
                <a:tc>
                  <a:txBody>
                    <a:bodyPr/>
                    <a:lstStyle/>
                    <a:p>
                      <a:r>
                        <a:rPr lang="en-US" sz="1200" dirty="0"/>
                        <a:t>Revenues</a:t>
                      </a:r>
                    </a:p>
                  </a:txBody>
                  <a:tcPr marT="11130" marB="1113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u="none" dirty="0">
                          <a:effectLst>
                            <a:outerShdw blurRad="38100" dist="38100" dir="2700000" algn="tl">
                              <a:srgbClr val="000000">
                                <a:alpha val="43137"/>
                              </a:srgbClr>
                            </a:outerShdw>
                          </a:effectLst>
                        </a:rPr>
                        <a:t> $          </a:t>
                      </a:r>
                      <a:r>
                        <a:rPr lang="en-US" sz="1600" kern="1200" dirty="0">
                          <a:solidFill>
                            <a:schemeClr val="tx1"/>
                          </a:solidFill>
                          <a:effectLst/>
                          <a:latin typeface="+mn-lt"/>
                          <a:ea typeface="+mn-ea"/>
                          <a:cs typeface="+mn-cs"/>
                        </a:rPr>
                        <a:t>-</a:t>
                      </a:r>
                    </a:p>
                  </a:txBody>
                  <a:tcPr marT="11130" marB="1113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u="none" dirty="0">
                          <a:effectLst>
                            <a:outerShdw blurRad="38100" dist="38100" dir="2700000" algn="tl">
                              <a:srgbClr val="000000">
                                <a:alpha val="43137"/>
                              </a:srgbClr>
                            </a:outerShdw>
                          </a:effectLst>
                        </a:rPr>
                        <a:t>$          </a:t>
                      </a:r>
                      <a:r>
                        <a:rPr lang="en-US" sz="1600" kern="1200" dirty="0">
                          <a:solidFill>
                            <a:schemeClr val="tx1"/>
                          </a:solidFill>
                          <a:effectLst/>
                          <a:latin typeface="+mn-lt"/>
                          <a:ea typeface="+mn-ea"/>
                          <a:cs typeface="+mn-cs"/>
                        </a:rPr>
                        <a:t>-</a:t>
                      </a:r>
                    </a:p>
                  </a:txBody>
                  <a:tcPr marT="11130" marB="11130"/>
                </a:tc>
                <a:extLst>
                  <a:ext uri="{0D108BD9-81ED-4DB2-BD59-A6C34878D82A}">
                    <a16:rowId xmlns:a16="http://schemas.microsoft.com/office/drawing/2014/main" val="10002"/>
                  </a:ext>
                </a:extLst>
              </a:tr>
              <a:tr h="203329">
                <a:tc>
                  <a:txBody>
                    <a:bodyPr/>
                    <a:lstStyle/>
                    <a:p>
                      <a:r>
                        <a:rPr lang="en-US" sz="1200" dirty="0"/>
                        <a:t>Expenses</a:t>
                      </a:r>
                    </a:p>
                  </a:txBody>
                  <a:tcPr marT="11130" marB="11130"/>
                </a:tc>
                <a:tc>
                  <a:txBody>
                    <a:bodyPr/>
                    <a:lstStyle/>
                    <a:p>
                      <a:pPr algn="l"/>
                      <a:r>
                        <a:rPr lang="en-US" sz="1200" u="none" dirty="0"/>
                        <a:t> </a:t>
                      </a:r>
                    </a:p>
                  </a:txBody>
                  <a:tcPr marT="11130" marB="11130"/>
                </a:tc>
                <a:tc>
                  <a:txBody>
                    <a:bodyPr/>
                    <a:lstStyle/>
                    <a:p>
                      <a:pPr algn="l"/>
                      <a:r>
                        <a:rPr lang="en-US" sz="1200" u="none" dirty="0"/>
                        <a:t> </a:t>
                      </a:r>
                    </a:p>
                  </a:txBody>
                  <a:tcPr marT="11130" marB="11130"/>
                </a:tc>
                <a:extLst>
                  <a:ext uri="{0D108BD9-81ED-4DB2-BD59-A6C34878D82A}">
                    <a16:rowId xmlns:a16="http://schemas.microsoft.com/office/drawing/2014/main" val="10003"/>
                  </a:ext>
                </a:extLst>
              </a:tr>
              <a:tr h="203329">
                <a:tc>
                  <a:txBody>
                    <a:bodyPr/>
                    <a:lstStyle/>
                    <a:p>
                      <a:r>
                        <a:rPr lang="en-US" sz="1200" dirty="0"/>
                        <a:t>Other income (expense):</a:t>
                      </a:r>
                    </a:p>
                  </a:txBody>
                  <a:tcPr marT="11130" marB="11130"/>
                </a:tc>
                <a:tc>
                  <a:txBody>
                    <a:bodyPr/>
                    <a:lstStyle/>
                    <a:p>
                      <a:pPr algn="r"/>
                      <a:endParaRPr lang="en-US" sz="1200" u="sng" dirty="0">
                        <a:solidFill>
                          <a:schemeClr val="tx1"/>
                        </a:solidFill>
                      </a:endParaRPr>
                    </a:p>
                  </a:txBody>
                  <a:tcPr marT="11130" marB="11130"/>
                </a:tc>
                <a:tc>
                  <a:txBody>
                    <a:bodyPr/>
                    <a:lstStyle/>
                    <a:p>
                      <a:pPr algn="r"/>
                      <a:endParaRPr lang="en-US" sz="1200" u="sng" dirty="0">
                        <a:solidFill>
                          <a:schemeClr val="tx1"/>
                        </a:solidFill>
                      </a:endParaRPr>
                    </a:p>
                  </a:txBody>
                  <a:tcPr marT="11130" marB="11130"/>
                </a:tc>
                <a:extLst>
                  <a:ext uri="{0D108BD9-81ED-4DB2-BD59-A6C34878D82A}">
                    <a16:rowId xmlns:a16="http://schemas.microsoft.com/office/drawing/2014/main" val="10004"/>
                  </a:ext>
                </a:extLst>
              </a:tr>
              <a:tr h="203329">
                <a:tc>
                  <a:txBody>
                    <a:bodyPr/>
                    <a:lstStyle/>
                    <a:p>
                      <a:pPr marL="290513" indent="0"/>
                      <a:r>
                        <a:rPr lang="en-US" sz="1200" dirty="0"/>
                        <a:t>Interest</a:t>
                      </a:r>
                      <a:r>
                        <a:rPr lang="en-US" sz="1200" baseline="0" dirty="0"/>
                        <a:t> revenue</a:t>
                      </a:r>
                      <a:endParaRPr lang="en-US" sz="1200" dirty="0"/>
                    </a:p>
                  </a:txBody>
                  <a:tcPr marT="11130" marB="11130"/>
                </a:tc>
                <a:tc>
                  <a:txBody>
                    <a:bodyPr/>
                    <a:lstStyle/>
                    <a:p>
                      <a:pPr algn="r"/>
                      <a:r>
                        <a:rPr lang="en-US" sz="1200" u="none" dirty="0">
                          <a:solidFill>
                            <a:schemeClr val="tx1"/>
                          </a:solidFill>
                        </a:rPr>
                        <a:t>46,664</a:t>
                      </a:r>
                    </a:p>
                  </a:txBody>
                  <a:tcPr marT="11130" marB="11130"/>
                </a:tc>
                <a:tc>
                  <a:txBody>
                    <a:bodyPr/>
                    <a:lstStyle/>
                    <a:p>
                      <a:pPr algn="r"/>
                      <a:r>
                        <a:rPr lang="en-US" sz="1200" u="none" dirty="0">
                          <a:solidFill>
                            <a:schemeClr val="tx1"/>
                          </a:solidFill>
                        </a:rPr>
                        <a:t>0</a:t>
                      </a:r>
                    </a:p>
                  </a:txBody>
                  <a:tcPr marT="11130" marB="11130"/>
                </a:tc>
                <a:extLst>
                  <a:ext uri="{0D108BD9-81ED-4DB2-BD59-A6C34878D82A}">
                    <a16:rowId xmlns:a16="http://schemas.microsoft.com/office/drawing/2014/main" val="10005"/>
                  </a:ext>
                </a:extLst>
              </a:tr>
              <a:tr h="203329">
                <a:tc>
                  <a:txBody>
                    <a:bodyPr/>
                    <a:lstStyle/>
                    <a:p>
                      <a:pPr marL="290513" indent="0"/>
                      <a:r>
                        <a:rPr lang="en-US" sz="1200" dirty="0"/>
                        <a:t>Gain on AFS investments</a:t>
                      </a:r>
                    </a:p>
                  </a:txBody>
                  <a:tcPr marT="11130" marB="11130"/>
                </a:tc>
                <a:tc>
                  <a:txBody>
                    <a:bodyPr/>
                    <a:lstStyle/>
                    <a:p>
                      <a:pPr algn="r"/>
                      <a:r>
                        <a:rPr lang="en-US" sz="1200" u="sng" dirty="0">
                          <a:solidFill>
                            <a:schemeClr val="tx1"/>
                          </a:solidFill>
                        </a:rPr>
                        <a:t>           0</a:t>
                      </a:r>
                    </a:p>
                  </a:txBody>
                  <a:tcPr marT="11130" marB="11130"/>
                </a:tc>
                <a:tc>
                  <a:txBody>
                    <a:bodyPr/>
                    <a:lstStyle/>
                    <a:p>
                      <a:pPr algn="r"/>
                      <a:r>
                        <a:rPr lang="en-US" sz="1200" b="1" u="sng" baseline="0" dirty="0">
                          <a:solidFill>
                            <a:schemeClr val="tx1"/>
                          </a:solidFill>
                          <a:uFill>
                            <a:solidFill>
                              <a:schemeClr val="tx1"/>
                            </a:solidFill>
                          </a:uFill>
                        </a:rPr>
                        <a:t>   53,703</a:t>
                      </a:r>
                    </a:p>
                  </a:txBody>
                  <a:tcPr marT="11130" marB="11130"/>
                </a:tc>
                <a:extLst>
                  <a:ext uri="{0D108BD9-81ED-4DB2-BD59-A6C34878D82A}">
                    <a16:rowId xmlns:a16="http://schemas.microsoft.com/office/drawing/2014/main" val="10006"/>
                  </a:ext>
                </a:extLst>
              </a:tr>
              <a:tr h="203329">
                <a:tc>
                  <a:txBody>
                    <a:bodyPr/>
                    <a:lstStyle/>
                    <a:p>
                      <a:r>
                        <a:rPr lang="en-US" sz="1200" dirty="0"/>
                        <a:t>Net</a:t>
                      </a:r>
                      <a:r>
                        <a:rPr lang="en-US" sz="1200" baseline="0" dirty="0"/>
                        <a:t> income</a:t>
                      </a:r>
                      <a:endParaRPr lang="en-US" sz="1200" dirty="0"/>
                    </a:p>
                  </a:txBody>
                  <a:tcPr marT="11130" marB="11130"/>
                </a:tc>
                <a:tc>
                  <a:txBody>
                    <a:bodyPr/>
                    <a:lstStyle/>
                    <a:p>
                      <a:pPr algn="r"/>
                      <a:r>
                        <a:rPr lang="en-US" sz="1200" b="0" u="sng" dirty="0">
                          <a:solidFill>
                            <a:schemeClr val="tx1"/>
                          </a:solidFill>
                        </a:rPr>
                        <a:t>  46,664</a:t>
                      </a:r>
                    </a:p>
                  </a:txBody>
                  <a:tcPr marT="11130" marB="11130"/>
                </a:tc>
                <a:tc>
                  <a:txBody>
                    <a:bodyPr/>
                    <a:lstStyle/>
                    <a:p>
                      <a:pPr algn="r"/>
                      <a:r>
                        <a:rPr lang="en-US" sz="1200" b="0" u="sng" dirty="0">
                          <a:solidFill>
                            <a:schemeClr val="tx1"/>
                          </a:solidFill>
                        </a:rPr>
                        <a:t>   53,703</a:t>
                      </a:r>
                    </a:p>
                  </a:txBody>
                  <a:tcPr marT="11130" marB="11130"/>
                </a:tc>
                <a:extLst>
                  <a:ext uri="{0D108BD9-81ED-4DB2-BD59-A6C34878D82A}">
                    <a16:rowId xmlns:a16="http://schemas.microsoft.com/office/drawing/2014/main" val="10007"/>
                  </a:ext>
                </a:extLst>
              </a:tr>
              <a:tr h="203329">
                <a:tc>
                  <a:txBody>
                    <a:bodyPr/>
                    <a:lstStyle/>
                    <a:p>
                      <a:r>
                        <a:rPr lang="en-US" sz="1200" dirty="0"/>
                        <a:t>Other comprehensive income (loss) items (O</a:t>
                      </a:r>
                      <a:r>
                        <a:rPr lang="en-US" sz="100" dirty="0"/>
                        <a:t> </a:t>
                      </a:r>
                      <a:r>
                        <a:rPr lang="en-US" sz="1200" dirty="0"/>
                        <a:t>C</a:t>
                      </a:r>
                      <a:r>
                        <a:rPr lang="en-US" sz="100" dirty="0"/>
                        <a:t> </a:t>
                      </a:r>
                      <a:r>
                        <a:rPr lang="en-US" sz="1200" dirty="0"/>
                        <a:t>I):</a:t>
                      </a:r>
                    </a:p>
                  </a:txBody>
                  <a:tcPr marT="11130" marB="11130"/>
                </a:tc>
                <a:tc>
                  <a:txBody>
                    <a:bodyPr/>
                    <a:lstStyle/>
                    <a:p>
                      <a:pPr algn="r"/>
                      <a:endParaRPr lang="en-US" sz="1200" u="none" dirty="0">
                        <a:solidFill>
                          <a:schemeClr val="tx1"/>
                        </a:solidFill>
                      </a:endParaRPr>
                    </a:p>
                  </a:txBody>
                  <a:tcPr marT="11130" marB="11130"/>
                </a:tc>
                <a:tc>
                  <a:txBody>
                    <a:bodyPr/>
                    <a:lstStyle/>
                    <a:p>
                      <a:pPr algn="r"/>
                      <a:endParaRPr lang="en-US" sz="1200" u="none" dirty="0">
                        <a:solidFill>
                          <a:schemeClr val="tx1"/>
                        </a:solidFill>
                      </a:endParaRPr>
                    </a:p>
                  </a:txBody>
                  <a:tcPr marT="11130" marB="11130"/>
                </a:tc>
                <a:extLst>
                  <a:ext uri="{0D108BD9-81ED-4DB2-BD59-A6C34878D82A}">
                    <a16:rowId xmlns:a16="http://schemas.microsoft.com/office/drawing/2014/main" val="10008"/>
                  </a:ext>
                </a:extLst>
              </a:tr>
              <a:tr h="203329">
                <a:tc>
                  <a:txBody>
                    <a:bodyPr/>
                    <a:lstStyle/>
                    <a:p>
                      <a:pPr marL="290513" indent="0"/>
                      <a:r>
                        <a:rPr lang="en-US" sz="1200" dirty="0"/>
                        <a:t>Gain on investments (unrealized)</a:t>
                      </a:r>
                    </a:p>
                  </a:txBody>
                  <a:tcPr marT="11130" marB="11130"/>
                </a:tc>
                <a:tc>
                  <a:txBody>
                    <a:bodyPr/>
                    <a:lstStyle/>
                    <a:p>
                      <a:pPr algn="r"/>
                      <a:r>
                        <a:rPr lang="en-US" sz="1200" b="1" u="none" dirty="0">
                          <a:solidFill>
                            <a:schemeClr val="tx1"/>
                          </a:solidFill>
                        </a:rPr>
                        <a:t>43,646</a:t>
                      </a:r>
                    </a:p>
                  </a:txBody>
                  <a:tcPr marT="11130" marB="11130"/>
                </a:tc>
                <a:tc>
                  <a:txBody>
                    <a:bodyPr/>
                    <a:lstStyle/>
                    <a:p>
                      <a:pPr algn="r"/>
                      <a:r>
                        <a:rPr lang="en-US" sz="1200" b="1" u="none" dirty="0">
                          <a:solidFill>
                            <a:schemeClr val="tx1"/>
                          </a:solidFill>
                        </a:rPr>
                        <a:t>10,057</a:t>
                      </a:r>
                    </a:p>
                  </a:txBody>
                  <a:tcPr marT="11130" marB="11130"/>
                </a:tc>
                <a:extLst>
                  <a:ext uri="{0D108BD9-81ED-4DB2-BD59-A6C34878D82A}">
                    <a16:rowId xmlns:a16="http://schemas.microsoft.com/office/drawing/2014/main" val="10009"/>
                  </a:ext>
                </a:extLst>
              </a:tr>
              <a:tr h="203329">
                <a:tc>
                  <a:txBody>
                    <a:bodyPr/>
                    <a:lstStyle/>
                    <a:p>
                      <a:pPr marL="290513" indent="0"/>
                      <a:r>
                        <a:rPr lang="en-US" sz="1200" dirty="0"/>
                        <a:t>Reclassification</a:t>
                      </a:r>
                      <a:r>
                        <a:rPr lang="en-US" sz="1200" baseline="0" dirty="0"/>
                        <a:t> adj. for net gains and losses inc’d in N</a:t>
                      </a:r>
                      <a:r>
                        <a:rPr lang="en-US" sz="100" baseline="0" dirty="0"/>
                        <a:t> </a:t>
                      </a:r>
                      <a:r>
                        <a:rPr lang="en-US" sz="1200" baseline="0" dirty="0"/>
                        <a:t>I</a:t>
                      </a:r>
                      <a:endParaRPr lang="en-US" sz="1200" dirty="0"/>
                    </a:p>
                  </a:txBody>
                  <a:tcPr marT="11130" marB="11130"/>
                </a:tc>
                <a:tc>
                  <a:txBody>
                    <a:bodyPr/>
                    <a:lstStyle/>
                    <a:p>
                      <a:pPr algn="r"/>
                      <a:r>
                        <a:rPr lang="en-US" sz="1200" u="sng" dirty="0">
                          <a:solidFill>
                            <a:schemeClr val="tx1"/>
                          </a:solidFill>
                        </a:rPr>
                        <a:t>            0 </a:t>
                      </a:r>
                    </a:p>
                  </a:txBody>
                  <a:tcPr marT="11130" marB="11130"/>
                </a:tc>
                <a:tc>
                  <a:txBody>
                    <a:bodyPr/>
                    <a:lstStyle/>
                    <a:p>
                      <a:pPr algn="r"/>
                      <a:r>
                        <a:rPr lang="en-US" sz="1200" b="1" u="sng" dirty="0">
                          <a:solidFill>
                            <a:schemeClr val="tx1"/>
                          </a:solidFill>
                        </a:rPr>
                        <a:t>(53,703)</a:t>
                      </a:r>
                    </a:p>
                  </a:txBody>
                  <a:tcPr marT="11130" marB="11130"/>
                </a:tc>
                <a:extLst>
                  <a:ext uri="{0D108BD9-81ED-4DB2-BD59-A6C34878D82A}">
                    <a16:rowId xmlns:a16="http://schemas.microsoft.com/office/drawing/2014/main" val="10010"/>
                  </a:ext>
                </a:extLst>
              </a:tr>
              <a:tr h="203329">
                <a:tc>
                  <a:txBody>
                    <a:bodyPr/>
                    <a:lstStyle/>
                    <a:p>
                      <a:pPr marL="479425" indent="0"/>
                      <a:r>
                        <a:rPr lang="en-US" sz="1200" dirty="0"/>
                        <a:t>Total O</a:t>
                      </a:r>
                      <a:r>
                        <a:rPr lang="en-US" sz="100" dirty="0"/>
                        <a:t> </a:t>
                      </a:r>
                      <a:r>
                        <a:rPr lang="en-US" sz="1200" dirty="0"/>
                        <a:t>C</a:t>
                      </a:r>
                      <a:r>
                        <a:rPr lang="en-US" sz="100" dirty="0"/>
                        <a:t> </a:t>
                      </a:r>
                      <a:r>
                        <a:rPr lang="en-US" sz="1200" dirty="0"/>
                        <a:t>I</a:t>
                      </a:r>
                    </a:p>
                  </a:txBody>
                  <a:tcPr marT="11130" marB="11130"/>
                </a:tc>
                <a:tc>
                  <a:txBody>
                    <a:bodyPr/>
                    <a:lstStyle/>
                    <a:p>
                      <a:pPr algn="r"/>
                      <a:r>
                        <a:rPr lang="en-US" sz="1200" u="sng" dirty="0">
                          <a:solidFill>
                            <a:schemeClr val="tx1"/>
                          </a:solidFill>
                        </a:rPr>
                        <a:t>   43,646</a:t>
                      </a:r>
                    </a:p>
                  </a:txBody>
                  <a:tcPr marT="11130" marB="11130"/>
                </a:tc>
                <a:tc>
                  <a:txBody>
                    <a:bodyPr/>
                    <a:lstStyle/>
                    <a:p>
                      <a:pPr algn="r"/>
                      <a:r>
                        <a:rPr lang="en-US" sz="1200" u="sng" dirty="0">
                          <a:solidFill>
                            <a:schemeClr val="tx1"/>
                          </a:solidFill>
                        </a:rPr>
                        <a:t>(43,646)</a:t>
                      </a:r>
                    </a:p>
                  </a:txBody>
                  <a:tcPr marT="11130" marB="11130"/>
                </a:tc>
                <a:extLst>
                  <a:ext uri="{0D108BD9-81ED-4DB2-BD59-A6C34878D82A}">
                    <a16:rowId xmlns:a16="http://schemas.microsoft.com/office/drawing/2014/main" val="10011"/>
                  </a:ext>
                </a:extLst>
              </a:tr>
              <a:tr h="203329">
                <a:tc>
                  <a:txBody>
                    <a:bodyPr/>
                    <a:lstStyle/>
                    <a:p>
                      <a:r>
                        <a:rPr lang="en-US" sz="1200" dirty="0"/>
                        <a:t>Comprehensive</a:t>
                      </a:r>
                      <a:r>
                        <a:rPr lang="en-US" sz="1200" baseline="0" dirty="0"/>
                        <a:t> income (Net income + O</a:t>
                      </a:r>
                      <a:r>
                        <a:rPr lang="en-US" sz="100" baseline="0" dirty="0"/>
                        <a:t> </a:t>
                      </a:r>
                      <a:r>
                        <a:rPr lang="en-US" sz="1200" baseline="0" dirty="0"/>
                        <a:t>C</a:t>
                      </a:r>
                      <a:r>
                        <a:rPr lang="en-US" sz="100" baseline="0" dirty="0"/>
                        <a:t> </a:t>
                      </a:r>
                      <a:r>
                        <a:rPr lang="en-US" sz="1200" baseline="0" dirty="0"/>
                        <a:t>I)</a:t>
                      </a:r>
                      <a:endParaRPr lang="en-US" sz="1200" dirty="0"/>
                    </a:p>
                  </a:txBody>
                  <a:tcPr marT="11130" marB="11130"/>
                </a:tc>
                <a:tc>
                  <a:txBody>
                    <a:bodyPr/>
                    <a:lstStyle/>
                    <a:p>
                      <a:pPr algn="r"/>
                      <a:r>
                        <a:rPr lang="en-US" sz="1200" u="dbl" baseline="0" dirty="0">
                          <a:solidFill>
                            <a:schemeClr val="tx1"/>
                          </a:solidFill>
                        </a:rPr>
                        <a:t>$ 90,310</a:t>
                      </a:r>
                    </a:p>
                  </a:txBody>
                  <a:tcPr marT="11130" marB="11130"/>
                </a:tc>
                <a:tc>
                  <a:txBody>
                    <a:bodyPr/>
                    <a:lstStyle/>
                    <a:p>
                      <a:pPr algn="r"/>
                      <a:r>
                        <a:rPr lang="en-US" sz="1200" u="dbl" baseline="0" dirty="0">
                          <a:solidFill>
                            <a:schemeClr val="tx1"/>
                          </a:solidFill>
                        </a:rPr>
                        <a:t>$ 10,057</a:t>
                      </a:r>
                    </a:p>
                  </a:txBody>
                  <a:tcPr marT="11130" marB="11130"/>
                </a:tc>
                <a:extLst>
                  <a:ext uri="{0D108BD9-81ED-4DB2-BD59-A6C34878D82A}">
                    <a16:rowId xmlns:a16="http://schemas.microsoft.com/office/drawing/2014/main" val="10012"/>
                  </a:ext>
                </a:extLst>
              </a:tr>
              <a:tr h="203329">
                <a:tc>
                  <a:txBody>
                    <a:bodyPr/>
                    <a:lstStyle/>
                    <a:p>
                      <a:r>
                        <a:rPr lang="en-US" sz="1200" b="1" dirty="0"/>
                        <a:t>Balance</a:t>
                      </a:r>
                      <a:r>
                        <a:rPr lang="en-US" sz="1200" b="1" baseline="0" dirty="0"/>
                        <a:t> Sheet</a:t>
                      </a:r>
                      <a:endParaRPr lang="en-US" sz="1200" b="1" dirty="0"/>
                    </a:p>
                  </a:txBody>
                  <a:tcPr marT="11130" marB="11130"/>
                </a:tc>
                <a:tc>
                  <a:txBody>
                    <a:bodyPr/>
                    <a:lstStyle/>
                    <a:p>
                      <a:pPr algn="r"/>
                      <a:endParaRPr lang="en-US" sz="1200" u="sng" dirty="0">
                        <a:solidFill>
                          <a:schemeClr val="tx1"/>
                        </a:solidFill>
                      </a:endParaRPr>
                    </a:p>
                  </a:txBody>
                  <a:tcPr marT="11130" marB="11130"/>
                </a:tc>
                <a:tc>
                  <a:txBody>
                    <a:bodyPr/>
                    <a:lstStyle/>
                    <a:p>
                      <a:pPr algn="r"/>
                      <a:endParaRPr lang="en-US" sz="1200" u="sng" dirty="0">
                        <a:solidFill>
                          <a:schemeClr val="tx1"/>
                        </a:solidFill>
                      </a:endParaRPr>
                    </a:p>
                  </a:txBody>
                  <a:tcPr marT="11130" marB="11130"/>
                </a:tc>
                <a:extLst>
                  <a:ext uri="{0D108BD9-81ED-4DB2-BD59-A6C34878D82A}">
                    <a16:rowId xmlns:a16="http://schemas.microsoft.com/office/drawing/2014/main" val="10013"/>
                  </a:ext>
                </a:extLst>
              </a:tr>
              <a:tr h="203329">
                <a:tc>
                  <a:txBody>
                    <a:bodyPr/>
                    <a:lstStyle/>
                    <a:p>
                      <a:r>
                        <a:rPr lang="en-US" sz="1200" dirty="0"/>
                        <a:t>Assets:</a:t>
                      </a:r>
                    </a:p>
                  </a:txBody>
                  <a:tcPr marT="11130" marB="11130"/>
                </a:tc>
                <a:tc>
                  <a:txBody>
                    <a:bodyPr/>
                    <a:lstStyle/>
                    <a:p>
                      <a:endParaRPr lang="en-US" sz="1200" dirty="0">
                        <a:solidFill>
                          <a:schemeClr val="tx1"/>
                        </a:solidFill>
                      </a:endParaRPr>
                    </a:p>
                  </a:txBody>
                  <a:tcPr marT="11130" marB="11130"/>
                </a:tc>
                <a:tc>
                  <a:txBody>
                    <a:bodyPr/>
                    <a:lstStyle/>
                    <a:p>
                      <a:endParaRPr lang="en-US" sz="1200" dirty="0">
                        <a:solidFill>
                          <a:schemeClr val="tx1"/>
                        </a:solidFill>
                      </a:endParaRPr>
                    </a:p>
                  </a:txBody>
                  <a:tcPr marT="11130" marB="11130"/>
                </a:tc>
                <a:extLst>
                  <a:ext uri="{0D108BD9-81ED-4DB2-BD59-A6C34878D82A}">
                    <a16:rowId xmlns:a16="http://schemas.microsoft.com/office/drawing/2014/main" val="10014"/>
                  </a:ext>
                </a:extLst>
              </a:tr>
              <a:tr h="203329">
                <a:tc>
                  <a:txBody>
                    <a:bodyPr/>
                    <a:lstStyle/>
                    <a:p>
                      <a:pPr marL="290513" indent="0"/>
                      <a:r>
                        <a:rPr lang="en-US" sz="1200" dirty="0"/>
                        <a:t>Investment in bonds (A</a:t>
                      </a:r>
                      <a:r>
                        <a:rPr lang="en-US" sz="100" dirty="0"/>
                        <a:t> </a:t>
                      </a:r>
                      <a:r>
                        <a:rPr lang="en-US" sz="1200" dirty="0"/>
                        <a:t>F</a:t>
                      </a:r>
                      <a:r>
                        <a:rPr lang="en-US" sz="100" dirty="0"/>
                        <a:t> </a:t>
                      </a:r>
                      <a:r>
                        <a:rPr lang="en-US" sz="1200" dirty="0"/>
                        <a:t>S)</a:t>
                      </a:r>
                    </a:p>
                  </a:txBody>
                  <a:tcPr marT="11130" marB="11130"/>
                </a:tc>
                <a:tc>
                  <a:txBody>
                    <a:bodyPr/>
                    <a:lstStyle/>
                    <a:p>
                      <a:pPr algn="r"/>
                      <a:r>
                        <a:rPr lang="en-US" sz="1200" u="none" dirty="0">
                          <a:solidFill>
                            <a:schemeClr val="tx1"/>
                          </a:solidFill>
                        </a:rPr>
                        <a:t>$714,943</a:t>
                      </a:r>
                    </a:p>
                  </a:txBody>
                  <a:tcPr marT="11130" marB="11130"/>
                </a:tc>
                <a:tc>
                  <a:txBody>
                    <a:bodyPr/>
                    <a:lstStyle/>
                    <a:p>
                      <a:pPr algn="r"/>
                      <a:r>
                        <a:rPr lang="en-US" sz="1200" u="none" dirty="0">
                          <a:solidFill>
                            <a:schemeClr val="tx1"/>
                          </a:solidFill>
                        </a:rPr>
                        <a:t>$          0</a:t>
                      </a:r>
                    </a:p>
                  </a:txBody>
                  <a:tcPr marT="11130" marB="11130"/>
                </a:tc>
                <a:extLst>
                  <a:ext uri="{0D108BD9-81ED-4DB2-BD59-A6C34878D82A}">
                    <a16:rowId xmlns:a16="http://schemas.microsoft.com/office/drawing/2014/main" val="10015"/>
                  </a:ext>
                </a:extLst>
              </a:tr>
              <a:tr h="203329">
                <a:tc>
                  <a:txBody>
                    <a:bodyPr/>
                    <a:lstStyle/>
                    <a:p>
                      <a:r>
                        <a:rPr lang="en-US" sz="1200" dirty="0"/>
                        <a:t>Shareholders’</a:t>
                      </a:r>
                      <a:r>
                        <a:rPr lang="en-US" sz="1200" baseline="0" dirty="0"/>
                        <a:t> equity:</a:t>
                      </a:r>
                      <a:endParaRPr lang="en-US" sz="1200" dirty="0"/>
                    </a:p>
                  </a:txBody>
                  <a:tcPr marT="11130" marB="11130"/>
                </a:tc>
                <a:tc>
                  <a:txBody>
                    <a:bodyPr/>
                    <a:lstStyle/>
                    <a:p>
                      <a:pPr algn="r"/>
                      <a:endParaRPr lang="en-US" sz="1200" u="sng" dirty="0"/>
                    </a:p>
                  </a:txBody>
                  <a:tcPr marT="11130" marB="11130"/>
                </a:tc>
                <a:tc>
                  <a:txBody>
                    <a:bodyPr/>
                    <a:lstStyle/>
                    <a:p>
                      <a:pPr algn="r"/>
                      <a:endParaRPr lang="en-US" sz="1200" u="sng" dirty="0"/>
                    </a:p>
                  </a:txBody>
                  <a:tcPr marT="11130" marB="11130"/>
                </a:tc>
                <a:extLst>
                  <a:ext uri="{0D108BD9-81ED-4DB2-BD59-A6C34878D82A}">
                    <a16:rowId xmlns:a16="http://schemas.microsoft.com/office/drawing/2014/main" val="10016"/>
                  </a:ext>
                </a:extLst>
              </a:tr>
              <a:tr h="203329">
                <a:tc>
                  <a:txBody>
                    <a:bodyPr/>
                    <a:lstStyle/>
                    <a:p>
                      <a:pPr marL="290513" indent="0">
                        <a:tabLst>
                          <a:tab pos="288925" algn="l"/>
                        </a:tabLst>
                      </a:pPr>
                      <a:r>
                        <a:rPr lang="en-US" sz="1200" dirty="0"/>
                        <a:t>Accumulated other</a:t>
                      </a:r>
                      <a:r>
                        <a:rPr lang="en-US" sz="1200" baseline="0" dirty="0"/>
                        <a:t> comprehensive income (A</a:t>
                      </a:r>
                      <a:r>
                        <a:rPr lang="en-US" sz="100" baseline="0" dirty="0"/>
                        <a:t> </a:t>
                      </a:r>
                      <a:r>
                        <a:rPr lang="en-US" sz="1200" baseline="0" dirty="0"/>
                        <a:t>O</a:t>
                      </a:r>
                      <a:r>
                        <a:rPr lang="en-US" sz="100" baseline="0" dirty="0"/>
                        <a:t> </a:t>
                      </a:r>
                      <a:r>
                        <a:rPr lang="en-US" sz="1200" baseline="0" dirty="0"/>
                        <a:t>C</a:t>
                      </a:r>
                      <a:r>
                        <a:rPr lang="en-US" sz="100" baseline="0" dirty="0"/>
                        <a:t> </a:t>
                      </a:r>
                      <a:r>
                        <a:rPr lang="en-US" sz="1200" baseline="0" dirty="0"/>
                        <a:t>I)</a:t>
                      </a:r>
                      <a:endParaRPr lang="en-US" sz="1200" dirty="0"/>
                    </a:p>
                  </a:txBody>
                  <a:tcPr marT="11130" marB="11130"/>
                </a:tc>
                <a:tc>
                  <a:txBody>
                    <a:bodyPr/>
                    <a:lstStyle/>
                    <a:p>
                      <a:pPr algn="r"/>
                      <a:r>
                        <a:rPr lang="en-US" sz="1200" u="none" dirty="0"/>
                        <a:t>43,646</a:t>
                      </a:r>
                    </a:p>
                  </a:txBody>
                  <a:tcPr marT="11130" marB="11130"/>
                </a:tc>
                <a:tc>
                  <a:txBody>
                    <a:bodyPr/>
                    <a:lstStyle/>
                    <a:p>
                      <a:pPr algn="r"/>
                      <a:r>
                        <a:rPr lang="en-US" sz="1200" u="none" dirty="0"/>
                        <a:t>0</a:t>
                      </a:r>
                    </a:p>
                  </a:txBody>
                  <a:tcPr marT="11130" marB="11130"/>
                </a:tc>
                <a:extLst>
                  <a:ext uri="{0D108BD9-81ED-4DB2-BD59-A6C34878D82A}">
                    <a16:rowId xmlns:a16="http://schemas.microsoft.com/office/drawing/2014/main" val="10017"/>
                  </a:ext>
                </a:extLst>
              </a:tr>
              <a:tr h="203329">
                <a:tc>
                  <a:txBody>
                    <a:bodyPr/>
                    <a:lstStyle/>
                    <a:p>
                      <a:pPr marL="288925" indent="-57150"/>
                      <a:r>
                        <a:rPr lang="en-US" sz="1200" dirty="0"/>
                        <a:t> Retained earnings</a:t>
                      </a:r>
                    </a:p>
                  </a:txBody>
                  <a:tcPr marT="11130" marB="11130"/>
                </a:tc>
                <a:tc>
                  <a:txBody>
                    <a:bodyPr/>
                    <a:lstStyle/>
                    <a:p>
                      <a:pPr algn="r"/>
                      <a:r>
                        <a:rPr lang="en-US" sz="1200" u="none" dirty="0"/>
                        <a:t>46,664</a:t>
                      </a:r>
                    </a:p>
                  </a:txBody>
                  <a:tcPr marT="11130" marB="11130"/>
                </a:tc>
                <a:tc>
                  <a:txBody>
                    <a:bodyPr/>
                    <a:lstStyle/>
                    <a:p>
                      <a:pPr algn="r"/>
                      <a:r>
                        <a:rPr lang="en-US" sz="1200" u="none" dirty="0"/>
                        <a:t>100,367</a:t>
                      </a:r>
                      <a:r>
                        <a:rPr lang="en-US" sz="1200" b="0" i="0" u="none" strike="noStrike" baseline="30000" dirty="0">
                          <a:solidFill>
                            <a:srgbClr val="000000"/>
                          </a:solidFill>
                          <a:latin typeface="Proxima Nova"/>
                        </a:rPr>
                        <a:t>†</a:t>
                      </a:r>
                      <a:endParaRPr lang="en-US" sz="1200" u="none" baseline="30000" dirty="0"/>
                    </a:p>
                  </a:txBody>
                  <a:tcPr marT="11130" marB="11130"/>
                </a:tc>
                <a:extLst>
                  <a:ext uri="{0D108BD9-81ED-4DB2-BD59-A6C34878D82A}">
                    <a16:rowId xmlns:a16="http://schemas.microsoft.com/office/drawing/2014/main" val="10018"/>
                  </a:ext>
                </a:extLst>
              </a:tr>
              <a:tr h="224424">
                <a:tc>
                  <a:txBody>
                    <a:bodyPr/>
                    <a:lstStyle/>
                    <a:p>
                      <a:r>
                        <a:rPr lang="en-US" sz="1200" b="1" dirty="0"/>
                        <a:t>Statement of Cash</a:t>
                      </a:r>
                      <a:r>
                        <a:rPr lang="en-US" sz="1200" b="1" baseline="0" dirty="0"/>
                        <a:t> Flows (direct method)</a:t>
                      </a:r>
                      <a:endParaRPr lang="en-US" sz="1200" b="1" dirty="0"/>
                    </a:p>
                  </a:txBody>
                  <a:tcPr marT="21677" marB="21677"/>
                </a:tc>
                <a:tc>
                  <a:txBody>
                    <a:bodyPr/>
                    <a:lstStyle/>
                    <a:p>
                      <a:pPr algn="r"/>
                      <a:endParaRPr lang="en-US" sz="1200" u="sng" dirty="0"/>
                    </a:p>
                  </a:txBody>
                  <a:tcPr marT="21677" marB="21677"/>
                </a:tc>
                <a:tc>
                  <a:txBody>
                    <a:bodyPr/>
                    <a:lstStyle/>
                    <a:p>
                      <a:pPr algn="r"/>
                      <a:endParaRPr lang="en-US" sz="1200" u="sng" dirty="0"/>
                    </a:p>
                  </a:txBody>
                  <a:tcPr marT="21677" marB="21677"/>
                </a:tc>
                <a:extLst>
                  <a:ext uri="{0D108BD9-81ED-4DB2-BD59-A6C34878D82A}">
                    <a16:rowId xmlns:a16="http://schemas.microsoft.com/office/drawing/2014/main" val="3415140761"/>
                  </a:ext>
                </a:extLst>
              </a:tr>
              <a:tr h="224424">
                <a:tc>
                  <a:txBody>
                    <a:bodyPr/>
                    <a:lstStyle/>
                    <a:p>
                      <a:r>
                        <a:rPr lang="en-US" sz="1200" dirty="0"/>
                        <a:t>Operating</a:t>
                      </a:r>
                      <a:r>
                        <a:rPr lang="en-US" sz="1200" baseline="0" dirty="0"/>
                        <a:t> activities:</a:t>
                      </a:r>
                      <a:endParaRPr lang="en-US" sz="1200" dirty="0"/>
                    </a:p>
                  </a:txBody>
                  <a:tcPr marT="21677" marB="21677"/>
                </a:tc>
                <a:tc>
                  <a:txBody>
                    <a:bodyPr/>
                    <a:lstStyle/>
                    <a:p>
                      <a:pPr algn="r"/>
                      <a:endParaRPr lang="en-US" sz="1200" u="sng" dirty="0"/>
                    </a:p>
                  </a:txBody>
                  <a:tcPr marT="21677" marB="21677"/>
                </a:tc>
                <a:tc>
                  <a:txBody>
                    <a:bodyPr/>
                    <a:lstStyle/>
                    <a:p>
                      <a:pPr algn="r"/>
                      <a:endParaRPr lang="en-US" sz="1200" u="sng" dirty="0"/>
                    </a:p>
                  </a:txBody>
                  <a:tcPr marT="21677" marB="21677"/>
                </a:tc>
                <a:extLst>
                  <a:ext uri="{0D108BD9-81ED-4DB2-BD59-A6C34878D82A}">
                    <a16:rowId xmlns:a16="http://schemas.microsoft.com/office/drawing/2014/main" val="3084875645"/>
                  </a:ext>
                </a:extLst>
              </a:tr>
              <a:tr h="224424">
                <a:tc>
                  <a:txBody>
                    <a:bodyPr/>
                    <a:lstStyle/>
                    <a:p>
                      <a:pPr marL="290513" indent="0"/>
                      <a:r>
                        <a:rPr lang="en-US" sz="1200" dirty="0"/>
                        <a:t>Cash</a:t>
                      </a:r>
                      <a:r>
                        <a:rPr lang="en-US" sz="1200" baseline="0" dirty="0"/>
                        <a:t> from interest received</a:t>
                      </a:r>
                      <a:endParaRPr lang="en-US" sz="1200" dirty="0"/>
                    </a:p>
                  </a:txBody>
                  <a:tcPr marT="21677" marB="21677"/>
                </a:tc>
                <a:tc>
                  <a:txBody>
                    <a:bodyPr/>
                    <a:lstStyle/>
                    <a:p>
                      <a:pPr algn="r"/>
                      <a:r>
                        <a:rPr lang="en-US" sz="1200" u="none" dirty="0"/>
                        <a:t>$  42,000</a:t>
                      </a:r>
                    </a:p>
                  </a:txBody>
                  <a:tcPr marT="21677" marB="21677"/>
                </a:tc>
                <a:tc>
                  <a:txBody>
                    <a:bodyPr/>
                    <a:lstStyle/>
                    <a:p>
                      <a:pPr algn="r"/>
                      <a:r>
                        <a:rPr lang="en-US" sz="1200" u="none" dirty="0"/>
                        <a:t>$          0</a:t>
                      </a:r>
                    </a:p>
                  </a:txBody>
                  <a:tcPr marT="21677" marB="21677"/>
                </a:tc>
                <a:extLst>
                  <a:ext uri="{0D108BD9-81ED-4DB2-BD59-A6C34878D82A}">
                    <a16:rowId xmlns:a16="http://schemas.microsoft.com/office/drawing/2014/main" val="374363944"/>
                  </a:ext>
                </a:extLst>
              </a:tr>
              <a:tr h="224424">
                <a:tc>
                  <a:txBody>
                    <a:bodyPr/>
                    <a:lstStyle/>
                    <a:p>
                      <a:r>
                        <a:rPr lang="en-US" sz="1200" dirty="0"/>
                        <a:t>Investing activities</a:t>
                      </a:r>
                    </a:p>
                  </a:txBody>
                  <a:tcPr marT="21677" marB="21677"/>
                </a:tc>
                <a:tc>
                  <a:txBody>
                    <a:bodyPr/>
                    <a:lstStyle/>
                    <a:p>
                      <a:pPr algn="r"/>
                      <a:endParaRPr lang="en-US" sz="1200" u="none" dirty="0"/>
                    </a:p>
                  </a:txBody>
                  <a:tcPr marT="21677" marB="21677"/>
                </a:tc>
                <a:tc>
                  <a:txBody>
                    <a:bodyPr/>
                    <a:lstStyle/>
                    <a:p>
                      <a:pPr algn="r"/>
                      <a:endParaRPr lang="en-US" sz="1200" u="none" dirty="0"/>
                    </a:p>
                  </a:txBody>
                  <a:tcPr marT="21677" marB="21677"/>
                </a:tc>
                <a:extLst>
                  <a:ext uri="{0D108BD9-81ED-4DB2-BD59-A6C34878D82A}">
                    <a16:rowId xmlns:a16="http://schemas.microsoft.com/office/drawing/2014/main" val="1274811739"/>
                  </a:ext>
                </a:extLst>
              </a:tr>
              <a:tr h="224424">
                <a:tc>
                  <a:txBody>
                    <a:bodyPr/>
                    <a:lstStyle/>
                    <a:p>
                      <a:pPr marL="290513" indent="0"/>
                      <a:r>
                        <a:rPr lang="en-US" sz="1200" dirty="0"/>
                        <a:t>Purchase of available</a:t>
                      </a:r>
                      <a:r>
                        <a:rPr lang="en-US" sz="1200" baseline="0" dirty="0"/>
                        <a:t>-for-sale</a:t>
                      </a:r>
                      <a:r>
                        <a:rPr lang="en-US" sz="1200" dirty="0"/>
                        <a:t> securities</a:t>
                      </a:r>
                    </a:p>
                  </a:txBody>
                  <a:tcPr marT="21677" marB="21677"/>
                </a:tc>
                <a:tc>
                  <a:txBody>
                    <a:bodyPr/>
                    <a:lstStyle/>
                    <a:p>
                      <a:pPr algn="r"/>
                      <a:r>
                        <a:rPr lang="en-US" sz="1200" u="none" dirty="0"/>
                        <a:t>(666,633)</a:t>
                      </a:r>
                    </a:p>
                  </a:txBody>
                  <a:tcPr marT="21677" marB="21677"/>
                </a:tc>
                <a:tc>
                  <a:txBody>
                    <a:bodyPr/>
                    <a:lstStyle/>
                    <a:p>
                      <a:pPr algn="r"/>
                      <a:r>
                        <a:rPr lang="en-US" sz="1200" u="none" dirty="0"/>
                        <a:t>0</a:t>
                      </a:r>
                    </a:p>
                  </a:txBody>
                  <a:tcPr marT="21677" marB="21677"/>
                </a:tc>
                <a:extLst>
                  <a:ext uri="{0D108BD9-81ED-4DB2-BD59-A6C34878D82A}">
                    <a16:rowId xmlns:a16="http://schemas.microsoft.com/office/drawing/2014/main" val="2699029959"/>
                  </a:ext>
                </a:extLst>
              </a:tr>
              <a:tr h="224424">
                <a:tc>
                  <a:txBody>
                    <a:bodyPr/>
                    <a:lstStyle/>
                    <a:p>
                      <a:pPr marL="290513" indent="0"/>
                      <a:r>
                        <a:rPr lang="en-US" sz="1200" dirty="0"/>
                        <a:t>Sale</a:t>
                      </a:r>
                      <a:r>
                        <a:rPr lang="en-US" sz="1200" baseline="0" dirty="0"/>
                        <a:t> of available-for-sale securities</a:t>
                      </a:r>
                      <a:endParaRPr lang="en-US" sz="1200" dirty="0"/>
                    </a:p>
                  </a:txBody>
                  <a:tcPr marT="21677" marB="21677"/>
                </a:tc>
                <a:tc>
                  <a:txBody>
                    <a:bodyPr/>
                    <a:lstStyle/>
                    <a:p>
                      <a:pPr algn="r"/>
                      <a:r>
                        <a:rPr lang="en-US" sz="1200" u="none" dirty="0"/>
                        <a:t>0</a:t>
                      </a:r>
                    </a:p>
                  </a:txBody>
                  <a:tcPr marT="21677" marB="21677"/>
                </a:tc>
                <a:tc>
                  <a:txBody>
                    <a:bodyPr/>
                    <a:lstStyle/>
                    <a:p>
                      <a:pPr algn="r"/>
                      <a:r>
                        <a:rPr lang="en-US" sz="1200" u="none" dirty="0"/>
                        <a:t>725,000</a:t>
                      </a:r>
                    </a:p>
                  </a:txBody>
                  <a:tcPr marT="21677" marB="21677"/>
                </a:tc>
                <a:extLst>
                  <a:ext uri="{0D108BD9-81ED-4DB2-BD59-A6C34878D82A}">
                    <a16:rowId xmlns:a16="http://schemas.microsoft.com/office/drawing/2014/main" val="1344910141"/>
                  </a:ext>
                </a:extLst>
              </a:tr>
            </a:tbl>
          </a:graphicData>
        </a:graphic>
      </p:graphicFrame>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6784259" y="4822722"/>
            <a:ext cx="2016841" cy="1083403"/>
          </a:xfrm>
        </p:spPr>
        <p:txBody>
          <a:bodyPr/>
          <a:lstStyle/>
          <a:p>
            <a:r>
              <a:rPr lang="en-US" sz="1200" dirty="0">
                <a:solidFill>
                  <a:schemeClr val="tx1"/>
                </a:solidFill>
              </a:rPr>
              <a:t>†Net income of $46,664 (2027) + $53,703 (2028) = $100,367 accumulates in retained earnings by the end of 2028.</a:t>
            </a:r>
            <a:endParaRPr lang="en-US"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3956989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Investments in Securities Available-for-Sale—Cisco Systems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056162"/>
          </a:xfrm>
        </p:spPr>
        <p:txBody>
          <a:bodyPr/>
          <a:lstStyle/>
          <a:p>
            <a:r>
              <a:rPr lang="en-US" sz="1800" b="1" dirty="0"/>
              <a:t>Note 10: Summary of Available-for-Sale Debt Investments (in part):</a:t>
            </a:r>
          </a:p>
          <a:p>
            <a:r>
              <a:rPr lang="en-US" sz="1800" dirty="0"/>
              <a:t>The following tables summarize our available-for-sale debt investments (in millions).</a:t>
            </a:r>
          </a:p>
        </p:txBody>
      </p:sp>
      <p:graphicFrame>
        <p:nvGraphicFramePr>
          <p:cNvPr id="19" name="Table 19">
            <a:extLst>
              <a:ext uri="{FF2B5EF4-FFF2-40B4-BE49-F238E27FC236}">
                <a16:creationId xmlns:a16="http://schemas.microsoft.com/office/drawing/2014/main" id="{DEA76136-AAE1-4B15-A9E7-DA308AAEF43D}"/>
              </a:ext>
            </a:extLst>
          </p:cNvPr>
          <p:cNvGraphicFramePr>
            <a:graphicFrameLocks noGrp="1"/>
          </p:cNvGraphicFramePr>
          <p:nvPr>
            <p:extLst>
              <p:ext uri="{D42A27DB-BD31-4B8C-83A1-F6EECF244321}">
                <p14:modId xmlns:p14="http://schemas.microsoft.com/office/powerpoint/2010/main" val="4120859357"/>
              </p:ext>
            </p:extLst>
          </p:nvPr>
        </p:nvGraphicFramePr>
        <p:xfrm>
          <a:off x="747250" y="2688623"/>
          <a:ext cx="7649499" cy="3634151"/>
        </p:xfrm>
        <a:graphic>
          <a:graphicData uri="http://schemas.openxmlformats.org/drawingml/2006/table">
            <a:tbl>
              <a:tblPr firstRow="1" bandRow="1">
                <a:tableStyleId>{5C22544A-7EE6-4342-B048-85BDC9FD1C3A}</a:tableStyleId>
              </a:tblPr>
              <a:tblGrid>
                <a:gridCol w="2812028">
                  <a:extLst>
                    <a:ext uri="{9D8B030D-6E8A-4147-A177-3AD203B41FA5}">
                      <a16:colId xmlns:a16="http://schemas.microsoft.com/office/drawing/2014/main" val="1444236120"/>
                    </a:ext>
                  </a:extLst>
                </a:gridCol>
                <a:gridCol w="1356852">
                  <a:extLst>
                    <a:ext uri="{9D8B030D-6E8A-4147-A177-3AD203B41FA5}">
                      <a16:colId xmlns:a16="http://schemas.microsoft.com/office/drawing/2014/main" val="366725704"/>
                    </a:ext>
                  </a:extLst>
                </a:gridCol>
                <a:gridCol w="1312606">
                  <a:extLst>
                    <a:ext uri="{9D8B030D-6E8A-4147-A177-3AD203B41FA5}">
                      <a16:colId xmlns:a16="http://schemas.microsoft.com/office/drawing/2014/main" val="2425197122"/>
                    </a:ext>
                  </a:extLst>
                </a:gridCol>
                <a:gridCol w="1295177">
                  <a:extLst>
                    <a:ext uri="{9D8B030D-6E8A-4147-A177-3AD203B41FA5}">
                      <a16:colId xmlns:a16="http://schemas.microsoft.com/office/drawing/2014/main" val="909628346"/>
                    </a:ext>
                  </a:extLst>
                </a:gridCol>
                <a:gridCol w="872836">
                  <a:extLst>
                    <a:ext uri="{9D8B030D-6E8A-4147-A177-3AD203B41FA5}">
                      <a16:colId xmlns:a16="http://schemas.microsoft.com/office/drawing/2014/main" val="4028209828"/>
                    </a:ext>
                  </a:extLst>
                </a:gridCol>
              </a:tblGrid>
              <a:tr h="704337">
                <a:tc>
                  <a:txBody>
                    <a:bodyPr/>
                    <a:lstStyle/>
                    <a:p>
                      <a:pPr algn="ctr"/>
                      <a:endParaRPr lang="en-US" sz="1400" b="1" dirty="0"/>
                    </a:p>
                  </a:txBody>
                  <a:tcPr marT="35297" marB="35297" anchor="b"/>
                </a:tc>
                <a:tc>
                  <a:txBody>
                    <a:bodyPr/>
                    <a:lstStyle/>
                    <a:p>
                      <a:pPr algn="ctr"/>
                      <a:r>
                        <a:rPr lang="en-US" sz="1400" b="1" dirty="0"/>
                        <a:t>Amortized Cost</a:t>
                      </a:r>
                    </a:p>
                  </a:txBody>
                  <a:tcPr marT="35297" marB="35297" anchor="b"/>
                </a:tc>
                <a:tc>
                  <a:txBody>
                    <a:bodyPr/>
                    <a:lstStyle/>
                    <a:p>
                      <a:pPr algn="ctr"/>
                      <a:r>
                        <a:rPr lang="en-US" sz="1400" b="1" dirty="0"/>
                        <a:t>Gross Unrealized Gains</a:t>
                      </a:r>
                    </a:p>
                  </a:txBody>
                  <a:tcPr marT="35297" marB="35297" anchor="b"/>
                </a:tc>
                <a:tc>
                  <a:txBody>
                    <a:bodyPr/>
                    <a:lstStyle/>
                    <a:p>
                      <a:pPr algn="ctr"/>
                      <a:r>
                        <a:rPr lang="en-US" sz="1400" b="1" dirty="0"/>
                        <a:t>Gross Unrealized Losses</a:t>
                      </a:r>
                    </a:p>
                  </a:txBody>
                  <a:tcPr marT="35297" marB="35297" anchor="b"/>
                </a:tc>
                <a:tc>
                  <a:txBody>
                    <a:bodyPr/>
                    <a:lstStyle/>
                    <a:p>
                      <a:pPr algn="ctr"/>
                      <a:r>
                        <a:rPr lang="en-US" sz="1400" b="1" dirty="0"/>
                        <a:t>Fair Value</a:t>
                      </a:r>
                    </a:p>
                  </a:txBody>
                  <a:tcPr marT="35297" marB="35297" anchor="b"/>
                </a:tc>
                <a:extLst>
                  <a:ext uri="{0D108BD9-81ED-4DB2-BD59-A6C34878D82A}">
                    <a16:rowId xmlns:a16="http://schemas.microsoft.com/office/drawing/2014/main" val="1739275718"/>
                  </a:ext>
                </a:extLst>
              </a:tr>
              <a:tr h="286307">
                <a:tc>
                  <a:txBody>
                    <a:bodyPr/>
                    <a:lstStyle/>
                    <a:p>
                      <a:r>
                        <a:rPr lang="en-US" sz="1400" dirty="0"/>
                        <a:t>U</a:t>
                      </a:r>
                      <a:r>
                        <a:rPr lang="en-US" sz="100" dirty="0"/>
                        <a:t> </a:t>
                      </a:r>
                      <a:r>
                        <a:rPr lang="en-US" sz="1400" dirty="0"/>
                        <a:t>S government securities</a:t>
                      </a:r>
                    </a:p>
                  </a:txBody>
                  <a:tcPr marT="35297" marB="35297"/>
                </a:tc>
                <a:tc>
                  <a:txBody>
                    <a:bodyPr/>
                    <a:lstStyle/>
                    <a:p>
                      <a:pPr algn="r"/>
                      <a:r>
                        <a:rPr lang="en-US" sz="1400" dirty="0"/>
                        <a:t>$ 3,587</a:t>
                      </a:r>
                    </a:p>
                  </a:txBody>
                  <a:tcPr marT="35297" marB="35297"/>
                </a:tc>
                <a:tc>
                  <a:txBody>
                    <a:bodyPr/>
                    <a:lstStyle/>
                    <a:p>
                      <a:pPr algn="r"/>
                      <a:r>
                        <a:rPr lang="en-US" sz="1400" dirty="0"/>
                        <a:t>$ 1</a:t>
                      </a:r>
                    </a:p>
                  </a:txBody>
                  <a:tcPr marT="35297" marB="35297"/>
                </a:tc>
                <a:tc>
                  <a:txBody>
                    <a:bodyPr/>
                    <a:lstStyle/>
                    <a:p>
                      <a:pPr algn="r"/>
                      <a:r>
                        <a:rPr lang="en-US" sz="1400" dirty="0"/>
                        <a:t>$ (62)</a:t>
                      </a:r>
                    </a:p>
                  </a:txBody>
                  <a:tcPr marT="35297" marB="35297"/>
                </a:tc>
                <a:tc>
                  <a:txBody>
                    <a:bodyPr/>
                    <a:lstStyle/>
                    <a:p>
                      <a:pPr algn="r"/>
                      <a:r>
                        <a:rPr lang="en-US" sz="1400" dirty="0"/>
                        <a:t>$ 3,526</a:t>
                      </a:r>
                    </a:p>
                  </a:txBody>
                  <a:tcPr marT="35297" marB="35297"/>
                </a:tc>
                <a:extLst>
                  <a:ext uri="{0D108BD9-81ED-4DB2-BD59-A6C34878D82A}">
                    <a16:rowId xmlns:a16="http://schemas.microsoft.com/office/drawing/2014/main" val="2554347394"/>
                  </a:ext>
                </a:extLst>
              </a:tr>
              <a:tr h="493089">
                <a:tc>
                  <a:txBody>
                    <a:bodyPr/>
                    <a:lstStyle/>
                    <a:p>
                      <a:r>
                        <a:rPr lang="en-US" sz="1400" dirty="0"/>
                        <a:t>U</a:t>
                      </a:r>
                      <a:r>
                        <a:rPr lang="en-US" sz="100" dirty="0"/>
                        <a:t> </a:t>
                      </a:r>
                      <a:r>
                        <a:rPr lang="en-US" sz="1400" dirty="0"/>
                        <a:t>S government agency securities</a:t>
                      </a:r>
                    </a:p>
                  </a:txBody>
                  <a:tcPr marT="35297" marB="35297"/>
                </a:tc>
                <a:tc>
                  <a:txBody>
                    <a:bodyPr/>
                    <a:lstStyle/>
                    <a:p>
                      <a:pPr algn="r"/>
                      <a:r>
                        <a:rPr lang="en-US" sz="1400" dirty="0"/>
                        <a:t>428</a:t>
                      </a:r>
                    </a:p>
                  </a:txBody>
                  <a:tcPr marT="35297" marB="35297"/>
                </a:tc>
                <a:tc>
                  <a:txBody>
                    <a:bodyPr/>
                    <a:lstStyle/>
                    <a:p>
                      <a:pPr algn="r"/>
                      <a:r>
                        <a:rPr lang="en-US" sz="1400" dirty="0"/>
                        <a:t>―</a:t>
                      </a:r>
                    </a:p>
                  </a:txBody>
                  <a:tcPr marT="35297" marB="35297"/>
                </a:tc>
                <a:tc>
                  <a:txBody>
                    <a:bodyPr/>
                    <a:lstStyle/>
                    <a:p>
                      <a:pPr algn="r"/>
                      <a:r>
                        <a:rPr lang="en-US" sz="1400" dirty="0"/>
                        <a:t>(5)</a:t>
                      </a:r>
                    </a:p>
                  </a:txBody>
                  <a:tcPr marT="35297" marB="35297"/>
                </a:tc>
                <a:tc>
                  <a:txBody>
                    <a:bodyPr/>
                    <a:lstStyle/>
                    <a:p>
                      <a:pPr algn="r"/>
                      <a:r>
                        <a:rPr lang="en-US" sz="1400" dirty="0"/>
                        <a:t>423</a:t>
                      </a:r>
                    </a:p>
                  </a:txBody>
                  <a:tcPr marT="35297" marB="35297"/>
                </a:tc>
                <a:extLst>
                  <a:ext uri="{0D108BD9-81ED-4DB2-BD59-A6C34878D82A}">
                    <a16:rowId xmlns:a16="http://schemas.microsoft.com/office/drawing/2014/main" val="1300217136"/>
                  </a:ext>
                </a:extLst>
              </a:tr>
              <a:tr h="493089">
                <a:tc>
                  <a:txBody>
                    <a:bodyPr/>
                    <a:lstStyle/>
                    <a:p>
                      <a:r>
                        <a:rPr lang="en-US" sz="1400" dirty="0"/>
                        <a:t>Non-U</a:t>
                      </a:r>
                      <a:r>
                        <a:rPr lang="en-US" sz="100" dirty="0"/>
                        <a:t> </a:t>
                      </a:r>
                      <a:r>
                        <a:rPr lang="en-US" sz="1400" dirty="0"/>
                        <a:t>S government and agency securities</a:t>
                      </a:r>
                    </a:p>
                  </a:txBody>
                  <a:tcPr marT="35297" marB="35297"/>
                </a:tc>
                <a:tc>
                  <a:txBody>
                    <a:bodyPr/>
                    <a:lstStyle/>
                    <a:p>
                      <a:pPr algn="r"/>
                      <a:r>
                        <a:rPr lang="en-US" sz="1400" dirty="0"/>
                        <a:t>364</a:t>
                      </a:r>
                    </a:p>
                  </a:txBody>
                  <a:tcPr marT="35297" marB="3529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a:t>―</a:t>
                      </a:r>
                    </a:p>
                  </a:txBody>
                  <a:tcPr marT="35297" marB="35297"/>
                </a:tc>
                <a:tc>
                  <a:txBody>
                    <a:bodyPr/>
                    <a:lstStyle/>
                    <a:p>
                      <a:pPr algn="r"/>
                      <a:r>
                        <a:rPr lang="en-US" sz="1400" dirty="0"/>
                        <a:t>(1)</a:t>
                      </a:r>
                    </a:p>
                  </a:txBody>
                  <a:tcPr marT="35297" marB="35297"/>
                </a:tc>
                <a:tc>
                  <a:txBody>
                    <a:bodyPr/>
                    <a:lstStyle/>
                    <a:p>
                      <a:pPr algn="r"/>
                      <a:r>
                        <a:rPr lang="en-US" sz="1400" dirty="0"/>
                        <a:t>363</a:t>
                      </a:r>
                    </a:p>
                  </a:txBody>
                  <a:tcPr marT="35297" marB="35297"/>
                </a:tc>
                <a:extLst>
                  <a:ext uri="{0D108BD9-81ED-4DB2-BD59-A6C34878D82A}">
                    <a16:rowId xmlns:a16="http://schemas.microsoft.com/office/drawing/2014/main" val="2479348649"/>
                  </a:ext>
                </a:extLst>
              </a:tr>
              <a:tr h="286307">
                <a:tc>
                  <a:txBody>
                    <a:bodyPr/>
                    <a:lstStyle/>
                    <a:p>
                      <a:r>
                        <a:rPr lang="en-US" sz="1400" dirty="0"/>
                        <a:t>Corporate debt securities</a:t>
                      </a:r>
                    </a:p>
                  </a:txBody>
                  <a:tcPr marT="35297" marB="35297"/>
                </a:tc>
                <a:tc>
                  <a:txBody>
                    <a:bodyPr/>
                    <a:lstStyle/>
                    <a:p>
                      <a:pPr algn="r"/>
                      <a:r>
                        <a:rPr lang="en-US" sz="1400" dirty="0"/>
                        <a:t>7,238</a:t>
                      </a:r>
                    </a:p>
                  </a:txBody>
                  <a:tcPr marT="35297" marB="35297"/>
                </a:tc>
                <a:tc>
                  <a:txBody>
                    <a:bodyPr/>
                    <a:lstStyle/>
                    <a:p>
                      <a:pPr algn="r"/>
                      <a:r>
                        <a:rPr lang="en-US" sz="1400" dirty="0"/>
                        <a:t>3</a:t>
                      </a:r>
                    </a:p>
                  </a:txBody>
                  <a:tcPr marT="35297" marB="35297"/>
                </a:tc>
                <a:tc>
                  <a:txBody>
                    <a:bodyPr/>
                    <a:lstStyle/>
                    <a:p>
                      <a:pPr algn="r"/>
                      <a:r>
                        <a:rPr lang="en-US" sz="1400" dirty="0"/>
                        <a:t>(327)</a:t>
                      </a:r>
                    </a:p>
                  </a:txBody>
                  <a:tcPr marT="35297" marB="35297"/>
                </a:tc>
                <a:tc>
                  <a:txBody>
                    <a:bodyPr/>
                    <a:lstStyle/>
                    <a:p>
                      <a:pPr algn="r"/>
                      <a:r>
                        <a:rPr lang="en-US" sz="1400" dirty="0"/>
                        <a:t>6,914</a:t>
                      </a:r>
                    </a:p>
                  </a:txBody>
                  <a:tcPr marT="35297" marB="35297"/>
                </a:tc>
                <a:extLst>
                  <a:ext uri="{0D108BD9-81ED-4DB2-BD59-A6C34878D82A}">
                    <a16:rowId xmlns:a16="http://schemas.microsoft.com/office/drawing/2014/main" val="3457335509"/>
                  </a:ext>
                </a:extLst>
              </a:tr>
              <a:tr h="493089">
                <a:tc>
                  <a:txBody>
                    <a:bodyPr/>
                    <a:lstStyle/>
                    <a:p>
                      <a:r>
                        <a:rPr lang="en-US" sz="1400" dirty="0"/>
                        <a:t>U</a:t>
                      </a:r>
                      <a:r>
                        <a:rPr lang="en-US" sz="100" dirty="0"/>
                        <a:t> </a:t>
                      </a:r>
                      <a:r>
                        <a:rPr lang="en-US" sz="1400" dirty="0"/>
                        <a:t>S agency mortgage-backed securities</a:t>
                      </a:r>
                    </a:p>
                  </a:txBody>
                  <a:tcPr marT="35297" marB="35297"/>
                </a:tc>
                <a:tc>
                  <a:txBody>
                    <a:bodyPr/>
                    <a:lstStyle/>
                    <a:p>
                      <a:pPr algn="r"/>
                      <a:r>
                        <a:rPr lang="en-US" sz="1400" dirty="0"/>
                        <a:t>2,421</a:t>
                      </a:r>
                    </a:p>
                  </a:txBody>
                  <a:tcPr marT="35297" marB="35297"/>
                </a:tc>
                <a:tc>
                  <a:txBody>
                    <a:bodyPr/>
                    <a:lstStyle/>
                    <a:p>
                      <a:pPr algn="r"/>
                      <a:r>
                        <a:rPr lang="en-US" sz="1400" dirty="0"/>
                        <a:t>14</a:t>
                      </a:r>
                    </a:p>
                  </a:txBody>
                  <a:tcPr marT="35297" marB="35297"/>
                </a:tc>
                <a:tc>
                  <a:txBody>
                    <a:bodyPr/>
                    <a:lstStyle/>
                    <a:p>
                      <a:pPr algn="r"/>
                      <a:r>
                        <a:rPr lang="en-US" sz="1400" dirty="0"/>
                        <a:t>(230)</a:t>
                      </a:r>
                    </a:p>
                  </a:txBody>
                  <a:tcPr marT="35297" marB="35297"/>
                </a:tc>
                <a:tc>
                  <a:txBody>
                    <a:bodyPr/>
                    <a:lstStyle/>
                    <a:p>
                      <a:pPr algn="r"/>
                      <a:r>
                        <a:rPr lang="en-US" sz="1400" dirty="0"/>
                        <a:t>2,205</a:t>
                      </a:r>
                    </a:p>
                  </a:txBody>
                  <a:tcPr marT="35297" marB="35297"/>
                </a:tc>
                <a:extLst>
                  <a:ext uri="{0D108BD9-81ED-4DB2-BD59-A6C34878D82A}">
                    <a16:rowId xmlns:a16="http://schemas.microsoft.com/office/drawing/2014/main" val="2758470050"/>
                  </a:ext>
                </a:extLst>
              </a:tr>
              <a:tr h="286307">
                <a:tc>
                  <a:txBody>
                    <a:bodyPr/>
                    <a:lstStyle/>
                    <a:p>
                      <a:r>
                        <a:rPr lang="en-US" sz="1400" dirty="0"/>
                        <a:t>Commercial paper</a:t>
                      </a:r>
                    </a:p>
                  </a:txBody>
                  <a:tcPr marT="35297" marB="35297"/>
                </a:tc>
                <a:tc>
                  <a:txBody>
                    <a:bodyPr/>
                    <a:lstStyle/>
                    <a:p>
                      <a:pPr algn="r"/>
                      <a:r>
                        <a:rPr lang="en-US" sz="1400" dirty="0"/>
                        <a:t>1,484</a:t>
                      </a:r>
                    </a:p>
                  </a:txBody>
                  <a:tcPr marT="35297" marB="35297"/>
                </a:tc>
                <a:tc>
                  <a:txBody>
                    <a:bodyPr/>
                    <a:lstStyle/>
                    <a:p>
                      <a:pPr algn="r"/>
                      <a:r>
                        <a:rPr lang="en-US" sz="1400" dirty="0"/>
                        <a:t>―</a:t>
                      </a:r>
                    </a:p>
                  </a:txBody>
                  <a:tcPr marT="35297" marB="35297"/>
                </a:tc>
                <a:tc>
                  <a:txBody>
                    <a:bodyPr/>
                    <a:lstStyle/>
                    <a:p>
                      <a:pPr algn="r"/>
                      <a:r>
                        <a:rPr lang="en-US" sz="1400" dirty="0"/>
                        <a:t>―</a:t>
                      </a:r>
                    </a:p>
                  </a:txBody>
                  <a:tcPr marT="35297" marB="35297"/>
                </a:tc>
                <a:tc>
                  <a:txBody>
                    <a:bodyPr/>
                    <a:lstStyle/>
                    <a:p>
                      <a:pPr algn="r"/>
                      <a:r>
                        <a:rPr lang="en-US" sz="1400" dirty="0"/>
                        <a:t>1,484</a:t>
                      </a:r>
                    </a:p>
                  </a:txBody>
                  <a:tcPr marT="35297" marB="35297"/>
                </a:tc>
                <a:extLst>
                  <a:ext uri="{0D108BD9-81ED-4DB2-BD59-A6C34878D82A}">
                    <a16:rowId xmlns:a16="http://schemas.microsoft.com/office/drawing/2014/main" val="367106962"/>
                  </a:ext>
                </a:extLst>
              </a:tr>
              <a:tr h="286307">
                <a:tc>
                  <a:txBody>
                    <a:bodyPr/>
                    <a:lstStyle/>
                    <a:p>
                      <a:r>
                        <a:rPr lang="en-US" sz="1400" dirty="0"/>
                        <a:t>Certificates of deposit</a:t>
                      </a:r>
                    </a:p>
                  </a:txBody>
                  <a:tcPr marT="35297" marB="35297"/>
                </a:tc>
                <a:tc>
                  <a:txBody>
                    <a:bodyPr/>
                    <a:lstStyle/>
                    <a:p>
                      <a:pPr algn="r"/>
                      <a:r>
                        <a:rPr lang="en-US" sz="1400" u="sng" dirty="0"/>
                        <a:t>677</a:t>
                      </a:r>
                    </a:p>
                  </a:txBody>
                  <a:tcPr marT="35297" marB="35297"/>
                </a:tc>
                <a:tc>
                  <a:txBody>
                    <a:bodyPr/>
                    <a:lstStyle/>
                    <a:p>
                      <a:pPr algn="r"/>
                      <a:r>
                        <a:rPr lang="en-US" sz="1400" u="sng" dirty="0"/>
                        <a:t>―</a:t>
                      </a:r>
                    </a:p>
                  </a:txBody>
                  <a:tcPr marT="35297" marB="35297"/>
                </a:tc>
                <a:tc>
                  <a:txBody>
                    <a:bodyPr/>
                    <a:lstStyle/>
                    <a:p>
                      <a:pPr algn="r"/>
                      <a:r>
                        <a:rPr lang="en-US" sz="1400" u="sng" dirty="0"/>
                        <a:t>―</a:t>
                      </a:r>
                    </a:p>
                  </a:txBody>
                  <a:tcPr marT="35297" marB="35297"/>
                </a:tc>
                <a:tc>
                  <a:txBody>
                    <a:bodyPr/>
                    <a:lstStyle/>
                    <a:p>
                      <a:pPr algn="r"/>
                      <a:r>
                        <a:rPr lang="en-US" sz="1400" u="sng" dirty="0"/>
                        <a:t>677</a:t>
                      </a:r>
                    </a:p>
                  </a:txBody>
                  <a:tcPr marT="35297" marB="35297"/>
                </a:tc>
                <a:extLst>
                  <a:ext uri="{0D108BD9-81ED-4DB2-BD59-A6C34878D82A}">
                    <a16:rowId xmlns:a16="http://schemas.microsoft.com/office/drawing/2014/main" val="2242821448"/>
                  </a:ext>
                </a:extLst>
              </a:tr>
              <a:tr h="286307">
                <a:tc>
                  <a:txBody>
                    <a:bodyPr/>
                    <a:lstStyle/>
                    <a:p>
                      <a:pPr marL="282575" indent="0"/>
                      <a:r>
                        <a:rPr lang="en-US" sz="1400" dirty="0"/>
                        <a:t>Total</a:t>
                      </a:r>
                    </a:p>
                  </a:txBody>
                  <a:tcPr marT="35297" marB="35297"/>
                </a:tc>
                <a:tc>
                  <a:txBody>
                    <a:bodyPr/>
                    <a:lstStyle/>
                    <a:p>
                      <a:pPr algn="r"/>
                      <a:r>
                        <a:rPr lang="en-US" sz="1400" u="dbl" baseline="0" dirty="0"/>
                        <a:t>$16,199</a:t>
                      </a:r>
                    </a:p>
                  </a:txBody>
                  <a:tcPr marT="35297" marB="35297"/>
                </a:tc>
                <a:tc>
                  <a:txBody>
                    <a:bodyPr/>
                    <a:lstStyle/>
                    <a:p>
                      <a:pPr algn="r"/>
                      <a:r>
                        <a:rPr lang="en-US" sz="1400" u="dbl" baseline="0" dirty="0"/>
                        <a:t>$18</a:t>
                      </a:r>
                    </a:p>
                  </a:txBody>
                  <a:tcPr marT="35297" marB="35297"/>
                </a:tc>
                <a:tc>
                  <a:txBody>
                    <a:bodyPr/>
                    <a:lstStyle/>
                    <a:p>
                      <a:pPr algn="r"/>
                      <a:r>
                        <a:rPr lang="en-US" sz="1400" u="dbl" baseline="0" dirty="0"/>
                        <a:t>$(625)</a:t>
                      </a:r>
                    </a:p>
                  </a:txBody>
                  <a:tcPr marT="35297" marB="35297"/>
                </a:tc>
                <a:tc>
                  <a:txBody>
                    <a:bodyPr/>
                    <a:lstStyle/>
                    <a:p>
                      <a:pPr algn="r"/>
                      <a:r>
                        <a:rPr lang="en-US" sz="1400" u="dbl" baseline="0" dirty="0"/>
                        <a:t>$15,592</a:t>
                      </a:r>
                    </a:p>
                  </a:txBody>
                  <a:tcPr marT="35297" marB="35297"/>
                </a:tc>
                <a:extLst>
                  <a:ext uri="{0D108BD9-81ED-4DB2-BD59-A6C34878D82A}">
                    <a16:rowId xmlns:a16="http://schemas.microsoft.com/office/drawing/2014/main" val="1634823313"/>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35</a:t>
            </a:fld>
            <a:endParaRPr lang="en-US"/>
          </a:p>
        </p:txBody>
      </p:sp>
    </p:spTree>
    <p:extLst>
      <p:ext uri="{BB962C8B-B14F-4D97-AF65-F5344CB8AC3E}">
        <p14:creationId xmlns:p14="http://schemas.microsoft.com/office/powerpoint/2010/main" val="2403057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Comparison of H</a:t>
            </a:r>
            <a:r>
              <a:rPr lang="en-US" sz="100" dirty="0"/>
              <a:t> </a:t>
            </a:r>
            <a:r>
              <a:rPr lang="en-US" dirty="0"/>
              <a:t>T</a:t>
            </a:r>
            <a:r>
              <a:rPr lang="en-US" sz="100" dirty="0"/>
              <a:t> </a:t>
            </a:r>
            <a:r>
              <a:rPr lang="en-US" dirty="0"/>
              <a:t>M, T</a:t>
            </a:r>
            <a:r>
              <a:rPr lang="en-US" sz="100" dirty="0"/>
              <a:t> </a:t>
            </a:r>
            <a:r>
              <a:rPr lang="en-US" dirty="0"/>
              <a:t>S, and A</a:t>
            </a:r>
            <a:r>
              <a:rPr lang="en-US" sz="100" dirty="0"/>
              <a:t> </a:t>
            </a:r>
            <a:r>
              <a:rPr lang="en-US" dirty="0"/>
              <a:t>F</a:t>
            </a:r>
            <a:r>
              <a:rPr lang="en-US" sz="100" dirty="0"/>
              <a:t> </a:t>
            </a:r>
            <a:r>
              <a:rPr lang="en-US" dirty="0"/>
              <a:t>S Approaches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pic>
        <p:nvPicPr>
          <p:cNvPr id="7" name="Picture 6" descr="A table with the comparison of H T M, T S, and A F S approaches. ">
            <a:extLst>
              <a:ext uri="{FF2B5EF4-FFF2-40B4-BE49-F238E27FC236}">
                <a16:creationId xmlns:a16="http://schemas.microsoft.com/office/drawing/2014/main" id="{670A73F8-D6D0-49F9-8B12-1B64A3F1979C}"/>
              </a:ext>
            </a:extLst>
          </p:cNvPr>
          <p:cNvPicPr>
            <a:picLocks noChangeAspect="1"/>
          </p:cNvPicPr>
          <p:nvPr/>
        </p:nvPicPr>
        <p:blipFill>
          <a:blip r:embed="rId3"/>
          <a:stretch>
            <a:fillRect/>
          </a:stretch>
        </p:blipFill>
        <p:spPr>
          <a:xfrm>
            <a:off x="1219005" y="1442825"/>
            <a:ext cx="6705988" cy="4709765"/>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36</a:t>
            </a:fld>
            <a:endParaRPr lang="en-US"/>
          </a:p>
        </p:txBody>
      </p:sp>
    </p:spTree>
    <p:extLst>
      <p:ext uri="{BB962C8B-B14F-4D97-AF65-F5344CB8AC3E}">
        <p14:creationId xmlns:p14="http://schemas.microsoft.com/office/powerpoint/2010/main" val="1049535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667501" cy="903231"/>
          </a:xfrm>
        </p:spPr>
        <p:txBody>
          <a:bodyPr>
            <a:normAutofit fontScale="90000"/>
          </a:bodyPr>
          <a:lstStyle/>
          <a:p>
            <a:r>
              <a:rPr lang="en-US" dirty="0"/>
              <a:t>Accounting for Debt Investments (I</a:t>
            </a:r>
            <a:r>
              <a:rPr lang="en-US" sz="100" dirty="0"/>
              <a:t> </a:t>
            </a:r>
            <a:r>
              <a:rPr lang="en-US" dirty="0"/>
              <a:t>F</a:t>
            </a:r>
            <a:r>
              <a:rPr lang="en-US" sz="100" dirty="0"/>
              <a:t> </a:t>
            </a:r>
            <a:r>
              <a:rPr lang="en-US" dirty="0"/>
              <a:t>R</a:t>
            </a:r>
            <a:r>
              <a:rPr lang="en-US" sz="100" dirty="0"/>
              <a:t> </a:t>
            </a:r>
            <a:r>
              <a:rPr lang="en-US" dirty="0"/>
              <a: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O12.9</a:t>
            </a:r>
          </a:p>
        </p:txBody>
      </p:sp>
      <p:graphicFrame>
        <p:nvGraphicFramePr>
          <p:cNvPr id="8" name="Table 7">
            <a:extLst>
              <a:ext uri="{FF2B5EF4-FFF2-40B4-BE49-F238E27FC236}">
                <a16:creationId xmlns:a16="http://schemas.microsoft.com/office/drawing/2014/main" id="{704A6806-CA7F-416D-AE42-BC6CADE2223D}"/>
              </a:ext>
            </a:extLst>
          </p:cNvPr>
          <p:cNvGraphicFramePr>
            <a:graphicFrameLocks noGrp="1"/>
          </p:cNvGraphicFramePr>
          <p:nvPr>
            <p:extLst>
              <p:ext uri="{D42A27DB-BD31-4B8C-83A1-F6EECF244321}">
                <p14:modId xmlns:p14="http://schemas.microsoft.com/office/powerpoint/2010/main" val="2479464414"/>
              </p:ext>
            </p:extLst>
          </p:nvPr>
        </p:nvGraphicFramePr>
        <p:xfrm>
          <a:off x="419100" y="1371600"/>
          <a:ext cx="8382000" cy="3840480"/>
        </p:xfrm>
        <a:graphic>
          <a:graphicData uri="http://schemas.openxmlformats.org/drawingml/2006/table">
            <a:tbl>
              <a:tblPr firstRow="1" bandRow="1">
                <a:tableStyleId>{5C22544A-7EE6-4342-B048-85BDC9FD1C3A}</a:tableStyleId>
              </a:tblPr>
              <a:tblGrid>
                <a:gridCol w="4197145">
                  <a:extLst>
                    <a:ext uri="{9D8B030D-6E8A-4147-A177-3AD203B41FA5}">
                      <a16:colId xmlns:a16="http://schemas.microsoft.com/office/drawing/2014/main" val="810617994"/>
                    </a:ext>
                  </a:extLst>
                </a:gridCol>
                <a:gridCol w="4184855">
                  <a:extLst>
                    <a:ext uri="{9D8B030D-6E8A-4147-A177-3AD203B41FA5}">
                      <a16:colId xmlns:a16="http://schemas.microsoft.com/office/drawing/2014/main" val="2109832237"/>
                    </a:ext>
                  </a:extLst>
                </a:gridCol>
              </a:tblGrid>
              <a:tr h="602184">
                <a:tc>
                  <a:txBody>
                    <a:bodyPr/>
                    <a:lstStyle/>
                    <a:p>
                      <a:pPr algn="ctr"/>
                      <a:r>
                        <a:rPr lang="en-US" sz="1800" dirty="0"/>
                        <a:t>U</a:t>
                      </a:r>
                      <a:r>
                        <a:rPr lang="en-US" sz="100" dirty="0"/>
                        <a:t> </a:t>
                      </a:r>
                      <a:r>
                        <a:rPr lang="en-US" sz="1800" dirty="0"/>
                        <a:t>S G</a:t>
                      </a:r>
                      <a:r>
                        <a:rPr lang="en-US" sz="100" baseline="0" dirty="0"/>
                        <a:t> </a:t>
                      </a:r>
                      <a:r>
                        <a:rPr lang="en-US" sz="1800" dirty="0"/>
                        <a:t>A</a:t>
                      </a:r>
                      <a:r>
                        <a:rPr lang="en-US" sz="100" baseline="0" dirty="0"/>
                        <a:t> </a:t>
                      </a:r>
                      <a:r>
                        <a:rPr lang="en-US" sz="1800" dirty="0" err="1"/>
                        <a:t>A</a:t>
                      </a:r>
                      <a:r>
                        <a:rPr lang="en-US" sz="100" baseline="0" dirty="0"/>
                        <a:t> </a:t>
                      </a:r>
                      <a:r>
                        <a:rPr lang="en-US" sz="1800" dirty="0"/>
                        <a:t>P</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I</a:t>
                      </a:r>
                      <a:r>
                        <a:rPr lang="en-IN" sz="100" dirty="0"/>
                        <a:t> </a:t>
                      </a:r>
                      <a:r>
                        <a:rPr lang="en-IN" sz="1800" dirty="0"/>
                        <a:t>F</a:t>
                      </a:r>
                      <a:r>
                        <a:rPr lang="en-IN" sz="100" dirty="0"/>
                        <a:t> </a:t>
                      </a:r>
                      <a:r>
                        <a:rPr lang="en-IN" sz="1800" dirty="0"/>
                        <a:t>R</a:t>
                      </a:r>
                      <a:r>
                        <a:rPr lang="en-IN" sz="100" dirty="0"/>
                        <a:t> </a:t>
                      </a:r>
                      <a:r>
                        <a:rPr lang="en-IN" sz="1800" dirty="0"/>
                        <a:t>S No. 9 governs the treatment of debt and equity investments</a:t>
                      </a:r>
                      <a:endParaRPr lang="en-IN" sz="1800" b="1" dirty="0"/>
                    </a:p>
                  </a:txBody>
                  <a:tcPr anchor="b"/>
                </a:tc>
                <a:tc>
                  <a:txBody>
                    <a:bodyPr/>
                    <a:lstStyle/>
                    <a:p>
                      <a:pPr algn="ctr"/>
                      <a:r>
                        <a:rPr lang="en-US" sz="1800" dirty="0"/>
                        <a:t>I</a:t>
                      </a:r>
                      <a:r>
                        <a:rPr lang="en-US" sz="100" baseline="0" dirty="0"/>
                        <a:t> </a:t>
                      </a:r>
                      <a:r>
                        <a:rPr lang="en-US" sz="1800" dirty="0"/>
                        <a:t>F</a:t>
                      </a:r>
                      <a:r>
                        <a:rPr lang="en-US" sz="100" baseline="0" dirty="0"/>
                        <a:t> </a:t>
                      </a:r>
                      <a:r>
                        <a:rPr lang="en-US" sz="1800" dirty="0"/>
                        <a:t>R</a:t>
                      </a:r>
                      <a:r>
                        <a:rPr lang="en-US" sz="100" baseline="0" dirty="0"/>
                        <a:t> </a:t>
                      </a:r>
                      <a:r>
                        <a:rPr lang="en-US" sz="1800" dirty="0"/>
                        <a: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I</a:t>
                      </a:r>
                      <a:r>
                        <a:rPr lang="en-IN" sz="100" dirty="0"/>
                        <a:t> </a:t>
                      </a:r>
                      <a:r>
                        <a:rPr lang="en-IN" sz="1800" dirty="0"/>
                        <a:t>F</a:t>
                      </a:r>
                      <a:r>
                        <a:rPr lang="en-IN" sz="100" dirty="0"/>
                        <a:t> </a:t>
                      </a:r>
                      <a:r>
                        <a:rPr lang="en-IN" sz="1800" dirty="0"/>
                        <a:t>R</a:t>
                      </a:r>
                      <a:r>
                        <a:rPr lang="en-IN" sz="100" dirty="0"/>
                        <a:t> </a:t>
                      </a:r>
                      <a:r>
                        <a:rPr lang="en-IN" sz="1800" dirty="0"/>
                        <a:t>S No. 9 governs the treatment of debt and equity investments</a:t>
                      </a:r>
                      <a:endParaRPr lang="en-IN" sz="1800" b="1" dirty="0"/>
                    </a:p>
                  </a:txBody>
                  <a:tcPr anchor="b"/>
                </a:tc>
                <a:extLst>
                  <a:ext uri="{0D108BD9-81ED-4DB2-BD59-A6C34878D82A}">
                    <a16:rowId xmlns:a16="http://schemas.microsoft.com/office/drawing/2014/main" val="170803463"/>
                  </a:ext>
                </a:extLst>
              </a:tr>
              <a:tr h="801485">
                <a:tc>
                  <a:txBody>
                    <a:bodyPr/>
                    <a:lstStyle/>
                    <a:p>
                      <a:pPr marL="292608" indent="-292608">
                        <a:buFont typeface="Arial"/>
                        <a:buChar char="•"/>
                      </a:pPr>
                      <a:r>
                        <a:rPr lang="en-IN" sz="1800" u="none" strike="noStrike" kern="1200" baseline="0" dirty="0"/>
                        <a:t>Allows H</a:t>
                      </a:r>
                      <a:r>
                        <a:rPr lang="en-IN" sz="100" u="none" strike="noStrike" kern="1200" baseline="0" dirty="0"/>
                        <a:t> </a:t>
                      </a:r>
                      <a:r>
                        <a:rPr lang="en-IN" sz="1800" u="none" strike="noStrike" kern="1200" baseline="0" dirty="0"/>
                        <a:t>T</a:t>
                      </a:r>
                      <a:r>
                        <a:rPr lang="en-IN" sz="100" u="none" strike="noStrike" kern="1200" baseline="0" dirty="0"/>
                        <a:t> </a:t>
                      </a:r>
                      <a:r>
                        <a:rPr lang="en-IN" sz="1800" u="none" strike="noStrike" kern="1200" baseline="0" dirty="0"/>
                        <a:t>M and A</a:t>
                      </a:r>
                      <a:r>
                        <a:rPr lang="en-IN" sz="100" u="none" strike="noStrike" kern="1200" baseline="0" dirty="0"/>
                        <a:t> </a:t>
                      </a:r>
                      <a:r>
                        <a:rPr lang="en-IN" sz="1800" u="none" strike="noStrike" kern="1200" baseline="0" dirty="0"/>
                        <a:t>F</a:t>
                      </a:r>
                      <a:r>
                        <a:rPr lang="en-IN" sz="100" u="none" strike="noStrike" kern="1200" baseline="0" dirty="0"/>
                        <a:t> </a:t>
                      </a:r>
                      <a:r>
                        <a:rPr lang="en-IN" sz="1800" u="none" strike="noStrike" kern="1200" baseline="0" dirty="0"/>
                        <a:t>S classifications.</a:t>
                      </a:r>
                      <a:endParaRPr lang="en-US" sz="1800" dirty="0"/>
                    </a:p>
                  </a:txBody>
                  <a:tcPr/>
                </a:tc>
                <a:tc>
                  <a:txBody>
                    <a:bodyPr/>
                    <a:lstStyle/>
                    <a:p>
                      <a:pPr marL="292608" indent="-292608">
                        <a:buFont typeface="Arial" panose="020B0604020202020204" pitchFamily="34" charset="0"/>
                        <a:buChar char="•"/>
                      </a:pPr>
                      <a:r>
                        <a:rPr lang="en-US" sz="1800" baseline="0" dirty="0"/>
                        <a:t>More restrictive classifications including amortized cost, fair value through other comprehensive income (F</a:t>
                      </a:r>
                      <a:r>
                        <a:rPr lang="en-US" sz="100" baseline="0" dirty="0"/>
                        <a:t> </a:t>
                      </a:r>
                      <a:r>
                        <a:rPr lang="en-US" sz="1800" baseline="0" dirty="0"/>
                        <a:t>V</a:t>
                      </a:r>
                      <a:r>
                        <a:rPr lang="en-US" sz="100" baseline="0" dirty="0"/>
                        <a:t> </a:t>
                      </a:r>
                      <a:r>
                        <a:rPr lang="en-US" sz="1800" baseline="0" dirty="0"/>
                        <a:t>O</a:t>
                      </a:r>
                      <a:r>
                        <a:rPr lang="en-US" sz="100" baseline="0" dirty="0"/>
                        <a:t> </a:t>
                      </a:r>
                      <a:r>
                        <a:rPr lang="en-US" sz="1800" baseline="0" dirty="0"/>
                        <a:t>C</a:t>
                      </a:r>
                      <a:r>
                        <a:rPr lang="en-US" sz="100" baseline="0" dirty="0"/>
                        <a:t> </a:t>
                      </a:r>
                      <a:r>
                        <a:rPr lang="en-US" sz="1800" baseline="0" dirty="0"/>
                        <a:t>I), or fair value through profit or loss (F</a:t>
                      </a:r>
                      <a:r>
                        <a:rPr lang="en-US" sz="100" baseline="0" dirty="0"/>
                        <a:t> </a:t>
                      </a:r>
                      <a:r>
                        <a:rPr lang="en-US" sz="1800" baseline="0" dirty="0"/>
                        <a:t>V</a:t>
                      </a:r>
                      <a:r>
                        <a:rPr lang="en-US" sz="100" baseline="0" dirty="0"/>
                        <a:t> </a:t>
                      </a:r>
                      <a:r>
                        <a:rPr lang="en-US" sz="1800" baseline="0" dirty="0"/>
                        <a:t>P</a:t>
                      </a:r>
                      <a:r>
                        <a:rPr lang="en-US" sz="100" baseline="0" dirty="0"/>
                        <a:t> </a:t>
                      </a:r>
                      <a:r>
                        <a:rPr lang="en-US" sz="1800" baseline="0" dirty="0"/>
                        <a:t>L).</a:t>
                      </a:r>
                      <a:endParaRPr lang="en-US" sz="1800" dirty="0"/>
                    </a:p>
                  </a:txBody>
                  <a:tcPr/>
                </a:tc>
                <a:extLst>
                  <a:ext uri="{0D108BD9-81ED-4DB2-BD59-A6C34878D82A}">
                    <a16:rowId xmlns:a16="http://schemas.microsoft.com/office/drawing/2014/main" val="3815958818"/>
                  </a:ext>
                </a:extLst>
              </a:tr>
              <a:tr h="1284337">
                <a:tc>
                  <a:txBody>
                    <a:bodyPr/>
                    <a:lstStyle/>
                    <a:p>
                      <a:pPr marL="292608" indent="-292608">
                        <a:buFont typeface="Arial"/>
                        <a:buChar char="•"/>
                      </a:pPr>
                      <a:r>
                        <a:rPr lang="en-US" sz="1800" dirty="0"/>
                        <a:t>Allows specialized accounting for particular industries like securities brokers/dealers, investment companies, and insurance companies.</a:t>
                      </a:r>
                    </a:p>
                  </a:txBody>
                  <a:tcPr/>
                </a:tc>
                <a:tc>
                  <a:txBody>
                    <a:bodyPr/>
                    <a:lstStyle/>
                    <a:p>
                      <a:pPr marL="292608" indent="-292608">
                        <a:buFont typeface="Arial" panose="020B0604020202020204" pitchFamily="34" charset="0"/>
                        <a:buChar char="•"/>
                      </a:pPr>
                      <a:r>
                        <a:rPr lang="en-US" sz="1800" dirty="0"/>
                        <a:t>Does not allow specialized accounting.</a:t>
                      </a:r>
                    </a:p>
                  </a:txBody>
                  <a:tcPr/>
                </a:tc>
                <a:extLst>
                  <a:ext uri="{0D108BD9-81ED-4DB2-BD59-A6C34878D82A}">
                    <a16:rowId xmlns:a16="http://schemas.microsoft.com/office/drawing/2014/main" val="3305232618"/>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37</a:t>
            </a:fld>
            <a:endParaRPr lang="en-US"/>
          </a:p>
        </p:txBody>
      </p:sp>
    </p:spTree>
    <p:extLst>
      <p:ext uri="{BB962C8B-B14F-4D97-AF65-F5344CB8AC3E}">
        <p14:creationId xmlns:p14="http://schemas.microsoft.com/office/powerpoint/2010/main" val="3815017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Transfers between Reporting Categories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O12.4</a:t>
            </a:r>
          </a:p>
        </p:txBody>
      </p:sp>
      <p:graphicFrame>
        <p:nvGraphicFramePr>
          <p:cNvPr id="8" name="Table 7">
            <a:extLst>
              <a:ext uri="{FF2B5EF4-FFF2-40B4-BE49-F238E27FC236}">
                <a16:creationId xmlns:a16="http://schemas.microsoft.com/office/drawing/2014/main" id="{704A6806-CA7F-416D-AE42-BC6CADE2223D}"/>
              </a:ext>
            </a:extLst>
          </p:cNvPr>
          <p:cNvGraphicFramePr>
            <a:graphicFrameLocks noGrp="1"/>
          </p:cNvGraphicFramePr>
          <p:nvPr>
            <p:extLst>
              <p:ext uri="{D42A27DB-BD31-4B8C-83A1-F6EECF244321}">
                <p14:modId xmlns:p14="http://schemas.microsoft.com/office/powerpoint/2010/main" val="3201599816"/>
              </p:ext>
            </p:extLst>
          </p:nvPr>
        </p:nvGraphicFramePr>
        <p:xfrm>
          <a:off x="419100" y="1371600"/>
          <a:ext cx="8563152" cy="4912053"/>
        </p:xfrm>
        <a:graphic>
          <a:graphicData uri="http://schemas.openxmlformats.org/drawingml/2006/table">
            <a:tbl>
              <a:tblPr firstRow="1" bandRow="1">
                <a:tableStyleId>{5C22544A-7EE6-4342-B048-85BDC9FD1C3A}</a:tableStyleId>
              </a:tblPr>
              <a:tblGrid>
                <a:gridCol w="1574097">
                  <a:extLst>
                    <a:ext uri="{9D8B030D-6E8A-4147-A177-3AD203B41FA5}">
                      <a16:colId xmlns:a16="http://schemas.microsoft.com/office/drawing/2014/main" val="810617994"/>
                    </a:ext>
                  </a:extLst>
                </a:gridCol>
                <a:gridCol w="1949216">
                  <a:extLst>
                    <a:ext uri="{9D8B030D-6E8A-4147-A177-3AD203B41FA5}">
                      <a16:colId xmlns:a16="http://schemas.microsoft.com/office/drawing/2014/main" val="2109832237"/>
                    </a:ext>
                  </a:extLst>
                </a:gridCol>
                <a:gridCol w="5039839">
                  <a:extLst>
                    <a:ext uri="{9D8B030D-6E8A-4147-A177-3AD203B41FA5}">
                      <a16:colId xmlns:a16="http://schemas.microsoft.com/office/drawing/2014/main" val="1965052202"/>
                    </a:ext>
                  </a:extLst>
                </a:gridCol>
              </a:tblGrid>
              <a:tr h="602184">
                <a:tc>
                  <a:txBody>
                    <a:bodyPr/>
                    <a:lstStyle/>
                    <a:p>
                      <a:r>
                        <a:rPr lang="en-US" sz="1600" u="none" strike="noStrike" kern="1200" baseline="0" dirty="0"/>
                        <a:t>Transfer from: </a:t>
                      </a:r>
                      <a:endParaRPr lang="en-US" sz="1600" b="0" i="0" u="none" strike="noStrike" kern="1200" baseline="0" dirty="0">
                        <a:solidFill>
                          <a:schemeClr val="tx1"/>
                        </a:solidFill>
                        <a:latin typeface="+mn-lt"/>
                        <a:ea typeface="+mn-ea"/>
                        <a:cs typeface="+mn-cs"/>
                      </a:endParaRPr>
                    </a:p>
                  </a:txBody>
                  <a:tcPr marT="38604" marB="38604" anchor="b"/>
                </a:tc>
                <a:tc>
                  <a:txBody>
                    <a:bodyPr/>
                    <a:lstStyle/>
                    <a:p>
                      <a:pPr algn="ctr"/>
                      <a:r>
                        <a:rPr lang="en-US" sz="1600" u="none" strike="noStrike" kern="1200" baseline="0" dirty="0"/>
                        <a:t>To: </a:t>
                      </a:r>
                      <a:endParaRPr lang="en-US" sz="1600" b="0" i="0" u="none" strike="noStrike" kern="1200" baseline="0" dirty="0">
                        <a:solidFill>
                          <a:schemeClr val="tx1"/>
                        </a:solidFill>
                        <a:latin typeface="+mn-lt"/>
                        <a:ea typeface="+mn-ea"/>
                        <a:cs typeface="+mn-cs"/>
                      </a:endParaRPr>
                    </a:p>
                  </a:txBody>
                  <a:tcPr marT="38604" marB="38604" anchor="b"/>
                </a:tc>
                <a:tc>
                  <a:txBody>
                    <a:bodyPr/>
                    <a:lstStyle/>
                    <a:p>
                      <a:pPr algn="ctr"/>
                      <a:r>
                        <a:rPr lang="en-US" sz="1600" u="none" strike="noStrike" kern="1200" baseline="0" dirty="0"/>
                        <a:t>Unrealized Gain or Loss from Transfer at Fair Value </a:t>
                      </a:r>
                      <a:endParaRPr lang="en-US" sz="1600" b="0" i="0" u="none" strike="noStrike" kern="1200" baseline="0" dirty="0">
                        <a:solidFill>
                          <a:schemeClr val="tx1"/>
                        </a:solidFill>
                        <a:latin typeface="+mn-lt"/>
                        <a:ea typeface="+mn-ea"/>
                        <a:cs typeface="+mn-cs"/>
                      </a:endParaRPr>
                    </a:p>
                  </a:txBody>
                  <a:tcPr marT="38604" marB="38604" anchor="b"/>
                </a:tc>
                <a:extLst>
                  <a:ext uri="{0D108BD9-81ED-4DB2-BD59-A6C34878D82A}">
                    <a16:rowId xmlns:a16="http://schemas.microsoft.com/office/drawing/2014/main" val="170803463"/>
                  </a:ext>
                </a:extLst>
              </a:tr>
              <a:tr h="664485">
                <a:tc>
                  <a:txBody>
                    <a:bodyPr/>
                    <a:lstStyle/>
                    <a:p>
                      <a:r>
                        <a:rPr lang="en-US" sz="1600" u="none" strike="noStrike" kern="1200" baseline="0" dirty="0"/>
                        <a:t>Either H</a:t>
                      </a:r>
                      <a:r>
                        <a:rPr lang="en-US" sz="100" u="none" strike="noStrike" kern="1200" baseline="0" dirty="0"/>
                        <a:t> </a:t>
                      </a:r>
                      <a:r>
                        <a:rPr lang="en-US" sz="1600" u="none" strike="noStrike" kern="1200" baseline="0" dirty="0"/>
                        <a:t>T</a:t>
                      </a:r>
                      <a:r>
                        <a:rPr lang="en-US" sz="100" u="none" strike="noStrike" kern="1200" baseline="0" dirty="0"/>
                        <a:t> </a:t>
                      </a:r>
                      <a:r>
                        <a:rPr lang="en-US" sz="1600" u="none" strike="noStrike" kern="1200" baseline="0" dirty="0"/>
                        <a:t>M or A</a:t>
                      </a:r>
                      <a:r>
                        <a:rPr lang="en-US" sz="100" u="none" strike="noStrike" kern="1200" baseline="0" dirty="0"/>
                        <a:t> </a:t>
                      </a:r>
                      <a:r>
                        <a:rPr lang="en-US" sz="1600" u="none" strike="noStrike" kern="1200" baseline="0" dirty="0"/>
                        <a:t>F</a:t>
                      </a:r>
                      <a:r>
                        <a:rPr lang="en-US" sz="100" u="none" strike="noStrike" kern="1200" baseline="0" dirty="0"/>
                        <a:t> </a:t>
                      </a:r>
                      <a:r>
                        <a:rPr lang="en-US" sz="1600" u="none" strike="noStrike" kern="1200" baseline="0" dirty="0"/>
                        <a:t>S</a:t>
                      </a:r>
                      <a:endParaRPr lang="en-US" sz="1600" b="0" i="0" u="none" strike="noStrike" kern="1200" baseline="0" dirty="0">
                        <a:solidFill>
                          <a:schemeClr val="dk1"/>
                        </a:solidFill>
                        <a:latin typeface="+mn-lt"/>
                        <a:ea typeface="+mn-ea"/>
                        <a:cs typeface="+mn-cs"/>
                      </a:endParaRPr>
                    </a:p>
                  </a:txBody>
                  <a:tcPr marT="38604" marB="386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Trading</a:t>
                      </a:r>
                      <a:endParaRPr lang="en-US" sz="1600" b="0" i="0" u="none" strike="noStrike" kern="1200" baseline="0" dirty="0">
                        <a:solidFill>
                          <a:schemeClr val="dk1"/>
                        </a:solidFill>
                        <a:latin typeface="+mn-lt"/>
                        <a:ea typeface="+mn-ea"/>
                        <a:cs typeface="+mn-cs"/>
                      </a:endParaRPr>
                    </a:p>
                  </a:txBody>
                  <a:tcPr marT="38604" marB="38604"/>
                </a:tc>
                <a:tc>
                  <a:txBody>
                    <a:bodyPr/>
                    <a:lstStyle/>
                    <a:p>
                      <a:r>
                        <a:rPr lang="en-US" sz="1600" u="none" strike="noStrike" kern="1200" baseline="0" dirty="0"/>
                        <a:t>Include in current net income the total unrealized gain or loss, as if it all occurred in the current period.</a:t>
                      </a:r>
                      <a:endParaRPr lang="en-US" sz="1600" b="0" i="0" u="none" strike="noStrike" kern="1200" baseline="0" dirty="0">
                        <a:solidFill>
                          <a:schemeClr val="dk1"/>
                        </a:solidFill>
                        <a:latin typeface="+mn-lt"/>
                        <a:ea typeface="+mn-ea"/>
                        <a:cs typeface="+mn-cs"/>
                      </a:endParaRPr>
                    </a:p>
                  </a:txBody>
                  <a:tcPr marT="38604" marB="38604"/>
                </a:tc>
                <a:extLst>
                  <a:ext uri="{0D108BD9-81ED-4DB2-BD59-A6C34878D82A}">
                    <a16:rowId xmlns:a16="http://schemas.microsoft.com/office/drawing/2014/main" val="3815958818"/>
                  </a:ext>
                </a:extLst>
              </a:tr>
              <a:tr h="1284337">
                <a:tc>
                  <a:txBody>
                    <a:bodyPr/>
                    <a:lstStyle/>
                    <a:p>
                      <a:r>
                        <a:rPr lang="en-US" sz="1600" u="none" strike="noStrike" kern="1200" baseline="0" dirty="0"/>
                        <a:t>Trading</a:t>
                      </a:r>
                      <a:endParaRPr lang="en-US" sz="1600" b="0" i="0" u="none" strike="noStrike" kern="1200" baseline="0" dirty="0">
                        <a:solidFill>
                          <a:schemeClr val="dk1"/>
                        </a:solidFill>
                        <a:latin typeface="+mn-lt"/>
                        <a:ea typeface="+mn-ea"/>
                        <a:cs typeface="+mn-cs"/>
                      </a:endParaRPr>
                    </a:p>
                  </a:txBody>
                  <a:tcPr marT="38604" marB="386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Either HTM or A</a:t>
                      </a:r>
                      <a:r>
                        <a:rPr lang="en-US" sz="100" u="none" strike="noStrike" kern="1200" baseline="0" dirty="0"/>
                        <a:t> </a:t>
                      </a:r>
                      <a:r>
                        <a:rPr lang="en-US" sz="1600" u="none" strike="noStrike" kern="1200" baseline="0" dirty="0"/>
                        <a:t>F</a:t>
                      </a:r>
                      <a:r>
                        <a:rPr lang="en-US" sz="100" u="none" strike="noStrike" kern="1200" baseline="0" dirty="0"/>
                        <a:t> </a:t>
                      </a:r>
                      <a:r>
                        <a:rPr lang="en-US" sz="1600" u="none" strike="noStrike" kern="1200" baseline="0" dirty="0"/>
                        <a:t>S</a:t>
                      </a:r>
                      <a:endParaRPr lang="en-US" sz="1600" b="0" i="0" u="none" strike="noStrike" kern="1200" baseline="0" dirty="0">
                        <a:solidFill>
                          <a:schemeClr val="dk1"/>
                        </a:solidFill>
                        <a:latin typeface="+mn-lt"/>
                        <a:ea typeface="+mn-ea"/>
                        <a:cs typeface="+mn-cs"/>
                      </a:endParaRPr>
                    </a:p>
                  </a:txBody>
                  <a:tcPr marT="38604" marB="386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Include in current net income any unrealized gain or loss that occurred in the current period prior to the transfer. (Unrealized gains and losses that occurred in prior periods already were included in net income in those periods.)</a:t>
                      </a:r>
                      <a:endParaRPr lang="en-US" sz="1600" b="0" i="0" u="none" strike="noStrike" kern="1200" baseline="0" dirty="0">
                        <a:solidFill>
                          <a:schemeClr val="dk1"/>
                        </a:solidFill>
                        <a:latin typeface="+mn-lt"/>
                        <a:ea typeface="+mn-ea"/>
                        <a:cs typeface="+mn-cs"/>
                      </a:endParaRPr>
                    </a:p>
                  </a:txBody>
                  <a:tcPr marT="38604" marB="38604"/>
                </a:tc>
                <a:extLst>
                  <a:ext uri="{0D108BD9-81ED-4DB2-BD59-A6C34878D82A}">
                    <a16:rowId xmlns:a16="http://schemas.microsoft.com/office/drawing/2014/main" val="3305232618"/>
                  </a:ext>
                </a:extLst>
              </a:tr>
              <a:tr h="801485">
                <a:tc>
                  <a:txBody>
                    <a:bodyPr/>
                    <a:lstStyle/>
                    <a:p>
                      <a:r>
                        <a:rPr lang="en-US" sz="1600" u="none" strike="noStrike" kern="1200" baseline="0" dirty="0"/>
                        <a:t>Held-to-maturity</a:t>
                      </a:r>
                      <a:endParaRPr lang="en-US" sz="1600" b="0" i="0" u="none" strike="noStrike" kern="1200" baseline="0" dirty="0">
                        <a:solidFill>
                          <a:schemeClr val="dk1"/>
                        </a:solidFill>
                        <a:latin typeface="+mn-lt"/>
                        <a:ea typeface="+mn-ea"/>
                        <a:cs typeface="+mn-cs"/>
                      </a:endParaRPr>
                    </a:p>
                  </a:txBody>
                  <a:tcPr marT="38604" marB="38604"/>
                </a:tc>
                <a:tc>
                  <a:txBody>
                    <a:bodyPr/>
                    <a:lstStyle/>
                    <a:p>
                      <a:r>
                        <a:rPr lang="en-US" sz="1600" u="none" strike="noStrike" kern="1200" baseline="0" dirty="0"/>
                        <a:t>Available-for-sale</a:t>
                      </a:r>
                      <a:endParaRPr lang="en-US" sz="1600" b="0" i="0" u="none" strike="noStrike" kern="1200" baseline="0" dirty="0">
                        <a:solidFill>
                          <a:schemeClr val="dk1"/>
                        </a:solidFill>
                        <a:latin typeface="+mn-lt"/>
                        <a:ea typeface="+mn-ea"/>
                        <a:cs typeface="+mn-cs"/>
                      </a:endParaRPr>
                    </a:p>
                  </a:txBody>
                  <a:tcPr marT="38604" marB="386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No current income effect. Report total unrealized gain or loss as a separate component of shareholders’ equity (in A</a:t>
                      </a:r>
                      <a:r>
                        <a:rPr lang="en-US" sz="100" u="none" strike="noStrike" kern="1200" baseline="0" dirty="0"/>
                        <a:t> </a:t>
                      </a:r>
                      <a:r>
                        <a:rPr lang="en-US" sz="1600" u="none" strike="noStrike" kern="1200" baseline="0" dirty="0"/>
                        <a:t>O</a:t>
                      </a:r>
                      <a:r>
                        <a:rPr lang="en-US" sz="100" u="none" strike="noStrike" kern="1200" baseline="0" dirty="0"/>
                        <a:t> </a:t>
                      </a:r>
                      <a:r>
                        <a:rPr lang="en-US" sz="1600" u="none" strike="noStrike" kern="1200" baseline="0" dirty="0"/>
                        <a:t>C</a:t>
                      </a:r>
                      <a:r>
                        <a:rPr lang="en-US" sz="100" u="none" strike="noStrike" kern="1200" baseline="0" dirty="0"/>
                        <a:t> </a:t>
                      </a:r>
                      <a:r>
                        <a:rPr lang="en-US" sz="1600" u="none" strike="noStrike" kern="1200" baseline="0" dirty="0"/>
                        <a:t>I).</a:t>
                      </a:r>
                      <a:endParaRPr lang="en-US" sz="1600" b="0" i="0" u="none" strike="noStrike" kern="1200" baseline="0" dirty="0">
                        <a:solidFill>
                          <a:schemeClr val="dk1"/>
                        </a:solidFill>
                        <a:latin typeface="+mn-lt"/>
                        <a:ea typeface="+mn-ea"/>
                        <a:cs typeface="+mn-cs"/>
                      </a:endParaRPr>
                    </a:p>
                  </a:txBody>
                  <a:tcPr marT="38604" marB="38604"/>
                </a:tc>
                <a:extLst>
                  <a:ext uri="{0D108BD9-81ED-4DB2-BD59-A6C34878D82A}">
                    <a16:rowId xmlns:a16="http://schemas.microsoft.com/office/drawing/2014/main" val="3355473531"/>
                  </a:ext>
                </a:extLst>
              </a:tr>
              <a:tr h="1284337">
                <a:tc>
                  <a:txBody>
                    <a:bodyPr/>
                    <a:lstStyle/>
                    <a:p>
                      <a:r>
                        <a:rPr lang="en-US" sz="1600" u="none" strike="noStrike" kern="1200" baseline="0" dirty="0"/>
                        <a:t>Available-for-sale</a:t>
                      </a:r>
                      <a:endParaRPr lang="en-US" sz="1600" b="0" i="0" u="none" strike="noStrike" kern="1200" baseline="0" dirty="0">
                        <a:solidFill>
                          <a:schemeClr val="dk1"/>
                        </a:solidFill>
                        <a:latin typeface="+mn-lt"/>
                        <a:ea typeface="+mn-ea"/>
                        <a:cs typeface="+mn-cs"/>
                      </a:endParaRPr>
                    </a:p>
                  </a:txBody>
                  <a:tcPr marT="38604" marB="38604"/>
                </a:tc>
                <a:tc>
                  <a:txBody>
                    <a:bodyPr/>
                    <a:lstStyle/>
                    <a:p>
                      <a:r>
                        <a:rPr lang="en-US" sz="1600" u="none" strike="noStrike" kern="1200" baseline="0" dirty="0"/>
                        <a:t>Held-to-maturity</a:t>
                      </a:r>
                      <a:endParaRPr lang="en-US" sz="1600" b="0" i="0" u="none" strike="noStrike" kern="1200" baseline="0" dirty="0">
                        <a:solidFill>
                          <a:schemeClr val="dk1"/>
                        </a:solidFill>
                        <a:latin typeface="+mn-lt"/>
                        <a:ea typeface="+mn-ea"/>
                        <a:cs typeface="+mn-cs"/>
                      </a:endParaRPr>
                    </a:p>
                  </a:txBody>
                  <a:tcPr marT="38604" marB="3860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t>No current income effect. Record HTM investment FV. Don’t write off any existing unrealized holding gain or loss in A</a:t>
                      </a:r>
                      <a:r>
                        <a:rPr lang="en-US" sz="100" u="none" strike="noStrike" kern="1200" baseline="0" dirty="0"/>
                        <a:t> </a:t>
                      </a:r>
                      <a:r>
                        <a:rPr lang="en-US" sz="1600" u="none" strike="noStrike" kern="1200" baseline="0" dirty="0"/>
                        <a:t>O</a:t>
                      </a:r>
                      <a:r>
                        <a:rPr lang="en-US" sz="100" u="none" strike="noStrike" kern="1200" baseline="0" dirty="0"/>
                        <a:t> </a:t>
                      </a:r>
                      <a:r>
                        <a:rPr lang="en-US" sz="1600" u="none" strike="noStrike" kern="1200" baseline="0" dirty="0"/>
                        <a:t>C</a:t>
                      </a:r>
                      <a:r>
                        <a:rPr lang="en-US" sz="100" u="none" strike="noStrike" kern="1200" baseline="0" dirty="0"/>
                        <a:t> </a:t>
                      </a:r>
                      <a:r>
                        <a:rPr lang="en-US" sz="1600" u="none" strike="noStrike" kern="1200" baseline="0" dirty="0"/>
                        <a:t>I, but instead amortize over the remaining life of the security the amount in AOCI and the offsetting premium or discount on the HTM investment.</a:t>
                      </a:r>
                      <a:endParaRPr lang="en-US" sz="1600" b="0" i="0" u="none" strike="noStrike" kern="1200" baseline="0" dirty="0">
                        <a:solidFill>
                          <a:schemeClr val="dk1"/>
                        </a:solidFill>
                        <a:latin typeface="+mn-lt"/>
                        <a:ea typeface="+mn-ea"/>
                        <a:cs typeface="+mn-cs"/>
                      </a:endParaRPr>
                    </a:p>
                  </a:txBody>
                  <a:tcPr marT="38604" marB="38604"/>
                </a:tc>
                <a:extLst>
                  <a:ext uri="{0D108BD9-81ED-4DB2-BD59-A6C34878D82A}">
                    <a16:rowId xmlns:a16="http://schemas.microsoft.com/office/drawing/2014/main" val="887951444"/>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38</a:t>
            </a:fld>
            <a:endParaRPr lang="en-US"/>
          </a:p>
        </p:txBody>
      </p:sp>
    </p:spTree>
    <p:extLst>
      <p:ext uri="{BB962C8B-B14F-4D97-AF65-F5344CB8AC3E}">
        <p14:creationId xmlns:p14="http://schemas.microsoft.com/office/powerpoint/2010/main" val="400054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Transfers between Investment Categories (I</a:t>
            </a:r>
            <a:r>
              <a:rPr lang="en-IN" sz="100" dirty="0"/>
              <a:t> </a:t>
            </a:r>
            <a:r>
              <a:rPr lang="en-IN" dirty="0"/>
              <a:t>F</a:t>
            </a:r>
            <a:r>
              <a:rPr lang="en-IN" sz="100" dirty="0"/>
              <a:t> </a:t>
            </a:r>
            <a:r>
              <a:rPr lang="en-IN" dirty="0"/>
              <a:t>R</a:t>
            </a:r>
            <a:r>
              <a:rPr lang="en-IN" sz="100" dirty="0"/>
              <a:t> </a:t>
            </a:r>
            <a:r>
              <a:rPr lang="en-IN" dirty="0"/>
              <a: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O12.9</a:t>
            </a:r>
          </a:p>
        </p:txBody>
      </p:sp>
      <p:graphicFrame>
        <p:nvGraphicFramePr>
          <p:cNvPr id="8" name="Table 7">
            <a:extLst>
              <a:ext uri="{FF2B5EF4-FFF2-40B4-BE49-F238E27FC236}">
                <a16:creationId xmlns:a16="http://schemas.microsoft.com/office/drawing/2014/main" id="{704A6806-CA7F-416D-AE42-BC6CADE2223D}"/>
              </a:ext>
            </a:extLst>
          </p:cNvPr>
          <p:cNvGraphicFramePr>
            <a:graphicFrameLocks noGrp="1"/>
          </p:cNvGraphicFramePr>
          <p:nvPr>
            <p:extLst>
              <p:ext uri="{D42A27DB-BD31-4B8C-83A1-F6EECF244321}">
                <p14:modId xmlns:p14="http://schemas.microsoft.com/office/powerpoint/2010/main" val="1519614124"/>
              </p:ext>
            </p:extLst>
          </p:nvPr>
        </p:nvGraphicFramePr>
        <p:xfrm>
          <a:off x="419100" y="1371600"/>
          <a:ext cx="8382000" cy="2651760"/>
        </p:xfrm>
        <a:graphic>
          <a:graphicData uri="http://schemas.openxmlformats.org/drawingml/2006/table">
            <a:tbl>
              <a:tblPr firstRow="1" bandRow="1">
                <a:tableStyleId>{5C22544A-7EE6-4342-B048-85BDC9FD1C3A}</a:tableStyleId>
              </a:tblPr>
              <a:tblGrid>
                <a:gridCol w="4197145">
                  <a:extLst>
                    <a:ext uri="{9D8B030D-6E8A-4147-A177-3AD203B41FA5}">
                      <a16:colId xmlns:a16="http://schemas.microsoft.com/office/drawing/2014/main" val="810617994"/>
                    </a:ext>
                  </a:extLst>
                </a:gridCol>
                <a:gridCol w="4184855">
                  <a:extLst>
                    <a:ext uri="{9D8B030D-6E8A-4147-A177-3AD203B41FA5}">
                      <a16:colId xmlns:a16="http://schemas.microsoft.com/office/drawing/2014/main" val="2109832237"/>
                    </a:ext>
                  </a:extLst>
                </a:gridCol>
              </a:tblGrid>
              <a:tr h="602184">
                <a:tc>
                  <a:txBody>
                    <a:bodyPr/>
                    <a:lstStyle/>
                    <a:p>
                      <a:pPr algn="ctr"/>
                      <a:r>
                        <a:rPr lang="en-US" sz="1800" dirty="0"/>
                        <a:t>U</a:t>
                      </a:r>
                      <a:r>
                        <a:rPr lang="en-US" sz="100" dirty="0"/>
                        <a:t> </a:t>
                      </a:r>
                      <a:r>
                        <a:rPr lang="en-US" sz="1800" dirty="0"/>
                        <a:t>S G</a:t>
                      </a:r>
                      <a:r>
                        <a:rPr lang="en-US" sz="100" baseline="0" dirty="0"/>
                        <a:t> </a:t>
                      </a:r>
                      <a:r>
                        <a:rPr lang="en-US" sz="1800" dirty="0"/>
                        <a:t>A</a:t>
                      </a:r>
                      <a:r>
                        <a:rPr lang="en-US" sz="100" baseline="0" dirty="0"/>
                        <a:t> </a:t>
                      </a:r>
                      <a:r>
                        <a:rPr lang="en-US" sz="1800" dirty="0" err="1"/>
                        <a:t>A</a:t>
                      </a:r>
                      <a:r>
                        <a:rPr lang="en-US" sz="100" baseline="0" dirty="0"/>
                        <a:t> </a:t>
                      </a:r>
                      <a:r>
                        <a:rPr lang="en-US" sz="1800" dirty="0"/>
                        <a:t>P</a:t>
                      </a:r>
                    </a:p>
                    <a:p>
                      <a:pPr algn="ctr"/>
                      <a:r>
                        <a:rPr lang="en-IN" sz="1800" b="1" dirty="0"/>
                        <a:t>Transfers Between Investment Categories</a:t>
                      </a:r>
                    </a:p>
                  </a:txBody>
                  <a:tcPr anchor="b"/>
                </a:tc>
                <a:tc>
                  <a:txBody>
                    <a:bodyPr/>
                    <a:lstStyle/>
                    <a:p>
                      <a:pPr algn="ctr"/>
                      <a:r>
                        <a:rPr lang="en-US" sz="1800" dirty="0"/>
                        <a:t>I</a:t>
                      </a:r>
                      <a:r>
                        <a:rPr lang="en-US" sz="100" baseline="0" dirty="0"/>
                        <a:t> </a:t>
                      </a:r>
                      <a:r>
                        <a:rPr lang="en-US" sz="1800" dirty="0"/>
                        <a:t>F</a:t>
                      </a:r>
                      <a:r>
                        <a:rPr lang="en-US" sz="100" baseline="0" dirty="0"/>
                        <a:t> </a:t>
                      </a:r>
                      <a:r>
                        <a:rPr lang="en-US" sz="1800" dirty="0"/>
                        <a:t>R</a:t>
                      </a:r>
                      <a:r>
                        <a:rPr lang="en-US" sz="100" baseline="0" dirty="0"/>
                        <a:t> </a:t>
                      </a:r>
                      <a:r>
                        <a:rPr lang="en-US" sz="1800" dirty="0"/>
                        <a:t>S</a:t>
                      </a:r>
                    </a:p>
                    <a:p>
                      <a:pPr algn="ctr"/>
                      <a:r>
                        <a:rPr lang="en-IN" sz="1800" b="1" dirty="0"/>
                        <a:t>Transfers Between Investment Categories</a:t>
                      </a:r>
                    </a:p>
                  </a:txBody>
                  <a:tcPr anchor="b"/>
                </a:tc>
                <a:extLst>
                  <a:ext uri="{0D108BD9-81ED-4DB2-BD59-A6C34878D82A}">
                    <a16:rowId xmlns:a16="http://schemas.microsoft.com/office/drawing/2014/main" val="170803463"/>
                  </a:ext>
                </a:extLst>
              </a:tr>
              <a:tr h="801485">
                <a:tc>
                  <a:txBody>
                    <a:bodyPr/>
                    <a:lstStyle/>
                    <a:p>
                      <a:pPr marL="292608" indent="-292608">
                        <a:buFont typeface="Arial"/>
                        <a:buChar char="•"/>
                      </a:pPr>
                      <a:r>
                        <a:rPr lang="en-IN" sz="1800" b="0" i="0" u="none" strike="noStrike" kern="1200" baseline="0" dirty="0">
                          <a:solidFill>
                            <a:schemeClr val="tx1"/>
                          </a:solidFill>
                          <a:latin typeface="+mn-lt"/>
                          <a:ea typeface="+mn-ea"/>
                          <a:cs typeface="+mn-cs"/>
                        </a:rPr>
                        <a:t>Allows transfers out of the trading security category</a:t>
                      </a:r>
                      <a:r>
                        <a:rPr lang="en-IN" sz="1800" dirty="0"/>
                        <a:t>, but reclassifications under this continue to be rarer events than that occurred under I</a:t>
                      </a:r>
                      <a:r>
                        <a:rPr lang="en-IN" sz="100" dirty="0"/>
                        <a:t> </a:t>
                      </a:r>
                      <a:r>
                        <a:rPr lang="en-IN" sz="1800" dirty="0"/>
                        <a:t>F</a:t>
                      </a:r>
                      <a:r>
                        <a:rPr lang="en-IN" sz="100" dirty="0"/>
                        <a:t> </a:t>
                      </a:r>
                      <a:r>
                        <a:rPr lang="en-IN" sz="1800" dirty="0"/>
                        <a:t>R</a:t>
                      </a:r>
                      <a:r>
                        <a:rPr lang="en-IN" sz="100" dirty="0"/>
                        <a:t> </a:t>
                      </a:r>
                      <a:r>
                        <a:rPr lang="en-IN" sz="1800" dirty="0"/>
                        <a:t>S with this change.</a:t>
                      </a:r>
                      <a:endParaRPr lang="en-US" sz="1800" dirty="0"/>
                    </a:p>
                  </a:txBody>
                  <a:tcPr/>
                </a:tc>
                <a:tc>
                  <a:txBody>
                    <a:bodyPr/>
                    <a:lstStyle/>
                    <a:p>
                      <a:pPr marL="292608" indent="-292608">
                        <a:buFont typeface="Arial" panose="020B0604020202020204" pitchFamily="34" charset="0"/>
                        <a:buChar char="•"/>
                      </a:pPr>
                      <a:r>
                        <a:rPr lang="en-US" sz="1800" baseline="0" dirty="0"/>
                        <a:t>Transfers of debt investments between the amortized cost, F</a:t>
                      </a:r>
                      <a:r>
                        <a:rPr lang="en-US" sz="100" baseline="0" dirty="0"/>
                        <a:t> </a:t>
                      </a:r>
                      <a:r>
                        <a:rPr lang="en-US" sz="1800" baseline="0" dirty="0"/>
                        <a:t>V</a:t>
                      </a:r>
                      <a:r>
                        <a:rPr lang="en-US" sz="100" baseline="0" dirty="0"/>
                        <a:t> </a:t>
                      </a:r>
                      <a:r>
                        <a:rPr lang="en-US" sz="1800" baseline="0" dirty="0"/>
                        <a:t>O</a:t>
                      </a:r>
                      <a:r>
                        <a:rPr lang="en-US" sz="100" baseline="0" dirty="0"/>
                        <a:t> </a:t>
                      </a:r>
                      <a:r>
                        <a:rPr lang="en-US" sz="1800" baseline="0" dirty="0"/>
                        <a:t>C</a:t>
                      </a:r>
                      <a:r>
                        <a:rPr lang="en-US" sz="100" baseline="0" dirty="0"/>
                        <a:t> </a:t>
                      </a:r>
                      <a:r>
                        <a:rPr lang="en-US" sz="1800" baseline="0" dirty="0"/>
                        <a:t>I, and F</a:t>
                      </a:r>
                      <a:r>
                        <a:rPr lang="en-US" sz="100" baseline="0" dirty="0"/>
                        <a:t> </a:t>
                      </a:r>
                      <a:r>
                        <a:rPr lang="en-US" sz="1800" baseline="0" dirty="0"/>
                        <a:t>V</a:t>
                      </a:r>
                      <a:r>
                        <a:rPr lang="en-US" sz="100" baseline="0" dirty="0"/>
                        <a:t> </a:t>
                      </a:r>
                      <a:r>
                        <a:rPr lang="en-US" sz="1800" baseline="0" dirty="0"/>
                        <a:t>P</a:t>
                      </a:r>
                      <a:r>
                        <a:rPr lang="en-US" sz="100" baseline="0" dirty="0"/>
                        <a:t> </a:t>
                      </a:r>
                      <a:r>
                        <a:rPr lang="en-US" sz="1800" baseline="0" dirty="0"/>
                        <a:t>L categories occurs only if the company changes its business model with respect to the debt investment.</a:t>
                      </a:r>
                      <a:endParaRPr lang="en-US" sz="1800" dirty="0"/>
                    </a:p>
                  </a:txBody>
                  <a:tcPr/>
                </a:tc>
                <a:extLst>
                  <a:ext uri="{0D108BD9-81ED-4DB2-BD59-A6C34878D82A}">
                    <a16:rowId xmlns:a16="http://schemas.microsoft.com/office/drawing/2014/main" val="3815958818"/>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39</a:t>
            </a:fld>
            <a:endParaRPr lang="en-US"/>
          </a:p>
        </p:txBody>
      </p:sp>
    </p:spTree>
    <p:extLst>
      <p:ext uri="{BB962C8B-B14F-4D97-AF65-F5344CB8AC3E}">
        <p14:creationId xmlns:p14="http://schemas.microsoft.com/office/powerpoint/2010/main" val="218001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Debt Investment: Bonds Purchased at a Discount</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118045"/>
          </a:xfrm>
        </p:spPr>
        <p:txBody>
          <a:bodyPr/>
          <a:lstStyle/>
          <a:p>
            <a:r>
              <a:rPr lang="en-US" sz="1800" dirty="0"/>
              <a:t>On July 1, 2027, </a:t>
            </a:r>
            <a:r>
              <a:rPr lang="en-US" sz="1800" dirty="0" err="1"/>
              <a:t>Masterwear</a:t>
            </a:r>
            <a:r>
              <a:rPr lang="en-US" sz="1800" dirty="0"/>
              <a:t> Industries issued $700,000 of 12% bonds, dated July 1.</a:t>
            </a:r>
          </a:p>
          <a:p>
            <a:pPr marL="292608" indent="-292608">
              <a:buFont typeface="Arial" panose="020B0604020202020204" pitchFamily="34" charset="0"/>
              <a:buChar char="•"/>
            </a:pPr>
            <a:r>
              <a:rPr lang="en-US" sz="1800" dirty="0"/>
              <a:t>Interest of $42,000 is payable semiannually on June 30 and December 31.</a:t>
            </a:r>
          </a:p>
          <a:p>
            <a:pPr marL="292608" indent="-292608">
              <a:buFont typeface="Arial" panose="020B0604020202020204" pitchFamily="34" charset="0"/>
              <a:buChar char="•"/>
            </a:pPr>
            <a:r>
              <a:rPr lang="en-US" sz="1800" dirty="0"/>
              <a:t>The bonds mature in three years, on June 30, 2030.</a:t>
            </a:r>
          </a:p>
          <a:p>
            <a:pPr marL="292608" indent="-292608">
              <a:buFont typeface="Arial" panose="020B0604020202020204" pitchFamily="34" charset="0"/>
              <a:buChar char="•"/>
            </a:pPr>
            <a:r>
              <a:rPr lang="en-US" sz="1800" dirty="0"/>
              <a:t>United Intergroup, Inc., purchased the entire bond issue on a date when the market interest rate for bonds of similar risk and maturity was 14%.</a:t>
            </a:r>
          </a:p>
        </p:txBody>
      </p:sp>
      <p:pic>
        <p:nvPicPr>
          <p:cNvPr id="9" name="Picture 8" descr="A table presents an example of a debt investment: bonds purchased at a discount."/>
          <p:cNvPicPr>
            <a:picLocks noChangeAspect="1"/>
          </p:cNvPicPr>
          <p:nvPr/>
        </p:nvPicPr>
        <p:blipFill>
          <a:blip r:embed="rId3"/>
          <a:stretch>
            <a:fillRect/>
          </a:stretch>
        </p:blipFill>
        <p:spPr>
          <a:xfrm>
            <a:off x="615563" y="3885567"/>
            <a:ext cx="7942853" cy="2354715"/>
          </a:xfrm>
          <a:prstGeom prst="rect">
            <a:avLst/>
          </a:prstGeom>
        </p:spPr>
      </p:pic>
      <p:sp>
        <p:nvSpPr>
          <p:cNvPr id="14"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3304597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444249" cy="903231"/>
          </a:xfrm>
        </p:spPr>
        <p:txBody>
          <a:bodyPr>
            <a:normAutofit fontScale="90000"/>
          </a:bodyPr>
          <a:lstStyle/>
          <a:p>
            <a:r>
              <a:rPr lang="en-US" dirty="0"/>
              <a:t>Fair Value Option (F</a:t>
            </a:r>
            <a:r>
              <a:rPr lang="en-US" sz="100" dirty="0"/>
              <a:t> </a:t>
            </a:r>
            <a:r>
              <a:rPr lang="en-US" dirty="0"/>
              <a:t>V</a:t>
            </a:r>
            <a:r>
              <a:rPr lang="en-US" sz="100" dirty="0"/>
              <a:t> </a:t>
            </a:r>
            <a:r>
              <a:rPr lang="en-US" dirty="0"/>
              <a:t>O—H</a:t>
            </a:r>
            <a:r>
              <a:rPr lang="en-US" sz="100" dirty="0"/>
              <a:t> </a:t>
            </a:r>
            <a:r>
              <a:rPr lang="en-US" dirty="0"/>
              <a:t>T</a:t>
            </a:r>
            <a:r>
              <a:rPr lang="en-US" sz="100" dirty="0"/>
              <a:t> </a:t>
            </a:r>
            <a:r>
              <a:rPr lang="en-US" dirty="0"/>
              <a:t>M &amp; A</a:t>
            </a:r>
            <a:r>
              <a:rPr lang="en-US" sz="100" dirty="0"/>
              <a:t> </a:t>
            </a:r>
            <a:r>
              <a:rPr lang="en-US" dirty="0"/>
              <a:t>F</a:t>
            </a:r>
            <a:r>
              <a:rPr lang="en-US" sz="100" dirty="0"/>
              <a:t> </a:t>
            </a:r>
            <a:r>
              <a:rPr lang="en-US" dirty="0"/>
              <a: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O12.8</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792654"/>
          </a:xfrm>
        </p:spPr>
        <p:txBody>
          <a:bodyPr/>
          <a:lstStyle/>
          <a:p>
            <a:r>
              <a:rPr lang="en-US" dirty="0"/>
              <a:t>The election is optional but irrevocable on the date of investment purchase. Under F</a:t>
            </a:r>
            <a:r>
              <a:rPr lang="en-US" sz="100" dirty="0"/>
              <a:t> </a:t>
            </a:r>
            <a:r>
              <a:rPr lang="en-US" dirty="0"/>
              <a:t>V</a:t>
            </a:r>
            <a:r>
              <a:rPr lang="en-US" sz="100" dirty="0"/>
              <a:t> </a:t>
            </a:r>
            <a:r>
              <a:rPr lang="en-US" dirty="0"/>
              <a:t>O:</a:t>
            </a:r>
          </a:p>
          <a:p>
            <a:pPr marL="292608" indent="-292608">
              <a:buFont typeface="Arial" panose="020B0604020202020204" pitchFamily="34" charset="0"/>
              <a:buChar char="•"/>
            </a:pPr>
            <a:r>
              <a:rPr lang="en-US" dirty="0"/>
              <a:t>H</a:t>
            </a:r>
            <a:r>
              <a:rPr lang="en-US" sz="100" dirty="0"/>
              <a:t> </a:t>
            </a:r>
            <a:r>
              <a:rPr lang="en-US" dirty="0"/>
              <a:t>T</a:t>
            </a:r>
            <a:r>
              <a:rPr lang="en-US" sz="100" dirty="0"/>
              <a:t> </a:t>
            </a:r>
            <a:r>
              <a:rPr lang="en-US" dirty="0"/>
              <a:t>M and A</a:t>
            </a:r>
            <a:r>
              <a:rPr lang="en-US" sz="100" dirty="0"/>
              <a:t> </a:t>
            </a:r>
            <a:r>
              <a:rPr lang="en-US" dirty="0"/>
              <a:t>F</a:t>
            </a:r>
            <a:r>
              <a:rPr lang="en-US" sz="100" dirty="0"/>
              <a:t> </a:t>
            </a:r>
            <a:r>
              <a:rPr lang="en-US" dirty="0"/>
              <a:t>S investments are shown in the balance sheets at fair value.</a:t>
            </a:r>
          </a:p>
          <a:p>
            <a:pPr marL="292608" indent="-292608">
              <a:buFont typeface="Arial" panose="020B0604020202020204" pitchFamily="34" charset="0"/>
              <a:buChar char="•"/>
            </a:pPr>
            <a:r>
              <a:rPr lang="en-US" dirty="0"/>
              <a:t>Unrealized gains and losses are recognized in net income in the period in which they occur.</a:t>
            </a:r>
          </a:p>
          <a:p>
            <a:pPr marL="292608" indent="-292608">
              <a:buFont typeface="Arial" panose="020B0604020202020204" pitchFamily="34" charset="0"/>
              <a:buChar char="•"/>
            </a:pPr>
            <a:r>
              <a:rPr lang="en-US" dirty="0"/>
              <a:t>Purchases and sales of investments are likely to be classified as investing activities.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40</a:t>
            </a:fld>
            <a:endParaRPr lang="en-US"/>
          </a:p>
        </p:txBody>
      </p:sp>
    </p:spTree>
    <p:extLst>
      <p:ext uri="{BB962C8B-B14F-4D97-AF65-F5344CB8AC3E}">
        <p14:creationId xmlns:p14="http://schemas.microsoft.com/office/powerpoint/2010/main" val="547728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US" dirty="0"/>
              <a:t>Fair Value Option (I</a:t>
            </a:r>
            <a:r>
              <a:rPr lang="en-US" sz="100" dirty="0"/>
              <a:t> </a:t>
            </a:r>
            <a:r>
              <a:rPr lang="en-US" dirty="0"/>
              <a:t>F</a:t>
            </a:r>
            <a:r>
              <a:rPr lang="en-US" sz="100" dirty="0"/>
              <a:t> </a:t>
            </a:r>
            <a:r>
              <a:rPr lang="en-US" dirty="0"/>
              <a:t>R</a:t>
            </a:r>
            <a:r>
              <a:rPr lang="en-US" sz="100" dirty="0"/>
              <a:t> </a:t>
            </a:r>
            <a:r>
              <a:rPr lang="en-US" dirty="0"/>
              <a: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O12.9</a:t>
            </a:r>
          </a:p>
        </p:txBody>
      </p:sp>
      <p:graphicFrame>
        <p:nvGraphicFramePr>
          <p:cNvPr id="8" name="Table 7">
            <a:extLst>
              <a:ext uri="{FF2B5EF4-FFF2-40B4-BE49-F238E27FC236}">
                <a16:creationId xmlns:a16="http://schemas.microsoft.com/office/drawing/2014/main" id="{704A6806-CA7F-416D-AE42-BC6CADE2223D}"/>
              </a:ext>
            </a:extLst>
          </p:cNvPr>
          <p:cNvGraphicFramePr>
            <a:graphicFrameLocks noGrp="1"/>
          </p:cNvGraphicFramePr>
          <p:nvPr>
            <p:extLst>
              <p:ext uri="{D42A27DB-BD31-4B8C-83A1-F6EECF244321}">
                <p14:modId xmlns:p14="http://schemas.microsoft.com/office/powerpoint/2010/main" val="2063824113"/>
              </p:ext>
            </p:extLst>
          </p:nvPr>
        </p:nvGraphicFramePr>
        <p:xfrm>
          <a:off x="419100" y="1371600"/>
          <a:ext cx="8382000" cy="2377440"/>
        </p:xfrm>
        <a:graphic>
          <a:graphicData uri="http://schemas.openxmlformats.org/drawingml/2006/table">
            <a:tbl>
              <a:tblPr firstRow="1" bandRow="1">
                <a:tableStyleId>{5C22544A-7EE6-4342-B048-85BDC9FD1C3A}</a:tableStyleId>
              </a:tblPr>
              <a:tblGrid>
                <a:gridCol w="4197145">
                  <a:extLst>
                    <a:ext uri="{9D8B030D-6E8A-4147-A177-3AD203B41FA5}">
                      <a16:colId xmlns:a16="http://schemas.microsoft.com/office/drawing/2014/main" val="810617994"/>
                    </a:ext>
                  </a:extLst>
                </a:gridCol>
                <a:gridCol w="4184855">
                  <a:extLst>
                    <a:ext uri="{9D8B030D-6E8A-4147-A177-3AD203B41FA5}">
                      <a16:colId xmlns:a16="http://schemas.microsoft.com/office/drawing/2014/main" val="2109832237"/>
                    </a:ext>
                  </a:extLst>
                </a:gridCol>
              </a:tblGrid>
              <a:tr h="602184">
                <a:tc>
                  <a:txBody>
                    <a:bodyPr/>
                    <a:lstStyle/>
                    <a:p>
                      <a:pPr algn="ctr"/>
                      <a:r>
                        <a:rPr lang="en-US" sz="1800" dirty="0"/>
                        <a:t>U</a:t>
                      </a:r>
                      <a:r>
                        <a:rPr lang="en-US" sz="100" dirty="0"/>
                        <a:t> </a:t>
                      </a:r>
                      <a:r>
                        <a:rPr lang="en-US" sz="1800" dirty="0"/>
                        <a:t>S G</a:t>
                      </a:r>
                      <a:r>
                        <a:rPr lang="en-US" sz="100" baseline="0" dirty="0"/>
                        <a:t> </a:t>
                      </a:r>
                      <a:r>
                        <a:rPr lang="en-US" sz="1800" dirty="0"/>
                        <a:t>A</a:t>
                      </a:r>
                      <a:r>
                        <a:rPr lang="en-US" sz="100" baseline="0" dirty="0"/>
                        <a:t> </a:t>
                      </a:r>
                      <a:r>
                        <a:rPr lang="en-US" sz="1800" dirty="0" err="1"/>
                        <a:t>A</a:t>
                      </a:r>
                      <a:r>
                        <a:rPr lang="en-US" sz="100" baseline="0" dirty="0"/>
                        <a:t> </a:t>
                      </a:r>
                      <a:r>
                        <a:rPr lang="en-US" sz="1800" dirty="0"/>
                        <a:t>P</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a:t>Fair Value Option</a:t>
                      </a:r>
                      <a:endParaRPr lang="en-IN" sz="1800" dirty="0"/>
                    </a:p>
                  </a:txBody>
                  <a:tcPr anchor="b"/>
                </a:tc>
                <a:tc>
                  <a:txBody>
                    <a:bodyPr/>
                    <a:lstStyle/>
                    <a:p>
                      <a:pPr algn="ctr"/>
                      <a:r>
                        <a:rPr lang="en-US" sz="1800" dirty="0"/>
                        <a:t>I</a:t>
                      </a:r>
                      <a:r>
                        <a:rPr lang="en-US" sz="100" baseline="0" dirty="0"/>
                        <a:t> </a:t>
                      </a:r>
                      <a:r>
                        <a:rPr lang="en-US" sz="1800" dirty="0"/>
                        <a:t>F</a:t>
                      </a:r>
                      <a:r>
                        <a:rPr lang="en-US" sz="100" baseline="0" dirty="0"/>
                        <a:t> </a:t>
                      </a:r>
                      <a:r>
                        <a:rPr lang="en-US" sz="1800" dirty="0"/>
                        <a:t>R</a:t>
                      </a:r>
                      <a:r>
                        <a:rPr lang="en-US" sz="100" baseline="0" dirty="0"/>
                        <a:t> </a:t>
                      </a:r>
                      <a:r>
                        <a:rPr lang="en-US" sz="1800" dirty="0"/>
                        <a:t>S</a:t>
                      </a:r>
                    </a:p>
                    <a:p>
                      <a:pPr marL="0" marR="0" indent="0" algn="ctr" defTabSz="914400" rtl="0" eaLnBrk="1" fontAlgn="auto" latinLnBrk="0" hangingPunct="1">
                        <a:lnSpc>
                          <a:spcPct val="100000"/>
                        </a:lnSpc>
                        <a:spcBef>
                          <a:spcPts val="0"/>
                        </a:spcBef>
                        <a:spcAft>
                          <a:spcPts val="0"/>
                        </a:spcAft>
                        <a:buClrTx/>
                        <a:buSzTx/>
                        <a:buFontTx/>
                        <a:buNone/>
                        <a:tabLst/>
                        <a:defRPr/>
                      </a:pPr>
                      <a:r>
                        <a:rPr lang="en-IN" sz="1800" b="1" dirty="0"/>
                        <a:t>Fair Value Option</a:t>
                      </a:r>
                      <a:endParaRPr lang="en-IN" sz="1800" dirty="0"/>
                    </a:p>
                  </a:txBody>
                  <a:tcPr anchor="b"/>
                </a:tc>
                <a:extLst>
                  <a:ext uri="{0D108BD9-81ED-4DB2-BD59-A6C34878D82A}">
                    <a16:rowId xmlns:a16="http://schemas.microsoft.com/office/drawing/2014/main" val="170803463"/>
                  </a:ext>
                </a:extLst>
              </a:tr>
              <a:tr h="801485">
                <a:tc>
                  <a:txBody>
                    <a:bodyPr/>
                    <a:lstStyle/>
                    <a:p>
                      <a:r>
                        <a:rPr lang="en-IN" sz="1800" dirty="0"/>
                        <a:t>Less restrictive than I</a:t>
                      </a:r>
                      <a:r>
                        <a:rPr lang="en-IN" sz="100" dirty="0"/>
                        <a:t> </a:t>
                      </a:r>
                      <a:r>
                        <a:rPr lang="en-IN" sz="1800" dirty="0"/>
                        <a:t>F</a:t>
                      </a:r>
                      <a:r>
                        <a:rPr lang="en-IN" sz="100" dirty="0"/>
                        <a:t> </a:t>
                      </a:r>
                      <a:r>
                        <a:rPr lang="en-IN" sz="1800" dirty="0"/>
                        <a:t>R</a:t>
                      </a:r>
                      <a:r>
                        <a:rPr lang="en-IN" sz="100" dirty="0"/>
                        <a:t> </a:t>
                      </a:r>
                      <a:r>
                        <a:rPr lang="en-IN" sz="1800" dirty="0"/>
                        <a:t>S. It indicates that the intent of the fair value option is to address specific circumstances,</a:t>
                      </a:r>
                      <a:r>
                        <a:rPr lang="en-IN" sz="1800" baseline="0" dirty="0"/>
                        <a:t> b</a:t>
                      </a:r>
                      <a:r>
                        <a:rPr lang="en-IN" sz="1800" dirty="0"/>
                        <a:t>ut it does not require that those circumstances exist.</a:t>
                      </a:r>
                    </a:p>
                  </a:txBody>
                  <a:tcPr/>
                </a:tc>
                <a:tc>
                  <a:txBody>
                    <a:bodyPr/>
                    <a:lstStyle/>
                    <a:p>
                      <a:r>
                        <a:rPr lang="en-IN" sz="1800" dirty="0"/>
                        <a:t>More restrictive than U</a:t>
                      </a:r>
                      <a:r>
                        <a:rPr lang="en-IN" sz="100" dirty="0"/>
                        <a:t> </a:t>
                      </a:r>
                      <a:r>
                        <a:rPr lang="en-IN" sz="1800" dirty="0"/>
                        <a:t>S standards for determining when firms are allowed to elect the fair value option. Under </a:t>
                      </a:r>
                      <a:r>
                        <a:rPr lang="en-IN" sz="1800" i="1" dirty="0"/>
                        <a:t>I</a:t>
                      </a:r>
                      <a:r>
                        <a:rPr lang="en-IN" sz="100" i="1" dirty="0"/>
                        <a:t> </a:t>
                      </a:r>
                      <a:r>
                        <a:rPr lang="en-IN" sz="1800" i="1" dirty="0"/>
                        <a:t>F</a:t>
                      </a:r>
                      <a:r>
                        <a:rPr lang="en-IN" sz="100" i="1" dirty="0"/>
                        <a:t> </a:t>
                      </a:r>
                      <a:r>
                        <a:rPr lang="en-IN" sz="1800" i="1" dirty="0"/>
                        <a:t>R</a:t>
                      </a:r>
                      <a:r>
                        <a:rPr lang="en-IN" sz="100" i="1" dirty="0"/>
                        <a:t> </a:t>
                      </a:r>
                      <a:r>
                        <a:rPr lang="en-IN" sz="1800" i="1" dirty="0"/>
                        <a:t>S No. 9</a:t>
                      </a:r>
                      <a:r>
                        <a:rPr lang="en-IN" sz="1800" i="0" dirty="0"/>
                        <a:t>,</a:t>
                      </a:r>
                      <a:r>
                        <a:rPr lang="en-IN" sz="1800" i="1" dirty="0"/>
                        <a:t> </a:t>
                      </a:r>
                      <a:r>
                        <a:rPr lang="en-IN" sz="1800" dirty="0"/>
                        <a:t>companies can elect the fair value option only in specific circumstances. </a:t>
                      </a:r>
                    </a:p>
                  </a:txBody>
                  <a:tcPr/>
                </a:tc>
                <a:extLst>
                  <a:ext uri="{0D108BD9-81ED-4DB2-BD59-A6C34878D82A}">
                    <a16:rowId xmlns:a16="http://schemas.microsoft.com/office/drawing/2014/main" val="3815958818"/>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41</a:t>
            </a:fld>
            <a:endParaRPr lang="en-US"/>
          </a:p>
        </p:txBody>
      </p:sp>
    </p:spTree>
    <p:extLst>
      <p:ext uri="{BB962C8B-B14F-4D97-AF65-F5344CB8AC3E}">
        <p14:creationId xmlns:p14="http://schemas.microsoft.com/office/powerpoint/2010/main" val="162857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Financial Statement Presentation and Disclosure</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O12.8</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640020"/>
          </a:xfrm>
        </p:spPr>
        <p:txBody>
          <a:bodyPr/>
          <a:lstStyle/>
          <a:p>
            <a:r>
              <a:rPr lang="en-US" dirty="0"/>
              <a:t>Trading securities, held-to-maturity securities, and available-for-sale securities are either current or noncurrent depending on when they are expected to mature or to be sold.</a:t>
            </a:r>
          </a:p>
          <a:p>
            <a:r>
              <a:rPr lang="en-US" dirty="0"/>
              <a:t>Investors should disclose the following in the disclosure notes for each year presented:</a:t>
            </a:r>
          </a:p>
          <a:p>
            <a:pPr lvl="1"/>
            <a:r>
              <a:rPr lang="en-US" dirty="0"/>
              <a:t>Aggregate fair value.</a:t>
            </a:r>
          </a:p>
          <a:p>
            <a:pPr lvl="1"/>
            <a:r>
              <a:rPr lang="en-US" dirty="0"/>
              <a:t>Gross realized and unrealized holding gains.</a:t>
            </a:r>
          </a:p>
          <a:p>
            <a:pPr lvl="1"/>
            <a:r>
              <a:rPr lang="en-US" dirty="0"/>
              <a:t>Gross realized and unrealized holding losses.</a:t>
            </a:r>
          </a:p>
          <a:p>
            <a:pPr lvl="1"/>
            <a:r>
              <a:rPr lang="en-US" dirty="0"/>
              <a:t>Change in net unrealized holding gains and losses.</a:t>
            </a:r>
          </a:p>
          <a:p>
            <a:pPr lvl="1"/>
            <a:r>
              <a:rPr lang="en-US" dirty="0"/>
              <a:t>Amortized cost basis by major security type.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42</a:t>
            </a:fld>
            <a:endParaRPr lang="en-US"/>
          </a:p>
        </p:txBody>
      </p:sp>
    </p:spTree>
    <p:extLst>
      <p:ext uri="{BB962C8B-B14F-4D97-AF65-F5344CB8AC3E}">
        <p14:creationId xmlns:p14="http://schemas.microsoft.com/office/powerpoint/2010/main" val="1201158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Autofit/>
          </a:bodyPr>
          <a:lstStyle/>
          <a:p>
            <a:r>
              <a:rPr lang="en-US" sz="3000" dirty="0"/>
              <a:t>Fair Value Disclosures of Investment Securities H</a:t>
            </a:r>
            <a:r>
              <a:rPr lang="en-US" sz="100" dirty="0"/>
              <a:t> </a:t>
            </a:r>
            <a:r>
              <a:rPr lang="en-US" sz="3000" dirty="0"/>
              <a:t>P Incorporated</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pPr>
              <a:defRPr/>
            </a:pPr>
            <a:r>
              <a:rPr lang="en-IN" sz="2000" dirty="0"/>
              <a:t>L</a:t>
            </a:r>
            <a:r>
              <a:rPr lang="en-IN" sz="100" dirty="0"/>
              <a:t> </a:t>
            </a:r>
            <a:r>
              <a:rPr lang="en-IN" sz="2000" dirty="0"/>
              <a:t>O12.8</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1" y="1288832"/>
            <a:ext cx="3742402" cy="421981"/>
          </a:xfrm>
        </p:spPr>
        <p:txBody>
          <a:bodyPr/>
          <a:lstStyle/>
          <a:p>
            <a:r>
              <a:rPr lang="en-US" sz="2000" b="1" dirty="0"/>
              <a:t>Note 9: Fair Value (in part).</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4664178" y="1680773"/>
            <a:ext cx="3594919" cy="687899"/>
          </a:xfrm>
        </p:spPr>
        <p:txBody>
          <a:bodyPr/>
          <a:lstStyle/>
          <a:p>
            <a:pPr algn="ctr"/>
            <a:r>
              <a:rPr lang="en-US" sz="2000" b="1" dirty="0"/>
              <a:t>As of October 31, 2022</a:t>
            </a:r>
          </a:p>
          <a:p>
            <a:pPr algn="ctr">
              <a:spcBef>
                <a:spcPts val="0"/>
              </a:spcBef>
            </a:pPr>
            <a:r>
              <a:rPr lang="en-US" sz="2000" b="1" dirty="0"/>
              <a:t>Fair Value Measured Using</a:t>
            </a:r>
          </a:p>
        </p:txBody>
      </p:sp>
      <p:graphicFrame>
        <p:nvGraphicFramePr>
          <p:cNvPr id="18" name="Table 18">
            <a:extLst>
              <a:ext uri="{FF2B5EF4-FFF2-40B4-BE49-F238E27FC236}">
                <a16:creationId xmlns:a16="http://schemas.microsoft.com/office/drawing/2014/main" id="{8890CDF2-399D-4E23-8A3D-65B2A4EEBE4F}"/>
              </a:ext>
            </a:extLst>
          </p:cNvPr>
          <p:cNvGraphicFramePr>
            <a:graphicFrameLocks noGrp="1"/>
          </p:cNvGraphicFramePr>
          <p:nvPr>
            <p:extLst>
              <p:ext uri="{D42A27DB-BD31-4B8C-83A1-F6EECF244321}">
                <p14:modId xmlns:p14="http://schemas.microsoft.com/office/powerpoint/2010/main" val="1901221697"/>
              </p:ext>
            </p:extLst>
          </p:nvPr>
        </p:nvGraphicFramePr>
        <p:xfrm>
          <a:off x="404353" y="2467522"/>
          <a:ext cx="7839996" cy="3765228"/>
        </p:xfrm>
        <a:graphic>
          <a:graphicData uri="http://schemas.openxmlformats.org/drawingml/2006/table">
            <a:tbl>
              <a:tblPr firstRow="1" bandRow="1">
                <a:tableStyleId>{5C22544A-7EE6-4342-B048-85BDC9FD1C3A}</a:tableStyleId>
              </a:tblPr>
              <a:tblGrid>
                <a:gridCol w="4306338">
                  <a:extLst>
                    <a:ext uri="{9D8B030D-6E8A-4147-A177-3AD203B41FA5}">
                      <a16:colId xmlns:a16="http://schemas.microsoft.com/office/drawing/2014/main" val="1119795772"/>
                    </a:ext>
                  </a:extLst>
                </a:gridCol>
                <a:gridCol w="899283">
                  <a:extLst>
                    <a:ext uri="{9D8B030D-6E8A-4147-A177-3AD203B41FA5}">
                      <a16:colId xmlns:a16="http://schemas.microsoft.com/office/drawing/2014/main" val="2143811475"/>
                    </a:ext>
                  </a:extLst>
                </a:gridCol>
                <a:gridCol w="899283">
                  <a:extLst>
                    <a:ext uri="{9D8B030D-6E8A-4147-A177-3AD203B41FA5}">
                      <a16:colId xmlns:a16="http://schemas.microsoft.com/office/drawing/2014/main" val="940145545"/>
                    </a:ext>
                  </a:extLst>
                </a:gridCol>
                <a:gridCol w="899283">
                  <a:extLst>
                    <a:ext uri="{9D8B030D-6E8A-4147-A177-3AD203B41FA5}">
                      <a16:colId xmlns:a16="http://schemas.microsoft.com/office/drawing/2014/main" val="467364333"/>
                    </a:ext>
                  </a:extLst>
                </a:gridCol>
                <a:gridCol w="835809">
                  <a:extLst>
                    <a:ext uri="{9D8B030D-6E8A-4147-A177-3AD203B41FA5}">
                      <a16:colId xmlns:a16="http://schemas.microsoft.com/office/drawing/2014/main" val="942290805"/>
                    </a:ext>
                  </a:extLst>
                </a:gridCol>
              </a:tblGrid>
              <a:tr h="300912">
                <a:tc>
                  <a:txBody>
                    <a:bodyPr/>
                    <a:lstStyle/>
                    <a:p>
                      <a:pPr>
                        <a:lnSpc>
                          <a:spcPts val="1450"/>
                        </a:lnSpc>
                      </a:pPr>
                      <a:r>
                        <a:rPr lang="en-US" sz="1600" dirty="0"/>
                        <a:t>(in millions)</a:t>
                      </a:r>
                    </a:p>
                  </a:txBody>
                  <a:tcPr marT="37098" marB="37098" anchor="b"/>
                </a:tc>
                <a:tc>
                  <a:txBody>
                    <a:bodyPr/>
                    <a:lstStyle/>
                    <a:p>
                      <a:pPr algn="ctr">
                        <a:lnSpc>
                          <a:spcPts val="1450"/>
                        </a:lnSpc>
                      </a:pPr>
                      <a:r>
                        <a:rPr lang="en-US" sz="1600" b="1" dirty="0"/>
                        <a:t>Level 1</a:t>
                      </a:r>
                    </a:p>
                  </a:txBody>
                  <a:tcPr marT="37098" marB="37098" anchor="b"/>
                </a:tc>
                <a:tc>
                  <a:txBody>
                    <a:bodyPr/>
                    <a:lstStyle/>
                    <a:p>
                      <a:pPr algn="ctr">
                        <a:lnSpc>
                          <a:spcPts val="1450"/>
                        </a:lnSpc>
                      </a:pPr>
                      <a:r>
                        <a:rPr lang="en-US" sz="1600" b="1" dirty="0"/>
                        <a:t>Level 2</a:t>
                      </a:r>
                    </a:p>
                  </a:txBody>
                  <a:tcPr marT="37098" marB="37098" anchor="b"/>
                </a:tc>
                <a:tc>
                  <a:txBody>
                    <a:bodyPr/>
                    <a:lstStyle/>
                    <a:p>
                      <a:pPr algn="ctr">
                        <a:lnSpc>
                          <a:spcPts val="1450"/>
                        </a:lnSpc>
                      </a:pPr>
                      <a:r>
                        <a:rPr lang="en-US" sz="1600" b="1" dirty="0"/>
                        <a:t>Level 3</a:t>
                      </a:r>
                    </a:p>
                  </a:txBody>
                  <a:tcPr marT="37098" marB="37098" anchor="b"/>
                </a:tc>
                <a:tc>
                  <a:txBody>
                    <a:bodyPr/>
                    <a:lstStyle/>
                    <a:p>
                      <a:pPr algn="ctr">
                        <a:lnSpc>
                          <a:spcPts val="1450"/>
                        </a:lnSpc>
                      </a:pPr>
                      <a:r>
                        <a:rPr lang="en-US" sz="1600" b="1" dirty="0"/>
                        <a:t>Total</a:t>
                      </a:r>
                    </a:p>
                  </a:txBody>
                  <a:tcPr marT="37098" marB="37098" anchor="b"/>
                </a:tc>
                <a:extLst>
                  <a:ext uri="{0D108BD9-81ED-4DB2-BD59-A6C34878D82A}">
                    <a16:rowId xmlns:a16="http://schemas.microsoft.com/office/drawing/2014/main" val="4004241999"/>
                  </a:ext>
                </a:extLst>
              </a:tr>
              <a:tr h="300912">
                <a:tc>
                  <a:txBody>
                    <a:bodyPr/>
                    <a:lstStyle/>
                    <a:p>
                      <a:pPr>
                        <a:lnSpc>
                          <a:spcPts val="1450"/>
                        </a:lnSpc>
                      </a:pPr>
                      <a:r>
                        <a:rPr lang="en-US" sz="1600" b="1" dirty="0"/>
                        <a:t>Assets:</a:t>
                      </a:r>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extLst>
                  <a:ext uri="{0D108BD9-81ED-4DB2-BD59-A6C34878D82A}">
                    <a16:rowId xmlns:a16="http://schemas.microsoft.com/office/drawing/2014/main" val="1197980374"/>
                  </a:ext>
                </a:extLst>
              </a:tr>
              <a:tr h="300912">
                <a:tc>
                  <a:txBody>
                    <a:bodyPr/>
                    <a:lstStyle/>
                    <a:p>
                      <a:pPr>
                        <a:lnSpc>
                          <a:spcPts val="1450"/>
                        </a:lnSpc>
                      </a:pPr>
                      <a:r>
                        <a:rPr lang="en-US" sz="1600" dirty="0"/>
                        <a:t>Cash Equivalents</a:t>
                      </a:r>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extLst>
                  <a:ext uri="{0D108BD9-81ED-4DB2-BD59-A6C34878D82A}">
                    <a16:rowId xmlns:a16="http://schemas.microsoft.com/office/drawing/2014/main" val="3796213663"/>
                  </a:ext>
                </a:extLst>
              </a:tr>
              <a:tr h="300912">
                <a:tc>
                  <a:txBody>
                    <a:bodyPr/>
                    <a:lstStyle/>
                    <a:p>
                      <a:pPr marL="161925" indent="0">
                        <a:lnSpc>
                          <a:spcPts val="1450"/>
                        </a:lnSpc>
                      </a:pPr>
                      <a:r>
                        <a:rPr lang="en-US" sz="1600" dirty="0"/>
                        <a:t>Corporate debt</a:t>
                      </a:r>
                    </a:p>
                  </a:txBody>
                  <a:tcPr marT="37098" marB="37098"/>
                </a:tc>
                <a:tc>
                  <a:txBody>
                    <a:bodyPr/>
                    <a:lstStyle/>
                    <a:p>
                      <a:pPr algn="r">
                        <a:lnSpc>
                          <a:spcPts val="1450"/>
                        </a:lnSpc>
                      </a:pPr>
                      <a:r>
                        <a:rPr lang="en-US" sz="1600" dirty="0"/>
                        <a:t>$     ―</a:t>
                      </a:r>
                    </a:p>
                  </a:txBody>
                  <a:tcPr marT="37098" marB="37098"/>
                </a:tc>
                <a:tc>
                  <a:txBody>
                    <a:bodyPr/>
                    <a:lstStyle/>
                    <a:p>
                      <a:pPr algn="r">
                        <a:lnSpc>
                          <a:spcPts val="1450"/>
                        </a:lnSpc>
                      </a:pPr>
                      <a:r>
                        <a:rPr lang="en-US" sz="1600" dirty="0"/>
                        <a:t>$  904</a:t>
                      </a:r>
                    </a:p>
                  </a:txBody>
                  <a:tcPr marT="37098" marB="37098"/>
                </a:tc>
                <a:tc>
                  <a:txBody>
                    <a:bodyPr/>
                    <a:lstStyle/>
                    <a:p>
                      <a:pPr algn="r">
                        <a:lnSpc>
                          <a:spcPts val="1450"/>
                        </a:lnSpc>
                      </a:pPr>
                      <a:r>
                        <a:rPr lang="en-US" sz="1600" dirty="0"/>
                        <a:t>$    ―</a:t>
                      </a:r>
                    </a:p>
                  </a:txBody>
                  <a:tcPr marT="37098" marB="37098"/>
                </a:tc>
                <a:tc>
                  <a:txBody>
                    <a:bodyPr/>
                    <a:lstStyle/>
                    <a:p>
                      <a:pPr algn="r">
                        <a:lnSpc>
                          <a:spcPts val="1450"/>
                        </a:lnSpc>
                      </a:pPr>
                      <a:r>
                        <a:rPr lang="en-US" sz="1600" dirty="0"/>
                        <a:t>$   904</a:t>
                      </a:r>
                    </a:p>
                  </a:txBody>
                  <a:tcPr marT="37098" marB="37098"/>
                </a:tc>
                <a:extLst>
                  <a:ext uri="{0D108BD9-81ED-4DB2-BD59-A6C34878D82A}">
                    <a16:rowId xmlns:a16="http://schemas.microsoft.com/office/drawing/2014/main" val="392819526"/>
                  </a:ext>
                </a:extLst>
              </a:tr>
              <a:tr h="300912">
                <a:tc>
                  <a:txBody>
                    <a:bodyPr/>
                    <a:lstStyle/>
                    <a:p>
                      <a:pPr marL="161925" indent="0">
                        <a:lnSpc>
                          <a:spcPts val="1450"/>
                        </a:lnSpc>
                      </a:pPr>
                      <a:r>
                        <a:rPr lang="en-US" sz="1600" dirty="0"/>
                        <a:t>Government debt</a:t>
                      </a:r>
                    </a:p>
                  </a:txBody>
                  <a:tcPr marT="37098" marB="37098"/>
                </a:tc>
                <a:tc>
                  <a:txBody>
                    <a:bodyPr/>
                    <a:lstStyle/>
                    <a:p>
                      <a:pPr algn="r">
                        <a:lnSpc>
                          <a:spcPts val="1450"/>
                        </a:lnSpc>
                      </a:pPr>
                      <a:r>
                        <a:rPr lang="en-US" sz="1600" dirty="0"/>
                        <a:t>1,289</a:t>
                      </a:r>
                    </a:p>
                  </a:txBody>
                  <a:tcPr marT="37098" marB="37098"/>
                </a:tc>
                <a:tc>
                  <a:txBody>
                    <a:bodyPr/>
                    <a:lstStyle/>
                    <a:p>
                      <a:pPr marL="0" marR="0" lvl="0" indent="0" algn="r" defTabSz="914400" rtl="0" eaLnBrk="1" fontAlgn="auto" latinLnBrk="0" hangingPunct="1">
                        <a:lnSpc>
                          <a:spcPts val="1450"/>
                        </a:lnSpc>
                        <a:spcBef>
                          <a:spcPts val="0"/>
                        </a:spcBef>
                        <a:spcAft>
                          <a:spcPts val="0"/>
                        </a:spcAft>
                        <a:buClrTx/>
                        <a:buSzTx/>
                        <a:buFontTx/>
                        <a:buNone/>
                        <a:tabLst/>
                        <a:defRPr/>
                      </a:pPr>
                      <a:r>
                        <a:rPr lang="en-US" sz="1600" dirty="0"/>
                        <a:t>―</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1,289</a:t>
                      </a:r>
                    </a:p>
                  </a:txBody>
                  <a:tcPr marT="37098" marB="37098"/>
                </a:tc>
                <a:extLst>
                  <a:ext uri="{0D108BD9-81ED-4DB2-BD59-A6C34878D82A}">
                    <a16:rowId xmlns:a16="http://schemas.microsoft.com/office/drawing/2014/main" val="354558637"/>
                  </a:ext>
                </a:extLst>
              </a:tr>
              <a:tr h="300912">
                <a:tc>
                  <a:txBody>
                    <a:bodyPr/>
                    <a:lstStyle/>
                    <a:p>
                      <a:pPr>
                        <a:lnSpc>
                          <a:spcPts val="1450"/>
                        </a:lnSpc>
                      </a:pPr>
                      <a:r>
                        <a:rPr lang="en-US" sz="1600" dirty="0"/>
                        <a:t>Available-for-Sale Investments</a:t>
                      </a:r>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extLst>
                  <a:ext uri="{0D108BD9-81ED-4DB2-BD59-A6C34878D82A}">
                    <a16:rowId xmlns:a16="http://schemas.microsoft.com/office/drawing/2014/main" val="1608932659"/>
                  </a:ext>
                </a:extLst>
              </a:tr>
              <a:tr h="300912">
                <a:tc>
                  <a:txBody>
                    <a:bodyPr/>
                    <a:lstStyle/>
                    <a:p>
                      <a:pPr marL="161925" indent="0">
                        <a:lnSpc>
                          <a:spcPts val="1450"/>
                        </a:lnSpc>
                      </a:pPr>
                      <a:r>
                        <a:rPr lang="en-US" sz="1600" dirty="0"/>
                        <a:t>Financial institution instruments</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5</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5</a:t>
                      </a:r>
                    </a:p>
                  </a:txBody>
                  <a:tcPr marT="37098" marB="37098"/>
                </a:tc>
                <a:extLst>
                  <a:ext uri="{0D108BD9-81ED-4DB2-BD59-A6C34878D82A}">
                    <a16:rowId xmlns:a16="http://schemas.microsoft.com/office/drawing/2014/main" val="3694340869"/>
                  </a:ext>
                </a:extLst>
              </a:tr>
              <a:tr h="300912">
                <a:tc>
                  <a:txBody>
                    <a:bodyPr/>
                    <a:lstStyle/>
                    <a:p>
                      <a:pPr marL="161925" indent="0">
                        <a:lnSpc>
                          <a:spcPts val="1450"/>
                        </a:lnSpc>
                      </a:pPr>
                      <a:r>
                        <a:rPr lang="en-US" sz="1600" dirty="0"/>
                        <a:t>Marketable equity securities and mutual funds</a:t>
                      </a:r>
                    </a:p>
                  </a:txBody>
                  <a:tcPr marT="37098" marB="37098"/>
                </a:tc>
                <a:tc>
                  <a:txBody>
                    <a:bodyPr/>
                    <a:lstStyle/>
                    <a:p>
                      <a:pPr algn="r">
                        <a:lnSpc>
                          <a:spcPts val="1450"/>
                        </a:lnSpc>
                      </a:pPr>
                      <a:r>
                        <a:rPr lang="en-US" sz="1600" dirty="0"/>
                        <a:t>17</a:t>
                      </a:r>
                    </a:p>
                  </a:txBody>
                  <a:tcPr marT="37098" marB="37098"/>
                </a:tc>
                <a:tc>
                  <a:txBody>
                    <a:bodyPr/>
                    <a:lstStyle/>
                    <a:p>
                      <a:pPr algn="r">
                        <a:lnSpc>
                          <a:spcPts val="1450"/>
                        </a:lnSpc>
                      </a:pPr>
                      <a:r>
                        <a:rPr lang="en-US" sz="1600" dirty="0"/>
                        <a:t>41</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58</a:t>
                      </a:r>
                    </a:p>
                  </a:txBody>
                  <a:tcPr marT="37098" marB="37098"/>
                </a:tc>
                <a:extLst>
                  <a:ext uri="{0D108BD9-81ED-4DB2-BD59-A6C34878D82A}">
                    <a16:rowId xmlns:a16="http://schemas.microsoft.com/office/drawing/2014/main" val="1842677740"/>
                  </a:ext>
                </a:extLst>
              </a:tr>
              <a:tr h="300912">
                <a:tc>
                  <a:txBody>
                    <a:bodyPr/>
                    <a:lstStyle/>
                    <a:p>
                      <a:pPr>
                        <a:lnSpc>
                          <a:spcPts val="1450"/>
                        </a:lnSpc>
                      </a:pPr>
                      <a:r>
                        <a:rPr lang="en-US" sz="1600" dirty="0"/>
                        <a:t>Derivative instruments</a:t>
                      </a:r>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tc>
                  <a:txBody>
                    <a:bodyPr/>
                    <a:lstStyle/>
                    <a:p>
                      <a:pPr algn="r">
                        <a:lnSpc>
                          <a:spcPts val="1450"/>
                        </a:lnSpc>
                      </a:pPr>
                      <a:endParaRPr lang="en-US" sz="1600" dirty="0"/>
                    </a:p>
                  </a:txBody>
                  <a:tcPr marT="37098" marB="37098"/>
                </a:tc>
                <a:extLst>
                  <a:ext uri="{0D108BD9-81ED-4DB2-BD59-A6C34878D82A}">
                    <a16:rowId xmlns:a16="http://schemas.microsoft.com/office/drawing/2014/main" val="2925929724"/>
                  </a:ext>
                </a:extLst>
              </a:tr>
              <a:tr h="300912">
                <a:tc>
                  <a:txBody>
                    <a:bodyPr/>
                    <a:lstStyle/>
                    <a:p>
                      <a:pPr marL="161925" indent="0">
                        <a:lnSpc>
                          <a:spcPts val="1450"/>
                        </a:lnSpc>
                      </a:pPr>
                      <a:r>
                        <a:rPr lang="en-US" sz="1600" dirty="0"/>
                        <a:t>Foreign currency contracts</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1,088</a:t>
                      </a:r>
                    </a:p>
                  </a:txBody>
                  <a:tcPr marT="37098" marB="37098"/>
                </a:tc>
                <a:tc>
                  <a:txBody>
                    <a:bodyPr/>
                    <a:lstStyle/>
                    <a:p>
                      <a:pPr algn="r">
                        <a:lnSpc>
                          <a:spcPts val="1450"/>
                        </a:lnSpc>
                      </a:pPr>
                      <a:r>
                        <a:rPr lang="en-US" sz="1600" dirty="0"/>
                        <a:t>―</a:t>
                      </a:r>
                    </a:p>
                  </a:txBody>
                  <a:tcPr marT="37098" marB="37098"/>
                </a:tc>
                <a:tc>
                  <a:txBody>
                    <a:bodyPr/>
                    <a:lstStyle/>
                    <a:p>
                      <a:pPr algn="r">
                        <a:lnSpc>
                          <a:spcPts val="1450"/>
                        </a:lnSpc>
                      </a:pPr>
                      <a:r>
                        <a:rPr lang="en-US" sz="1600" dirty="0"/>
                        <a:t>1,088</a:t>
                      </a:r>
                    </a:p>
                  </a:txBody>
                  <a:tcPr marT="37098" marB="37098"/>
                </a:tc>
                <a:extLst>
                  <a:ext uri="{0D108BD9-81ED-4DB2-BD59-A6C34878D82A}">
                    <a16:rowId xmlns:a16="http://schemas.microsoft.com/office/drawing/2014/main" val="3811996281"/>
                  </a:ext>
                </a:extLst>
              </a:tr>
              <a:tr h="300912">
                <a:tc>
                  <a:txBody>
                    <a:bodyPr/>
                    <a:lstStyle/>
                    <a:p>
                      <a:pPr marL="161925" indent="0">
                        <a:lnSpc>
                          <a:spcPts val="1450"/>
                        </a:lnSpc>
                      </a:pPr>
                      <a:r>
                        <a:rPr lang="en-US" sz="1600" dirty="0"/>
                        <a:t>Other derivatives</a:t>
                      </a:r>
                    </a:p>
                  </a:txBody>
                  <a:tcPr marT="37098" marB="37098"/>
                </a:tc>
                <a:tc>
                  <a:txBody>
                    <a:bodyPr/>
                    <a:lstStyle/>
                    <a:p>
                      <a:pPr algn="r">
                        <a:lnSpc>
                          <a:spcPts val="1450"/>
                        </a:lnSpc>
                      </a:pPr>
                      <a:r>
                        <a:rPr lang="en-US" sz="1600" u="sng" dirty="0"/>
                        <a:t>       ―</a:t>
                      </a:r>
                    </a:p>
                  </a:txBody>
                  <a:tcPr marT="37098" marB="37098"/>
                </a:tc>
                <a:tc>
                  <a:txBody>
                    <a:bodyPr/>
                    <a:lstStyle/>
                    <a:p>
                      <a:pPr algn="r">
                        <a:lnSpc>
                          <a:spcPts val="1450"/>
                        </a:lnSpc>
                      </a:pPr>
                      <a:r>
                        <a:rPr lang="en-US" sz="1600" u="sng" dirty="0"/>
                        <a:t>         2</a:t>
                      </a:r>
                    </a:p>
                  </a:txBody>
                  <a:tcPr marT="37098" marB="37098"/>
                </a:tc>
                <a:tc>
                  <a:txBody>
                    <a:bodyPr/>
                    <a:lstStyle/>
                    <a:p>
                      <a:pPr algn="r">
                        <a:lnSpc>
                          <a:spcPts val="1450"/>
                        </a:lnSpc>
                      </a:pPr>
                      <a:r>
                        <a:rPr lang="en-US" sz="1600" u="sng" dirty="0"/>
                        <a:t>      ―</a:t>
                      </a:r>
                    </a:p>
                  </a:txBody>
                  <a:tcPr marT="37098" marB="37098"/>
                </a:tc>
                <a:tc>
                  <a:txBody>
                    <a:bodyPr/>
                    <a:lstStyle/>
                    <a:p>
                      <a:pPr algn="r">
                        <a:lnSpc>
                          <a:spcPts val="1450"/>
                        </a:lnSpc>
                      </a:pPr>
                      <a:r>
                        <a:rPr lang="en-US" sz="1600" u="sng" dirty="0"/>
                        <a:t>        2</a:t>
                      </a:r>
                    </a:p>
                  </a:txBody>
                  <a:tcPr marT="37098" marB="37098"/>
                </a:tc>
                <a:extLst>
                  <a:ext uri="{0D108BD9-81ED-4DB2-BD59-A6C34878D82A}">
                    <a16:rowId xmlns:a16="http://schemas.microsoft.com/office/drawing/2014/main" val="890697638"/>
                  </a:ext>
                </a:extLst>
              </a:tr>
              <a:tr h="300912">
                <a:tc>
                  <a:txBody>
                    <a:bodyPr/>
                    <a:lstStyle/>
                    <a:p>
                      <a:pPr marL="384175" indent="0">
                        <a:lnSpc>
                          <a:spcPts val="1450"/>
                        </a:lnSpc>
                      </a:pPr>
                      <a:r>
                        <a:rPr lang="en-US" sz="1600" dirty="0"/>
                        <a:t>Total Assets</a:t>
                      </a:r>
                    </a:p>
                  </a:txBody>
                  <a:tcPr marT="37098" marB="37098"/>
                </a:tc>
                <a:tc>
                  <a:txBody>
                    <a:bodyPr/>
                    <a:lstStyle/>
                    <a:p>
                      <a:pPr algn="r">
                        <a:lnSpc>
                          <a:spcPts val="1450"/>
                        </a:lnSpc>
                      </a:pPr>
                      <a:r>
                        <a:rPr lang="en-US" sz="1600" u="dbl" baseline="0" dirty="0"/>
                        <a:t>$1,306</a:t>
                      </a:r>
                    </a:p>
                  </a:txBody>
                  <a:tcPr marT="37098" marB="37098"/>
                </a:tc>
                <a:tc>
                  <a:txBody>
                    <a:bodyPr/>
                    <a:lstStyle/>
                    <a:p>
                      <a:pPr algn="r">
                        <a:lnSpc>
                          <a:spcPts val="1450"/>
                        </a:lnSpc>
                      </a:pPr>
                      <a:r>
                        <a:rPr lang="en-US" sz="1600" u="dbl" baseline="0" dirty="0"/>
                        <a:t>$2,040</a:t>
                      </a:r>
                    </a:p>
                  </a:txBody>
                  <a:tcPr marT="37098" marB="37098"/>
                </a:tc>
                <a:tc>
                  <a:txBody>
                    <a:bodyPr/>
                    <a:lstStyle/>
                    <a:p>
                      <a:pPr algn="r">
                        <a:lnSpc>
                          <a:spcPts val="1450"/>
                        </a:lnSpc>
                      </a:pPr>
                      <a:r>
                        <a:rPr lang="en-US" sz="1600" u="dbl" baseline="0" dirty="0"/>
                        <a:t>$    ―</a:t>
                      </a:r>
                    </a:p>
                  </a:txBody>
                  <a:tcPr marT="37098" marB="37098"/>
                </a:tc>
                <a:tc>
                  <a:txBody>
                    <a:bodyPr/>
                    <a:lstStyle/>
                    <a:p>
                      <a:pPr algn="r">
                        <a:lnSpc>
                          <a:spcPts val="1450"/>
                        </a:lnSpc>
                      </a:pPr>
                      <a:r>
                        <a:rPr lang="en-US" sz="1600" u="dbl" baseline="0" dirty="0"/>
                        <a:t>$3,346</a:t>
                      </a:r>
                    </a:p>
                  </a:txBody>
                  <a:tcPr marT="37098" marB="37098"/>
                </a:tc>
                <a:extLst>
                  <a:ext uri="{0D108BD9-81ED-4DB2-BD59-A6C34878D82A}">
                    <a16:rowId xmlns:a16="http://schemas.microsoft.com/office/drawing/2014/main" val="3009273769"/>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43</a:t>
            </a:fld>
            <a:endParaRPr lang="en-US"/>
          </a:p>
        </p:txBody>
      </p:sp>
    </p:spTree>
    <p:extLst>
      <p:ext uri="{BB962C8B-B14F-4D97-AF65-F5344CB8AC3E}">
        <p14:creationId xmlns:p14="http://schemas.microsoft.com/office/powerpoint/2010/main" val="328898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Accounting for Equity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179929"/>
          </a:xfrm>
        </p:spPr>
        <p:txBody>
          <a:bodyPr/>
          <a:lstStyle/>
          <a:p>
            <a:pPr lvl="0" defTabSz="577850"/>
            <a:r>
              <a:rPr lang="en-IN" b="1" dirty="0">
                <a:solidFill>
                  <a:schemeClr val="tx1"/>
                </a:solidFill>
              </a:rPr>
              <a:t>Critical events </a:t>
            </a:r>
            <a:r>
              <a:rPr lang="en-US" b="1" dirty="0">
                <a:solidFill>
                  <a:schemeClr val="tx1"/>
                </a:solidFill>
              </a:rPr>
              <a:t>over the life of an investment in the equity of another company.</a:t>
            </a:r>
          </a:p>
          <a:p>
            <a:pPr defTabSz="577850"/>
            <a:r>
              <a:rPr lang="en-IN" dirty="0">
                <a:solidFill>
                  <a:schemeClr val="tx1"/>
                </a:solidFill>
              </a:rPr>
              <a:t>Purchasing the equity security.</a:t>
            </a:r>
            <a:endParaRPr lang="en-US" dirty="0">
              <a:solidFill>
                <a:schemeClr val="tx1"/>
              </a:solidFill>
            </a:endParaRPr>
          </a:p>
          <a:p>
            <a:pPr lvl="0" defTabSz="533400"/>
            <a:r>
              <a:rPr lang="en-IN" dirty="0">
                <a:solidFill>
                  <a:schemeClr val="tx1"/>
                </a:solidFill>
              </a:rPr>
              <a:t>Receiving dividends (for some equity securities).</a:t>
            </a:r>
          </a:p>
          <a:p>
            <a:pPr lvl="0" defTabSz="533400"/>
            <a:r>
              <a:rPr lang="en-IN" dirty="0">
                <a:solidFill>
                  <a:schemeClr val="tx1"/>
                </a:solidFill>
              </a:rPr>
              <a:t>Holding the investment during periods in which the investment’s fair value changes.</a:t>
            </a:r>
          </a:p>
          <a:p>
            <a:pPr marL="292608" indent="-292608" defTabSz="533400">
              <a:buClr>
                <a:schemeClr val="tx1"/>
              </a:buClr>
              <a:buFont typeface="Arial" panose="020B0604020202020204" pitchFamily="34" charset="0"/>
              <a:buChar char="•"/>
            </a:pPr>
            <a:r>
              <a:rPr lang="en-US" b="1" dirty="0">
                <a:solidFill>
                  <a:schemeClr val="tx1"/>
                </a:solidFill>
              </a:rPr>
              <a:t>Unrealized holding gains and losses.</a:t>
            </a:r>
            <a:endParaRPr lang="en-IN" b="1" dirty="0">
              <a:solidFill>
                <a:schemeClr val="tx1"/>
              </a:solidFill>
            </a:endParaRP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4629699"/>
            <a:ext cx="8458200" cy="991177"/>
          </a:xfrm>
        </p:spPr>
        <p:txBody>
          <a:bodyPr/>
          <a:lstStyle/>
          <a:p>
            <a:pPr lvl="0" defTabSz="533400"/>
            <a:r>
              <a:rPr lang="en-IN" dirty="0">
                <a:solidFill>
                  <a:schemeClr val="tx1"/>
                </a:solidFill>
              </a:rPr>
              <a:t>Selling the Investment.</a:t>
            </a:r>
          </a:p>
          <a:p>
            <a:pPr marL="292608" indent="-292608" defTabSz="533400">
              <a:buClr>
                <a:schemeClr val="tx1"/>
              </a:buClr>
              <a:buFont typeface="Arial" panose="020B0604020202020204" pitchFamily="34" charset="0"/>
              <a:buChar char="•"/>
            </a:pPr>
            <a:r>
              <a:rPr lang="en-US" b="1" dirty="0">
                <a:solidFill>
                  <a:schemeClr val="tx1"/>
                </a:solidFill>
              </a:rPr>
              <a:t>Realized gains and losses.</a:t>
            </a:r>
            <a:endParaRPr lang="en-IN" b="1" dirty="0">
              <a:solidFill>
                <a:schemeClr val="tx1"/>
              </a:solidFill>
            </a:endParaRP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44</a:t>
            </a:fld>
            <a:endParaRPr lang="en-US"/>
          </a:p>
        </p:txBody>
      </p:sp>
    </p:spTree>
    <p:extLst>
      <p:ext uri="{BB962C8B-B14F-4D97-AF65-F5344CB8AC3E}">
        <p14:creationId xmlns:p14="http://schemas.microsoft.com/office/powerpoint/2010/main" val="1106106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p:txBody>
          <a:bodyPr>
            <a:normAutofit fontScale="90000"/>
          </a:bodyPr>
          <a:lstStyle/>
          <a:p>
            <a:r>
              <a:rPr lang="en-IN" dirty="0"/>
              <a:t>Reporting Categories for Equity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44784" y="301057"/>
            <a:ext cx="1051185" cy="373501"/>
          </a:xfrm>
        </p:spPr>
        <p:txBody>
          <a:bodyPr/>
          <a:lstStyle/>
          <a:p>
            <a:r>
              <a:rPr lang="en-US" sz="2000" dirty="0"/>
              <a:t>L</a:t>
            </a:r>
            <a:r>
              <a:rPr lang="en-US" sz="100" dirty="0"/>
              <a:t> </a:t>
            </a:r>
            <a:r>
              <a:rPr lang="en-US" sz="2000" dirty="0"/>
              <a:t>O12.5</a:t>
            </a:r>
          </a:p>
        </p:txBody>
      </p:sp>
      <p:graphicFrame>
        <p:nvGraphicFramePr>
          <p:cNvPr id="11" name="Table 10">
            <a:extLst>
              <a:ext uri="{FF2B5EF4-FFF2-40B4-BE49-F238E27FC236}">
                <a16:creationId xmlns:a16="http://schemas.microsoft.com/office/drawing/2014/main" id="{45AA1819-FEC8-4E5C-B3FA-36FE98E367F8}"/>
              </a:ext>
            </a:extLst>
          </p:cNvPr>
          <p:cNvGraphicFramePr>
            <a:graphicFrameLocks noGrp="1"/>
          </p:cNvGraphicFramePr>
          <p:nvPr>
            <p:extLst>
              <p:ext uri="{D42A27DB-BD31-4B8C-83A1-F6EECF244321}">
                <p14:modId xmlns:p14="http://schemas.microsoft.com/office/powerpoint/2010/main" val="2860950113"/>
              </p:ext>
            </p:extLst>
          </p:nvPr>
        </p:nvGraphicFramePr>
        <p:xfrm>
          <a:off x="304800" y="1484826"/>
          <a:ext cx="8496300" cy="4091515"/>
        </p:xfrm>
        <a:graphic>
          <a:graphicData uri="http://schemas.openxmlformats.org/drawingml/2006/table">
            <a:tbl>
              <a:tblPr firstRow="1" bandRow="1">
                <a:tableStyleId>{5C22544A-7EE6-4342-B048-85BDC9FD1C3A}</a:tableStyleId>
              </a:tblPr>
              <a:tblGrid>
                <a:gridCol w="4422830">
                  <a:extLst>
                    <a:ext uri="{9D8B030D-6E8A-4147-A177-3AD203B41FA5}">
                      <a16:colId xmlns:a16="http://schemas.microsoft.com/office/drawing/2014/main" val="810617994"/>
                    </a:ext>
                  </a:extLst>
                </a:gridCol>
                <a:gridCol w="4073470">
                  <a:extLst>
                    <a:ext uri="{9D8B030D-6E8A-4147-A177-3AD203B41FA5}">
                      <a16:colId xmlns:a16="http://schemas.microsoft.com/office/drawing/2014/main" val="1965052202"/>
                    </a:ext>
                  </a:extLst>
                </a:gridCol>
              </a:tblGrid>
              <a:tr h="570723">
                <a:tc>
                  <a:txBody>
                    <a:bodyPr/>
                    <a:lstStyle/>
                    <a:p>
                      <a:r>
                        <a:rPr lang="en-US" sz="1600" u="none" strike="noStrike" kern="1200" baseline="0" dirty="0"/>
                        <a:t>Characteristics of the Equity Investment </a:t>
                      </a:r>
                      <a:endParaRPr lang="en-US" sz="1600" b="0" i="0" u="none" strike="noStrike" kern="1200" baseline="0" dirty="0">
                        <a:solidFill>
                          <a:srgbClr val="FF0000"/>
                        </a:solidFill>
                        <a:latin typeface="+mn-lt"/>
                        <a:ea typeface="+mn-ea"/>
                        <a:cs typeface="+mn-cs"/>
                      </a:endParaRPr>
                    </a:p>
                  </a:txBody>
                  <a:tcPr marT="43936" marB="43936" anchor="b"/>
                </a:tc>
                <a:tc>
                  <a:txBody>
                    <a:bodyPr/>
                    <a:lstStyle/>
                    <a:p>
                      <a:r>
                        <a:rPr lang="en-US" sz="1600" u="none" strike="noStrike" kern="1200" baseline="0" dirty="0"/>
                        <a:t>Reporting Method Used by the Investor </a:t>
                      </a:r>
                      <a:endParaRPr lang="en-US" sz="1600" b="0" i="0" u="none" strike="noStrike" kern="1200" baseline="0" dirty="0">
                        <a:solidFill>
                          <a:srgbClr val="FF0000"/>
                        </a:solidFill>
                        <a:latin typeface="+mn-lt"/>
                        <a:ea typeface="+mn-ea"/>
                        <a:cs typeface="+mn-cs"/>
                      </a:endParaRPr>
                    </a:p>
                  </a:txBody>
                  <a:tcPr marT="43936" marB="43936" anchor="b"/>
                </a:tc>
                <a:extLst>
                  <a:ext uri="{0D108BD9-81ED-4DB2-BD59-A6C34878D82A}">
                    <a16:rowId xmlns:a16="http://schemas.microsoft.com/office/drawing/2014/main" val="170803463"/>
                  </a:ext>
                </a:extLst>
              </a:tr>
              <a:tr h="1536426">
                <a:tc>
                  <a:txBody>
                    <a:bodyPr/>
                    <a:lstStyle/>
                    <a:p>
                      <a:r>
                        <a:rPr lang="en-US" sz="1600" u="none" strike="noStrike" kern="1200" baseline="0" dirty="0"/>
                        <a:t>The investor </a:t>
                      </a:r>
                      <a:r>
                        <a:rPr lang="en-US" sz="1600" b="1" i="1" u="none" strike="noStrike" kern="1200" baseline="0" dirty="0"/>
                        <a:t>does not have significant influence </a:t>
                      </a:r>
                      <a:r>
                        <a:rPr lang="en-US" sz="1600" u="none" strike="noStrike" kern="1200" baseline="0" dirty="0"/>
                        <a:t>over the operating and financial policies of the investee (typically owns less than 20% of voting stock).</a:t>
                      </a:r>
                      <a:endParaRPr lang="en-US" sz="1600" b="0" i="0" u="none" strike="noStrike" kern="1200" baseline="0" dirty="0">
                        <a:solidFill>
                          <a:schemeClr val="dk1"/>
                        </a:solidFill>
                        <a:latin typeface="+mn-lt"/>
                        <a:ea typeface="+mn-ea"/>
                        <a:cs typeface="+mn-cs"/>
                      </a:endParaRPr>
                    </a:p>
                  </a:txBody>
                  <a:tcPr marT="43936" marB="439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u="none" strike="noStrike" kern="1200" baseline="0" dirty="0"/>
                        <a:t>Fair value through net income</a:t>
                      </a:r>
                      <a:r>
                        <a:rPr lang="en-US" sz="1600" u="none" strike="noStrike" kern="1200" baseline="0" dirty="0"/>
                        <a:t>—similar to the trading-securities approach used for debt; investment reported at fair value (with unrealized holding gains and losses included in net income), unless fair value is not readily determinable.*</a:t>
                      </a:r>
                      <a:endParaRPr lang="en-US" sz="1600" b="0" i="0" u="none" strike="noStrike" kern="1200" baseline="0" dirty="0">
                        <a:solidFill>
                          <a:schemeClr val="dk1"/>
                        </a:solidFill>
                        <a:latin typeface="+mn-lt"/>
                        <a:ea typeface="+mn-ea"/>
                        <a:cs typeface="+mn-cs"/>
                      </a:endParaRPr>
                    </a:p>
                  </a:txBody>
                  <a:tcPr marT="43936" marB="43936"/>
                </a:tc>
                <a:extLst>
                  <a:ext uri="{0D108BD9-81ED-4DB2-BD59-A6C34878D82A}">
                    <a16:rowId xmlns:a16="http://schemas.microsoft.com/office/drawing/2014/main" val="3815958818"/>
                  </a:ext>
                </a:extLst>
              </a:tr>
              <a:tr h="1053574">
                <a:tc>
                  <a:txBody>
                    <a:bodyPr/>
                    <a:lstStyle/>
                    <a:p>
                      <a:r>
                        <a:rPr lang="en-US" sz="1600" u="none" strike="noStrike" kern="1200" baseline="0" dirty="0"/>
                        <a:t>The investor </a:t>
                      </a:r>
                      <a:r>
                        <a:rPr lang="en-US" sz="1600" b="1" i="1" u="none" strike="noStrike" kern="1200" baseline="0" dirty="0"/>
                        <a:t>has significant influence</a:t>
                      </a:r>
                      <a:r>
                        <a:rPr lang="en-US" sz="1600" u="none" strike="noStrike" kern="1200" baseline="0" dirty="0"/>
                        <a:t> over the operating and financial policies of the investee (typically owns between 20% and 50% of the voting stock).</a:t>
                      </a:r>
                    </a:p>
                  </a:txBody>
                  <a:tcPr marT="43936" marB="43936"/>
                </a:tc>
                <a:tc>
                  <a:txBody>
                    <a:bodyPr/>
                    <a:lstStyle/>
                    <a:p>
                      <a:r>
                        <a:rPr lang="en-US" sz="1600" b="1" u="none" strike="noStrike" kern="1200" baseline="0" dirty="0"/>
                        <a:t>Equity method</a:t>
                      </a:r>
                      <a:r>
                        <a:rPr lang="en-US" sz="1600" u="none" strike="noStrike" kern="1200" baseline="0" dirty="0"/>
                        <a:t>—investment reported at cost adjusted for investor’s share of subsequent earnings and dividends of the investee.**</a:t>
                      </a:r>
                      <a:endParaRPr lang="en-US" sz="1600" b="0" i="0" u="none" strike="noStrike" kern="1200" baseline="0" dirty="0">
                        <a:solidFill>
                          <a:schemeClr val="dk1"/>
                        </a:solidFill>
                        <a:latin typeface="+mn-lt"/>
                        <a:ea typeface="+mn-ea"/>
                        <a:cs typeface="+mn-cs"/>
                      </a:endParaRPr>
                    </a:p>
                  </a:txBody>
                  <a:tcPr marT="43936" marB="43936"/>
                </a:tc>
                <a:extLst>
                  <a:ext uri="{0D108BD9-81ED-4DB2-BD59-A6C34878D82A}">
                    <a16:rowId xmlns:a16="http://schemas.microsoft.com/office/drawing/2014/main" val="3305232618"/>
                  </a:ext>
                </a:extLst>
              </a:tr>
              <a:tr h="906648">
                <a:tc>
                  <a:txBody>
                    <a:bodyPr/>
                    <a:lstStyle/>
                    <a:p>
                      <a:r>
                        <a:rPr lang="en-US" sz="1600" u="none" strike="noStrike" kern="1200" baseline="0" dirty="0"/>
                        <a:t>The investor </a:t>
                      </a:r>
                      <a:r>
                        <a:rPr lang="en-US" sz="1600" b="1" i="1" u="none" strike="noStrike" kern="1200" baseline="0" dirty="0"/>
                        <a:t>controls</a:t>
                      </a:r>
                      <a:r>
                        <a:rPr lang="en-US" sz="1600" u="none" strike="noStrike" kern="1200" baseline="0" dirty="0"/>
                        <a:t> the investee (typically owns more than 50% of voting stock).</a:t>
                      </a:r>
                      <a:endParaRPr lang="en-US" sz="1600" b="0" i="0" u="none" strike="noStrike" kern="1200" baseline="0" dirty="0">
                        <a:solidFill>
                          <a:schemeClr val="dk1"/>
                        </a:solidFill>
                        <a:latin typeface="+mn-lt"/>
                        <a:ea typeface="+mn-ea"/>
                        <a:cs typeface="+mn-cs"/>
                      </a:endParaRPr>
                    </a:p>
                  </a:txBody>
                  <a:tcPr marT="43936" marB="43936"/>
                </a:tc>
                <a:tc>
                  <a:txBody>
                    <a:bodyPr/>
                    <a:lstStyle/>
                    <a:p>
                      <a:r>
                        <a:rPr lang="en-US" sz="1600" b="1" u="none" strike="noStrike" kern="1200" baseline="0" dirty="0"/>
                        <a:t>Consolidation</a:t>
                      </a:r>
                      <a:r>
                        <a:rPr lang="en-US" sz="1600" u="none" strike="noStrike" kern="1200" baseline="0" dirty="0"/>
                        <a:t>—the financial statements of the investor and investee are combined as if they are a single company.</a:t>
                      </a:r>
                      <a:endParaRPr lang="en-US" sz="1600" b="0" i="0" u="none" strike="noStrike" kern="1200" baseline="0" dirty="0">
                        <a:solidFill>
                          <a:schemeClr val="dk1"/>
                        </a:solidFill>
                        <a:latin typeface="+mn-lt"/>
                        <a:ea typeface="+mn-ea"/>
                        <a:cs typeface="+mn-cs"/>
                      </a:endParaRPr>
                    </a:p>
                  </a:txBody>
                  <a:tcPr marT="43936" marB="43936"/>
                </a:tc>
                <a:extLst>
                  <a:ext uri="{0D108BD9-81ED-4DB2-BD59-A6C34878D82A}">
                    <a16:rowId xmlns:a16="http://schemas.microsoft.com/office/drawing/2014/main" val="3355473531"/>
                  </a:ext>
                </a:extLst>
              </a:tr>
            </a:tbl>
          </a:graphicData>
        </a:graphic>
      </p:graphicFrame>
      <p:sp>
        <p:nvSpPr>
          <p:cNvPr id="6" name="Content Placeholder 5"/>
          <p:cNvSpPr>
            <a:spLocks noGrp="1"/>
          </p:cNvSpPr>
          <p:nvPr>
            <p:ph sz="quarter" idx="14"/>
          </p:nvPr>
        </p:nvSpPr>
        <p:spPr>
          <a:xfrm>
            <a:off x="342900" y="5666532"/>
            <a:ext cx="8458200" cy="917148"/>
          </a:xfrm>
        </p:spPr>
        <p:txBody>
          <a:bodyPr/>
          <a:lstStyle/>
          <a:p>
            <a:pPr>
              <a:spcBef>
                <a:spcPts val="0"/>
              </a:spcBef>
            </a:pPr>
            <a:r>
              <a:rPr lang="en-US" sz="1400" dirty="0"/>
              <a:t>*Later in this chapter we discuss in an Additional Consideration box the alternative approach that is used if fair value is not readily determinable.</a:t>
            </a:r>
          </a:p>
          <a:p>
            <a:pPr>
              <a:spcBef>
                <a:spcPts val="0"/>
              </a:spcBef>
            </a:pPr>
            <a:r>
              <a:rPr lang="en-US" sz="1400" dirty="0"/>
              <a:t>**If the investor elects the </a:t>
            </a:r>
            <a:r>
              <a:rPr lang="en-US" sz="1400" i="1" dirty="0"/>
              <a:t>fair value option</a:t>
            </a:r>
            <a:r>
              <a:rPr lang="en-US" sz="1400" dirty="0"/>
              <a:t>, this type of investment also can be accounted for using the fair-value-through-net-income approach.</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45</a:t>
            </a:fld>
            <a:endParaRPr lang="en-US"/>
          </a:p>
        </p:txBody>
      </p:sp>
    </p:spTree>
    <p:extLst>
      <p:ext uri="{BB962C8B-B14F-4D97-AF65-F5344CB8AC3E}">
        <p14:creationId xmlns:p14="http://schemas.microsoft.com/office/powerpoint/2010/main" val="4045593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When the Investor Does Not Have Significant Influence </a:t>
            </a:r>
            <a:r>
              <a:rPr lang="en-US" sz="1100" b="0" dirty="0"/>
              <a:t>1</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952923"/>
          </a:xfrm>
        </p:spPr>
        <p:txBody>
          <a:bodyPr/>
          <a:lstStyle/>
          <a:p>
            <a:r>
              <a:rPr lang="en-US" b="1" dirty="0"/>
              <a:t>Less than 20% of voting shares:</a:t>
            </a:r>
            <a:endParaRPr lang="en-US" dirty="0"/>
          </a:p>
          <a:p>
            <a:pPr marL="292608" indent="-292608">
              <a:buFont typeface="Arial" panose="020B0604020202020204" pitchFamily="34" charset="0"/>
              <a:buChar char="•"/>
            </a:pPr>
            <a:r>
              <a:rPr lang="en-US" dirty="0"/>
              <a:t>Lacks significant influence over the investee.</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315008"/>
            <a:ext cx="8458200" cy="901070"/>
          </a:xfrm>
        </p:spPr>
        <p:txBody>
          <a:bodyPr/>
          <a:lstStyle/>
          <a:p>
            <a:pPr>
              <a:spcAft>
                <a:spcPts val="1200"/>
              </a:spcAft>
            </a:pPr>
            <a:r>
              <a:rPr lang="en-US" dirty="0">
                <a:solidFill>
                  <a:srgbClr val="000000"/>
                </a:solidFill>
              </a:rPr>
              <a:t>The following events during 2027 and 2028 pertain to United Intergroup’s investment in the common stock of </a:t>
            </a:r>
            <a:r>
              <a:rPr lang="en-US" dirty="0" err="1">
                <a:solidFill>
                  <a:srgbClr val="000000"/>
                </a:solidFill>
              </a:rPr>
              <a:t>Arjent</a:t>
            </a:r>
            <a:r>
              <a:rPr lang="en-US" dirty="0">
                <a:solidFill>
                  <a:srgbClr val="000000"/>
                </a:solidFill>
              </a:rPr>
              <a:t>, Inc.:</a:t>
            </a:r>
          </a:p>
        </p:txBody>
      </p:sp>
      <p:graphicFrame>
        <p:nvGraphicFramePr>
          <p:cNvPr id="19" name="Table 19">
            <a:extLst>
              <a:ext uri="{FF2B5EF4-FFF2-40B4-BE49-F238E27FC236}">
                <a16:creationId xmlns:a16="http://schemas.microsoft.com/office/drawing/2014/main" id="{577E79DB-CF7D-4994-85E7-3BB06F92F5CB}"/>
              </a:ext>
            </a:extLst>
          </p:cNvPr>
          <p:cNvGraphicFramePr>
            <a:graphicFrameLocks noGrp="1"/>
          </p:cNvGraphicFramePr>
          <p:nvPr>
            <p:extLst>
              <p:ext uri="{D42A27DB-BD31-4B8C-83A1-F6EECF244321}">
                <p14:modId xmlns:p14="http://schemas.microsoft.com/office/powerpoint/2010/main" val="154890472"/>
              </p:ext>
            </p:extLst>
          </p:nvPr>
        </p:nvGraphicFramePr>
        <p:xfrm>
          <a:off x="457201" y="3429000"/>
          <a:ext cx="8077199" cy="2296160"/>
        </p:xfrm>
        <a:graphic>
          <a:graphicData uri="http://schemas.openxmlformats.org/drawingml/2006/table">
            <a:tbl>
              <a:tblPr firstRow="1" bandRow="1">
                <a:tableStyleId>{5C22544A-7EE6-4342-B048-85BDC9FD1C3A}</a:tableStyleId>
              </a:tblPr>
              <a:tblGrid>
                <a:gridCol w="2315496">
                  <a:extLst>
                    <a:ext uri="{9D8B030D-6E8A-4147-A177-3AD203B41FA5}">
                      <a16:colId xmlns:a16="http://schemas.microsoft.com/office/drawing/2014/main" val="2652424234"/>
                    </a:ext>
                  </a:extLst>
                </a:gridCol>
                <a:gridCol w="5761703">
                  <a:extLst>
                    <a:ext uri="{9D8B030D-6E8A-4147-A177-3AD203B41FA5}">
                      <a16:colId xmlns:a16="http://schemas.microsoft.com/office/drawing/2014/main" val="3645741160"/>
                    </a:ext>
                  </a:extLst>
                </a:gridCol>
              </a:tblGrid>
              <a:tr h="370840">
                <a:tc>
                  <a:txBody>
                    <a:bodyPr/>
                    <a:lstStyle/>
                    <a:p>
                      <a:r>
                        <a:rPr lang="en-US" sz="1800" b="1" dirty="0">
                          <a:solidFill>
                            <a:srgbClr val="000000"/>
                          </a:solidFill>
                        </a:rPr>
                        <a:t>July 1, 2027 </a:t>
                      </a:r>
                      <a:endParaRPr lang="en-US" dirty="0"/>
                    </a:p>
                  </a:txBody>
                  <a:tcPr>
                    <a:solidFill>
                      <a:schemeClr val="bg1"/>
                    </a:solidFill>
                  </a:tcPr>
                </a:tc>
                <a:tc>
                  <a:txBody>
                    <a:bodyPr/>
                    <a:lstStyle/>
                    <a:p>
                      <a:r>
                        <a:rPr lang="en-US" sz="1800" b="1" dirty="0">
                          <a:solidFill>
                            <a:srgbClr val="000000"/>
                          </a:solidFill>
                        </a:rPr>
                        <a:t>Purchase </a:t>
                      </a:r>
                      <a:r>
                        <a:rPr lang="en-US" sz="1800" b="0" dirty="0" err="1">
                          <a:solidFill>
                            <a:srgbClr val="000000"/>
                          </a:solidFill>
                        </a:rPr>
                        <a:t>Arjent</a:t>
                      </a:r>
                      <a:r>
                        <a:rPr lang="en-US" sz="1800" b="0" dirty="0">
                          <a:solidFill>
                            <a:srgbClr val="000000"/>
                          </a:solidFill>
                        </a:rPr>
                        <a:t>, Inc., common stock for $1,500,000</a:t>
                      </a:r>
                      <a:endParaRPr lang="en-US" b="0" dirty="0"/>
                    </a:p>
                  </a:txBody>
                  <a:tcPr>
                    <a:solidFill>
                      <a:schemeClr val="bg1"/>
                    </a:solidFill>
                  </a:tcPr>
                </a:tc>
                <a:extLst>
                  <a:ext uri="{0D108BD9-81ED-4DB2-BD59-A6C34878D82A}">
                    <a16:rowId xmlns:a16="http://schemas.microsoft.com/office/drawing/2014/main" val="781034171"/>
                  </a:ext>
                </a:extLst>
              </a:tr>
              <a:tr h="370840">
                <a:tc>
                  <a:txBody>
                    <a:bodyPr/>
                    <a:lstStyle/>
                    <a:p>
                      <a:r>
                        <a:rPr lang="en-US" sz="1800" b="1" dirty="0">
                          <a:solidFill>
                            <a:srgbClr val="000000"/>
                          </a:solidFill>
                        </a:rPr>
                        <a:t>December 31, 2027</a:t>
                      </a:r>
                      <a:endParaRPr lang="en-US" dirty="0"/>
                    </a:p>
                  </a:txBody>
                  <a:tcPr>
                    <a:solidFill>
                      <a:schemeClr val="bg1"/>
                    </a:solidFill>
                  </a:tcPr>
                </a:tc>
                <a:tc>
                  <a:txBody>
                    <a:bodyPr/>
                    <a:lstStyle/>
                    <a:p>
                      <a:r>
                        <a:rPr lang="en-US" sz="1800" b="1" dirty="0">
                          <a:solidFill>
                            <a:srgbClr val="000000"/>
                          </a:solidFill>
                        </a:rPr>
                        <a:t>Recognize investment revenue </a:t>
                      </a:r>
                      <a:r>
                        <a:rPr lang="en-US" sz="1800" dirty="0">
                          <a:solidFill>
                            <a:srgbClr val="000000"/>
                          </a:solidFill>
                        </a:rPr>
                        <a:t>for a $75,000 cash dividend received from </a:t>
                      </a:r>
                      <a:r>
                        <a:rPr lang="en-US" sz="1800" dirty="0" err="1">
                          <a:solidFill>
                            <a:srgbClr val="000000"/>
                          </a:solidFill>
                        </a:rPr>
                        <a:t>Arjent</a:t>
                      </a:r>
                      <a:endParaRPr lang="en-US" dirty="0"/>
                    </a:p>
                  </a:txBody>
                  <a:tcPr>
                    <a:solidFill>
                      <a:schemeClr val="bg1"/>
                    </a:solidFill>
                  </a:tcPr>
                </a:tc>
                <a:extLst>
                  <a:ext uri="{0D108BD9-81ED-4DB2-BD59-A6C34878D82A}">
                    <a16:rowId xmlns:a16="http://schemas.microsoft.com/office/drawing/2014/main" val="1642043327"/>
                  </a:ext>
                </a:extLst>
              </a:tr>
              <a:tr h="370840">
                <a:tc>
                  <a:txBody>
                    <a:bodyPr/>
                    <a:lstStyle/>
                    <a:p>
                      <a:r>
                        <a:rPr lang="en-US" sz="1800" b="1" dirty="0">
                          <a:solidFill>
                            <a:srgbClr val="000000"/>
                          </a:solidFill>
                        </a:rPr>
                        <a:t>December 31, 2027</a:t>
                      </a:r>
                      <a:endParaRPr lang="en-US" dirty="0"/>
                    </a:p>
                  </a:txBody>
                  <a:tcPr>
                    <a:solidFill>
                      <a:schemeClr val="bg1"/>
                    </a:solidFill>
                  </a:tcPr>
                </a:tc>
                <a:tc>
                  <a:txBody>
                    <a:bodyPr/>
                    <a:lstStyle/>
                    <a:p>
                      <a:r>
                        <a:rPr lang="en-US" sz="1800" b="1" dirty="0">
                          <a:solidFill>
                            <a:srgbClr val="000000"/>
                          </a:solidFill>
                        </a:rPr>
                        <a:t>Record a fair value adjustment </a:t>
                      </a:r>
                      <a:r>
                        <a:rPr lang="en-US" sz="1800" dirty="0">
                          <a:solidFill>
                            <a:srgbClr val="000000"/>
                          </a:solidFill>
                        </a:rPr>
                        <a:t>to recognize a decline in the value of the </a:t>
                      </a:r>
                      <a:r>
                        <a:rPr lang="en-US" sz="1800" dirty="0" err="1">
                          <a:solidFill>
                            <a:srgbClr val="000000"/>
                          </a:solidFill>
                        </a:rPr>
                        <a:t>Arjent</a:t>
                      </a:r>
                      <a:r>
                        <a:rPr lang="en-US" sz="1800" dirty="0">
                          <a:solidFill>
                            <a:srgbClr val="000000"/>
                          </a:solidFill>
                        </a:rPr>
                        <a:t> stock investment to $1,450,000</a:t>
                      </a:r>
                      <a:endParaRPr lang="en-US" dirty="0"/>
                    </a:p>
                  </a:txBody>
                  <a:tcPr>
                    <a:solidFill>
                      <a:schemeClr val="bg1"/>
                    </a:solidFill>
                  </a:tcPr>
                </a:tc>
                <a:extLst>
                  <a:ext uri="{0D108BD9-81ED-4DB2-BD59-A6C34878D82A}">
                    <a16:rowId xmlns:a16="http://schemas.microsoft.com/office/drawing/2014/main" val="4154766977"/>
                  </a:ext>
                </a:extLst>
              </a:tr>
              <a:tr h="370840">
                <a:tc>
                  <a:txBody>
                    <a:bodyPr/>
                    <a:lstStyle/>
                    <a:p>
                      <a:r>
                        <a:rPr lang="en-US" sz="1800" b="1" dirty="0">
                          <a:solidFill>
                            <a:srgbClr val="000000"/>
                          </a:solidFill>
                        </a:rPr>
                        <a:t>January 5, 2028 </a:t>
                      </a:r>
                      <a:endParaRPr lang="en-US" dirty="0"/>
                    </a:p>
                  </a:txBody>
                  <a:tcPr>
                    <a:solidFill>
                      <a:schemeClr val="bg1"/>
                    </a:solidFill>
                  </a:tcPr>
                </a:tc>
                <a:tc>
                  <a:txBody>
                    <a:bodyPr/>
                    <a:lstStyle/>
                    <a:p>
                      <a:r>
                        <a:rPr lang="en-US" sz="1800" b="1" dirty="0">
                          <a:solidFill>
                            <a:srgbClr val="000000"/>
                          </a:solidFill>
                        </a:rPr>
                        <a:t>Sell </a:t>
                      </a:r>
                      <a:r>
                        <a:rPr lang="en-US" sz="1800" dirty="0">
                          <a:solidFill>
                            <a:srgbClr val="000000"/>
                          </a:solidFill>
                        </a:rPr>
                        <a:t>the </a:t>
                      </a:r>
                      <a:r>
                        <a:rPr lang="en-US" sz="1800" dirty="0" err="1">
                          <a:solidFill>
                            <a:srgbClr val="000000"/>
                          </a:solidFill>
                        </a:rPr>
                        <a:t>Arjent</a:t>
                      </a:r>
                      <a:r>
                        <a:rPr lang="en-US" sz="1800" dirty="0">
                          <a:solidFill>
                            <a:srgbClr val="000000"/>
                          </a:solidFill>
                        </a:rPr>
                        <a:t> stock for $1,446,000</a:t>
                      </a:r>
                      <a:endParaRPr lang="en-US" dirty="0"/>
                    </a:p>
                  </a:txBody>
                  <a:tcPr>
                    <a:solidFill>
                      <a:schemeClr val="bg1"/>
                    </a:solidFill>
                  </a:tcPr>
                </a:tc>
                <a:extLst>
                  <a:ext uri="{0D108BD9-81ED-4DB2-BD59-A6C34878D82A}">
                    <a16:rowId xmlns:a16="http://schemas.microsoft.com/office/drawing/2014/main" val="3772549387"/>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46</a:t>
            </a:fld>
            <a:endParaRPr lang="en-US"/>
          </a:p>
        </p:txBody>
      </p:sp>
    </p:spTree>
    <p:extLst>
      <p:ext uri="{BB962C8B-B14F-4D97-AF65-F5344CB8AC3E}">
        <p14:creationId xmlns:p14="http://schemas.microsoft.com/office/powerpoint/2010/main" val="4161418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When the Investor Does Not Have Significant Influence </a:t>
            </a:r>
            <a:r>
              <a:rPr lang="en-US" sz="1100" b="0" dirty="0"/>
              <a:t>2</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1" y="1288832"/>
            <a:ext cx="3329447" cy="407233"/>
          </a:xfrm>
        </p:spPr>
        <p:txBody>
          <a:bodyPr/>
          <a:lstStyle/>
          <a:p>
            <a:r>
              <a:rPr lang="en-US" sz="2200" b="1" dirty="0"/>
              <a:t>Purchase Investments:</a:t>
            </a:r>
          </a:p>
        </p:txBody>
      </p:sp>
      <p:graphicFrame>
        <p:nvGraphicFramePr>
          <p:cNvPr id="18" name="Table 18">
            <a:extLst>
              <a:ext uri="{FF2B5EF4-FFF2-40B4-BE49-F238E27FC236}">
                <a16:creationId xmlns:a16="http://schemas.microsoft.com/office/drawing/2014/main" id="{116817A1-490D-432D-B4D5-54CAF539C6E9}"/>
              </a:ext>
            </a:extLst>
          </p:cNvPr>
          <p:cNvGraphicFramePr>
            <a:graphicFrameLocks noGrp="1"/>
          </p:cNvGraphicFramePr>
          <p:nvPr>
            <p:extLst>
              <p:ext uri="{D42A27DB-BD31-4B8C-83A1-F6EECF244321}">
                <p14:modId xmlns:p14="http://schemas.microsoft.com/office/powerpoint/2010/main" val="3630325101"/>
              </p:ext>
            </p:extLst>
          </p:nvPr>
        </p:nvGraphicFramePr>
        <p:xfrm>
          <a:off x="1091381" y="1854537"/>
          <a:ext cx="6687845" cy="1112520"/>
        </p:xfrm>
        <a:graphic>
          <a:graphicData uri="http://schemas.openxmlformats.org/drawingml/2006/table">
            <a:tbl>
              <a:tblPr firstRow="1" bandRow="1">
                <a:tableStyleId>{5C22544A-7EE6-4342-B048-85BDC9FD1C3A}</a:tableStyleId>
              </a:tblPr>
              <a:tblGrid>
                <a:gridCol w="3807203">
                  <a:extLst>
                    <a:ext uri="{9D8B030D-6E8A-4147-A177-3AD203B41FA5}">
                      <a16:colId xmlns:a16="http://schemas.microsoft.com/office/drawing/2014/main" val="2321289708"/>
                    </a:ext>
                  </a:extLst>
                </a:gridCol>
                <a:gridCol w="1440321">
                  <a:extLst>
                    <a:ext uri="{9D8B030D-6E8A-4147-A177-3AD203B41FA5}">
                      <a16:colId xmlns:a16="http://schemas.microsoft.com/office/drawing/2014/main" val="1529181351"/>
                    </a:ext>
                  </a:extLst>
                </a:gridCol>
                <a:gridCol w="1440321">
                  <a:extLst>
                    <a:ext uri="{9D8B030D-6E8A-4147-A177-3AD203B41FA5}">
                      <a16:colId xmlns:a16="http://schemas.microsoft.com/office/drawing/2014/main" val="180230216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rPr>
                        <a:t>Journal Entry – July 1, 2027</a:t>
                      </a:r>
                      <a:endParaRPr lang="en-IN" sz="18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tc>
                <a:extLst>
                  <a:ext uri="{0D108BD9-81ED-4DB2-BD59-A6C34878D82A}">
                    <a16:rowId xmlns:a16="http://schemas.microsoft.com/office/drawing/2014/main" val="3121811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Investment in equity securities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1,500,000</a:t>
                      </a:r>
                    </a:p>
                  </a:txBody>
                  <a:tcPr/>
                </a:tc>
                <a:tc>
                  <a:txBody>
                    <a:bodyPr/>
                    <a:lstStyle/>
                    <a:p>
                      <a:pPr algn="r"/>
                      <a:endParaRPr lang="en-US" sz="1800" dirty="0">
                        <a:latin typeface="+mn-lt"/>
                      </a:endParaRPr>
                    </a:p>
                  </a:txBody>
                  <a:tcPr/>
                </a:tc>
                <a:extLst>
                  <a:ext uri="{0D108BD9-81ED-4DB2-BD59-A6C34878D82A}">
                    <a16:rowId xmlns:a16="http://schemas.microsoft.com/office/drawing/2014/main" val="3869676881"/>
                  </a:ext>
                </a:extLst>
              </a:tr>
              <a:tr h="370840">
                <a:tc>
                  <a:txBody>
                    <a:bodyPr/>
                    <a:lstStyle/>
                    <a:p>
                      <a:pPr marL="354013"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a:t>
                      </a:r>
                    </a:p>
                  </a:txBody>
                  <a:tcPr/>
                </a:tc>
                <a:tc>
                  <a:txBody>
                    <a:bodyPr/>
                    <a:lstStyle/>
                    <a:p>
                      <a:pPr algn="r"/>
                      <a:endParaRPr lang="en-US" sz="18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1,500,000</a:t>
                      </a:r>
                    </a:p>
                  </a:txBody>
                  <a:tcPr/>
                </a:tc>
                <a:extLst>
                  <a:ext uri="{0D108BD9-81ED-4DB2-BD59-A6C34878D82A}">
                    <a16:rowId xmlns:a16="http://schemas.microsoft.com/office/drawing/2014/main" val="2829614663"/>
                  </a:ext>
                </a:extLst>
              </a:tr>
            </a:tbl>
          </a:graphicData>
        </a:graphic>
      </p:graphicFrame>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462861"/>
            <a:ext cx="4597810" cy="424248"/>
          </a:xfrm>
        </p:spPr>
        <p:txBody>
          <a:bodyPr/>
          <a:lstStyle/>
          <a:p>
            <a:r>
              <a:rPr lang="en-US" sz="2200" b="1" dirty="0"/>
              <a:t>Recognize Investment Revenue:</a:t>
            </a:r>
            <a:endParaRPr lang="en-US" sz="2200" dirty="0"/>
          </a:p>
        </p:txBody>
      </p:sp>
      <p:graphicFrame>
        <p:nvGraphicFramePr>
          <p:cNvPr id="20" name="Table 20">
            <a:extLst>
              <a:ext uri="{FF2B5EF4-FFF2-40B4-BE49-F238E27FC236}">
                <a16:creationId xmlns:a16="http://schemas.microsoft.com/office/drawing/2014/main" id="{92D44EB5-4D71-4A3F-9222-36F9CC0B67B0}"/>
              </a:ext>
            </a:extLst>
          </p:cNvPr>
          <p:cNvGraphicFramePr>
            <a:graphicFrameLocks noGrp="1"/>
          </p:cNvGraphicFramePr>
          <p:nvPr>
            <p:extLst>
              <p:ext uri="{D42A27DB-BD31-4B8C-83A1-F6EECF244321}">
                <p14:modId xmlns:p14="http://schemas.microsoft.com/office/powerpoint/2010/main" val="4214319211"/>
              </p:ext>
            </p:extLst>
          </p:nvPr>
        </p:nvGraphicFramePr>
        <p:xfrm>
          <a:off x="1091381" y="4201815"/>
          <a:ext cx="6687845" cy="1112520"/>
        </p:xfrm>
        <a:graphic>
          <a:graphicData uri="http://schemas.openxmlformats.org/drawingml/2006/table">
            <a:tbl>
              <a:tblPr firstRow="1" bandRow="1">
                <a:tableStyleId>{5C22544A-7EE6-4342-B048-85BDC9FD1C3A}</a:tableStyleId>
              </a:tblPr>
              <a:tblGrid>
                <a:gridCol w="3807203">
                  <a:extLst>
                    <a:ext uri="{9D8B030D-6E8A-4147-A177-3AD203B41FA5}">
                      <a16:colId xmlns:a16="http://schemas.microsoft.com/office/drawing/2014/main" val="2321289708"/>
                    </a:ext>
                  </a:extLst>
                </a:gridCol>
                <a:gridCol w="1440321">
                  <a:extLst>
                    <a:ext uri="{9D8B030D-6E8A-4147-A177-3AD203B41FA5}">
                      <a16:colId xmlns:a16="http://schemas.microsoft.com/office/drawing/2014/main" val="1529181351"/>
                    </a:ext>
                  </a:extLst>
                </a:gridCol>
                <a:gridCol w="1440321">
                  <a:extLst>
                    <a:ext uri="{9D8B030D-6E8A-4147-A177-3AD203B41FA5}">
                      <a16:colId xmlns:a16="http://schemas.microsoft.com/office/drawing/2014/main" val="1802302165"/>
                    </a:ext>
                  </a:extLst>
                </a:gridCol>
              </a:tblGrid>
              <a:tr h="370840">
                <a:tc>
                  <a:txBody>
                    <a:bodyPr/>
                    <a:lstStyle/>
                    <a:p>
                      <a:pPr algn="l"/>
                      <a:r>
                        <a:rPr lang="en-US" sz="1800" b="1" dirty="0">
                          <a:latin typeface="+mn-lt"/>
                        </a:rPr>
                        <a:t>Journal Entry – Dec. 31, 2027</a:t>
                      </a:r>
                      <a:endParaRPr lang="en-IN" sz="18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tc>
                <a:extLst>
                  <a:ext uri="{0D108BD9-81ED-4DB2-BD59-A6C34878D82A}">
                    <a16:rowId xmlns:a16="http://schemas.microsoft.com/office/drawing/2014/main" val="3121811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75,000</a:t>
                      </a:r>
                    </a:p>
                  </a:txBody>
                  <a:tcPr/>
                </a:tc>
                <a:tc>
                  <a:txBody>
                    <a:bodyPr/>
                    <a:lstStyle/>
                    <a:p>
                      <a:pPr algn="r"/>
                      <a:endParaRPr lang="en-US" sz="1800" dirty="0">
                        <a:latin typeface="+mn-lt"/>
                      </a:endParaRPr>
                    </a:p>
                  </a:txBody>
                  <a:tcPr/>
                </a:tc>
                <a:extLst>
                  <a:ext uri="{0D108BD9-81ED-4DB2-BD59-A6C34878D82A}">
                    <a16:rowId xmlns:a16="http://schemas.microsoft.com/office/drawing/2014/main" val="3869676881"/>
                  </a:ext>
                </a:extLst>
              </a:tr>
              <a:tr h="370840">
                <a:tc>
                  <a:txBody>
                    <a:bodyPr/>
                    <a:lstStyle/>
                    <a:p>
                      <a:pPr marL="354013"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Dividend revenue</a:t>
                      </a:r>
                    </a:p>
                  </a:txBody>
                  <a:tcPr/>
                </a:tc>
                <a:tc>
                  <a:txBody>
                    <a:bodyPr/>
                    <a:lstStyle/>
                    <a:p>
                      <a:pPr algn="r"/>
                      <a:endParaRPr lang="en-US" sz="18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75,000</a:t>
                      </a:r>
                    </a:p>
                  </a:txBody>
                  <a:tcPr/>
                </a:tc>
                <a:extLst>
                  <a:ext uri="{0D108BD9-81ED-4DB2-BD59-A6C34878D82A}">
                    <a16:rowId xmlns:a16="http://schemas.microsoft.com/office/drawing/2014/main" val="2829614663"/>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47</a:t>
            </a:fld>
            <a:endParaRPr lang="en-US"/>
          </a:p>
        </p:txBody>
      </p:sp>
    </p:spTree>
    <p:extLst>
      <p:ext uri="{BB962C8B-B14F-4D97-AF65-F5344CB8AC3E}">
        <p14:creationId xmlns:p14="http://schemas.microsoft.com/office/powerpoint/2010/main" val="602085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Adjust Equity Investments to Fair Value (2027)</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1"/>
            <a:ext cx="8458199" cy="768569"/>
          </a:xfrm>
        </p:spPr>
        <p:txBody>
          <a:bodyPr/>
          <a:lstStyle/>
          <a:p>
            <a:r>
              <a:rPr lang="en-IN" sz="1800" b="1" dirty="0"/>
              <a:t>Adjust investments to fair value:</a:t>
            </a:r>
          </a:p>
          <a:p>
            <a:pPr marL="292608" indent="-292608">
              <a:buFont typeface="Arial" panose="020B0604020202020204" pitchFamily="34" charset="0"/>
              <a:buChar char="•"/>
            </a:pPr>
            <a:r>
              <a:rPr lang="en-IN" sz="1800" dirty="0"/>
              <a:t>Valued the </a:t>
            </a:r>
            <a:r>
              <a:rPr lang="en-IN" sz="1800" dirty="0" err="1"/>
              <a:t>Arjent</a:t>
            </a:r>
            <a:r>
              <a:rPr lang="en-IN" sz="1800" dirty="0"/>
              <a:t> stock at $1,450,000.</a:t>
            </a:r>
            <a:endParaRPr lang="en-US" sz="1800" dirty="0"/>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41599" y="2136406"/>
            <a:ext cx="2280775" cy="355088"/>
          </a:xfrm>
        </p:spPr>
        <p:txBody>
          <a:bodyPr/>
          <a:lstStyle/>
          <a:p>
            <a:pPr algn="ctr"/>
            <a:r>
              <a:rPr lang="en-US" sz="1800" b="1" dirty="0"/>
              <a:t>December 31, 2027</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3974603928"/>
              </p:ext>
            </p:extLst>
          </p:nvPr>
        </p:nvGraphicFramePr>
        <p:xfrm>
          <a:off x="419101" y="2546715"/>
          <a:ext cx="8382000" cy="893070"/>
        </p:xfrm>
        <a:graphic>
          <a:graphicData uri="http://schemas.openxmlformats.org/drawingml/2006/table">
            <a:tbl>
              <a:tblPr firstRow="1" bandRow="1">
                <a:tableStyleId>{5C22544A-7EE6-4342-B048-85BDC9FD1C3A}</a:tableStyleId>
              </a:tblPr>
              <a:tblGrid>
                <a:gridCol w="1399678">
                  <a:extLst>
                    <a:ext uri="{9D8B030D-6E8A-4147-A177-3AD203B41FA5}">
                      <a16:colId xmlns:a16="http://schemas.microsoft.com/office/drawing/2014/main" val="3314875212"/>
                    </a:ext>
                  </a:extLst>
                </a:gridCol>
                <a:gridCol w="1563509">
                  <a:extLst>
                    <a:ext uri="{9D8B030D-6E8A-4147-A177-3AD203B41FA5}">
                      <a16:colId xmlns:a16="http://schemas.microsoft.com/office/drawing/2014/main" val="4091240952"/>
                    </a:ext>
                  </a:extLst>
                </a:gridCol>
                <a:gridCol w="1412021">
                  <a:extLst>
                    <a:ext uri="{9D8B030D-6E8A-4147-A177-3AD203B41FA5}">
                      <a16:colId xmlns:a16="http://schemas.microsoft.com/office/drawing/2014/main" val="635616253"/>
                    </a:ext>
                  </a:extLst>
                </a:gridCol>
                <a:gridCol w="4006792">
                  <a:extLst>
                    <a:ext uri="{9D8B030D-6E8A-4147-A177-3AD203B41FA5}">
                      <a16:colId xmlns:a16="http://schemas.microsoft.com/office/drawing/2014/main" val="1587905042"/>
                    </a:ext>
                  </a:extLst>
                </a:gridCol>
              </a:tblGrid>
              <a:tr h="557790">
                <a:tc>
                  <a:txBody>
                    <a:bodyPr/>
                    <a:lstStyle/>
                    <a:p>
                      <a:r>
                        <a:rPr lang="en-US" sz="1600" dirty="0"/>
                        <a:t>Security</a:t>
                      </a:r>
                      <a:endParaRPr lang="en-US" sz="1600" b="1" dirty="0"/>
                    </a:p>
                  </a:txBody>
                  <a:tcPr anchor="b"/>
                </a:tc>
                <a:tc>
                  <a:txBody>
                    <a:bodyPr/>
                    <a:lstStyle/>
                    <a:p>
                      <a:pPr algn="ctr"/>
                      <a:r>
                        <a:rPr lang="en-US" sz="1600" dirty="0"/>
                        <a:t>Cost</a:t>
                      </a:r>
                      <a:endParaRPr lang="en-US" sz="1600" b="1" dirty="0"/>
                    </a:p>
                  </a:txBody>
                  <a:tcPr anchor="b"/>
                </a:tc>
                <a:tc>
                  <a:txBody>
                    <a:bodyPr/>
                    <a:lstStyle/>
                    <a:p>
                      <a:r>
                        <a:rPr lang="en-US" sz="1600" dirty="0"/>
                        <a:t>Fair Value</a:t>
                      </a:r>
                      <a:endParaRPr lang="en-US" sz="1600" b="1" dirty="0"/>
                    </a:p>
                  </a:txBody>
                  <a:tcPr anchor="b"/>
                </a:tc>
                <a:tc>
                  <a:txBody>
                    <a:bodyPr/>
                    <a:lstStyle/>
                    <a:p>
                      <a:pPr algn="ctr"/>
                      <a:r>
                        <a:rPr lang="en-US" sz="1600" b="1" dirty="0"/>
                        <a:t>Necessary Fair Value Adjustment</a:t>
                      </a:r>
                    </a:p>
                  </a:txBody>
                  <a:tcPr anchor="b"/>
                </a:tc>
                <a:extLst>
                  <a:ext uri="{0D108BD9-81ED-4DB2-BD59-A6C34878D82A}">
                    <a16:rowId xmlns:a16="http://schemas.microsoft.com/office/drawing/2014/main" val="2471451636"/>
                  </a:ext>
                </a:extLst>
              </a:tr>
              <a:tr h="316364">
                <a:tc>
                  <a:txBody>
                    <a:bodyPr/>
                    <a:lstStyle/>
                    <a:p>
                      <a:r>
                        <a:rPr lang="en-US" sz="1600" dirty="0"/>
                        <a:t>Arjent</a:t>
                      </a:r>
                    </a:p>
                  </a:txBody>
                  <a:tcPr/>
                </a:tc>
                <a:tc>
                  <a:txBody>
                    <a:bodyPr/>
                    <a:lstStyle/>
                    <a:p>
                      <a:pPr algn="ctr"/>
                      <a:r>
                        <a:rPr lang="en-US" sz="1600" dirty="0">
                          <a:solidFill>
                            <a:schemeClr val="tx1"/>
                          </a:solidFill>
                        </a:rPr>
                        <a:t>$1,500,000</a:t>
                      </a:r>
                    </a:p>
                  </a:txBody>
                  <a:tcPr/>
                </a:tc>
                <a:tc>
                  <a:txBody>
                    <a:bodyPr/>
                    <a:lstStyle/>
                    <a:p>
                      <a:r>
                        <a:rPr lang="en-US" sz="1600" dirty="0">
                          <a:solidFill>
                            <a:schemeClr val="tx1"/>
                          </a:solidFill>
                        </a:rPr>
                        <a:t>$1,450,000</a:t>
                      </a:r>
                    </a:p>
                  </a:txBody>
                  <a:tcPr/>
                </a:tc>
                <a:tc>
                  <a:txBody>
                    <a:bodyPr/>
                    <a:lstStyle/>
                    <a:p>
                      <a:pPr algn="ctr"/>
                      <a:r>
                        <a:rPr lang="en-US" sz="1600" b="1" dirty="0">
                          <a:solidFill>
                            <a:schemeClr val="tx1"/>
                          </a:solidFill>
                        </a:rPr>
                        <a:t>$(50,000)</a:t>
                      </a:r>
                    </a:p>
                  </a:txBody>
                  <a:tcPr/>
                </a:tc>
                <a:extLst>
                  <a:ext uri="{0D108BD9-81ED-4DB2-BD59-A6C34878D82A}">
                    <a16:rowId xmlns:a16="http://schemas.microsoft.com/office/drawing/2014/main" val="108905341"/>
                  </a:ext>
                </a:extLst>
              </a:tr>
            </a:tbl>
          </a:graphicData>
        </a:graphic>
      </p:graphicFrame>
      <p:sp>
        <p:nvSpPr>
          <p:cNvPr id="7" name="Content Placeholder 6">
            <a:extLst>
              <a:ext uri="{FF2B5EF4-FFF2-40B4-BE49-F238E27FC236}">
                <a16:creationId xmlns:a16="http://schemas.microsoft.com/office/drawing/2014/main" id="{B4DF34FC-50E0-426C-B100-7A1AAC3E5033}"/>
              </a:ext>
            </a:extLst>
          </p:cNvPr>
          <p:cNvSpPr>
            <a:spLocks noGrp="1"/>
          </p:cNvSpPr>
          <p:nvPr>
            <p:ph sz="quarter" idx="17"/>
          </p:nvPr>
        </p:nvSpPr>
        <p:spPr>
          <a:xfrm>
            <a:off x="5751870" y="3553998"/>
            <a:ext cx="2592029" cy="394036"/>
          </a:xfrm>
        </p:spPr>
        <p:txBody>
          <a:bodyPr/>
          <a:lstStyle/>
          <a:p>
            <a:pPr algn="ctr"/>
            <a:r>
              <a:rPr lang="en-IN" sz="1800" b="1" dirty="0"/>
              <a:t>Fair Value Adjustment</a:t>
            </a:r>
            <a:endParaRPr lang="en-US" sz="1800" b="1" dirty="0"/>
          </a:p>
        </p:txBody>
      </p:sp>
      <p:graphicFrame>
        <p:nvGraphicFramePr>
          <p:cNvPr id="19" name="Table 20">
            <a:extLst>
              <a:ext uri="{FF2B5EF4-FFF2-40B4-BE49-F238E27FC236}">
                <a16:creationId xmlns:a16="http://schemas.microsoft.com/office/drawing/2014/main" id="{368DF157-34AA-4E4A-A1C8-0CE20C93C7D6}"/>
              </a:ext>
            </a:extLst>
          </p:cNvPr>
          <p:cNvGraphicFramePr>
            <a:graphicFrameLocks noGrp="1"/>
          </p:cNvGraphicFramePr>
          <p:nvPr>
            <p:extLst>
              <p:ext uri="{D42A27DB-BD31-4B8C-83A1-F6EECF244321}">
                <p14:modId xmlns:p14="http://schemas.microsoft.com/office/powerpoint/2010/main" val="3827953894"/>
              </p:ext>
            </p:extLst>
          </p:nvPr>
        </p:nvGraphicFramePr>
        <p:xfrm>
          <a:off x="545526" y="4038492"/>
          <a:ext cx="7798373" cy="1264748"/>
        </p:xfrm>
        <a:graphic>
          <a:graphicData uri="http://schemas.openxmlformats.org/drawingml/2006/table">
            <a:tbl>
              <a:tblPr firstRow="1" bandRow="1">
                <a:tableStyleId>{5C22544A-7EE6-4342-B048-85BDC9FD1C3A}</a:tableStyleId>
              </a:tblPr>
              <a:tblGrid>
                <a:gridCol w="4852321">
                  <a:extLst>
                    <a:ext uri="{9D8B030D-6E8A-4147-A177-3AD203B41FA5}">
                      <a16:colId xmlns:a16="http://schemas.microsoft.com/office/drawing/2014/main" val="4021996736"/>
                    </a:ext>
                  </a:extLst>
                </a:gridCol>
                <a:gridCol w="1522163">
                  <a:extLst>
                    <a:ext uri="{9D8B030D-6E8A-4147-A177-3AD203B41FA5}">
                      <a16:colId xmlns:a16="http://schemas.microsoft.com/office/drawing/2014/main" val="4235903213"/>
                    </a:ext>
                  </a:extLst>
                </a:gridCol>
                <a:gridCol w="1423889">
                  <a:extLst>
                    <a:ext uri="{9D8B030D-6E8A-4147-A177-3AD203B41FA5}">
                      <a16:colId xmlns:a16="http://schemas.microsoft.com/office/drawing/2014/main" val="3402064816"/>
                    </a:ext>
                  </a:extLst>
                </a:gridCol>
              </a:tblGrid>
              <a:tr h="345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Beginning balance on 7/1/2027</a:t>
                      </a:r>
                    </a:p>
                  </a:txBody>
                  <a:tcPr marT="42644" marB="42644">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r"/>
                      <a:r>
                        <a:rPr lang="en-IN" sz="1600" b="0" dirty="0">
                          <a:solidFill>
                            <a:schemeClr val="tx1"/>
                          </a:solidFill>
                        </a:rPr>
                        <a:t>0</a:t>
                      </a:r>
                      <a:endParaRPr lang="en-US" sz="1600" b="0" dirty="0">
                        <a:solidFill>
                          <a:schemeClr val="tx1"/>
                        </a:solidFill>
                      </a:endParaRPr>
                    </a:p>
                  </a:txBody>
                  <a:tcPr marT="42644" marB="42644">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endParaRPr lang="en-US" sz="1600" dirty="0">
                        <a:solidFill>
                          <a:schemeClr val="tx1"/>
                        </a:solidFill>
                      </a:endParaRPr>
                    </a:p>
                  </a:txBody>
                  <a:tcPr marT="42644" marB="42644">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8755996"/>
                  </a:ext>
                </a:extLst>
              </a:tr>
              <a:tr h="5681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Adjustment needed to update fair value</a:t>
                      </a:r>
                    </a:p>
                  </a:txBody>
                  <a:tcPr marT="42644" marB="42644">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600" dirty="0">
                        <a:solidFill>
                          <a:schemeClr val="tx1"/>
                        </a:solidFill>
                      </a:endParaRPr>
                    </a:p>
                  </a:txBody>
                  <a:tcPr marT="42644" marB="42644">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509588" marR="0" lvl="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rPr>
                        <a:t>50,000</a:t>
                      </a:r>
                      <a:endParaRPr lang="en-US" sz="1600" dirty="0">
                        <a:solidFill>
                          <a:schemeClr val="tx1"/>
                        </a:solidFill>
                      </a:endParaRPr>
                    </a:p>
                  </a:txBody>
                  <a:tcPr marT="42644" marB="42644">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056599"/>
                  </a:ext>
                </a:extLst>
              </a:tr>
              <a:tr h="3458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Balance needed December 31, 2027</a:t>
                      </a:r>
                    </a:p>
                  </a:txBody>
                  <a:tcPr marT="42644" marB="42644">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marT="42644" marB="42644">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600" b="1" dirty="0">
                          <a:solidFill>
                            <a:schemeClr val="tx1"/>
                          </a:solidFill>
                        </a:rPr>
                        <a:t>50,000</a:t>
                      </a:r>
                    </a:p>
                  </a:txBody>
                  <a:tcPr marT="42644" marB="42644">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3482824"/>
                  </a:ext>
                </a:extLst>
              </a:tr>
            </a:tbl>
          </a:graphicData>
        </a:graphic>
      </p:graphicFrame>
      <p:graphicFrame>
        <p:nvGraphicFramePr>
          <p:cNvPr id="21" name="Table 21">
            <a:extLst>
              <a:ext uri="{FF2B5EF4-FFF2-40B4-BE49-F238E27FC236}">
                <a16:creationId xmlns:a16="http://schemas.microsoft.com/office/drawing/2014/main" id="{609CDFFA-5569-41B8-BCC4-36E0BFE828A6}"/>
              </a:ext>
            </a:extLst>
          </p:cNvPr>
          <p:cNvGraphicFramePr>
            <a:graphicFrameLocks noGrp="1"/>
          </p:cNvGraphicFramePr>
          <p:nvPr>
            <p:extLst>
              <p:ext uri="{D42A27DB-BD31-4B8C-83A1-F6EECF244321}">
                <p14:modId xmlns:p14="http://schemas.microsoft.com/office/powerpoint/2010/main" val="2195805227"/>
              </p:ext>
            </p:extLst>
          </p:nvPr>
        </p:nvGraphicFramePr>
        <p:xfrm>
          <a:off x="677750" y="5366782"/>
          <a:ext cx="7753921" cy="1112520"/>
        </p:xfrm>
        <a:graphic>
          <a:graphicData uri="http://schemas.openxmlformats.org/drawingml/2006/table">
            <a:tbl>
              <a:tblPr firstRow="1" bandRow="1">
                <a:tableStyleId>{5C22544A-7EE6-4342-B048-85BDC9FD1C3A}</a:tableStyleId>
              </a:tblPr>
              <a:tblGrid>
                <a:gridCol w="5320805">
                  <a:extLst>
                    <a:ext uri="{9D8B030D-6E8A-4147-A177-3AD203B41FA5}">
                      <a16:colId xmlns:a16="http://schemas.microsoft.com/office/drawing/2014/main" val="2703606482"/>
                    </a:ext>
                  </a:extLst>
                </a:gridCol>
                <a:gridCol w="1216558">
                  <a:extLst>
                    <a:ext uri="{9D8B030D-6E8A-4147-A177-3AD203B41FA5}">
                      <a16:colId xmlns:a16="http://schemas.microsoft.com/office/drawing/2014/main" val="352133591"/>
                    </a:ext>
                  </a:extLst>
                </a:gridCol>
                <a:gridCol w="1216558">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Journal Entry – Dec. 31, 2027</a:t>
                      </a: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Loss on investments (unrealized, NI)</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0" dirty="0">
                          <a:solidFill>
                            <a:schemeClr val="tx1"/>
                          </a:solidFill>
                          <a:latin typeface="+mn-lt"/>
                        </a:rPr>
                        <a:t>50,000</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Fair value adjustment</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50,000</a:t>
                      </a:r>
                    </a:p>
                  </a:txBody>
                  <a:tcPr marL="88751" marR="88751"/>
                </a:tc>
                <a:extLst>
                  <a:ext uri="{0D108BD9-81ED-4DB2-BD59-A6C34878D82A}">
                    <a16:rowId xmlns:a16="http://schemas.microsoft.com/office/drawing/2014/main" val="892124766"/>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48</a:t>
            </a:fld>
            <a:endParaRPr lang="en-US"/>
          </a:p>
        </p:txBody>
      </p:sp>
    </p:spTree>
    <p:extLst>
      <p:ext uri="{BB962C8B-B14F-4D97-AF65-F5344CB8AC3E}">
        <p14:creationId xmlns:p14="http://schemas.microsoft.com/office/powerpoint/2010/main" val="1753607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IN" dirty="0"/>
              <a:t>Sell the Equity Investment</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62987"/>
          </a:xfrm>
        </p:spPr>
        <p:txBody>
          <a:bodyPr/>
          <a:lstStyle/>
          <a:p>
            <a:r>
              <a:rPr lang="en-US" sz="1800" b="1" dirty="0"/>
              <a:t>Step 1. Adjust securities to fair value (2028):</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58345" y="1720054"/>
            <a:ext cx="2227310" cy="367826"/>
          </a:xfrm>
        </p:spPr>
        <p:txBody>
          <a:bodyPr/>
          <a:lstStyle/>
          <a:p>
            <a:pPr algn="ctr"/>
            <a:r>
              <a:rPr lang="en-IN" sz="1800" b="1" dirty="0"/>
              <a:t>January 5, 2028</a:t>
            </a:r>
            <a:endParaRPr lang="en-US" sz="1800" b="1" dirty="0"/>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2924625788"/>
              </p:ext>
            </p:extLst>
          </p:nvPr>
        </p:nvGraphicFramePr>
        <p:xfrm>
          <a:off x="1276404" y="2168463"/>
          <a:ext cx="6667394" cy="636978"/>
        </p:xfrm>
        <a:graphic>
          <a:graphicData uri="http://schemas.openxmlformats.org/drawingml/2006/table">
            <a:tbl>
              <a:tblPr firstRow="1" bandRow="1">
                <a:tableStyleId>{5C22544A-7EE6-4342-B048-85BDC9FD1C3A}</a:tableStyleId>
              </a:tblPr>
              <a:tblGrid>
                <a:gridCol w="1113361">
                  <a:extLst>
                    <a:ext uri="{9D8B030D-6E8A-4147-A177-3AD203B41FA5}">
                      <a16:colId xmlns:a16="http://schemas.microsoft.com/office/drawing/2014/main" val="3314875212"/>
                    </a:ext>
                  </a:extLst>
                </a:gridCol>
                <a:gridCol w="1243681">
                  <a:extLst>
                    <a:ext uri="{9D8B030D-6E8A-4147-A177-3AD203B41FA5}">
                      <a16:colId xmlns:a16="http://schemas.microsoft.com/office/drawing/2014/main" val="4091240952"/>
                    </a:ext>
                  </a:extLst>
                </a:gridCol>
                <a:gridCol w="1123180">
                  <a:extLst>
                    <a:ext uri="{9D8B030D-6E8A-4147-A177-3AD203B41FA5}">
                      <a16:colId xmlns:a16="http://schemas.microsoft.com/office/drawing/2014/main" val="635616253"/>
                    </a:ext>
                  </a:extLst>
                </a:gridCol>
                <a:gridCol w="3187172">
                  <a:extLst>
                    <a:ext uri="{9D8B030D-6E8A-4147-A177-3AD203B41FA5}">
                      <a16:colId xmlns:a16="http://schemas.microsoft.com/office/drawing/2014/main" val="1587905042"/>
                    </a:ext>
                  </a:extLst>
                </a:gridCol>
              </a:tblGrid>
              <a:tr h="350884">
                <a:tc>
                  <a:txBody>
                    <a:bodyPr/>
                    <a:lstStyle/>
                    <a:p>
                      <a:pPr algn="ctr"/>
                      <a:r>
                        <a:rPr lang="en-US" sz="1400" b="1" dirty="0">
                          <a:latin typeface="+mn-lt"/>
                        </a:rPr>
                        <a:t>Security</a:t>
                      </a:r>
                    </a:p>
                  </a:txBody>
                  <a:tcPr marL="72736" marR="72736" marT="29804" marB="29804" anchor="b"/>
                </a:tc>
                <a:tc>
                  <a:txBody>
                    <a:bodyPr/>
                    <a:lstStyle/>
                    <a:p>
                      <a:pPr algn="ctr"/>
                      <a:r>
                        <a:rPr lang="en-US" sz="1400" b="1" dirty="0">
                          <a:latin typeface="+mn-lt"/>
                        </a:rPr>
                        <a:t>Cost</a:t>
                      </a:r>
                    </a:p>
                  </a:txBody>
                  <a:tcPr marL="72736" marR="72736" marT="29804" marB="29804" anchor="b"/>
                </a:tc>
                <a:tc>
                  <a:txBody>
                    <a:bodyPr/>
                    <a:lstStyle/>
                    <a:p>
                      <a:pPr algn="ctr"/>
                      <a:r>
                        <a:rPr lang="en-US" sz="1400" b="1" dirty="0">
                          <a:latin typeface="+mn-lt"/>
                        </a:rPr>
                        <a:t>Fair Value</a:t>
                      </a:r>
                    </a:p>
                  </a:txBody>
                  <a:tcPr marL="72736" marR="72736" marT="29804" marB="29804" anchor="b"/>
                </a:tc>
                <a:tc>
                  <a:txBody>
                    <a:bodyPr/>
                    <a:lstStyle/>
                    <a:p>
                      <a:pPr algn="ctr"/>
                      <a:r>
                        <a:rPr lang="en-US" sz="1400" b="1" dirty="0">
                          <a:latin typeface="+mn-lt"/>
                        </a:rPr>
                        <a:t>Necessary Fair Value Adjustment</a:t>
                      </a:r>
                    </a:p>
                  </a:txBody>
                  <a:tcPr marL="72736" marR="72736" marT="29804" marB="29804" anchor="b"/>
                </a:tc>
                <a:extLst>
                  <a:ext uri="{0D108BD9-81ED-4DB2-BD59-A6C34878D82A}">
                    <a16:rowId xmlns:a16="http://schemas.microsoft.com/office/drawing/2014/main" val="2471451636"/>
                  </a:ext>
                </a:extLst>
              </a:tr>
              <a:tr h="283982">
                <a:tc>
                  <a:txBody>
                    <a:bodyPr/>
                    <a:lstStyle/>
                    <a:p>
                      <a:r>
                        <a:rPr lang="en-US" sz="1400" dirty="0"/>
                        <a:t>Arjent</a:t>
                      </a:r>
                    </a:p>
                  </a:txBody>
                  <a:tcPr marL="72736" marR="72736" marT="36367" marB="36367"/>
                </a:tc>
                <a:tc>
                  <a:txBody>
                    <a:bodyPr/>
                    <a:lstStyle/>
                    <a:p>
                      <a:pPr algn="ctr"/>
                      <a:r>
                        <a:rPr lang="en-US" sz="1400" dirty="0"/>
                        <a:t>$1,500,000</a:t>
                      </a:r>
                    </a:p>
                  </a:txBody>
                  <a:tcPr marL="72736" marR="72736" marT="36367" marB="36367"/>
                </a:tc>
                <a:tc>
                  <a:txBody>
                    <a:bodyPr/>
                    <a:lstStyle/>
                    <a:p>
                      <a:r>
                        <a:rPr lang="en-US" sz="1400" dirty="0"/>
                        <a:t>$1,446,000</a:t>
                      </a:r>
                    </a:p>
                  </a:txBody>
                  <a:tcPr marL="72736" marR="72736" marT="36367" marB="36367"/>
                </a:tc>
                <a:tc>
                  <a:txBody>
                    <a:bodyPr/>
                    <a:lstStyle/>
                    <a:p>
                      <a:pPr algn="ctr"/>
                      <a:r>
                        <a:rPr lang="en-US" sz="1400" b="1" dirty="0">
                          <a:solidFill>
                            <a:schemeClr val="tx1"/>
                          </a:solidFill>
                        </a:rPr>
                        <a:t>$(54,000)</a:t>
                      </a:r>
                    </a:p>
                  </a:txBody>
                  <a:tcPr marL="72736" marR="72736" marT="36367" marB="36367"/>
                </a:tc>
                <a:extLst>
                  <a:ext uri="{0D108BD9-81ED-4DB2-BD59-A6C34878D82A}">
                    <a16:rowId xmlns:a16="http://schemas.microsoft.com/office/drawing/2014/main" val="108905341"/>
                  </a:ext>
                </a:extLst>
              </a:tr>
            </a:tbl>
          </a:graphicData>
        </a:graphic>
      </p:graphicFrame>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5088504" y="2984142"/>
            <a:ext cx="2767472" cy="336215"/>
          </a:xfrm>
        </p:spPr>
        <p:txBody>
          <a:bodyPr/>
          <a:lstStyle/>
          <a:p>
            <a:pPr algn="ctr"/>
            <a:r>
              <a:rPr lang="en-US" sz="1800" b="1" dirty="0"/>
              <a:t>Fair Value Adjustment</a:t>
            </a:r>
          </a:p>
        </p:txBody>
      </p:sp>
      <p:graphicFrame>
        <p:nvGraphicFramePr>
          <p:cNvPr id="19" name="Table 20">
            <a:extLst>
              <a:ext uri="{FF2B5EF4-FFF2-40B4-BE49-F238E27FC236}">
                <a16:creationId xmlns:a16="http://schemas.microsoft.com/office/drawing/2014/main" id="{368DF157-34AA-4E4A-A1C8-0CE20C93C7D6}"/>
              </a:ext>
            </a:extLst>
          </p:cNvPr>
          <p:cNvGraphicFramePr>
            <a:graphicFrameLocks noGrp="1"/>
          </p:cNvGraphicFramePr>
          <p:nvPr>
            <p:extLst>
              <p:ext uri="{D42A27DB-BD31-4B8C-83A1-F6EECF244321}">
                <p14:modId xmlns:p14="http://schemas.microsoft.com/office/powerpoint/2010/main" val="3835702225"/>
              </p:ext>
            </p:extLst>
          </p:nvPr>
        </p:nvGraphicFramePr>
        <p:xfrm>
          <a:off x="1400611" y="3439650"/>
          <a:ext cx="6265185" cy="763836"/>
        </p:xfrm>
        <a:graphic>
          <a:graphicData uri="http://schemas.openxmlformats.org/drawingml/2006/table">
            <a:tbl>
              <a:tblPr firstRow="1" bandRow="1">
                <a:tableStyleId>{5C22544A-7EE6-4342-B048-85BDC9FD1C3A}</a:tableStyleId>
              </a:tblPr>
              <a:tblGrid>
                <a:gridCol w="3898337">
                  <a:extLst>
                    <a:ext uri="{9D8B030D-6E8A-4147-A177-3AD203B41FA5}">
                      <a16:colId xmlns:a16="http://schemas.microsoft.com/office/drawing/2014/main" val="4021996736"/>
                    </a:ext>
                  </a:extLst>
                </a:gridCol>
                <a:gridCol w="1222899">
                  <a:extLst>
                    <a:ext uri="{9D8B030D-6E8A-4147-A177-3AD203B41FA5}">
                      <a16:colId xmlns:a16="http://schemas.microsoft.com/office/drawing/2014/main" val="4235903213"/>
                    </a:ext>
                  </a:extLst>
                </a:gridCol>
                <a:gridCol w="1143949">
                  <a:extLst>
                    <a:ext uri="{9D8B030D-6E8A-4147-A177-3AD203B41FA5}">
                      <a16:colId xmlns:a16="http://schemas.microsoft.com/office/drawing/2014/main" val="3402064816"/>
                    </a:ext>
                  </a:extLst>
                </a:gridCol>
              </a:tblGrid>
              <a:tr h="252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Beginning balance 1/1/2028</a:t>
                      </a:r>
                    </a:p>
                  </a:txBody>
                  <a:tcPr marL="73463" marR="73463" marT="20626" marB="20626">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US" sz="1400" b="0" dirty="0">
                          <a:solidFill>
                            <a:schemeClr val="tx1"/>
                          </a:solidFill>
                        </a:rPr>
                        <a:t>0</a:t>
                      </a:r>
                    </a:p>
                  </a:txBody>
                  <a:tcPr marL="73463" marR="73463" marT="20626" marB="20626">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algn="r"/>
                      <a:r>
                        <a:rPr lang="en-US" sz="1400" b="0" dirty="0">
                          <a:solidFill>
                            <a:schemeClr val="tx1"/>
                          </a:solidFill>
                        </a:rPr>
                        <a:t>50,000</a:t>
                      </a:r>
                    </a:p>
                  </a:txBody>
                  <a:tcPr marL="73463" marR="73463" marT="20626" marB="20626">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8755996"/>
                  </a:ext>
                </a:extLst>
              </a:tr>
              <a:tr h="252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solidFill>
                            <a:schemeClr val="tx1"/>
                          </a:solidFill>
                        </a:rPr>
                        <a:t>Adjustment needed to update fair value</a:t>
                      </a:r>
                    </a:p>
                  </a:txBody>
                  <a:tcPr marL="73463" marR="73463" marT="20626" marB="20626">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dirty="0">
                        <a:solidFill>
                          <a:schemeClr val="tx1"/>
                        </a:solidFill>
                      </a:endParaRPr>
                    </a:p>
                  </a:txBody>
                  <a:tcPr marL="73463" marR="73463" marT="20626" marB="20626">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b="1" dirty="0">
                          <a:solidFill>
                            <a:schemeClr val="tx1"/>
                          </a:solidFill>
                        </a:rPr>
                        <a:t>4,000</a:t>
                      </a:r>
                    </a:p>
                  </a:txBody>
                  <a:tcPr marL="73463" marR="73463" marT="20626" marB="20626">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056599"/>
                  </a:ext>
                </a:extLst>
              </a:tr>
              <a:tr h="252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Balance needed as of date of sale</a:t>
                      </a:r>
                    </a:p>
                  </a:txBody>
                  <a:tcPr marL="73463" marR="73463" marT="20626" marB="206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marL="73463" marR="73463" marT="20626" marB="20626">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1" dirty="0">
                          <a:solidFill>
                            <a:schemeClr val="tx1"/>
                          </a:solidFill>
                        </a:rPr>
                        <a:t>54,000</a:t>
                      </a:r>
                    </a:p>
                  </a:txBody>
                  <a:tcPr marL="73463" marR="73463" marT="20626" marB="20626">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3482824"/>
                  </a:ext>
                </a:extLst>
              </a:tr>
            </a:tbl>
          </a:graphicData>
        </a:graphic>
      </p:graphicFrame>
      <p:graphicFrame>
        <p:nvGraphicFramePr>
          <p:cNvPr id="21" name="Table 21">
            <a:extLst>
              <a:ext uri="{FF2B5EF4-FFF2-40B4-BE49-F238E27FC236}">
                <a16:creationId xmlns:a16="http://schemas.microsoft.com/office/drawing/2014/main" id="{609CDFFA-5569-41B8-BCC4-36E0BFE828A6}"/>
              </a:ext>
            </a:extLst>
          </p:cNvPr>
          <p:cNvGraphicFramePr>
            <a:graphicFrameLocks noGrp="1"/>
          </p:cNvGraphicFramePr>
          <p:nvPr>
            <p:extLst>
              <p:ext uri="{D42A27DB-BD31-4B8C-83A1-F6EECF244321}">
                <p14:modId xmlns:p14="http://schemas.microsoft.com/office/powerpoint/2010/main" val="1889509486"/>
              </p:ext>
            </p:extLst>
          </p:nvPr>
        </p:nvGraphicFramePr>
        <p:xfrm>
          <a:off x="1408828" y="4300301"/>
          <a:ext cx="6291765" cy="770142"/>
        </p:xfrm>
        <a:graphic>
          <a:graphicData uri="http://schemas.openxmlformats.org/drawingml/2006/table">
            <a:tbl>
              <a:tblPr firstRow="1" bandRow="1">
                <a:tableStyleId>{5C22544A-7EE6-4342-B048-85BDC9FD1C3A}</a:tableStyleId>
              </a:tblPr>
              <a:tblGrid>
                <a:gridCol w="4317461">
                  <a:extLst>
                    <a:ext uri="{9D8B030D-6E8A-4147-A177-3AD203B41FA5}">
                      <a16:colId xmlns:a16="http://schemas.microsoft.com/office/drawing/2014/main" val="2703606482"/>
                    </a:ext>
                  </a:extLst>
                </a:gridCol>
                <a:gridCol w="987152">
                  <a:extLst>
                    <a:ext uri="{9D8B030D-6E8A-4147-A177-3AD203B41FA5}">
                      <a16:colId xmlns:a16="http://schemas.microsoft.com/office/drawing/2014/main" val="352133591"/>
                    </a:ext>
                  </a:extLst>
                </a:gridCol>
                <a:gridCol w="987152">
                  <a:extLst>
                    <a:ext uri="{9D8B030D-6E8A-4147-A177-3AD203B41FA5}">
                      <a16:colId xmlns:a16="http://schemas.microsoft.com/office/drawing/2014/main" val="3799359734"/>
                    </a:ext>
                  </a:extLst>
                </a:gridCol>
              </a:tblGrid>
              <a:tr h="2546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Journal Entry – Jan. 5, 2028</a:t>
                      </a:r>
                      <a:endParaRPr lang="en-IN" sz="1400" b="1" baseline="30000" dirty="0">
                        <a:latin typeface="+mn-lt"/>
                      </a:endParaRPr>
                    </a:p>
                  </a:txBody>
                  <a:tcPr marL="72016" marR="72016" marT="21677" marB="2167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Debit</a:t>
                      </a:r>
                      <a:endParaRPr lang="en-IN" sz="1400" b="1" baseline="30000" dirty="0">
                        <a:latin typeface="+mn-lt"/>
                      </a:endParaRPr>
                    </a:p>
                  </a:txBody>
                  <a:tcPr marL="72016" marR="72016" marT="21677" marB="21677"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Credit</a:t>
                      </a:r>
                      <a:endParaRPr lang="en-IN" sz="1400" b="1" baseline="30000" dirty="0">
                        <a:latin typeface="+mn-lt"/>
                      </a:endParaRPr>
                    </a:p>
                  </a:txBody>
                  <a:tcPr marL="72016" marR="72016" marT="21677" marB="21677" anchor="b"/>
                </a:tc>
                <a:extLst>
                  <a:ext uri="{0D108BD9-81ED-4DB2-BD59-A6C34878D82A}">
                    <a16:rowId xmlns:a16="http://schemas.microsoft.com/office/drawing/2014/main" val="3420238431"/>
                  </a:ext>
                </a:extLst>
              </a:tr>
              <a:tr h="2546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Loss on investments (unrealized, NI)</a:t>
                      </a:r>
                    </a:p>
                  </a:txBody>
                  <a:tcPr marL="72016" marR="72016" marT="21677" marB="2167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mn-lt"/>
                        </a:rPr>
                        <a:t>4,000</a:t>
                      </a:r>
                    </a:p>
                  </a:txBody>
                  <a:tcPr marL="72016" marR="72016" marT="21677" marB="21677"/>
                </a:tc>
                <a:tc>
                  <a:txBody>
                    <a:bodyPr/>
                    <a:lstStyle/>
                    <a:p>
                      <a:pPr algn="r"/>
                      <a:endParaRPr lang="en-US" sz="1400" dirty="0">
                        <a:solidFill>
                          <a:schemeClr val="tx1"/>
                        </a:solidFill>
                        <a:latin typeface="+mn-lt"/>
                      </a:endParaRPr>
                    </a:p>
                  </a:txBody>
                  <a:tcPr marL="72016" marR="72016" marT="21677" marB="21677"/>
                </a:tc>
                <a:extLst>
                  <a:ext uri="{0D108BD9-81ED-4DB2-BD59-A6C34878D82A}">
                    <a16:rowId xmlns:a16="http://schemas.microsoft.com/office/drawing/2014/main" val="3654663486"/>
                  </a:ext>
                </a:extLst>
              </a:tr>
              <a:tr h="254602">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Fair value adjustment</a:t>
                      </a:r>
                    </a:p>
                  </a:txBody>
                  <a:tcPr marL="72016" marR="72016" marT="21677" marB="21677"/>
                </a:tc>
                <a:tc>
                  <a:txBody>
                    <a:bodyPr/>
                    <a:lstStyle/>
                    <a:p>
                      <a:pPr algn="r"/>
                      <a:endParaRPr lang="en-US" sz="1400" dirty="0">
                        <a:solidFill>
                          <a:schemeClr val="tx1"/>
                        </a:solidFill>
                        <a:latin typeface="+mn-lt"/>
                      </a:endParaRPr>
                    </a:p>
                  </a:txBody>
                  <a:tcPr marL="72016" marR="72016" marT="21677" marB="2167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latin typeface="+mn-lt"/>
                        </a:rPr>
                        <a:t>4,000</a:t>
                      </a:r>
                    </a:p>
                  </a:txBody>
                  <a:tcPr marL="72016" marR="72016" marT="21677" marB="21677"/>
                </a:tc>
                <a:extLst>
                  <a:ext uri="{0D108BD9-81ED-4DB2-BD59-A6C34878D82A}">
                    <a16:rowId xmlns:a16="http://schemas.microsoft.com/office/drawing/2014/main" val="892124766"/>
                  </a:ext>
                </a:extLst>
              </a:tr>
            </a:tbl>
          </a:graphicData>
        </a:graphic>
      </p:graphicFrame>
      <p:sp>
        <p:nvSpPr>
          <p:cNvPr id="7" name="Content Placeholder 6">
            <a:extLst>
              <a:ext uri="{FF2B5EF4-FFF2-40B4-BE49-F238E27FC236}">
                <a16:creationId xmlns:a16="http://schemas.microsoft.com/office/drawing/2014/main" id="{B4DF34FC-50E0-426C-B100-7A1AAC3E5033}"/>
              </a:ext>
            </a:extLst>
          </p:cNvPr>
          <p:cNvSpPr>
            <a:spLocks noGrp="1"/>
          </p:cNvSpPr>
          <p:nvPr>
            <p:ph sz="quarter" idx="17"/>
          </p:nvPr>
        </p:nvSpPr>
        <p:spPr>
          <a:xfrm>
            <a:off x="342900" y="5151519"/>
            <a:ext cx="8001000" cy="325650"/>
          </a:xfrm>
        </p:spPr>
        <p:txBody>
          <a:bodyPr/>
          <a:lstStyle/>
          <a:p>
            <a:r>
              <a:rPr lang="en-US" sz="1800" b="1" dirty="0"/>
              <a:t>Step 2. Record the sale:</a:t>
            </a:r>
          </a:p>
        </p:txBody>
      </p:sp>
      <p:graphicFrame>
        <p:nvGraphicFramePr>
          <p:cNvPr id="13" name="Table 21">
            <a:extLst>
              <a:ext uri="{FF2B5EF4-FFF2-40B4-BE49-F238E27FC236}">
                <a16:creationId xmlns:a16="http://schemas.microsoft.com/office/drawing/2014/main" id="{B665DA84-C543-457C-B8D2-87E229348F4D}"/>
              </a:ext>
            </a:extLst>
          </p:cNvPr>
          <p:cNvGraphicFramePr>
            <a:graphicFrameLocks noGrp="1"/>
          </p:cNvGraphicFramePr>
          <p:nvPr>
            <p:extLst>
              <p:ext uri="{D42A27DB-BD31-4B8C-83A1-F6EECF244321}">
                <p14:modId xmlns:p14="http://schemas.microsoft.com/office/powerpoint/2010/main" val="3633237623"/>
              </p:ext>
            </p:extLst>
          </p:nvPr>
        </p:nvGraphicFramePr>
        <p:xfrm>
          <a:off x="1426117" y="5549888"/>
          <a:ext cx="6291765" cy="1026856"/>
        </p:xfrm>
        <a:graphic>
          <a:graphicData uri="http://schemas.openxmlformats.org/drawingml/2006/table">
            <a:tbl>
              <a:tblPr firstRow="1" bandRow="1">
                <a:tableStyleId>{5C22544A-7EE6-4342-B048-85BDC9FD1C3A}</a:tableStyleId>
              </a:tblPr>
              <a:tblGrid>
                <a:gridCol w="4317461">
                  <a:extLst>
                    <a:ext uri="{9D8B030D-6E8A-4147-A177-3AD203B41FA5}">
                      <a16:colId xmlns:a16="http://schemas.microsoft.com/office/drawing/2014/main" val="2703606482"/>
                    </a:ext>
                  </a:extLst>
                </a:gridCol>
                <a:gridCol w="987152">
                  <a:extLst>
                    <a:ext uri="{9D8B030D-6E8A-4147-A177-3AD203B41FA5}">
                      <a16:colId xmlns:a16="http://schemas.microsoft.com/office/drawing/2014/main" val="352133591"/>
                    </a:ext>
                  </a:extLst>
                </a:gridCol>
                <a:gridCol w="987152">
                  <a:extLst>
                    <a:ext uri="{9D8B030D-6E8A-4147-A177-3AD203B41FA5}">
                      <a16:colId xmlns:a16="http://schemas.microsoft.com/office/drawing/2014/main" val="3799359734"/>
                    </a:ext>
                  </a:extLst>
                </a:gridCol>
              </a:tblGrid>
              <a:tr h="2546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Journal Entry – Jan. 5, 2028</a:t>
                      </a:r>
                      <a:endParaRPr lang="en-IN" sz="1400" b="1" baseline="30000" dirty="0">
                        <a:latin typeface="+mn-lt"/>
                      </a:endParaRPr>
                    </a:p>
                  </a:txBody>
                  <a:tcPr marL="72016" marR="72016" marT="21677" marB="2167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Debit</a:t>
                      </a:r>
                      <a:endParaRPr lang="en-IN" sz="1400" b="1" baseline="30000" dirty="0">
                        <a:latin typeface="+mn-lt"/>
                      </a:endParaRPr>
                    </a:p>
                  </a:txBody>
                  <a:tcPr marL="72016" marR="72016" marT="21677" marB="21677"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mn-lt"/>
                        </a:rPr>
                        <a:t>Credit</a:t>
                      </a:r>
                      <a:endParaRPr lang="en-IN" sz="1400" b="1" baseline="30000" dirty="0">
                        <a:latin typeface="+mn-lt"/>
                      </a:endParaRPr>
                    </a:p>
                  </a:txBody>
                  <a:tcPr marL="72016" marR="72016" marT="21677" marB="21677" anchor="b"/>
                </a:tc>
                <a:extLst>
                  <a:ext uri="{0D108BD9-81ED-4DB2-BD59-A6C34878D82A}">
                    <a16:rowId xmlns:a16="http://schemas.microsoft.com/office/drawing/2014/main" val="3420238431"/>
                  </a:ext>
                </a:extLst>
              </a:tr>
              <a:tr h="2546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Cash</a:t>
                      </a:r>
                    </a:p>
                  </a:txBody>
                  <a:tcPr marL="72016" marR="72016" marT="21677" marB="2167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mn-lt"/>
                        </a:rPr>
                        <a:t>1,446,000</a:t>
                      </a:r>
                    </a:p>
                  </a:txBody>
                  <a:tcPr marL="72016" marR="72016" marT="21677" marB="21677"/>
                </a:tc>
                <a:tc>
                  <a:txBody>
                    <a:bodyPr/>
                    <a:lstStyle/>
                    <a:p>
                      <a:pPr algn="r"/>
                      <a:endParaRPr lang="en-US" sz="1400" dirty="0">
                        <a:solidFill>
                          <a:schemeClr val="tx1"/>
                        </a:solidFill>
                        <a:latin typeface="+mn-lt"/>
                      </a:endParaRPr>
                    </a:p>
                  </a:txBody>
                  <a:tcPr marL="72016" marR="72016" marT="21677" marB="21677"/>
                </a:tc>
                <a:extLst>
                  <a:ext uri="{0D108BD9-81ED-4DB2-BD59-A6C34878D82A}">
                    <a16:rowId xmlns:a16="http://schemas.microsoft.com/office/drawing/2014/main" val="3654663486"/>
                  </a:ext>
                </a:extLst>
              </a:tr>
              <a:tr h="2546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Fair value adjustment</a:t>
                      </a:r>
                    </a:p>
                  </a:txBody>
                  <a:tcPr marL="72016" marR="72016" marT="21677" marB="2167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400" b="1" dirty="0">
                          <a:solidFill>
                            <a:schemeClr val="tx1"/>
                          </a:solidFill>
                          <a:latin typeface="+mn-lt"/>
                        </a:rPr>
                        <a:t>54,000</a:t>
                      </a:r>
                    </a:p>
                  </a:txBody>
                  <a:tcPr marL="72016" marR="72016" marT="21677" marB="21677"/>
                </a:tc>
                <a:tc>
                  <a:txBody>
                    <a:bodyPr/>
                    <a:lstStyle/>
                    <a:p>
                      <a:pPr algn="r"/>
                      <a:endParaRPr lang="en-US" sz="1400" dirty="0">
                        <a:solidFill>
                          <a:schemeClr val="tx1"/>
                        </a:solidFill>
                        <a:latin typeface="+mn-lt"/>
                      </a:endParaRPr>
                    </a:p>
                  </a:txBody>
                  <a:tcPr marL="72016" marR="72016" marT="21677" marB="21677"/>
                </a:tc>
                <a:extLst>
                  <a:ext uri="{0D108BD9-81ED-4DB2-BD59-A6C34878D82A}">
                    <a16:rowId xmlns:a16="http://schemas.microsoft.com/office/drawing/2014/main" val="1390736426"/>
                  </a:ext>
                </a:extLst>
              </a:tr>
              <a:tr h="254602">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mn-lt"/>
                        </a:rPr>
                        <a:t>Investment in equity securities</a:t>
                      </a:r>
                    </a:p>
                  </a:txBody>
                  <a:tcPr marL="72016" marR="72016" marT="21677" marB="21677"/>
                </a:tc>
                <a:tc>
                  <a:txBody>
                    <a:bodyPr/>
                    <a:lstStyle/>
                    <a:p>
                      <a:pPr algn="r"/>
                      <a:endParaRPr lang="en-US" sz="1400" dirty="0">
                        <a:solidFill>
                          <a:schemeClr val="tx1"/>
                        </a:solidFill>
                        <a:latin typeface="+mn-lt"/>
                      </a:endParaRPr>
                    </a:p>
                  </a:txBody>
                  <a:tcPr marL="72016" marR="72016" marT="21677" marB="2167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400" b="0" dirty="0">
                          <a:solidFill>
                            <a:schemeClr val="tx1"/>
                          </a:solidFill>
                          <a:latin typeface="+mn-lt"/>
                        </a:rPr>
                        <a:t>1,500,000</a:t>
                      </a:r>
                    </a:p>
                  </a:txBody>
                  <a:tcPr marL="72016" marR="72016" marT="21677" marB="21677"/>
                </a:tc>
                <a:extLst>
                  <a:ext uri="{0D108BD9-81ED-4DB2-BD59-A6C34878D82A}">
                    <a16:rowId xmlns:a16="http://schemas.microsoft.com/office/drawing/2014/main" val="892124766"/>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49</a:t>
            </a:fld>
            <a:endParaRPr lang="en-US"/>
          </a:p>
        </p:txBody>
      </p:sp>
    </p:spTree>
    <p:extLst>
      <p:ext uri="{BB962C8B-B14F-4D97-AF65-F5344CB8AC3E}">
        <p14:creationId xmlns:p14="http://schemas.microsoft.com/office/powerpoint/2010/main" val="257196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Bond Investments: Premiums and Discounts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660845"/>
          </a:xfrm>
        </p:spPr>
        <p:txBody>
          <a:bodyPr/>
          <a:lstStyle/>
          <a:p>
            <a:pPr marL="292608" indent="-292608">
              <a:buFont typeface="Arial" panose="020B0604020202020204" pitchFamily="34" charset="0"/>
              <a:buChar char="•"/>
            </a:pPr>
            <a:r>
              <a:rPr lang="en-IN" dirty="0"/>
              <a:t>Fair value of a bond changes when market interest rates change.</a:t>
            </a:r>
          </a:p>
          <a:p>
            <a:pPr marL="292608" indent="-292608">
              <a:buFont typeface="Arial" panose="020B0604020202020204" pitchFamily="34" charset="0"/>
              <a:buChar char="•"/>
            </a:pPr>
            <a:r>
              <a:rPr lang="en-IN" dirty="0"/>
              <a:t>Market value of a fixed-rate investment moves in the opposite direction of market rates of interest.</a:t>
            </a:r>
          </a:p>
        </p:txBody>
      </p:sp>
      <p:pic>
        <p:nvPicPr>
          <p:cNvPr id="19" name="Picture 18" descr="An illustration presents the premium and discount.">
            <a:extLst>
              <a:ext uri="{FF2B5EF4-FFF2-40B4-BE49-F238E27FC236}">
                <a16:creationId xmlns:a16="http://schemas.microsoft.com/office/drawing/2014/main" id="{93ABD213-D23C-4FDF-9AF6-73BB6ACF6150}"/>
              </a:ext>
            </a:extLst>
          </p:cNvPr>
          <p:cNvPicPr>
            <a:picLocks noChangeAspect="1"/>
          </p:cNvPicPr>
          <p:nvPr/>
        </p:nvPicPr>
        <p:blipFill>
          <a:blip r:embed="rId3"/>
          <a:stretch>
            <a:fillRect/>
          </a:stretch>
        </p:blipFill>
        <p:spPr>
          <a:xfrm>
            <a:off x="766513" y="3172904"/>
            <a:ext cx="7587406" cy="2399815"/>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578038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Adjust Remaining Equity Investments to Fair Value (2028)</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62988"/>
          </a:xfrm>
        </p:spPr>
        <p:txBody>
          <a:bodyPr/>
          <a:lstStyle/>
          <a:p>
            <a:pPr algn="ctr"/>
            <a:r>
              <a:rPr lang="en-US" sz="1800" b="1" dirty="0"/>
              <a:t>December 31, 2028</a:t>
            </a:r>
          </a:p>
        </p:txBody>
      </p:sp>
      <p:graphicFrame>
        <p:nvGraphicFramePr>
          <p:cNvPr id="18" name="Table 19">
            <a:extLst>
              <a:ext uri="{FF2B5EF4-FFF2-40B4-BE49-F238E27FC236}">
                <a16:creationId xmlns:a16="http://schemas.microsoft.com/office/drawing/2014/main" id="{B60748A4-4216-420A-9B95-AD12F3CE6DC8}"/>
              </a:ext>
            </a:extLst>
          </p:cNvPr>
          <p:cNvGraphicFramePr>
            <a:graphicFrameLocks noGrp="1"/>
          </p:cNvGraphicFramePr>
          <p:nvPr>
            <p:extLst>
              <p:ext uri="{D42A27DB-BD31-4B8C-83A1-F6EECF244321}">
                <p14:modId xmlns:p14="http://schemas.microsoft.com/office/powerpoint/2010/main" val="192603185"/>
              </p:ext>
            </p:extLst>
          </p:nvPr>
        </p:nvGraphicFramePr>
        <p:xfrm>
          <a:off x="622508" y="1777869"/>
          <a:ext cx="7975188" cy="636072"/>
        </p:xfrm>
        <a:graphic>
          <a:graphicData uri="http://schemas.openxmlformats.org/drawingml/2006/table">
            <a:tbl>
              <a:tblPr firstRow="1" bandRow="1">
                <a:tableStyleId>{5C22544A-7EE6-4342-B048-85BDC9FD1C3A}</a:tableStyleId>
              </a:tblPr>
              <a:tblGrid>
                <a:gridCol w="1331746">
                  <a:extLst>
                    <a:ext uri="{9D8B030D-6E8A-4147-A177-3AD203B41FA5}">
                      <a16:colId xmlns:a16="http://schemas.microsoft.com/office/drawing/2014/main" val="3314875212"/>
                    </a:ext>
                  </a:extLst>
                </a:gridCol>
                <a:gridCol w="1487626">
                  <a:extLst>
                    <a:ext uri="{9D8B030D-6E8A-4147-A177-3AD203B41FA5}">
                      <a16:colId xmlns:a16="http://schemas.microsoft.com/office/drawing/2014/main" val="4091240952"/>
                    </a:ext>
                  </a:extLst>
                </a:gridCol>
                <a:gridCol w="1343490">
                  <a:extLst>
                    <a:ext uri="{9D8B030D-6E8A-4147-A177-3AD203B41FA5}">
                      <a16:colId xmlns:a16="http://schemas.microsoft.com/office/drawing/2014/main" val="635616253"/>
                    </a:ext>
                  </a:extLst>
                </a:gridCol>
                <a:gridCol w="3812326">
                  <a:extLst>
                    <a:ext uri="{9D8B030D-6E8A-4147-A177-3AD203B41FA5}">
                      <a16:colId xmlns:a16="http://schemas.microsoft.com/office/drawing/2014/main" val="1587905042"/>
                    </a:ext>
                  </a:extLst>
                </a:gridCol>
              </a:tblGrid>
              <a:tr h="301652">
                <a:tc>
                  <a:txBody>
                    <a:bodyPr/>
                    <a:lstStyle/>
                    <a:p>
                      <a:r>
                        <a:rPr lang="en-US" sz="1600" dirty="0"/>
                        <a:t>Security</a:t>
                      </a:r>
                      <a:endParaRPr lang="en-US" sz="1600" b="1" dirty="0"/>
                    </a:p>
                  </a:txBody>
                  <a:tcPr marL="87002" marR="87002" marT="37098" marB="37098" anchor="b"/>
                </a:tc>
                <a:tc>
                  <a:txBody>
                    <a:bodyPr/>
                    <a:lstStyle/>
                    <a:p>
                      <a:pPr algn="ctr"/>
                      <a:r>
                        <a:rPr lang="en-US" sz="1600" dirty="0"/>
                        <a:t>Cost</a:t>
                      </a:r>
                      <a:endParaRPr lang="en-US" sz="1600" b="1" dirty="0"/>
                    </a:p>
                  </a:txBody>
                  <a:tcPr marL="87002" marR="87002" marT="37098" marB="37098" anchor="b"/>
                </a:tc>
                <a:tc>
                  <a:txBody>
                    <a:bodyPr/>
                    <a:lstStyle/>
                    <a:p>
                      <a:r>
                        <a:rPr lang="en-US" sz="1600" dirty="0"/>
                        <a:t>Fair Value</a:t>
                      </a:r>
                      <a:endParaRPr lang="en-US" sz="1600" b="1" dirty="0"/>
                    </a:p>
                  </a:txBody>
                  <a:tcPr marL="87002" marR="87002" marT="37098" marB="37098" anchor="b"/>
                </a:tc>
                <a:tc>
                  <a:txBody>
                    <a:bodyPr/>
                    <a:lstStyle/>
                    <a:p>
                      <a:pPr algn="ctr"/>
                      <a:r>
                        <a:rPr lang="en-US" sz="1600" b="1" dirty="0"/>
                        <a:t>Necessary Fair Value Adjustment</a:t>
                      </a:r>
                    </a:p>
                  </a:txBody>
                  <a:tcPr marL="87002" marR="87002" marT="37098" marB="37098" anchor="b"/>
                </a:tc>
                <a:extLst>
                  <a:ext uri="{0D108BD9-81ED-4DB2-BD59-A6C34878D82A}">
                    <a16:rowId xmlns:a16="http://schemas.microsoft.com/office/drawing/2014/main" val="2471451636"/>
                  </a:ext>
                </a:extLst>
              </a:tr>
              <a:tr h="315622">
                <a:tc>
                  <a:txBody>
                    <a:bodyPr/>
                    <a:lstStyle/>
                    <a:p>
                      <a:r>
                        <a:rPr lang="en-US" sz="1600" dirty="0"/>
                        <a:t>Arjent</a:t>
                      </a:r>
                    </a:p>
                  </a:txBody>
                  <a:tcPr marL="87002" marR="87002" marT="37098" marB="37098"/>
                </a:tc>
                <a:tc>
                  <a:txBody>
                    <a:bodyPr/>
                    <a:lstStyle/>
                    <a:p>
                      <a:pPr algn="ctr"/>
                      <a:r>
                        <a:rPr lang="en-US" sz="1600" dirty="0">
                          <a:solidFill>
                            <a:schemeClr val="tx1"/>
                          </a:solidFill>
                        </a:rPr>
                        <a:t>$1,500,000</a:t>
                      </a:r>
                    </a:p>
                  </a:txBody>
                  <a:tcPr marL="87002" marR="87002" marT="37098" marB="37098"/>
                </a:tc>
                <a:tc>
                  <a:txBody>
                    <a:bodyPr/>
                    <a:lstStyle/>
                    <a:p>
                      <a:pPr algn="ctr"/>
                      <a:r>
                        <a:rPr lang="en-US" sz="1600" dirty="0">
                          <a:solidFill>
                            <a:schemeClr val="tx1"/>
                          </a:solidFill>
                        </a:rPr>
                        <a:t>$1,300,000</a:t>
                      </a:r>
                    </a:p>
                  </a:txBody>
                  <a:tcPr marL="87002" marR="87002" marT="37098" marB="37098"/>
                </a:tc>
                <a:tc>
                  <a:txBody>
                    <a:bodyPr/>
                    <a:lstStyle/>
                    <a:p>
                      <a:pPr algn="ctr"/>
                      <a:r>
                        <a:rPr lang="en-US" sz="1600" b="1" dirty="0">
                          <a:solidFill>
                            <a:schemeClr val="tx1"/>
                          </a:solidFill>
                        </a:rPr>
                        <a:t>$(200,000)</a:t>
                      </a:r>
                    </a:p>
                  </a:txBody>
                  <a:tcPr marL="87002" marR="87002" marT="37098" marB="37098"/>
                </a:tc>
                <a:extLst>
                  <a:ext uri="{0D108BD9-81ED-4DB2-BD59-A6C34878D82A}">
                    <a16:rowId xmlns:a16="http://schemas.microsoft.com/office/drawing/2014/main" val="108905341"/>
                  </a:ext>
                </a:extLst>
              </a:tr>
            </a:tbl>
          </a:graphicData>
        </a:graphic>
      </p:graphicFrame>
      <p:sp>
        <p:nvSpPr>
          <p:cNvPr id="7" name="Content Placeholder 6">
            <a:extLst>
              <a:ext uri="{FF2B5EF4-FFF2-40B4-BE49-F238E27FC236}">
                <a16:creationId xmlns:a16="http://schemas.microsoft.com/office/drawing/2014/main" id="{B4DF34FC-50E0-426C-B100-7A1AAC3E5033}"/>
              </a:ext>
            </a:extLst>
          </p:cNvPr>
          <p:cNvSpPr>
            <a:spLocks noGrp="1"/>
          </p:cNvSpPr>
          <p:nvPr>
            <p:ph sz="quarter" idx="17"/>
          </p:nvPr>
        </p:nvSpPr>
        <p:spPr>
          <a:xfrm>
            <a:off x="5362267" y="2694092"/>
            <a:ext cx="2592029" cy="394036"/>
          </a:xfrm>
        </p:spPr>
        <p:txBody>
          <a:bodyPr/>
          <a:lstStyle/>
          <a:p>
            <a:pPr algn="ctr"/>
            <a:r>
              <a:rPr lang="en-IN" sz="1800" b="1" dirty="0"/>
              <a:t>Fair Value Adjustment</a:t>
            </a:r>
            <a:endParaRPr lang="en-US" sz="1800" b="1" dirty="0"/>
          </a:p>
        </p:txBody>
      </p:sp>
      <p:graphicFrame>
        <p:nvGraphicFramePr>
          <p:cNvPr id="13" name="Table 20">
            <a:extLst>
              <a:ext uri="{FF2B5EF4-FFF2-40B4-BE49-F238E27FC236}">
                <a16:creationId xmlns:a16="http://schemas.microsoft.com/office/drawing/2014/main" id="{D236A359-253D-455B-96AD-B2BD1DFE8362}"/>
              </a:ext>
            </a:extLst>
          </p:cNvPr>
          <p:cNvGraphicFramePr>
            <a:graphicFrameLocks noGrp="1"/>
          </p:cNvGraphicFramePr>
          <p:nvPr>
            <p:extLst>
              <p:ext uri="{D42A27DB-BD31-4B8C-83A1-F6EECF244321}">
                <p14:modId xmlns:p14="http://schemas.microsoft.com/office/powerpoint/2010/main" val="3171989709"/>
              </p:ext>
            </p:extLst>
          </p:nvPr>
        </p:nvGraphicFramePr>
        <p:xfrm>
          <a:off x="1496961" y="3199610"/>
          <a:ext cx="6265185" cy="1143102"/>
        </p:xfrm>
        <a:graphic>
          <a:graphicData uri="http://schemas.openxmlformats.org/drawingml/2006/table">
            <a:tbl>
              <a:tblPr firstRow="1" bandRow="1">
                <a:tableStyleId>{5C22544A-7EE6-4342-B048-85BDC9FD1C3A}</a:tableStyleId>
              </a:tblPr>
              <a:tblGrid>
                <a:gridCol w="3898337">
                  <a:extLst>
                    <a:ext uri="{9D8B030D-6E8A-4147-A177-3AD203B41FA5}">
                      <a16:colId xmlns:a16="http://schemas.microsoft.com/office/drawing/2014/main" val="4021996736"/>
                    </a:ext>
                  </a:extLst>
                </a:gridCol>
                <a:gridCol w="1222899">
                  <a:extLst>
                    <a:ext uri="{9D8B030D-6E8A-4147-A177-3AD203B41FA5}">
                      <a16:colId xmlns:a16="http://schemas.microsoft.com/office/drawing/2014/main" val="4235903213"/>
                    </a:ext>
                  </a:extLst>
                </a:gridCol>
                <a:gridCol w="1143949">
                  <a:extLst>
                    <a:ext uri="{9D8B030D-6E8A-4147-A177-3AD203B41FA5}">
                      <a16:colId xmlns:a16="http://schemas.microsoft.com/office/drawing/2014/main" val="3402064816"/>
                    </a:ext>
                  </a:extLst>
                </a:gridCol>
              </a:tblGrid>
              <a:tr h="381034">
                <a:tc>
                  <a:txBody>
                    <a:bodyPr/>
                    <a:lstStyle/>
                    <a:p>
                      <a:r>
                        <a:rPr lang="en-IN" sz="1600" b="0" dirty="0">
                          <a:solidFill>
                            <a:schemeClr val="tx1"/>
                          </a:solidFill>
                        </a:rPr>
                        <a:t>12/31/2027 balance</a:t>
                      </a:r>
                      <a:endParaRPr lang="en-US" sz="1600" b="0" dirty="0">
                        <a:solidFill>
                          <a:schemeClr val="tx1"/>
                        </a:solidFill>
                      </a:endParaRPr>
                    </a:p>
                  </a:txBody>
                  <a:tcPr marL="73463" marR="73463" marT="20626" marB="20626">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endParaRPr lang="en-US" sz="1600" b="0" dirty="0">
                        <a:solidFill>
                          <a:schemeClr val="tx1"/>
                        </a:solidFill>
                      </a:endParaRPr>
                    </a:p>
                  </a:txBody>
                  <a:tcPr marL="73463" marR="73463" marT="20626" marB="20626">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algn="r"/>
                      <a:r>
                        <a:rPr lang="en-US" sz="1600" b="0" dirty="0">
                          <a:solidFill>
                            <a:schemeClr val="tx1"/>
                          </a:solidFill>
                        </a:rPr>
                        <a:t>50,000</a:t>
                      </a:r>
                    </a:p>
                  </a:txBody>
                  <a:tcPr marL="73463" marR="73463" marT="20626" marB="20626">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8755996"/>
                  </a:ext>
                </a:extLst>
              </a:tr>
              <a:tr h="381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solidFill>
                            <a:schemeClr val="tx1"/>
                          </a:solidFill>
                        </a:rPr>
                        <a:t>Adjustment needed to update fair value</a:t>
                      </a:r>
                    </a:p>
                  </a:txBody>
                  <a:tcPr marL="73463" marR="73463" marT="20626" marB="20626">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600" dirty="0">
                        <a:solidFill>
                          <a:schemeClr val="tx1"/>
                        </a:solidFill>
                      </a:endParaRPr>
                    </a:p>
                  </a:txBody>
                  <a:tcPr marL="73463" marR="73463" marT="20626" marB="20626">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600" b="1" dirty="0">
                          <a:solidFill>
                            <a:schemeClr val="tx1"/>
                          </a:solidFill>
                        </a:rPr>
                        <a:t>150,000</a:t>
                      </a:r>
                    </a:p>
                  </a:txBody>
                  <a:tcPr marL="73463" marR="73463" marT="20626" marB="20626">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056599"/>
                  </a:ext>
                </a:extLst>
              </a:tr>
              <a:tr h="381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12/31/2028 balance</a:t>
                      </a:r>
                    </a:p>
                  </a:txBody>
                  <a:tcPr marL="73463" marR="73463" marT="20626" marB="20626">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endParaRPr>
                    </a:p>
                  </a:txBody>
                  <a:tcPr marL="73463" marR="73463" marT="20626" marB="20626">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600" b="1" dirty="0">
                          <a:solidFill>
                            <a:schemeClr val="tx1"/>
                          </a:solidFill>
                        </a:rPr>
                        <a:t>200,000</a:t>
                      </a:r>
                    </a:p>
                  </a:txBody>
                  <a:tcPr marL="73463" marR="73463" marT="20626" marB="20626">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63482824"/>
                  </a:ext>
                </a:extLst>
              </a:tr>
            </a:tbl>
          </a:graphicData>
        </a:graphic>
      </p:graphicFrame>
      <p:graphicFrame>
        <p:nvGraphicFramePr>
          <p:cNvPr id="21" name="Table 21">
            <a:extLst>
              <a:ext uri="{FF2B5EF4-FFF2-40B4-BE49-F238E27FC236}">
                <a16:creationId xmlns:a16="http://schemas.microsoft.com/office/drawing/2014/main" id="{609CDFFA-5569-41B8-BCC4-36E0BFE828A6}"/>
              </a:ext>
            </a:extLst>
          </p:cNvPr>
          <p:cNvGraphicFramePr>
            <a:graphicFrameLocks noGrp="1"/>
          </p:cNvGraphicFramePr>
          <p:nvPr>
            <p:extLst>
              <p:ext uri="{D42A27DB-BD31-4B8C-83A1-F6EECF244321}">
                <p14:modId xmlns:p14="http://schemas.microsoft.com/office/powerpoint/2010/main" val="1251074541"/>
              </p:ext>
            </p:extLst>
          </p:nvPr>
        </p:nvGraphicFramePr>
        <p:xfrm>
          <a:off x="622508" y="4612360"/>
          <a:ext cx="7753921" cy="1112520"/>
        </p:xfrm>
        <a:graphic>
          <a:graphicData uri="http://schemas.openxmlformats.org/drawingml/2006/table">
            <a:tbl>
              <a:tblPr firstRow="1" bandRow="1">
                <a:tableStyleId>{5C22544A-7EE6-4342-B048-85BDC9FD1C3A}</a:tableStyleId>
              </a:tblPr>
              <a:tblGrid>
                <a:gridCol w="5320805">
                  <a:extLst>
                    <a:ext uri="{9D8B030D-6E8A-4147-A177-3AD203B41FA5}">
                      <a16:colId xmlns:a16="http://schemas.microsoft.com/office/drawing/2014/main" val="2703606482"/>
                    </a:ext>
                  </a:extLst>
                </a:gridCol>
                <a:gridCol w="1216558">
                  <a:extLst>
                    <a:ext uri="{9D8B030D-6E8A-4147-A177-3AD203B41FA5}">
                      <a16:colId xmlns:a16="http://schemas.microsoft.com/office/drawing/2014/main" val="352133591"/>
                    </a:ext>
                  </a:extLst>
                </a:gridCol>
                <a:gridCol w="1216558">
                  <a:extLst>
                    <a:ext uri="{9D8B030D-6E8A-4147-A177-3AD203B41FA5}">
                      <a16:colId xmlns:a16="http://schemas.microsoft.com/office/drawing/2014/main" val="379935973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Journal Entry – Dec. 31, 2028</a:t>
                      </a:r>
                    </a:p>
                  </a:txBody>
                  <a:tcPr marL="88751" marR="8875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marL="88751" marR="88751"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marL="88751" marR="88751" anchor="b"/>
                </a:tc>
                <a:extLst>
                  <a:ext uri="{0D108BD9-81ED-4DB2-BD59-A6C34878D82A}">
                    <a16:rowId xmlns:a16="http://schemas.microsoft.com/office/drawing/2014/main" val="34202384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Loss on investments (unrealized, NI)</a:t>
                      </a: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0" dirty="0">
                          <a:solidFill>
                            <a:schemeClr val="tx1"/>
                          </a:solidFill>
                          <a:latin typeface="+mn-lt"/>
                        </a:rPr>
                        <a:t>150,000</a:t>
                      </a:r>
                    </a:p>
                  </a:txBody>
                  <a:tcPr marL="88751" marR="88751"/>
                </a:tc>
                <a:tc>
                  <a:txBody>
                    <a:bodyPr/>
                    <a:lstStyle/>
                    <a:p>
                      <a:pPr algn="r"/>
                      <a:endParaRPr lang="en-US" sz="1600" dirty="0">
                        <a:solidFill>
                          <a:schemeClr val="tx1"/>
                        </a:solidFill>
                        <a:latin typeface="+mn-lt"/>
                      </a:endParaRPr>
                    </a:p>
                  </a:txBody>
                  <a:tcPr marL="88751" marR="88751"/>
                </a:tc>
                <a:extLst>
                  <a:ext uri="{0D108BD9-81ED-4DB2-BD59-A6C34878D82A}">
                    <a16:rowId xmlns:a16="http://schemas.microsoft.com/office/drawing/2014/main" val="3654663486"/>
                  </a:ext>
                </a:extLst>
              </a:tr>
              <a:tr h="370840">
                <a:tc>
                  <a:txBody>
                    <a:bodyPr/>
                    <a:lstStyle/>
                    <a:p>
                      <a:pPr marL="45720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Fair value adjustment</a:t>
                      </a:r>
                    </a:p>
                  </a:txBody>
                  <a:tcPr marL="88751" marR="88751"/>
                </a:tc>
                <a:tc>
                  <a:txBody>
                    <a:bodyPr/>
                    <a:lstStyle/>
                    <a:p>
                      <a:pPr algn="r"/>
                      <a:endParaRPr lang="en-US" sz="1600" dirty="0">
                        <a:solidFill>
                          <a:schemeClr val="tx1"/>
                        </a:solidFill>
                        <a:latin typeface="+mn-lt"/>
                      </a:endParaRPr>
                    </a:p>
                  </a:txBody>
                  <a:tcPr marL="88751" marR="88751"/>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150,000</a:t>
                      </a:r>
                    </a:p>
                  </a:txBody>
                  <a:tcPr marL="88751" marR="88751"/>
                </a:tc>
                <a:extLst>
                  <a:ext uri="{0D108BD9-81ED-4DB2-BD59-A6C34878D82A}">
                    <a16:rowId xmlns:a16="http://schemas.microsoft.com/office/drawing/2014/main" val="892124766"/>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50</a:t>
            </a:fld>
            <a:endParaRPr lang="en-US"/>
          </a:p>
        </p:txBody>
      </p:sp>
    </p:spTree>
    <p:extLst>
      <p:ext uri="{BB962C8B-B14F-4D97-AF65-F5344CB8AC3E}">
        <p14:creationId xmlns:p14="http://schemas.microsoft.com/office/powerpoint/2010/main" val="57502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97651"/>
            <a:ext cx="7444249" cy="1092909"/>
          </a:xfrm>
        </p:spPr>
        <p:txBody>
          <a:bodyPr>
            <a:noAutofit/>
          </a:bodyPr>
          <a:lstStyle/>
          <a:p>
            <a:r>
              <a:rPr lang="en-US" sz="2600" dirty="0"/>
              <a:t>Accounting for Equity Investments When the Investor Does Not Have Significant Influence (I</a:t>
            </a:r>
            <a:r>
              <a:rPr lang="en-US" sz="100" dirty="0"/>
              <a:t> </a:t>
            </a:r>
            <a:r>
              <a:rPr lang="en-US" sz="2600" dirty="0"/>
              <a:t>F</a:t>
            </a:r>
            <a:r>
              <a:rPr lang="en-US" sz="100" dirty="0"/>
              <a:t> </a:t>
            </a:r>
            <a:r>
              <a:rPr lang="en-US" sz="2600" dirty="0"/>
              <a:t>R</a:t>
            </a:r>
            <a:r>
              <a:rPr lang="en-US" sz="100" dirty="0"/>
              <a:t> </a:t>
            </a:r>
            <a:r>
              <a:rPr lang="en-US" sz="2600" dirty="0"/>
              <a: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O12.9</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639352" cy="4831749"/>
          </a:xfrm>
        </p:spPr>
        <p:txBody>
          <a:bodyPr/>
          <a:lstStyle/>
          <a:p>
            <a:pPr>
              <a:spcAft>
                <a:spcPts val="1800"/>
              </a:spcAft>
            </a:pPr>
            <a:r>
              <a:rPr lang="en-US" sz="2200" dirty="0">
                <a:solidFill>
                  <a:srgbClr val="000000"/>
                </a:solidFill>
              </a:rPr>
              <a:t>Under </a:t>
            </a:r>
            <a:r>
              <a:rPr lang="en-US" sz="2200" i="1" dirty="0">
                <a:solidFill>
                  <a:srgbClr val="000000"/>
                </a:solidFill>
              </a:rPr>
              <a:t>I</a:t>
            </a:r>
            <a:r>
              <a:rPr lang="en-US" sz="100" i="1" dirty="0">
                <a:solidFill>
                  <a:srgbClr val="000000"/>
                </a:solidFill>
              </a:rPr>
              <a:t> </a:t>
            </a:r>
            <a:r>
              <a:rPr lang="en-US" sz="2200" i="1" dirty="0">
                <a:solidFill>
                  <a:srgbClr val="000000"/>
                </a:solidFill>
              </a:rPr>
              <a:t>F</a:t>
            </a:r>
            <a:r>
              <a:rPr lang="en-US" sz="100" i="1" dirty="0">
                <a:solidFill>
                  <a:srgbClr val="000000"/>
                </a:solidFill>
              </a:rPr>
              <a:t> </a:t>
            </a:r>
            <a:r>
              <a:rPr lang="en-US" sz="2200" i="1" dirty="0">
                <a:solidFill>
                  <a:srgbClr val="000000"/>
                </a:solidFill>
              </a:rPr>
              <a:t>R</a:t>
            </a:r>
            <a:r>
              <a:rPr lang="en-US" sz="100" i="1" dirty="0">
                <a:solidFill>
                  <a:srgbClr val="000000"/>
                </a:solidFill>
              </a:rPr>
              <a:t> </a:t>
            </a:r>
            <a:r>
              <a:rPr lang="en-US" sz="2200" i="1" dirty="0">
                <a:solidFill>
                  <a:srgbClr val="000000"/>
                </a:solidFill>
              </a:rPr>
              <a:t>S No. 9, </a:t>
            </a:r>
            <a:r>
              <a:rPr lang="en-US" sz="2200" dirty="0">
                <a:solidFill>
                  <a:srgbClr val="000000"/>
                </a:solidFill>
              </a:rPr>
              <a:t>investments in equity securities are classified as either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P</a:t>
            </a:r>
            <a:r>
              <a:rPr lang="en-US" sz="100" dirty="0">
                <a:solidFill>
                  <a:srgbClr val="000000"/>
                </a:solidFill>
              </a:rPr>
              <a:t> </a:t>
            </a:r>
            <a:r>
              <a:rPr lang="en-US" sz="2200" dirty="0">
                <a:solidFill>
                  <a:srgbClr val="000000"/>
                </a:solidFill>
              </a:rPr>
              <a:t>L (fair value through profit or loss) or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(fair value through other comprehensive income). If the equity is held for trading, it must be classified as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P</a:t>
            </a:r>
            <a:r>
              <a:rPr lang="en-US" sz="100" dirty="0">
                <a:solidFill>
                  <a:srgbClr val="000000"/>
                </a:solidFill>
              </a:rPr>
              <a:t> </a:t>
            </a:r>
            <a:r>
              <a:rPr lang="en-US" sz="2200" dirty="0">
                <a:solidFill>
                  <a:srgbClr val="000000"/>
                </a:solidFill>
              </a:rPr>
              <a:t>L, but otherwise the company can irrevocably elect to classify it as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is similar to the A</a:t>
            </a:r>
            <a:r>
              <a:rPr lang="en-US" sz="100" dirty="0">
                <a:solidFill>
                  <a:srgbClr val="000000"/>
                </a:solidFill>
              </a:rPr>
              <a:t> </a:t>
            </a:r>
            <a:r>
              <a:rPr lang="en-US" sz="2200" dirty="0">
                <a:solidFill>
                  <a:srgbClr val="000000"/>
                </a:solidFill>
              </a:rPr>
              <a:t>F</a:t>
            </a:r>
            <a:r>
              <a:rPr lang="en-US" sz="100" dirty="0">
                <a:solidFill>
                  <a:srgbClr val="000000"/>
                </a:solidFill>
              </a:rPr>
              <a:t> </a:t>
            </a:r>
            <a:r>
              <a:rPr lang="en-US" sz="2200" dirty="0">
                <a:solidFill>
                  <a:srgbClr val="000000"/>
                </a:solidFill>
              </a:rPr>
              <a:t>S treatment used for debt investments in U</a:t>
            </a:r>
            <a:r>
              <a:rPr lang="en-US" sz="100" dirty="0">
                <a:solidFill>
                  <a:srgbClr val="000000"/>
                </a:solidFill>
              </a:rPr>
              <a:t> </a:t>
            </a:r>
            <a:r>
              <a:rPr lang="en-US" sz="2200" dirty="0">
                <a:solidFill>
                  <a:srgbClr val="000000"/>
                </a:solidFill>
              </a:rPr>
              <a:t>S G</a:t>
            </a:r>
            <a:r>
              <a:rPr lang="en-US" sz="100" dirty="0">
                <a:solidFill>
                  <a:srgbClr val="000000"/>
                </a:solidFill>
              </a:rPr>
              <a:t> </a:t>
            </a:r>
            <a:r>
              <a:rPr lang="en-US" sz="2200" dirty="0">
                <a:solidFill>
                  <a:srgbClr val="000000"/>
                </a:solidFill>
              </a:rPr>
              <a:t>A</a:t>
            </a:r>
            <a:r>
              <a:rPr lang="en-US" sz="100" dirty="0">
                <a:solidFill>
                  <a:srgbClr val="000000"/>
                </a:solidFill>
              </a:rPr>
              <a:t> </a:t>
            </a:r>
            <a:r>
              <a:rPr lang="en-US" sz="2200" dirty="0" err="1">
                <a:solidFill>
                  <a:srgbClr val="000000"/>
                </a:solidFill>
              </a:rPr>
              <a:t>A</a:t>
            </a:r>
            <a:r>
              <a:rPr lang="en-US" sz="100" dirty="0">
                <a:solidFill>
                  <a:srgbClr val="000000"/>
                </a:solidFill>
              </a:rPr>
              <a:t> </a:t>
            </a:r>
            <a:r>
              <a:rPr lang="en-US" sz="2200" dirty="0">
                <a:solidFill>
                  <a:srgbClr val="000000"/>
                </a:solidFill>
              </a:rPr>
              <a:t>P, and dividend income is included in net income for F</a:t>
            </a:r>
            <a:r>
              <a:rPr lang="en-US" sz="100" dirty="0">
                <a:solidFill>
                  <a:srgbClr val="000000"/>
                </a:solidFill>
              </a:rPr>
              <a:t> </a:t>
            </a:r>
            <a:r>
              <a:rPr lang="en-US" sz="2200" dirty="0">
                <a:solidFill>
                  <a:srgbClr val="000000"/>
                </a:solidFill>
              </a:rPr>
              <a:t>V</a:t>
            </a:r>
            <a:r>
              <a:rPr lang="en-US" sz="100" dirty="0">
                <a:solidFill>
                  <a:srgbClr val="000000"/>
                </a:solidFill>
              </a:rPr>
              <a:t> </a:t>
            </a:r>
            <a:r>
              <a:rPr lang="en-US" sz="2200" dirty="0">
                <a:solidFill>
                  <a:srgbClr val="000000"/>
                </a:solidFill>
              </a:rPr>
              <a:t>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just as interest income is included for A</a:t>
            </a:r>
            <a:r>
              <a:rPr lang="en-US" sz="100" dirty="0">
                <a:solidFill>
                  <a:srgbClr val="000000"/>
                </a:solidFill>
              </a:rPr>
              <a:t> </a:t>
            </a:r>
            <a:r>
              <a:rPr lang="en-US" sz="2200" dirty="0">
                <a:solidFill>
                  <a:srgbClr val="000000"/>
                </a:solidFill>
              </a:rPr>
              <a:t>F</a:t>
            </a:r>
            <a:r>
              <a:rPr lang="en-US" sz="100" dirty="0">
                <a:solidFill>
                  <a:srgbClr val="000000"/>
                </a:solidFill>
              </a:rPr>
              <a:t> </a:t>
            </a:r>
            <a:r>
              <a:rPr lang="en-US" sz="2200" dirty="0">
                <a:solidFill>
                  <a:srgbClr val="000000"/>
                </a:solidFill>
              </a:rPr>
              <a:t>S. However, unlike A</a:t>
            </a:r>
            <a:r>
              <a:rPr lang="en-US" sz="100" dirty="0">
                <a:solidFill>
                  <a:srgbClr val="000000"/>
                </a:solidFill>
              </a:rPr>
              <a:t> </a:t>
            </a:r>
            <a:r>
              <a:rPr lang="en-US" sz="2200" dirty="0">
                <a:solidFill>
                  <a:srgbClr val="000000"/>
                </a:solidFill>
              </a:rPr>
              <a:t>F</a:t>
            </a:r>
            <a:r>
              <a:rPr lang="en-US" sz="100" dirty="0">
                <a:solidFill>
                  <a:srgbClr val="000000"/>
                </a:solidFill>
              </a:rPr>
              <a:t> </a:t>
            </a:r>
            <a:r>
              <a:rPr lang="en-US" sz="2200" dirty="0">
                <a:solidFill>
                  <a:srgbClr val="000000"/>
                </a:solidFill>
              </a:rPr>
              <a:t>S, realized gains and losses are not reclassified out of 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and into net income when the investment is later sold. Rather, the accumulated unrealized gain or loss associated with a sold investment is just transferred from A</a:t>
            </a:r>
            <a:r>
              <a:rPr lang="en-US" sz="100" dirty="0">
                <a:solidFill>
                  <a:srgbClr val="000000"/>
                </a:solidFill>
              </a:rPr>
              <a:t> </a:t>
            </a:r>
            <a:r>
              <a:rPr lang="en-US" sz="2200" dirty="0">
                <a:solidFill>
                  <a:srgbClr val="000000"/>
                </a:solidFill>
              </a:rPr>
              <a:t>O</a:t>
            </a:r>
            <a:r>
              <a:rPr lang="en-US" sz="100" dirty="0">
                <a:solidFill>
                  <a:srgbClr val="000000"/>
                </a:solidFill>
              </a:rPr>
              <a:t> </a:t>
            </a:r>
            <a:r>
              <a:rPr lang="en-US" sz="2200" dirty="0">
                <a:solidFill>
                  <a:srgbClr val="000000"/>
                </a:solidFill>
              </a:rPr>
              <a:t>C</a:t>
            </a:r>
            <a:r>
              <a:rPr lang="en-US" sz="100" dirty="0">
                <a:solidFill>
                  <a:srgbClr val="000000"/>
                </a:solidFill>
              </a:rPr>
              <a:t> </a:t>
            </a:r>
            <a:r>
              <a:rPr lang="en-US" sz="2200" dirty="0">
                <a:solidFill>
                  <a:srgbClr val="000000"/>
                </a:solidFill>
              </a:rPr>
              <a:t>I to retained earnings (both shareholders’ equity accounts), without passing through the income statement.</a:t>
            </a:r>
            <a:endParaRPr lang="en-IN" sz="2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51</a:t>
            </a:fld>
            <a:endParaRPr lang="en-US"/>
          </a:p>
        </p:txBody>
      </p:sp>
    </p:spTree>
    <p:extLst>
      <p:ext uri="{BB962C8B-B14F-4D97-AF65-F5344CB8AC3E}">
        <p14:creationId xmlns:p14="http://schemas.microsoft.com/office/powerpoint/2010/main" val="14311618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Financial Statement Presentation—Equity Securities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O12.5</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424388"/>
          </a:xfrm>
        </p:spPr>
        <p:txBody>
          <a:bodyPr/>
          <a:lstStyle/>
          <a:p>
            <a:pPr>
              <a:buClr>
                <a:schemeClr val="tx1"/>
              </a:buClr>
            </a:pPr>
            <a:r>
              <a:rPr lang="en-IN" b="1" dirty="0">
                <a:solidFill>
                  <a:schemeClr val="tx1"/>
                </a:solidFill>
              </a:rPr>
              <a:t>Balance sheet:</a:t>
            </a:r>
          </a:p>
          <a:p>
            <a:pPr lvl="1">
              <a:buClr>
                <a:schemeClr val="tx1"/>
              </a:buClr>
            </a:pPr>
            <a:r>
              <a:rPr lang="en-US" dirty="0">
                <a:solidFill>
                  <a:schemeClr val="tx1"/>
                </a:solidFill>
              </a:rPr>
              <a:t>Short term: Current assets.</a:t>
            </a:r>
          </a:p>
          <a:p>
            <a:pPr lvl="1">
              <a:buClr>
                <a:schemeClr val="tx1"/>
              </a:buClr>
            </a:pPr>
            <a:r>
              <a:rPr lang="en-IN" dirty="0">
                <a:solidFill>
                  <a:schemeClr val="tx1"/>
                </a:solidFill>
              </a:rPr>
              <a:t>Long term: Noncurrent assets.</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851111"/>
            <a:ext cx="8458200" cy="1451184"/>
          </a:xfrm>
        </p:spPr>
        <p:txBody>
          <a:bodyPr/>
          <a:lstStyle/>
          <a:p>
            <a:pPr>
              <a:buClr>
                <a:schemeClr val="tx1"/>
              </a:buClr>
            </a:pPr>
            <a:r>
              <a:rPr lang="en-IN" b="1" dirty="0">
                <a:solidFill>
                  <a:schemeClr val="tx1"/>
                </a:solidFill>
              </a:rPr>
              <a:t>Cash flow statement:</a:t>
            </a:r>
          </a:p>
          <a:p>
            <a:pPr lvl="1">
              <a:buClr>
                <a:schemeClr val="tx1"/>
              </a:buClr>
            </a:pPr>
            <a:r>
              <a:rPr lang="en-IN" dirty="0">
                <a:solidFill>
                  <a:schemeClr val="tx1"/>
                </a:solidFill>
              </a:rPr>
              <a:t>Short term: Operating activities.</a:t>
            </a:r>
          </a:p>
          <a:p>
            <a:pPr lvl="1">
              <a:buClr>
                <a:schemeClr val="tx1"/>
              </a:buClr>
            </a:pPr>
            <a:r>
              <a:rPr lang="en-IN" dirty="0">
                <a:solidFill>
                  <a:schemeClr val="tx1"/>
                </a:solidFill>
              </a:rPr>
              <a:t>Long term: Investing activities.</a:t>
            </a: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4389536"/>
            <a:ext cx="8458199" cy="2173496"/>
          </a:xfrm>
        </p:spPr>
        <p:txBody>
          <a:bodyPr/>
          <a:lstStyle/>
          <a:p>
            <a:pPr>
              <a:buClr>
                <a:schemeClr val="tx1"/>
              </a:buClr>
            </a:pPr>
            <a:r>
              <a:rPr lang="en-IN" b="1" dirty="0">
                <a:solidFill>
                  <a:schemeClr val="tx1"/>
                </a:solidFill>
              </a:rPr>
              <a:t>Notes to financial statement:</a:t>
            </a:r>
          </a:p>
          <a:p>
            <a:pPr lvl="1">
              <a:buClr>
                <a:schemeClr val="tx1"/>
              </a:buClr>
            </a:pPr>
            <a:r>
              <a:rPr lang="en-IN" dirty="0">
                <a:solidFill>
                  <a:schemeClr val="tx1"/>
                </a:solidFill>
              </a:rPr>
              <a:t>Disclose the portion of unrealized gains and losses for the period.</a:t>
            </a:r>
          </a:p>
          <a:p>
            <a:pPr lvl="1">
              <a:buClr>
                <a:schemeClr val="tx1"/>
              </a:buClr>
            </a:pPr>
            <a:r>
              <a:rPr lang="en-IN" dirty="0">
                <a:solidFill>
                  <a:schemeClr val="tx1"/>
                </a:solidFill>
              </a:rPr>
              <a:t>How carrying value was calculated when fair value is not readily determinable.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52</a:t>
            </a:fld>
            <a:endParaRPr lang="en-US"/>
          </a:p>
        </p:txBody>
      </p:sp>
    </p:spTree>
    <p:extLst>
      <p:ext uri="{BB962C8B-B14F-4D97-AF65-F5344CB8AC3E}">
        <p14:creationId xmlns:p14="http://schemas.microsoft.com/office/powerpoint/2010/main" val="4130426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When the Investor Has Significant Influence—The Equity Method</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O12.6</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218394"/>
          </a:xfrm>
        </p:spPr>
        <p:txBody>
          <a:bodyPr/>
          <a:lstStyle/>
          <a:p>
            <a:r>
              <a:rPr lang="en-IN" sz="2200" dirty="0">
                <a:solidFill>
                  <a:schemeClr val="tx1"/>
                </a:solidFill>
              </a:rPr>
              <a:t>Control exists when a company acquires </a:t>
            </a:r>
            <a:r>
              <a:rPr lang="en-IN" sz="2200" b="1" dirty="0">
                <a:solidFill>
                  <a:schemeClr val="tx1"/>
                </a:solidFill>
              </a:rPr>
              <a:t>more than 50% </a:t>
            </a:r>
            <a:r>
              <a:rPr lang="en-IN" sz="2200" dirty="0">
                <a:solidFill>
                  <a:schemeClr val="tx1"/>
                </a:solidFill>
              </a:rPr>
              <a:t>of the voting stock of another company.</a:t>
            </a:r>
          </a:p>
          <a:p>
            <a:pPr lvl="1"/>
            <a:r>
              <a:rPr lang="en-IN" sz="2200" dirty="0">
                <a:solidFill>
                  <a:schemeClr val="tx1"/>
                </a:solidFill>
              </a:rPr>
              <a:t>The parent company reports consolidated financial statements.</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677935"/>
            <a:ext cx="8458200" cy="1738546"/>
          </a:xfrm>
        </p:spPr>
        <p:txBody>
          <a:bodyPr/>
          <a:lstStyle/>
          <a:p>
            <a:r>
              <a:rPr lang="en-IN" sz="2200" dirty="0">
                <a:solidFill>
                  <a:schemeClr val="tx1"/>
                </a:solidFill>
              </a:rPr>
              <a:t>Significant influence usually is assumed to exist if the investor owns </a:t>
            </a:r>
            <a:r>
              <a:rPr lang="en-IN" sz="2200" b="1" dirty="0">
                <a:solidFill>
                  <a:schemeClr val="tx1"/>
                </a:solidFill>
              </a:rPr>
              <a:t>between 20% and 50%</a:t>
            </a:r>
            <a:r>
              <a:rPr lang="en-IN" sz="2200" dirty="0">
                <a:solidFill>
                  <a:schemeClr val="tx1"/>
                </a:solidFill>
              </a:rPr>
              <a:t> of the investee’s voting shares.</a:t>
            </a:r>
          </a:p>
          <a:p>
            <a:r>
              <a:rPr lang="en-IN" sz="2200" dirty="0">
                <a:solidFill>
                  <a:schemeClr val="tx1"/>
                </a:solidFill>
              </a:rPr>
              <a:t>What does significant influence mean?</a:t>
            </a:r>
          </a:p>
          <a:p>
            <a:pPr lvl="1"/>
            <a:r>
              <a:rPr lang="en-IN" sz="2200" dirty="0">
                <a:solidFill>
                  <a:schemeClr val="tx1"/>
                </a:solidFill>
              </a:rPr>
              <a:t>Decisions can be swayed in the direction the investor desires.</a:t>
            </a:r>
          </a:p>
        </p:txBody>
      </p:sp>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4511066"/>
            <a:ext cx="8458200" cy="1723800"/>
          </a:xfrm>
        </p:spPr>
        <p:txBody>
          <a:bodyPr/>
          <a:lstStyle/>
          <a:p>
            <a:r>
              <a:rPr lang="en-IN" sz="2200" dirty="0">
                <a:solidFill>
                  <a:schemeClr val="tx1"/>
                </a:solidFill>
              </a:rPr>
              <a:t>Investment is accounted for by the </a:t>
            </a:r>
            <a:r>
              <a:rPr lang="en-IN" sz="2200" b="1" dirty="0">
                <a:solidFill>
                  <a:schemeClr val="tx1"/>
                </a:solidFill>
              </a:rPr>
              <a:t>equity method.</a:t>
            </a:r>
          </a:p>
          <a:p>
            <a:pPr lvl="1"/>
            <a:r>
              <a:rPr lang="en-IN" sz="2200" dirty="0">
                <a:solidFill>
                  <a:schemeClr val="tx1"/>
                </a:solidFill>
              </a:rPr>
              <a:t>Investment is initially recorded at cost.</a:t>
            </a:r>
          </a:p>
          <a:p>
            <a:pPr lvl="1"/>
            <a:r>
              <a:rPr lang="en-IN" sz="2200" dirty="0">
                <a:solidFill>
                  <a:schemeClr val="tx1"/>
                </a:solidFill>
              </a:rPr>
              <a:t>Investment balance is adjusted for net income/loss, dividends, and potentially other items.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53</a:t>
            </a:fld>
            <a:endParaRPr lang="en-US"/>
          </a:p>
        </p:txBody>
      </p:sp>
    </p:spTree>
    <p:extLst>
      <p:ext uri="{BB962C8B-B14F-4D97-AF65-F5344CB8AC3E}">
        <p14:creationId xmlns:p14="http://schemas.microsoft.com/office/powerpoint/2010/main" val="2198015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Equity Method—</a:t>
            </a:r>
            <a:r>
              <a:rPr lang="en-US" dirty="0"/>
              <a:t>Purchase of Investment </a:t>
            </a:r>
            <a:r>
              <a:rPr lang="en-US" sz="1100" b="0" dirty="0"/>
              <a:t>1</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O12.6</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761194"/>
          </a:xfrm>
        </p:spPr>
        <p:txBody>
          <a:bodyPr/>
          <a:lstStyle/>
          <a:p>
            <a:r>
              <a:rPr lang="en-US" sz="2200" dirty="0">
                <a:solidFill>
                  <a:schemeClr val="tx1"/>
                </a:solidFill>
              </a:rPr>
              <a:t>On 1/2/27 United Intergroup purchased </a:t>
            </a:r>
            <a:r>
              <a:rPr lang="en-IN" sz="2200" b="1" dirty="0">
                <a:solidFill>
                  <a:schemeClr val="tx1"/>
                </a:solidFill>
              </a:rPr>
              <a:t>30%</a:t>
            </a:r>
            <a:r>
              <a:rPr lang="en-IN" sz="2200" dirty="0">
                <a:solidFill>
                  <a:schemeClr val="tx1"/>
                </a:solidFill>
              </a:rPr>
              <a:t> of </a:t>
            </a:r>
            <a:r>
              <a:rPr lang="en-IN" sz="2200" dirty="0" err="1">
                <a:solidFill>
                  <a:schemeClr val="tx1"/>
                </a:solidFill>
              </a:rPr>
              <a:t>Arjent</a:t>
            </a:r>
            <a:r>
              <a:rPr lang="en-IN" sz="2200" dirty="0">
                <a:solidFill>
                  <a:schemeClr val="tx1"/>
                </a:solidFill>
              </a:rPr>
              <a:t>, Inc.’s, common stock for $1,500,000 cash.</a:t>
            </a:r>
            <a:endParaRPr lang="en-US" sz="2200" dirty="0">
              <a:solidFill>
                <a:schemeClr val="tx1"/>
              </a:solidFill>
            </a:endParaRPr>
          </a:p>
        </p:txBody>
      </p:sp>
      <p:pic>
        <p:nvPicPr>
          <p:cNvPr id="18" name="Picture 17" descr="A table presents the information for Arjent, Inc., at the time united intergroup purchased 30% for 1,500,000 dollars.">
            <a:extLst>
              <a:ext uri="{FF2B5EF4-FFF2-40B4-BE49-F238E27FC236}">
                <a16:creationId xmlns:a16="http://schemas.microsoft.com/office/drawing/2014/main" id="{8BC724B6-F318-4A36-863D-3E52EEABF52D}"/>
              </a:ext>
            </a:extLst>
          </p:cNvPr>
          <p:cNvPicPr>
            <a:picLocks noChangeAspect="1"/>
          </p:cNvPicPr>
          <p:nvPr/>
        </p:nvPicPr>
        <p:blipFill>
          <a:blip r:embed="rId3"/>
          <a:stretch>
            <a:fillRect/>
          </a:stretch>
        </p:blipFill>
        <p:spPr>
          <a:xfrm>
            <a:off x="451156" y="2280788"/>
            <a:ext cx="8241685" cy="3838593"/>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54</a:t>
            </a:fld>
            <a:endParaRPr lang="en-US"/>
          </a:p>
        </p:txBody>
      </p:sp>
    </p:spTree>
    <p:extLst>
      <p:ext uri="{BB962C8B-B14F-4D97-AF65-F5344CB8AC3E}">
        <p14:creationId xmlns:p14="http://schemas.microsoft.com/office/powerpoint/2010/main" val="2541807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Equity Method—</a:t>
            </a:r>
            <a:r>
              <a:rPr lang="en-US" dirty="0"/>
              <a:t>Purchase of Investment </a:t>
            </a:r>
            <a:r>
              <a:rPr lang="en-US" sz="1100" b="0" dirty="0"/>
              <a:t>2</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O12.6</a:t>
            </a:r>
          </a:p>
        </p:txBody>
      </p:sp>
      <p:pic>
        <p:nvPicPr>
          <p:cNvPr id="4" name="Picture 3" descr="Two tables.">
            <a:extLst>
              <a:ext uri="{FF2B5EF4-FFF2-40B4-BE49-F238E27FC236}">
                <a16:creationId xmlns:a16="http://schemas.microsoft.com/office/drawing/2014/main" id="{6B84DDEF-79E3-44A5-C547-5731208C7B37}"/>
              </a:ext>
            </a:extLst>
          </p:cNvPr>
          <p:cNvPicPr>
            <a:picLocks noChangeAspect="1"/>
          </p:cNvPicPr>
          <p:nvPr/>
        </p:nvPicPr>
        <p:blipFill>
          <a:blip r:embed="rId3"/>
          <a:stretch>
            <a:fillRect/>
          </a:stretch>
        </p:blipFill>
        <p:spPr>
          <a:xfrm>
            <a:off x="869875" y="1351072"/>
            <a:ext cx="7404250" cy="4673606"/>
          </a:xfrm>
          <a:prstGeom prst="rect">
            <a:avLst/>
          </a:prstGeom>
        </p:spPr>
      </p:pic>
      <p:sp>
        <p:nvSpPr>
          <p:cNvPr id="11"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55</a:t>
            </a:fld>
            <a:endParaRPr lang="en-US"/>
          </a:p>
        </p:txBody>
      </p:sp>
    </p:spTree>
    <p:extLst>
      <p:ext uri="{BB962C8B-B14F-4D97-AF65-F5344CB8AC3E}">
        <p14:creationId xmlns:p14="http://schemas.microsoft.com/office/powerpoint/2010/main" val="1783211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Equity Method—Recording Investment Revenue</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O12.6</a:t>
            </a:r>
          </a:p>
        </p:txBody>
      </p:sp>
      <p:pic>
        <p:nvPicPr>
          <p:cNvPr id="4" name="Picture 3" descr="Two tables. ">
            <a:extLst>
              <a:ext uri="{FF2B5EF4-FFF2-40B4-BE49-F238E27FC236}">
                <a16:creationId xmlns:a16="http://schemas.microsoft.com/office/drawing/2014/main" id="{71B15B42-A17A-F0CE-ECEA-AEB0A4E63E16}"/>
              </a:ext>
            </a:extLst>
          </p:cNvPr>
          <p:cNvPicPr>
            <a:picLocks noChangeAspect="1"/>
          </p:cNvPicPr>
          <p:nvPr/>
        </p:nvPicPr>
        <p:blipFill>
          <a:blip r:embed="rId3"/>
          <a:stretch>
            <a:fillRect/>
          </a:stretch>
        </p:blipFill>
        <p:spPr>
          <a:xfrm>
            <a:off x="906529" y="1374209"/>
            <a:ext cx="7330941" cy="4627333"/>
          </a:xfrm>
          <a:prstGeom prst="rect">
            <a:avLst/>
          </a:prstGeom>
        </p:spPr>
      </p:pic>
      <p:sp>
        <p:nvSpPr>
          <p:cNvPr id="13"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56</a:t>
            </a:fld>
            <a:endParaRPr lang="en-US"/>
          </a:p>
        </p:txBody>
      </p:sp>
    </p:spTree>
    <p:extLst>
      <p:ext uri="{BB962C8B-B14F-4D97-AF65-F5344CB8AC3E}">
        <p14:creationId xmlns:p14="http://schemas.microsoft.com/office/powerpoint/2010/main" val="2225081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Equity Method—</a:t>
            </a:r>
            <a:r>
              <a:rPr lang="en-US" dirty="0"/>
              <a:t>Receiving Dividends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O12.6</a:t>
            </a:r>
          </a:p>
        </p:txBody>
      </p:sp>
      <p:pic>
        <p:nvPicPr>
          <p:cNvPr id="4" name="Picture 3" descr="Two tables.">
            <a:extLst>
              <a:ext uri="{FF2B5EF4-FFF2-40B4-BE49-F238E27FC236}">
                <a16:creationId xmlns:a16="http://schemas.microsoft.com/office/drawing/2014/main" id="{9ACD2FDD-A395-B9B5-A03F-71A0126FB624}"/>
              </a:ext>
            </a:extLst>
          </p:cNvPr>
          <p:cNvPicPr>
            <a:picLocks noChangeAspect="1"/>
          </p:cNvPicPr>
          <p:nvPr/>
        </p:nvPicPr>
        <p:blipFill>
          <a:blip r:embed="rId3"/>
          <a:stretch>
            <a:fillRect/>
          </a:stretch>
        </p:blipFill>
        <p:spPr>
          <a:xfrm>
            <a:off x="832853" y="1327704"/>
            <a:ext cx="7478293" cy="4720342"/>
          </a:xfrm>
          <a:prstGeom prst="rect">
            <a:avLst/>
          </a:prstGeom>
        </p:spPr>
      </p:pic>
      <p:sp>
        <p:nvSpPr>
          <p:cNvPr id="13"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57</a:t>
            </a:fld>
            <a:endParaRPr lang="en-US"/>
          </a:p>
        </p:txBody>
      </p:sp>
    </p:spTree>
    <p:extLst>
      <p:ext uri="{BB962C8B-B14F-4D97-AF65-F5344CB8AC3E}">
        <p14:creationId xmlns:p14="http://schemas.microsoft.com/office/powerpoint/2010/main" val="18426663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Further Adjustments under the Equity Method</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1896819"/>
          </a:xfrm>
        </p:spPr>
        <p:txBody>
          <a:bodyPr/>
          <a:lstStyle/>
          <a:p>
            <a:pPr>
              <a:buClr>
                <a:schemeClr val="tx1"/>
              </a:buClr>
            </a:pPr>
            <a:r>
              <a:rPr lang="en-IN" sz="2000" dirty="0">
                <a:solidFill>
                  <a:schemeClr val="tx1"/>
                </a:solidFill>
              </a:rPr>
              <a:t>Occur when investor’s expenditure to acquire an equity-method investment exceeds the book value of the underlying net assets acquired.</a:t>
            </a:r>
          </a:p>
          <a:p>
            <a:pPr>
              <a:buClr>
                <a:schemeClr val="tx1"/>
              </a:buClr>
            </a:pPr>
            <a:r>
              <a:rPr lang="en-IN" sz="2000" b="1" dirty="0">
                <a:solidFill>
                  <a:schemeClr val="tx1"/>
                </a:solidFill>
              </a:rPr>
              <a:t>Purpose:</a:t>
            </a:r>
          </a:p>
          <a:p>
            <a:pPr lvl="1">
              <a:buClr>
                <a:schemeClr val="tx1"/>
              </a:buClr>
            </a:pPr>
            <a:r>
              <a:rPr lang="en-IN" sz="2000" dirty="0">
                <a:solidFill>
                  <a:schemeClr val="tx1"/>
                </a:solidFill>
              </a:rPr>
              <a:t>To approximate the effects of consolidation, without actually consolidating financial statements.</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255321"/>
            <a:ext cx="8458200" cy="3217881"/>
          </a:xfrm>
        </p:spPr>
        <p:txBody>
          <a:bodyPr/>
          <a:lstStyle/>
          <a:p>
            <a:pPr>
              <a:buClr>
                <a:schemeClr val="tx1"/>
              </a:buClr>
            </a:pPr>
            <a:r>
              <a:rPr lang="en-IN" sz="2000" b="1" dirty="0">
                <a:solidFill>
                  <a:schemeClr val="tx1"/>
                </a:solidFill>
              </a:rPr>
              <a:t>Amortizing the differential between purchase price and book value:</a:t>
            </a:r>
          </a:p>
          <a:p>
            <a:pPr lvl="1">
              <a:buClr>
                <a:schemeClr val="tx1"/>
              </a:buClr>
            </a:pPr>
            <a:r>
              <a:rPr lang="en-IN" sz="2000" dirty="0">
                <a:solidFill>
                  <a:schemeClr val="tx1"/>
                </a:solidFill>
              </a:rPr>
              <a:t>Adjust investment account and investment revenue to act as if consolidation procedures had been followed.</a:t>
            </a:r>
          </a:p>
          <a:p>
            <a:pPr lvl="2" indent="-320040">
              <a:spcBef>
                <a:spcPts val="500"/>
              </a:spcBef>
              <a:buClr>
                <a:schemeClr val="tx1"/>
              </a:buClr>
            </a:pPr>
            <a:r>
              <a:rPr lang="en-IN" dirty="0">
                <a:solidFill>
                  <a:schemeClr val="tx1"/>
                </a:solidFill>
              </a:rPr>
              <a:t>If assets would have been written up to fair value, act as if that happened.</a:t>
            </a:r>
          </a:p>
          <a:p>
            <a:pPr lvl="2" indent="-320040">
              <a:spcBef>
                <a:spcPts val="500"/>
              </a:spcBef>
              <a:buClr>
                <a:schemeClr val="tx1"/>
              </a:buClr>
            </a:pPr>
            <a:r>
              <a:rPr lang="en-IN" dirty="0">
                <a:solidFill>
                  <a:schemeClr val="tx1"/>
                </a:solidFill>
              </a:rPr>
              <a:t>Impute higher expenses in subsequent periods when those assets are expensed, such that,</a:t>
            </a:r>
          </a:p>
          <a:p>
            <a:pPr lvl="2" indent="-320040">
              <a:spcBef>
                <a:spcPts val="500"/>
              </a:spcBef>
              <a:buClr>
                <a:schemeClr val="tx1"/>
              </a:buClr>
            </a:pPr>
            <a:r>
              <a:rPr lang="en-IN" dirty="0">
                <a:solidFill>
                  <a:schemeClr val="tx1"/>
                </a:solidFill>
              </a:rPr>
              <a:t>Earnings are lower by the investor’s share in that additional expense.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58</a:t>
            </a:fld>
            <a:endParaRPr lang="en-US"/>
          </a:p>
        </p:txBody>
      </p:sp>
    </p:spTree>
    <p:extLst>
      <p:ext uri="{BB962C8B-B14F-4D97-AF65-F5344CB8AC3E}">
        <p14:creationId xmlns:p14="http://schemas.microsoft.com/office/powerpoint/2010/main" val="3490529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488495" cy="903231"/>
          </a:xfrm>
        </p:spPr>
        <p:txBody>
          <a:bodyPr>
            <a:noAutofit/>
          </a:bodyPr>
          <a:lstStyle/>
          <a:p>
            <a:r>
              <a:rPr lang="en-IN" altLang="en-US" sz="2600" dirty="0"/>
              <a:t>Source of Differences between the Investment and the Book Value of Net Assets Acquired</a:t>
            </a:r>
            <a:endParaRPr lang="en-US" sz="260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pic>
        <p:nvPicPr>
          <p:cNvPr id="5" name="Picture 4" descr="A table presents an explanation for Differences Between the Investment and the Book Value of Net Assets Acquired."/>
          <p:cNvPicPr>
            <a:picLocks noChangeAspect="1"/>
          </p:cNvPicPr>
          <p:nvPr/>
        </p:nvPicPr>
        <p:blipFill>
          <a:blip r:embed="rId3"/>
          <a:stretch>
            <a:fillRect/>
          </a:stretch>
        </p:blipFill>
        <p:spPr>
          <a:xfrm>
            <a:off x="425052" y="1440083"/>
            <a:ext cx="8323874" cy="3977834"/>
          </a:xfrm>
          <a:prstGeom prst="rect">
            <a:avLst/>
          </a:prstGeom>
        </p:spPr>
      </p:pic>
      <p:sp>
        <p:nvSpPr>
          <p:cNvPr id="8"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59</a:t>
            </a:fld>
            <a:endParaRPr lang="en-US"/>
          </a:p>
        </p:txBody>
      </p:sp>
    </p:spTree>
    <p:extLst>
      <p:ext uri="{BB962C8B-B14F-4D97-AF65-F5344CB8AC3E}">
        <p14:creationId xmlns:p14="http://schemas.microsoft.com/office/powerpoint/2010/main" val="4115609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Key Events in the Life of a Debt Investment</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3784613"/>
          </a:xfrm>
        </p:spPr>
        <p:txBody>
          <a:bodyPr/>
          <a:lstStyle/>
          <a:p>
            <a:pPr lvl="0" defTabSz="577850"/>
            <a:r>
              <a:rPr lang="en-IN" b="1" dirty="0"/>
              <a:t>Characteristics of all debt investments:</a:t>
            </a:r>
          </a:p>
          <a:p>
            <a:pPr marL="292608" indent="-292608" defTabSz="577850">
              <a:buFont typeface="Arial" panose="020B0604020202020204" pitchFamily="34" charset="0"/>
              <a:buChar char="•"/>
            </a:pPr>
            <a:r>
              <a:rPr lang="en-IN" dirty="0">
                <a:solidFill>
                  <a:schemeClr val="tx1"/>
                </a:solidFill>
              </a:rPr>
              <a:t>Purchasing the investment.</a:t>
            </a:r>
            <a:endParaRPr lang="en-US" dirty="0">
              <a:solidFill>
                <a:schemeClr val="tx1"/>
              </a:solidFill>
            </a:endParaRPr>
          </a:p>
          <a:p>
            <a:pPr marL="292608" indent="-292608" defTabSz="577850">
              <a:buFont typeface="Arial" panose="020B0604020202020204" pitchFamily="34" charset="0"/>
              <a:buChar char="•"/>
            </a:pPr>
            <a:r>
              <a:rPr lang="en-IN" dirty="0">
                <a:solidFill>
                  <a:schemeClr val="tx1"/>
                </a:solidFill>
              </a:rPr>
              <a:t>Receiving periodic interest payments.</a:t>
            </a:r>
          </a:p>
          <a:p>
            <a:pPr marL="292608" indent="-292608" defTabSz="577850">
              <a:buFont typeface="Arial" panose="020B0604020202020204" pitchFamily="34" charset="0"/>
              <a:buChar char="•"/>
            </a:pPr>
            <a:r>
              <a:rPr lang="en-IN" dirty="0">
                <a:solidFill>
                  <a:schemeClr val="tx1"/>
                </a:solidFill>
              </a:rPr>
              <a:t>Holding the bonds during periods in which fair value changes</a:t>
            </a:r>
            <a:r>
              <a:rPr lang="en-IN" b="1" dirty="0">
                <a:solidFill>
                  <a:srgbClr val="C00000"/>
                </a:solidFill>
              </a:rPr>
              <a:t> </a:t>
            </a:r>
            <a:r>
              <a:rPr lang="en-IN" dirty="0">
                <a:solidFill>
                  <a:schemeClr val="tx1"/>
                </a:solidFill>
              </a:rPr>
              <a:t>(incurring unrealized holding gains and losses).</a:t>
            </a:r>
            <a:endParaRPr lang="en-US" b="1" dirty="0">
              <a:solidFill>
                <a:schemeClr val="tx1"/>
              </a:solidFill>
            </a:endParaRPr>
          </a:p>
          <a:p>
            <a:pPr marL="292608" indent="-292608" defTabSz="577850">
              <a:buFont typeface="Arial" panose="020B0604020202020204" pitchFamily="34" charset="0"/>
              <a:buChar char="•"/>
            </a:pPr>
            <a:r>
              <a:rPr lang="en-IN" dirty="0">
                <a:solidFill>
                  <a:schemeClr val="tx1"/>
                </a:solidFill>
              </a:rPr>
              <a:t>Selling the bonds before maturity or receiving principal at maturity.</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1181533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Equity Method—</a:t>
            </a:r>
            <a:r>
              <a:rPr lang="en-US" dirty="0"/>
              <a:t>Adjustments for Additional Depreciation</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pic>
        <p:nvPicPr>
          <p:cNvPr id="4" name="Picture 3" descr="Two tables.">
            <a:extLst>
              <a:ext uri="{FF2B5EF4-FFF2-40B4-BE49-F238E27FC236}">
                <a16:creationId xmlns:a16="http://schemas.microsoft.com/office/drawing/2014/main" id="{90941B9E-2BC0-9091-6DA1-3C46FE72A61A}"/>
              </a:ext>
            </a:extLst>
          </p:cNvPr>
          <p:cNvPicPr>
            <a:picLocks noChangeAspect="1"/>
          </p:cNvPicPr>
          <p:nvPr/>
        </p:nvPicPr>
        <p:blipFill>
          <a:blip r:embed="rId3"/>
          <a:stretch>
            <a:fillRect/>
          </a:stretch>
        </p:blipFill>
        <p:spPr>
          <a:xfrm>
            <a:off x="1014330" y="1442253"/>
            <a:ext cx="7115339" cy="4491244"/>
          </a:xfrm>
          <a:prstGeom prst="rect">
            <a:avLst/>
          </a:prstGeom>
        </p:spPr>
      </p:pic>
      <p:sp>
        <p:nvSpPr>
          <p:cNvPr id="14"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60</a:t>
            </a:fld>
            <a:endParaRPr lang="en-US"/>
          </a:p>
        </p:txBody>
      </p:sp>
    </p:spTree>
    <p:extLst>
      <p:ext uri="{BB962C8B-B14F-4D97-AF65-F5344CB8AC3E}">
        <p14:creationId xmlns:p14="http://schemas.microsoft.com/office/powerpoint/2010/main" val="3297253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No Adjustments for Land or Goodwill</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1896819"/>
          </a:xfrm>
        </p:spPr>
        <p:txBody>
          <a:bodyPr/>
          <a:lstStyle/>
          <a:p>
            <a:pPr>
              <a:buClr>
                <a:schemeClr val="tx1"/>
              </a:buClr>
            </a:pPr>
            <a:r>
              <a:rPr lang="en-IN" b="1" dirty="0">
                <a:solidFill>
                  <a:schemeClr val="tx1"/>
                </a:solidFill>
              </a:rPr>
              <a:t>Land:</a:t>
            </a:r>
          </a:p>
          <a:p>
            <a:pPr lvl="1">
              <a:buClr>
                <a:schemeClr val="tx1"/>
              </a:buClr>
            </a:pPr>
            <a:r>
              <a:rPr lang="en-IN" dirty="0">
                <a:solidFill>
                  <a:schemeClr val="tx1"/>
                </a:solidFill>
              </a:rPr>
              <a:t>Land is not depreciated.</a:t>
            </a:r>
          </a:p>
          <a:p>
            <a:pPr lvl="1">
              <a:buClr>
                <a:schemeClr val="tx1"/>
              </a:buClr>
            </a:pPr>
            <a:r>
              <a:rPr lang="en-IN" dirty="0">
                <a:solidFill>
                  <a:schemeClr val="tx1"/>
                </a:solidFill>
              </a:rPr>
              <a:t>Difference between the fair value and book value of the land would not cause higher expenses.</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255321"/>
            <a:ext cx="8458200" cy="2172085"/>
          </a:xfrm>
        </p:spPr>
        <p:txBody>
          <a:bodyPr/>
          <a:lstStyle/>
          <a:p>
            <a:pPr>
              <a:spcBef>
                <a:spcPts val="1800"/>
              </a:spcBef>
              <a:buClr>
                <a:schemeClr val="tx1"/>
              </a:buClr>
            </a:pPr>
            <a:r>
              <a:rPr lang="en-IN" b="1" dirty="0">
                <a:solidFill>
                  <a:schemeClr val="tx1"/>
                </a:solidFill>
              </a:rPr>
              <a:t>Goodwill:</a:t>
            </a:r>
          </a:p>
          <a:p>
            <a:pPr lvl="1">
              <a:buClr>
                <a:schemeClr val="tx1"/>
              </a:buClr>
            </a:pPr>
            <a:r>
              <a:rPr lang="en-IN" dirty="0">
                <a:solidFill>
                  <a:schemeClr val="tx1"/>
                </a:solidFill>
              </a:rPr>
              <a:t>Unlike most of the other intangible assets, goodwill is not amortized.</a:t>
            </a:r>
          </a:p>
          <a:p>
            <a:pPr lvl="1">
              <a:buClr>
                <a:schemeClr val="tx1"/>
              </a:buClr>
            </a:pPr>
            <a:r>
              <a:rPr lang="en-US" dirty="0">
                <a:solidFill>
                  <a:schemeClr val="tx1"/>
                </a:solidFill>
              </a:rPr>
              <a:t>No need to adjust for goodwill.</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61</a:t>
            </a:fld>
            <a:endParaRPr lang="en-US"/>
          </a:p>
        </p:txBody>
      </p:sp>
    </p:spTree>
    <p:extLst>
      <p:ext uri="{BB962C8B-B14F-4D97-AF65-F5344CB8AC3E}">
        <p14:creationId xmlns:p14="http://schemas.microsoft.com/office/powerpoint/2010/main" val="3396089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Adjustments for Other Assets and Liabilities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2634238"/>
          </a:xfrm>
        </p:spPr>
        <p:txBody>
          <a:bodyPr/>
          <a:lstStyle/>
          <a:p>
            <a:pPr marL="292608" indent="-292608">
              <a:buFont typeface="Arial" panose="020B0604020202020204" pitchFamily="34" charset="0"/>
              <a:buChar char="•"/>
            </a:pPr>
            <a:r>
              <a:rPr lang="en-IN" dirty="0"/>
              <a:t>If the fair value of purchased inventory exceeds its book value, the period in which that inventory is</a:t>
            </a:r>
            <a:r>
              <a:rPr lang="en-US" dirty="0"/>
              <a:t> sold should be identified.</a:t>
            </a:r>
          </a:p>
          <a:p>
            <a:pPr marL="292608" indent="-292608">
              <a:buFont typeface="Arial" panose="020B0604020202020204" pitchFamily="34" charset="0"/>
              <a:buChar char="•"/>
            </a:pPr>
            <a:r>
              <a:rPr lang="en-US" dirty="0"/>
              <a:t>Investment revenue and the investment in the stock is reduced by share of the difference between the fair value and book value.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62</a:t>
            </a:fld>
            <a:endParaRPr lang="en-US"/>
          </a:p>
        </p:txBody>
      </p:sp>
    </p:spTree>
    <p:extLst>
      <p:ext uri="{BB962C8B-B14F-4D97-AF65-F5344CB8AC3E}">
        <p14:creationId xmlns:p14="http://schemas.microsoft.com/office/powerpoint/2010/main" val="12254070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IN" dirty="0"/>
              <a:t>Reporting the Investment</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1601852"/>
          </a:xfrm>
        </p:spPr>
        <p:txBody>
          <a:bodyPr/>
          <a:lstStyle/>
          <a:p>
            <a:pPr marL="292608" indent="-292608">
              <a:buFont typeface="Arial" panose="020B0604020202020204" pitchFamily="34" charset="0"/>
              <a:buChar char="•"/>
            </a:pPr>
            <a:r>
              <a:rPr lang="en-IN" sz="2000" dirty="0"/>
              <a:t>The fair value of the investment shares at the end of the reporting period is not reported when using the equity method. The investment account is reported at its original cost, increased by the investor’s share of the investee’s net income, and decreased by the portion of those earnings actually received as dividends.</a:t>
            </a:r>
            <a:endParaRPr lang="en-US" sz="2000" dirty="0"/>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025247"/>
            <a:ext cx="8458200" cy="660425"/>
          </a:xfrm>
        </p:spPr>
        <p:txBody>
          <a:bodyPr/>
          <a:lstStyle/>
          <a:p>
            <a:r>
              <a:rPr lang="en-IN" sz="2000" dirty="0"/>
              <a:t>The balance of United’s 30% investment in </a:t>
            </a:r>
            <a:r>
              <a:rPr lang="en-IN" sz="2000" dirty="0" err="1"/>
              <a:t>Arjent</a:t>
            </a:r>
            <a:r>
              <a:rPr lang="en-IN" sz="2000" dirty="0"/>
              <a:t> at December 31, 2027, is calculated as:</a:t>
            </a:r>
            <a:endParaRPr lang="en-US" sz="2000" dirty="0"/>
          </a:p>
        </p:txBody>
      </p:sp>
      <p:sp>
        <p:nvSpPr>
          <p:cNvPr id="9" name="Content Placeholder 8">
            <a:extLst>
              <a:ext uri="{FF2B5EF4-FFF2-40B4-BE49-F238E27FC236}">
                <a16:creationId xmlns:a16="http://schemas.microsoft.com/office/drawing/2014/main" id="{E54BD4F5-88FA-4E44-9783-E33A0537E03C}"/>
              </a:ext>
            </a:extLst>
          </p:cNvPr>
          <p:cNvSpPr>
            <a:spLocks noGrp="1"/>
          </p:cNvSpPr>
          <p:nvPr>
            <p:ph sz="quarter" idx="16"/>
          </p:nvPr>
        </p:nvSpPr>
        <p:spPr>
          <a:xfrm>
            <a:off x="342900" y="3863914"/>
            <a:ext cx="8458200" cy="427867"/>
          </a:xfrm>
        </p:spPr>
        <p:txBody>
          <a:bodyPr/>
          <a:lstStyle/>
          <a:p>
            <a:pPr algn="ctr"/>
            <a:r>
              <a:rPr lang="en-US" sz="2000" b="1" dirty="0"/>
              <a:t>Investment in Equity Affiliate</a:t>
            </a:r>
            <a:endParaRPr lang="en-US" sz="2000" dirty="0"/>
          </a:p>
        </p:txBody>
      </p:sp>
      <p:graphicFrame>
        <p:nvGraphicFramePr>
          <p:cNvPr id="6" name="Table 6">
            <a:extLst>
              <a:ext uri="{FF2B5EF4-FFF2-40B4-BE49-F238E27FC236}">
                <a16:creationId xmlns:a16="http://schemas.microsoft.com/office/drawing/2014/main" id="{49D31B5E-D4E5-4544-99EE-EA1559C04CD1}"/>
              </a:ext>
            </a:extLst>
          </p:cNvPr>
          <p:cNvGraphicFramePr>
            <a:graphicFrameLocks noGrp="1"/>
          </p:cNvGraphicFramePr>
          <p:nvPr>
            <p:extLst>
              <p:ext uri="{D42A27DB-BD31-4B8C-83A1-F6EECF244321}">
                <p14:modId xmlns:p14="http://schemas.microsoft.com/office/powerpoint/2010/main" val="974643148"/>
              </p:ext>
            </p:extLst>
          </p:nvPr>
        </p:nvGraphicFramePr>
        <p:xfrm>
          <a:off x="1152587" y="4389120"/>
          <a:ext cx="7074473" cy="185420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498210886"/>
                    </a:ext>
                  </a:extLst>
                </a:gridCol>
                <a:gridCol w="1509333">
                  <a:extLst>
                    <a:ext uri="{9D8B030D-6E8A-4147-A177-3AD203B41FA5}">
                      <a16:colId xmlns:a16="http://schemas.microsoft.com/office/drawing/2014/main" val="790999871"/>
                    </a:ext>
                  </a:extLst>
                </a:gridCol>
                <a:gridCol w="944880">
                  <a:extLst>
                    <a:ext uri="{9D8B030D-6E8A-4147-A177-3AD203B41FA5}">
                      <a16:colId xmlns:a16="http://schemas.microsoft.com/office/drawing/2014/main" val="4133758295"/>
                    </a:ext>
                  </a:extLst>
                </a:gridCol>
                <a:gridCol w="2710180">
                  <a:extLst>
                    <a:ext uri="{9D8B030D-6E8A-4147-A177-3AD203B41FA5}">
                      <a16:colId xmlns:a16="http://schemas.microsoft.com/office/drawing/2014/main" val="4580789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Purchase price </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1,500,000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015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Share of income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150,000</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639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75,000</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Dividends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7166127"/>
                  </a:ext>
                </a:extLst>
              </a:tr>
              <a:tr h="370840">
                <a:tc>
                  <a:txBody>
                    <a:bodyPr/>
                    <a:lstStyle/>
                    <a:p>
                      <a:endParaRPr lang="en-US"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30,000</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Depreciation adjustment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5562668"/>
                  </a:ext>
                </a:extLst>
              </a:tr>
              <a:tr h="370840">
                <a:tc>
                  <a:txBody>
                    <a:bodyPr/>
                    <a:lstStyle/>
                    <a:p>
                      <a:endParaRPr lang="en-US" b="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1,545,000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761579"/>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63</a:t>
            </a:fld>
            <a:endParaRPr lang="en-US"/>
          </a:p>
        </p:txBody>
      </p:sp>
    </p:spTree>
    <p:extLst>
      <p:ext uri="{BB962C8B-B14F-4D97-AF65-F5344CB8AC3E}">
        <p14:creationId xmlns:p14="http://schemas.microsoft.com/office/powerpoint/2010/main" val="831642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IN" dirty="0"/>
              <a:t>Investment Acquired Mid-Year</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923426"/>
          </a:xfrm>
        </p:spPr>
        <p:txBody>
          <a:bodyPr/>
          <a:lstStyle/>
          <a:p>
            <a:pPr lvl="1">
              <a:buClr>
                <a:schemeClr val="tx1"/>
              </a:buClr>
            </a:pPr>
            <a:r>
              <a:rPr lang="en-IN" sz="2200" dirty="0">
                <a:solidFill>
                  <a:schemeClr val="tx1"/>
                </a:solidFill>
              </a:rPr>
              <a:t>Only recognize the investor’s share of the year’s activity.</a:t>
            </a:r>
          </a:p>
          <a:p>
            <a:pPr lvl="1">
              <a:buClr>
                <a:schemeClr val="tx1"/>
              </a:buClr>
            </a:pPr>
            <a:r>
              <a:rPr lang="en-IN" sz="2200" b="1" dirty="0">
                <a:solidFill>
                  <a:schemeClr val="tx1"/>
                </a:solidFill>
              </a:rPr>
              <a:t>Example: </a:t>
            </a:r>
            <a:r>
              <a:rPr lang="en-IN" sz="2200" dirty="0">
                <a:solidFill>
                  <a:schemeClr val="tx1"/>
                </a:solidFill>
              </a:rPr>
              <a:t>If United purchased 30% of </a:t>
            </a:r>
            <a:r>
              <a:rPr lang="en-IN" sz="2200" dirty="0" err="1">
                <a:solidFill>
                  <a:schemeClr val="tx1"/>
                </a:solidFill>
              </a:rPr>
              <a:t>Arjent</a:t>
            </a:r>
            <a:r>
              <a:rPr lang="en-IN" sz="2200" dirty="0">
                <a:solidFill>
                  <a:schemeClr val="tx1"/>
                </a:solidFill>
              </a:rPr>
              <a:t> on </a:t>
            </a:r>
            <a:r>
              <a:rPr lang="en-IN" sz="2200" b="1" dirty="0">
                <a:solidFill>
                  <a:schemeClr val="tx1"/>
                </a:solidFill>
              </a:rPr>
              <a:t>October 1:</a:t>
            </a:r>
            <a:endParaRPr lang="en-US" sz="2200" dirty="0">
              <a:solidFill>
                <a:schemeClr val="tx1"/>
              </a:solidFill>
            </a:endParaRPr>
          </a:p>
        </p:txBody>
      </p:sp>
      <p:sp>
        <p:nvSpPr>
          <p:cNvPr id="9" name="Content Placeholder 8">
            <a:extLst>
              <a:ext uri="{FF2B5EF4-FFF2-40B4-BE49-F238E27FC236}">
                <a16:creationId xmlns:a16="http://schemas.microsoft.com/office/drawing/2014/main" id="{E54BD4F5-88FA-4E44-9783-E33A0537E03C}"/>
              </a:ext>
            </a:extLst>
          </p:cNvPr>
          <p:cNvSpPr>
            <a:spLocks noGrp="1"/>
          </p:cNvSpPr>
          <p:nvPr>
            <p:ph sz="quarter" idx="16"/>
          </p:nvPr>
        </p:nvSpPr>
        <p:spPr>
          <a:xfrm>
            <a:off x="342900" y="2448070"/>
            <a:ext cx="8458200" cy="427867"/>
          </a:xfrm>
        </p:spPr>
        <p:txBody>
          <a:bodyPr/>
          <a:lstStyle/>
          <a:p>
            <a:pPr algn="ctr"/>
            <a:r>
              <a:rPr lang="en-US" sz="2200" b="1" dirty="0"/>
              <a:t>Investment in Equity Affiliate</a:t>
            </a:r>
            <a:endParaRPr lang="en-US" sz="2200" dirty="0"/>
          </a:p>
        </p:txBody>
      </p:sp>
      <p:graphicFrame>
        <p:nvGraphicFramePr>
          <p:cNvPr id="6" name="Table 6">
            <a:extLst>
              <a:ext uri="{FF2B5EF4-FFF2-40B4-BE49-F238E27FC236}">
                <a16:creationId xmlns:a16="http://schemas.microsoft.com/office/drawing/2014/main" id="{49D31B5E-D4E5-4544-99EE-EA1559C04CD1}"/>
              </a:ext>
            </a:extLst>
          </p:cNvPr>
          <p:cNvGraphicFramePr>
            <a:graphicFrameLocks noGrp="1"/>
          </p:cNvGraphicFramePr>
          <p:nvPr>
            <p:extLst>
              <p:ext uri="{D42A27DB-BD31-4B8C-83A1-F6EECF244321}">
                <p14:modId xmlns:p14="http://schemas.microsoft.com/office/powerpoint/2010/main" val="4032511552"/>
              </p:ext>
            </p:extLst>
          </p:nvPr>
        </p:nvGraphicFramePr>
        <p:xfrm>
          <a:off x="1152587" y="2986548"/>
          <a:ext cx="7074473" cy="2339750"/>
        </p:xfrm>
        <a:graphic>
          <a:graphicData uri="http://schemas.openxmlformats.org/drawingml/2006/table">
            <a:tbl>
              <a:tblPr firstRow="1" bandRow="1">
                <a:tableStyleId>{5C22544A-7EE6-4342-B048-85BDC9FD1C3A}</a:tableStyleId>
              </a:tblPr>
              <a:tblGrid>
                <a:gridCol w="2121555">
                  <a:extLst>
                    <a:ext uri="{9D8B030D-6E8A-4147-A177-3AD203B41FA5}">
                      <a16:colId xmlns:a16="http://schemas.microsoft.com/office/drawing/2014/main" val="498210886"/>
                    </a:ext>
                  </a:extLst>
                </a:gridCol>
                <a:gridCol w="1297858">
                  <a:extLst>
                    <a:ext uri="{9D8B030D-6E8A-4147-A177-3AD203B41FA5}">
                      <a16:colId xmlns:a16="http://schemas.microsoft.com/office/drawing/2014/main" val="790999871"/>
                    </a:ext>
                  </a:extLst>
                </a:gridCol>
                <a:gridCol w="944880">
                  <a:extLst>
                    <a:ext uri="{9D8B030D-6E8A-4147-A177-3AD203B41FA5}">
                      <a16:colId xmlns:a16="http://schemas.microsoft.com/office/drawing/2014/main" val="4133758295"/>
                    </a:ext>
                  </a:extLst>
                </a:gridCol>
                <a:gridCol w="2710180">
                  <a:extLst>
                    <a:ext uri="{9D8B030D-6E8A-4147-A177-3AD203B41FA5}">
                      <a16:colId xmlns:a16="http://schemas.microsoft.com/office/drawing/2014/main" val="4580789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35015582"/>
                  </a:ext>
                </a:extLst>
              </a:tr>
              <a:tr h="7426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639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7166127"/>
                  </a:ext>
                </a:extLst>
              </a:tr>
              <a:tr h="484566">
                <a:tc>
                  <a:txBody>
                    <a:bodyPr/>
                    <a:lstStyle/>
                    <a:p>
                      <a:endParaRPr lang="en-US"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5562668"/>
                  </a:ext>
                </a:extLst>
              </a:tr>
              <a:tr h="370840">
                <a:tc>
                  <a:txBody>
                    <a:bodyPr/>
                    <a:lstStyle/>
                    <a:p>
                      <a:endParaRPr lang="en-US" b="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b="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0761579"/>
                  </a:ext>
                </a:extLst>
              </a:tr>
            </a:tbl>
          </a:graphicData>
        </a:graphic>
      </p:graphicFrame>
      <p:graphicFrame>
        <p:nvGraphicFramePr>
          <p:cNvPr id="10" name="Object 9">
            <a:extLst>
              <a:ext uri="{FF2B5EF4-FFF2-40B4-BE49-F238E27FC236}">
                <a16:creationId xmlns:a16="http://schemas.microsoft.com/office/drawing/2014/main" id="{8BE8A2FC-A0D9-4A07-A47A-F9BCB5AC412B}"/>
              </a:ext>
            </a:extLst>
          </p:cNvPr>
          <p:cNvGraphicFramePr>
            <a:graphicFrameLocks noChangeAspect="1"/>
          </p:cNvGraphicFramePr>
          <p:nvPr>
            <p:extLst>
              <p:ext uri="{D42A27DB-BD31-4B8C-83A1-F6EECF244321}">
                <p14:modId xmlns:p14="http://schemas.microsoft.com/office/powerpoint/2010/main" val="1614732888"/>
              </p:ext>
            </p:extLst>
          </p:nvPr>
        </p:nvGraphicFramePr>
        <p:xfrm>
          <a:off x="1290463" y="3072234"/>
          <a:ext cx="572770" cy="265430"/>
        </p:xfrm>
        <a:graphic>
          <a:graphicData uri="http://schemas.openxmlformats.org/presentationml/2006/ole">
            <mc:AlternateContent xmlns:mc="http://schemas.openxmlformats.org/markup-compatibility/2006">
              <mc:Choice xmlns:v="urn:schemas-microsoft-com:vml" Requires="v">
                <p:oleObj name="Equation" r:id="rId3" imgW="520560" imgH="241200" progId="Equation.DSMT4">
                  <p:embed/>
                </p:oleObj>
              </mc:Choice>
              <mc:Fallback>
                <p:oleObj name="Equation" r:id="rId3" imgW="520560" imgH="241200" progId="Equation.DSMT4">
                  <p:embed/>
                  <p:pic>
                    <p:nvPicPr>
                      <p:cNvPr id="10" name="Object 9">
                        <a:extLst>
                          <a:ext uri="{FF2B5EF4-FFF2-40B4-BE49-F238E27FC236}">
                            <a16:creationId xmlns:a16="http://schemas.microsoft.com/office/drawing/2014/main" id="{8BE8A2FC-A0D9-4A07-A47A-F9BCB5AC412B}"/>
                          </a:ext>
                        </a:extLst>
                      </p:cNvPr>
                      <p:cNvPicPr/>
                      <p:nvPr/>
                    </p:nvPicPr>
                    <p:blipFill>
                      <a:blip r:embed="rId4"/>
                      <a:stretch>
                        <a:fillRect/>
                      </a:stretch>
                    </p:blipFill>
                    <p:spPr>
                      <a:xfrm>
                        <a:off x="1290463" y="3072234"/>
                        <a:ext cx="572770" cy="26543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588653DA-8B0A-444A-949F-C1B3FA89953D}"/>
              </a:ext>
            </a:extLst>
          </p:cNvPr>
          <p:cNvGraphicFramePr>
            <a:graphicFrameLocks noChangeAspect="1"/>
          </p:cNvGraphicFramePr>
          <p:nvPr>
            <p:extLst>
              <p:ext uri="{D42A27DB-BD31-4B8C-83A1-F6EECF244321}">
                <p14:modId xmlns:p14="http://schemas.microsoft.com/office/powerpoint/2010/main" val="2932082003"/>
              </p:ext>
            </p:extLst>
          </p:nvPr>
        </p:nvGraphicFramePr>
        <p:xfrm>
          <a:off x="3327400" y="3057525"/>
          <a:ext cx="1130300" cy="307975"/>
        </p:xfrm>
        <a:graphic>
          <a:graphicData uri="http://schemas.openxmlformats.org/presentationml/2006/ole">
            <mc:AlternateContent xmlns:mc="http://schemas.openxmlformats.org/markup-compatibility/2006">
              <mc:Choice xmlns:v="urn:schemas-microsoft-com:vml" Requires="v">
                <p:oleObj name="Equation" r:id="rId5" imgW="1028520" imgH="279360" progId="Equation.DSMT4">
                  <p:embed/>
                </p:oleObj>
              </mc:Choice>
              <mc:Fallback>
                <p:oleObj name="Equation" r:id="rId5" imgW="1028520" imgH="279360" progId="Equation.DSMT4">
                  <p:embed/>
                  <p:pic>
                    <p:nvPicPr>
                      <p:cNvPr id="11" name="Object 10">
                        <a:extLst>
                          <a:ext uri="{FF2B5EF4-FFF2-40B4-BE49-F238E27FC236}">
                            <a16:creationId xmlns:a16="http://schemas.microsoft.com/office/drawing/2014/main" id="{588653DA-8B0A-444A-949F-C1B3FA89953D}"/>
                          </a:ext>
                        </a:extLst>
                      </p:cNvPr>
                      <p:cNvPicPr/>
                      <p:nvPr/>
                    </p:nvPicPr>
                    <p:blipFill>
                      <a:blip r:embed="rId6"/>
                      <a:stretch>
                        <a:fillRect/>
                      </a:stretch>
                    </p:blipFill>
                    <p:spPr>
                      <a:xfrm>
                        <a:off x="3327400" y="3057525"/>
                        <a:ext cx="1130300" cy="30797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22D158A6-6105-4AE8-A5ED-17E044450C47}"/>
              </a:ext>
            </a:extLst>
          </p:cNvPr>
          <p:cNvGraphicFramePr>
            <a:graphicFrameLocks noChangeAspect="1"/>
          </p:cNvGraphicFramePr>
          <p:nvPr>
            <p:extLst>
              <p:ext uri="{D42A27DB-BD31-4B8C-83A1-F6EECF244321}">
                <p14:modId xmlns:p14="http://schemas.microsoft.com/office/powerpoint/2010/main" val="2910711255"/>
              </p:ext>
            </p:extLst>
          </p:nvPr>
        </p:nvGraphicFramePr>
        <p:xfrm>
          <a:off x="1266825" y="3449638"/>
          <a:ext cx="1858963" cy="279400"/>
        </p:xfrm>
        <a:graphic>
          <a:graphicData uri="http://schemas.openxmlformats.org/presentationml/2006/ole">
            <mc:AlternateContent xmlns:mc="http://schemas.openxmlformats.org/markup-compatibility/2006">
              <mc:Choice xmlns:v="urn:schemas-microsoft-com:vml" Requires="v">
                <p:oleObj name="Equation" r:id="rId7" imgW="1688760" imgH="253800" progId="Equation.DSMT4">
                  <p:embed/>
                </p:oleObj>
              </mc:Choice>
              <mc:Fallback>
                <p:oleObj name="Equation" r:id="rId7" imgW="1688760" imgH="253800" progId="Equation.DSMT4">
                  <p:embed/>
                  <p:pic>
                    <p:nvPicPr>
                      <p:cNvPr id="12" name="Object 11">
                        <a:extLst>
                          <a:ext uri="{FF2B5EF4-FFF2-40B4-BE49-F238E27FC236}">
                            <a16:creationId xmlns:a16="http://schemas.microsoft.com/office/drawing/2014/main" id="{22D158A6-6105-4AE8-A5ED-17E044450C47}"/>
                          </a:ext>
                        </a:extLst>
                      </p:cNvPr>
                      <p:cNvPicPr/>
                      <p:nvPr/>
                    </p:nvPicPr>
                    <p:blipFill>
                      <a:blip r:embed="rId8"/>
                      <a:stretch>
                        <a:fillRect/>
                      </a:stretch>
                    </p:blipFill>
                    <p:spPr>
                      <a:xfrm>
                        <a:off x="1266825" y="3449638"/>
                        <a:ext cx="1858963" cy="2794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6F16CE89-5B3D-4526-AB9A-77BD1D956562}"/>
              </a:ext>
            </a:extLst>
          </p:cNvPr>
          <p:cNvGraphicFramePr>
            <a:graphicFrameLocks noChangeAspect="1"/>
          </p:cNvGraphicFramePr>
          <p:nvPr>
            <p:extLst>
              <p:ext uri="{D42A27DB-BD31-4B8C-83A1-F6EECF244321}">
                <p14:modId xmlns:p14="http://schemas.microsoft.com/office/powerpoint/2010/main" val="129261712"/>
              </p:ext>
            </p:extLst>
          </p:nvPr>
        </p:nvGraphicFramePr>
        <p:xfrm>
          <a:off x="1201738" y="3756025"/>
          <a:ext cx="1930400" cy="304800"/>
        </p:xfrm>
        <a:graphic>
          <a:graphicData uri="http://schemas.openxmlformats.org/presentationml/2006/ole">
            <mc:AlternateContent xmlns:mc="http://schemas.openxmlformats.org/markup-compatibility/2006">
              <mc:Choice xmlns:v="urn:schemas-microsoft-com:vml" Requires="v">
                <p:oleObj name="Equation" r:id="rId9" imgW="1930320" imgH="304560" progId="Equation.DSMT4">
                  <p:embed/>
                </p:oleObj>
              </mc:Choice>
              <mc:Fallback>
                <p:oleObj name="Equation" r:id="rId9" imgW="1930320" imgH="304560" progId="Equation.DSMT4">
                  <p:embed/>
                  <p:pic>
                    <p:nvPicPr>
                      <p:cNvPr id="13" name="Object 12">
                        <a:extLst>
                          <a:ext uri="{FF2B5EF4-FFF2-40B4-BE49-F238E27FC236}">
                            <a16:creationId xmlns:a16="http://schemas.microsoft.com/office/drawing/2014/main" id="{6F16CE89-5B3D-4526-AB9A-77BD1D956562}"/>
                          </a:ext>
                        </a:extLst>
                      </p:cNvPr>
                      <p:cNvPicPr/>
                      <p:nvPr/>
                    </p:nvPicPr>
                    <p:blipFill>
                      <a:blip r:embed="rId10"/>
                      <a:stretch>
                        <a:fillRect/>
                      </a:stretch>
                    </p:blipFill>
                    <p:spPr>
                      <a:xfrm>
                        <a:off x="1201738" y="3756025"/>
                        <a:ext cx="1930400" cy="3048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FEA41715-5729-4F0C-B0F5-B35BB572538F}"/>
              </a:ext>
            </a:extLst>
          </p:cNvPr>
          <p:cNvGraphicFramePr>
            <a:graphicFrameLocks noChangeAspect="1"/>
          </p:cNvGraphicFramePr>
          <p:nvPr>
            <p:extLst>
              <p:ext uri="{D42A27DB-BD31-4B8C-83A1-F6EECF244321}">
                <p14:modId xmlns:p14="http://schemas.microsoft.com/office/powerpoint/2010/main" val="2336098082"/>
              </p:ext>
            </p:extLst>
          </p:nvPr>
        </p:nvGraphicFramePr>
        <p:xfrm>
          <a:off x="3641725" y="3717925"/>
          <a:ext cx="809625" cy="306388"/>
        </p:xfrm>
        <a:graphic>
          <a:graphicData uri="http://schemas.openxmlformats.org/presentationml/2006/ole">
            <mc:AlternateContent xmlns:mc="http://schemas.openxmlformats.org/markup-compatibility/2006">
              <mc:Choice xmlns:v="urn:schemas-microsoft-com:vml" Requires="v">
                <p:oleObj name="Equation" r:id="rId11" imgW="736560" imgH="279360" progId="Equation.DSMT4">
                  <p:embed/>
                </p:oleObj>
              </mc:Choice>
              <mc:Fallback>
                <p:oleObj name="Equation" r:id="rId11" imgW="736560" imgH="279360" progId="Equation.DSMT4">
                  <p:embed/>
                  <p:pic>
                    <p:nvPicPr>
                      <p:cNvPr id="15" name="Object 14">
                        <a:extLst>
                          <a:ext uri="{FF2B5EF4-FFF2-40B4-BE49-F238E27FC236}">
                            <a16:creationId xmlns:a16="http://schemas.microsoft.com/office/drawing/2014/main" id="{FEA41715-5729-4F0C-B0F5-B35BB572538F}"/>
                          </a:ext>
                        </a:extLst>
                      </p:cNvPr>
                      <p:cNvPicPr/>
                      <p:nvPr/>
                    </p:nvPicPr>
                    <p:blipFill>
                      <a:blip r:embed="rId12"/>
                      <a:stretch>
                        <a:fillRect/>
                      </a:stretch>
                    </p:blipFill>
                    <p:spPr>
                      <a:xfrm>
                        <a:off x="3641725" y="3717925"/>
                        <a:ext cx="809625" cy="306388"/>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E78FAF10-D8F9-4A9D-8CE6-756FF536CC9C}"/>
              </a:ext>
            </a:extLst>
          </p:cNvPr>
          <p:cNvGraphicFramePr>
            <a:graphicFrameLocks noChangeAspect="1"/>
          </p:cNvGraphicFramePr>
          <p:nvPr>
            <p:extLst>
              <p:ext uri="{D42A27DB-BD31-4B8C-83A1-F6EECF244321}">
                <p14:modId xmlns:p14="http://schemas.microsoft.com/office/powerpoint/2010/main" val="596127562"/>
              </p:ext>
            </p:extLst>
          </p:nvPr>
        </p:nvGraphicFramePr>
        <p:xfrm>
          <a:off x="4651375" y="3714750"/>
          <a:ext cx="782638" cy="306388"/>
        </p:xfrm>
        <a:graphic>
          <a:graphicData uri="http://schemas.openxmlformats.org/presentationml/2006/ole">
            <mc:AlternateContent xmlns:mc="http://schemas.openxmlformats.org/markup-compatibility/2006">
              <mc:Choice xmlns:v="urn:schemas-microsoft-com:vml" Requires="v">
                <p:oleObj name="Equation" r:id="rId13" imgW="711000" imgH="279360" progId="Equation.DSMT4">
                  <p:embed/>
                </p:oleObj>
              </mc:Choice>
              <mc:Fallback>
                <p:oleObj name="Equation" r:id="rId13" imgW="711000" imgH="279360" progId="Equation.DSMT4">
                  <p:embed/>
                  <p:pic>
                    <p:nvPicPr>
                      <p:cNvPr id="16" name="Object 15">
                        <a:extLst>
                          <a:ext uri="{FF2B5EF4-FFF2-40B4-BE49-F238E27FC236}">
                            <a16:creationId xmlns:a16="http://schemas.microsoft.com/office/drawing/2014/main" id="{E78FAF10-D8F9-4A9D-8CE6-756FF536CC9C}"/>
                          </a:ext>
                        </a:extLst>
                      </p:cNvPr>
                      <p:cNvPicPr/>
                      <p:nvPr/>
                    </p:nvPicPr>
                    <p:blipFill>
                      <a:blip r:embed="rId14"/>
                      <a:stretch>
                        <a:fillRect/>
                      </a:stretch>
                    </p:blipFill>
                    <p:spPr>
                      <a:xfrm>
                        <a:off x="4651375" y="3714750"/>
                        <a:ext cx="782638" cy="306388"/>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A3B793B8-6E80-4C45-8D95-3A7087E7D095}"/>
              </a:ext>
            </a:extLst>
          </p:cNvPr>
          <p:cNvGraphicFramePr>
            <a:graphicFrameLocks noChangeAspect="1"/>
          </p:cNvGraphicFramePr>
          <p:nvPr>
            <p:extLst>
              <p:ext uri="{D42A27DB-BD31-4B8C-83A1-F6EECF244321}">
                <p14:modId xmlns:p14="http://schemas.microsoft.com/office/powerpoint/2010/main" val="336018618"/>
              </p:ext>
            </p:extLst>
          </p:nvPr>
        </p:nvGraphicFramePr>
        <p:xfrm>
          <a:off x="6333156" y="3515814"/>
          <a:ext cx="1187450" cy="279400"/>
        </p:xfrm>
        <a:graphic>
          <a:graphicData uri="http://schemas.openxmlformats.org/presentationml/2006/ole">
            <mc:AlternateContent xmlns:mc="http://schemas.openxmlformats.org/markup-compatibility/2006">
              <mc:Choice xmlns:v="urn:schemas-microsoft-com:vml" Requires="v">
                <p:oleObj name="Equation" r:id="rId15" imgW="1079280" imgH="253800" progId="Equation.DSMT4">
                  <p:embed/>
                </p:oleObj>
              </mc:Choice>
              <mc:Fallback>
                <p:oleObj name="Equation" r:id="rId15" imgW="1079280" imgH="253800" progId="Equation.DSMT4">
                  <p:embed/>
                  <p:pic>
                    <p:nvPicPr>
                      <p:cNvPr id="18" name="Object 17">
                        <a:extLst>
                          <a:ext uri="{FF2B5EF4-FFF2-40B4-BE49-F238E27FC236}">
                            <a16:creationId xmlns:a16="http://schemas.microsoft.com/office/drawing/2014/main" id="{A3B793B8-6E80-4C45-8D95-3A7087E7D095}"/>
                          </a:ext>
                        </a:extLst>
                      </p:cNvPr>
                      <p:cNvPicPr/>
                      <p:nvPr/>
                    </p:nvPicPr>
                    <p:blipFill>
                      <a:blip r:embed="rId16"/>
                      <a:stretch>
                        <a:fillRect/>
                      </a:stretch>
                    </p:blipFill>
                    <p:spPr>
                      <a:xfrm>
                        <a:off x="6333156" y="3515814"/>
                        <a:ext cx="1187450" cy="2794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D6B2175D-300D-4F57-B2D7-DA1EE9AFAFE7}"/>
              </a:ext>
            </a:extLst>
          </p:cNvPr>
          <p:cNvGraphicFramePr>
            <a:graphicFrameLocks noChangeAspect="1"/>
          </p:cNvGraphicFramePr>
          <p:nvPr>
            <p:extLst>
              <p:ext uri="{D42A27DB-BD31-4B8C-83A1-F6EECF244321}">
                <p14:modId xmlns:p14="http://schemas.microsoft.com/office/powerpoint/2010/main" val="1962996937"/>
              </p:ext>
            </p:extLst>
          </p:nvPr>
        </p:nvGraphicFramePr>
        <p:xfrm>
          <a:off x="6035675" y="3794125"/>
          <a:ext cx="1816100" cy="304800"/>
        </p:xfrm>
        <a:graphic>
          <a:graphicData uri="http://schemas.openxmlformats.org/presentationml/2006/ole">
            <mc:AlternateContent xmlns:mc="http://schemas.openxmlformats.org/markup-compatibility/2006">
              <mc:Choice xmlns:v="urn:schemas-microsoft-com:vml" Requires="v">
                <p:oleObj name="Equation" r:id="rId17" imgW="1815840" imgH="304560" progId="Equation.DSMT4">
                  <p:embed/>
                </p:oleObj>
              </mc:Choice>
              <mc:Fallback>
                <p:oleObj name="Equation" r:id="rId17" imgW="1815840" imgH="304560" progId="Equation.DSMT4">
                  <p:embed/>
                  <p:pic>
                    <p:nvPicPr>
                      <p:cNvPr id="19" name="Object 18">
                        <a:extLst>
                          <a:ext uri="{FF2B5EF4-FFF2-40B4-BE49-F238E27FC236}">
                            <a16:creationId xmlns:a16="http://schemas.microsoft.com/office/drawing/2014/main" id="{D6B2175D-300D-4F57-B2D7-DA1EE9AFAFE7}"/>
                          </a:ext>
                        </a:extLst>
                      </p:cNvPr>
                      <p:cNvPicPr/>
                      <p:nvPr/>
                    </p:nvPicPr>
                    <p:blipFill>
                      <a:blip r:embed="rId18"/>
                      <a:stretch>
                        <a:fillRect/>
                      </a:stretch>
                    </p:blipFill>
                    <p:spPr>
                      <a:xfrm>
                        <a:off x="6035675" y="3794125"/>
                        <a:ext cx="1816100" cy="3048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7F8B7039-7044-470D-917D-EC310FD7B8FF}"/>
              </a:ext>
            </a:extLst>
          </p:cNvPr>
          <p:cNvGraphicFramePr>
            <a:graphicFrameLocks noChangeAspect="1"/>
          </p:cNvGraphicFramePr>
          <p:nvPr>
            <p:extLst>
              <p:ext uri="{D42A27DB-BD31-4B8C-83A1-F6EECF244321}">
                <p14:modId xmlns:p14="http://schemas.microsoft.com/office/powerpoint/2010/main" val="4237272812"/>
              </p:ext>
            </p:extLst>
          </p:nvPr>
        </p:nvGraphicFramePr>
        <p:xfrm>
          <a:off x="4665663" y="4456113"/>
          <a:ext cx="669925" cy="307975"/>
        </p:xfrm>
        <a:graphic>
          <a:graphicData uri="http://schemas.openxmlformats.org/presentationml/2006/ole">
            <mc:AlternateContent xmlns:mc="http://schemas.openxmlformats.org/markup-compatibility/2006">
              <mc:Choice xmlns:v="urn:schemas-microsoft-com:vml" Requires="v">
                <p:oleObj name="Equation" r:id="rId19" imgW="609480" imgH="279360" progId="Equation.DSMT4">
                  <p:embed/>
                </p:oleObj>
              </mc:Choice>
              <mc:Fallback>
                <p:oleObj name="Equation" r:id="rId19" imgW="609480" imgH="279360" progId="Equation.DSMT4">
                  <p:embed/>
                  <p:pic>
                    <p:nvPicPr>
                      <p:cNvPr id="20" name="Object 19">
                        <a:extLst>
                          <a:ext uri="{FF2B5EF4-FFF2-40B4-BE49-F238E27FC236}">
                            <a16:creationId xmlns:a16="http://schemas.microsoft.com/office/drawing/2014/main" id="{7F8B7039-7044-470D-917D-EC310FD7B8FF}"/>
                          </a:ext>
                        </a:extLst>
                      </p:cNvPr>
                      <p:cNvPicPr/>
                      <p:nvPr/>
                    </p:nvPicPr>
                    <p:blipFill>
                      <a:blip r:embed="rId20"/>
                      <a:stretch>
                        <a:fillRect/>
                      </a:stretch>
                    </p:blipFill>
                    <p:spPr>
                      <a:xfrm>
                        <a:off x="4665663" y="4456113"/>
                        <a:ext cx="669925" cy="307975"/>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53ECA01E-9857-489A-A5B5-6B1972243F4F}"/>
              </a:ext>
            </a:extLst>
          </p:cNvPr>
          <p:cNvGraphicFramePr>
            <a:graphicFrameLocks noChangeAspect="1"/>
          </p:cNvGraphicFramePr>
          <p:nvPr>
            <p:extLst>
              <p:ext uri="{D42A27DB-BD31-4B8C-83A1-F6EECF244321}">
                <p14:modId xmlns:p14="http://schemas.microsoft.com/office/powerpoint/2010/main" val="1950759320"/>
              </p:ext>
            </p:extLst>
          </p:nvPr>
        </p:nvGraphicFramePr>
        <p:xfrm>
          <a:off x="5561013" y="4305300"/>
          <a:ext cx="2527300" cy="304800"/>
        </p:xfrm>
        <a:graphic>
          <a:graphicData uri="http://schemas.openxmlformats.org/presentationml/2006/ole">
            <mc:AlternateContent xmlns:mc="http://schemas.openxmlformats.org/markup-compatibility/2006">
              <mc:Choice xmlns:v="urn:schemas-microsoft-com:vml" Requires="v">
                <p:oleObj name="Equation" r:id="rId21" imgW="2527200" imgH="304560" progId="Equation.DSMT4">
                  <p:embed/>
                </p:oleObj>
              </mc:Choice>
              <mc:Fallback>
                <p:oleObj name="Equation" r:id="rId21" imgW="2527200" imgH="304560" progId="Equation.DSMT4">
                  <p:embed/>
                  <p:pic>
                    <p:nvPicPr>
                      <p:cNvPr id="21" name="Object 20">
                        <a:extLst>
                          <a:ext uri="{FF2B5EF4-FFF2-40B4-BE49-F238E27FC236}">
                            <a16:creationId xmlns:a16="http://schemas.microsoft.com/office/drawing/2014/main" id="{53ECA01E-9857-489A-A5B5-6B1972243F4F}"/>
                          </a:ext>
                        </a:extLst>
                      </p:cNvPr>
                      <p:cNvPicPr/>
                      <p:nvPr/>
                    </p:nvPicPr>
                    <p:blipFill>
                      <a:blip r:embed="rId22"/>
                      <a:stretch>
                        <a:fillRect/>
                      </a:stretch>
                    </p:blipFill>
                    <p:spPr>
                      <a:xfrm>
                        <a:off x="5561013" y="4305300"/>
                        <a:ext cx="2527300" cy="3048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FACFCF4D-51A0-4D44-ACE2-F84254E285E5}"/>
              </a:ext>
            </a:extLst>
          </p:cNvPr>
          <p:cNvGraphicFramePr>
            <a:graphicFrameLocks noChangeAspect="1"/>
          </p:cNvGraphicFramePr>
          <p:nvPr>
            <p:extLst>
              <p:ext uri="{D42A27DB-BD31-4B8C-83A1-F6EECF244321}">
                <p14:modId xmlns:p14="http://schemas.microsoft.com/office/powerpoint/2010/main" val="2340738893"/>
              </p:ext>
            </p:extLst>
          </p:nvPr>
        </p:nvGraphicFramePr>
        <p:xfrm>
          <a:off x="6018213" y="4595813"/>
          <a:ext cx="1816100" cy="304800"/>
        </p:xfrm>
        <a:graphic>
          <a:graphicData uri="http://schemas.openxmlformats.org/presentationml/2006/ole">
            <mc:AlternateContent xmlns:mc="http://schemas.openxmlformats.org/markup-compatibility/2006">
              <mc:Choice xmlns:v="urn:schemas-microsoft-com:vml" Requires="v">
                <p:oleObj name="Equation" r:id="rId23" imgW="1815840" imgH="304560" progId="Equation.DSMT4">
                  <p:embed/>
                </p:oleObj>
              </mc:Choice>
              <mc:Fallback>
                <p:oleObj name="Equation" r:id="rId23" imgW="1815840" imgH="304560" progId="Equation.DSMT4">
                  <p:embed/>
                  <p:pic>
                    <p:nvPicPr>
                      <p:cNvPr id="22" name="Object 21">
                        <a:extLst>
                          <a:ext uri="{FF2B5EF4-FFF2-40B4-BE49-F238E27FC236}">
                            <a16:creationId xmlns:a16="http://schemas.microsoft.com/office/drawing/2014/main" id="{FACFCF4D-51A0-4D44-ACE2-F84254E285E5}"/>
                          </a:ext>
                        </a:extLst>
                      </p:cNvPr>
                      <p:cNvPicPr/>
                      <p:nvPr/>
                    </p:nvPicPr>
                    <p:blipFill>
                      <a:blip r:embed="rId24"/>
                      <a:stretch>
                        <a:fillRect/>
                      </a:stretch>
                    </p:blipFill>
                    <p:spPr>
                      <a:xfrm>
                        <a:off x="6018213" y="4595813"/>
                        <a:ext cx="1816100" cy="3048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003DCE2B-DC5D-4C3A-B5E4-E9B77AC464D6}"/>
              </a:ext>
            </a:extLst>
          </p:cNvPr>
          <p:cNvGraphicFramePr>
            <a:graphicFrameLocks noChangeAspect="1"/>
          </p:cNvGraphicFramePr>
          <p:nvPr>
            <p:extLst>
              <p:ext uri="{D42A27DB-BD31-4B8C-83A1-F6EECF244321}">
                <p14:modId xmlns:p14="http://schemas.microsoft.com/office/powerpoint/2010/main" val="3300528338"/>
              </p:ext>
            </p:extLst>
          </p:nvPr>
        </p:nvGraphicFramePr>
        <p:xfrm>
          <a:off x="3405188" y="5002213"/>
          <a:ext cx="1096962" cy="298450"/>
        </p:xfrm>
        <a:graphic>
          <a:graphicData uri="http://schemas.openxmlformats.org/presentationml/2006/ole">
            <mc:AlternateContent xmlns:mc="http://schemas.openxmlformats.org/markup-compatibility/2006">
              <mc:Choice xmlns:v="urn:schemas-microsoft-com:vml" Requires="v">
                <p:oleObj name="Equation" r:id="rId25" imgW="1028520" imgH="279360" progId="Equation.DSMT4">
                  <p:embed/>
                </p:oleObj>
              </mc:Choice>
              <mc:Fallback>
                <p:oleObj name="Equation" r:id="rId25" imgW="1028520" imgH="279360" progId="Equation.DSMT4">
                  <p:embed/>
                  <p:pic>
                    <p:nvPicPr>
                      <p:cNvPr id="23" name="Object 22">
                        <a:extLst>
                          <a:ext uri="{FF2B5EF4-FFF2-40B4-BE49-F238E27FC236}">
                            <a16:creationId xmlns:a16="http://schemas.microsoft.com/office/drawing/2014/main" id="{003DCE2B-DC5D-4C3A-B5E4-E9B77AC464D6}"/>
                          </a:ext>
                        </a:extLst>
                      </p:cNvPr>
                      <p:cNvPicPr/>
                      <p:nvPr/>
                    </p:nvPicPr>
                    <p:blipFill>
                      <a:blip r:embed="rId26"/>
                      <a:stretch>
                        <a:fillRect/>
                      </a:stretch>
                    </p:blipFill>
                    <p:spPr>
                      <a:xfrm>
                        <a:off x="3405188" y="5002213"/>
                        <a:ext cx="1096962" cy="298450"/>
                      </a:xfrm>
                      <a:prstGeom prst="rect">
                        <a:avLst/>
                      </a:prstGeom>
                    </p:spPr>
                  </p:pic>
                </p:oleObj>
              </mc:Fallback>
            </mc:AlternateContent>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64</a:t>
            </a:fld>
            <a:endParaRPr lang="en-US"/>
          </a:p>
        </p:txBody>
      </p:sp>
    </p:spTree>
    <p:extLst>
      <p:ext uri="{BB962C8B-B14F-4D97-AF65-F5344CB8AC3E}">
        <p14:creationId xmlns:p14="http://schemas.microsoft.com/office/powerpoint/2010/main" val="20350033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7082659" cy="903231"/>
          </a:xfrm>
        </p:spPr>
        <p:txBody>
          <a:bodyPr>
            <a:normAutofit fontScale="90000"/>
          </a:bodyPr>
          <a:lstStyle/>
          <a:p>
            <a:r>
              <a:rPr lang="en-IN" dirty="0"/>
              <a:t>Equity Method Investments in the Balance Sheet—A</a:t>
            </a:r>
            <a:r>
              <a:rPr lang="en-IN" sz="100" dirty="0"/>
              <a:t> </a:t>
            </a:r>
            <a:r>
              <a:rPr lang="en-IN" dirty="0"/>
              <a:t>T&amp;T</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45823" y="283471"/>
            <a:ext cx="1044466" cy="378669"/>
          </a:xfrm>
        </p:spPr>
        <p:txBody>
          <a:bodyPr/>
          <a:lstStyle/>
          <a:p>
            <a:r>
              <a:rPr lang="en-US" sz="2000" dirty="0"/>
              <a:t>L</a:t>
            </a:r>
            <a:r>
              <a:rPr lang="en-US" sz="100" dirty="0"/>
              <a:t> </a:t>
            </a:r>
            <a:r>
              <a:rPr lang="en-US" sz="2000" dirty="0"/>
              <a:t>O12.7</a:t>
            </a:r>
          </a:p>
        </p:txBody>
      </p:sp>
      <p:graphicFrame>
        <p:nvGraphicFramePr>
          <p:cNvPr id="9" name="Table 8">
            <a:extLst>
              <a:ext uri="{FF2B5EF4-FFF2-40B4-BE49-F238E27FC236}">
                <a16:creationId xmlns:a16="http://schemas.microsoft.com/office/drawing/2014/main" id="{4F185C0C-0B93-4711-9522-B6EEC915A805}"/>
              </a:ext>
            </a:extLst>
          </p:cNvPr>
          <p:cNvGraphicFramePr>
            <a:graphicFrameLocks noGrp="1"/>
          </p:cNvGraphicFramePr>
          <p:nvPr>
            <p:extLst>
              <p:ext uri="{D42A27DB-BD31-4B8C-83A1-F6EECF244321}">
                <p14:modId xmlns:p14="http://schemas.microsoft.com/office/powerpoint/2010/main" val="2172728407"/>
              </p:ext>
            </p:extLst>
          </p:nvPr>
        </p:nvGraphicFramePr>
        <p:xfrm>
          <a:off x="472209" y="1721267"/>
          <a:ext cx="8227773" cy="3638694"/>
        </p:xfrm>
        <a:graphic>
          <a:graphicData uri="http://schemas.openxmlformats.org/drawingml/2006/table">
            <a:tbl>
              <a:tblPr firstRow="1" bandRow="1">
                <a:tableStyleId>{5C22544A-7EE6-4342-B048-85BDC9FD1C3A}</a:tableStyleId>
              </a:tblPr>
              <a:tblGrid>
                <a:gridCol w="4925505">
                  <a:extLst>
                    <a:ext uri="{9D8B030D-6E8A-4147-A177-3AD203B41FA5}">
                      <a16:colId xmlns:a16="http://schemas.microsoft.com/office/drawing/2014/main" val="2220983980"/>
                    </a:ext>
                  </a:extLst>
                </a:gridCol>
                <a:gridCol w="1505414">
                  <a:extLst>
                    <a:ext uri="{9D8B030D-6E8A-4147-A177-3AD203B41FA5}">
                      <a16:colId xmlns:a16="http://schemas.microsoft.com/office/drawing/2014/main" val="3782943252"/>
                    </a:ext>
                  </a:extLst>
                </a:gridCol>
                <a:gridCol w="1796854">
                  <a:extLst>
                    <a:ext uri="{9D8B030D-6E8A-4147-A177-3AD203B41FA5}">
                      <a16:colId xmlns:a16="http://schemas.microsoft.com/office/drawing/2014/main" val="3886404376"/>
                    </a:ext>
                  </a:extLst>
                </a:gridCol>
              </a:tblGrid>
              <a:tr h="366451">
                <a:tc>
                  <a:txBody>
                    <a:bodyPr/>
                    <a:lstStyle/>
                    <a:p>
                      <a:r>
                        <a:rPr lang="en-US" sz="1600" dirty="0"/>
                        <a:t>(in millions)</a:t>
                      </a:r>
                      <a:endParaRPr lang="en-US" sz="1600" b="0" dirty="0">
                        <a:solidFill>
                          <a:schemeClr val="tx1"/>
                        </a:solidFill>
                      </a:endParaRPr>
                    </a:p>
                  </a:txBody>
                  <a:tcPr/>
                </a:tc>
                <a:tc>
                  <a:txBody>
                    <a:bodyPr/>
                    <a:lstStyle/>
                    <a:p>
                      <a:pPr algn="ctr"/>
                      <a:r>
                        <a:rPr lang="en-US" sz="1600" dirty="0"/>
                        <a:t>Dec. 31, 2022</a:t>
                      </a:r>
                      <a:endParaRPr lang="en-US" sz="16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Dec. 31, 2021</a:t>
                      </a:r>
                      <a:endParaRPr lang="en-US" sz="1600" dirty="0">
                        <a:solidFill>
                          <a:schemeClr val="tx1"/>
                        </a:solidFill>
                      </a:endParaRPr>
                    </a:p>
                  </a:txBody>
                  <a:tcPr/>
                </a:tc>
                <a:extLst>
                  <a:ext uri="{0D108BD9-81ED-4DB2-BD59-A6C34878D82A}">
                    <a16:rowId xmlns:a16="http://schemas.microsoft.com/office/drawing/2014/main" val="1533262755"/>
                  </a:ext>
                </a:extLst>
              </a:tr>
              <a:tr h="366451">
                <a:tc>
                  <a:txBody>
                    <a:bodyPr/>
                    <a:lstStyle/>
                    <a:p>
                      <a:r>
                        <a:rPr lang="en-US" sz="1600" dirty="0"/>
                        <a:t>Total Current Assets</a:t>
                      </a:r>
                    </a:p>
                  </a:txBody>
                  <a:tcPr/>
                </a:tc>
                <a:tc>
                  <a:txBody>
                    <a:bodyPr/>
                    <a:lstStyle/>
                    <a:p>
                      <a:pPr algn="r"/>
                      <a:r>
                        <a:rPr lang="en-US" sz="1600" dirty="0"/>
                        <a:t>$  33,108</a:t>
                      </a:r>
                    </a:p>
                  </a:txBody>
                  <a:tcPr/>
                </a:tc>
                <a:tc>
                  <a:txBody>
                    <a:bodyPr/>
                    <a:lstStyle/>
                    <a:p>
                      <a:pPr algn="r"/>
                      <a:r>
                        <a:rPr lang="en-US" sz="1600" dirty="0"/>
                        <a:t>$ 170,768</a:t>
                      </a:r>
                    </a:p>
                  </a:txBody>
                  <a:tcPr/>
                </a:tc>
                <a:extLst>
                  <a:ext uri="{0D108BD9-81ED-4DB2-BD59-A6C34878D82A}">
                    <a16:rowId xmlns:a16="http://schemas.microsoft.com/office/drawing/2014/main" val="239743444"/>
                  </a:ext>
                </a:extLst>
              </a:tr>
              <a:tr h="366451">
                <a:tc>
                  <a:txBody>
                    <a:bodyPr/>
                    <a:lstStyle/>
                    <a:p>
                      <a:r>
                        <a:rPr lang="en-US" sz="1600" dirty="0"/>
                        <a:t>Property, Plant, and Equipment-Net</a:t>
                      </a:r>
                    </a:p>
                  </a:txBody>
                  <a:tcPr/>
                </a:tc>
                <a:tc>
                  <a:txBody>
                    <a:bodyPr/>
                    <a:lstStyle/>
                    <a:p>
                      <a:pPr algn="r"/>
                      <a:r>
                        <a:rPr lang="en-US" sz="1600" dirty="0"/>
                        <a:t>127,445</a:t>
                      </a:r>
                    </a:p>
                  </a:txBody>
                  <a:tcPr/>
                </a:tc>
                <a:tc>
                  <a:txBody>
                    <a:bodyPr/>
                    <a:lstStyle/>
                    <a:p>
                      <a:pPr algn="r"/>
                      <a:r>
                        <a:rPr lang="en-US" sz="1600" dirty="0"/>
                        <a:t>121,649</a:t>
                      </a:r>
                    </a:p>
                  </a:txBody>
                  <a:tcPr/>
                </a:tc>
                <a:extLst>
                  <a:ext uri="{0D108BD9-81ED-4DB2-BD59-A6C34878D82A}">
                    <a16:rowId xmlns:a16="http://schemas.microsoft.com/office/drawing/2014/main" val="3541544187"/>
                  </a:ext>
                </a:extLst>
              </a:tr>
              <a:tr h="369363">
                <a:tc>
                  <a:txBody>
                    <a:bodyPr/>
                    <a:lstStyle/>
                    <a:p>
                      <a:r>
                        <a:rPr lang="en-US" sz="1600" dirty="0"/>
                        <a:t>Goodwill-Net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67,895</a:t>
                      </a:r>
                    </a:p>
                  </a:txBody>
                  <a:tcPr/>
                </a:tc>
                <a:tc>
                  <a:txBody>
                    <a:bodyPr/>
                    <a:lstStyle/>
                    <a:p>
                      <a:pPr algn="r"/>
                      <a:r>
                        <a:rPr lang="en-US" sz="1600" dirty="0"/>
                        <a:t>92,740</a:t>
                      </a:r>
                    </a:p>
                  </a:txBody>
                  <a:tcPr/>
                </a:tc>
                <a:extLst>
                  <a:ext uri="{0D108BD9-81ED-4DB2-BD59-A6C34878D82A}">
                    <a16:rowId xmlns:a16="http://schemas.microsoft.com/office/drawing/2014/main" val="1904686005"/>
                  </a:ext>
                </a:extLst>
              </a:tr>
              <a:tr h="366451">
                <a:tc>
                  <a:txBody>
                    <a:bodyPr/>
                    <a:lstStyle/>
                    <a:p>
                      <a:r>
                        <a:rPr lang="en-US" sz="1600" dirty="0"/>
                        <a:t>Licenses-Net</a:t>
                      </a:r>
                    </a:p>
                  </a:txBody>
                  <a:tcPr/>
                </a:tc>
                <a:tc>
                  <a:txBody>
                    <a:bodyPr/>
                    <a:lstStyle/>
                    <a:p>
                      <a:pPr algn="r"/>
                      <a:r>
                        <a:rPr lang="en-US" sz="1600" dirty="0"/>
                        <a:t>124,092</a:t>
                      </a:r>
                    </a:p>
                  </a:txBody>
                  <a:tcPr/>
                </a:tc>
                <a:tc>
                  <a:txBody>
                    <a:bodyPr/>
                    <a:lstStyle/>
                    <a:p>
                      <a:pPr algn="r"/>
                      <a:r>
                        <a:rPr lang="en-US" sz="1600" dirty="0"/>
                        <a:t>113,830</a:t>
                      </a:r>
                    </a:p>
                  </a:txBody>
                  <a:tcPr/>
                </a:tc>
                <a:extLst>
                  <a:ext uri="{0D108BD9-81ED-4DB2-BD59-A6C34878D82A}">
                    <a16:rowId xmlns:a16="http://schemas.microsoft.com/office/drawing/2014/main" val="1505666255"/>
                  </a:ext>
                </a:extLst>
              </a:tr>
              <a:tr h="366451">
                <a:tc>
                  <a:txBody>
                    <a:bodyPr/>
                    <a:lstStyle/>
                    <a:p>
                      <a:r>
                        <a:rPr lang="en-US" sz="1600" dirty="0"/>
                        <a:t>Other Intangible Assets-Net</a:t>
                      </a:r>
                    </a:p>
                  </a:txBody>
                  <a:tcPr/>
                </a:tc>
                <a:tc>
                  <a:txBody>
                    <a:bodyPr/>
                    <a:lstStyle/>
                    <a:p>
                      <a:pPr algn="r"/>
                      <a:r>
                        <a:rPr lang="en-US" sz="1600" dirty="0"/>
                        <a:t>5,354</a:t>
                      </a:r>
                    </a:p>
                  </a:txBody>
                  <a:tcPr/>
                </a:tc>
                <a:tc>
                  <a:txBody>
                    <a:bodyPr/>
                    <a:lstStyle/>
                    <a:p>
                      <a:pPr algn="r"/>
                      <a:r>
                        <a:rPr lang="en-US" sz="1600" dirty="0"/>
                        <a:t>5,391</a:t>
                      </a:r>
                    </a:p>
                  </a:txBody>
                  <a:tcPr/>
                </a:tc>
                <a:extLst>
                  <a:ext uri="{0D108BD9-81ED-4DB2-BD59-A6C34878D82A}">
                    <a16:rowId xmlns:a16="http://schemas.microsoft.com/office/drawing/2014/main" val="3258001481"/>
                  </a:ext>
                </a:extLst>
              </a:tr>
              <a:tr h="368894">
                <a:tc>
                  <a:txBody>
                    <a:bodyPr/>
                    <a:lstStyle/>
                    <a:p>
                      <a:r>
                        <a:rPr lang="en-US" sz="1600" b="1" dirty="0"/>
                        <a:t>Investments in and Advances to Equity Affiliates</a:t>
                      </a:r>
                      <a:endParaRPr lang="en-US" sz="1600" b="1" dirty="0">
                        <a:solidFill>
                          <a:srgbClr val="C00000"/>
                        </a:solidFill>
                      </a:endParaRPr>
                    </a:p>
                  </a:txBody>
                  <a:tcPr/>
                </a:tc>
                <a:tc>
                  <a:txBody>
                    <a:bodyPr/>
                    <a:lstStyle/>
                    <a:p>
                      <a:pPr algn="r"/>
                      <a:r>
                        <a:rPr lang="en-US" sz="1600" b="1" dirty="0"/>
                        <a:t>3,533</a:t>
                      </a:r>
                      <a:endParaRPr lang="en-US" sz="1600" b="1" dirty="0">
                        <a:solidFill>
                          <a:srgbClr val="C00000"/>
                        </a:solidFill>
                      </a:endParaRPr>
                    </a:p>
                  </a:txBody>
                  <a:tcPr/>
                </a:tc>
                <a:tc>
                  <a:txBody>
                    <a:bodyPr/>
                    <a:lstStyle/>
                    <a:p>
                      <a:pPr algn="r"/>
                      <a:r>
                        <a:rPr lang="en-US" sz="1600" b="1" dirty="0"/>
                        <a:t>6,168</a:t>
                      </a:r>
                      <a:endParaRPr lang="en-US" sz="1600" b="1" dirty="0">
                        <a:solidFill>
                          <a:srgbClr val="C00000"/>
                        </a:solidFill>
                      </a:endParaRPr>
                    </a:p>
                  </a:txBody>
                  <a:tcPr/>
                </a:tc>
                <a:extLst>
                  <a:ext uri="{0D108BD9-81ED-4DB2-BD59-A6C34878D82A}">
                    <a16:rowId xmlns:a16="http://schemas.microsoft.com/office/drawing/2014/main" val="802605853"/>
                  </a:ext>
                </a:extLst>
              </a:tr>
              <a:tr h="366451">
                <a:tc>
                  <a:txBody>
                    <a:bodyPr/>
                    <a:lstStyle/>
                    <a:p>
                      <a:r>
                        <a:rPr lang="en-US" sz="1600" dirty="0"/>
                        <a:t>Operating Lease Right-of-Use Assets</a:t>
                      </a:r>
                    </a:p>
                  </a:txBody>
                  <a:tcPr/>
                </a:tc>
                <a:tc>
                  <a:txBody>
                    <a:bodyPr/>
                    <a:lstStyle/>
                    <a:p>
                      <a:pPr algn="r"/>
                      <a:r>
                        <a:rPr lang="en-US" sz="1600" dirty="0"/>
                        <a:t>21,814</a:t>
                      </a:r>
                    </a:p>
                  </a:txBody>
                  <a:tcPr/>
                </a:tc>
                <a:tc>
                  <a:txBody>
                    <a:bodyPr/>
                    <a:lstStyle/>
                    <a:p>
                      <a:pPr algn="r"/>
                      <a:r>
                        <a:rPr lang="en-US" sz="1600" dirty="0"/>
                        <a:t>21,824</a:t>
                      </a:r>
                    </a:p>
                  </a:txBody>
                  <a:tcPr/>
                </a:tc>
                <a:extLst>
                  <a:ext uri="{0D108BD9-81ED-4DB2-BD59-A6C34878D82A}">
                    <a16:rowId xmlns:a16="http://schemas.microsoft.com/office/drawing/2014/main" val="3402896175"/>
                  </a:ext>
                </a:extLst>
              </a:tr>
              <a:tr h="366451">
                <a:tc>
                  <a:txBody>
                    <a:bodyPr/>
                    <a:lstStyle/>
                    <a:p>
                      <a:r>
                        <a:rPr lang="en-US" sz="1600" dirty="0"/>
                        <a:t>Other Assets</a:t>
                      </a:r>
                    </a:p>
                  </a:txBody>
                  <a:tcPr/>
                </a:tc>
                <a:tc>
                  <a:txBody>
                    <a:bodyPr/>
                    <a:lstStyle/>
                    <a:p>
                      <a:pPr algn="r"/>
                      <a:r>
                        <a:rPr lang="en-US" sz="1600" u="sng" dirty="0"/>
                        <a:t>   19,612</a:t>
                      </a:r>
                    </a:p>
                  </a:txBody>
                  <a:tcPr/>
                </a:tc>
                <a:tc>
                  <a:txBody>
                    <a:bodyPr/>
                    <a:lstStyle/>
                    <a:p>
                      <a:pPr algn="r"/>
                      <a:r>
                        <a:rPr lang="en-US" sz="1600" u="sng" dirty="0"/>
                        <a:t>     19,252</a:t>
                      </a:r>
                    </a:p>
                  </a:txBody>
                  <a:tcPr/>
                </a:tc>
                <a:extLst>
                  <a:ext uri="{0D108BD9-81ED-4DB2-BD59-A6C34878D82A}">
                    <a16:rowId xmlns:a16="http://schemas.microsoft.com/office/drawing/2014/main" val="603796347"/>
                  </a:ext>
                </a:extLst>
              </a:tr>
              <a:tr h="328982">
                <a:tc>
                  <a:txBody>
                    <a:bodyPr/>
                    <a:lstStyle/>
                    <a:p>
                      <a:r>
                        <a:rPr lang="en-US" sz="1600" b="1" dirty="0"/>
                        <a:t>Total Assets</a:t>
                      </a:r>
                    </a:p>
                  </a:txBody>
                  <a:tcPr/>
                </a:tc>
                <a:tc>
                  <a:txBody>
                    <a:bodyPr/>
                    <a:lstStyle/>
                    <a:p>
                      <a:pPr algn="r"/>
                      <a:r>
                        <a:rPr lang="en-US" sz="1600" u="dbl" baseline="0" dirty="0"/>
                        <a:t>$402,853</a:t>
                      </a:r>
                    </a:p>
                  </a:txBody>
                  <a:tcPr/>
                </a:tc>
                <a:tc>
                  <a:txBody>
                    <a:bodyPr/>
                    <a:lstStyle/>
                    <a:p>
                      <a:pPr algn="r"/>
                      <a:r>
                        <a:rPr lang="en-US" sz="1600" u="dbl" baseline="0" dirty="0"/>
                        <a:t>$ 551,622</a:t>
                      </a:r>
                    </a:p>
                  </a:txBody>
                  <a:tcPr/>
                </a:tc>
                <a:extLst>
                  <a:ext uri="{0D108BD9-81ED-4DB2-BD59-A6C34878D82A}">
                    <a16:rowId xmlns:a16="http://schemas.microsoft.com/office/drawing/2014/main" val="869250711"/>
                  </a:ext>
                </a:extLst>
              </a:tr>
            </a:tbl>
          </a:graphicData>
        </a:graphic>
      </p:graphicFrame>
      <p:sp>
        <p:nvSpPr>
          <p:cNvPr id="6" name="Content Placeholder 5"/>
          <p:cNvSpPr>
            <a:spLocks noGrp="1"/>
          </p:cNvSpPr>
          <p:nvPr>
            <p:ph sz="quarter" idx="14"/>
          </p:nvPr>
        </p:nvSpPr>
        <p:spPr>
          <a:xfrm>
            <a:off x="469028" y="5469578"/>
            <a:ext cx="2857500" cy="425671"/>
          </a:xfrm>
        </p:spPr>
        <p:txBody>
          <a:bodyPr/>
          <a:lstStyle/>
          <a:p>
            <a:r>
              <a:rPr lang="en-US" sz="1600" dirty="0"/>
              <a:t>Source: A</a:t>
            </a:r>
            <a:r>
              <a:rPr lang="en-US" sz="100" dirty="0"/>
              <a:t> </a:t>
            </a:r>
            <a:r>
              <a:rPr lang="en-US" sz="1600" dirty="0"/>
              <a:t>T&amp;T 2022 10-K</a:t>
            </a:r>
          </a:p>
        </p:txBody>
      </p:sp>
      <p:sp>
        <p:nvSpPr>
          <p:cNvPr id="5" name="Text Placeholder 4"/>
          <p:cNvSpPr>
            <a:spLocks noGrp="1"/>
          </p:cNvSpPr>
          <p:nvPr>
            <p:ph type="body" sz="quarter" idx="13"/>
          </p:nvPr>
        </p:nvSpPr>
        <p:spPr/>
        <p:txBody>
          <a:bodyPr/>
          <a:lstStyle/>
          <a:p>
            <a:endParaRPr lang="en-US"/>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65</a:t>
            </a:fld>
            <a:endParaRPr lang="en-US"/>
          </a:p>
        </p:txBody>
      </p:sp>
    </p:spTree>
    <p:extLst>
      <p:ext uri="{BB962C8B-B14F-4D97-AF65-F5344CB8AC3E}">
        <p14:creationId xmlns:p14="http://schemas.microsoft.com/office/powerpoint/2010/main" val="634025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Impairment of Equity Method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3784612"/>
          </a:xfrm>
        </p:spPr>
        <p:txBody>
          <a:bodyPr/>
          <a:lstStyle/>
          <a:p>
            <a:r>
              <a:rPr lang="en-US" dirty="0"/>
              <a:t>A series of losses or other factors could indicate that an equity-method investment’s fair value has declined to an amount below its current carrying value.</a:t>
            </a:r>
          </a:p>
          <a:p>
            <a:pPr lvl="1"/>
            <a:r>
              <a:rPr lang="en-US" dirty="0"/>
              <a:t>If that decline is viewed as other than temporary, the investor should:</a:t>
            </a:r>
          </a:p>
          <a:p>
            <a:pPr lvl="2" indent="-320040">
              <a:spcBef>
                <a:spcPts val="500"/>
              </a:spcBef>
            </a:pPr>
            <a:r>
              <a:rPr lang="en-US" sz="2400" dirty="0"/>
              <a:t>Recognize an impairment loss in net income and reduce the carrying value of the investment to fair value in the balance sheet.</a:t>
            </a:r>
          </a:p>
          <a:p>
            <a:pPr lvl="2" indent="-320040">
              <a:spcBef>
                <a:spcPts val="500"/>
              </a:spcBef>
            </a:pPr>
            <a:r>
              <a:rPr lang="en-US" sz="2400" dirty="0"/>
              <a:t>Continues with accounting under the equity method.</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66</a:t>
            </a:fld>
            <a:endParaRPr lang="en-US"/>
          </a:p>
        </p:txBody>
      </p:sp>
    </p:spTree>
    <p:extLst>
      <p:ext uri="{BB962C8B-B14F-4D97-AF65-F5344CB8AC3E}">
        <p14:creationId xmlns:p14="http://schemas.microsoft.com/office/powerpoint/2010/main" val="13190104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a:bodyPr>
          <a:lstStyle/>
          <a:p>
            <a:r>
              <a:rPr lang="en-IN" dirty="0"/>
              <a:t>What If Conditions Change?</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2589993"/>
          </a:xfrm>
        </p:spPr>
        <p:txBody>
          <a:bodyPr/>
          <a:lstStyle/>
          <a:p>
            <a:r>
              <a:rPr lang="en-IN" sz="2000" b="1" dirty="0">
                <a:solidFill>
                  <a:schemeClr val="tx1"/>
                </a:solidFill>
              </a:rPr>
              <a:t>A change from the equity method to fair value through net income:</a:t>
            </a:r>
          </a:p>
          <a:p>
            <a:pPr lvl="1">
              <a:buClr>
                <a:schemeClr val="tx1"/>
              </a:buClr>
            </a:pPr>
            <a:r>
              <a:rPr lang="en-IN" sz="2000" b="1" dirty="0">
                <a:solidFill>
                  <a:schemeClr val="tx1"/>
                </a:solidFill>
              </a:rPr>
              <a:t>No adjustment</a:t>
            </a:r>
            <a:r>
              <a:rPr lang="en-IN" sz="2000" dirty="0">
                <a:solidFill>
                  <a:schemeClr val="tx1"/>
                </a:solidFill>
              </a:rPr>
              <a:t> is made to the remaining carrying amount of the investment.</a:t>
            </a:r>
          </a:p>
          <a:p>
            <a:pPr lvl="1"/>
            <a:r>
              <a:rPr lang="en-IN" sz="2000" dirty="0">
                <a:solidFill>
                  <a:schemeClr val="tx1"/>
                </a:solidFill>
              </a:rPr>
              <a:t>Equity method is </a:t>
            </a:r>
            <a:r>
              <a:rPr lang="en-IN" sz="2000" b="1" dirty="0">
                <a:solidFill>
                  <a:schemeClr val="tx1"/>
                </a:solidFill>
              </a:rPr>
              <a:t>discontinued</a:t>
            </a:r>
            <a:r>
              <a:rPr lang="en-IN" sz="2000" dirty="0">
                <a:solidFill>
                  <a:schemeClr val="tx1"/>
                </a:solidFill>
              </a:rPr>
              <a:t> and the investment is accounted for as fair value through net income from then on.</a:t>
            </a:r>
          </a:p>
          <a:p>
            <a:pPr lvl="1"/>
            <a:r>
              <a:rPr lang="en-IN" sz="2000" dirty="0">
                <a:solidFill>
                  <a:schemeClr val="tx1"/>
                </a:solidFill>
              </a:rPr>
              <a:t>The balance in the investment account serves as the starting point for the new method.</a:t>
            </a:r>
            <a:endParaRPr lang="en-IN" sz="2000" b="1" dirty="0">
              <a:solidFill>
                <a:schemeClr val="tx1"/>
              </a:solidFill>
            </a:endParaRP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4002122"/>
            <a:ext cx="8458200" cy="2389294"/>
          </a:xfrm>
        </p:spPr>
        <p:txBody>
          <a:bodyPr/>
          <a:lstStyle/>
          <a:p>
            <a:r>
              <a:rPr lang="en-IN" sz="2000" b="1" dirty="0">
                <a:solidFill>
                  <a:schemeClr val="tx1"/>
                </a:solidFill>
              </a:rPr>
              <a:t>A change from fair value through net income to the equity method:</a:t>
            </a:r>
          </a:p>
          <a:p>
            <a:pPr lvl="1"/>
            <a:r>
              <a:rPr lang="en-IN" sz="2000" dirty="0">
                <a:solidFill>
                  <a:schemeClr val="tx1"/>
                </a:solidFill>
              </a:rPr>
              <a:t>Securities are marked to fair value and any </a:t>
            </a:r>
            <a:r>
              <a:rPr lang="en-IN" sz="2000" b="1" dirty="0">
                <a:solidFill>
                  <a:schemeClr val="tx1"/>
                </a:solidFill>
              </a:rPr>
              <a:t>unrealized holding gains or losses</a:t>
            </a:r>
            <a:r>
              <a:rPr lang="en-IN" sz="2000" dirty="0">
                <a:solidFill>
                  <a:schemeClr val="tx1"/>
                </a:solidFill>
              </a:rPr>
              <a:t> are recorded on the income statement.</a:t>
            </a:r>
          </a:p>
          <a:p>
            <a:pPr lvl="1"/>
            <a:r>
              <a:rPr lang="en-IN" sz="2000" dirty="0">
                <a:solidFill>
                  <a:schemeClr val="tx1"/>
                </a:solidFill>
              </a:rPr>
              <a:t>Any cost of additional shares is added to the balance and that balance is adjusted going forward.</a:t>
            </a:r>
          </a:p>
          <a:p>
            <a:pPr lvl="1"/>
            <a:r>
              <a:rPr lang="en-IN" sz="2000" dirty="0">
                <a:solidFill>
                  <a:schemeClr val="tx1"/>
                </a:solidFill>
              </a:rPr>
              <a:t>A disclosure note should describe the change.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67</a:t>
            </a:fld>
            <a:endParaRPr lang="en-US"/>
          </a:p>
        </p:txBody>
      </p:sp>
    </p:spTree>
    <p:extLst>
      <p:ext uri="{BB962C8B-B14F-4D97-AF65-F5344CB8AC3E}">
        <p14:creationId xmlns:p14="http://schemas.microsoft.com/office/powerpoint/2010/main" val="4022523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If an Equity Method Investment is Sold</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451478"/>
          </a:xfrm>
        </p:spPr>
        <p:txBody>
          <a:bodyPr/>
          <a:lstStyle/>
          <a:p>
            <a:pPr marL="292608" indent="-292608">
              <a:buFont typeface="Arial" panose="020B0604020202020204" pitchFamily="34" charset="0"/>
              <a:buChar char="•"/>
            </a:pPr>
            <a:r>
              <a:rPr lang="en-IN" sz="2000" dirty="0"/>
              <a:t>When an investment reported by the equity method is sold:</a:t>
            </a:r>
            <a:endParaRPr lang="en-US" sz="2000" dirty="0"/>
          </a:p>
        </p:txBody>
      </p:sp>
      <p:pic>
        <p:nvPicPr>
          <p:cNvPr id="10" name="Picture 9" descr="A chart about investment. ">
            <a:extLst>
              <a:ext uri="{FF2B5EF4-FFF2-40B4-BE49-F238E27FC236}">
                <a16:creationId xmlns:a16="http://schemas.microsoft.com/office/drawing/2014/main" id="{FBE2907C-B649-4885-8C43-29128EA3F6E0}"/>
              </a:ext>
            </a:extLst>
          </p:cNvPr>
          <p:cNvPicPr>
            <a:picLocks noChangeAspect="1"/>
          </p:cNvPicPr>
          <p:nvPr/>
        </p:nvPicPr>
        <p:blipFill>
          <a:blip r:embed="rId3"/>
          <a:stretch>
            <a:fillRect/>
          </a:stretch>
        </p:blipFill>
        <p:spPr>
          <a:xfrm>
            <a:off x="731186" y="1933421"/>
            <a:ext cx="7681625" cy="947733"/>
          </a:xfrm>
          <a:prstGeom prst="rect">
            <a:avLst/>
          </a:prstGeom>
        </p:spPr>
      </p:pic>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976691"/>
            <a:ext cx="8458200" cy="1393142"/>
          </a:xfrm>
        </p:spPr>
        <p:txBody>
          <a:bodyPr/>
          <a:lstStyle/>
          <a:p>
            <a:pPr>
              <a:spcBef>
                <a:spcPts val="500"/>
              </a:spcBef>
            </a:pPr>
            <a:r>
              <a:rPr lang="en-IN" sz="2000" b="1" dirty="0">
                <a:solidFill>
                  <a:schemeClr val="tx1"/>
                </a:solidFill>
              </a:rPr>
              <a:t>Example:</a:t>
            </a:r>
          </a:p>
          <a:p>
            <a:pPr>
              <a:spcBef>
                <a:spcPts val="500"/>
              </a:spcBef>
            </a:pPr>
            <a:r>
              <a:rPr lang="en-IN" sz="2000" dirty="0">
                <a:solidFill>
                  <a:schemeClr val="tx1"/>
                </a:solidFill>
              </a:rPr>
              <a:t>The balance of United’s 30% investment in </a:t>
            </a:r>
            <a:r>
              <a:rPr lang="en-IN" sz="2000" dirty="0" err="1">
                <a:solidFill>
                  <a:schemeClr val="tx1"/>
                </a:solidFill>
              </a:rPr>
              <a:t>Arjent</a:t>
            </a:r>
            <a:r>
              <a:rPr lang="en-IN" sz="2000" dirty="0">
                <a:solidFill>
                  <a:schemeClr val="tx1"/>
                </a:solidFill>
              </a:rPr>
              <a:t> at December 31, 2027, is </a:t>
            </a:r>
            <a:r>
              <a:rPr lang="en-IN" sz="2000" b="1" u="sng" dirty="0">
                <a:solidFill>
                  <a:schemeClr val="tx1"/>
                </a:solidFill>
              </a:rPr>
              <a:t>$1,545,000</a:t>
            </a:r>
            <a:r>
              <a:rPr lang="en-IN" sz="2000" dirty="0">
                <a:solidFill>
                  <a:schemeClr val="tx1"/>
                </a:solidFill>
              </a:rPr>
              <a:t>. United sells its investment in </a:t>
            </a:r>
            <a:r>
              <a:rPr lang="en-IN" sz="2000" dirty="0" err="1">
                <a:solidFill>
                  <a:schemeClr val="tx1"/>
                </a:solidFill>
              </a:rPr>
              <a:t>Arjent</a:t>
            </a:r>
            <a:r>
              <a:rPr lang="en-IN" sz="2000" dirty="0">
                <a:solidFill>
                  <a:schemeClr val="tx1"/>
                </a:solidFill>
              </a:rPr>
              <a:t> on January 1, 2028, for </a:t>
            </a:r>
            <a:r>
              <a:rPr lang="en-IN" sz="2000" b="1" u="sng" dirty="0">
                <a:solidFill>
                  <a:schemeClr val="tx1"/>
                </a:solidFill>
              </a:rPr>
              <a:t>$1,446,000</a:t>
            </a:r>
            <a:r>
              <a:rPr lang="en-IN" sz="2000" dirty="0">
                <a:solidFill>
                  <a:schemeClr val="tx1"/>
                </a:solidFill>
              </a:rPr>
              <a:t>.</a:t>
            </a:r>
          </a:p>
        </p:txBody>
      </p:sp>
      <p:graphicFrame>
        <p:nvGraphicFramePr>
          <p:cNvPr id="12" name="Table 21">
            <a:extLst>
              <a:ext uri="{FF2B5EF4-FFF2-40B4-BE49-F238E27FC236}">
                <a16:creationId xmlns:a16="http://schemas.microsoft.com/office/drawing/2014/main" id="{1EDC9FA9-4C66-412E-8FA4-976A00A34318}"/>
              </a:ext>
            </a:extLst>
          </p:cNvPr>
          <p:cNvGraphicFramePr>
            <a:graphicFrameLocks noGrp="1"/>
          </p:cNvGraphicFramePr>
          <p:nvPr>
            <p:extLst>
              <p:ext uri="{D42A27DB-BD31-4B8C-83A1-F6EECF244321}">
                <p14:modId xmlns:p14="http://schemas.microsoft.com/office/powerpoint/2010/main" val="1052023043"/>
              </p:ext>
            </p:extLst>
          </p:nvPr>
        </p:nvGraphicFramePr>
        <p:xfrm>
          <a:off x="419100" y="4545582"/>
          <a:ext cx="8264559" cy="1483360"/>
        </p:xfrm>
        <a:graphic>
          <a:graphicData uri="http://schemas.openxmlformats.org/drawingml/2006/table">
            <a:tbl>
              <a:tblPr firstRow="1" bandRow="1">
                <a:tableStyleId>{5C22544A-7EE6-4342-B048-85BDC9FD1C3A}</a:tableStyleId>
              </a:tblPr>
              <a:tblGrid>
                <a:gridCol w="4623104">
                  <a:extLst>
                    <a:ext uri="{9D8B030D-6E8A-4147-A177-3AD203B41FA5}">
                      <a16:colId xmlns:a16="http://schemas.microsoft.com/office/drawing/2014/main" val="204374796"/>
                    </a:ext>
                  </a:extLst>
                </a:gridCol>
                <a:gridCol w="1858296">
                  <a:extLst>
                    <a:ext uri="{9D8B030D-6E8A-4147-A177-3AD203B41FA5}">
                      <a16:colId xmlns:a16="http://schemas.microsoft.com/office/drawing/2014/main" val="2227057506"/>
                    </a:ext>
                  </a:extLst>
                </a:gridCol>
                <a:gridCol w="1783159">
                  <a:extLst>
                    <a:ext uri="{9D8B030D-6E8A-4147-A177-3AD203B41FA5}">
                      <a16:colId xmlns:a16="http://schemas.microsoft.com/office/drawing/2014/main" val="25983320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mn-lt"/>
                        </a:rPr>
                        <a:t>Journal Entry – Jan. 1, 2028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a:tc>
                <a:extLst>
                  <a:ext uri="{0D108BD9-81ED-4DB2-BD59-A6C34878D82A}">
                    <a16:rowId xmlns:a16="http://schemas.microsoft.com/office/drawing/2014/main" val="40801596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Cash</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1,446,000</a:t>
                      </a:r>
                    </a:p>
                  </a:txBody>
                  <a:tcPr/>
                </a:tc>
                <a:tc>
                  <a:txBody>
                    <a:bodyPr/>
                    <a:lstStyle/>
                    <a:p>
                      <a:pPr algn="r"/>
                      <a:endParaRPr lang="en-US" sz="1600" dirty="0">
                        <a:solidFill>
                          <a:schemeClr val="tx1"/>
                        </a:solidFill>
                        <a:latin typeface="+mn-lt"/>
                      </a:endParaRPr>
                    </a:p>
                  </a:txBody>
                  <a:tcPr/>
                </a:tc>
                <a:extLst>
                  <a:ext uri="{0D108BD9-81ED-4DB2-BD59-A6C34878D82A}">
                    <a16:rowId xmlns:a16="http://schemas.microsoft.com/office/drawing/2014/main" val="3560081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Loss on investments (NI)</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0" dirty="0">
                          <a:solidFill>
                            <a:schemeClr val="tx1"/>
                          </a:solidFill>
                          <a:latin typeface="+mn-lt"/>
                        </a:rPr>
                        <a:t>99,000</a:t>
                      </a:r>
                    </a:p>
                  </a:txBody>
                  <a:tcPr/>
                </a:tc>
                <a:tc>
                  <a:txBody>
                    <a:bodyPr/>
                    <a:lstStyle/>
                    <a:p>
                      <a:pPr algn="r"/>
                      <a:endParaRPr lang="en-US" sz="1600" dirty="0">
                        <a:solidFill>
                          <a:schemeClr val="tx1"/>
                        </a:solidFill>
                        <a:latin typeface="+mn-lt"/>
                      </a:endParaRPr>
                    </a:p>
                  </a:txBody>
                  <a:tcPr/>
                </a:tc>
                <a:extLst>
                  <a:ext uri="{0D108BD9-81ED-4DB2-BD59-A6C34878D82A}">
                    <a16:rowId xmlns:a16="http://schemas.microsoft.com/office/drawing/2014/main" val="3297346870"/>
                  </a:ext>
                </a:extLst>
              </a:tr>
              <a:tr h="370840">
                <a:tc>
                  <a:txBody>
                    <a:bodyPr/>
                    <a:lstStyle/>
                    <a:p>
                      <a:pPr marL="206375"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Investment in equity affiliate</a:t>
                      </a:r>
                    </a:p>
                  </a:txBody>
                  <a:tcPr/>
                </a:tc>
                <a:tc>
                  <a:txBody>
                    <a:bodyPr/>
                    <a:lstStyle/>
                    <a:p>
                      <a:pPr algn="r"/>
                      <a:endParaRPr lang="en-US" sz="1600" dirty="0">
                        <a:solidFill>
                          <a:schemeClr val="tx1"/>
                        </a:solidFill>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mn-lt"/>
                        </a:rPr>
                        <a:t>1,545,000</a:t>
                      </a:r>
                    </a:p>
                  </a:txBody>
                  <a:tcPr/>
                </a:tc>
                <a:extLst>
                  <a:ext uri="{0D108BD9-81ED-4DB2-BD59-A6C34878D82A}">
                    <a16:rowId xmlns:a16="http://schemas.microsoft.com/office/drawing/2014/main" val="3076752821"/>
                  </a:ext>
                </a:extLst>
              </a:tr>
            </a:tbl>
          </a:graphicData>
        </a:graphic>
      </p:graphicFrame>
      <p:sp>
        <p:nvSpPr>
          <p:cNvPr id="9"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68</a:t>
            </a:fld>
            <a:endParaRPr lang="en-US"/>
          </a:p>
        </p:txBody>
      </p:sp>
    </p:spTree>
    <p:extLst>
      <p:ext uri="{BB962C8B-B14F-4D97-AF65-F5344CB8AC3E}">
        <p14:creationId xmlns:p14="http://schemas.microsoft.com/office/powerpoint/2010/main" val="14932202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Comparison of Fair Value and the Equity Methods</a:t>
            </a:r>
            <a:endParaRPr lang="en-US" sz="11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O12.7</a:t>
            </a:r>
          </a:p>
        </p:txBody>
      </p:sp>
      <p:pic>
        <p:nvPicPr>
          <p:cNvPr id="7" name="Picture 6" descr="A table compares fair value and the equity methods in the columns.">
            <a:extLst>
              <a:ext uri="{FF2B5EF4-FFF2-40B4-BE49-F238E27FC236}">
                <a16:creationId xmlns:a16="http://schemas.microsoft.com/office/drawing/2014/main" id="{D77CC8AF-5AC2-48C7-87A0-A0345585BFEE}"/>
              </a:ext>
            </a:extLst>
          </p:cNvPr>
          <p:cNvPicPr>
            <a:picLocks noChangeAspect="1"/>
          </p:cNvPicPr>
          <p:nvPr/>
        </p:nvPicPr>
        <p:blipFill>
          <a:blip r:embed="rId3"/>
          <a:stretch>
            <a:fillRect/>
          </a:stretch>
        </p:blipFill>
        <p:spPr>
          <a:xfrm>
            <a:off x="678536" y="1567920"/>
            <a:ext cx="7786929" cy="4400585"/>
          </a:xfrm>
          <a:prstGeom prst="rect">
            <a:avLst/>
          </a:prstGeom>
        </p:spPr>
      </p:pic>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69</a:t>
            </a:fld>
            <a:endParaRPr lang="en-US"/>
          </a:p>
        </p:txBody>
      </p:sp>
    </p:spTree>
    <p:extLst>
      <p:ext uri="{BB962C8B-B14F-4D97-AF65-F5344CB8AC3E}">
        <p14:creationId xmlns:p14="http://schemas.microsoft.com/office/powerpoint/2010/main" val="379684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Recording the Purchase of a Debt Investment</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2752226"/>
          </a:xfrm>
        </p:spPr>
        <p:txBody>
          <a:bodyPr/>
          <a:lstStyle/>
          <a:p>
            <a:r>
              <a:rPr lang="en-US" sz="2200" dirty="0">
                <a:solidFill>
                  <a:schemeClr val="tx1"/>
                </a:solidFill>
              </a:rPr>
              <a:t>When debt investments are purchased, they are recorded at cost—that is, the total amount paid for the investment, including any brokerage fees. United paid </a:t>
            </a:r>
            <a:r>
              <a:rPr lang="en-US" sz="2200" b="1" dirty="0">
                <a:solidFill>
                  <a:schemeClr val="tx1"/>
                </a:solidFill>
              </a:rPr>
              <a:t>$666,633 </a:t>
            </a:r>
            <a:r>
              <a:rPr lang="en-US" sz="2200" dirty="0">
                <a:solidFill>
                  <a:schemeClr val="tx1"/>
                </a:solidFill>
              </a:rPr>
              <a:t>to purchase </a:t>
            </a:r>
            <a:r>
              <a:rPr lang="en-US" sz="2200" dirty="0" err="1">
                <a:solidFill>
                  <a:schemeClr val="tx1"/>
                </a:solidFill>
              </a:rPr>
              <a:t>Masterwear’s</a:t>
            </a:r>
            <a:r>
              <a:rPr lang="en-US" sz="2200" dirty="0">
                <a:solidFill>
                  <a:schemeClr val="tx1"/>
                </a:solidFill>
              </a:rPr>
              <a:t> $700,000 bonds. United debits Investment in bonds for the face amount and credits Cash for the price paid for the bonds. Because United purchased the bonds for an amount that’s less than their face amount, it credits Discount on bond investment for the difference.</a:t>
            </a:r>
            <a:endParaRPr lang="en-IN" sz="2200" dirty="0">
              <a:solidFill>
                <a:schemeClr val="tx1"/>
              </a:solidFill>
            </a:endParaRPr>
          </a:p>
        </p:txBody>
      </p:sp>
      <p:graphicFrame>
        <p:nvGraphicFramePr>
          <p:cNvPr id="7" name="Table 7">
            <a:extLst>
              <a:ext uri="{FF2B5EF4-FFF2-40B4-BE49-F238E27FC236}">
                <a16:creationId xmlns:a16="http://schemas.microsoft.com/office/drawing/2014/main" id="{5FDD2749-F2F8-4FB5-B71C-D38E0C93479F}"/>
              </a:ext>
            </a:extLst>
          </p:cNvPr>
          <p:cNvGraphicFramePr>
            <a:graphicFrameLocks noGrp="1"/>
          </p:cNvGraphicFramePr>
          <p:nvPr>
            <p:extLst>
              <p:ext uri="{D42A27DB-BD31-4B8C-83A1-F6EECF244321}">
                <p14:modId xmlns:p14="http://schemas.microsoft.com/office/powerpoint/2010/main" val="3330648662"/>
              </p:ext>
            </p:extLst>
          </p:nvPr>
        </p:nvGraphicFramePr>
        <p:xfrm>
          <a:off x="753903" y="4343400"/>
          <a:ext cx="7636193" cy="1584960"/>
        </p:xfrm>
        <a:graphic>
          <a:graphicData uri="http://schemas.openxmlformats.org/drawingml/2006/table">
            <a:tbl>
              <a:tblPr firstRow="1" bandRow="1">
                <a:tableStyleId>{5C22544A-7EE6-4342-B048-85BDC9FD1C3A}</a:tableStyleId>
              </a:tblPr>
              <a:tblGrid>
                <a:gridCol w="4452278">
                  <a:extLst>
                    <a:ext uri="{9D8B030D-6E8A-4147-A177-3AD203B41FA5}">
                      <a16:colId xmlns:a16="http://schemas.microsoft.com/office/drawing/2014/main" val="3201400196"/>
                    </a:ext>
                  </a:extLst>
                </a:gridCol>
                <a:gridCol w="1622322">
                  <a:extLst>
                    <a:ext uri="{9D8B030D-6E8A-4147-A177-3AD203B41FA5}">
                      <a16:colId xmlns:a16="http://schemas.microsoft.com/office/drawing/2014/main" val="1937007600"/>
                    </a:ext>
                  </a:extLst>
                </a:gridCol>
                <a:gridCol w="1561593">
                  <a:extLst>
                    <a:ext uri="{9D8B030D-6E8A-4147-A177-3AD203B41FA5}">
                      <a16:colId xmlns:a16="http://schemas.microsoft.com/office/drawing/2014/main" val="278617316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Journal Entry – July 1, 2027</a:t>
                      </a:r>
                      <a:endParaRPr lang="en-IN" sz="20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rPr>
                        <a:t>Debit</a:t>
                      </a:r>
                      <a:endParaRPr lang="en-IN" sz="20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rPr>
                        <a:t>Credit</a:t>
                      </a:r>
                      <a:endParaRPr lang="en-IN" sz="2000" b="1" baseline="30000" dirty="0">
                        <a:latin typeface="+mn-lt"/>
                      </a:endParaRPr>
                    </a:p>
                  </a:txBody>
                  <a:tcPr anchor="b"/>
                </a:tc>
                <a:extLst>
                  <a:ext uri="{0D108BD9-81ED-4DB2-BD59-A6C34878D82A}">
                    <a16:rowId xmlns:a16="http://schemas.microsoft.com/office/drawing/2014/main" val="39386544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Investment in bonds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dirty="0">
                          <a:latin typeface="+mn-lt"/>
                        </a:rPr>
                        <a:t>700,000</a:t>
                      </a:r>
                    </a:p>
                  </a:txBody>
                  <a:tcPr/>
                </a:tc>
                <a:tc>
                  <a:txBody>
                    <a:bodyPr/>
                    <a:lstStyle/>
                    <a:p>
                      <a:pPr algn="r"/>
                      <a:endParaRPr lang="en-US" sz="2000" dirty="0">
                        <a:latin typeface="+mn-lt"/>
                      </a:endParaRPr>
                    </a:p>
                  </a:txBody>
                  <a:tcPr/>
                </a:tc>
                <a:extLst>
                  <a:ext uri="{0D108BD9-81ED-4DB2-BD59-A6C34878D82A}">
                    <a16:rowId xmlns:a16="http://schemas.microsoft.com/office/drawing/2014/main" val="484493140"/>
                  </a:ext>
                </a:extLst>
              </a:tr>
              <a:tr h="370840">
                <a:tc>
                  <a:txBody>
                    <a:bodyPr/>
                    <a:lstStyle/>
                    <a:p>
                      <a:pPr marL="384175"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Discount on bond investment</a:t>
                      </a: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dirty="0">
                          <a:latin typeface="+mn-lt"/>
                        </a:rPr>
                        <a:t>33,367</a:t>
                      </a:r>
                    </a:p>
                  </a:txBody>
                  <a:tcPr/>
                </a:tc>
                <a:extLst>
                  <a:ext uri="{0D108BD9-81ED-4DB2-BD59-A6C34878D82A}">
                    <a16:rowId xmlns:a16="http://schemas.microsoft.com/office/drawing/2014/main" val="853592590"/>
                  </a:ext>
                </a:extLst>
              </a:tr>
              <a:tr h="370840">
                <a:tc>
                  <a:txBody>
                    <a:bodyPr/>
                    <a:lstStyle/>
                    <a:p>
                      <a:pPr marL="384175"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Cash</a:t>
                      </a:r>
                    </a:p>
                  </a:txBody>
                  <a:tcPr/>
                </a:tc>
                <a:tc>
                  <a:txBody>
                    <a:bodyPr/>
                    <a:lstStyle/>
                    <a:p>
                      <a:pPr algn="r"/>
                      <a:endParaRPr lang="en-US" sz="200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latin typeface="+mn-lt"/>
                        </a:rPr>
                        <a:t>666,633</a:t>
                      </a:r>
                    </a:p>
                  </a:txBody>
                  <a:tcPr/>
                </a:tc>
                <a:extLst>
                  <a:ext uri="{0D108BD9-81ED-4DB2-BD59-A6C34878D82A}">
                    <a16:rowId xmlns:a16="http://schemas.microsoft.com/office/drawing/2014/main" val="4147335255"/>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a:t>
            </a:fld>
            <a:endParaRPr lang="en-US"/>
          </a:p>
        </p:txBody>
      </p:sp>
    </p:spTree>
    <p:extLst>
      <p:ext uri="{BB962C8B-B14F-4D97-AF65-F5344CB8AC3E}">
        <p14:creationId xmlns:p14="http://schemas.microsoft.com/office/powerpoint/2010/main" val="1086539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Fair Value Option: Equity Method</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O12.8</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199" cy="2545748"/>
          </a:xfrm>
        </p:spPr>
        <p:txBody>
          <a:bodyPr/>
          <a:lstStyle/>
          <a:p>
            <a:pPr marL="292608" indent="-292608">
              <a:buFont typeface="Arial" panose="020B0604020202020204" pitchFamily="34" charset="0"/>
              <a:buChar char="•"/>
            </a:pPr>
            <a:r>
              <a:rPr lang="en-IN" sz="1800" dirty="0"/>
              <a:t>Irrevocable decision about whether to elect the fair value option or not is made by the company and can make that election for some investments and not for others.</a:t>
            </a:r>
          </a:p>
          <a:p>
            <a:pPr marL="292608" indent="-292608">
              <a:buFont typeface="Arial" panose="020B0604020202020204" pitchFamily="34" charset="0"/>
              <a:buChar char="•"/>
            </a:pPr>
            <a:r>
              <a:rPr lang="en-US" sz="1800" dirty="0"/>
              <a:t>Company carries the investment </a:t>
            </a:r>
            <a:r>
              <a:rPr lang="en-IN" sz="1800" dirty="0"/>
              <a:t>at fair value in the balance sheet and unrealized gains and losses are included in earnings.</a:t>
            </a:r>
          </a:p>
          <a:p>
            <a:pPr marL="292608" indent="-292608">
              <a:buFont typeface="Arial" panose="020B0604020202020204" pitchFamily="34" charset="0"/>
              <a:buChar char="•"/>
            </a:pPr>
            <a:r>
              <a:rPr lang="en-IN" sz="1800" dirty="0"/>
              <a:t>Investments are shown on their own line in the balance sheet or are combined with equity method investments with the amount at fair value shown parenthetically.</a:t>
            </a:r>
            <a:endParaRPr lang="en-IN" sz="1800" b="1" dirty="0">
              <a:solidFill>
                <a:schemeClr val="tx1"/>
              </a:solidFill>
            </a:endParaRP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4028920"/>
            <a:ext cx="8458200" cy="2057134"/>
          </a:xfrm>
        </p:spPr>
        <p:txBody>
          <a:bodyPr/>
          <a:lstStyle/>
          <a:p>
            <a:pPr lvl="0" defTabSz="755650"/>
            <a:r>
              <a:rPr lang="en-IN" sz="1800" b="1" dirty="0"/>
              <a:t>Alternatives for bookkeeping:</a:t>
            </a:r>
          </a:p>
          <a:p>
            <a:pPr marL="402336" lvl="0" indent="-402336" defTabSz="755650">
              <a:buFont typeface="+mj-lt"/>
              <a:buAutoNum type="arabicPeriod"/>
            </a:pPr>
            <a:r>
              <a:rPr lang="en-IN" sz="1800" dirty="0">
                <a:solidFill>
                  <a:schemeClr val="tx1"/>
                </a:solidFill>
              </a:rPr>
              <a:t>Investment is accounted for </a:t>
            </a:r>
            <a:r>
              <a:rPr lang="en-US" sz="1800" dirty="0">
                <a:solidFill>
                  <a:schemeClr val="tx1"/>
                </a:solidFill>
              </a:rPr>
              <a:t>using the entries that would be used if the investor lacked significant influence and accounted for it at fair value through net income.</a:t>
            </a:r>
          </a:p>
          <a:p>
            <a:pPr marL="402336" lvl="0" indent="-402336" defTabSz="755650">
              <a:buFont typeface="+mj-lt"/>
              <a:buAutoNum type="arabicPeriod"/>
            </a:pPr>
            <a:r>
              <a:rPr lang="en-IN" sz="1800" dirty="0">
                <a:solidFill>
                  <a:schemeClr val="tx1"/>
                </a:solidFill>
              </a:rPr>
              <a:t>Record all the accounting entries during the period under the equity method, and then record a fair value adjustment at the end of the period.</a:t>
            </a:r>
            <a:endParaRPr lang="en-US" sz="1800" b="1"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70</a:t>
            </a:fld>
            <a:endParaRPr lang="en-US"/>
          </a:p>
        </p:txBody>
      </p:sp>
    </p:spTree>
    <p:extLst>
      <p:ext uri="{BB962C8B-B14F-4D97-AF65-F5344CB8AC3E}">
        <p14:creationId xmlns:p14="http://schemas.microsoft.com/office/powerpoint/2010/main" val="22176734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928758" cy="903231"/>
          </a:xfrm>
        </p:spPr>
        <p:txBody>
          <a:bodyPr>
            <a:normAutofit fontScale="90000"/>
          </a:bodyPr>
          <a:lstStyle/>
          <a:p>
            <a:r>
              <a:rPr lang="en-IN" dirty="0"/>
              <a:t>Fair Value Option—Equity Method I</a:t>
            </a:r>
            <a:r>
              <a:rPr lang="en-IN" sz="100" dirty="0"/>
              <a:t> </a:t>
            </a:r>
            <a:r>
              <a:rPr lang="en-IN" dirty="0"/>
              <a:t>F</a:t>
            </a:r>
            <a:r>
              <a:rPr lang="en-IN" sz="100" dirty="0"/>
              <a:t> </a:t>
            </a:r>
            <a:r>
              <a:rPr lang="en-IN" dirty="0"/>
              <a:t>R</a:t>
            </a:r>
            <a:r>
              <a:rPr lang="en-IN" sz="100" dirty="0"/>
              <a:t> </a:t>
            </a:r>
            <a:r>
              <a:rPr lang="en-IN" dirty="0"/>
              <a: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O12.9</a:t>
            </a:r>
          </a:p>
        </p:txBody>
      </p:sp>
      <p:graphicFrame>
        <p:nvGraphicFramePr>
          <p:cNvPr id="11" name="Table 10">
            <a:extLst>
              <a:ext uri="{FF2B5EF4-FFF2-40B4-BE49-F238E27FC236}">
                <a16:creationId xmlns:a16="http://schemas.microsoft.com/office/drawing/2014/main" id="{45AA1819-FEC8-4E5C-B3FA-36FE98E367F8}"/>
              </a:ext>
            </a:extLst>
          </p:cNvPr>
          <p:cNvGraphicFramePr>
            <a:graphicFrameLocks noGrp="1"/>
          </p:cNvGraphicFramePr>
          <p:nvPr>
            <p:extLst>
              <p:ext uri="{D42A27DB-BD31-4B8C-83A1-F6EECF244321}">
                <p14:modId xmlns:p14="http://schemas.microsoft.com/office/powerpoint/2010/main" val="570382358"/>
              </p:ext>
            </p:extLst>
          </p:nvPr>
        </p:nvGraphicFramePr>
        <p:xfrm>
          <a:off x="304800" y="1484826"/>
          <a:ext cx="8229600" cy="2989580"/>
        </p:xfrm>
        <a:graphic>
          <a:graphicData uri="http://schemas.openxmlformats.org/drawingml/2006/table">
            <a:tbl>
              <a:tblPr firstRow="1" bandRow="1">
                <a:tableStyleId>{5C22544A-7EE6-4342-B048-85BDC9FD1C3A}</a:tableStyleId>
              </a:tblPr>
              <a:tblGrid>
                <a:gridCol w="4283997">
                  <a:extLst>
                    <a:ext uri="{9D8B030D-6E8A-4147-A177-3AD203B41FA5}">
                      <a16:colId xmlns:a16="http://schemas.microsoft.com/office/drawing/2014/main" val="810617994"/>
                    </a:ext>
                  </a:extLst>
                </a:gridCol>
                <a:gridCol w="3945603">
                  <a:extLst>
                    <a:ext uri="{9D8B030D-6E8A-4147-A177-3AD203B41FA5}">
                      <a16:colId xmlns:a16="http://schemas.microsoft.com/office/drawing/2014/main" val="1965052202"/>
                    </a:ext>
                  </a:extLst>
                </a:gridCol>
              </a:tblGrid>
              <a:tr h="570723">
                <a:tc>
                  <a:txBody>
                    <a:bodyPr/>
                    <a:lstStyle/>
                    <a:p>
                      <a:pPr algn="ctr"/>
                      <a:r>
                        <a:rPr lang="en-US" sz="1800" dirty="0"/>
                        <a:t>U</a:t>
                      </a:r>
                      <a:r>
                        <a:rPr lang="en-US" sz="100" dirty="0"/>
                        <a:t> </a:t>
                      </a:r>
                      <a:r>
                        <a:rPr lang="en-US" sz="1800" dirty="0"/>
                        <a:t>S. G</a:t>
                      </a:r>
                      <a:r>
                        <a:rPr lang="en-US" sz="100" dirty="0"/>
                        <a:t> </a:t>
                      </a:r>
                      <a:r>
                        <a:rPr lang="en-US" sz="1800" dirty="0"/>
                        <a:t>A</a:t>
                      </a:r>
                      <a:r>
                        <a:rPr lang="en-US" sz="100" dirty="0"/>
                        <a:t> </a:t>
                      </a:r>
                      <a:r>
                        <a:rPr lang="en-US" sz="1800" dirty="0" err="1"/>
                        <a:t>A</a:t>
                      </a:r>
                      <a:r>
                        <a:rPr lang="en-US" sz="100" dirty="0"/>
                        <a:t> </a:t>
                      </a:r>
                      <a:r>
                        <a:rPr lang="en-US" sz="1800" dirty="0"/>
                        <a:t>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Equity Method</a:t>
                      </a:r>
                      <a:endParaRPr lang="en-IN" sz="1800" b="1" dirty="0"/>
                    </a:p>
                  </a:txBody>
                  <a:tcPr/>
                </a:tc>
                <a:tc>
                  <a:txBody>
                    <a:bodyPr/>
                    <a:lstStyle/>
                    <a:p>
                      <a:pPr algn="ctr"/>
                      <a:r>
                        <a:rPr lang="en-US" sz="1800" dirty="0"/>
                        <a:t>I</a:t>
                      </a:r>
                      <a:r>
                        <a:rPr lang="en-US" sz="100" dirty="0"/>
                        <a:t> </a:t>
                      </a:r>
                      <a:r>
                        <a:rPr lang="en-US" sz="1800" dirty="0"/>
                        <a:t>F</a:t>
                      </a:r>
                      <a:r>
                        <a:rPr lang="en-US" sz="100" dirty="0"/>
                        <a:t> </a:t>
                      </a:r>
                      <a:r>
                        <a:rPr lang="en-US" sz="1800" dirty="0"/>
                        <a:t>R</a:t>
                      </a:r>
                      <a:r>
                        <a:rPr lang="en-US" sz="100" dirty="0"/>
                        <a:t> </a:t>
                      </a:r>
                      <a:r>
                        <a:rPr lang="en-US" sz="1800" dirty="0"/>
                        <a: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Equity Method</a:t>
                      </a:r>
                      <a:endParaRPr lang="en-IN" sz="1800" b="1" dirty="0"/>
                    </a:p>
                  </a:txBody>
                  <a:tcPr/>
                </a:tc>
                <a:extLst>
                  <a:ext uri="{0D108BD9-81ED-4DB2-BD59-A6C34878D82A}">
                    <a16:rowId xmlns:a16="http://schemas.microsoft.com/office/drawing/2014/main" val="170803463"/>
                  </a:ext>
                </a:extLst>
              </a:tr>
              <a:tr h="1536426">
                <a:tc>
                  <a:txBody>
                    <a:bodyPr/>
                    <a:lstStyle/>
                    <a:p>
                      <a:pPr marL="292608" indent="-292608">
                        <a:spcBef>
                          <a:spcPts val="1000"/>
                        </a:spcBef>
                        <a:buFont typeface="Arial" panose="020B0604020202020204" pitchFamily="34" charset="0"/>
                        <a:buChar char="•"/>
                      </a:pPr>
                      <a:r>
                        <a:rPr lang="en-IN" sz="1800" u="none" strike="noStrike" kern="1200" baseline="0" dirty="0"/>
                        <a:t>This is not a requirement.</a:t>
                      </a:r>
                      <a:endParaRPr lang="en-US" sz="1800" u="none" strike="noStrike" kern="1200" baseline="0" dirty="0"/>
                    </a:p>
                    <a:p>
                      <a:pPr marL="292608" indent="-292608">
                        <a:spcBef>
                          <a:spcPts val="1000"/>
                        </a:spcBef>
                        <a:buFont typeface="Arial" panose="020B0604020202020204" pitchFamily="34" charset="0"/>
                        <a:buChar char="•"/>
                      </a:pPr>
                      <a:r>
                        <a:rPr lang="en-IN" sz="1800" u="none" strike="noStrike" kern="1200" baseline="0" dirty="0"/>
                        <a:t>Provides fair value option for all investments that qualify for the equity method.</a:t>
                      </a:r>
                      <a:endParaRPr lang="en-IN" sz="1800" b="0" i="0" u="none" strike="noStrike" kern="1200" baseline="0" dirty="0">
                        <a:solidFill>
                          <a:schemeClr val="tx1"/>
                        </a:solidFill>
                        <a:latin typeface="+mn-lt"/>
                        <a:ea typeface="+mn-ea"/>
                        <a:cs typeface="+mn-cs"/>
                      </a:endParaRPr>
                    </a:p>
                  </a:txBody>
                  <a:tcPr/>
                </a:tc>
                <a:tc>
                  <a:txBody>
                    <a:bodyPr/>
                    <a:lstStyle/>
                    <a:p>
                      <a:pPr marL="292608" indent="-292608">
                        <a:spcBef>
                          <a:spcPts val="500"/>
                        </a:spcBef>
                        <a:buFont typeface="Arial" panose="020B0604020202020204" pitchFamily="34" charset="0"/>
                        <a:buChar char="•"/>
                      </a:pPr>
                      <a:r>
                        <a:rPr lang="en-US" sz="1800" u="none" strike="noStrike" kern="1200" baseline="0" dirty="0"/>
                        <a:t>Under </a:t>
                      </a:r>
                      <a:r>
                        <a:rPr lang="en-US" sz="1800" i="1" u="none" strike="noStrike" kern="1200" baseline="0" dirty="0"/>
                        <a:t>I</a:t>
                      </a:r>
                      <a:r>
                        <a:rPr lang="en-US" sz="100" i="1" u="none" strike="noStrike" kern="1200" baseline="0" dirty="0"/>
                        <a:t> </a:t>
                      </a:r>
                      <a:r>
                        <a:rPr lang="en-US" sz="1800" i="1" u="none" strike="noStrike" kern="1200" baseline="0" dirty="0"/>
                        <a:t>A</a:t>
                      </a:r>
                      <a:r>
                        <a:rPr lang="en-US" sz="100" i="1" u="none" strike="noStrike" kern="1200" baseline="0" dirty="0"/>
                        <a:t> </a:t>
                      </a:r>
                      <a:r>
                        <a:rPr lang="en-US" sz="1800" i="1" u="none" strike="noStrike" kern="1200" baseline="0" dirty="0"/>
                        <a:t>S</a:t>
                      </a:r>
                      <a:r>
                        <a:rPr lang="en-US" sz="1800" u="none" strike="noStrike" kern="1200" baseline="0" dirty="0"/>
                        <a:t> No. 28, </a:t>
                      </a:r>
                      <a:r>
                        <a:rPr lang="en-IN" sz="1800" u="none" strike="noStrike" kern="1200" baseline="0" dirty="0"/>
                        <a:t>requires investees to adjust to correspond to the accounting policies of the investor when applying the equity method.</a:t>
                      </a:r>
                    </a:p>
                    <a:p>
                      <a:pPr marL="292608" indent="-292608">
                        <a:spcBef>
                          <a:spcPts val="500"/>
                        </a:spcBef>
                        <a:buFont typeface="Arial" panose="020B0604020202020204" pitchFamily="34" charset="0"/>
                        <a:buChar char="•"/>
                      </a:pPr>
                      <a:r>
                        <a:rPr lang="en-IN" sz="1800" i="1" u="none" strike="noStrike" kern="1200" baseline="0" dirty="0"/>
                        <a:t>I</a:t>
                      </a:r>
                      <a:r>
                        <a:rPr lang="en-IN" sz="100" i="1" u="none" strike="noStrike" kern="1200" baseline="0" dirty="0"/>
                        <a:t> </a:t>
                      </a:r>
                      <a:r>
                        <a:rPr lang="en-IN" sz="1800" i="1" u="none" strike="noStrike" kern="1200" baseline="0" dirty="0"/>
                        <a:t>F</a:t>
                      </a:r>
                      <a:r>
                        <a:rPr lang="en-IN" sz="100" i="1" u="none" strike="noStrike" kern="1200" baseline="0" dirty="0"/>
                        <a:t> </a:t>
                      </a:r>
                      <a:r>
                        <a:rPr lang="en-IN" sz="1800" i="1" u="none" strike="noStrike" kern="1200" baseline="0" dirty="0"/>
                        <a:t>R</a:t>
                      </a:r>
                      <a:r>
                        <a:rPr lang="en-IN" sz="100" i="1" u="none" strike="noStrike" kern="1200" baseline="0" dirty="0"/>
                        <a:t> </a:t>
                      </a:r>
                      <a:r>
                        <a:rPr lang="en-IN" sz="1800" i="1" u="none" strike="noStrike" kern="1200" baseline="0" dirty="0"/>
                        <a:t>S</a:t>
                      </a:r>
                      <a:r>
                        <a:rPr lang="en-IN" sz="1800" u="none" strike="noStrike" kern="1200" baseline="0" dirty="0"/>
                        <a:t> does not provide the fair value option for most investments that qualify for the equity method.</a:t>
                      </a:r>
                      <a:endParaRPr lang="en-US" sz="1800" dirty="0"/>
                    </a:p>
                  </a:txBody>
                  <a:tcPr/>
                </a:tc>
                <a:extLst>
                  <a:ext uri="{0D108BD9-81ED-4DB2-BD59-A6C34878D82A}">
                    <a16:rowId xmlns:a16="http://schemas.microsoft.com/office/drawing/2014/main" val="3815958818"/>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71</a:t>
            </a:fld>
            <a:endParaRPr lang="en-US"/>
          </a:p>
        </p:txBody>
      </p:sp>
    </p:spTree>
    <p:extLst>
      <p:ext uri="{BB962C8B-B14F-4D97-AF65-F5344CB8AC3E}">
        <p14:creationId xmlns:p14="http://schemas.microsoft.com/office/powerpoint/2010/main" val="471474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US" dirty="0"/>
              <a:t>Financial Instruments and Investment Derivatives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O12.8</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199" cy="5226268"/>
          </a:xfrm>
        </p:spPr>
        <p:txBody>
          <a:bodyPr/>
          <a:lstStyle/>
          <a:p>
            <a:r>
              <a:rPr lang="en-US" sz="2000" dirty="0">
                <a:solidFill>
                  <a:schemeClr val="tx1"/>
                </a:solidFill>
              </a:rPr>
              <a:t>A </a:t>
            </a:r>
            <a:r>
              <a:rPr lang="en-US" sz="2000" b="1" dirty="0">
                <a:solidFill>
                  <a:schemeClr val="tx1"/>
                </a:solidFill>
              </a:rPr>
              <a:t>financial instrument </a:t>
            </a:r>
            <a:r>
              <a:rPr lang="en-US" sz="2000" dirty="0">
                <a:solidFill>
                  <a:schemeClr val="tx1"/>
                </a:solidFill>
              </a:rPr>
              <a:t>is defined as one of the following:</a:t>
            </a:r>
          </a:p>
          <a:p>
            <a:r>
              <a:rPr lang="en-US" sz="2000" dirty="0">
                <a:solidFill>
                  <a:schemeClr val="tx1"/>
                </a:solidFill>
              </a:rPr>
              <a:t>Cash.</a:t>
            </a:r>
          </a:p>
          <a:p>
            <a:r>
              <a:rPr lang="en-US" sz="2000" dirty="0">
                <a:solidFill>
                  <a:schemeClr val="tx1"/>
                </a:solidFill>
              </a:rPr>
              <a:t>Evidence of an </a:t>
            </a:r>
            <a:r>
              <a:rPr lang="en-US" sz="2000" i="1" dirty="0">
                <a:solidFill>
                  <a:schemeClr val="tx1"/>
                </a:solidFill>
              </a:rPr>
              <a:t>ownership interest </a:t>
            </a:r>
            <a:r>
              <a:rPr lang="en-US" sz="2000" dirty="0">
                <a:solidFill>
                  <a:schemeClr val="tx1"/>
                </a:solidFill>
              </a:rPr>
              <a:t>in an entity.</a:t>
            </a:r>
          </a:p>
          <a:p>
            <a:r>
              <a:rPr lang="en-US" sz="2000" dirty="0">
                <a:solidFill>
                  <a:schemeClr val="tx1"/>
                </a:solidFill>
              </a:rPr>
              <a:t>A contract that (a) imposes on one entity an obligation to </a:t>
            </a:r>
            <a:r>
              <a:rPr lang="en-US" sz="2000" i="1" dirty="0">
                <a:solidFill>
                  <a:schemeClr val="tx1"/>
                </a:solidFill>
              </a:rPr>
              <a:t>deliver </a:t>
            </a:r>
            <a:r>
              <a:rPr lang="en-US" sz="2000" dirty="0">
                <a:solidFill>
                  <a:schemeClr val="tx1"/>
                </a:solidFill>
              </a:rPr>
              <a:t>cash (say accounts payable) or another financial instrument and (b) conveys to the second entity a right to </a:t>
            </a:r>
            <a:r>
              <a:rPr lang="en-US" sz="2000" i="1" dirty="0">
                <a:solidFill>
                  <a:schemeClr val="tx1"/>
                </a:solidFill>
              </a:rPr>
              <a:t>receive </a:t>
            </a:r>
            <a:r>
              <a:rPr lang="en-US" sz="2000" dirty="0">
                <a:solidFill>
                  <a:schemeClr val="tx1"/>
                </a:solidFill>
              </a:rPr>
              <a:t>cash (say accounts receivable) or another financial instrument.</a:t>
            </a:r>
          </a:p>
          <a:p>
            <a:r>
              <a:rPr lang="en-US" sz="2000" dirty="0">
                <a:solidFill>
                  <a:schemeClr val="tx1"/>
                </a:solidFill>
              </a:rPr>
              <a:t>A contract that (a) imposes on one entity an obligation to </a:t>
            </a:r>
            <a:r>
              <a:rPr lang="en-US" sz="2000" i="1" dirty="0">
                <a:solidFill>
                  <a:schemeClr val="tx1"/>
                </a:solidFill>
              </a:rPr>
              <a:t>exchange</a:t>
            </a:r>
            <a:r>
              <a:rPr lang="en-US" sz="2000" dirty="0">
                <a:solidFill>
                  <a:schemeClr val="tx1"/>
                </a:solidFill>
              </a:rPr>
              <a:t> financial instruments on potentially unfavorable terms (say the issuer of a stock option) and (b) conveys to a second entity a right to </a:t>
            </a:r>
            <a:r>
              <a:rPr lang="en-US" sz="2000" i="1" dirty="0">
                <a:solidFill>
                  <a:schemeClr val="tx1"/>
                </a:solidFill>
              </a:rPr>
              <a:t>exchange</a:t>
            </a:r>
            <a:r>
              <a:rPr lang="en-US" sz="2000" dirty="0">
                <a:solidFill>
                  <a:schemeClr val="tx1"/>
                </a:solidFill>
              </a:rPr>
              <a:t> other financial instruments on potentially favorable terms (say the holder of a stock option).</a:t>
            </a:r>
          </a:p>
          <a:p>
            <a:pPr lvl="1"/>
            <a:r>
              <a:rPr lang="en-US" sz="2000" b="1" dirty="0">
                <a:solidFill>
                  <a:schemeClr val="tx1"/>
                </a:solidFill>
              </a:rPr>
              <a:t>Derivatives</a:t>
            </a:r>
            <a:r>
              <a:rPr lang="en-US" sz="2000" dirty="0">
                <a:solidFill>
                  <a:schemeClr val="tx1"/>
                </a:solidFill>
              </a:rPr>
              <a:t> are financial instruments that “derive” their values from some other security or index.</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72</a:t>
            </a:fld>
            <a:endParaRPr lang="en-US"/>
          </a:p>
        </p:txBody>
      </p:sp>
    </p:spTree>
    <p:extLst>
      <p:ext uri="{BB962C8B-B14F-4D97-AF65-F5344CB8AC3E}">
        <p14:creationId xmlns:p14="http://schemas.microsoft.com/office/powerpoint/2010/main" val="3187059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lstStyle/>
          <a:p>
            <a:r>
              <a:rPr lang="en-IN" dirty="0"/>
              <a:t>Other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12A</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200" cy="2870213"/>
          </a:xfrm>
        </p:spPr>
        <p:txBody>
          <a:bodyPr/>
          <a:lstStyle/>
          <a:p>
            <a:pPr>
              <a:buClr>
                <a:schemeClr val="tx1"/>
              </a:buClr>
            </a:pPr>
            <a:r>
              <a:rPr lang="en-IN" sz="1800" b="1" dirty="0">
                <a:solidFill>
                  <a:schemeClr val="tx1"/>
                </a:solidFill>
              </a:rPr>
              <a:t>Special purpose funds:</a:t>
            </a:r>
          </a:p>
          <a:p>
            <a:pPr lvl="1">
              <a:buClr>
                <a:schemeClr val="tx1"/>
              </a:buClr>
            </a:pPr>
            <a:r>
              <a:rPr lang="en-IN" sz="1800" dirty="0">
                <a:solidFill>
                  <a:schemeClr val="tx1"/>
                </a:solidFill>
              </a:rPr>
              <a:t>Amount set aside by companies to be used for specific purposes.</a:t>
            </a:r>
          </a:p>
          <a:p>
            <a:pPr lvl="1">
              <a:buClr>
                <a:schemeClr val="tx1"/>
              </a:buClr>
            </a:pPr>
            <a:r>
              <a:rPr lang="en-IN" sz="1800" dirty="0">
                <a:solidFill>
                  <a:schemeClr val="tx1"/>
                </a:solidFill>
              </a:rPr>
              <a:t>A special purpose fund can be established for </a:t>
            </a:r>
            <a:r>
              <a:rPr lang="en-IN" sz="1800" b="1" i="1" dirty="0">
                <a:solidFill>
                  <a:schemeClr val="tx1"/>
                </a:solidFill>
              </a:rPr>
              <a:t>virtually any purpose.</a:t>
            </a:r>
          </a:p>
          <a:p>
            <a:pPr lvl="1">
              <a:buClr>
                <a:schemeClr val="tx1"/>
              </a:buClr>
            </a:pPr>
            <a:r>
              <a:rPr lang="en-US" sz="1800" dirty="0">
                <a:solidFill>
                  <a:schemeClr val="tx1"/>
                </a:solidFill>
              </a:rPr>
              <a:t>Some special purpose funds—like petty cash— are current assets.</a:t>
            </a:r>
          </a:p>
          <a:p>
            <a:pPr lvl="1">
              <a:buClr>
                <a:schemeClr val="tx1"/>
              </a:buClr>
            </a:pPr>
            <a:r>
              <a:rPr lang="en-US" sz="1800" dirty="0">
                <a:solidFill>
                  <a:schemeClr val="tx1"/>
                </a:solidFill>
              </a:rPr>
              <a:t>Special purpose funds that serve longer-term needs are reported as noncurrent assets.</a:t>
            </a:r>
          </a:p>
          <a:p>
            <a:pPr lvl="2" indent="-320040">
              <a:spcBef>
                <a:spcPts val="500"/>
              </a:spcBef>
              <a:buClr>
                <a:schemeClr val="tx1"/>
              </a:buClr>
            </a:pPr>
            <a:r>
              <a:rPr lang="en-IN" sz="1800" dirty="0">
                <a:solidFill>
                  <a:schemeClr val="tx1"/>
                </a:solidFill>
              </a:rPr>
              <a:t>Noncurrent special purpose funds are reported within the category </a:t>
            </a:r>
            <a:r>
              <a:rPr lang="en-IN" sz="1800" b="1" i="1" dirty="0">
                <a:solidFill>
                  <a:schemeClr val="tx1"/>
                </a:solidFill>
              </a:rPr>
              <a:t>investments and funds.</a:t>
            </a:r>
            <a:endParaRPr lang="en-IN" sz="1800" b="1" dirty="0">
              <a:solidFill>
                <a:schemeClr val="tx1"/>
              </a:solidFill>
            </a:endParaRP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4253028"/>
            <a:ext cx="8458200" cy="2284932"/>
          </a:xfrm>
        </p:spPr>
        <p:txBody>
          <a:bodyPr/>
          <a:lstStyle/>
          <a:p>
            <a:pPr>
              <a:buClr>
                <a:schemeClr val="tx1"/>
              </a:buClr>
            </a:pPr>
            <a:r>
              <a:rPr lang="en-IN" sz="1800" b="1" dirty="0">
                <a:solidFill>
                  <a:schemeClr val="tx1"/>
                </a:solidFill>
              </a:rPr>
              <a:t>Investments in life insurance policies:</a:t>
            </a:r>
          </a:p>
          <a:p>
            <a:pPr lvl="1">
              <a:buClr>
                <a:schemeClr val="tx1"/>
              </a:buClr>
            </a:pPr>
            <a:r>
              <a:rPr lang="en-IN" sz="1800" dirty="0">
                <a:solidFill>
                  <a:schemeClr val="tx1"/>
                </a:solidFill>
              </a:rPr>
              <a:t>Objective:</a:t>
            </a:r>
          </a:p>
          <a:p>
            <a:pPr marL="621792" lvl="2" indent="-320040">
              <a:spcBef>
                <a:spcPts val="500"/>
              </a:spcBef>
              <a:buClr>
                <a:schemeClr val="tx1"/>
              </a:buClr>
            </a:pPr>
            <a:r>
              <a:rPr lang="en-US" sz="1800" dirty="0">
                <a:solidFill>
                  <a:schemeClr val="tx1"/>
                </a:solidFill>
              </a:rPr>
              <a:t>To compensate the </a:t>
            </a:r>
            <a:r>
              <a:rPr lang="en-IN" sz="1800" dirty="0">
                <a:solidFill>
                  <a:schemeClr val="tx1"/>
                </a:solidFill>
              </a:rPr>
              <a:t>company for the untimely loss of a valuable resource in the event the officer dies.</a:t>
            </a:r>
          </a:p>
          <a:p>
            <a:pPr marL="621792" lvl="2" indent="-320040">
              <a:spcBef>
                <a:spcPts val="500"/>
              </a:spcBef>
              <a:buClr>
                <a:schemeClr val="tx1"/>
              </a:buClr>
            </a:pPr>
            <a:r>
              <a:rPr lang="en-IN" sz="1800" dirty="0">
                <a:solidFill>
                  <a:schemeClr val="tx1"/>
                </a:solidFill>
              </a:rPr>
              <a:t>When the insured is still alive, life insurance policy can be surrendered in exchange for a determinable amount of money (called the cash surrender value).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73</a:t>
            </a:fld>
            <a:endParaRPr lang="en-US"/>
          </a:p>
        </p:txBody>
      </p:sp>
    </p:spTree>
    <p:extLst>
      <p:ext uri="{BB962C8B-B14F-4D97-AF65-F5344CB8AC3E}">
        <p14:creationId xmlns:p14="http://schemas.microsoft.com/office/powerpoint/2010/main" val="2663164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lstStyle/>
          <a:p>
            <a:r>
              <a:rPr lang="en-IN" dirty="0"/>
              <a:t>Cash Surrender Value </a:t>
            </a:r>
            <a:r>
              <a:rPr lang="en-IN" sz="1000" b="0" dirty="0"/>
              <a:t>1</a:t>
            </a:r>
            <a:endParaRPr lang="en-US" sz="10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12A</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200" cy="2118045"/>
          </a:xfrm>
        </p:spPr>
        <p:txBody>
          <a:bodyPr/>
          <a:lstStyle/>
          <a:p>
            <a:r>
              <a:rPr lang="en-IN" sz="2200" dirty="0"/>
              <a:t>Several years ago, American Capital acquired a $1 million insurance policy on the life of its chief executive officer, naming American Capital as beneficiary. Annual premiums are </a:t>
            </a:r>
            <a:r>
              <a:rPr lang="en-IN" sz="2200" u="sng" dirty="0"/>
              <a:t>$18,000</a:t>
            </a:r>
            <a:r>
              <a:rPr lang="en-IN" sz="2200" dirty="0"/>
              <a:t>, payable at the beginning of each year. In 2027, the cash surrender value of the policy increased according to the contract from </a:t>
            </a:r>
            <a:r>
              <a:rPr lang="en-IN" sz="2200" u="sng" dirty="0"/>
              <a:t>$5,000 </a:t>
            </a:r>
            <a:r>
              <a:rPr lang="en-IN" sz="2200" dirty="0"/>
              <a:t>to </a:t>
            </a:r>
            <a:r>
              <a:rPr lang="en-IN" sz="2200" u="sng" dirty="0"/>
              <a:t>$7,000</a:t>
            </a:r>
            <a:r>
              <a:rPr lang="en-IN" sz="2200" dirty="0"/>
              <a:t>. The C</a:t>
            </a:r>
            <a:r>
              <a:rPr lang="en-IN" sz="100" dirty="0"/>
              <a:t> </a:t>
            </a:r>
            <a:r>
              <a:rPr lang="en-IN" sz="2200" dirty="0"/>
              <a:t>E</a:t>
            </a:r>
            <a:r>
              <a:rPr lang="en-IN" sz="100" dirty="0"/>
              <a:t> </a:t>
            </a:r>
            <a:r>
              <a:rPr lang="en-IN" sz="2200" dirty="0"/>
              <a:t>O died at the </a:t>
            </a:r>
            <a:r>
              <a:rPr lang="en-US" sz="2200" dirty="0"/>
              <a:t>end of 2027.</a:t>
            </a:r>
          </a:p>
        </p:txBody>
      </p:sp>
      <p:graphicFrame>
        <p:nvGraphicFramePr>
          <p:cNvPr id="9" name="Table 18">
            <a:extLst>
              <a:ext uri="{FF2B5EF4-FFF2-40B4-BE49-F238E27FC236}">
                <a16:creationId xmlns:a16="http://schemas.microsoft.com/office/drawing/2014/main" id="{49FCEC9A-E635-4C41-8418-FF9AA3D033A2}"/>
              </a:ext>
            </a:extLst>
          </p:cNvPr>
          <p:cNvGraphicFramePr>
            <a:graphicFrameLocks noGrp="1"/>
          </p:cNvGraphicFramePr>
          <p:nvPr>
            <p:extLst>
              <p:ext uri="{D42A27DB-BD31-4B8C-83A1-F6EECF244321}">
                <p14:modId xmlns:p14="http://schemas.microsoft.com/office/powerpoint/2010/main" val="4027610997"/>
              </p:ext>
            </p:extLst>
          </p:nvPr>
        </p:nvGraphicFramePr>
        <p:xfrm>
          <a:off x="342900" y="3687928"/>
          <a:ext cx="8458200" cy="1478280"/>
        </p:xfrm>
        <a:graphic>
          <a:graphicData uri="http://schemas.openxmlformats.org/drawingml/2006/table">
            <a:tbl>
              <a:tblPr firstRow="1" bandRow="1">
                <a:tableStyleId>{5C22544A-7EE6-4342-B048-85BDC9FD1C3A}</a:tableStyleId>
              </a:tblPr>
              <a:tblGrid>
                <a:gridCol w="6019399">
                  <a:extLst>
                    <a:ext uri="{9D8B030D-6E8A-4147-A177-3AD203B41FA5}">
                      <a16:colId xmlns:a16="http://schemas.microsoft.com/office/drawing/2014/main" val="2423129257"/>
                    </a:ext>
                  </a:extLst>
                </a:gridCol>
                <a:gridCol w="1103296">
                  <a:extLst>
                    <a:ext uri="{9D8B030D-6E8A-4147-A177-3AD203B41FA5}">
                      <a16:colId xmlns:a16="http://schemas.microsoft.com/office/drawing/2014/main" val="3797143508"/>
                    </a:ext>
                  </a:extLst>
                </a:gridCol>
                <a:gridCol w="1335505">
                  <a:extLst>
                    <a:ext uri="{9D8B030D-6E8A-4147-A177-3AD203B41FA5}">
                      <a16:colId xmlns:a16="http://schemas.microsoft.com/office/drawing/2014/main" val="2693526539"/>
                    </a:ext>
                  </a:extLst>
                </a:gridCol>
              </a:tblGrid>
              <a:tr h="0">
                <a:tc>
                  <a:txBody>
                    <a:bodyPr/>
                    <a:lstStyle/>
                    <a:p>
                      <a:r>
                        <a:rPr lang="en-US" dirty="0">
                          <a:latin typeface="+mn-lt"/>
                        </a:rPr>
                        <a:t>Journal Entry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3619439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Insurance expense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16,000</a:t>
                      </a:r>
                    </a:p>
                  </a:txBody>
                  <a:tcPr/>
                </a:tc>
                <a:tc>
                  <a:txBody>
                    <a:bodyPr/>
                    <a:lstStyle/>
                    <a:p>
                      <a:pPr algn="r"/>
                      <a:endParaRPr lang="en-US" dirty="0">
                        <a:latin typeface="+mn-lt"/>
                      </a:endParaRPr>
                    </a:p>
                  </a:txBody>
                  <a:tcPr/>
                </a:tc>
                <a:extLst>
                  <a:ext uri="{0D108BD9-81ED-4DB2-BD59-A6C34878D82A}">
                    <a16:rowId xmlns:a16="http://schemas.microsoft.com/office/drawing/2014/main" val="25124952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 surrender value of life insurance ($7,000 − $5,000)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2,000</a:t>
                      </a:r>
                    </a:p>
                  </a:txBody>
                  <a:tcPr/>
                </a:tc>
                <a:tc>
                  <a:txBody>
                    <a:bodyPr/>
                    <a:lstStyle/>
                    <a:p>
                      <a:pPr algn="r"/>
                      <a:endParaRPr lang="en-US" dirty="0">
                        <a:latin typeface="+mn-lt"/>
                      </a:endParaRPr>
                    </a:p>
                  </a:txBody>
                  <a:tcPr/>
                </a:tc>
                <a:extLst>
                  <a:ext uri="{0D108BD9-81ED-4DB2-BD59-A6C34878D82A}">
                    <a16:rowId xmlns:a16="http://schemas.microsoft.com/office/drawing/2014/main" val="1130598310"/>
                  </a:ext>
                </a:extLst>
              </a:tr>
              <a:tr h="370840">
                <a:tc>
                  <a:txBody>
                    <a:bodyPr/>
                    <a:lstStyle/>
                    <a:p>
                      <a:pPr marL="176213"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 (2027 premium)</a:t>
                      </a:r>
                    </a:p>
                  </a:txBody>
                  <a:tcPr/>
                </a:tc>
                <a:tc>
                  <a:txBody>
                    <a:bodyPr/>
                    <a:lstStyle/>
                    <a:p>
                      <a:pPr algn="r"/>
                      <a:endParaRPr lang="en-US"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18,000</a:t>
                      </a:r>
                    </a:p>
                  </a:txBody>
                  <a:tcPr/>
                </a:tc>
                <a:extLst>
                  <a:ext uri="{0D108BD9-81ED-4DB2-BD59-A6C34878D82A}">
                    <a16:rowId xmlns:a16="http://schemas.microsoft.com/office/drawing/2014/main" val="3499848699"/>
                  </a:ext>
                </a:extLst>
              </a:tr>
            </a:tbl>
          </a:graphicData>
        </a:graphic>
      </p:graphicFrame>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5186137"/>
            <a:ext cx="8458200" cy="383031"/>
          </a:xfrm>
        </p:spPr>
        <p:txBody>
          <a:bodyPr/>
          <a:lstStyle/>
          <a:p>
            <a:r>
              <a:rPr lang="en-US" sz="1800" b="1" i="1" dirty="0">
                <a:solidFill>
                  <a:schemeClr val="tx1"/>
                </a:solidFill>
              </a:rPr>
              <a:t>To record insurance expense and the increase in the investment.</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74</a:t>
            </a:fld>
            <a:endParaRPr lang="en-US"/>
          </a:p>
        </p:txBody>
      </p:sp>
    </p:spTree>
    <p:extLst>
      <p:ext uri="{BB962C8B-B14F-4D97-AF65-F5344CB8AC3E}">
        <p14:creationId xmlns:p14="http://schemas.microsoft.com/office/powerpoint/2010/main" val="36202810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lstStyle/>
          <a:p>
            <a:r>
              <a:rPr lang="en-IN" dirty="0"/>
              <a:t>Cash Surrender Value </a:t>
            </a:r>
            <a:r>
              <a:rPr lang="en-IN" sz="1000" b="0" dirty="0"/>
              <a:t>2</a:t>
            </a:r>
            <a:endParaRPr lang="en-US" sz="10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12A</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200" cy="2457258"/>
          </a:xfrm>
        </p:spPr>
        <p:txBody>
          <a:bodyPr/>
          <a:lstStyle/>
          <a:p>
            <a:r>
              <a:rPr lang="en-US" sz="2200" dirty="0"/>
              <a:t>The cash surrender value is considered a noncurrent investment and would be reported in the investments section of the balance sheet. When the insured officer dies, the corporation receives the death benefit of the insurance policy, and the cash surrender value ceases to exist because canceling the policy no longer is an option. The corporation recognizes a gain for the amount of the death benefit less the cash surrender value.</a:t>
            </a:r>
          </a:p>
        </p:txBody>
      </p:sp>
      <p:graphicFrame>
        <p:nvGraphicFramePr>
          <p:cNvPr id="18" name="Table 18">
            <a:extLst>
              <a:ext uri="{FF2B5EF4-FFF2-40B4-BE49-F238E27FC236}">
                <a16:creationId xmlns:a16="http://schemas.microsoft.com/office/drawing/2014/main" id="{0E5CF2DC-7EB4-4B7B-9111-390E16816963}"/>
              </a:ext>
            </a:extLst>
          </p:cNvPr>
          <p:cNvGraphicFramePr>
            <a:graphicFrameLocks noGrp="1"/>
          </p:cNvGraphicFramePr>
          <p:nvPr>
            <p:extLst>
              <p:ext uri="{D42A27DB-BD31-4B8C-83A1-F6EECF244321}">
                <p14:modId xmlns:p14="http://schemas.microsoft.com/office/powerpoint/2010/main" val="1903027096"/>
              </p:ext>
            </p:extLst>
          </p:nvPr>
        </p:nvGraphicFramePr>
        <p:xfrm>
          <a:off x="589935" y="4483510"/>
          <a:ext cx="7683911" cy="1849120"/>
        </p:xfrm>
        <a:graphic>
          <a:graphicData uri="http://schemas.openxmlformats.org/drawingml/2006/table">
            <a:tbl>
              <a:tblPr firstRow="1" bandRow="1">
                <a:tableStyleId>{5C22544A-7EE6-4342-B048-85BDC9FD1C3A}</a:tableStyleId>
              </a:tblPr>
              <a:tblGrid>
                <a:gridCol w="5257413">
                  <a:extLst>
                    <a:ext uri="{9D8B030D-6E8A-4147-A177-3AD203B41FA5}">
                      <a16:colId xmlns:a16="http://schemas.microsoft.com/office/drawing/2014/main" val="2423129257"/>
                    </a:ext>
                  </a:extLst>
                </a:gridCol>
                <a:gridCol w="1213249">
                  <a:extLst>
                    <a:ext uri="{9D8B030D-6E8A-4147-A177-3AD203B41FA5}">
                      <a16:colId xmlns:a16="http://schemas.microsoft.com/office/drawing/2014/main" val="3797143508"/>
                    </a:ext>
                  </a:extLst>
                </a:gridCol>
                <a:gridCol w="1213249">
                  <a:extLst>
                    <a:ext uri="{9D8B030D-6E8A-4147-A177-3AD203B41FA5}">
                      <a16:colId xmlns:a16="http://schemas.microsoft.com/office/drawing/2014/main" val="2693526539"/>
                    </a:ext>
                  </a:extLst>
                </a:gridCol>
              </a:tblGrid>
              <a:tr h="0">
                <a:tc>
                  <a:txBody>
                    <a:bodyPr/>
                    <a:lstStyle/>
                    <a:p>
                      <a:r>
                        <a:rPr lang="en-US" dirty="0">
                          <a:latin typeface="+mn-lt"/>
                        </a:rPr>
                        <a:t>Journal Entry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3619439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 (death benefit)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1,000,000</a:t>
                      </a:r>
                    </a:p>
                  </a:txBody>
                  <a:tcPr/>
                </a:tc>
                <a:tc>
                  <a:txBody>
                    <a:bodyPr/>
                    <a:lstStyle/>
                    <a:p>
                      <a:pPr algn="r"/>
                      <a:endParaRPr lang="en-US" dirty="0">
                        <a:latin typeface="+mn-lt"/>
                      </a:endParaRPr>
                    </a:p>
                  </a:txBody>
                  <a:tcPr/>
                </a:tc>
                <a:extLst>
                  <a:ext uri="{0D108BD9-81ED-4DB2-BD59-A6C34878D82A}">
                    <a16:rowId xmlns:a16="http://schemas.microsoft.com/office/drawing/2014/main" val="2512495257"/>
                  </a:ext>
                </a:extLst>
              </a:tr>
              <a:tr h="370840">
                <a:tc>
                  <a:txBody>
                    <a:bodyPr/>
                    <a:lstStyle/>
                    <a:p>
                      <a:pPr marL="206375"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Cash surrender value of life insurance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800" dirty="0">
                        <a:latin typeface="+mn-lt"/>
                      </a:endParaRPr>
                    </a:p>
                  </a:txBody>
                  <a:tcPr/>
                </a:tc>
                <a:tc>
                  <a:txBody>
                    <a:bodyPr/>
                    <a:lstStyle/>
                    <a:p>
                      <a:pPr algn="r"/>
                      <a:r>
                        <a:rPr lang="en-US" dirty="0">
                          <a:latin typeface="+mn-lt"/>
                        </a:rPr>
                        <a:t>7,000</a:t>
                      </a:r>
                    </a:p>
                  </a:txBody>
                  <a:tcPr/>
                </a:tc>
                <a:extLst>
                  <a:ext uri="{0D108BD9-81ED-4DB2-BD59-A6C34878D82A}">
                    <a16:rowId xmlns:a16="http://schemas.microsoft.com/office/drawing/2014/main" val="1130598310"/>
                  </a:ext>
                </a:extLst>
              </a:tr>
              <a:tr h="370840">
                <a:tc>
                  <a:txBody>
                    <a:bodyPr/>
                    <a:lstStyle/>
                    <a:p>
                      <a:pPr marL="176213"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Gain on life insurance settlement</a:t>
                      </a:r>
                    </a:p>
                  </a:txBody>
                  <a:tcPr/>
                </a:tc>
                <a:tc>
                  <a:txBody>
                    <a:bodyPr/>
                    <a:lstStyle/>
                    <a:p>
                      <a:pPr algn="r"/>
                      <a:endParaRPr lang="en-US"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latin typeface="+mn-lt"/>
                        </a:rPr>
                        <a:t>993,000</a:t>
                      </a:r>
                    </a:p>
                  </a:txBody>
                  <a:tcPr/>
                </a:tc>
                <a:extLst>
                  <a:ext uri="{0D108BD9-81ED-4DB2-BD59-A6C34878D82A}">
                    <a16:rowId xmlns:a16="http://schemas.microsoft.com/office/drawing/2014/main" val="34998486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1" dirty="0">
                          <a:latin typeface="+mn-lt"/>
                        </a:rPr>
                        <a:t>To record the proceeds at death</a:t>
                      </a:r>
                    </a:p>
                  </a:txBody>
                  <a:tcPr/>
                </a:tc>
                <a:tc>
                  <a:txBody>
                    <a:bodyPr/>
                    <a:lstStyle/>
                    <a:p>
                      <a:pPr algn="r"/>
                      <a:endParaRPr lang="en-US"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800" dirty="0">
                        <a:latin typeface="+mn-lt"/>
                      </a:endParaRPr>
                    </a:p>
                  </a:txBody>
                  <a:tcPr/>
                </a:tc>
                <a:extLst>
                  <a:ext uri="{0D108BD9-81ED-4DB2-BD59-A6C34878D82A}">
                    <a16:rowId xmlns:a16="http://schemas.microsoft.com/office/drawing/2014/main" val="2834570351"/>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75</a:t>
            </a:fld>
            <a:endParaRPr lang="en-US"/>
          </a:p>
        </p:txBody>
      </p:sp>
    </p:spTree>
    <p:extLst>
      <p:ext uri="{BB962C8B-B14F-4D97-AF65-F5344CB8AC3E}">
        <p14:creationId xmlns:p14="http://schemas.microsoft.com/office/powerpoint/2010/main" val="325174378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692081" cy="903231"/>
          </a:xfrm>
        </p:spPr>
        <p:txBody>
          <a:bodyPr>
            <a:normAutofit fontScale="90000"/>
          </a:bodyPr>
          <a:lstStyle/>
          <a:p>
            <a:r>
              <a:rPr lang="en-IN" dirty="0"/>
              <a:t>Credit Losses for Held-to-Maturity Investments </a:t>
            </a:r>
            <a:r>
              <a:rPr lang="en-IN" sz="1100" b="0" dirty="0"/>
              <a:t>1</a:t>
            </a:r>
            <a:endParaRPr lang="en-US" sz="11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004687" cy="4492536"/>
          </a:xfrm>
        </p:spPr>
        <p:txBody>
          <a:bodyPr/>
          <a:lstStyle/>
          <a:p>
            <a:pPr>
              <a:buClr>
                <a:schemeClr val="tx1"/>
              </a:buClr>
            </a:pPr>
            <a:r>
              <a:rPr lang="en-US" sz="1800" dirty="0">
                <a:solidFill>
                  <a:schemeClr val="tx1"/>
                </a:solidFill>
              </a:rPr>
              <a:t>Companies recognize credit losses for H</a:t>
            </a:r>
            <a:r>
              <a:rPr lang="en-US" sz="100" dirty="0">
                <a:solidFill>
                  <a:schemeClr val="tx1"/>
                </a:solidFill>
              </a:rPr>
              <a:t> </a:t>
            </a:r>
            <a:r>
              <a:rPr lang="en-US" sz="1800" dirty="0">
                <a:solidFill>
                  <a:schemeClr val="tx1"/>
                </a:solidFill>
              </a:rPr>
              <a:t>T</a:t>
            </a:r>
            <a:r>
              <a:rPr lang="en-US" sz="100" dirty="0">
                <a:solidFill>
                  <a:schemeClr val="tx1"/>
                </a:solidFill>
              </a:rPr>
              <a:t> </a:t>
            </a:r>
            <a:r>
              <a:rPr lang="en-US" sz="1800" dirty="0">
                <a:solidFill>
                  <a:schemeClr val="tx1"/>
                </a:solidFill>
              </a:rPr>
              <a:t>M investments by using a contra asset account, </a:t>
            </a:r>
            <a:r>
              <a:rPr lang="en-US" sz="1800" b="1" i="1" dirty="0">
                <a:solidFill>
                  <a:schemeClr val="tx1"/>
                </a:solidFill>
              </a:rPr>
              <a:t>an allowance for credit losses</a:t>
            </a:r>
            <a:r>
              <a:rPr lang="en-US" sz="1800" dirty="0">
                <a:solidFill>
                  <a:schemeClr val="tx1"/>
                </a:solidFill>
              </a:rPr>
              <a:t>, to reduce the carrying value of H</a:t>
            </a:r>
            <a:r>
              <a:rPr lang="en-US" sz="100" dirty="0">
                <a:solidFill>
                  <a:schemeClr val="tx1"/>
                </a:solidFill>
              </a:rPr>
              <a:t> </a:t>
            </a:r>
            <a:r>
              <a:rPr lang="en-US" sz="1800" dirty="0">
                <a:solidFill>
                  <a:schemeClr val="tx1"/>
                </a:solidFill>
              </a:rPr>
              <a:t>T</a:t>
            </a:r>
            <a:r>
              <a:rPr lang="en-US" sz="100" dirty="0">
                <a:solidFill>
                  <a:schemeClr val="tx1"/>
                </a:solidFill>
              </a:rPr>
              <a:t> </a:t>
            </a:r>
            <a:r>
              <a:rPr lang="en-US" sz="1800" dirty="0">
                <a:solidFill>
                  <a:schemeClr val="tx1"/>
                </a:solidFill>
              </a:rPr>
              <a:t>M investments to the net amount expected to be collected.</a:t>
            </a:r>
          </a:p>
          <a:p>
            <a:pPr lvl="1">
              <a:buClr>
                <a:schemeClr val="tx1"/>
              </a:buClr>
            </a:pPr>
            <a:r>
              <a:rPr lang="en-US" sz="1800" dirty="0">
                <a:solidFill>
                  <a:schemeClr val="tx1"/>
                </a:solidFill>
              </a:rPr>
              <a:t>Each period they record whatever credit loss expense or recovery of credit loss is necessary to adjust that allowance to its appropriate balance.</a:t>
            </a:r>
          </a:p>
          <a:p>
            <a:pPr lvl="1">
              <a:buClr>
                <a:schemeClr val="tx1"/>
              </a:buClr>
            </a:pPr>
            <a:r>
              <a:rPr lang="en-US" sz="1800" dirty="0">
                <a:solidFill>
                  <a:schemeClr val="tx1"/>
                </a:solidFill>
              </a:rPr>
              <a:t>The C</a:t>
            </a:r>
            <a:r>
              <a:rPr lang="en-US" sz="100" dirty="0">
                <a:solidFill>
                  <a:schemeClr val="tx1"/>
                </a:solidFill>
              </a:rPr>
              <a:t> </a:t>
            </a:r>
            <a:r>
              <a:rPr lang="en-US" sz="1800" dirty="0">
                <a:solidFill>
                  <a:schemeClr val="tx1"/>
                </a:solidFill>
              </a:rPr>
              <a:t>E</a:t>
            </a:r>
            <a:r>
              <a:rPr lang="en-US" sz="100" dirty="0">
                <a:solidFill>
                  <a:schemeClr val="tx1"/>
                </a:solidFill>
              </a:rPr>
              <a:t> </a:t>
            </a:r>
            <a:r>
              <a:rPr lang="en-US" sz="1800" dirty="0">
                <a:solidFill>
                  <a:schemeClr val="tx1"/>
                </a:solidFill>
              </a:rPr>
              <a:t>C</a:t>
            </a:r>
            <a:r>
              <a:rPr lang="en-US" sz="100" dirty="0">
                <a:solidFill>
                  <a:schemeClr val="tx1"/>
                </a:solidFill>
              </a:rPr>
              <a:t> </a:t>
            </a:r>
            <a:r>
              <a:rPr lang="en-US" sz="1800" dirty="0">
                <a:solidFill>
                  <a:schemeClr val="tx1"/>
                </a:solidFill>
              </a:rPr>
              <a:t>L model allows for various methods to estimate credit losses for H</a:t>
            </a:r>
            <a:r>
              <a:rPr lang="en-US" sz="100" dirty="0">
                <a:solidFill>
                  <a:schemeClr val="tx1"/>
                </a:solidFill>
              </a:rPr>
              <a:t> </a:t>
            </a:r>
            <a:r>
              <a:rPr lang="en-US" sz="1800" dirty="0">
                <a:solidFill>
                  <a:schemeClr val="tx1"/>
                </a:solidFill>
              </a:rPr>
              <a:t>T</a:t>
            </a:r>
            <a:r>
              <a:rPr lang="en-US" sz="100" dirty="0">
                <a:solidFill>
                  <a:schemeClr val="tx1"/>
                </a:solidFill>
              </a:rPr>
              <a:t> </a:t>
            </a:r>
            <a:r>
              <a:rPr lang="en-US" sz="1800" dirty="0">
                <a:solidFill>
                  <a:schemeClr val="tx1"/>
                </a:solidFill>
              </a:rPr>
              <a:t>M debt investments.</a:t>
            </a:r>
          </a:p>
          <a:p>
            <a:pPr lvl="2" indent="-320040">
              <a:spcBef>
                <a:spcPts val="500"/>
              </a:spcBef>
              <a:buClr>
                <a:schemeClr val="tx1"/>
              </a:buClr>
            </a:pPr>
            <a:r>
              <a:rPr lang="en-US" sz="1800" dirty="0">
                <a:solidFill>
                  <a:schemeClr val="tx1"/>
                </a:solidFill>
              </a:rPr>
              <a:t>A very common approach is for the investor to estimate the future cash flows it expects to receive and then discount those cash flows at the effective interest rate that existed when the debt investment was purchased.</a:t>
            </a:r>
          </a:p>
          <a:p>
            <a:pPr lvl="2" indent="-320040">
              <a:spcBef>
                <a:spcPts val="500"/>
              </a:spcBef>
              <a:buClr>
                <a:schemeClr val="tx1"/>
              </a:buClr>
            </a:pPr>
            <a:r>
              <a:rPr lang="en-US" sz="1800" dirty="0">
                <a:solidFill>
                  <a:schemeClr val="tx1"/>
                </a:solidFill>
              </a:rPr>
              <a:t>The investor then compares that discounted cash flow estimate to the balance (amortized cost) of the debt and adjusts the allowance for credit losses to reduce the carrying value of the debt to that estimate.</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76</a:t>
            </a:fld>
            <a:endParaRPr lang="en-US"/>
          </a:p>
        </p:txBody>
      </p:sp>
    </p:spTree>
    <p:extLst>
      <p:ext uri="{BB962C8B-B14F-4D97-AF65-F5344CB8AC3E}">
        <p14:creationId xmlns:p14="http://schemas.microsoft.com/office/powerpoint/2010/main" val="1113025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normAutofit fontScale="90000"/>
          </a:bodyPr>
          <a:lstStyle/>
          <a:p>
            <a:r>
              <a:rPr lang="en-IN" dirty="0"/>
              <a:t>Credit Losses for Held-to-Maturity Investments </a:t>
            </a:r>
            <a:r>
              <a:rPr lang="en-IN" sz="1100" b="0" dirty="0"/>
              <a:t>2</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200" cy="1292136"/>
          </a:xfrm>
        </p:spPr>
        <p:txBody>
          <a:bodyPr/>
          <a:lstStyle/>
          <a:p>
            <a:r>
              <a:rPr lang="en-US" sz="1600" dirty="0"/>
              <a:t>On July 1, 2027, United Industries purchased bonds with a face value of $700,000 from </a:t>
            </a:r>
            <a:r>
              <a:rPr lang="en-US" sz="1600" dirty="0" err="1"/>
              <a:t>Masterwear</a:t>
            </a:r>
            <a:r>
              <a:rPr lang="en-US" sz="1600" dirty="0"/>
              <a:t> Industries. The stated rate of interest for the bonds is 12%, so $42,000 of interest is receivable semiannually on June 30 and December 31. The bonds mature in three years, on June 30, 2030. The market interest rate for bonds of similar risk and maturity is 14%. United purchased the bonds for $666,633, reflecting a discount of $33,367.</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648849"/>
            <a:ext cx="8458200" cy="2062192"/>
          </a:xfrm>
        </p:spPr>
        <p:txBody>
          <a:bodyPr/>
          <a:lstStyle/>
          <a:p>
            <a:r>
              <a:rPr lang="en-US" sz="1600" dirty="0"/>
              <a:t>United received its $42,000 interest payment on December 31, 2027, so it amortized $4,664 of discount, leaving the amortized cost of the bond investment at $671,297.* When preparing its 2027 financial statements, United considered whether credit losses had occurred with respect to the </a:t>
            </a:r>
            <a:r>
              <a:rPr lang="en-US" sz="1600" dirty="0" err="1"/>
              <a:t>Masterwear</a:t>
            </a:r>
            <a:r>
              <a:rPr lang="en-US" sz="1600" dirty="0"/>
              <a:t> investment. United concluded that it was likely to receive interest payments of only $30,000 each period and a return of principal at maturity of only $600,000. To calculate its credit loss, United discounted those cash flows at the 7% effective interest rate that existed when the bonds were purchased, and compared that discounted amount to the amortized cost of the bonds at 12/31/2027:</a:t>
            </a:r>
          </a:p>
        </p:txBody>
      </p:sp>
      <p:pic>
        <p:nvPicPr>
          <p:cNvPr id="8" name="Picture 7" descr="A chart presents the credit losses for an HTM investment."/>
          <p:cNvPicPr>
            <a:picLocks noChangeAspect="1"/>
          </p:cNvPicPr>
          <p:nvPr/>
        </p:nvPicPr>
        <p:blipFill>
          <a:blip r:embed="rId3"/>
          <a:stretch>
            <a:fillRect/>
          </a:stretch>
        </p:blipFill>
        <p:spPr>
          <a:xfrm>
            <a:off x="1534660" y="4783203"/>
            <a:ext cx="6096116" cy="1443235"/>
          </a:xfrm>
          <a:prstGeom prst="rect">
            <a:avLst/>
          </a:prstGeom>
        </p:spPr>
      </p:pic>
      <p:sp>
        <p:nvSpPr>
          <p:cNvPr id="12"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280030"/>
            <a:ext cx="3200885" cy="23507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77</a:t>
            </a:fld>
            <a:endParaRPr lang="en-US"/>
          </a:p>
        </p:txBody>
      </p:sp>
    </p:spTree>
    <p:extLst>
      <p:ext uri="{BB962C8B-B14F-4D97-AF65-F5344CB8AC3E}">
        <p14:creationId xmlns:p14="http://schemas.microsoft.com/office/powerpoint/2010/main" val="57742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normAutofit fontScale="90000"/>
          </a:bodyPr>
          <a:lstStyle/>
          <a:p>
            <a:r>
              <a:rPr lang="en-IN" dirty="0"/>
              <a:t>Credit Losses for Held-to-Maturity Investments </a:t>
            </a:r>
            <a:r>
              <a:rPr lang="en-IN" sz="1100" b="0" dirty="0"/>
              <a:t>3</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200" cy="1292136"/>
          </a:xfrm>
        </p:spPr>
        <p:txBody>
          <a:bodyPr/>
          <a:lstStyle/>
          <a:p>
            <a:r>
              <a:rPr lang="en-US" sz="1600" dirty="0"/>
              <a:t>On July 1, 2027, United Industries purchased bonds with a face value of $700,000 from </a:t>
            </a:r>
            <a:r>
              <a:rPr lang="en-US" sz="1600" dirty="0" err="1"/>
              <a:t>Masterwear</a:t>
            </a:r>
            <a:r>
              <a:rPr lang="en-US" sz="1600" dirty="0"/>
              <a:t> Industries. The stated rate of interest for the bonds is 12%, so $42,000 of interest is receivable semiannually on June 30 and December 31. The bonds mature in three years, on June 30, 2030. The market interest rate for bonds of similar risk and maturity is 14%. United purchased the bonds for $666,633, reflecting a discount of $33,367.</a:t>
            </a:r>
          </a:p>
        </p:txBody>
      </p:sp>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2648849"/>
            <a:ext cx="8458200" cy="2062192"/>
          </a:xfrm>
        </p:spPr>
        <p:txBody>
          <a:bodyPr/>
          <a:lstStyle/>
          <a:p>
            <a:r>
              <a:rPr lang="en-US" sz="1600" dirty="0">
                <a:solidFill>
                  <a:schemeClr val="tx1"/>
                </a:solidFill>
              </a:rPr>
              <a:t>United received its $42,000 interest payment on December 31, 2027, so it amortized $4,664 of discount, leaving the amortized cost of the bond investment at $671,297.* When preparing its 2027 financial statements, United considered whether credit losses had occurred with respect to the </a:t>
            </a:r>
            <a:r>
              <a:rPr lang="en-US" sz="1600" dirty="0" err="1">
                <a:solidFill>
                  <a:schemeClr val="tx1"/>
                </a:solidFill>
              </a:rPr>
              <a:t>Masterwear</a:t>
            </a:r>
            <a:r>
              <a:rPr lang="en-US" sz="1600" dirty="0">
                <a:solidFill>
                  <a:schemeClr val="tx1"/>
                </a:solidFill>
              </a:rPr>
              <a:t> investment. United concluded that it was likely to receive interest payments of only $30,000 each period and a return of principal at maturity of only $600,000.</a:t>
            </a:r>
          </a:p>
          <a:p>
            <a:r>
              <a:rPr lang="en-US" sz="1600" dirty="0">
                <a:solidFill>
                  <a:schemeClr val="tx1"/>
                </a:solidFill>
              </a:rPr>
              <a:t>To record the </a:t>
            </a:r>
            <a:r>
              <a:rPr lang="en-US" sz="1600" b="1" dirty="0">
                <a:solidFill>
                  <a:schemeClr val="tx1"/>
                </a:solidFill>
              </a:rPr>
              <a:t>$120,497 </a:t>
            </a:r>
            <a:r>
              <a:rPr lang="en-US" sz="1600" dirty="0">
                <a:solidFill>
                  <a:schemeClr val="tx1"/>
                </a:solidFill>
              </a:rPr>
              <a:t>credit loss, United makes the following journal entry:</a:t>
            </a:r>
          </a:p>
        </p:txBody>
      </p:sp>
      <p:graphicFrame>
        <p:nvGraphicFramePr>
          <p:cNvPr id="12" name="Table 18">
            <a:extLst>
              <a:ext uri="{FF2B5EF4-FFF2-40B4-BE49-F238E27FC236}">
                <a16:creationId xmlns:a16="http://schemas.microsoft.com/office/drawing/2014/main" id="{82FA6F4E-CDE1-4497-BAE8-4B0E72EB2966}"/>
              </a:ext>
            </a:extLst>
          </p:cNvPr>
          <p:cNvGraphicFramePr>
            <a:graphicFrameLocks noGrp="1"/>
          </p:cNvGraphicFramePr>
          <p:nvPr>
            <p:extLst>
              <p:ext uri="{D42A27DB-BD31-4B8C-83A1-F6EECF244321}">
                <p14:modId xmlns:p14="http://schemas.microsoft.com/office/powerpoint/2010/main" val="1432935500"/>
              </p:ext>
            </p:extLst>
          </p:nvPr>
        </p:nvGraphicFramePr>
        <p:xfrm>
          <a:off x="589935" y="4847819"/>
          <a:ext cx="7683911" cy="1076960"/>
        </p:xfrm>
        <a:graphic>
          <a:graphicData uri="http://schemas.openxmlformats.org/drawingml/2006/table">
            <a:tbl>
              <a:tblPr firstRow="1" bandRow="1">
                <a:tableStyleId>{5C22544A-7EE6-4342-B048-85BDC9FD1C3A}</a:tableStyleId>
              </a:tblPr>
              <a:tblGrid>
                <a:gridCol w="5257413">
                  <a:extLst>
                    <a:ext uri="{9D8B030D-6E8A-4147-A177-3AD203B41FA5}">
                      <a16:colId xmlns:a16="http://schemas.microsoft.com/office/drawing/2014/main" val="2423129257"/>
                    </a:ext>
                  </a:extLst>
                </a:gridCol>
                <a:gridCol w="1213249">
                  <a:extLst>
                    <a:ext uri="{9D8B030D-6E8A-4147-A177-3AD203B41FA5}">
                      <a16:colId xmlns:a16="http://schemas.microsoft.com/office/drawing/2014/main" val="3797143508"/>
                    </a:ext>
                  </a:extLst>
                </a:gridCol>
                <a:gridCol w="1213249">
                  <a:extLst>
                    <a:ext uri="{9D8B030D-6E8A-4147-A177-3AD203B41FA5}">
                      <a16:colId xmlns:a16="http://schemas.microsoft.com/office/drawing/2014/main" val="2693526539"/>
                    </a:ext>
                  </a:extLst>
                </a:gridCol>
              </a:tblGrid>
              <a:tr h="0">
                <a:tc>
                  <a:txBody>
                    <a:bodyPr/>
                    <a:lstStyle/>
                    <a:p>
                      <a:r>
                        <a:rPr lang="en-US" sz="1600" dirty="0">
                          <a:latin typeface="+mn-lt"/>
                        </a:rPr>
                        <a:t>Journal Entry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Debit</a:t>
                      </a:r>
                      <a:endParaRPr lang="en-IN" sz="16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mn-lt"/>
                        </a:rPr>
                        <a:t>Credit</a:t>
                      </a:r>
                      <a:endParaRPr lang="en-IN" sz="1600" b="1" baseline="30000" dirty="0">
                        <a:latin typeface="+mn-lt"/>
                      </a:endParaRPr>
                    </a:p>
                  </a:txBody>
                  <a:tcPr anchor="b"/>
                </a:tc>
                <a:extLst>
                  <a:ext uri="{0D108BD9-81ED-4DB2-BD59-A6C34878D82A}">
                    <a16:rowId xmlns:a16="http://schemas.microsoft.com/office/drawing/2014/main" val="36194391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Credit loss expense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600" dirty="0">
                          <a:latin typeface="+mn-lt"/>
                        </a:rPr>
                        <a:t>120,497</a:t>
                      </a:r>
                    </a:p>
                  </a:txBody>
                  <a:tcPr/>
                </a:tc>
                <a:tc>
                  <a:txBody>
                    <a:bodyPr/>
                    <a:lstStyle/>
                    <a:p>
                      <a:pPr algn="r"/>
                      <a:endParaRPr lang="en-US" sz="1600" dirty="0">
                        <a:latin typeface="+mn-lt"/>
                      </a:endParaRPr>
                    </a:p>
                  </a:txBody>
                  <a:tcPr/>
                </a:tc>
                <a:extLst>
                  <a:ext uri="{0D108BD9-81ED-4DB2-BD59-A6C34878D82A}">
                    <a16:rowId xmlns:a16="http://schemas.microsoft.com/office/drawing/2014/main" val="2512495257"/>
                  </a:ext>
                </a:extLst>
              </a:tr>
              <a:tr h="370840">
                <a:tc>
                  <a:txBody>
                    <a:bodyPr/>
                    <a:lstStyle/>
                    <a:p>
                      <a:pPr marL="206375"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mn-lt"/>
                        </a:rPr>
                        <a:t>Allowance for credit losses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IN" sz="1600" dirty="0">
                        <a:latin typeface="+mn-lt"/>
                      </a:endParaRPr>
                    </a:p>
                  </a:txBody>
                  <a:tcPr/>
                </a:tc>
                <a:tc>
                  <a:txBody>
                    <a:bodyPr/>
                    <a:lstStyle/>
                    <a:p>
                      <a:pPr algn="r"/>
                      <a:r>
                        <a:rPr lang="en-US" sz="1600" b="1" dirty="0">
                          <a:latin typeface="+mn-lt"/>
                        </a:rPr>
                        <a:t>120,497</a:t>
                      </a:r>
                    </a:p>
                  </a:txBody>
                  <a:tcPr/>
                </a:tc>
                <a:extLst>
                  <a:ext uri="{0D108BD9-81ED-4DB2-BD59-A6C34878D82A}">
                    <a16:rowId xmlns:a16="http://schemas.microsoft.com/office/drawing/2014/main" val="1130598310"/>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78</a:t>
            </a:fld>
            <a:endParaRPr lang="en-US"/>
          </a:p>
        </p:txBody>
      </p:sp>
    </p:spTree>
    <p:extLst>
      <p:ext uri="{BB962C8B-B14F-4D97-AF65-F5344CB8AC3E}">
        <p14:creationId xmlns:p14="http://schemas.microsoft.com/office/powerpoint/2010/main" val="25691811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normAutofit fontScale="90000"/>
          </a:bodyPr>
          <a:lstStyle/>
          <a:p>
            <a:r>
              <a:rPr lang="en-IN" dirty="0"/>
              <a:t>Credit Losses for Available-for-Sale Investments</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200" cy="1292136"/>
          </a:xfrm>
        </p:spPr>
        <p:txBody>
          <a:bodyPr/>
          <a:lstStyle/>
          <a:p>
            <a:r>
              <a:rPr lang="en-US" sz="1600" dirty="0"/>
              <a:t>Assume the same facts as in the previous illustration. Also assume that United believes that, given the troubles </a:t>
            </a:r>
            <a:r>
              <a:rPr lang="en-US" sz="1600" dirty="0" err="1"/>
              <a:t>Masterwear</a:t>
            </a:r>
            <a:r>
              <a:rPr lang="en-US" sz="1600" dirty="0"/>
              <a:t> Industries has been facing, a discount rate of 20% (10% every six months) is appropriate for valuing those bonds in the current market. Using a discounted cash flow approach to value the </a:t>
            </a:r>
            <a:r>
              <a:rPr lang="en-US" sz="1600" dirty="0" err="1"/>
              <a:t>Masterwear</a:t>
            </a:r>
            <a:r>
              <a:rPr lang="en-US" sz="1600" dirty="0"/>
              <a:t> bonds, the fair value of those bonds and the related unrealized loss would be calculated as follows at 12/31/2027:</a:t>
            </a:r>
          </a:p>
        </p:txBody>
      </p:sp>
      <p:pic>
        <p:nvPicPr>
          <p:cNvPr id="9" name="Picture 8" descr="A chart presents the credit and non-credit losses of an AFS investment."/>
          <p:cNvPicPr>
            <a:picLocks noChangeAspect="1"/>
          </p:cNvPicPr>
          <p:nvPr/>
        </p:nvPicPr>
        <p:blipFill>
          <a:blip r:embed="rId3"/>
          <a:stretch>
            <a:fillRect/>
          </a:stretch>
        </p:blipFill>
        <p:spPr>
          <a:xfrm>
            <a:off x="1183875" y="2725904"/>
            <a:ext cx="6810754" cy="2372344"/>
          </a:xfrm>
          <a:prstGeom prst="rect">
            <a:avLst/>
          </a:prstGeom>
        </p:spPr>
      </p:pic>
      <p:sp>
        <p:nvSpPr>
          <p:cNvPr id="6" name="Content Placeholder 5">
            <a:extLst>
              <a:ext uri="{FF2B5EF4-FFF2-40B4-BE49-F238E27FC236}">
                <a16:creationId xmlns:a16="http://schemas.microsoft.com/office/drawing/2014/main" id="{2793C28A-605E-4C46-B918-44F8AA2AB57D}"/>
              </a:ext>
            </a:extLst>
          </p:cNvPr>
          <p:cNvSpPr>
            <a:spLocks noGrp="1"/>
          </p:cNvSpPr>
          <p:nvPr>
            <p:ph sz="quarter" idx="16"/>
          </p:nvPr>
        </p:nvSpPr>
        <p:spPr>
          <a:xfrm>
            <a:off x="342900" y="5226774"/>
            <a:ext cx="8639352" cy="887102"/>
          </a:xfrm>
        </p:spPr>
        <p:txBody>
          <a:bodyPr/>
          <a:lstStyle/>
          <a:p>
            <a:pPr>
              <a:lnSpc>
                <a:spcPct val="115000"/>
              </a:lnSpc>
              <a:spcAft>
                <a:spcPts val="800"/>
              </a:spcAft>
            </a:pPr>
            <a:r>
              <a:rPr lang="en-US" sz="1600" kern="100" dirty="0">
                <a:ea typeface="Aptos" panose="020B0004020202020204" pitchFamily="34" charset="0"/>
                <a:cs typeface="Times New Roman" panose="02020603050405020304" pitchFamily="18" charset="0"/>
              </a:rPr>
              <a:t>United could use other valuation approaches to estimate fair value, but assuming a discounted cash flow approach highlights the difference between credit losses and other unrealized losses.</a:t>
            </a:r>
          </a:p>
        </p:txBody>
      </p:sp>
      <p:sp>
        <p:nvSpPr>
          <p:cNvPr id="12"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3984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79</a:t>
            </a:fld>
            <a:endParaRPr lang="en-US"/>
          </a:p>
        </p:txBody>
      </p:sp>
    </p:spTree>
    <p:extLst>
      <p:ext uri="{BB962C8B-B14F-4D97-AF65-F5344CB8AC3E}">
        <p14:creationId xmlns:p14="http://schemas.microsoft.com/office/powerpoint/2010/main" val="325323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lstStyle/>
          <a:p>
            <a:r>
              <a:rPr lang="en-US" dirty="0"/>
              <a:t>Recording Interest Revenue</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graphicFrame>
        <p:nvGraphicFramePr>
          <p:cNvPr id="19" name="Object 18">
            <a:extLst>
              <a:ext uri="{FF2B5EF4-FFF2-40B4-BE49-F238E27FC236}">
                <a16:creationId xmlns:a16="http://schemas.microsoft.com/office/drawing/2014/main" id="{9E326ABE-C612-4868-95FF-52173A1188AA}"/>
              </a:ext>
            </a:extLst>
          </p:cNvPr>
          <p:cNvGraphicFramePr>
            <a:graphicFrameLocks noChangeAspect="1"/>
          </p:cNvGraphicFramePr>
          <p:nvPr>
            <p:extLst>
              <p:ext uri="{D42A27DB-BD31-4B8C-83A1-F6EECF244321}">
                <p14:modId xmlns:p14="http://schemas.microsoft.com/office/powerpoint/2010/main" val="310591160"/>
              </p:ext>
            </p:extLst>
          </p:nvPr>
        </p:nvGraphicFramePr>
        <p:xfrm>
          <a:off x="936625" y="1385888"/>
          <a:ext cx="7272338" cy="1158875"/>
        </p:xfrm>
        <a:graphic>
          <a:graphicData uri="http://schemas.openxmlformats.org/presentationml/2006/ole">
            <mc:AlternateContent xmlns:mc="http://schemas.openxmlformats.org/markup-compatibility/2006">
              <mc:Choice xmlns:v="urn:schemas-microsoft-com:vml" Requires="v">
                <p:oleObj name="Equation" r:id="rId3" imgW="5410080" imgH="863280" progId="Equation.DSMT4">
                  <p:embed/>
                </p:oleObj>
              </mc:Choice>
              <mc:Fallback>
                <p:oleObj name="Equation" r:id="rId3" imgW="5410080" imgH="863280" progId="Equation.DSMT4">
                  <p:embed/>
                  <p:pic>
                    <p:nvPicPr>
                      <p:cNvPr id="19" name="Object 18">
                        <a:extLst>
                          <a:ext uri="{FF2B5EF4-FFF2-40B4-BE49-F238E27FC236}">
                            <a16:creationId xmlns:a16="http://schemas.microsoft.com/office/drawing/2014/main" id="{9E326ABE-C612-4868-95FF-52173A1188AA}"/>
                          </a:ext>
                        </a:extLst>
                      </p:cNvPr>
                      <p:cNvPicPr/>
                      <p:nvPr/>
                    </p:nvPicPr>
                    <p:blipFill>
                      <a:blip r:embed="rId4"/>
                      <a:stretch>
                        <a:fillRect/>
                      </a:stretch>
                    </p:blipFill>
                    <p:spPr>
                      <a:xfrm>
                        <a:off x="936625" y="1385888"/>
                        <a:ext cx="7272338" cy="1158875"/>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82A3CFA5-341C-4D9B-A4B3-E600AEAFBCE7}"/>
              </a:ext>
            </a:extLst>
          </p:cNvPr>
          <p:cNvGraphicFramePr>
            <a:graphicFrameLocks noChangeAspect="1"/>
          </p:cNvGraphicFramePr>
          <p:nvPr>
            <p:extLst>
              <p:ext uri="{D42A27DB-BD31-4B8C-83A1-F6EECF244321}">
                <p14:modId xmlns:p14="http://schemas.microsoft.com/office/powerpoint/2010/main" val="3522639892"/>
              </p:ext>
            </p:extLst>
          </p:nvPr>
        </p:nvGraphicFramePr>
        <p:xfrm>
          <a:off x="881063" y="2598738"/>
          <a:ext cx="7383462" cy="1025525"/>
        </p:xfrm>
        <a:graphic>
          <a:graphicData uri="http://schemas.openxmlformats.org/presentationml/2006/ole">
            <mc:AlternateContent xmlns:mc="http://schemas.openxmlformats.org/markup-compatibility/2006">
              <mc:Choice xmlns:v="urn:schemas-microsoft-com:vml" Requires="v">
                <p:oleObj name="Equation" r:id="rId5" imgW="6222960" imgH="863280" progId="Equation.DSMT4">
                  <p:embed/>
                </p:oleObj>
              </mc:Choice>
              <mc:Fallback>
                <p:oleObj name="Equation" r:id="rId5" imgW="6222960" imgH="863280" progId="Equation.DSMT4">
                  <p:embed/>
                  <p:pic>
                    <p:nvPicPr>
                      <p:cNvPr id="20" name="Object 19">
                        <a:extLst>
                          <a:ext uri="{FF2B5EF4-FFF2-40B4-BE49-F238E27FC236}">
                            <a16:creationId xmlns:a16="http://schemas.microsoft.com/office/drawing/2014/main" id="{82A3CFA5-341C-4D9B-A4B3-E600AEAFBCE7}"/>
                          </a:ext>
                        </a:extLst>
                      </p:cNvPr>
                      <p:cNvPicPr/>
                      <p:nvPr/>
                    </p:nvPicPr>
                    <p:blipFill>
                      <a:blip r:embed="rId6"/>
                      <a:stretch>
                        <a:fillRect/>
                      </a:stretch>
                    </p:blipFill>
                    <p:spPr>
                      <a:xfrm>
                        <a:off x="881063" y="2598738"/>
                        <a:ext cx="7383462" cy="1025525"/>
                      </a:xfrm>
                      <a:prstGeom prst="rect">
                        <a:avLst/>
                      </a:prstGeom>
                    </p:spPr>
                  </p:pic>
                </p:oleObj>
              </mc:Fallback>
            </mc:AlternateContent>
          </a:graphicData>
        </a:graphic>
      </p:graphicFrame>
      <p:graphicFrame>
        <p:nvGraphicFramePr>
          <p:cNvPr id="21" name="Table 21">
            <a:extLst>
              <a:ext uri="{FF2B5EF4-FFF2-40B4-BE49-F238E27FC236}">
                <a16:creationId xmlns:a16="http://schemas.microsoft.com/office/drawing/2014/main" id="{F9D398D9-687C-42BD-AB1E-D483DBD37C3D}"/>
              </a:ext>
            </a:extLst>
          </p:cNvPr>
          <p:cNvGraphicFramePr>
            <a:graphicFrameLocks noGrp="1"/>
          </p:cNvGraphicFramePr>
          <p:nvPr>
            <p:extLst>
              <p:ext uri="{D42A27DB-BD31-4B8C-83A1-F6EECF244321}">
                <p14:modId xmlns:p14="http://schemas.microsoft.com/office/powerpoint/2010/main" val="2254496682"/>
              </p:ext>
            </p:extLst>
          </p:nvPr>
        </p:nvGraphicFramePr>
        <p:xfrm>
          <a:off x="728345" y="3871829"/>
          <a:ext cx="7806055" cy="1584960"/>
        </p:xfrm>
        <a:graphic>
          <a:graphicData uri="http://schemas.openxmlformats.org/drawingml/2006/table">
            <a:tbl>
              <a:tblPr firstRow="1" bandRow="1">
                <a:tableStyleId>{5C22544A-7EE6-4342-B048-85BDC9FD1C3A}</a:tableStyleId>
              </a:tblPr>
              <a:tblGrid>
                <a:gridCol w="3742055">
                  <a:extLst>
                    <a:ext uri="{9D8B030D-6E8A-4147-A177-3AD203B41FA5}">
                      <a16:colId xmlns:a16="http://schemas.microsoft.com/office/drawing/2014/main" val="2503422977"/>
                    </a:ext>
                  </a:extLst>
                </a:gridCol>
                <a:gridCol w="2032000">
                  <a:extLst>
                    <a:ext uri="{9D8B030D-6E8A-4147-A177-3AD203B41FA5}">
                      <a16:colId xmlns:a16="http://schemas.microsoft.com/office/drawing/2014/main" val="1912580979"/>
                    </a:ext>
                  </a:extLst>
                </a:gridCol>
                <a:gridCol w="2032000">
                  <a:extLst>
                    <a:ext uri="{9D8B030D-6E8A-4147-A177-3AD203B41FA5}">
                      <a16:colId xmlns:a16="http://schemas.microsoft.com/office/drawing/2014/main" val="152377422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mn-lt"/>
                        </a:rPr>
                        <a:t>Journal Entry – Dec. 31, 2027</a:t>
                      </a:r>
                      <a:endParaRPr lang="en-IN" sz="20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rPr>
                        <a:t>Debit</a:t>
                      </a:r>
                      <a:endParaRPr lang="en-IN" sz="20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latin typeface="+mn-lt"/>
                        </a:rPr>
                        <a:t>Credit</a:t>
                      </a:r>
                      <a:endParaRPr lang="en-IN" sz="2000" b="1" baseline="30000" dirty="0">
                        <a:latin typeface="+mn-lt"/>
                      </a:endParaRPr>
                    </a:p>
                  </a:txBody>
                  <a:tcPr anchor="b"/>
                </a:tc>
                <a:extLst>
                  <a:ext uri="{0D108BD9-81ED-4DB2-BD59-A6C34878D82A}">
                    <a16:rowId xmlns:a16="http://schemas.microsoft.com/office/drawing/2014/main" val="2270134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Cash</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dirty="0">
                          <a:latin typeface="+mn-lt"/>
                        </a:rPr>
                        <a:t>42,000</a:t>
                      </a:r>
                    </a:p>
                  </a:txBody>
                  <a:tcPr/>
                </a:tc>
                <a:tc>
                  <a:txBody>
                    <a:bodyPr/>
                    <a:lstStyle/>
                    <a:p>
                      <a:pPr algn="r"/>
                      <a:endParaRPr lang="en-US" sz="2000" dirty="0">
                        <a:latin typeface="+mn-lt"/>
                      </a:endParaRPr>
                    </a:p>
                  </a:txBody>
                  <a:tcPr/>
                </a:tc>
                <a:extLst>
                  <a:ext uri="{0D108BD9-81ED-4DB2-BD59-A6C34878D82A}">
                    <a16:rowId xmlns:a16="http://schemas.microsoft.com/office/drawing/2014/main" val="19231649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Discount on bond investment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dirty="0">
                          <a:latin typeface="+mn-lt"/>
                        </a:rPr>
                        <a:t>4,664</a:t>
                      </a:r>
                    </a:p>
                  </a:txBody>
                  <a:tcPr/>
                </a:tc>
                <a:tc>
                  <a:txBody>
                    <a:bodyPr/>
                    <a:lstStyle/>
                    <a:p>
                      <a:pPr algn="r"/>
                      <a:endParaRPr lang="en-US" sz="2000" dirty="0">
                        <a:latin typeface="+mn-lt"/>
                      </a:endParaRPr>
                    </a:p>
                  </a:txBody>
                  <a:tcPr/>
                </a:tc>
                <a:extLst>
                  <a:ext uri="{0D108BD9-81ED-4DB2-BD59-A6C34878D82A}">
                    <a16:rowId xmlns:a16="http://schemas.microsoft.com/office/drawing/2014/main" val="2610283381"/>
                  </a:ext>
                </a:extLst>
              </a:tr>
              <a:tr h="370840">
                <a:tc>
                  <a:txBody>
                    <a:bodyPr/>
                    <a:lstStyle/>
                    <a:p>
                      <a:pPr marL="176213"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mn-lt"/>
                        </a:rPr>
                        <a:t>Interest revenue</a:t>
                      </a:r>
                    </a:p>
                  </a:txBody>
                  <a:tcPr/>
                </a:tc>
                <a:tc>
                  <a:txBody>
                    <a:bodyPr/>
                    <a:lstStyle/>
                    <a:p>
                      <a:pPr algn="r"/>
                      <a:endParaRPr lang="en-US" sz="2000" dirty="0">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000" b="1" dirty="0">
                          <a:solidFill>
                            <a:schemeClr val="tx1"/>
                          </a:solidFill>
                          <a:latin typeface="+mn-lt"/>
                        </a:rPr>
                        <a:t>46,664</a:t>
                      </a:r>
                    </a:p>
                  </a:txBody>
                  <a:tcPr/>
                </a:tc>
                <a:extLst>
                  <a:ext uri="{0D108BD9-81ED-4DB2-BD59-A6C34878D82A}">
                    <a16:rowId xmlns:a16="http://schemas.microsoft.com/office/drawing/2014/main" val="1897205176"/>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2840418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900" y="192490"/>
            <a:ext cx="6102146" cy="903231"/>
          </a:xfrm>
        </p:spPr>
        <p:txBody>
          <a:bodyPr>
            <a:noAutofit/>
          </a:bodyPr>
          <a:lstStyle/>
          <a:p>
            <a:r>
              <a:rPr lang="en-US" sz="3000" dirty="0"/>
              <a:t>Decision Tree to Account for Impairment of A</a:t>
            </a:r>
            <a:r>
              <a:rPr lang="en-US" sz="100" dirty="0"/>
              <a:t> </a:t>
            </a:r>
            <a:r>
              <a:rPr lang="en-US" sz="3000" dirty="0"/>
              <a:t>F</a:t>
            </a:r>
            <a:r>
              <a:rPr lang="en-US" sz="100" dirty="0"/>
              <a:t> </a:t>
            </a:r>
            <a:r>
              <a:rPr lang="en-US" sz="3000" dirty="0"/>
              <a:t>S Investments</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pic>
        <p:nvPicPr>
          <p:cNvPr id="7" name="Picture 6" descr="A flow diagram presents the decision tree to account for impairment of AFS investments."/>
          <p:cNvPicPr>
            <a:picLocks noChangeAspect="1"/>
          </p:cNvPicPr>
          <p:nvPr/>
        </p:nvPicPr>
        <p:blipFill>
          <a:blip r:embed="rId3"/>
          <a:stretch>
            <a:fillRect/>
          </a:stretch>
        </p:blipFill>
        <p:spPr>
          <a:xfrm>
            <a:off x="629074" y="1388682"/>
            <a:ext cx="5937135" cy="4770180"/>
          </a:xfrm>
          <a:prstGeom prst="rect">
            <a:avLst/>
          </a:prstGeom>
        </p:spPr>
      </p:pic>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6685821" y="4791977"/>
            <a:ext cx="1984184" cy="1034677"/>
          </a:xfrm>
        </p:spPr>
        <p:txBody>
          <a:bodyPr/>
          <a:lstStyle/>
          <a:p>
            <a:pPr lvl="0">
              <a:spcBef>
                <a:spcPts val="0"/>
              </a:spcBef>
              <a:defRPr/>
            </a:pPr>
            <a:r>
              <a:rPr lang="en-US" sz="1200" kern="100" dirty="0">
                <a:ea typeface="Aptos" panose="020B0004020202020204" pitchFamily="34" charset="0"/>
                <a:cs typeface="Times New Roman" panose="02020603050405020304" pitchFamily="18" charset="0"/>
              </a:rPr>
              <a:t>*Note: The amount of credit loss is limited to the amount by which fair value is lower than amortized cost.</a:t>
            </a:r>
          </a:p>
        </p:txBody>
      </p:sp>
      <p:sp>
        <p:nvSpPr>
          <p:cNvPr id="15"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39840"/>
            <a:ext cx="3200885" cy="190500"/>
          </a:xfrm>
        </p:spPr>
        <p:txBody>
          <a:bodyPr/>
          <a:lstStyle/>
          <a:p>
            <a:r>
              <a:rPr lang="en-IN" sz="1200" dirty="0">
                <a:hlinkClick r:id="rId4" action="ppaction://hlinksldjump"/>
              </a:rPr>
              <a:t>Access the text alternative for slide images.</a:t>
            </a:r>
            <a:endParaRPr lang="en-IN" sz="1200" dirty="0"/>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80</a:t>
            </a:fld>
            <a:endParaRPr lang="en-US"/>
          </a:p>
        </p:txBody>
      </p:sp>
    </p:spTree>
    <p:extLst>
      <p:ext uri="{BB962C8B-B14F-4D97-AF65-F5344CB8AC3E}">
        <p14:creationId xmlns:p14="http://schemas.microsoft.com/office/powerpoint/2010/main" val="3516607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780572" cy="903231"/>
          </a:xfrm>
        </p:spPr>
        <p:txBody>
          <a:bodyPr>
            <a:normAutofit fontScale="90000"/>
          </a:bodyPr>
          <a:lstStyle/>
          <a:p>
            <a:r>
              <a:rPr lang="en-US" dirty="0"/>
              <a:t>Impairment of A</a:t>
            </a:r>
            <a:r>
              <a:rPr lang="en-US" sz="100" dirty="0"/>
              <a:t> </a:t>
            </a:r>
            <a:r>
              <a:rPr lang="en-US" dirty="0"/>
              <a:t>F</a:t>
            </a:r>
            <a:r>
              <a:rPr lang="en-US" sz="100" dirty="0"/>
              <a:t> </a:t>
            </a:r>
            <a:r>
              <a:rPr lang="en-US" dirty="0"/>
              <a:t>S Investments </a:t>
            </a:r>
            <a:r>
              <a:rPr lang="en-US" sz="1100" b="0" dirty="0"/>
              <a:t>1</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200" cy="1875281"/>
          </a:xfrm>
        </p:spPr>
        <p:txBody>
          <a:bodyPr/>
          <a:lstStyle/>
          <a:p>
            <a:r>
              <a:rPr lang="en-US" b="1" dirty="0"/>
              <a:t>Case 1: </a:t>
            </a:r>
            <a:r>
              <a:rPr lang="en-US" dirty="0"/>
              <a:t>If United intends to sell the bonds, or thinks it will have to sell the bonds before the fair value of the bonds can recover to amortized cost, United would make the following journal entry to write down the investment and recognize a loss in net income:</a:t>
            </a:r>
          </a:p>
        </p:txBody>
      </p:sp>
      <p:graphicFrame>
        <p:nvGraphicFramePr>
          <p:cNvPr id="13" name="Table 13">
            <a:extLst>
              <a:ext uri="{FF2B5EF4-FFF2-40B4-BE49-F238E27FC236}">
                <a16:creationId xmlns:a16="http://schemas.microsoft.com/office/drawing/2014/main" id="{EA7424CD-99C0-4B53-9EF0-694B0363F825}"/>
              </a:ext>
            </a:extLst>
          </p:cNvPr>
          <p:cNvGraphicFramePr>
            <a:graphicFrameLocks noGrp="1"/>
          </p:cNvGraphicFramePr>
          <p:nvPr>
            <p:extLst>
              <p:ext uri="{D42A27DB-BD31-4B8C-83A1-F6EECF244321}">
                <p14:modId xmlns:p14="http://schemas.microsoft.com/office/powerpoint/2010/main" val="351771254"/>
              </p:ext>
            </p:extLst>
          </p:nvPr>
        </p:nvGraphicFramePr>
        <p:xfrm>
          <a:off x="686901" y="3542708"/>
          <a:ext cx="7902513" cy="1112520"/>
        </p:xfrm>
        <a:graphic>
          <a:graphicData uri="http://schemas.openxmlformats.org/drawingml/2006/table">
            <a:tbl>
              <a:tblPr firstRow="1" bandRow="1">
                <a:tableStyleId>{5C22544A-7EE6-4342-B048-85BDC9FD1C3A}</a:tableStyleId>
              </a:tblPr>
              <a:tblGrid>
                <a:gridCol w="4840023">
                  <a:extLst>
                    <a:ext uri="{9D8B030D-6E8A-4147-A177-3AD203B41FA5}">
                      <a16:colId xmlns:a16="http://schemas.microsoft.com/office/drawing/2014/main" val="1668993129"/>
                    </a:ext>
                  </a:extLst>
                </a:gridCol>
                <a:gridCol w="1531245">
                  <a:extLst>
                    <a:ext uri="{9D8B030D-6E8A-4147-A177-3AD203B41FA5}">
                      <a16:colId xmlns:a16="http://schemas.microsoft.com/office/drawing/2014/main" val="2942941996"/>
                    </a:ext>
                  </a:extLst>
                </a:gridCol>
                <a:gridCol w="1531245">
                  <a:extLst>
                    <a:ext uri="{9D8B030D-6E8A-4147-A177-3AD203B41FA5}">
                      <a16:colId xmlns:a16="http://schemas.microsoft.com/office/drawing/2014/main" val="423703465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rPr>
                        <a:t>Journal Entry – Dec. 31, 2027</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1303003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Loss on impairment (NI)</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mn-lt"/>
                        </a:rPr>
                        <a:t>185,021</a:t>
                      </a:r>
                    </a:p>
                  </a:txBody>
                  <a:tcPr/>
                </a:tc>
                <a:tc>
                  <a:txBody>
                    <a:bodyPr/>
                    <a:lstStyle/>
                    <a:p>
                      <a:pPr algn="r"/>
                      <a:endParaRPr lang="en-US" dirty="0">
                        <a:solidFill>
                          <a:schemeClr val="tx1"/>
                        </a:solidFill>
                        <a:latin typeface="+mn-lt"/>
                      </a:endParaRPr>
                    </a:p>
                  </a:txBody>
                  <a:tcPr/>
                </a:tc>
                <a:extLst>
                  <a:ext uri="{0D108BD9-81ED-4DB2-BD59-A6C34878D82A}">
                    <a16:rowId xmlns:a16="http://schemas.microsoft.com/office/drawing/2014/main" val="172435213"/>
                  </a:ext>
                </a:extLst>
              </a:tr>
              <a:tr h="370840">
                <a:tc>
                  <a:txBody>
                    <a:bodyPr/>
                    <a:lstStyle/>
                    <a:p>
                      <a:pPr marL="377825"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Discount on bond investment</a:t>
                      </a:r>
                    </a:p>
                  </a:txBody>
                  <a:tcPr/>
                </a:tc>
                <a:tc>
                  <a:txBody>
                    <a:bodyPr/>
                    <a:lstStyle/>
                    <a:p>
                      <a:pPr algn="r"/>
                      <a:endParaRPr lang="en-US" dirty="0">
                        <a:solidFill>
                          <a:schemeClr val="tx1"/>
                        </a:solidFill>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mn-lt"/>
                        </a:rPr>
                        <a:t>185,021</a:t>
                      </a:r>
                    </a:p>
                  </a:txBody>
                  <a:tcPr/>
                </a:tc>
                <a:extLst>
                  <a:ext uri="{0D108BD9-81ED-4DB2-BD59-A6C34878D82A}">
                    <a16:rowId xmlns:a16="http://schemas.microsoft.com/office/drawing/2014/main" val="1703159717"/>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81</a:t>
            </a:fld>
            <a:endParaRPr lang="en-US"/>
          </a:p>
        </p:txBody>
      </p:sp>
    </p:spTree>
    <p:extLst>
      <p:ext uri="{BB962C8B-B14F-4D97-AF65-F5344CB8AC3E}">
        <p14:creationId xmlns:p14="http://schemas.microsoft.com/office/powerpoint/2010/main" val="10087335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719382" cy="903231"/>
          </a:xfrm>
        </p:spPr>
        <p:txBody>
          <a:bodyPr>
            <a:normAutofit fontScale="90000"/>
          </a:bodyPr>
          <a:lstStyle/>
          <a:p>
            <a:r>
              <a:rPr lang="en-US" dirty="0"/>
              <a:t>Impairment of A</a:t>
            </a:r>
            <a:r>
              <a:rPr lang="en-US" sz="100" dirty="0"/>
              <a:t> </a:t>
            </a:r>
            <a:r>
              <a:rPr lang="en-US" dirty="0"/>
              <a:t>F</a:t>
            </a:r>
            <a:r>
              <a:rPr lang="en-US" sz="100" dirty="0"/>
              <a:t> </a:t>
            </a:r>
            <a:r>
              <a:rPr lang="en-US" dirty="0"/>
              <a:t>S Investments </a:t>
            </a:r>
            <a:r>
              <a:rPr lang="en-US" sz="1100" b="0" dirty="0"/>
              <a:t>2</a:t>
            </a:r>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2"/>
            <a:ext cx="8458200" cy="1599511"/>
          </a:xfrm>
        </p:spPr>
        <p:txBody>
          <a:bodyPr/>
          <a:lstStyle/>
          <a:p>
            <a:r>
              <a:rPr lang="en-US" b="1" dirty="0"/>
              <a:t>Case 2: </a:t>
            </a:r>
            <a:r>
              <a:rPr lang="en-US" dirty="0"/>
              <a:t>If United does </a:t>
            </a:r>
            <a:r>
              <a:rPr lang="en-US" i="1" dirty="0"/>
              <a:t>not </a:t>
            </a:r>
            <a:r>
              <a:rPr lang="en-US" dirty="0"/>
              <a:t>intend to sell the investment and does </a:t>
            </a:r>
            <a:r>
              <a:rPr lang="en-US" i="1" dirty="0"/>
              <a:t>not </a:t>
            </a:r>
            <a:r>
              <a:rPr lang="en-US" dirty="0"/>
              <a:t>believe it is more likely than not that it will have to sell the investment before fair value recovers, it will make the following journal entries:</a:t>
            </a:r>
          </a:p>
        </p:txBody>
      </p:sp>
      <p:graphicFrame>
        <p:nvGraphicFramePr>
          <p:cNvPr id="13" name="Table 13">
            <a:extLst>
              <a:ext uri="{FF2B5EF4-FFF2-40B4-BE49-F238E27FC236}">
                <a16:creationId xmlns:a16="http://schemas.microsoft.com/office/drawing/2014/main" id="{EA7424CD-99C0-4B53-9EF0-694B0363F825}"/>
              </a:ext>
            </a:extLst>
          </p:cNvPr>
          <p:cNvGraphicFramePr>
            <a:graphicFrameLocks noGrp="1"/>
          </p:cNvGraphicFramePr>
          <p:nvPr>
            <p:extLst>
              <p:ext uri="{D42A27DB-BD31-4B8C-83A1-F6EECF244321}">
                <p14:modId xmlns:p14="http://schemas.microsoft.com/office/powerpoint/2010/main" val="140572702"/>
              </p:ext>
            </p:extLst>
          </p:nvPr>
        </p:nvGraphicFramePr>
        <p:xfrm>
          <a:off x="620743" y="3230880"/>
          <a:ext cx="7902513" cy="1112520"/>
        </p:xfrm>
        <a:graphic>
          <a:graphicData uri="http://schemas.openxmlformats.org/drawingml/2006/table">
            <a:tbl>
              <a:tblPr firstRow="1" bandRow="1">
                <a:tableStyleId>{5C22544A-7EE6-4342-B048-85BDC9FD1C3A}</a:tableStyleId>
              </a:tblPr>
              <a:tblGrid>
                <a:gridCol w="4840023">
                  <a:extLst>
                    <a:ext uri="{9D8B030D-6E8A-4147-A177-3AD203B41FA5}">
                      <a16:colId xmlns:a16="http://schemas.microsoft.com/office/drawing/2014/main" val="1668993129"/>
                    </a:ext>
                  </a:extLst>
                </a:gridCol>
                <a:gridCol w="1531245">
                  <a:extLst>
                    <a:ext uri="{9D8B030D-6E8A-4147-A177-3AD203B41FA5}">
                      <a16:colId xmlns:a16="http://schemas.microsoft.com/office/drawing/2014/main" val="2942941996"/>
                    </a:ext>
                  </a:extLst>
                </a:gridCol>
                <a:gridCol w="1531245">
                  <a:extLst>
                    <a:ext uri="{9D8B030D-6E8A-4147-A177-3AD203B41FA5}">
                      <a16:colId xmlns:a16="http://schemas.microsoft.com/office/drawing/2014/main" val="423703465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rPr>
                        <a:t>Journal Entry – Dec. 31, 2027</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1303003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Credit loss expense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mn-lt"/>
                        </a:rPr>
                        <a:t>120,497</a:t>
                      </a:r>
                    </a:p>
                  </a:txBody>
                  <a:tcPr/>
                </a:tc>
                <a:tc>
                  <a:txBody>
                    <a:bodyPr/>
                    <a:lstStyle/>
                    <a:p>
                      <a:pPr algn="r"/>
                      <a:endParaRPr lang="en-US" dirty="0">
                        <a:solidFill>
                          <a:schemeClr val="tx1"/>
                        </a:solidFill>
                        <a:latin typeface="+mn-lt"/>
                      </a:endParaRPr>
                    </a:p>
                  </a:txBody>
                  <a:tcPr/>
                </a:tc>
                <a:extLst>
                  <a:ext uri="{0D108BD9-81ED-4DB2-BD59-A6C34878D82A}">
                    <a16:rowId xmlns:a16="http://schemas.microsoft.com/office/drawing/2014/main" val="172435213"/>
                  </a:ext>
                </a:extLst>
              </a:tr>
              <a:tr h="370840">
                <a:tc>
                  <a:txBody>
                    <a:bodyPr/>
                    <a:lstStyle/>
                    <a:p>
                      <a:pPr marL="377825"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Allowance for credit losses</a:t>
                      </a:r>
                    </a:p>
                  </a:txBody>
                  <a:tcPr/>
                </a:tc>
                <a:tc>
                  <a:txBody>
                    <a:bodyPr/>
                    <a:lstStyle/>
                    <a:p>
                      <a:pPr algn="r"/>
                      <a:endParaRPr lang="en-US" dirty="0">
                        <a:solidFill>
                          <a:schemeClr val="tx1"/>
                        </a:solidFill>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mn-lt"/>
                        </a:rPr>
                        <a:t>120,497</a:t>
                      </a:r>
                    </a:p>
                  </a:txBody>
                  <a:tcPr/>
                </a:tc>
                <a:extLst>
                  <a:ext uri="{0D108BD9-81ED-4DB2-BD59-A6C34878D82A}">
                    <a16:rowId xmlns:a16="http://schemas.microsoft.com/office/drawing/2014/main" val="1703159717"/>
                  </a:ext>
                </a:extLst>
              </a:tr>
            </a:tbl>
          </a:graphicData>
        </a:graphic>
      </p:graphicFrame>
      <p:graphicFrame>
        <p:nvGraphicFramePr>
          <p:cNvPr id="7" name="Table 14">
            <a:extLst>
              <a:ext uri="{FF2B5EF4-FFF2-40B4-BE49-F238E27FC236}">
                <a16:creationId xmlns:a16="http://schemas.microsoft.com/office/drawing/2014/main" id="{11AE4EC7-02A2-4A25-BE20-6B3F3BC3BA17}"/>
              </a:ext>
            </a:extLst>
          </p:cNvPr>
          <p:cNvGraphicFramePr>
            <a:graphicFrameLocks noGrp="1"/>
          </p:cNvGraphicFramePr>
          <p:nvPr>
            <p:extLst>
              <p:ext uri="{D42A27DB-BD31-4B8C-83A1-F6EECF244321}">
                <p14:modId xmlns:p14="http://schemas.microsoft.com/office/powerpoint/2010/main" val="3902194686"/>
              </p:ext>
            </p:extLst>
          </p:nvPr>
        </p:nvGraphicFramePr>
        <p:xfrm>
          <a:off x="620742" y="4685937"/>
          <a:ext cx="7902513" cy="1112520"/>
        </p:xfrm>
        <a:graphic>
          <a:graphicData uri="http://schemas.openxmlformats.org/drawingml/2006/table">
            <a:tbl>
              <a:tblPr firstRow="1" bandRow="1">
                <a:tableStyleId>{5C22544A-7EE6-4342-B048-85BDC9FD1C3A}</a:tableStyleId>
              </a:tblPr>
              <a:tblGrid>
                <a:gridCol w="4840023">
                  <a:extLst>
                    <a:ext uri="{9D8B030D-6E8A-4147-A177-3AD203B41FA5}">
                      <a16:colId xmlns:a16="http://schemas.microsoft.com/office/drawing/2014/main" val="1668993129"/>
                    </a:ext>
                  </a:extLst>
                </a:gridCol>
                <a:gridCol w="1531245">
                  <a:extLst>
                    <a:ext uri="{9D8B030D-6E8A-4147-A177-3AD203B41FA5}">
                      <a16:colId xmlns:a16="http://schemas.microsoft.com/office/drawing/2014/main" val="2942941996"/>
                    </a:ext>
                  </a:extLst>
                </a:gridCol>
                <a:gridCol w="1531245">
                  <a:extLst>
                    <a:ext uri="{9D8B030D-6E8A-4147-A177-3AD203B41FA5}">
                      <a16:colId xmlns:a16="http://schemas.microsoft.com/office/drawing/2014/main" val="423703465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rPr>
                        <a:t>Journal Entry – Dec. 31, 2027</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Debit</a:t>
                      </a:r>
                      <a:endParaRPr lang="en-IN" sz="1800" b="1" baseline="30000" dirty="0">
                        <a:latin typeface="+mn-lt"/>
                      </a:endParaRPr>
                    </a:p>
                  </a:txBody>
                  <a:tcPr anchor="b"/>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mn-lt"/>
                        </a:rPr>
                        <a:t>Credit</a:t>
                      </a:r>
                      <a:endParaRPr lang="en-IN" sz="1800" b="1" baseline="30000" dirty="0">
                        <a:latin typeface="+mn-lt"/>
                      </a:endParaRPr>
                    </a:p>
                  </a:txBody>
                  <a:tcPr anchor="b"/>
                </a:tc>
                <a:extLst>
                  <a:ext uri="{0D108BD9-81ED-4DB2-BD59-A6C34878D82A}">
                    <a16:rowId xmlns:a16="http://schemas.microsoft.com/office/drawing/2014/main" val="13030031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Loss on AFS investment (unrealized, OCI)</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mn-lt"/>
                        </a:rPr>
                        <a:t>64,524</a:t>
                      </a:r>
                    </a:p>
                  </a:txBody>
                  <a:tcPr/>
                </a:tc>
                <a:tc>
                  <a:txBody>
                    <a:bodyPr/>
                    <a:lstStyle/>
                    <a:p>
                      <a:pPr algn="r"/>
                      <a:endParaRPr lang="en-US" dirty="0">
                        <a:solidFill>
                          <a:schemeClr val="tx1"/>
                        </a:solidFill>
                        <a:latin typeface="+mn-lt"/>
                      </a:endParaRPr>
                    </a:p>
                  </a:txBody>
                  <a:tcPr/>
                </a:tc>
                <a:extLst>
                  <a:ext uri="{0D108BD9-81ED-4DB2-BD59-A6C34878D82A}">
                    <a16:rowId xmlns:a16="http://schemas.microsoft.com/office/drawing/2014/main" val="172435213"/>
                  </a:ext>
                </a:extLst>
              </a:tr>
              <a:tr h="370840">
                <a:tc>
                  <a:txBody>
                    <a:bodyPr/>
                    <a:lstStyle/>
                    <a:p>
                      <a:pPr marL="377825"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mn-lt"/>
                        </a:rPr>
                        <a:t>Fair value adjustment</a:t>
                      </a:r>
                    </a:p>
                  </a:txBody>
                  <a:tcPr/>
                </a:tc>
                <a:tc>
                  <a:txBody>
                    <a:bodyPr/>
                    <a:lstStyle/>
                    <a:p>
                      <a:pPr algn="r"/>
                      <a:endParaRPr lang="en-US" dirty="0">
                        <a:solidFill>
                          <a:schemeClr val="tx1"/>
                        </a:solidFill>
                        <a:latin typeface="+mn-lt"/>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mn-lt"/>
                        </a:rPr>
                        <a:t>64,524</a:t>
                      </a:r>
                    </a:p>
                  </a:txBody>
                  <a:tcPr/>
                </a:tc>
                <a:extLst>
                  <a:ext uri="{0D108BD9-81ED-4DB2-BD59-A6C34878D82A}">
                    <a16:rowId xmlns:a16="http://schemas.microsoft.com/office/drawing/2014/main" val="1703159717"/>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82</a:t>
            </a:fld>
            <a:endParaRPr lang="en-US"/>
          </a:p>
        </p:txBody>
      </p:sp>
    </p:spTree>
    <p:extLst>
      <p:ext uri="{BB962C8B-B14F-4D97-AF65-F5344CB8AC3E}">
        <p14:creationId xmlns:p14="http://schemas.microsoft.com/office/powerpoint/2010/main" val="25330000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594930" cy="903231"/>
          </a:xfrm>
        </p:spPr>
        <p:txBody>
          <a:bodyPr>
            <a:normAutofit fontScale="90000"/>
          </a:bodyPr>
          <a:lstStyle/>
          <a:p>
            <a:r>
              <a:rPr lang="en-US" dirty="0"/>
              <a:t>Impairment of A</a:t>
            </a:r>
            <a:r>
              <a:rPr lang="en-US" sz="100" dirty="0"/>
              <a:t> </a:t>
            </a:r>
            <a:r>
              <a:rPr lang="en-US" dirty="0"/>
              <a:t>F</a:t>
            </a:r>
            <a:r>
              <a:rPr lang="en-US" sz="100" dirty="0"/>
              <a:t> </a:t>
            </a:r>
            <a:r>
              <a:rPr lang="en-US" dirty="0"/>
              <a:t>S Investments </a:t>
            </a:r>
            <a:r>
              <a:rPr lang="en-US" sz="1100" b="0" dirty="0"/>
              <a:t>3</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123471" y="291928"/>
            <a:ext cx="1873045" cy="375109"/>
          </a:xfrm>
        </p:spPr>
        <p:txBody>
          <a:bodyPr rIns="0"/>
          <a:lstStyle/>
          <a:p>
            <a:r>
              <a:rPr lang="en-US" sz="2000" dirty="0"/>
              <a:t>Appendix 12B</a:t>
            </a:r>
          </a:p>
        </p:txBody>
      </p:sp>
      <p:sp>
        <p:nvSpPr>
          <p:cNvPr id="4" name="Content Placeholder 3">
            <a:extLst>
              <a:ext uri="{FF2B5EF4-FFF2-40B4-BE49-F238E27FC236}">
                <a16:creationId xmlns:a16="http://schemas.microsoft.com/office/drawing/2014/main" id="{FF6B3063-10AB-4AA9-81DF-DEE26FC63189}"/>
              </a:ext>
            </a:extLst>
          </p:cNvPr>
          <p:cNvSpPr>
            <a:spLocks noGrp="1"/>
          </p:cNvSpPr>
          <p:nvPr>
            <p:ph sz="quarter" idx="14"/>
          </p:nvPr>
        </p:nvSpPr>
        <p:spPr>
          <a:xfrm>
            <a:off x="342900" y="1288833"/>
            <a:ext cx="8458200" cy="1062481"/>
          </a:xfrm>
        </p:spPr>
        <p:txBody>
          <a:bodyPr/>
          <a:lstStyle/>
          <a:p>
            <a:r>
              <a:rPr lang="en-US" sz="2000" b="1" dirty="0"/>
              <a:t>Case 1: </a:t>
            </a:r>
            <a:r>
              <a:rPr lang="en-US" sz="2000" dirty="0"/>
              <a:t>In Case 1, United has reduced the amortized cost of its </a:t>
            </a:r>
            <a:r>
              <a:rPr lang="en-US" sz="2000" dirty="0" err="1"/>
              <a:t>Masterwear</a:t>
            </a:r>
            <a:r>
              <a:rPr lang="en-US" sz="2000" dirty="0"/>
              <a:t> investment to fair value. Therefore, United would show its </a:t>
            </a:r>
            <a:r>
              <a:rPr lang="en-US" sz="2000" dirty="0" err="1"/>
              <a:t>Masterwear</a:t>
            </a:r>
            <a:r>
              <a:rPr lang="en-US" sz="2000" dirty="0"/>
              <a:t> investment in the balance sheet as follows:</a:t>
            </a:r>
          </a:p>
        </p:txBody>
      </p:sp>
      <p:graphicFrame>
        <p:nvGraphicFramePr>
          <p:cNvPr id="12" name="Table 18">
            <a:extLst>
              <a:ext uri="{FF2B5EF4-FFF2-40B4-BE49-F238E27FC236}">
                <a16:creationId xmlns:a16="http://schemas.microsoft.com/office/drawing/2014/main" id="{82FA6F4E-CDE1-4497-BAE8-4B0E72EB2966}"/>
              </a:ext>
            </a:extLst>
          </p:cNvPr>
          <p:cNvGraphicFramePr>
            <a:graphicFrameLocks noGrp="1"/>
          </p:cNvGraphicFramePr>
          <p:nvPr>
            <p:extLst>
              <p:ext uri="{D42A27DB-BD31-4B8C-83A1-F6EECF244321}">
                <p14:modId xmlns:p14="http://schemas.microsoft.com/office/powerpoint/2010/main" val="3102617600"/>
              </p:ext>
            </p:extLst>
          </p:nvPr>
        </p:nvGraphicFramePr>
        <p:xfrm>
          <a:off x="1336669" y="2507988"/>
          <a:ext cx="6470662" cy="365760"/>
        </p:xfrm>
        <a:graphic>
          <a:graphicData uri="http://schemas.openxmlformats.org/drawingml/2006/table">
            <a:tbl>
              <a:tblPr firstRow="1" bandRow="1">
                <a:tableStyleId>{5C22544A-7EE6-4342-B048-85BDC9FD1C3A}</a:tableStyleId>
              </a:tblPr>
              <a:tblGrid>
                <a:gridCol w="5257413">
                  <a:extLst>
                    <a:ext uri="{9D8B030D-6E8A-4147-A177-3AD203B41FA5}">
                      <a16:colId xmlns:a16="http://schemas.microsoft.com/office/drawing/2014/main" val="2423129257"/>
                    </a:ext>
                  </a:extLst>
                </a:gridCol>
                <a:gridCol w="1213249">
                  <a:extLst>
                    <a:ext uri="{9D8B030D-6E8A-4147-A177-3AD203B41FA5}">
                      <a16:colId xmlns:a16="http://schemas.microsoft.com/office/drawing/2014/main" val="3797143508"/>
                    </a:ext>
                  </a:extLst>
                </a:gridCol>
              </a:tblGrid>
              <a:tr h="0">
                <a:tc>
                  <a:txBody>
                    <a:bodyPr/>
                    <a:lstStyle/>
                    <a:p>
                      <a:r>
                        <a:rPr lang="en-US" sz="1800" b="0" dirty="0">
                          <a:solidFill>
                            <a:schemeClr val="tx1"/>
                          </a:solidFill>
                        </a:rPr>
                        <a:t>AFS Investment (amortized cost: $486,276)</a:t>
                      </a:r>
                      <a:endParaRPr lang="en-US" sz="1800" b="0" dirty="0">
                        <a:solidFill>
                          <a:schemeClr val="tx1"/>
                        </a:solidFill>
                        <a:latin typeface="+mn-lt"/>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$486,276</a:t>
                      </a:r>
                      <a:endParaRPr lang="en-IN" sz="1800" b="0" baseline="30000" dirty="0">
                        <a:solidFill>
                          <a:schemeClr val="tx1"/>
                        </a:solidFill>
                        <a:latin typeface="+mn-lt"/>
                      </a:endParaRPr>
                    </a:p>
                  </a:txBody>
                  <a:tcPr anchor="b">
                    <a:solidFill>
                      <a:schemeClr val="bg1"/>
                    </a:solidFill>
                  </a:tcPr>
                </a:tc>
                <a:extLst>
                  <a:ext uri="{0D108BD9-81ED-4DB2-BD59-A6C34878D82A}">
                    <a16:rowId xmlns:a16="http://schemas.microsoft.com/office/drawing/2014/main" val="3619439113"/>
                  </a:ext>
                </a:extLst>
              </a:tr>
            </a:tbl>
          </a:graphicData>
        </a:graphic>
      </p:graphicFrame>
      <p:sp>
        <p:nvSpPr>
          <p:cNvPr id="5" name="Content Placeholder 4">
            <a:extLst>
              <a:ext uri="{FF2B5EF4-FFF2-40B4-BE49-F238E27FC236}">
                <a16:creationId xmlns:a16="http://schemas.microsoft.com/office/drawing/2014/main" id="{4FA9F745-8131-498C-8A2F-DAD97FA28CCF}"/>
              </a:ext>
            </a:extLst>
          </p:cNvPr>
          <p:cNvSpPr>
            <a:spLocks noGrp="1"/>
          </p:cNvSpPr>
          <p:nvPr>
            <p:ph sz="quarter" idx="15"/>
          </p:nvPr>
        </p:nvSpPr>
        <p:spPr>
          <a:xfrm>
            <a:off x="342900" y="3079628"/>
            <a:ext cx="8458200" cy="1345777"/>
          </a:xfrm>
        </p:spPr>
        <p:txBody>
          <a:bodyPr/>
          <a:lstStyle/>
          <a:p>
            <a:r>
              <a:rPr lang="en-US" sz="2000" b="1" dirty="0"/>
              <a:t>Case 2: </a:t>
            </a:r>
            <a:r>
              <a:rPr lang="en-US" sz="2000" dirty="0"/>
              <a:t>In Case 2, United has recognized both an allowance for credit losses as well as a fair value adjustment. It must disclose amortized cost and the allowance as well as fair value. Therefore, United would show its </a:t>
            </a:r>
            <a:r>
              <a:rPr lang="en-US" sz="2000" dirty="0" err="1"/>
              <a:t>Masterwear</a:t>
            </a:r>
            <a:r>
              <a:rPr lang="en-US" sz="2000" dirty="0"/>
              <a:t> investment in the balance sheet as follows:</a:t>
            </a:r>
          </a:p>
        </p:txBody>
      </p:sp>
      <p:graphicFrame>
        <p:nvGraphicFramePr>
          <p:cNvPr id="8" name="Table 20">
            <a:extLst>
              <a:ext uri="{FF2B5EF4-FFF2-40B4-BE49-F238E27FC236}">
                <a16:creationId xmlns:a16="http://schemas.microsoft.com/office/drawing/2014/main" id="{644BDA5B-145C-4E6D-8A52-61BF35393972}"/>
              </a:ext>
            </a:extLst>
          </p:cNvPr>
          <p:cNvGraphicFramePr>
            <a:graphicFrameLocks noGrp="1"/>
          </p:cNvGraphicFramePr>
          <p:nvPr>
            <p:extLst>
              <p:ext uri="{D42A27DB-BD31-4B8C-83A1-F6EECF244321}">
                <p14:modId xmlns:p14="http://schemas.microsoft.com/office/powerpoint/2010/main" val="373448035"/>
              </p:ext>
            </p:extLst>
          </p:nvPr>
        </p:nvGraphicFramePr>
        <p:xfrm>
          <a:off x="1336669" y="4787959"/>
          <a:ext cx="6470662" cy="640080"/>
        </p:xfrm>
        <a:graphic>
          <a:graphicData uri="http://schemas.openxmlformats.org/drawingml/2006/table">
            <a:tbl>
              <a:tblPr firstRow="1" bandRow="1">
                <a:tableStyleId>{5C22544A-7EE6-4342-B048-85BDC9FD1C3A}</a:tableStyleId>
              </a:tblPr>
              <a:tblGrid>
                <a:gridCol w="5257413">
                  <a:extLst>
                    <a:ext uri="{9D8B030D-6E8A-4147-A177-3AD203B41FA5}">
                      <a16:colId xmlns:a16="http://schemas.microsoft.com/office/drawing/2014/main" val="2423129257"/>
                    </a:ext>
                  </a:extLst>
                </a:gridCol>
                <a:gridCol w="1213249">
                  <a:extLst>
                    <a:ext uri="{9D8B030D-6E8A-4147-A177-3AD203B41FA5}">
                      <a16:colId xmlns:a16="http://schemas.microsoft.com/office/drawing/2014/main" val="3797143508"/>
                    </a:ext>
                  </a:extLst>
                </a:gridCol>
              </a:tblGrid>
              <a:tr h="0">
                <a:tc>
                  <a:txBody>
                    <a:bodyPr/>
                    <a:lstStyle/>
                    <a:p>
                      <a:r>
                        <a:rPr lang="en-US" b="0" dirty="0">
                          <a:solidFill>
                            <a:schemeClr val="tx1"/>
                          </a:solidFill>
                        </a:rPr>
                        <a:t>AFS Investment (amortized cost: $671,297, allowance for credit losses: $120,497)</a:t>
                      </a:r>
                      <a:endParaRPr lang="en-US" sz="1800" b="0" dirty="0">
                        <a:solidFill>
                          <a:schemeClr val="tx1"/>
                        </a:solidFill>
                        <a:latin typeface="+mn-lt"/>
                      </a:endParaRP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$486,276</a:t>
                      </a:r>
                      <a:endParaRPr lang="en-IN" sz="1800" b="0" baseline="30000" dirty="0">
                        <a:solidFill>
                          <a:schemeClr val="tx1"/>
                        </a:solidFill>
                        <a:latin typeface="+mn-lt"/>
                      </a:endParaRPr>
                    </a:p>
                  </a:txBody>
                  <a:tcPr anchor="b">
                    <a:solidFill>
                      <a:schemeClr val="bg1"/>
                    </a:solidFill>
                  </a:tcPr>
                </a:tc>
                <a:extLst>
                  <a:ext uri="{0D108BD9-81ED-4DB2-BD59-A6C34878D82A}">
                    <a16:rowId xmlns:a16="http://schemas.microsoft.com/office/drawing/2014/main" val="3619439113"/>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83</a:t>
            </a:fld>
            <a:endParaRPr lang="en-US"/>
          </a:p>
        </p:txBody>
      </p:sp>
    </p:spTree>
    <p:extLst>
      <p:ext uri="{BB962C8B-B14F-4D97-AF65-F5344CB8AC3E}">
        <p14:creationId xmlns:p14="http://schemas.microsoft.com/office/powerpoint/2010/main" val="29381296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6780572" cy="903231"/>
          </a:xfrm>
        </p:spPr>
        <p:txBody>
          <a:bodyPr>
            <a:normAutofit/>
          </a:bodyPr>
          <a:lstStyle/>
          <a:p>
            <a:r>
              <a:rPr lang="en-US" dirty="0"/>
              <a:t>Impairments – I</a:t>
            </a:r>
            <a:r>
              <a:rPr lang="en-US" sz="100" dirty="0"/>
              <a:t> </a:t>
            </a:r>
            <a:r>
              <a:rPr lang="en-US" dirty="0"/>
              <a:t>F</a:t>
            </a:r>
            <a:r>
              <a:rPr lang="en-US" sz="100" dirty="0"/>
              <a:t> </a:t>
            </a:r>
            <a:r>
              <a:rPr lang="en-US" dirty="0"/>
              <a:t>R</a:t>
            </a:r>
            <a:r>
              <a:rPr lang="en-US" sz="100" dirty="0"/>
              <a:t> </a:t>
            </a:r>
            <a:r>
              <a:rPr lang="en-US" dirty="0"/>
              <a:t>S</a:t>
            </a:r>
            <a:endParaRPr lang="en-US" sz="1100" b="0"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49160" y="291928"/>
            <a:ext cx="957416" cy="375109"/>
          </a:xfrm>
        </p:spPr>
        <p:txBody>
          <a:bodyPr rIns="0"/>
          <a:lstStyle/>
          <a:p>
            <a:r>
              <a:rPr lang="en-US" sz="2000" dirty="0"/>
              <a:t>L</a:t>
            </a:r>
            <a:r>
              <a:rPr lang="en-US" sz="100" dirty="0"/>
              <a:t> </a:t>
            </a:r>
            <a:r>
              <a:rPr lang="en-US" sz="2000" dirty="0"/>
              <a:t>O12.9</a:t>
            </a:r>
          </a:p>
        </p:txBody>
      </p:sp>
      <p:graphicFrame>
        <p:nvGraphicFramePr>
          <p:cNvPr id="8" name="Table 8">
            <a:extLst>
              <a:ext uri="{FF2B5EF4-FFF2-40B4-BE49-F238E27FC236}">
                <a16:creationId xmlns:a16="http://schemas.microsoft.com/office/drawing/2014/main" id="{CFDA9EE1-067E-475F-813A-D33C9DC44EDC}"/>
              </a:ext>
            </a:extLst>
          </p:cNvPr>
          <p:cNvGraphicFramePr>
            <a:graphicFrameLocks noGrp="1"/>
          </p:cNvGraphicFramePr>
          <p:nvPr>
            <p:extLst>
              <p:ext uri="{D42A27DB-BD31-4B8C-83A1-F6EECF244321}">
                <p14:modId xmlns:p14="http://schemas.microsoft.com/office/powerpoint/2010/main" val="591993757"/>
              </p:ext>
            </p:extLst>
          </p:nvPr>
        </p:nvGraphicFramePr>
        <p:xfrm>
          <a:off x="522514" y="1397000"/>
          <a:ext cx="8103898" cy="4114800"/>
        </p:xfrm>
        <a:graphic>
          <a:graphicData uri="http://schemas.openxmlformats.org/drawingml/2006/table">
            <a:tbl>
              <a:tblPr firstRow="1" bandRow="1">
                <a:tableStyleId>{5C22544A-7EE6-4342-B048-85BDC9FD1C3A}</a:tableStyleId>
              </a:tblPr>
              <a:tblGrid>
                <a:gridCol w="4051949">
                  <a:extLst>
                    <a:ext uri="{9D8B030D-6E8A-4147-A177-3AD203B41FA5}">
                      <a16:colId xmlns:a16="http://schemas.microsoft.com/office/drawing/2014/main" val="392613231"/>
                    </a:ext>
                  </a:extLst>
                </a:gridCol>
                <a:gridCol w="4051949">
                  <a:extLst>
                    <a:ext uri="{9D8B030D-6E8A-4147-A177-3AD203B41FA5}">
                      <a16:colId xmlns:a16="http://schemas.microsoft.com/office/drawing/2014/main" val="390723883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U</a:t>
                      </a:r>
                      <a:r>
                        <a:rPr lang="en-US" sz="100" dirty="0"/>
                        <a:t> </a:t>
                      </a:r>
                      <a:r>
                        <a:rPr lang="en-US" sz="1800" dirty="0"/>
                        <a:t>S G</a:t>
                      </a:r>
                      <a:r>
                        <a:rPr lang="en-US" sz="100" dirty="0"/>
                        <a:t> </a:t>
                      </a:r>
                      <a:r>
                        <a:rPr lang="en-US" sz="1800" dirty="0"/>
                        <a:t>A</a:t>
                      </a:r>
                      <a:r>
                        <a:rPr lang="en-US" sz="100" dirty="0"/>
                        <a:t> </a:t>
                      </a:r>
                      <a:r>
                        <a:rPr lang="en-US" sz="1800" dirty="0" err="1"/>
                        <a:t>A</a:t>
                      </a:r>
                      <a:r>
                        <a:rPr lang="en-US" sz="100" dirty="0"/>
                        <a:t> </a:t>
                      </a:r>
                      <a:r>
                        <a:rPr lang="en-US" sz="1800" dirty="0"/>
                        <a:t>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Impairments</a:t>
                      </a:r>
                      <a:endParaRPr lang="en-IN" sz="18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a:t>
                      </a:r>
                      <a:r>
                        <a:rPr lang="en-US" sz="100" dirty="0"/>
                        <a:t> </a:t>
                      </a:r>
                      <a:r>
                        <a:rPr lang="en-US" sz="1800" dirty="0"/>
                        <a:t>F</a:t>
                      </a:r>
                      <a:r>
                        <a:rPr lang="en-US" sz="100" dirty="0"/>
                        <a:t> </a:t>
                      </a:r>
                      <a:r>
                        <a:rPr lang="en-US" sz="1800" dirty="0"/>
                        <a:t>R</a:t>
                      </a:r>
                      <a:r>
                        <a:rPr lang="en-US" sz="100" dirty="0"/>
                        <a:t> </a:t>
                      </a:r>
                      <a:r>
                        <a:rPr lang="en-US" sz="1800" dirty="0"/>
                        <a: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kern="1200" baseline="0" dirty="0"/>
                        <a:t>Impairments</a:t>
                      </a:r>
                      <a:endParaRPr lang="en-IN" sz="1800" b="1" dirty="0"/>
                    </a:p>
                  </a:txBody>
                  <a:tcPr/>
                </a:tc>
                <a:extLst>
                  <a:ext uri="{0D108BD9-81ED-4DB2-BD59-A6C34878D82A}">
                    <a16:rowId xmlns:a16="http://schemas.microsoft.com/office/drawing/2014/main" val="3061042647"/>
                  </a:ext>
                </a:extLst>
              </a:tr>
              <a:tr h="370840">
                <a:tc>
                  <a:txBody>
                    <a:bodyPr/>
                    <a:lstStyle/>
                    <a:p>
                      <a:r>
                        <a:rPr lang="en-US" sz="1800" u="none" strike="noStrike" kern="1200" baseline="0" dirty="0"/>
                        <a:t>Impairment of debt </a:t>
                      </a:r>
                      <a:r>
                        <a:rPr lang="en-IN" sz="1800" u="none" strike="noStrike" kern="1200" baseline="0" dirty="0"/>
                        <a:t>investments is calculated using the </a:t>
                      </a:r>
                      <a:r>
                        <a:rPr lang="en-US" sz="1800" u="none" strike="noStrike" kern="1200" baseline="0" dirty="0"/>
                        <a:t>C</a:t>
                      </a:r>
                      <a:r>
                        <a:rPr lang="en-US" sz="100" u="none" strike="noStrike" kern="1200" baseline="0" dirty="0"/>
                        <a:t> </a:t>
                      </a:r>
                      <a:r>
                        <a:rPr lang="en-US" sz="1800" u="none" strike="noStrike" kern="1200" baseline="0" dirty="0"/>
                        <a:t>E</a:t>
                      </a:r>
                      <a:r>
                        <a:rPr lang="en-US" sz="100" u="none" strike="noStrike" kern="1200" baseline="0" dirty="0"/>
                        <a:t> </a:t>
                      </a:r>
                      <a:r>
                        <a:rPr lang="en-US" sz="1800" u="none" strike="noStrike" kern="1200" baseline="0" dirty="0"/>
                        <a:t>C</a:t>
                      </a:r>
                      <a:r>
                        <a:rPr lang="en-US" sz="100" u="none" strike="noStrike" kern="1200" baseline="0" dirty="0"/>
                        <a:t> </a:t>
                      </a:r>
                      <a:r>
                        <a:rPr lang="en-US" sz="1800" u="none" strike="noStrike" kern="1200" baseline="0" dirty="0"/>
                        <a:t>L model.</a:t>
                      </a:r>
                      <a:endParaRPr lang="en-US" sz="1800" dirty="0"/>
                    </a:p>
                  </a:txBody>
                  <a:tcPr/>
                </a:tc>
                <a:tc>
                  <a:txBody>
                    <a:bodyPr/>
                    <a:lstStyle/>
                    <a:p>
                      <a:r>
                        <a:rPr lang="en-US" sz="1800" u="none" strike="noStrike" kern="1200" baseline="0" dirty="0"/>
                        <a:t>Impairment of debt </a:t>
                      </a:r>
                      <a:r>
                        <a:rPr lang="en-IN" sz="1800" u="none" strike="noStrike" kern="1200" baseline="0" dirty="0"/>
                        <a:t>investments is calculated using the </a:t>
                      </a:r>
                      <a:r>
                        <a:rPr lang="en-IN" sz="1800" i="1" u="none" strike="noStrike" kern="1200" baseline="0" dirty="0"/>
                        <a:t>expected credit loss (“E</a:t>
                      </a:r>
                      <a:r>
                        <a:rPr lang="en-IN" sz="100" i="1" u="none" strike="noStrike" kern="1200" baseline="0" dirty="0"/>
                        <a:t> </a:t>
                      </a:r>
                      <a:r>
                        <a:rPr lang="en-IN" sz="1800" i="1" u="none" strike="noStrike" kern="1200" baseline="0" dirty="0"/>
                        <a:t>C</a:t>
                      </a:r>
                      <a:r>
                        <a:rPr lang="en-IN" sz="100" i="1" u="none" strike="noStrike" kern="1200" baseline="0" dirty="0"/>
                        <a:t> </a:t>
                      </a:r>
                      <a:r>
                        <a:rPr lang="en-IN" sz="1800" i="1" u="none" strike="noStrike" kern="1200" baseline="0" dirty="0"/>
                        <a:t>L”)</a:t>
                      </a:r>
                      <a:r>
                        <a:rPr lang="en-IN" sz="1800" u="none" strike="noStrike" kern="1200" baseline="0" dirty="0"/>
                        <a:t> model. </a:t>
                      </a:r>
                      <a:endParaRPr lang="en-US" sz="1800" dirty="0"/>
                    </a:p>
                  </a:txBody>
                  <a:tcPr/>
                </a:tc>
                <a:extLst>
                  <a:ext uri="{0D108BD9-81ED-4DB2-BD59-A6C34878D82A}">
                    <a16:rowId xmlns:a16="http://schemas.microsoft.com/office/drawing/2014/main" val="1460109469"/>
                  </a:ext>
                </a:extLst>
              </a:tr>
              <a:tr h="370840">
                <a:tc>
                  <a:txBody>
                    <a:bodyPr/>
                    <a:lstStyle/>
                    <a:p>
                      <a:r>
                        <a:rPr lang="en-US" sz="1800" u="none" strike="noStrike" kern="1200" baseline="0" dirty="0"/>
                        <a:t>U</a:t>
                      </a:r>
                      <a:r>
                        <a:rPr lang="en-US" sz="100" u="none" strike="noStrike" kern="1200" baseline="0" dirty="0"/>
                        <a:t> </a:t>
                      </a:r>
                      <a:r>
                        <a:rPr lang="en-US" sz="1800" u="none" strike="noStrike" kern="1200" baseline="0" dirty="0"/>
                        <a:t>S C</a:t>
                      </a:r>
                      <a:r>
                        <a:rPr lang="en-US" sz="100" u="none" strike="noStrike" kern="1200" baseline="0" dirty="0"/>
                        <a:t> </a:t>
                      </a:r>
                      <a:r>
                        <a:rPr lang="en-US" sz="1800" u="none" strike="noStrike" kern="1200" baseline="0" dirty="0"/>
                        <a:t>E</a:t>
                      </a:r>
                      <a:r>
                        <a:rPr lang="en-US" sz="100" u="none" strike="noStrike" kern="1200" baseline="0" dirty="0"/>
                        <a:t> </a:t>
                      </a:r>
                      <a:r>
                        <a:rPr lang="en-US" sz="1800" u="none" strike="noStrike" kern="1200" baseline="0" dirty="0"/>
                        <a:t>C</a:t>
                      </a:r>
                      <a:r>
                        <a:rPr lang="en-US" sz="100" u="none" strike="noStrike" kern="1200" baseline="0" dirty="0"/>
                        <a:t> </a:t>
                      </a:r>
                      <a:r>
                        <a:rPr lang="en-US" sz="1800" u="none" strike="noStrike" kern="1200" baseline="0" dirty="0"/>
                        <a:t>L model </a:t>
                      </a:r>
                      <a:r>
                        <a:rPr lang="en-IN" sz="1800" u="none" strike="noStrike" kern="1200" baseline="0" dirty="0"/>
                        <a:t>calculates the expected credit losses over the remaining life of the investment, regardless of whether there has been a significant increase in credit risk.</a:t>
                      </a:r>
                      <a:r>
                        <a:rPr lang="en-US" sz="1800" u="none" strike="noStrike" kern="1200" baseline="0" dirty="0"/>
                        <a:t> Because of this, </a:t>
                      </a:r>
                      <a:r>
                        <a:rPr lang="en-IN" sz="1800" u="none" strike="noStrike" kern="1200" baseline="0" dirty="0"/>
                        <a:t>it </a:t>
                      </a:r>
                      <a:r>
                        <a:rPr lang="en-US" sz="1800" u="none" strike="noStrike" kern="1200" baseline="0" dirty="0"/>
                        <a:t>tends to </a:t>
                      </a:r>
                      <a:r>
                        <a:rPr lang="en-IN" sz="1800" u="none" strike="noStrike" kern="1200" baseline="0" dirty="0"/>
                        <a:t>recognize impairment losses earlier, and in higher amounts, than are recognized under </a:t>
                      </a:r>
                      <a:r>
                        <a:rPr lang="en-US" sz="1800" u="none" strike="noStrike" kern="1200" baseline="0" dirty="0"/>
                        <a:t>I</a:t>
                      </a:r>
                      <a:r>
                        <a:rPr lang="en-US" sz="100" u="none" strike="noStrike" kern="1200" baseline="0" dirty="0"/>
                        <a:t> </a:t>
                      </a:r>
                      <a:r>
                        <a:rPr lang="en-US" sz="1800" u="none" strike="noStrike" kern="1200" baseline="0" dirty="0"/>
                        <a:t>F</a:t>
                      </a:r>
                      <a:r>
                        <a:rPr lang="en-US" sz="100" u="none" strike="noStrike" kern="1200" baseline="0" dirty="0"/>
                        <a:t> </a:t>
                      </a:r>
                      <a:r>
                        <a:rPr lang="en-US" sz="1800" u="none" strike="noStrike" kern="1200" baseline="0" dirty="0"/>
                        <a:t>R</a:t>
                      </a:r>
                      <a:r>
                        <a:rPr lang="en-US" sz="100" u="none" strike="noStrike" kern="1200" baseline="0" dirty="0"/>
                        <a:t> </a:t>
                      </a:r>
                      <a:r>
                        <a:rPr lang="en-US" sz="1800" u="none" strike="noStrike" kern="1200" baseline="0" dirty="0"/>
                        <a:t>S.</a:t>
                      </a:r>
                      <a:endParaRPr lang="en-IN" sz="1800" dirty="0"/>
                    </a:p>
                  </a:txBody>
                  <a:tcPr/>
                </a:tc>
                <a:tc>
                  <a:txBody>
                    <a:bodyPr/>
                    <a:lstStyle/>
                    <a:p>
                      <a:r>
                        <a:rPr lang="en-US" sz="1800" u="none" strike="noStrike" kern="1200" baseline="0" dirty="0"/>
                        <a:t>I</a:t>
                      </a:r>
                      <a:r>
                        <a:rPr lang="en-US" sz="100" u="none" strike="noStrike" kern="1200" baseline="0" dirty="0"/>
                        <a:t> </a:t>
                      </a:r>
                      <a:r>
                        <a:rPr lang="en-US" sz="1800" u="none" strike="noStrike" kern="1200" baseline="0" dirty="0"/>
                        <a:t>F</a:t>
                      </a:r>
                      <a:r>
                        <a:rPr lang="en-US" sz="100" u="none" strike="noStrike" kern="1200" baseline="0" dirty="0"/>
                        <a:t> </a:t>
                      </a:r>
                      <a:r>
                        <a:rPr lang="en-US" sz="1800" u="none" strike="noStrike" kern="1200" baseline="0" dirty="0"/>
                        <a:t>R</a:t>
                      </a:r>
                      <a:r>
                        <a:rPr lang="en-US" sz="100" u="none" strike="noStrike" kern="1200" baseline="0" dirty="0"/>
                        <a:t> </a:t>
                      </a:r>
                      <a:r>
                        <a:rPr lang="en-US" sz="1800" u="none" strike="noStrike" kern="1200" baseline="0" dirty="0"/>
                        <a:t>S E</a:t>
                      </a:r>
                      <a:r>
                        <a:rPr lang="en-US" sz="100" u="none" strike="noStrike" kern="1200" baseline="0" dirty="0"/>
                        <a:t> </a:t>
                      </a:r>
                      <a:r>
                        <a:rPr lang="en-US" sz="1800" u="none" strike="noStrike" kern="1200" baseline="0" dirty="0"/>
                        <a:t>C</a:t>
                      </a:r>
                      <a:r>
                        <a:rPr lang="en-US" sz="100" u="none" strike="noStrike" kern="1200" baseline="0" dirty="0"/>
                        <a:t> </a:t>
                      </a:r>
                      <a:r>
                        <a:rPr lang="en-US" sz="1800" u="none" strike="noStrike" kern="1200" baseline="0" dirty="0"/>
                        <a:t>L model measured either as the 12-month expected credit loss (if the credit risk on the investment has not increased significantly) or the lifetime expected credit loss (if the credit risk on the investment has increased significantly). </a:t>
                      </a:r>
                      <a:endParaRPr lang="en-IN" sz="1800" dirty="0"/>
                    </a:p>
                  </a:txBody>
                  <a:tcPr/>
                </a:tc>
                <a:extLst>
                  <a:ext uri="{0D108BD9-81ED-4DB2-BD59-A6C34878D82A}">
                    <a16:rowId xmlns:a16="http://schemas.microsoft.com/office/drawing/2014/main" val="2212332190"/>
                  </a:ext>
                </a:extLst>
              </a:tr>
            </a:tbl>
          </a:graphicData>
        </a:graphic>
      </p:graphicFrame>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84</a:t>
            </a:fld>
            <a:endParaRPr lang="en-US"/>
          </a:p>
        </p:txBody>
      </p:sp>
    </p:spTree>
    <p:extLst>
      <p:ext uri="{BB962C8B-B14F-4D97-AF65-F5344CB8AC3E}">
        <p14:creationId xmlns:p14="http://schemas.microsoft.com/office/powerpoint/2010/main" val="2570046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Content: Text Alternatives for Images</a:t>
            </a:r>
          </a:p>
        </p:txBody>
      </p:sp>
      <p:sp>
        <p:nvSpPr>
          <p:cNvPr id="3" name="Slide Number Placeholder 2"/>
          <p:cNvSpPr>
            <a:spLocks noGrp="1"/>
          </p:cNvSpPr>
          <p:nvPr>
            <p:ph type="sldNum" sz="quarter" idx="10"/>
          </p:nvPr>
        </p:nvSpPr>
        <p:spPr>
          <a:xfrm>
            <a:off x="8626416" y="6665061"/>
            <a:ext cx="457204" cy="175686"/>
          </a:xfrm>
        </p:spPr>
        <p:txBody>
          <a:bodyPr/>
          <a:lstStyle/>
          <a:p>
            <a:fld id="{68151E55-6873-49E2-B8D5-2F265E6F1973}" type="slidenum">
              <a:rPr lang="en-US" sz="800" smtClean="0"/>
              <a:t>86</a:t>
            </a:fld>
            <a:endParaRPr lang="en-US" sz="800"/>
          </a:p>
        </p:txBody>
      </p:sp>
    </p:spTree>
    <p:extLst>
      <p:ext uri="{BB962C8B-B14F-4D97-AF65-F5344CB8AC3E}">
        <p14:creationId xmlns:p14="http://schemas.microsoft.com/office/powerpoint/2010/main" val="13371014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Debt Investment: Bonds Purchased at a Discount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p>
        </p:txBody>
      </p:sp>
      <p:sp>
        <p:nvSpPr>
          <p:cNvPr id="4" name="Content Placeholder 3"/>
          <p:cNvSpPr>
            <a:spLocks noGrp="1"/>
          </p:cNvSpPr>
          <p:nvPr>
            <p:ph sz="quarter" idx="11"/>
          </p:nvPr>
        </p:nvSpPr>
        <p:spPr/>
        <p:txBody>
          <a:bodyPr>
            <a:normAutofit/>
          </a:bodyPr>
          <a:lstStyle/>
          <a:p>
            <a:r>
              <a:rPr lang="en-US" sz="2400" dirty="0"/>
              <a:t>The column headers are the calculation of the price of the bonds and present values. The row headers are interest, principal of face amount, and present value (price) of the bonds. An arrow indicates the present value of an ordinary annuity of 1 dollar table with n equals 6 and </a:t>
            </a:r>
            <a:r>
              <a:rPr lang="en-US" sz="2400" dirty="0" err="1"/>
              <a:t>i</a:t>
            </a:r>
            <a:r>
              <a:rPr lang="en-US" sz="2400" dirty="0"/>
              <a:t> equals 7%, resulting in 4.76654 for the interest. Another arrow indicates the present value of 1 dollar table with n equals 6 and </a:t>
            </a:r>
            <a:r>
              <a:rPr lang="en-US" sz="2400" dirty="0" err="1"/>
              <a:t>i</a:t>
            </a:r>
            <a:r>
              <a:rPr lang="en-US" sz="2400" dirty="0"/>
              <a:t> equals 7%, resulting in 0.66634 for the principal of face amount.</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87</a:t>
            </a:fld>
            <a:endParaRPr lang="en-US" sz="800"/>
          </a:p>
        </p:txBody>
      </p:sp>
    </p:spTree>
    <p:extLst>
      <p:ext uri="{BB962C8B-B14F-4D97-AF65-F5344CB8AC3E}">
        <p14:creationId xmlns:p14="http://schemas.microsoft.com/office/powerpoint/2010/main" val="6359284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Bond Investments: Premiums and Discounts</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It presents the following 2 cases. Interest rate (stated rate) less than the market rate, sold at a premium. Interest rate (stated rate) greater than the market rate, sold at a discount.</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88</a:t>
            </a:fld>
            <a:endParaRPr lang="en-US" sz="800"/>
          </a:p>
        </p:txBody>
      </p:sp>
    </p:spTree>
    <p:extLst>
      <p:ext uri="{BB962C8B-B14F-4D97-AF65-F5344CB8AC3E}">
        <p14:creationId xmlns:p14="http://schemas.microsoft.com/office/powerpoint/2010/main" val="5084409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Amortization Schedule—Discount</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The table has 6 columns and 7 rows. The column headers are date, cash interest, effective interest (interest revenue), amortization of discount, discount balance, and amortized cost. An arrow indicates the cash interest of 42,000 dollars, which is obtained from 700,000 dollars multiplied by 6%, for 1/31/2027. Another arrow indicates the amortization discount of 4,664 dollars, which is obtained from 46,664 dollars minus 42,000 dollars, for 12/31/2027. Another arrow indicates the amortized cost of 671,297, which is obtained from 666,633 dollars plus 4,664 dollars, for 12/31/2027.</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p>
        </p:txBody>
      </p:sp>
      <p:sp>
        <p:nvSpPr>
          <p:cNvPr id="6" name="Slide Number Placeholder 5"/>
          <p:cNvSpPr>
            <a:spLocks noGrp="1"/>
          </p:cNvSpPr>
          <p:nvPr>
            <p:ph type="sldNum" sz="quarter" idx="10"/>
          </p:nvPr>
        </p:nvSpPr>
        <p:spPr/>
        <p:txBody>
          <a:bodyPr/>
          <a:lstStyle/>
          <a:p>
            <a:fld id="{68151E55-6873-49E2-B8D5-2F265E6F1973}" type="slidenum">
              <a:rPr lang="en-US" sz="800" smtClean="0"/>
              <a:t>89</a:t>
            </a:fld>
            <a:endParaRPr lang="en-US" sz="800"/>
          </a:p>
        </p:txBody>
      </p:sp>
    </p:spTree>
    <p:extLst>
      <p:ext uri="{BB962C8B-B14F-4D97-AF65-F5344CB8AC3E}">
        <p14:creationId xmlns:p14="http://schemas.microsoft.com/office/powerpoint/2010/main" val="284977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141-E257-4FB7-B1F4-32F0DB7B6D58}"/>
              </a:ext>
            </a:extLst>
          </p:cNvPr>
          <p:cNvSpPr>
            <a:spLocks noGrp="1"/>
          </p:cNvSpPr>
          <p:nvPr>
            <p:ph type="title"/>
          </p:nvPr>
        </p:nvSpPr>
        <p:spPr>
          <a:xfrm>
            <a:off x="342899" y="192490"/>
            <a:ext cx="7223023" cy="903231"/>
          </a:xfrm>
        </p:spPr>
        <p:txBody>
          <a:bodyPr>
            <a:normAutofit fontScale="90000"/>
          </a:bodyPr>
          <a:lstStyle/>
          <a:p>
            <a:r>
              <a:rPr lang="en-IN" dirty="0"/>
              <a:t>Amortization Schedule—Discount</a:t>
            </a:r>
            <a:endParaRPr lang="en-US" dirty="0"/>
          </a:p>
        </p:txBody>
      </p:sp>
      <p:sp>
        <p:nvSpPr>
          <p:cNvPr id="3" name="Content Placeholder 2">
            <a:extLst>
              <a:ext uri="{FF2B5EF4-FFF2-40B4-BE49-F238E27FC236}">
                <a16:creationId xmlns:a16="http://schemas.microsoft.com/office/drawing/2014/main" id="{6A947AC1-C3E9-4D02-9EF4-5BABFB6A7A67}"/>
              </a:ext>
            </a:extLst>
          </p:cNvPr>
          <p:cNvSpPr>
            <a:spLocks noGrp="1"/>
          </p:cNvSpPr>
          <p:nvPr>
            <p:ph sz="quarter" idx="11"/>
          </p:nvPr>
        </p:nvSpPr>
        <p:spPr>
          <a:xfrm>
            <a:off x="7954296" y="291928"/>
            <a:ext cx="1042220" cy="375109"/>
          </a:xfrm>
        </p:spPr>
        <p:txBody>
          <a:bodyPr/>
          <a:lstStyle/>
          <a:p>
            <a:r>
              <a:rPr lang="en-US" sz="2000" dirty="0"/>
              <a:t>L</a:t>
            </a:r>
            <a:r>
              <a:rPr lang="en-US" sz="100" dirty="0"/>
              <a:t> </a:t>
            </a:r>
            <a:r>
              <a:rPr lang="en-US" sz="2000" dirty="0"/>
              <a:t>O12.1</a:t>
            </a:r>
          </a:p>
        </p:txBody>
      </p:sp>
      <p:pic>
        <p:nvPicPr>
          <p:cNvPr id="4" name="Picture 3" descr="A table presents the amortization schedule -discount.">
            <a:extLst>
              <a:ext uri="{FF2B5EF4-FFF2-40B4-BE49-F238E27FC236}">
                <a16:creationId xmlns:a16="http://schemas.microsoft.com/office/drawing/2014/main" id="{F3A6CB39-259C-4CF6-84B5-41F99AC6162D}"/>
              </a:ext>
            </a:extLst>
          </p:cNvPr>
          <p:cNvPicPr>
            <a:picLocks noChangeAspect="1"/>
          </p:cNvPicPr>
          <p:nvPr/>
        </p:nvPicPr>
        <p:blipFill>
          <a:blip r:embed="rId3"/>
          <a:stretch>
            <a:fillRect/>
          </a:stretch>
        </p:blipFill>
        <p:spPr>
          <a:xfrm>
            <a:off x="342899" y="1658429"/>
            <a:ext cx="8419306" cy="4023709"/>
          </a:xfrm>
          <a:prstGeom prst="rect">
            <a:avLst/>
          </a:prstGeom>
        </p:spPr>
      </p:pic>
      <p:sp>
        <p:nvSpPr>
          <p:cNvPr id="16" name="Text Placeholder 14">
            <a:extLst>
              <a:ext uri="{FF2B5EF4-FFF2-40B4-BE49-F238E27FC236}">
                <a16:creationId xmlns:a16="http://schemas.microsoft.com/office/drawing/2014/main" id="{1C41F5AF-43A6-4B50-B970-1D7AD1502B55}"/>
              </a:ext>
            </a:extLst>
          </p:cNvPr>
          <p:cNvSpPr>
            <a:spLocks noGrp="1"/>
          </p:cNvSpPr>
          <p:nvPr>
            <p:ph type="body" sz="quarter" idx="12"/>
          </p:nvPr>
        </p:nvSpPr>
        <p:spPr>
          <a:xfrm>
            <a:off x="2971558" y="6324600"/>
            <a:ext cx="3200885" cy="190500"/>
          </a:xfrm>
        </p:spPr>
        <p:txBody>
          <a:bodyPr/>
          <a:lstStyle/>
          <a:p>
            <a:r>
              <a:rPr lang="en-IN" sz="1200" dirty="0">
                <a:hlinkClick r:id="rId4" action="ppaction://hlinksldjump"/>
              </a:rPr>
              <a:t>Access the text alternative for slide images.</a:t>
            </a:r>
          </a:p>
        </p:txBody>
      </p:sp>
      <p:sp>
        <p:nvSpPr>
          <p:cNvPr id="17" name="Slide Number Placeholder 16">
            <a:extLst>
              <a:ext uri="{FF2B5EF4-FFF2-40B4-BE49-F238E27FC236}">
                <a16:creationId xmlns:a16="http://schemas.microsoft.com/office/drawing/2014/main" id="{C69DC6E0-5B1C-4FE6-A960-1C216265D78D}"/>
              </a:ext>
            </a:extLst>
          </p:cNvPr>
          <p:cNvSpPr>
            <a:spLocks noGrp="1"/>
          </p:cNvSpPr>
          <p:nvPr>
            <p:ph type="sldNum" sz="quarter" idx="10"/>
          </p:nvPr>
        </p:nvSpPr>
        <p:spPr/>
        <p:txBody>
          <a:bodyPr/>
          <a:lstStyle/>
          <a:p>
            <a:fld id="{68151E55-6873-49E2-B8D5-2F265E6F1973}" type="slidenum">
              <a:rPr lang="en-US" smtClean="0"/>
              <a:t>9</a:t>
            </a:fld>
            <a:endParaRPr lang="en-US"/>
          </a:p>
        </p:txBody>
      </p:sp>
    </p:spTree>
    <p:extLst>
      <p:ext uri="{BB962C8B-B14F-4D97-AF65-F5344CB8AC3E}">
        <p14:creationId xmlns:p14="http://schemas.microsoft.com/office/powerpoint/2010/main" val="36054271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B76527-12EE-EC05-3E0B-EDA77097E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36E6D-0629-4A31-8D42-DAA503524150}"/>
              </a:ext>
            </a:extLst>
          </p:cNvPr>
          <p:cNvSpPr>
            <a:spLocks noGrp="1"/>
          </p:cNvSpPr>
          <p:nvPr>
            <p:ph type="title"/>
          </p:nvPr>
        </p:nvSpPr>
        <p:spPr/>
        <p:txBody>
          <a:bodyPr>
            <a:noAutofit/>
          </a:bodyPr>
          <a:lstStyle/>
          <a:p>
            <a:r>
              <a:rPr lang="en-IN" sz="2800" dirty="0"/>
              <a:t>Three Classifications of Debt Investments</a:t>
            </a:r>
            <a:r>
              <a:rPr lang="en-US" sz="2800" dirty="0"/>
              <a:t> – Text Alternative</a:t>
            </a:r>
          </a:p>
        </p:txBody>
      </p:sp>
      <p:sp>
        <p:nvSpPr>
          <p:cNvPr id="3" name="Text Placeholder 2">
            <a:extLst>
              <a:ext uri="{FF2B5EF4-FFF2-40B4-BE49-F238E27FC236}">
                <a16:creationId xmlns:a16="http://schemas.microsoft.com/office/drawing/2014/main" id="{ADE405A0-DAD9-2545-EC3C-5E5DB0D98389}"/>
              </a:ext>
            </a:extLst>
          </p:cNvPr>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B9EEB393-0751-05C3-BB5C-13974ADABE39}"/>
              </a:ext>
            </a:extLst>
          </p:cNvPr>
          <p:cNvSpPr>
            <a:spLocks noGrp="1"/>
          </p:cNvSpPr>
          <p:nvPr>
            <p:ph sz="quarter" idx="11"/>
          </p:nvPr>
        </p:nvSpPr>
        <p:spPr/>
        <p:txBody>
          <a:bodyPr>
            <a:normAutofit/>
          </a:bodyPr>
          <a:lstStyle/>
          <a:p>
            <a:r>
              <a:rPr lang="en-US" sz="2400" dirty="0"/>
              <a:t>1. Reporting Approach. Held-to-maturity, H T M: used for debt for which the investor has the positive intent and ability to hold to maturity. Trading T S: used for debt that is held in an active trading account for immediate resale. Available-for-sale, A F S: used for debt that does not qualify as held-to-maturity of trading. 2. Treatment of Unrealized Holding Gains and Losses. Not recognized. Recognized in net income, and therefore in retained earnings as part of shareholders' equity. Recognized in other comprehensive income, and therefore in accumulated other comprehensive income in shareholders' equity. 3. Carried in balance sheet at amortized cost. Fair value. Fair value. </a:t>
            </a:r>
          </a:p>
        </p:txBody>
      </p:sp>
      <p:sp>
        <p:nvSpPr>
          <p:cNvPr id="5" name="Text Placeholder 4">
            <a:extLst>
              <a:ext uri="{FF2B5EF4-FFF2-40B4-BE49-F238E27FC236}">
                <a16:creationId xmlns:a16="http://schemas.microsoft.com/office/drawing/2014/main" id="{464AFD2D-6E9B-28C6-1508-FB765D9ED582}"/>
              </a:ext>
            </a:extLst>
          </p:cNvPr>
          <p:cNvSpPr>
            <a:spLocks noGrp="1"/>
          </p:cNvSpPr>
          <p:nvPr>
            <p:ph type="body" sz="quarter" idx="15"/>
          </p:nvPr>
        </p:nvSpPr>
        <p:spPr/>
        <p:txBody>
          <a:bodyPr/>
          <a:lstStyle/>
          <a:p>
            <a:r>
              <a:rPr lang="en-US" dirty="0">
                <a:hlinkClick r:id="rId3" action="ppaction://hlinksldjump"/>
              </a:rPr>
              <a:t>Return to parent-slide containing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ABBF3246-AD42-D56A-CDDE-12FEC43FDF9A}"/>
              </a:ext>
            </a:extLst>
          </p:cNvPr>
          <p:cNvSpPr>
            <a:spLocks noGrp="1"/>
          </p:cNvSpPr>
          <p:nvPr>
            <p:ph type="sldNum" sz="quarter" idx="10"/>
          </p:nvPr>
        </p:nvSpPr>
        <p:spPr/>
        <p:txBody>
          <a:bodyPr/>
          <a:lstStyle/>
          <a:p>
            <a:fld id="{68151E55-6873-49E2-B8D5-2F265E6F1973}" type="slidenum">
              <a:rPr lang="en-US" sz="800" smtClean="0"/>
              <a:t>90</a:t>
            </a:fld>
            <a:endParaRPr lang="en-US" sz="800"/>
          </a:p>
        </p:txBody>
      </p:sp>
    </p:spTree>
    <p:extLst>
      <p:ext uri="{BB962C8B-B14F-4D97-AF65-F5344CB8AC3E}">
        <p14:creationId xmlns:p14="http://schemas.microsoft.com/office/powerpoint/2010/main" val="14786931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Debt Investments to Be Held-to-Maturity (H</a:t>
            </a:r>
            <a:r>
              <a:rPr lang="en-IN" sz="100" dirty="0"/>
              <a:t> </a:t>
            </a:r>
            <a:r>
              <a:rPr lang="en-IN" sz="2800" dirty="0"/>
              <a:t>T</a:t>
            </a:r>
            <a:r>
              <a:rPr lang="en-IN" sz="100" dirty="0"/>
              <a:t> </a:t>
            </a:r>
            <a:r>
              <a:rPr lang="en-IN" sz="2800" dirty="0"/>
              <a:t>M)</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Maturity date, securities mature, leads to the principal, also called the face amount, that is paid to the investors on interest dates, interest paid to investors.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91</a:t>
            </a:fld>
            <a:endParaRPr lang="en-US" sz="800"/>
          </a:p>
        </p:txBody>
      </p:sp>
    </p:spTree>
    <p:extLst>
      <p:ext uri="{BB962C8B-B14F-4D97-AF65-F5344CB8AC3E}">
        <p14:creationId xmlns:p14="http://schemas.microsoft.com/office/powerpoint/2010/main" val="39621512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Sale of H</a:t>
            </a:r>
            <a:r>
              <a:rPr lang="en-US" sz="100" dirty="0"/>
              <a:t> </a:t>
            </a:r>
            <a:r>
              <a:rPr lang="en-US" sz="2800" dirty="0"/>
              <a:t>T</a:t>
            </a:r>
            <a:r>
              <a:rPr lang="en-US" sz="100" dirty="0"/>
              <a:t> </a:t>
            </a:r>
            <a:r>
              <a:rPr lang="en-US" sz="2800" dirty="0"/>
              <a:t>M Investments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p>
        </p:txBody>
      </p:sp>
      <p:sp>
        <p:nvSpPr>
          <p:cNvPr id="4" name="Content Placeholder 3"/>
          <p:cNvSpPr>
            <a:spLocks noGrp="1"/>
          </p:cNvSpPr>
          <p:nvPr>
            <p:ph sz="quarter" idx="11"/>
          </p:nvPr>
        </p:nvSpPr>
        <p:spPr/>
        <p:txBody>
          <a:bodyPr>
            <a:normAutofit/>
          </a:bodyPr>
          <a:lstStyle/>
          <a:p>
            <a:r>
              <a:rPr lang="en-US" sz="2400" dirty="0"/>
              <a:t>The column headers are journal entry - January 5, 2028, debit, and credit. The row headers are cash, discount on bond investment, investment in bonds, and gain on investments. An arrow indicates the discount on bond investment has a debit of 28,703, which is obtained from 33,367 dollars minus 4,664 dollars.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p>
        </p:txBody>
      </p:sp>
      <p:sp>
        <p:nvSpPr>
          <p:cNvPr id="6" name="Slide Number Placeholder 5"/>
          <p:cNvSpPr>
            <a:spLocks noGrp="1"/>
          </p:cNvSpPr>
          <p:nvPr>
            <p:ph type="sldNum" sz="quarter" idx="10"/>
          </p:nvPr>
        </p:nvSpPr>
        <p:spPr/>
        <p:txBody>
          <a:bodyPr/>
          <a:lstStyle/>
          <a:p>
            <a:fld id="{68151E55-6873-49E2-B8D5-2F265E6F1973}" type="slidenum">
              <a:rPr lang="en-US" sz="800" smtClean="0"/>
              <a:t>92</a:t>
            </a:fld>
            <a:endParaRPr lang="en-US" sz="800"/>
          </a:p>
        </p:txBody>
      </p:sp>
    </p:spTree>
    <p:extLst>
      <p:ext uri="{BB962C8B-B14F-4D97-AF65-F5344CB8AC3E}">
        <p14:creationId xmlns:p14="http://schemas.microsoft.com/office/powerpoint/2010/main" val="5799252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Sale of Trading Security Investments </a:t>
            </a:r>
            <a:r>
              <a:rPr lang="en-US" sz="1000" b="0" dirty="0"/>
              <a:t>1</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Top. Adjust trading securities to fair value. It has 4 columns and 1 row. The column headers are security, amortized cost, fair value, and necessary fair value adjustment balance. Bottom. It has 3 columns and 2 rows. The column headers are journal entry - January 5, 2028, debit, and credit. The row headers are fair value adjustment and gain on investments - (unrealized N</a:t>
            </a:r>
            <a:r>
              <a:rPr lang="en-US" sz="100" dirty="0"/>
              <a:t> </a:t>
            </a:r>
            <a:r>
              <a:rPr lang="en-US" sz="2400" dirty="0"/>
              <a:t>I).</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93</a:t>
            </a:fld>
            <a:endParaRPr lang="en-US" sz="800"/>
          </a:p>
        </p:txBody>
      </p:sp>
    </p:spTree>
    <p:extLst>
      <p:ext uri="{BB962C8B-B14F-4D97-AF65-F5344CB8AC3E}">
        <p14:creationId xmlns:p14="http://schemas.microsoft.com/office/powerpoint/2010/main" val="543668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Sale of A</a:t>
            </a:r>
            <a:r>
              <a:rPr lang="en-US" sz="100" dirty="0"/>
              <a:t> </a:t>
            </a:r>
            <a:r>
              <a:rPr lang="en-US" sz="2800" dirty="0"/>
              <a:t>F</a:t>
            </a:r>
            <a:r>
              <a:rPr lang="en-US" sz="100" dirty="0"/>
              <a:t> </a:t>
            </a:r>
            <a:r>
              <a:rPr lang="en-US" sz="2800" dirty="0"/>
              <a:t>S Investments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Top. Adjust A</a:t>
            </a:r>
            <a:r>
              <a:rPr lang="en-US" sz="100" dirty="0"/>
              <a:t> </a:t>
            </a:r>
            <a:r>
              <a:rPr lang="en-US" sz="2400" dirty="0"/>
              <a:t>F</a:t>
            </a:r>
            <a:r>
              <a:rPr lang="en-US" sz="100" dirty="0"/>
              <a:t> </a:t>
            </a:r>
            <a:r>
              <a:rPr lang="en-US" sz="2400" dirty="0"/>
              <a:t>S investment to fair value. It has 4 columns and 1 row. The column headers are security, amortized cost, fair value, and necessary fair value adjustment balance. Bottom. It has 3 columns and 2 rows. The column headers are journal entry - January 5, 2028, debit, and credit. The row headers are fair value adjustments and gain on investments - (unrealized O</a:t>
            </a:r>
            <a:r>
              <a:rPr lang="en-US" sz="100" dirty="0"/>
              <a:t> </a:t>
            </a:r>
            <a:r>
              <a:rPr lang="en-US" sz="2400" dirty="0"/>
              <a:t>C</a:t>
            </a:r>
            <a:r>
              <a:rPr lang="en-US" sz="100" dirty="0"/>
              <a:t> </a:t>
            </a:r>
            <a:r>
              <a:rPr lang="en-US" sz="2400" dirty="0"/>
              <a:t>I). </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94</a:t>
            </a:fld>
            <a:endParaRPr lang="en-US" sz="800"/>
          </a:p>
        </p:txBody>
      </p:sp>
    </p:spTree>
    <p:extLst>
      <p:ext uri="{BB962C8B-B14F-4D97-AF65-F5344CB8AC3E}">
        <p14:creationId xmlns:p14="http://schemas.microsoft.com/office/powerpoint/2010/main" val="28520491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42015F-9E15-76D6-3B6D-C658799E3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8995A-5160-A74C-3D95-B4FF17AC37B0}"/>
              </a:ext>
            </a:extLst>
          </p:cNvPr>
          <p:cNvSpPr>
            <a:spLocks noGrp="1"/>
          </p:cNvSpPr>
          <p:nvPr>
            <p:ph type="title"/>
          </p:nvPr>
        </p:nvSpPr>
        <p:spPr/>
        <p:txBody>
          <a:bodyPr>
            <a:noAutofit/>
          </a:bodyPr>
          <a:lstStyle/>
          <a:p>
            <a:r>
              <a:rPr lang="en-US" sz="2800" dirty="0"/>
              <a:t>Comparison of H</a:t>
            </a:r>
            <a:r>
              <a:rPr lang="en-US" sz="100" dirty="0"/>
              <a:t> </a:t>
            </a:r>
            <a:r>
              <a:rPr lang="en-US" sz="2800" dirty="0"/>
              <a:t>T</a:t>
            </a:r>
            <a:r>
              <a:rPr lang="en-US" sz="100" dirty="0"/>
              <a:t> </a:t>
            </a:r>
            <a:r>
              <a:rPr lang="en-US" sz="2800" dirty="0"/>
              <a:t>M, T</a:t>
            </a:r>
            <a:r>
              <a:rPr lang="en-US" sz="100" dirty="0"/>
              <a:t> </a:t>
            </a:r>
            <a:r>
              <a:rPr lang="en-US" sz="2800" dirty="0"/>
              <a:t>S, and A</a:t>
            </a:r>
            <a:r>
              <a:rPr lang="en-US" sz="100" dirty="0"/>
              <a:t> </a:t>
            </a:r>
            <a:r>
              <a:rPr lang="en-US" sz="2800" dirty="0"/>
              <a:t>F</a:t>
            </a:r>
            <a:r>
              <a:rPr lang="en-US" sz="100" dirty="0"/>
              <a:t> </a:t>
            </a:r>
            <a:r>
              <a:rPr lang="en-US" sz="2800" dirty="0"/>
              <a:t>S Approaches – Text Alternative</a:t>
            </a:r>
          </a:p>
        </p:txBody>
      </p:sp>
      <p:sp>
        <p:nvSpPr>
          <p:cNvPr id="3" name="Text Placeholder 2">
            <a:extLst>
              <a:ext uri="{FF2B5EF4-FFF2-40B4-BE49-F238E27FC236}">
                <a16:creationId xmlns:a16="http://schemas.microsoft.com/office/drawing/2014/main" id="{5A2C8DC0-E03A-8145-0709-1CC04B019964}"/>
              </a:ext>
            </a:extLst>
          </p:cNvPr>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0603A86-475E-0A24-FE05-1A3FADCFCEDD}"/>
              </a:ext>
            </a:extLst>
          </p:cNvPr>
          <p:cNvSpPr>
            <a:spLocks noGrp="1"/>
          </p:cNvSpPr>
          <p:nvPr>
            <p:ph sz="quarter" idx="11"/>
          </p:nvPr>
        </p:nvSpPr>
        <p:spPr/>
        <p:txBody>
          <a:bodyPr>
            <a:normAutofit/>
          </a:bodyPr>
          <a:lstStyle/>
          <a:p>
            <a:r>
              <a:rPr lang="en-US" sz="2400" dirty="0"/>
              <a:t>The columns have the fields of held-to-maturity, H T M, trading, T S, and available for sale, A F S. The rows have the categories, purchase bonds at a discount, record interest revenue, Adjust to fair value, 2027, Sell bonds in 2028, 1, adjust to fair value 2028, 2, reclassify unrealized holding gains and losses, record sale of bonds. The table gives corresponding values for discounts, investments, cash, and further adjustments. </a:t>
            </a:r>
          </a:p>
        </p:txBody>
      </p:sp>
      <p:sp>
        <p:nvSpPr>
          <p:cNvPr id="5" name="Text Placeholder 4">
            <a:extLst>
              <a:ext uri="{FF2B5EF4-FFF2-40B4-BE49-F238E27FC236}">
                <a16:creationId xmlns:a16="http://schemas.microsoft.com/office/drawing/2014/main" id="{EACD2BA1-F6CD-BD4E-BBE3-5EA1A5129C07}"/>
              </a:ext>
            </a:extLst>
          </p:cNvPr>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5E2B3E9F-82CA-ADBB-96C7-857A7540CBC6}"/>
              </a:ext>
            </a:extLst>
          </p:cNvPr>
          <p:cNvSpPr>
            <a:spLocks noGrp="1"/>
          </p:cNvSpPr>
          <p:nvPr>
            <p:ph type="sldNum" sz="quarter" idx="10"/>
          </p:nvPr>
        </p:nvSpPr>
        <p:spPr/>
        <p:txBody>
          <a:bodyPr/>
          <a:lstStyle/>
          <a:p>
            <a:fld id="{68151E55-6873-49E2-B8D5-2F265E6F1973}" type="slidenum">
              <a:rPr lang="en-US" sz="800" smtClean="0"/>
              <a:t>95</a:t>
            </a:fld>
            <a:endParaRPr lang="en-US" sz="800"/>
          </a:p>
        </p:txBody>
      </p:sp>
    </p:spTree>
    <p:extLst>
      <p:ext uri="{BB962C8B-B14F-4D97-AF65-F5344CB8AC3E}">
        <p14:creationId xmlns:p14="http://schemas.microsoft.com/office/powerpoint/2010/main" val="7130529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Equity Method—</a:t>
            </a:r>
            <a:r>
              <a:rPr lang="en-US" sz="2800" dirty="0"/>
              <a:t>Purchase of Investment </a:t>
            </a:r>
            <a:r>
              <a:rPr lang="en-US" sz="1000" b="0" dirty="0"/>
              <a:t>1</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It has 4 columns and 10 rows. The row headers are the total fair value of </a:t>
            </a:r>
            <a:r>
              <a:rPr lang="en-US" sz="2400" dirty="0" err="1"/>
              <a:t>Arjent</a:t>
            </a:r>
            <a:r>
              <a:rPr lang="en-US" sz="2400" dirty="0"/>
              <a:t> (1/2/27), buildings, land, other identifiable net assets, identifiable net assets, goodwill, other information (12/31/27), </a:t>
            </a:r>
            <a:r>
              <a:rPr lang="en-US" sz="2400" dirty="0" err="1"/>
              <a:t>Arjent's</a:t>
            </a:r>
            <a:r>
              <a:rPr lang="en-US" sz="2400" dirty="0"/>
              <a:t> 2027 net income, </a:t>
            </a:r>
            <a:r>
              <a:rPr lang="en-US" sz="2400" dirty="0" err="1"/>
              <a:t>Arjent's</a:t>
            </a:r>
            <a:r>
              <a:rPr lang="en-US" sz="2400" dirty="0"/>
              <a:t> 2027 dividends, declared and paid. An arrow indicates 5,000,000 dollars multiplied by 30%, purchased equals 1,500,000 dollars purchased price. Another arrow shows the buildings with 10 years remaining useful life and no salvage value. Another arrow indicates other net assets equal to other assets minus total liabilities.</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96</a:t>
            </a:fld>
            <a:endParaRPr lang="en-US" sz="800"/>
          </a:p>
        </p:txBody>
      </p:sp>
    </p:spTree>
    <p:extLst>
      <p:ext uri="{BB962C8B-B14F-4D97-AF65-F5344CB8AC3E}">
        <p14:creationId xmlns:p14="http://schemas.microsoft.com/office/powerpoint/2010/main" val="2715162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Equity Method—</a:t>
            </a:r>
            <a:r>
              <a:rPr lang="en-US" sz="2800" dirty="0"/>
              <a:t>Purchase of Investment </a:t>
            </a:r>
            <a:r>
              <a:rPr lang="en-US" sz="1000" b="0" dirty="0"/>
              <a:t>2</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Top. It has 3 columns and 10 rows. The column headers are the book value on </a:t>
            </a:r>
            <a:r>
              <a:rPr lang="en-US" sz="2400" dirty="0" err="1"/>
              <a:t>Arjent's</a:t>
            </a:r>
            <a:r>
              <a:rPr lang="en-US" sz="2400" dirty="0"/>
              <a:t> financial statements and fair value at the time of United's investment. The row headers are the total fair value of </a:t>
            </a:r>
            <a:r>
              <a:rPr lang="en-US" sz="2400" dirty="0" err="1"/>
              <a:t>Arjent</a:t>
            </a:r>
            <a:r>
              <a:rPr lang="en-US" sz="2400" dirty="0"/>
              <a:t> (1/2/27), buildings, land, other identifiable net assets, identifiable net assets, goodwill, other information (12/31/27), </a:t>
            </a:r>
            <a:r>
              <a:rPr lang="en-US" sz="2400" dirty="0" err="1"/>
              <a:t>Arjent's</a:t>
            </a:r>
            <a:r>
              <a:rPr lang="en-US" sz="2400" dirty="0"/>
              <a:t> 2027 net income, </a:t>
            </a:r>
            <a:r>
              <a:rPr lang="en-US" sz="2400" dirty="0" err="1"/>
              <a:t>Arjent's</a:t>
            </a:r>
            <a:r>
              <a:rPr lang="en-US" sz="2400" dirty="0"/>
              <a:t> 2027 dividends, declared and paid. Bottom. It has 3 columns and 2 rows. The column headers are journal entry, debit, and credit. The row headers are an investment in equity affiliate and cash. An arrow indicates the investment in equity affiliate has a debit of 1,500,000, which is obtained from the total fair value of </a:t>
            </a:r>
            <a:r>
              <a:rPr lang="en-US" sz="2400" dirty="0" err="1"/>
              <a:t>Arjent</a:t>
            </a:r>
            <a:r>
              <a:rPr lang="en-US" sz="2400" dirty="0"/>
              <a:t> (1/2/27), 5,000,000 dollars, multiplied by 30%.</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97</a:t>
            </a:fld>
            <a:endParaRPr lang="en-US" sz="800"/>
          </a:p>
        </p:txBody>
      </p:sp>
    </p:spTree>
    <p:extLst>
      <p:ext uri="{BB962C8B-B14F-4D97-AF65-F5344CB8AC3E}">
        <p14:creationId xmlns:p14="http://schemas.microsoft.com/office/powerpoint/2010/main" val="1380047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Equity Method—Recording Investment Revenue</a:t>
            </a:r>
            <a:r>
              <a:rPr lang="en-US" sz="2800" dirty="0"/>
              <a:t>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p>
        </p:txBody>
      </p:sp>
      <p:sp>
        <p:nvSpPr>
          <p:cNvPr id="4" name="Content Placeholder 3"/>
          <p:cNvSpPr>
            <a:spLocks noGrp="1"/>
          </p:cNvSpPr>
          <p:nvPr>
            <p:ph sz="quarter" idx="11"/>
          </p:nvPr>
        </p:nvSpPr>
        <p:spPr/>
        <p:txBody>
          <a:bodyPr>
            <a:normAutofit/>
          </a:bodyPr>
          <a:lstStyle/>
          <a:p>
            <a:r>
              <a:rPr lang="en-US" sz="2400" dirty="0"/>
              <a:t>Top. It has 3 columns and 10 rows. The column headers are the book value on </a:t>
            </a:r>
            <a:r>
              <a:rPr lang="en-US" sz="2400" dirty="0" err="1"/>
              <a:t>Arjent's</a:t>
            </a:r>
            <a:r>
              <a:rPr lang="en-US" sz="2400" dirty="0"/>
              <a:t> financial statements and fair value at the time of United's investment. The row headers are the total fair value of </a:t>
            </a:r>
            <a:r>
              <a:rPr lang="en-US" sz="2400" dirty="0" err="1"/>
              <a:t>Arjent</a:t>
            </a:r>
            <a:r>
              <a:rPr lang="en-US" sz="2400" dirty="0"/>
              <a:t> (1/2/27), buildings, land, other identifiable net assets, identifiable net assets, goodwill, other information (12/31/27), </a:t>
            </a:r>
            <a:r>
              <a:rPr lang="en-US" sz="2400" dirty="0" err="1"/>
              <a:t>Arjent's</a:t>
            </a:r>
            <a:r>
              <a:rPr lang="en-US" sz="2400" dirty="0"/>
              <a:t> 2027 net income, </a:t>
            </a:r>
            <a:r>
              <a:rPr lang="en-US" sz="2400" dirty="0" err="1"/>
              <a:t>Arjent's</a:t>
            </a:r>
            <a:r>
              <a:rPr lang="en-US" sz="2400" dirty="0"/>
              <a:t> 2027 dividends, declared and paid. Bottom. It has 3 columns and 2 rows. The column headers are journal entry, debit, and credit. The row headers are an investment in equity affiliate and investment revenue. An arrow indicates the investment revenue includes a credit of 150,000, which is obtained from </a:t>
            </a:r>
            <a:r>
              <a:rPr lang="en-US" sz="2400" dirty="0" err="1"/>
              <a:t>Arjent's</a:t>
            </a:r>
            <a:r>
              <a:rPr lang="en-US" sz="2400" dirty="0"/>
              <a:t> 2027 net income of 500,000 dollars, multiplied by 30%.</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98</a:t>
            </a:fld>
            <a:endParaRPr lang="en-US" sz="800"/>
          </a:p>
        </p:txBody>
      </p:sp>
    </p:spTree>
    <p:extLst>
      <p:ext uri="{BB962C8B-B14F-4D97-AF65-F5344CB8AC3E}">
        <p14:creationId xmlns:p14="http://schemas.microsoft.com/office/powerpoint/2010/main" val="33873147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Equity Method—</a:t>
            </a:r>
            <a:r>
              <a:rPr lang="en-US" sz="2800" dirty="0"/>
              <a:t>Receiving Dividends – Text Alternative</a:t>
            </a:r>
          </a:p>
        </p:txBody>
      </p:sp>
      <p:sp>
        <p:nvSpPr>
          <p:cNvPr id="3" name="Text Placeholder 2"/>
          <p:cNvSpPr>
            <a:spLocks noGrp="1"/>
          </p:cNvSpPr>
          <p:nvPr>
            <p:ph type="body" sz="quarter" idx="14"/>
          </p:nvPr>
        </p:nvSpPr>
        <p:spPr/>
        <p:txBody>
          <a:bodyPr/>
          <a:lstStyle/>
          <a:p>
            <a:r>
              <a:rPr lang="en-US" dirty="0">
                <a:hlinkClick r:id="rId3" action="ppaction://hlinksldjump"/>
              </a:rPr>
              <a:t>Return to parent-slide containing images.</a:t>
            </a:r>
            <a:endParaRPr lang="en-US" dirty="0"/>
          </a:p>
        </p:txBody>
      </p:sp>
      <p:sp>
        <p:nvSpPr>
          <p:cNvPr id="4" name="Content Placeholder 3"/>
          <p:cNvSpPr>
            <a:spLocks noGrp="1"/>
          </p:cNvSpPr>
          <p:nvPr>
            <p:ph sz="quarter" idx="11"/>
          </p:nvPr>
        </p:nvSpPr>
        <p:spPr/>
        <p:txBody>
          <a:bodyPr>
            <a:normAutofit/>
          </a:bodyPr>
          <a:lstStyle/>
          <a:p>
            <a:r>
              <a:rPr lang="en-US" sz="2400" dirty="0"/>
              <a:t>Top. It has 3 columns and 10 rows. The column headers are the book value on </a:t>
            </a:r>
            <a:r>
              <a:rPr lang="en-US" sz="2400" dirty="0" err="1"/>
              <a:t>Arjent's</a:t>
            </a:r>
            <a:r>
              <a:rPr lang="en-US" sz="2400" dirty="0"/>
              <a:t> financial statements and fair value at the time of United's investment. The row headers are the total fair value of </a:t>
            </a:r>
            <a:r>
              <a:rPr lang="en-US" sz="2400" dirty="0" err="1"/>
              <a:t>Arjent</a:t>
            </a:r>
            <a:r>
              <a:rPr lang="en-US" sz="2400" dirty="0"/>
              <a:t> (1/2/27), buildings, land, other identifiable net assets, identifiable net assets, goodwill, other information (12/31/27), </a:t>
            </a:r>
            <a:r>
              <a:rPr lang="en-US" sz="2400" dirty="0" err="1"/>
              <a:t>Arjent's</a:t>
            </a:r>
            <a:r>
              <a:rPr lang="en-US" sz="2400" dirty="0"/>
              <a:t> 2027 net income, </a:t>
            </a:r>
            <a:r>
              <a:rPr lang="en-US" sz="2400" dirty="0" err="1"/>
              <a:t>Arjent's</a:t>
            </a:r>
            <a:r>
              <a:rPr lang="en-US" sz="2400" dirty="0"/>
              <a:t> 2027 dividends, declared and paid. Bottom. It has 3 columns and 2 rows. The column headers are journal entry, debit, and credit. The row headers are cash and investment in equity affiliate. An arrow indicates the investment in equity affiliate has a credit of 75,000, which is obtained from declared and paid, which is 250,000 dollars, multiplied by 30%.</a:t>
            </a:r>
          </a:p>
        </p:txBody>
      </p:sp>
      <p:sp>
        <p:nvSpPr>
          <p:cNvPr id="5" name="Text Placeholder 4"/>
          <p:cNvSpPr>
            <a:spLocks noGrp="1"/>
          </p:cNvSpPr>
          <p:nvPr>
            <p:ph type="body" sz="quarter" idx="15"/>
          </p:nvPr>
        </p:nvSpPr>
        <p:spPr/>
        <p:txBody>
          <a:bodyPr/>
          <a:lstStyle/>
          <a:p>
            <a:r>
              <a:rPr lang="en-US" dirty="0">
                <a:hlinkClick r:id="rId3" action="ppaction://hlinksldjump"/>
              </a:rPr>
              <a:t>Return to parent-slide containing images.</a:t>
            </a:r>
            <a:endParaRPr lang="en-US" dirty="0"/>
          </a:p>
        </p:txBody>
      </p:sp>
      <p:sp>
        <p:nvSpPr>
          <p:cNvPr id="6" name="Slide Number Placeholder 5"/>
          <p:cNvSpPr>
            <a:spLocks noGrp="1"/>
          </p:cNvSpPr>
          <p:nvPr>
            <p:ph type="sldNum" sz="quarter" idx="10"/>
          </p:nvPr>
        </p:nvSpPr>
        <p:spPr/>
        <p:txBody>
          <a:bodyPr/>
          <a:lstStyle/>
          <a:p>
            <a:fld id="{68151E55-6873-49E2-B8D5-2F265E6F1973}" type="slidenum">
              <a:rPr lang="en-US" sz="800" smtClean="0"/>
              <a:t>99</a:t>
            </a:fld>
            <a:endParaRPr lang="en-US" sz="800"/>
          </a:p>
        </p:txBody>
      </p:sp>
    </p:spTree>
    <p:extLst>
      <p:ext uri="{BB962C8B-B14F-4D97-AF65-F5344CB8AC3E}">
        <p14:creationId xmlns:p14="http://schemas.microsoft.com/office/powerpoint/2010/main" val="124769004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7384</TotalTime>
  <Words>26032</Words>
  <Application>Microsoft Office PowerPoint</Application>
  <PresentationFormat>On-screen Show (4:3)</PresentationFormat>
  <Paragraphs>1748</Paragraphs>
  <Slides>106</Slides>
  <Notes>106</Notes>
  <HiddenSlides>21</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106</vt:i4>
      </vt:variant>
    </vt:vector>
  </HeadingPairs>
  <TitlesOfParts>
    <vt:vector size="117" baseType="lpstr">
      <vt:lpstr>Aptos</vt:lpstr>
      <vt:lpstr>Arial</vt:lpstr>
      <vt:lpstr>Calibri</vt:lpstr>
      <vt:lpstr>Proxima Nova</vt:lpstr>
      <vt:lpstr>Segoe UI</vt:lpstr>
      <vt:lpstr>Title Slides Master</vt:lpstr>
      <vt:lpstr>MainContentSlideMaster</vt:lpstr>
      <vt:lpstr>ClosingMaster</vt:lpstr>
      <vt:lpstr>DividerSlideMaster</vt:lpstr>
      <vt:lpstr>ImageDescriptionAppendixSlideMaster</vt:lpstr>
      <vt:lpstr>Equation</vt:lpstr>
      <vt:lpstr>Chapter 12</vt:lpstr>
      <vt:lpstr>Investments</vt:lpstr>
      <vt:lpstr>Accounting for Debt Investments</vt:lpstr>
      <vt:lpstr>Debt Investment: Bonds Purchased at a Discount</vt:lpstr>
      <vt:lpstr>Bond Investments: Premiums and Discounts</vt:lpstr>
      <vt:lpstr>Key Events in the Life of a Debt Investment</vt:lpstr>
      <vt:lpstr>Recording the Purchase of a Debt Investment</vt:lpstr>
      <vt:lpstr>Recording Interest Revenue</vt:lpstr>
      <vt:lpstr>Amortization Schedule—Discount</vt:lpstr>
      <vt:lpstr>Classification of Debt Investments</vt:lpstr>
      <vt:lpstr>Three Classifications of Debt Investments</vt:lpstr>
      <vt:lpstr>Disclosure about Investments—United Parcel Service, Inc.</vt:lpstr>
      <vt:lpstr>Debt Investments to Be Held-to-Maturity (H T M)</vt:lpstr>
      <vt:lpstr>For H T M Investments, Do Not Recognize Unrealized Holding Gains and Losses</vt:lpstr>
      <vt:lpstr>Sale of H T M Investments</vt:lpstr>
      <vt:lpstr>Impairment of H T M Investments</vt:lpstr>
      <vt:lpstr>Financial Statement Presentation—H T M</vt:lpstr>
      <vt:lpstr>Reporting Held-to-Maturity Investments</vt:lpstr>
      <vt:lpstr>Disclosure of Unrealized Gains and Losses on H T M Investments</vt:lpstr>
      <vt:lpstr>Trading Securities (T S)</vt:lpstr>
      <vt:lpstr>Adjust Trading Security Investments to Fair Value (2027)</vt:lpstr>
      <vt:lpstr>Sale of Trading Security Investments 1</vt:lpstr>
      <vt:lpstr>Sale of Trading Security Investments 2</vt:lpstr>
      <vt:lpstr>What If the Company Doesn’t Update F V Adjustment as of January 5, 2028?</vt:lpstr>
      <vt:lpstr>Financial Statement Presentation: Trading Securities</vt:lpstr>
      <vt:lpstr>Reporting Trading Securities</vt:lpstr>
      <vt:lpstr>Debt Investments Classified as Available-for-Sale Securities</vt:lpstr>
      <vt:lpstr>Adjust A F S Investments to Fair Value</vt:lpstr>
      <vt:lpstr>Sale of A F S Investments 1</vt:lpstr>
      <vt:lpstr>Sale of A F S Investments 2</vt:lpstr>
      <vt:lpstr>Sale of A F S Investments 3</vt:lpstr>
      <vt:lpstr>Impairment of A F S Investments</vt:lpstr>
      <vt:lpstr>Financial Statement Presentation: A F S</vt:lpstr>
      <vt:lpstr>Reporting Available- for-Sale Securities</vt:lpstr>
      <vt:lpstr>Investments in Securities Available-for-Sale—Cisco Systems</vt:lpstr>
      <vt:lpstr>Comparison of H T M, T S, and A F S Approaches</vt:lpstr>
      <vt:lpstr>Accounting for Debt Investments (I F R S)</vt:lpstr>
      <vt:lpstr>Transfers between Reporting Categories</vt:lpstr>
      <vt:lpstr>Transfers between Investment Categories (I F R S)</vt:lpstr>
      <vt:lpstr>Fair Value Option (F V O—H T M &amp; A F S)</vt:lpstr>
      <vt:lpstr>Fair Value Option (I F R S)</vt:lpstr>
      <vt:lpstr>Financial Statement Presentation and Disclosure</vt:lpstr>
      <vt:lpstr>Fair Value Disclosures of Investment Securities H P Incorporated</vt:lpstr>
      <vt:lpstr>Accounting for Equity Investments</vt:lpstr>
      <vt:lpstr>Reporting Categories for Equity Investments</vt:lpstr>
      <vt:lpstr>When the Investor Does Not Have Significant Influence 1</vt:lpstr>
      <vt:lpstr>When the Investor Does Not Have Significant Influence 2</vt:lpstr>
      <vt:lpstr>Adjust Equity Investments to Fair Value (2027)</vt:lpstr>
      <vt:lpstr>Sell the Equity Investment</vt:lpstr>
      <vt:lpstr>Adjust Remaining Equity Investments to Fair Value (2028)</vt:lpstr>
      <vt:lpstr>Accounting for Equity Investments When the Investor Does Not Have Significant Influence (I F R S)</vt:lpstr>
      <vt:lpstr>Financial Statement Presentation—Equity Securities</vt:lpstr>
      <vt:lpstr>When the Investor Has Significant Influence—The Equity Method</vt:lpstr>
      <vt:lpstr>Equity Method—Purchase of Investment 1</vt:lpstr>
      <vt:lpstr>Equity Method—Purchase of Investment 2</vt:lpstr>
      <vt:lpstr>Equity Method—Recording Investment Revenue</vt:lpstr>
      <vt:lpstr>Equity Method—Receiving Dividends</vt:lpstr>
      <vt:lpstr>Further Adjustments under the Equity Method</vt:lpstr>
      <vt:lpstr>Source of Differences between the Investment and the Book Value of Net Assets Acquired</vt:lpstr>
      <vt:lpstr>Equity Method—Adjustments for Additional Depreciation</vt:lpstr>
      <vt:lpstr>No Adjustments for Land or Goodwill</vt:lpstr>
      <vt:lpstr>Adjustments for Other Assets and Liabilities</vt:lpstr>
      <vt:lpstr>Reporting the Investment</vt:lpstr>
      <vt:lpstr>Investment Acquired Mid-Year</vt:lpstr>
      <vt:lpstr>Equity Method Investments in the Balance Sheet—A T&amp;T</vt:lpstr>
      <vt:lpstr>Impairment of Equity Method Investments</vt:lpstr>
      <vt:lpstr>What If Conditions Change?</vt:lpstr>
      <vt:lpstr>If an Equity Method Investment is Sold</vt:lpstr>
      <vt:lpstr>Comparison of Fair Value and the Equity Methods</vt:lpstr>
      <vt:lpstr>Fair Value Option: Equity Method</vt:lpstr>
      <vt:lpstr>Fair Value Option—Equity Method I F R S</vt:lpstr>
      <vt:lpstr>Financial Instruments and Investment Derivatives</vt:lpstr>
      <vt:lpstr>Other Investments</vt:lpstr>
      <vt:lpstr>Cash Surrender Value 1</vt:lpstr>
      <vt:lpstr>Cash Surrender Value 2</vt:lpstr>
      <vt:lpstr>Credit Losses for Held-to-Maturity Investments 1</vt:lpstr>
      <vt:lpstr>Credit Losses for Held-to-Maturity Investments 2</vt:lpstr>
      <vt:lpstr>Credit Losses for Held-to-Maturity Investments 3</vt:lpstr>
      <vt:lpstr>Credit Losses for Available-for-Sale Investments</vt:lpstr>
      <vt:lpstr>Decision Tree to Account for Impairment of A F S Investments</vt:lpstr>
      <vt:lpstr>Impairment of A F S Investments 1</vt:lpstr>
      <vt:lpstr>Impairment of A F S Investments 2</vt:lpstr>
      <vt:lpstr>Impairment of A F S Investments 3</vt:lpstr>
      <vt:lpstr>Impairments – I F R S</vt:lpstr>
      <vt:lpstr>End of Main Content</vt:lpstr>
      <vt:lpstr>Accessibility Content: Text Alternatives for Images</vt:lpstr>
      <vt:lpstr>Debt Investment: Bonds Purchased at a Discount – Text Alternative</vt:lpstr>
      <vt:lpstr>Bond Investments: Premiums and Discounts – Text Alternative</vt:lpstr>
      <vt:lpstr>Amortization Schedule—Discount – Text Alternative</vt:lpstr>
      <vt:lpstr>Three Classifications of Debt Investments – Text Alternative</vt:lpstr>
      <vt:lpstr>Debt Investments to Be Held-to-Maturity (H T M) – Text Alternative</vt:lpstr>
      <vt:lpstr>Sale of H T M Investments – Text Alternative</vt:lpstr>
      <vt:lpstr>Sale of Trading Security Investments 1 – Text Alternative</vt:lpstr>
      <vt:lpstr>Sale of A F S Investments – Text Alternative</vt:lpstr>
      <vt:lpstr>Comparison of H T M, T S, and A F S Approaches – Text Alternative</vt:lpstr>
      <vt:lpstr>Equity Method—Purchase of Investment 1 – Text Alternative</vt:lpstr>
      <vt:lpstr>Equity Method—Purchase of Investment 2 – Text Alternative</vt:lpstr>
      <vt:lpstr>Equity Method—Recording Investment Revenue – Text Alternative</vt:lpstr>
      <vt:lpstr>Equity Method—Receiving Dividends – Text Alternative</vt:lpstr>
      <vt:lpstr>Source of Differences between the Investment and the Book Value of Net Assets Acquired – Text Alternative</vt:lpstr>
      <vt:lpstr>Equity Method—Adjustments for Additional Depreciation – Text Alternative</vt:lpstr>
      <vt:lpstr>If an Equity Method Investment is Sold – Text Alternative</vt:lpstr>
      <vt:lpstr>Comparison of Fair Value and the Equity Methods – Text Alternative</vt:lpstr>
      <vt:lpstr>Credit Losses for Held-to-Maturity Investments 2 – Text Alternative</vt:lpstr>
      <vt:lpstr>Credit Losses for Available-for-Sale Investments – Text Alternative</vt:lpstr>
      <vt:lpstr>Decision Tree to Account for Impairment of A F S Investments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
  <cp:keywords/>
  <cp:lastModifiedBy>Sanders, Christina</cp:lastModifiedBy>
  <cp:revision>3115</cp:revision>
  <dcterms:created xsi:type="dcterms:W3CDTF">2020-12-08T04:00:13Z</dcterms:created>
  <dcterms:modified xsi:type="dcterms:W3CDTF">2025-04-07T19:19:06Z</dcterms:modified>
</cp:coreProperties>
</file>