
<file path=[Content_Types].xml><?xml version="1.0" encoding="utf-8"?>
<Types xmlns="http://schemas.openxmlformats.org/package/2006/content-types">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media/image10.png" ContentType="image/png"/>
  <Override PartName="/ppt/media/image8.jpeg" ContentType="image/jpeg"/>
  <Override PartName="/ppt/media/image9.png" ContentType="image/png"/>
  <Override PartName="/ppt/media/image7.jpeg" ContentType="image/jpeg"/>
  <Override PartName="/ppt/media/image2.jpeg" ContentType="image/jpeg"/>
  <Override PartName="/ppt/media/image1.jpeg" ContentType="image/jpeg"/>
  <Override PartName="/ppt/media/image3.jpeg" ContentType="image/jpeg"/>
  <Override PartName="/ppt/media/image4.jpeg" ContentType="image/jpeg"/>
  <Override PartName="/ppt/media/image5.jpeg" ContentType="image/jpeg"/>
  <Override PartName="/ppt/media/image6.jpeg" ContentType="image/jpeg"/>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2.xml" ContentType="application/vnd.openxmlformats-officedocument.theme+xml"/>
  <Override PartName="/ppt/theme/theme1.xml" ContentType="application/vnd.openxmlformats-officedocument.theme+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8.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_rels/slideLayout17.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15.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16.xml.rels" ContentType="application/vnd.openxmlformats-package.relationships+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s/_rels/slide28.xml.rels" ContentType="application/vnd.openxmlformats-package.relationships+xml"/>
  <Override PartName="/ppt/slides/_rels/slide27.xml.rels" ContentType="application/vnd.openxmlformats-package.relationships+xml"/>
  <Override PartName="/ppt/slides/_rels/slide26.xml.rels" ContentType="application/vnd.openxmlformats-package.relationships+xml"/>
  <Override PartName="/ppt/slides/_rels/slide25.xml.rels" ContentType="application/vnd.openxmlformats-package.relationships+xml"/>
  <Override PartName="/ppt/slides/_rels/slide24.xml.rels" ContentType="application/vnd.openxmlformats-package.relationships+xml"/>
  <Override PartName="/ppt/slides/_rels/slide23.xml.rels" ContentType="application/vnd.openxmlformats-package.relationships+xml"/>
  <Override PartName="/ppt/slides/_rels/slide22.xml.rels" ContentType="application/vnd.openxmlformats-package.relationships+xml"/>
  <Override PartName="/ppt/slides/_rels/slide21.xml.rels" ContentType="application/vnd.openxmlformats-package.relationships+xml"/>
  <Override PartName="/ppt/slides/_rels/slide20.xml.rels" ContentType="application/vnd.openxmlformats-package.relationships+xml"/>
  <Override PartName="/ppt/slides/_rels/slide19.xml.rels" ContentType="application/vnd.openxmlformats-package.relationships+xml"/>
  <Override PartName="/ppt/slides/_rels/slide18.xml.rels" ContentType="application/vnd.openxmlformats-package.relationships+xml"/>
  <Override PartName="/ppt/slides/_rels/slide1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1.xml.rels" ContentType="application/vnd.openxmlformats-package.relationships+xml"/>
  <Override PartName="/ppt/slides/_rels/slide9.xml.rels" ContentType="application/vnd.openxmlformats-package.relationships+xml"/>
  <Override PartName="/ppt/slides/_rels/slide2.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Lst>
  <p:sldSz cx="9144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30" Type="http://schemas.openxmlformats.org/officeDocument/2006/relationships/slide" Target="slides/slide27.xml"/><Relationship Id="rId31" Type="http://schemas.openxmlformats.org/officeDocument/2006/relationships/slide" Target="slides/slide28.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24"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3200" spc="-1" strike="noStrike">
              <a:latin typeface="Arial"/>
            </a:endParaRPr>
          </a:p>
        </p:txBody>
      </p:sp>
      <p:sp>
        <p:nvSpPr>
          <p:cNvPr id="25"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27"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28"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29"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
        <p:nvSpPr>
          <p:cNvPr id="30" name="PlaceHolder 5"/>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32"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3200" spc="-1" strike="noStrike">
              <a:latin typeface="Arial"/>
            </a:endParaRPr>
          </a:p>
        </p:txBody>
      </p:sp>
      <p:sp>
        <p:nvSpPr>
          <p:cNvPr id="33"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3200" spc="-1" strike="noStrike">
              <a:latin typeface="Arial"/>
            </a:endParaRPr>
          </a:p>
        </p:txBody>
      </p:sp>
      <p:sp>
        <p:nvSpPr>
          <p:cNvPr id="34"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3200" spc="-1" strike="noStrike">
              <a:latin typeface="Arial"/>
            </a:endParaRPr>
          </a:p>
        </p:txBody>
      </p:sp>
      <p:sp>
        <p:nvSpPr>
          <p:cNvPr id="35" name="PlaceHolder 5"/>
          <p:cNvSpPr>
            <a:spLocks noGrp="1"/>
          </p:cNvSpPr>
          <p:nvPr>
            <p:ph type="body"/>
          </p:nvPr>
        </p:nvSpPr>
        <p:spPr>
          <a:xfrm>
            <a:off x="457200" y="3682080"/>
            <a:ext cx="2649600" cy="1896840"/>
          </a:xfrm>
          <a:prstGeom prst="rect">
            <a:avLst/>
          </a:prstGeom>
        </p:spPr>
        <p:txBody>
          <a:bodyPr lIns="0" rIns="0" tIns="0" bIns="0">
            <a:normAutofit/>
          </a:bodyPr>
          <a:p>
            <a:endParaRPr b="0" lang="en-US" sz="3200" spc="-1" strike="noStrike">
              <a:latin typeface="Arial"/>
            </a:endParaRPr>
          </a:p>
        </p:txBody>
      </p:sp>
      <p:sp>
        <p:nvSpPr>
          <p:cNvPr id="36"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3200" spc="-1" strike="noStrike">
              <a:latin typeface="Arial"/>
            </a:endParaRPr>
          </a:p>
        </p:txBody>
      </p:sp>
      <p:sp>
        <p:nvSpPr>
          <p:cNvPr id="37" name="PlaceHolder 7"/>
          <p:cNvSpPr>
            <a:spLocks noGrp="1"/>
          </p:cNvSpPr>
          <p:nvPr>
            <p:ph type="body"/>
          </p:nvPr>
        </p:nvSpPr>
        <p:spPr>
          <a:xfrm>
            <a:off x="6022080" y="3682080"/>
            <a:ext cx="26496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41"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43"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45"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46"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50"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51"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
        <p:nvSpPr>
          <p:cNvPr id="52"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3"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54"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55"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56"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58"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59"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60"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62"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3200" spc="-1" strike="noStrike">
              <a:latin typeface="Arial"/>
            </a:endParaRPr>
          </a:p>
        </p:txBody>
      </p:sp>
      <p:sp>
        <p:nvSpPr>
          <p:cNvPr id="63"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65"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66"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67"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
        <p:nvSpPr>
          <p:cNvPr id="68" name="PlaceHolder 5"/>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70"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3200" spc="-1" strike="noStrike">
              <a:latin typeface="Arial"/>
            </a:endParaRPr>
          </a:p>
        </p:txBody>
      </p:sp>
      <p:sp>
        <p:nvSpPr>
          <p:cNvPr id="71"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3200" spc="-1" strike="noStrike">
              <a:latin typeface="Arial"/>
            </a:endParaRPr>
          </a:p>
        </p:txBody>
      </p:sp>
      <p:sp>
        <p:nvSpPr>
          <p:cNvPr id="72"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3200" spc="-1" strike="noStrike">
              <a:latin typeface="Arial"/>
            </a:endParaRPr>
          </a:p>
        </p:txBody>
      </p:sp>
      <p:sp>
        <p:nvSpPr>
          <p:cNvPr id="73" name="PlaceHolder 5"/>
          <p:cNvSpPr>
            <a:spLocks noGrp="1"/>
          </p:cNvSpPr>
          <p:nvPr>
            <p:ph type="body"/>
          </p:nvPr>
        </p:nvSpPr>
        <p:spPr>
          <a:xfrm>
            <a:off x="457200" y="3682080"/>
            <a:ext cx="2649600" cy="1896840"/>
          </a:xfrm>
          <a:prstGeom prst="rect">
            <a:avLst/>
          </a:prstGeom>
        </p:spPr>
        <p:txBody>
          <a:bodyPr lIns="0" rIns="0" tIns="0" bIns="0">
            <a:normAutofit/>
          </a:bodyPr>
          <a:p>
            <a:endParaRPr b="0" lang="en-US" sz="3200" spc="-1" strike="noStrike">
              <a:latin typeface="Arial"/>
            </a:endParaRPr>
          </a:p>
        </p:txBody>
      </p:sp>
      <p:sp>
        <p:nvSpPr>
          <p:cNvPr id="74"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3200" spc="-1" strike="noStrike">
              <a:latin typeface="Arial"/>
            </a:endParaRPr>
          </a:p>
        </p:txBody>
      </p:sp>
      <p:sp>
        <p:nvSpPr>
          <p:cNvPr id="75" name="PlaceHolder 7"/>
          <p:cNvSpPr>
            <a:spLocks noGrp="1"/>
          </p:cNvSpPr>
          <p:nvPr>
            <p:ph type="body"/>
          </p:nvPr>
        </p:nvSpPr>
        <p:spPr>
          <a:xfrm>
            <a:off x="6022080" y="3682080"/>
            <a:ext cx="26496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5"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7"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8"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12"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13"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
        <p:nvSpPr>
          <p:cNvPr id="14"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16"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17"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18"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20"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21"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22"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457200" y="274680"/>
            <a:ext cx="8228880" cy="1142280"/>
          </a:xfrm>
          <a:prstGeom prst="rect">
            <a:avLst/>
          </a:prstGeom>
        </p:spPr>
        <p:txBody>
          <a:bodyPr lIns="0" rIns="0" tIns="0" bIns="0" anchor="ctr"/>
          <a:p>
            <a:r>
              <a:rPr b="0" lang="en-US" sz="1800" spc="-1" strike="noStrike">
                <a:latin typeface="Arial"/>
              </a:rPr>
              <a:t>Click to edit the title text format</a:t>
            </a:r>
            <a:endParaRPr b="0" lang="en-US" sz="1800" spc="-1" strike="noStrike">
              <a:latin typeface="Arial"/>
            </a:endParaRPr>
          </a:p>
        </p:txBody>
      </p:sp>
      <p:sp>
        <p:nvSpPr>
          <p:cNvPr id="1" name="PlaceHolder 2"/>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457200" y="273600"/>
            <a:ext cx="8229240" cy="1144800"/>
          </a:xfrm>
          <a:prstGeom prst="rect">
            <a:avLst/>
          </a:prstGeom>
        </p:spPr>
        <p:txBody>
          <a:bodyPr lIns="0" rIns="0" tIns="0" bIns="0" anchor="ctr"/>
          <a:p>
            <a:pPr algn="ctr"/>
            <a:r>
              <a:rPr b="0" lang="en-US" sz="4400" spc="-1" strike="noStrike">
                <a:latin typeface="Arial"/>
              </a:rPr>
              <a:t>Click to edit the title text format</a:t>
            </a:r>
            <a:endParaRPr b="0" lang="en-US" sz="4400" spc="-1" strike="noStrike">
              <a:latin typeface="Arial"/>
            </a:endParaRPr>
          </a:p>
        </p:txBody>
      </p:sp>
      <p:sp>
        <p:nvSpPr>
          <p:cNvPr id="39" name="PlaceHolder 2"/>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5.xml.rels><?xml version="1.0" encoding="UTF-8"?>
<Relationships xmlns="http://schemas.openxmlformats.org/package/2006/relationships"><Relationship Id="rId1" Type="http://schemas.openxmlformats.org/officeDocument/2006/relationships/hyperlink" Target="https://cocl.us/new_york_dataset" TargetMode="External"/><Relationship Id="rId2" Type="http://schemas.openxmlformats.org/officeDocument/2006/relationships/hyperlink" Target="https://data.cityofnewyork.us/City-Government/Borough-Boundaries/tqmj-j8zm" TargetMode="External"/><Relationship Id="rId3"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hyperlink" Target="https://cocl.us/new_york_dataset" TargetMode="External"/><Relationship Id="rId2" Type="http://schemas.openxmlformats.org/officeDocument/2006/relationships/hyperlink" Target="https://cocl.us/new_york_dataset" TargetMode="External"/><Relationship Id="rId3" Type="http://schemas.openxmlformats.org/officeDocument/2006/relationships/image" Target="../media/image1.jpeg"/><Relationship Id="rId4"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0.xml.rels><?xml version="1.0" encoding="UTF-8"?>
<Relationships xmlns="http://schemas.openxmlformats.org/package/2006/relationships"><Relationship Id="rId1" Type="http://schemas.openxmlformats.org/officeDocument/2006/relationships/image" Target="../media/image3.jpeg"/><Relationship Id="rId2"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image" Target="../media/image4.jpeg"/><Relationship Id="rId2"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image" Target="../media/image5.jpeg"/><Relationship Id="rId2"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image" Target="../media/image6.jpeg"/><Relationship Id="rId2"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image" Target="../media/image7.jpeg"/><Relationship Id="rId2"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image" Target="../media/image8.jpeg"/><Relationship Id="rId2" Type="http://schemas.openxmlformats.org/officeDocument/2006/relationships/slideLayout" Target="../slideLayouts/slideLayout13.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7.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3.xml"/>
</Relationships>
</file>

<file path=ppt/slides/_rels/slide28.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 name="TextShape 1"/>
          <p:cNvSpPr txBox="1"/>
          <p:nvPr/>
        </p:nvSpPr>
        <p:spPr>
          <a:xfrm>
            <a:off x="457200" y="-1966680"/>
            <a:ext cx="8228880" cy="5625000"/>
          </a:xfrm>
          <a:prstGeom prst="rect">
            <a:avLst/>
          </a:prstGeom>
          <a:noFill/>
          <a:ln>
            <a:noFill/>
          </a:ln>
        </p:spPr>
        <p:txBody>
          <a:bodyPr lIns="0" rIns="0" tIns="0" bIns="0" anchor="ctr"/>
          <a:p>
            <a:pPr algn="ctr"/>
            <a:br/>
            <a:br/>
            <a:br/>
            <a:br/>
            <a:br/>
            <a:br/>
            <a:br/>
            <a:br/>
            <a:r>
              <a:rPr b="0" lang="en-US" sz="4400" spc="-1" strike="noStrike">
                <a:latin typeface="Arial"/>
              </a:rPr>
              <a:t>IBM Data Science</a:t>
            </a:r>
            <a:endParaRPr b="0" lang="en-US" sz="4400" spc="-1" strike="noStrike">
              <a:latin typeface="Arial"/>
            </a:endParaRPr>
          </a:p>
        </p:txBody>
      </p:sp>
      <p:sp>
        <p:nvSpPr>
          <p:cNvPr id="77" name="TextShape 2"/>
          <p:cNvSpPr txBox="1"/>
          <p:nvPr/>
        </p:nvSpPr>
        <p:spPr>
          <a:xfrm>
            <a:off x="457200" y="1604520"/>
            <a:ext cx="8229240" cy="3977280"/>
          </a:xfrm>
          <a:prstGeom prst="rect">
            <a:avLst/>
          </a:prstGeom>
          <a:noFill/>
          <a:ln>
            <a:noFill/>
          </a:ln>
        </p:spPr>
        <p:txBody>
          <a:bodyPr lIns="0" rIns="0" tIns="0" bIns="0">
            <a:normAutofit/>
          </a:bodyPr>
          <a:p>
            <a:endParaRPr b="1" lang="en-IN" sz="2400" spc="-1" strike="noStrike">
              <a:latin typeface="Times New Roman"/>
            </a:endParaRPr>
          </a:p>
          <a:p>
            <a:endParaRPr b="0" lang="en-US" sz="3200" spc="-1" strike="noStrike">
              <a:latin typeface="Arial"/>
            </a:endParaRPr>
          </a:p>
          <a:p>
            <a:endParaRPr b="0" lang="en-US" sz="3200" spc="-1" strike="noStrike">
              <a:latin typeface="Arial"/>
            </a:endParaRPr>
          </a:p>
          <a:p>
            <a:pPr marL="487800" algn="just">
              <a:lnSpc>
                <a:spcPts val="1556"/>
              </a:lnSpc>
              <a:spcAft>
                <a:spcPts val="1199"/>
              </a:spcAft>
            </a:pPr>
            <a:endParaRPr b="0" lang="en-US" sz="1200" spc="-1" strike="noStrike">
              <a:solidFill>
                <a:srgbClr val="000000"/>
              </a:solidFill>
              <a:latin typeface="Cambria"/>
            </a:endParaRPr>
          </a:p>
          <a:p>
            <a:pPr marL="30600" algn="just">
              <a:lnSpc>
                <a:spcPts val="1556"/>
              </a:lnSpc>
              <a:spcAft>
                <a:spcPts val="1199"/>
              </a:spcAft>
            </a:pPr>
            <a:endParaRPr b="0" lang="en-US" sz="1200" spc="-1" strike="noStrike">
              <a:solidFill>
                <a:srgbClr val="000000"/>
              </a:solidFill>
              <a:latin typeface="Cambria"/>
            </a:endParaRPr>
          </a:p>
          <a:p>
            <a:pPr marL="487800" algn="just">
              <a:lnSpc>
                <a:spcPts val="1556"/>
              </a:lnSpc>
              <a:spcAft>
                <a:spcPts val="1199"/>
              </a:spcAft>
            </a:pPr>
            <a:endParaRPr b="0" lang="en-US" sz="1200" spc="-1" strike="noStrike">
              <a:solidFill>
                <a:srgbClr val="000000"/>
              </a:solidFill>
              <a:latin typeface="Cambria"/>
            </a:endParaRPr>
          </a:p>
          <a:p>
            <a:pPr marL="487800" algn="just">
              <a:lnSpc>
                <a:spcPts val="1556"/>
              </a:lnSpc>
              <a:spcAft>
                <a:spcPts val="1199"/>
              </a:spcAft>
            </a:pPr>
            <a:endParaRPr b="0" lang="en-US" sz="1200" spc="-1" strike="noStrike">
              <a:solidFill>
                <a:srgbClr val="000000"/>
              </a:solidFill>
              <a:latin typeface="Cambria"/>
            </a:endParaRPr>
          </a:p>
          <a:p>
            <a:pPr marL="487800" algn="just">
              <a:lnSpc>
                <a:spcPts val="1556"/>
              </a:lnSpc>
              <a:spcAft>
                <a:spcPts val="1199"/>
              </a:spcAft>
            </a:pPr>
            <a:endParaRPr b="0" lang="en-US" sz="1200" spc="-1" strike="noStrike">
              <a:solidFill>
                <a:srgbClr val="000000"/>
              </a:solidFill>
              <a:latin typeface="Cambria"/>
            </a:endParaRPr>
          </a:p>
          <a:p>
            <a:pPr marL="457200">
              <a:lnSpc>
                <a:spcPts val="1630"/>
              </a:lnSpc>
              <a:spcAft>
                <a:spcPts val="340"/>
              </a:spcAft>
            </a:pPr>
            <a:endParaRPr b="0" lang="en-US" sz="950" spc="-1" strike="noStrike">
              <a:solidFill>
                <a:srgbClr val="000000"/>
              </a:solidFill>
              <a:latin typeface="Verdana"/>
            </a:endParaRPr>
          </a:p>
          <a:p>
            <a:pPr marL="457200">
              <a:lnSpc>
                <a:spcPts val="1630"/>
              </a:lnSpc>
              <a:spcAft>
                <a:spcPts val="340"/>
              </a:spcAft>
            </a:pPr>
            <a:endParaRPr b="0" lang="en-US" sz="950" spc="-1" strike="noStrike">
              <a:solidFill>
                <a:srgbClr val="000000"/>
              </a:solidFill>
              <a:latin typeface="Verdana"/>
            </a:endParaRPr>
          </a:p>
          <a:p>
            <a:pPr marL="457200">
              <a:lnSpc>
                <a:spcPts val="1630"/>
              </a:lnSpc>
              <a:spcAft>
                <a:spcPts val="340"/>
              </a:spcAft>
            </a:pPr>
            <a:endParaRPr b="0" lang="en-US" sz="950" spc="-1" strike="noStrike">
              <a:solidFill>
                <a:srgbClr val="000000"/>
              </a:solidFill>
              <a:latin typeface="Verdana"/>
            </a:endParaRPr>
          </a:p>
        </p:txBody>
      </p:sp>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 name="TextShape 1"/>
          <p:cNvSpPr txBox="1"/>
          <p:nvPr/>
        </p:nvSpPr>
        <p:spPr>
          <a:xfrm>
            <a:off x="457200" y="274680"/>
            <a:ext cx="8228880" cy="1142280"/>
          </a:xfrm>
          <a:prstGeom prst="rect">
            <a:avLst/>
          </a:prstGeom>
          <a:noFill/>
          <a:ln>
            <a:noFill/>
          </a:ln>
        </p:spPr>
        <p:txBody>
          <a:bodyPr lIns="0" rIns="0" tIns="0" bIns="0" anchor="ctr"/>
          <a:p>
            <a:pPr algn="ctr"/>
            <a:r>
              <a:rPr b="0" lang="en-US" sz="4400" spc="-1" strike="noStrike">
                <a:latin typeface="Arial"/>
              </a:rPr>
              <a:t>8. </a:t>
            </a:r>
            <a:r>
              <a:rPr b="1" lang="en-IN" sz="1400" spc="-1" strike="noStrike">
                <a:latin typeface="Cambria"/>
                <a:ea typeface="Times New Roman"/>
              </a:rPr>
              <a:t>Machine Learning with Python</a:t>
            </a:r>
            <a:endParaRPr b="0" lang="en-US" sz="1400" spc="-1" strike="noStrike">
              <a:latin typeface="Arial"/>
            </a:endParaRPr>
          </a:p>
        </p:txBody>
      </p:sp>
      <p:sp>
        <p:nvSpPr>
          <p:cNvPr id="95" name="TextShape 2"/>
          <p:cNvSpPr txBox="1"/>
          <p:nvPr/>
        </p:nvSpPr>
        <p:spPr>
          <a:xfrm>
            <a:off x="457200" y="1604520"/>
            <a:ext cx="8229240" cy="3977280"/>
          </a:xfrm>
          <a:prstGeom prst="rect">
            <a:avLst/>
          </a:prstGeom>
          <a:noFill/>
          <a:ln>
            <a:noFill/>
          </a:ln>
        </p:spPr>
        <p:txBody>
          <a:bodyPr lIns="0" rIns="0" tIns="0" bIns="0">
            <a:normAutofit/>
          </a:bodyPr>
          <a:p>
            <a:r>
              <a:rPr b="0" lang="en-IN" sz="1200" spc="-1" strike="noStrike">
                <a:latin typeface="Calibari"/>
                <a:ea typeface="Times New Roman"/>
              </a:rPr>
              <a:t>In this course I have learned about some of machine learning topics like supervised and unsupervised learning, classification, clustering and some Python libraries like Sci-kit learn and Scipy.</a:t>
            </a:r>
            <a:endParaRPr b="0" lang="en-IN" sz="1200" spc="-1" strike="noStrike">
              <a:latin typeface="Calibari"/>
            </a:endParaRPr>
          </a:p>
        </p:txBody>
      </p:sp>
    </p:spTree>
  </p:cSld>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 name="TextShape 1"/>
          <p:cNvSpPr txBox="1"/>
          <p:nvPr/>
        </p:nvSpPr>
        <p:spPr>
          <a:xfrm>
            <a:off x="457200" y="274680"/>
            <a:ext cx="8228880" cy="1142280"/>
          </a:xfrm>
          <a:prstGeom prst="rect">
            <a:avLst/>
          </a:prstGeom>
          <a:noFill/>
          <a:ln>
            <a:noFill/>
          </a:ln>
        </p:spPr>
        <p:txBody>
          <a:bodyPr lIns="0" rIns="0" tIns="0" bIns="0" anchor="ctr"/>
          <a:p>
            <a:pPr algn="ctr"/>
            <a:r>
              <a:rPr b="1" lang="en-IN" sz="1400" spc="-1" strike="noStrike">
                <a:latin typeface="Cambria"/>
                <a:ea typeface="Times New Roman"/>
              </a:rPr>
              <a:t>9. Applied Data Science Capstone</a:t>
            </a:r>
            <a:endParaRPr b="0" lang="en-US" sz="1400" spc="-1" strike="noStrike">
              <a:latin typeface="Arial"/>
            </a:endParaRPr>
          </a:p>
        </p:txBody>
      </p:sp>
      <p:sp>
        <p:nvSpPr>
          <p:cNvPr id="97" name="TextShape 2"/>
          <p:cNvSpPr txBox="1"/>
          <p:nvPr/>
        </p:nvSpPr>
        <p:spPr>
          <a:xfrm>
            <a:off x="457200" y="1604520"/>
            <a:ext cx="8229240" cy="3977280"/>
          </a:xfrm>
          <a:prstGeom prst="rect">
            <a:avLst/>
          </a:prstGeom>
          <a:noFill/>
          <a:ln>
            <a:noFill/>
          </a:ln>
        </p:spPr>
        <p:txBody>
          <a:bodyPr lIns="0" rIns="0" tIns="0" bIns="0">
            <a:normAutofit/>
          </a:bodyPr>
          <a:p>
            <a:r>
              <a:rPr b="0" lang="en-IN" sz="1100" spc="-1" strike="noStrike">
                <a:latin typeface="Calibari"/>
                <a:ea typeface="Times New Roman"/>
              </a:rPr>
              <a:t>In this course I have learned about FourSquare API ( It is a restful API to retrieve the data about venues in different neighborhoods around the world and   I have applied this learnings to complete my Capstone Project</a:t>
            </a:r>
            <a:endParaRPr b="0" lang="en-IN" sz="1100" spc="-1" strike="noStrike">
              <a:latin typeface="Calibari"/>
            </a:endParaRPr>
          </a:p>
        </p:txBody>
      </p:sp>
    </p:spTree>
  </p:cSld>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 name="TextShape 1"/>
          <p:cNvSpPr txBox="1"/>
          <p:nvPr/>
        </p:nvSpPr>
        <p:spPr>
          <a:xfrm>
            <a:off x="549360" y="2332440"/>
            <a:ext cx="8228880" cy="1142280"/>
          </a:xfrm>
          <a:prstGeom prst="rect">
            <a:avLst/>
          </a:prstGeom>
          <a:noFill/>
          <a:ln>
            <a:noFill/>
          </a:ln>
        </p:spPr>
        <p:txBody>
          <a:bodyPr lIns="0" rIns="0" tIns="0" bIns="0" anchor="ctr"/>
          <a:p>
            <a:pPr algn="ctr"/>
            <a:r>
              <a:rPr b="0" lang="en-US" sz="4400" spc="-1" strike="noStrike">
                <a:latin typeface="Arial"/>
              </a:rPr>
              <a:t>Capstone Project</a:t>
            </a:r>
            <a:endParaRPr b="0" lang="en-US" sz="4400" spc="-1" strike="noStrike">
              <a:latin typeface="Arial"/>
            </a:endParaRPr>
          </a:p>
        </p:txBody>
      </p:sp>
    </p:spTree>
  </p:cSld>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99" name="CustomShape 1"/>
          <p:cNvSpPr/>
          <p:nvPr/>
        </p:nvSpPr>
        <p:spPr>
          <a:xfrm>
            <a:off x="0" y="0"/>
            <a:ext cx="9143280" cy="685728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p:style>
      </p:sp>
      <p:sp>
        <p:nvSpPr>
          <p:cNvPr id="100" name="CustomShape 2"/>
          <p:cNvSpPr/>
          <p:nvPr/>
        </p:nvSpPr>
        <p:spPr>
          <a:xfrm flipH="1">
            <a:off x="-720" y="0"/>
            <a:ext cx="3315240" cy="6857280"/>
          </a:xfrm>
          <a:custGeom>
            <a:avLst/>
            <a:gdLst/>
            <a:ahLst/>
            <a:rect l="l" t="t" r="r" b="b"/>
            <a:pathLst>
              <a:path w="4421332" h="6858000">
                <a:moveTo>
                  <a:pt x="4421332" y="0"/>
                </a:moveTo>
                <a:lnTo>
                  <a:pt x="69075" y="0"/>
                </a:lnTo>
                <a:lnTo>
                  <a:pt x="35131" y="267128"/>
                </a:lnTo>
                <a:cubicBezTo>
                  <a:pt x="11901" y="495874"/>
                  <a:pt x="0" y="727970"/>
                  <a:pt x="0" y="962845"/>
                </a:cubicBezTo>
                <a:cubicBezTo>
                  <a:pt x="0" y="3429034"/>
                  <a:pt x="1312002" y="5588789"/>
                  <a:pt x="3276103" y="6782205"/>
                </a:cubicBezTo>
                <a:lnTo>
                  <a:pt x="3407923" y="6858000"/>
                </a:lnTo>
                <a:lnTo>
                  <a:pt x="4421332" y="685800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p:style>
      </p:sp>
      <p:sp>
        <p:nvSpPr>
          <p:cNvPr id="101" name="CustomShape 3"/>
          <p:cNvSpPr/>
          <p:nvPr/>
        </p:nvSpPr>
        <p:spPr>
          <a:xfrm>
            <a:off x="0" y="0"/>
            <a:ext cx="3173400" cy="6857280"/>
          </a:xfrm>
          <a:custGeom>
            <a:avLst/>
            <a:gdLst/>
            <a:ahLst/>
            <a:rect l="l" t="t" r="r" b="b"/>
            <a:pathLst>
              <a:path w="4232227" h="6858000">
                <a:moveTo>
                  <a:pt x="0" y="0"/>
                </a:moveTo>
                <a:lnTo>
                  <a:pt x="4161853" y="0"/>
                </a:lnTo>
                <a:lnTo>
                  <a:pt x="4197953" y="284091"/>
                </a:lnTo>
                <a:cubicBezTo>
                  <a:pt x="4220617" y="507260"/>
                  <a:pt x="4232227" y="733696"/>
                  <a:pt x="4232227" y="962844"/>
                </a:cubicBezTo>
                <a:cubicBezTo>
                  <a:pt x="4232227" y="3483472"/>
                  <a:pt x="2827409" y="5675986"/>
                  <a:pt x="758007" y="6800152"/>
                </a:cubicBezTo>
                <a:lnTo>
                  <a:pt x="645060" y="6858000"/>
                </a:lnTo>
                <a:lnTo>
                  <a:pt x="0" y="6858000"/>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p:style>
      </p:sp>
      <p:sp>
        <p:nvSpPr>
          <p:cNvPr id="102" name="CustomShape 4"/>
          <p:cNvSpPr/>
          <p:nvPr/>
        </p:nvSpPr>
        <p:spPr>
          <a:xfrm>
            <a:off x="603360" y="1412640"/>
            <a:ext cx="2152440" cy="2156040"/>
          </a:xfrm>
          <a:prstGeom prst="rect">
            <a:avLst/>
          </a:prstGeom>
          <a:noFill/>
          <a:ln>
            <a:noFill/>
          </a:ln>
        </p:spPr>
        <p:style>
          <a:lnRef idx="0"/>
          <a:fillRef idx="0"/>
          <a:effectRef idx="0"/>
          <a:fontRef idx="minor"/>
        </p:style>
        <p:txBody>
          <a:bodyPr lIns="90000" rIns="90000" tIns="45000" bIns="45000">
            <a:normAutofit/>
          </a:bodyPr>
          <a:p>
            <a:pPr>
              <a:lnSpc>
                <a:spcPct val="90000"/>
              </a:lnSpc>
            </a:pPr>
            <a:r>
              <a:rPr b="0" lang="en-US" sz="2900" spc="-1" strike="noStrike">
                <a:solidFill>
                  <a:srgbClr val="ffffff"/>
                </a:solidFill>
                <a:latin typeface="Arial"/>
              </a:rPr>
              <a:t> </a:t>
            </a:r>
            <a:r>
              <a:rPr b="0" lang="en-US" sz="2900" spc="-1" strike="noStrike">
                <a:solidFill>
                  <a:srgbClr val="ffffff"/>
                </a:solidFill>
                <a:latin typeface="Arial"/>
              </a:rPr>
              <a:t>Background</a:t>
            </a:r>
            <a:endParaRPr b="0" lang="en-US" sz="2900" spc="-1" strike="noStrike">
              <a:latin typeface="Arial"/>
            </a:endParaRPr>
          </a:p>
        </p:txBody>
      </p:sp>
      <p:sp>
        <p:nvSpPr>
          <p:cNvPr id="103" name="CustomShape 5"/>
          <p:cNvSpPr/>
          <p:nvPr/>
        </p:nvSpPr>
        <p:spPr>
          <a:xfrm>
            <a:off x="3899160" y="1412640"/>
            <a:ext cx="2193840" cy="4363200"/>
          </a:xfrm>
          <a:prstGeom prst="rect">
            <a:avLst/>
          </a:prstGeom>
          <a:noFill/>
          <a:ln>
            <a:noFill/>
          </a:ln>
        </p:spPr>
        <p:style>
          <a:lnRef idx="0"/>
          <a:fillRef idx="0"/>
          <a:effectRef idx="0"/>
          <a:fontRef idx="minor"/>
        </p:style>
        <p:txBody>
          <a:bodyPr lIns="90000" rIns="90000" tIns="45000" bIns="45000">
            <a:normAutofit/>
          </a:bodyPr>
          <a:p>
            <a:pPr>
              <a:lnSpc>
                <a:spcPct val="90000"/>
              </a:lnSpc>
              <a:spcBef>
                <a:spcPts val="241"/>
              </a:spcBef>
            </a:pPr>
            <a:r>
              <a:rPr b="0" lang="en-US" sz="1200" spc="-1" strike="noStrike">
                <a:solidFill>
                  <a:srgbClr val="000000"/>
                </a:solidFill>
                <a:latin typeface="Arial"/>
              </a:rPr>
              <a:t>New York City's demographics show that it is a large and ethnically diverse metropolis. It is the largest city in the United States with a long history of international immigration. New York City was home to nearly 8.5 million people in 2014, accounting for over 40% of the population of New York State and a slightly lower percentage of the New York metropolitan area, home to approximately 23.6 million. Over the last decade the city has been growing faster than the region. The New York region continues to be by far the leading metropolitan gateway for legal immigrants admitted into the United States.</a:t>
            </a:r>
            <a:endParaRPr b="0" lang="en-US" sz="1200" spc="-1" strike="noStrike">
              <a:latin typeface="Arial"/>
            </a:endParaRPr>
          </a:p>
        </p:txBody>
      </p:sp>
      <p:sp>
        <p:nvSpPr>
          <p:cNvPr id="104" name="CustomShape 6"/>
          <p:cNvSpPr/>
          <p:nvPr/>
        </p:nvSpPr>
        <p:spPr>
          <a:xfrm>
            <a:off x="6346080" y="1143000"/>
            <a:ext cx="2193840" cy="4363200"/>
          </a:xfrm>
          <a:prstGeom prst="rect">
            <a:avLst/>
          </a:prstGeom>
          <a:noFill/>
          <a:ln>
            <a:noFill/>
          </a:ln>
        </p:spPr>
        <p:style>
          <a:lnRef idx="0"/>
          <a:fillRef idx="0"/>
          <a:effectRef idx="0"/>
          <a:fontRef idx="minor"/>
        </p:style>
        <p:txBody>
          <a:bodyPr lIns="90000" rIns="90000" tIns="45000" bIns="45000">
            <a:normAutofit/>
          </a:bodyPr>
          <a:p>
            <a:pPr>
              <a:lnSpc>
                <a:spcPct val="90000"/>
              </a:lnSpc>
              <a:spcAft>
                <a:spcPts val="601"/>
              </a:spcAft>
            </a:pPr>
            <a:endParaRPr b="0" lang="en-US" sz="1800" spc="-1" strike="noStrike">
              <a:latin typeface="Arial"/>
            </a:endParaRPr>
          </a:p>
          <a:p>
            <a:pPr>
              <a:lnSpc>
                <a:spcPct val="90000"/>
              </a:lnSpc>
              <a:spcAft>
                <a:spcPts val="601"/>
              </a:spcAft>
            </a:pPr>
            <a:r>
              <a:rPr b="0" lang="en-US" sz="1200" spc="-1" strike="noStrike">
                <a:solidFill>
                  <a:srgbClr val="000000"/>
                </a:solidFill>
                <a:latin typeface="Arial"/>
                <a:ea typeface="DejaVu Sans"/>
              </a:rPr>
              <a:t>Throughout its history, New York City has been a major point of entry for immigrants; the term "melting pot" was coined to describe densely populated immigrant neighborhoods on the Lower East Side. As many as 800 languages are spoken in New York, making it the most linguistically diverse city in the world. English remains the most widely spoken language, although there are areas in the outer boroughs in which up to 25% of people speak English as an alternate language, and/or have limited or no English language fluency. English is least spoken in neighborhoods such as Flushing, Sunset Park, and Corona.</a:t>
            </a:r>
            <a:endParaRPr b="0" lang="en-US" sz="1200" spc="-1" strike="noStrike">
              <a:latin typeface="Arial"/>
            </a:endParaRPr>
          </a:p>
          <a:p>
            <a:pPr>
              <a:lnSpc>
                <a:spcPct val="90000"/>
              </a:lnSpc>
              <a:spcAft>
                <a:spcPts val="601"/>
              </a:spcAft>
            </a:pPr>
            <a:endParaRPr b="0" lang="en-US" sz="1200" spc="-1" strike="noStrike">
              <a:latin typeface="Arial"/>
            </a:endParaRPr>
          </a:p>
        </p:txBody>
      </p:sp>
    </p:spTree>
  </p:cSld>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05" name="CustomShape 1"/>
          <p:cNvSpPr/>
          <p:nvPr/>
        </p:nvSpPr>
        <p:spPr>
          <a:xfrm>
            <a:off x="0" y="0"/>
            <a:ext cx="9143280" cy="685728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p:style>
      </p:sp>
      <p:sp>
        <p:nvSpPr>
          <p:cNvPr id="106" name="CustomShape 2"/>
          <p:cNvSpPr/>
          <p:nvPr/>
        </p:nvSpPr>
        <p:spPr>
          <a:xfrm flipH="1">
            <a:off x="-720" y="0"/>
            <a:ext cx="3315240" cy="6857280"/>
          </a:xfrm>
          <a:custGeom>
            <a:avLst/>
            <a:gdLst/>
            <a:ahLst/>
            <a:rect l="l" t="t" r="r" b="b"/>
            <a:pathLst>
              <a:path w="4421332" h="6858000">
                <a:moveTo>
                  <a:pt x="4421332" y="0"/>
                </a:moveTo>
                <a:lnTo>
                  <a:pt x="69075" y="0"/>
                </a:lnTo>
                <a:lnTo>
                  <a:pt x="35131" y="267128"/>
                </a:lnTo>
                <a:cubicBezTo>
                  <a:pt x="11901" y="495874"/>
                  <a:pt x="0" y="727970"/>
                  <a:pt x="0" y="962845"/>
                </a:cubicBezTo>
                <a:cubicBezTo>
                  <a:pt x="0" y="3429034"/>
                  <a:pt x="1312002" y="5588789"/>
                  <a:pt x="3276103" y="6782205"/>
                </a:cubicBezTo>
                <a:lnTo>
                  <a:pt x="3407923" y="6858000"/>
                </a:lnTo>
                <a:lnTo>
                  <a:pt x="4421332" y="685800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p:style>
      </p:sp>
      <p:sp>
        <p:nvSpPr>
          <p:cNvPr id="107" name="CustomShape 3"/>
          <p:cNvSpPr/>
          <p:nvPr/>
        </p:nvSpPr>
        <p:spPr>
          <a:xfrm>
            <a:off x="0" y="0"/>
            <a:ext cx="3173400" cy="6857280"/>
          </a:xfrm>
          <a:custGeom>
            <a:avLst/>
            <a:gdLst/>
            <a:ahLst/>
            <a:rect l="l" t="t" r="r" b="b"/>
            <a:pathLst>
              <a:path w="4232227" h="6858000">
                <a:moveTo>
                  <a:pt x="0" y="0"/>
                </a:moveTo>
                <a:lnTo>
                  <a:pt x="4161853" y="0"/>
                </a:lnTo>
                <a:lnTo>
                  <a:pt x="4197953" y="284091"/>
                </a:lnTo>
                <a:cubicBezTo>
                  <a:pt x="4220617" y="507260"/>
                  <a:pt x="4232227" y="733696"/>
                  <a:pt x="4232227" y="962844"/>
                </a:cubicBezTo>
                <a:cubicBezTo>
                  <a:pt x="4232227" y="3483472"/>
                  <a:pt x="2827409" y="5675986"/>
                  <a:pt x="758007" y="6800152"/>
                </a:cubicBezTo>
                <a:lnTo>
                  <a:pt x="645060" y="6858000"/>
                </a:lnTo>
                <a:lnTo>
                  <a:pt x="0" y="6858000"/>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p:style>
      </p:sp>
      <p:sp>
        <p:nvSpPr>
          <p:cNvPr id="108" name="CustomShape 4"/>
          <p:cNvSpPr/>
          <p:nvPr/>
        </p:nvSpPr>
        <p:spPr>
          <a:xfrm>
            <a:off x="603360" y="1412640"/>
            <a:ext cx="2152440" cy="2156040"/>
          </a:xfrm>
          <a:prstGeom prst="rect">
            <a:avLst/>
          </a:prstGeom>
          <a:noFill/>
          <a:ln>
            <a:noFill/>
          </a:ln>
        </p:spPr>
        <p:style>
          <a:lnRef idx="0"/>
          <a:fillRef idx="0"/>
          <a:effectRef idx="0"/>
          <a:fontRef idx="minor"/>
        </p:style>
        <p:txBody>
          <a:bodyPr lIns="90000" rIns="90000" tIns="45000" bIns="45000">
            <a:normAutofit/>
          </a:bodyPr>
          <a:p>
            <a:pPr>
              <a:lnSpc>
                <a:spcPct val="90000"/>
              </a:lnSpc>
            </a:pPr>
            <a:r>
              <a:rPr b="0" lang="en-US" sz="2900" spc="-1" strike="noStrike">
                <a:solidFill>
                  <a:srgbClr val="ffffff"/>
                </a:solidFill>
                <a:latin typeface="Arial"/>
              </a:rPr>
              <a:t> </a:t>
            </a:r>
            <a:r>
              <a:rPr b="0" lang="en-US" sz="2900" spc="-1" strike="noStrike">
                <a:solidFill>
                  <a:srgbClr val="ffffff"/>
                </a:solidFill>
                <a:latin typeface="Arial"/>
              </a:rPr>
              <a:t>Introduction</a:t>
            </a:r>
            <a:endParaRPr b="0" lang="en-US" sz="2900" spc="-1" strike="noStrike">
              <a:latin typeface="Arial"/>
            </a:endParaRPr>
          </a:p>
        </p:txBody>
      </p:sp>
      <p:sp>
        <p:nvSpPr>
          <p:cNvPr id="109" name="CustomShape 5"/>
          <p:cNvSpPr/>
          <p:nvPr/>
        </p:nvSpPr>
        <p:spPr>
          <a:xfrm>
            <a:off x="3494520" y="1412640"/>
            <a:ext cx="2193840" cy="4363200"/>
          </a:xfrm>
          <a:prstGeom prst="rect">
            <a:avLst/>
          </a:prstGeom>
          <a:noFill/>
          <a:ln>
            <a:noFill/>
          </a:ln>
        </p:spPr>
        <p:style>
          <a:lnRef idx="0"/>
          <a:fillRef idx="0"/>
          <a:effectRef idx="0"/>
          <a:fontRef idx="minor"/>
        </p:style>
        <p:txBody>
          <a:bodyPr lIns="90000" rIns="90000" tIns="45000" bIns="45000">
            <a:normAutofit/>
          </a:bodyPr>
          <a:p>
            <a:pPr>
              <a:lnSpc>
                <a:spcPct val="90000"/>
              </a:lnSpc>
              <a:spcBef>
                <a:spcPts val="340"/>
              </a:spcBef>
            </a:pPr>
            <a:r>
              <a:rPr b="0" lang="en-US" sz="1700" spc="-1" strike="noStrike">
                <a:solidFill>
                  <a:srgbClr val="000000"/>
                </a:solidFill>
                <a:latin typeface="Arial"/>
              </a:rPr>
              <a:t>With it's diverse culture , comes diverse food items. There are many restaurants in New York City, each belonging each belonging to different categories like Chinese , Indian , French etc. So as part of this project , we will list and visualize all major parts of New York City that has great Indian restaurants.</a:t>
            </a:r>
            <a:endParaRPr b="0" lang="en-US" sz="1700" spc="-1" strike="noStrike">
              <a:latin typeface="Arial"/>
            </a:endParaRPr>
          </a:p>
        </p:txBody>
      </p:sp>
      <p:sp>
        <p:nvSpPr>
          <p:cNvPr id="110" name="CustomShape 6"/>
          <p:cNvSpPr/>
          <p:nvPr/>
        </p:nvSpPr>
        <p:spPr>
          <a:xfrm>
            <a:off x="6248520" y="1412640"/>
            <a:ext cx="2284200" cy="4363200"/>
          </a:xfrm>
          <a:prstGeom prst="rect">
            <a:avLst/>
          </a:prstGeom>
          <a:noFill/>
          <a:ln>
            <a:noFill/>
          </a:ln>
        </p:spPr>
        <p:style>
          <a:lnRef idx="0"/>
          <a:fillRef idx="0"/>
          <a:effectRef idx="0"/>
          <a:fontRef idx="minor"/>
        </p:style>
        <p:txBody>
          <a:bodyPr lIns="90000" rIns="90000" tIns="45000" bIns="45000">
            <a:normAutofit/>
          </a:bodyPr>
          <a:p>
            <a:pPr>
              <a:lnSpc>
                <a:spcPct val="90000"/>
              </a:lnSpc>
              <a:spcAft>
                <a:spcPts val="601"/>
              </a:spcAft>
            </a:pPr>
            <a:r>
              <a:rPr b="0" lang="en-US" sz="2000" spc="-1" strike="noStrike">
                <a:solidFill>
                  <a:srgbClr val="000000"/>
                </a:solidFill>
                <a:latin typeface="Arial"/>
                <a:ea typeface="DejaVu Sans"/>
              </a:rPr>
              <a:t>Queries that can be answered using this project?</a:t>
            </a:r>
            <a:endParaRPr b="0" lang="en-US" sz="2000" spc="-1" strike="noStrike">
              <a:latin typeface="Arial"/>
            </a:endParaRPr>
          </a:p>
          <a:p>
            <a:pPr>
              <a:lnSpc>
                <a:spcPct val="90000"/>
              </a:lnSpc>
              <a:spcAft>
                <a:spcPts val="601"/>
              </a:spcAft>
            </a:pPr>
            <a:endParaRPr b="0" lang="en-US" sz="2000" spc="-1" strike="noStrike">
              <a:latin typeface="Arial"/>
            </a:endParaRPr>
          </a:p>
          <a:p>
            <a:pPr marL="285840" indent="-227880">
              <a:lnSpc>
                <a:spcPct val="90000"/>
              </a:lnSpc>
              <a:spcAft>
                <a:spcPts val="601"/>
              </a:spcAft>
              <a:buClr>
                <a:srgbClr val="000000"/>
              </a:buClr>
              <a:buFont typeface="Arial"/>
              <a:buChar char="•"/>
            </a:pPr>
            <a:r>
              <a:rPr b="0" lang="en-US" sz="1400" spc="-1" strike="noStrike">
                <a:solidFill>
                  <a:srgbClr val="000000"/>
                </a:solidFill>
                <a:latin typeface="Arial"/>
                <a:ea typeface="DejaVu Sans"/>
              </a:rPr>
              <a:t>What is best location in New York City for Indian Cuisine ?</a:t>
            </a:r>
            <a:endParaRPr b="0" lang="en-US" sz="1400" spc="-1" strike="noStrike">
              <a:latin typeface="Arial"/>
            </a:endParaRPr>
          </a:p>
          <a:p>
            <a:pPr marL="285840" indent="-227880">
              <a:lnSpc>
                <a:spcPct val="90000"/>
              </a:lnSpc>
              <a:spcAft>
                <a:spcPts val="601"/>
              </a:spcAft>
              <a:buClr>
                <a:srgbClr val="000000"/>
              </a:buClr>
              <a:buFont typeface="Arial"/>
              <a:buChar char="•"/>
            </a:pPr>
            <a:r>
              <a:rPr b="0" lang="en-US" sz="1400" spc="-1" strike="noStrike">
                <a:solidFill>
                  <a:srgbClr val="000000"/>
                </a:solidFill>
                <a:latin typeface="Arial"/>
                <a:ea typeface="DejaVu Sans"/>
              </a:rPr>
              <a:t>Which areas have potential Indian Restaurant Market ?</a:t>
            </a:r>
            <a:endParaRPr b="0" lang="en-US" sz="1400" spc="-1" strike="noStrike">
              <a:latin typeface="Arial"/>
            </a:endParaRPr>
          </a:p>
          <a:p>
            <a:pPr marL="285840" indent="-227880">
              <a:lnSpc>
                <a:spcPct val="90000"/>
              </a:lnSpc>
              <a:spcAft>
                <a:spcPts val="601"/>
              </a:spcAft>
              <a:buClr>
                <a:srgbClr val="000000"/>
              </a:buClr>
              <a:buFont typeface="Arial"/>
              <a:buChar char="•"/>
            </a:pPr>
            <a:r>
              <a:rPr b="0" lang="en-US" sz="1400" spc="-1" strike="noStrike">
                <a:solidFill>
                  <a:srgbClr val="000000"/>
                </a:solidFill>
                <a:latin typeface="Arial"/>
                <a:ea typeface="DejaVu Sans"/>
              </a:rPr>
              <a:t>Which all areas lack Indian Restaurants ?</a:t>
            </a:r>
            <a:endParaRPr b="0" lang="en-US" sz="1400" spc="-1" strike="noStrike">
              <a:latin typeface="Arial"/>
            </a:endParaRPr>
          </a:p>
          <a:p>
            <a:pPr marL="285840" indent="-227880">
              <a:lnSpc>
                <a:spcPct val="90000"/>
              </a:lnSpc>
              <a:spcAft>
                <a:spcPts val="601"/>
              </a:spcAft>
              <a:buClr>
                <a:srgbClr val="000000"/>
              </a:buClr>
              <a:buFont typeface="Arial"/>
              <a:buChar char="•"/>
            </a:pPr>
            <a:r>
              <a:rPr b="0" lang="en-US" sz="1400" spc="-1" strike="noStrike">
                <a:solidFill>
                  <a:srgbClr val="000000"/>
                </a:solidFill>
                <a:latin typeface="Arial"/>
                <a:ea typeface="DejaVu Sans"/>
              </a:rPr>
              <a:t>Which is the best place to stay if I prefer Indian Cuisine ?</a:t>
            </a:r>
            <a:endParaRPr b="0" lang="en-US" sz="1400" spc="-1" strike="noStrike">
              <a:latin typeface="Arial"/>
            </a:endParaRPr>
          </a:p>
          <a:p>
            <a:pPr>
              <a:lnSpc>
                <a:spcPct val="90000"/>
              </a:lnSpc>
              <a:spcAft>
                <a:spcPts val="601"/>
              </a:spcAft>
            </a:pPr>
            <a:endParaRPr b="0" lang="en-US" sz="1400" spc="-1" strike="noStrike">
              <a:latin typeface="Arial"/>
            </a:endParaRPr>
          </a:p>
        </p:txBody>
      </p:sp>
    </p:spTree>
  </p:cSld>
  <p:timing>
    <p:tnLst>
      <p:par>
        <p:cTn id="17" dur="indefinite" restart="never" nodeType="tmRoot">
          <p:childTnLst>
            <p:seq>
              <p:cTn id="18" dur="indefinite"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11" name="CustomShape 1"/>
          <p:cNvSpPr/>
          <p:nvPr/>
        </p:nvSpPr>
        <p:spPr>
          <a:xfrm>
            <a:off x="0" y="0"/>
            <a:ext cx="3489840" cy="685728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p:style>
      </p:sp>
      <p:sp>
        <p:nvSpPr>
          <p:cNvPr id="112" name="CustomShape 2"/>
          <p:cNvSpPr/>
          <p:nvPr/>
        </p:nvSpPr>
        <p:spPr>
          <a:xfrm>
            <a:off x="628560" y="811080"/>
            <a:ext cx="2500920" cy="5402520"/>
          </a:xfrm>
          <a:prstGeom prst="rect">
            <a:avLst/>
          </a:prstGeom>
          <a:noFill/>
          <a:ln>
            <a:noFill/>
          </a:ln>
        </p:spPr>
        <p:style>
          <a:lnRef idx="0"/>
          <a:fillRef idx="0"/>
          <a:effectRef idx="0"/>
          <a:fontRef idx="minor"/>
        </p:style>
        <p:txBody>
          <a:bodyPr lIns="90000" rIns="90000" tIns="45000" bIns="45000" anchor="ctr">
            <a:normAutofit/>
          </a:bodyPr>
          <a:p>
            <a:pPr algn="ctr">
              <a:lnSpc>
                <a:spcPct val="100000"/>
              </a:lnSpc>
            </a:pPr>
            <a:r>
              <a:rPr b="0" lang="en-US" sz="4400" spc="-1" strike="noStrike">
                <a:solidFill>
                  <a:srgbClr val="ffffff"/>
                </a:solidFill>
                <a:latin typeface="Arial"/>
              </a:rPr>
              <a:t>Data to be used </a:t>
            </a:r>
            <a:endParaRPr b="0" lang="en-US" sz="4400" spc="-1" strike="noStrike">
              <a:latin typeface="Arial"/>
            </a:endParaRPr>
          </a:p>
        </p:txBody>
      </p:sp>
      <p:sp>
        <p:nvSpPr>
          <p:cNvPr id="113" name="CustomShape 3"/>
          <p:cNvSpPr/>
          <p:nvPr/>
        </p:nvSpPr>
        <p:spPr>
          <a:xfrm>
            <a:off x="3490560" y="0"/>
            <a:ext cx="105840" cy="6857280"/>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p:style>
      </p:sp>
      <p:grpSp>
        <p:nvGrpSpPr>
          <p:cNvPr id="114" name="Group 4"/>
          <p:cNvGrpSpPr/>
          <p:nvPr/>
        </p:nvGrpSpPr>
        <p:grpSpPr>
          <a:xfrm>
            <a:off x="4094640" y="830520"/>
            <a:ext cx="4566600" cy="5208840"/>
            <a:chOff x="4094640" y="830520"/>
            <a:chExt cx="4566600" cy="5208840"/>
          </a:xfrm>
        </p:grpSpPr>
        <p:sp>
          <p:nvSpPr>
            <p:cNvPr id="115" name="CustomShape 5"/>
            <p:cNvSpPr/>
            <p:nvPr/>
          </p:nvSpPr>
          <p:spPr>
            <a:xfrm>
              <a:off x="4094640" y="830520"/>
              <a:ext cx="4566600" cy="1543680"/>
            </a:xfrm>
            <a:prstGeom prst="roundRect">
              <a:avLst>
                <a:gd name="adj" fmla="val 16667"/>
              </a:avLst>
            </a:prstGeom>
            <a:solidFill>
              <a:schemeClr val="accent2">
                <a:hueOff val="0"/>
                <a:satOff val="0"/>
                <a:lumOff val="0"/>
                <a:alphaOff val="0"/>
              </a:schemeClr>
            </a:solidFill>
            <a:ln>
              <a:solidFill>
                <a:schemeClr val="lt1">
                  <a:hueOff val="0"/>
                  <a:satOff val="0"/>
                  <a:lumOff val="0"/>
                  <a:alphaOff val="0"/>
                </a:schemeClr>
              </a:solidFill>
              <a:round/>
            </a:ln>
          </p:spPr>
          <p:style>
            <a:lnRef idx="2"/>
            <a:fillRef idx="0"/>
            <a:effectRef idx="0"/>
            <a:fontRef idx="minor"/>
          </p:style>
          <p:txBody>
            <a:bodyPr lIns="132480" rIns="57240" tIns="132480" bIns="132840" anchor="ctr"/>
            <a:p>
              <a:pPr>
                <a:lnSpc>
                  <a:spcPct val="90000"/>
                </a:lnSpc>
                <a:spcAft>
                  <a:spcPts val="524"/>
                </a:spcAft>
              </a:pPr>
              <a:r>
                <a:rPr b="0" lang="en-US" sz="1500" spc="-1" strike="noStrike">
                  <a:solidFill>
                    <a:srgbClr val="ffffff"/>
                  </a:solidFill>
                  <a:latin typeface="Arial"/>
                  <a:ea typeface="DejaVu Sans"/>
                </a:rPr>
                <a:t>1. Data source : </a:t>
              </a:r>
              <a:r>
                <a:rPr b="0" lang="en-US" sz="1500" spc="-1" strike="noStrike" u="sng">
                  <a:solidFill>
                    <a:srgbClr val="0000ff"/>
                  </a:solidFill>
                  <a:uFillTx/>
                  <a:latin typeface="Arial"/>
                  <a:ea typeface="DejaVu Sans"/>
                  <a:hlinkClick r:id="rId1"/>
                </a:rPr>
                <a:t>https://cocl.us/new_york_dataset</a:t>
              </a:r>
              <a:endParaRPr b="0" lang="en-US" sz="1500" spc="-1" strike="noStrike">
                <a:latin typeface="Arial"/>
              </a:endParaRPr>
            </a:p>
            <a:p>
              <a:pPr>
                <a:lnSpc>
                  <a:spcPct val="90000"/>
                </a:lnSpc>
                <a:spcAft>
                  <a:spcPts val="524"/>
                </a:spcAft>
              </a:pPr>
              <a:r>
                <a:rPr b="0" lang="en-US" sz="1500" spc="-1" strike="noStrike">
                  <a:solidFill>
                    <a:srgbClr val="ffffff"/>
                  </a:solidFill>
                  <a:latin typeface="Arial"/>
                  <a:ea typeface="DejaVu Sans"/>
                </a:rPr>
                <a:t>Description - his data set contains the required information. And we will use this data set to explore various neighborhoods of new york city. Indian restaurants in each neighborhood of New York city. </a:t>
              </a:r>
              <a:endParaRPr b="0" lang="en-US" sz="1500" spc="-1" strike="noStrike">
                <a:latin typeface="Arial"/>
              </a:endParaRPr>
            </a:p>
          </p:txBody>
        </p:sp>
        <p:sp>
          <p:nvSpPr>
            <p:cNvPr id="116" name="CustomShape 6"/>
            <p:cNvSpPr/>
            <p:nvPr/>
          </p:nvSpPr>
          <p:spPr>
            <a:xfrm>
              <a:off x="4094640" y="2656800"/>
              <a:ext cx="4566600" cy="1543680"/>
            </a:xfrm>
            <a:prstGeom prst="roundRect">
              <a:avLst>
                <a:gd name="adj" fmla="val 16667"/>
              </a:avLst>
            </a:prstGeom>
            <a:solidFill>
              <a:schemeClr val="accent3">
                <a:hueOff val="0"/>
                <a:satOff val="0"/>
                <a:lumOff val="0"/>
                <a:alphaOff val="0"/>
              </a:schemeClr>
            </a:solidFill>
            <a:ln>
              <a:solidFill>
                <a:schemeClr val="lt1">
                  <a:hueOff val="0"/>
                  <a:satOff val="0"/>
                  <a:lumOff val="0"/>
                  <a:alphaOff val="0"/>
                </a:schemeClr>
              </a:solidFill>
              <a:round/>
            </a:ln>
          </p:spPr>
          <p:style>
            <a:lnRef idx="2"/>
            <a:fillRef idx="0"/>
            <a:effectRef idx="0"/>
            <a:fontRef idx="minor"/>
          </p:style>
          <p:txBody>
            <a:bodyPr lIns="132480" rIns="57240" tIns="132480" bIns="132840" anchor="ctr"/>
            <a:p>
              <a:pPr>
                <a:lnSpc>
                  <a:spcPct val="90000"/>
                </a:lnSpc>
                <a:spcAft>
                  <a:spcPts val="524"/>
                </a:spcAft>
              </a:pPr>
              <a:r>
                <a:rPr b="0" lang="en-US" sz="1500" spc="-1" strike="noStrike">
                  <a:solidFill>
                    <a:srgbClr val="ffffff"/>
                  </a:solidFill>
                  <a:latin typeface="Arial"/>
                  <a:ea typeface="DejaVu Sans"/>
                </a:rPr>
                <a:t>2. Data source : Foursquare API</a:t>
              </a:r>
              <a:endParaRPr b="0" lang="en-US" sz="1500" spc="-1" strike="noStrike">
                <a:latin typeface="Arial"/>
              </a:endParaRPr>
            </a:p>
            <a:p>
              <a:pPr>
                <a:lnSpc>
                  <a:spcPct val="90000"/>
                </a:lnSpc>
                <a:spcAft>
                  <a:spcPts val="524"/>
                </a:spcAft>
              </a:pPr>
              <a:r>
                <a:rPr b="0" lang="en-US" sz="1500" spc="-1" strike="noStrike">
                  <a:solidFill>
                    <a:srgbClr val="ffffff"/>
                  </a:solidFill>
                  <a:latin typeface="Arial"/>
                  <a:ea typeface="DejaVu Sans"/>
                </a:rPr>
                <a:t>Description : By using this API we will get all the venues in each neighborhood. We can filter these venues to get only Indian Restaurants.</a:t>
              </a:r>
              <a:endParaRPr b="0" lang="en-US" sz="1500" spc="-1" strike="noStrike">
                <a:latin typeface="Arial"/>
              </a:endParaRPr>
            </a:p>
          </p:txBody>
        </p:sp>
        <p:sp>
          <p:nvSpPr>
            <p:cNvPr id="117" name="CustomShape 7"/>
            <p:cNvSpPr/>
            <p:nvPr/>
          </p:nvSpPr>
          <p:spPr>
            <a:xfrm>
              <a:off x="4094640" y="4495680"/>
              <a:ext cx="4566600" cy="1543680"/>
            </a:xfrm>
            <a:prstGeom prst="roundRect">
              <a:avLst>
                <a:gd name="adj" fmla="val 16667"/>
              </a:avLst>
            </a:prstGeom>
            <a:solidFill>
              <a:schemeClr val="accent4">
                <a:hueOff val="0"/>
                <a:satOff val="0"/>
                <a:lumOff val="0"/>
                <a:alphaOff val="0"/>
              </a:schemeClr>
            </a:solidFill>
            <a:ln>
              <a:solidFill>
                <a:schemeClr val="lt1">
                  <a:hueOff val="0"/>
                  <a:satOff val="0"/>
                  <a:lumOff val="0"/>
                  <a:alphaOff val="0"/>
                </a:schemeClr>
              </a:solidFill>
              <a:round/>
            </a:ln>
          </p:spPr>
          <p:style>
            <a:lnRef idx="2"/>
            <a:fillRef idx="0"/>
            <a:effectRef idx="0"/>
            <a:fontRef idx="minor"/>
          </p:style>
          <p:txBody>
            <a:bodyPr lIns="132480" rIns="57240" tIns="132480" bIns="132840" anchor="ctr"/>
            <a:p>
              <a:pPr>
                <a:lnSpc>
                  <a:spcPct val="90000"/>
                </a:lnSpc>
                <a:spcAft>
                  <a:spcPts val="524"/>
                </a:spcAft>
              </a:pPr>
              <a:r>
                <a:rPr b="0" lang="en-US" sz="1500" spc="-1" strike="noStrike">
                  <a:solidFill>
                    <a:srgbClr val="ffffff"/>
                  </a:solidFill>
                  <a:latin typeface="Arial"/>
                  <a:ea typeface="DejaVu Sans"/>
                </a:rPr>
                <a:t>3. Data source : </a:t>
              </a:r>
              <a:r>
                <a:rPr b="0" lang="en-US" sz="1500" spc="-1" strike="noStrike" u="sng">
                  <a:solidFill>
                    <a:srgbClr val="0000ff"/>
                  </a:solidFill>
                  <a:uFillTx/>
                  <a:latin typeface="Arial"/>
                  <a:ea typeface="DejaVu Sans"/>
                  <a:hlinkClick r:id="rId2"/>
                </a:rPr>
                <a:t>https://data.cityofnewyork.us/City-Government/Borough-Boundaries/tqmj-j8zm</a:t>
              </a:r>
              <a:endParaRPr b="0" lang="en-US" sz="1500" spc="-1" strike="noStrike">
                <a:latin typeface="Arial"/>
              </a:endParaRPr>
            </a:p>
            <a:p>
              <a:pPr>
                <a:lnSpc>
                  <a:spcPct val="90000"/>
                </a:lnSpc>
                <a:spcAft>
                  <a:spcPts val="524"/>
                </a:spcAft>
              </a:pPr>
              <a:r>
                <a:rPr b="0" lang="en-US" sz="1500" spc="-1" strike="noStrike">
                  <a:solidFill>
                    <a:srgbClr val="ffffff"/>
                  </a:solidFill>
                  <a:latin typeface="Arial"/>
                  <a:ea typeface="DejaVu Sans"/>
                </a:rPr>
                <a:t>Description : By using this geo space data we will get the New York Borough boundaries that will help us to visualize choropleth map.</a:t>
              </a:r>
              <a:endParaRPr b="0" lang="en-US" sz="1500" spc="-1" strike="noStrike">
                <a:latin typeface="Arial"/>
              </a:endParaRPr>
            </a:p>
          </p:txBody>
        </p:sp>
      </p:grpSp>
      <p:grpSp>
        <p:nvGrpSpPr>
          <p:cNvPr id="118" name="Group 8"/>
          <p:cNvGrpSpPr/>
          <p:nvPr/>
        </p:nvGrpSpPr>
        <p:grpSpPr>
          <a:xfrm>
            <a:off x="0" y="0"/>
            <a:ext cx="36000" cy="36000"/>
            <a:chOff x="0" y="0"/>
            <a:chExt cx="36000" cy="36000"/>
          </a:xfrm>
        </p:grpSpPr>
      </p:grpSp>
    </p:spTree>
  </p:cSld>
  <p:timing>
    <p:tnLst>
      <p:par>
        <p:cTn id="19" dur="indefinite" restart="never" nodeType="tmRoot">
          <p:childTnLst>
            <p:seq>
              <p:cTn id="20" dur="indefinite"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19" name="CustomShape 1"/>
          <p:cNvSpPr/>
          <p:nvPr/>
        </p:nvSpPr>
        <p:spPr>
          <a:xfrm>
            <a:off x="0" y="0"/>
            <a:ext cx="3489840" cy="685728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p:style>
      </p:sp>
      <p:sp>
        <p:nvSpPr>
          <p:cNvPr id="120" name="CustomShape 2"/>
          <p:cNvSpPr/>
          <p:nvPr/>
        </p:nvSpPr>
        <p:spPr>
          <a:xfrm>
            <a:off x="628560" y="811080"/>
            <a:ext cx="2500920" cy="5402520"/>
          </a:xfrm>
          <a:prstGeom prst="rect">
            <a:avLst/>
          </a:prstGeom>
          <a:noFill/>
          <a:ln>
            <a:noFill/>
          </a:ln>
        </p:spPr>
        <p:style>
          <a:lnRef idx="0"/>
          <a:fillRef idx="0"/>
          <a:effectRef idx="0"/>
          <a:fontRef idx="minor"/>
        </p:style>
        <p:txBody>
          <a:bodyPr lIns="90000" rIns="90000" tIns="45000" bIns="45000" anchor="ctr">
            <a:normAutofit/>
          </a:bodyPr>
          <a:p>
            <a:pPr algn="ctr">
              <a:lnSpc>
                <a:spcPct val="100000"/>
              </a:lnSpc>
            </a:pPr>
            <a:r>
              <a:rPr b="0" lang="en-US" sz="4100" spc="-1" strike="noStrike">
                <a:solidFill>
                  <a:srgbClr val="ffffff"/>
                </a:solidFill>
                <a:latin typeface="Arial"/>
              </a:rPr>
              <a:t>Approach</a:t>
            </a:r>
            <a:endParaRPr b="0" lang="en-US" sz="4100" spc="-1" strike="noStrike">
              <a:latin typeface="Arial"/>
            </a:endParaRPr>
          </a:p>
        </p:txBody>
      </p:sp>
      <p:sp>
        <p:nvSpPr>
          <p:cNvPr id="121" name="CustomShape 3"/>
          <p:cNvSpPr/>
          <p:nvPr/>
        </p:nvSpPr>
        <p:spPr>
          <a:xfrm>
            <a:off x="3490560" y="0"/>
            <a:ext cx="105840" cy="6857280"/>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p:style>
      </p:sp>
      <p:grpSp>
        <p:nvGrpSpPr>
          <p:cNvPr id="122" name="Group 4"/>
          <p:cNvGrpSpPr/>
          <p:nvPr/>
        </p:nvGrpSpPr>
        <p:grpSpPr>
          <a:xfrm>
            <a:off x="4023360" y="1097280"/>
            <a:ext cx="4637880" cy="4571640"/>
            <a:chOff x="4023360" y="1097280"/>
            <a:chExt cx="4637880" cy="4571640"/>
          </a:xfrm>
        </p:grpSpPr>
        <p:sp>
          <p:nvSpPr>
            <p:cNvPr id="123" name="CustomShape 5"/>
            <p:cNvSpPr/>
            <p:nvPr/>
          </p:nvSpPr>
          <p:spPr>
            <a:xfrm>
              <a:off x="4094640" y="1097280"/>
              <a:ext cx="4566600" cy="694440"/>
            </a:xfrm>
            <a:prstGeom prst="roundRect">
              <a:avLst>
                <a:gd name="adj" fmla="val 16667"/>
              </a:avLst>
            </a:prstGeom>
            <a:solidFill>
              <a:schemeClr val="accent5">
                <a:hueOff val="0"/>
                <a:satOff val="0"/>
                <a:lumOff val="0"/>
                <a:alphaOff val="0"/>
              </a:schemeClr>
            </a:solidFill>
            <a:ln>
              <a:solidFill>
                <a:schemeClr val="lt1">
                  <a:hueOff val="0"/>
                  <a:satOff val="0"/>
                  <a:lumOff val="0"/>
                  <a:alphaOff val="0"/>
                </a:schemeClr>
              </a:solidFill>
              <a:round/>
            </a:ln>
          </p:spPr>
          <p:style>
            <a:lnRef idx="2"/>
            <a:fillRef idx="0"/>
            <a:effectRef idx="0"/>
            <a:fontRef idx="minor"/>
          </p:style>
          <p:txBody>
            <a:bodyPr lIns="102600" rIns="68760" tIns="102600" bIns="102600" anchor="ctr"/>
            <a:p>
              <a:pPr>
                <a:lnSpc>
                  <a:spcPct val="90000"/>
                </a:lnSpc>
                <a:spcAft>
                  <a:spcPts val="629"/>
                </a:spcAft>
              </a:pPr>
              <a:r>
                <a:rPr b="0" lang="en-US" sz="1800" spc="-1" strike="noStrike">
                  <a:solidFill>
                    <a:srgbClr val="ffffff"/>
                  </a:solidFill>
                  <a:latin typeface="Arial"/>
                  <a:ea typeface="DejaVu Sans"/>
                </a:rPr>
                <a:t>Collect the New York city data from https://cocl.us/new_york_dataset</a:t>
              </a:r>
              <a:endParaRPr b="0" lang="en-US" sz="1800" spc="-1" strike="noStrike">
                <a:latin typeface="Arial"/>
              </a:endParaRPr>
            </a:p>
          </p:txBody>
        </p:sp>
        <p:sp>
          <p:nvSpPr>
            <p:cNvPr id="124" name="CustomShape 6"/>
            <p:cNvSpPr/>
            <p:nvPr/>
          </p:nvSpPr>
          <p:spPr>
            <a:xfrm>
              <a:off x="4094640" y="2011680"/>
              <a:ext cx="4566600" cy="694440"/>
            </a:xfrm>
            <a:prstGeom prst="roundRect">
              <a:avLst>
                <a:gd name="adj" fmla="val 16667"/>
              </a:avLst>
            </a:prstGeom>
            <a:solidFill>
              <a:schemeClr val="accent5">
                <a:hueOff val="-1986775"/>
                <a:satOff val="7962"/>
                <a:lumOff val="1726"/>
                <a:alphaOff val="0"/>
              </a:schemeClr>
            </a:solidFill>
            <a:ln>
              <a:solidFill>
                <a:schemeClr val="lt1">
                  <a:hueOff val="0"/>
                  <a:satOff val="0"/>
                  <a:lumOff val="0"/>
                  <a:alphaOff val="0"/>
                </a:schemeClr>
              </a:solidFill>
              <a:round/>
            </a:ln>
          </p:spPr>
          <p:style>
            <a:lnRef idx="2"/>
            <a:fillRef idx="0"/>
            <a:effectRef idx="0"/>
            <a:fontRef idx="minor"/>
          </p:style>
          <p:txBody>
            <a:bodyPr lIns="102600" rIns="68760" tIns="102600" bIns="102600" anchor="ctr"/>
            <a:p>
              <a:pPr>
                <a:lnSpc>
                  <a:spcPct val="90000"/>
                </a:lnSpc>
                <a:spcAft>
                  <a:spcPts val="629"/>
                </a:spcAft>
              </a:pPr>
              <a:r>
                <a:rPr b="0" lang="en-US" sz="1800" spc="-1" strike="noStrike">
                  <a:solidFill>
                    <a:srgbClr val="ffffff"/>
                  </a:solidFill>
                  <a:latin typeface="Arial"/>
                  <a:ea typeface="DejaVu Sans"/>
                </a:rPr>
                <a:t>Using FourSquare API we will find all venues for each neighborhood.</a:t>
              </a:r>
              <a:endParaRPr b="0" lang="en-US" sz="1800" spc="-1" strike="noStrike">
                <a:latin typeface="Arial"/>
              </a:endParaRPr>
            </a:p>
          </p:txBody>
        </p:sp>
        <p:sp>
          <p:nvSpPr>
            <p:cNvPr id="125" name="CustomShape 7"/>
            <p:cNvSpPr/>
            <p:nvPr/>
          </p:nvSpPr>
          <p:spPr>
            <a:xfrm>
              <a:off x="4023360" y="2962800"/>
              <a:ext cx="4566600" cy="694440"/>
            </a:xfrm>
            <a:prstGeom prst="roundRect">
              <a:avLst>
                <a:gd name="adj" fmla="val 16667"/>
              </a:avLst>
            </a:prstGeom>
            <a:solidFill>
              <a:schemeClr val="accent5">
                <a:hueOff val="-3973551"/>
                <a:satOff val="15924"/>
                <a:lumOff val="3451"/>
                <a:alphaOff val="0"/>
              </a:schemeClr>
            </a:solidFill>
            <a:ln>
              <a:solidFill>
                <a:schemeClr val="lt1">
                  <a:hueOff val="0"/>
                  <a:satOff val="0"/>
                  <a:lumOff val="0"/>
                  <a:alphaOff val="0"/>
                </a:schemeClr>
              </a:solidFill>
              <a:round/>
            </a:ln>
          </p:spPr>
          <p:style>
            <a:lnRef idx="2"/>
            <a:fillRef idx="0"/>
            <a:effectRef idx="0"/>
            <a:fontRef idx="minor"/>
          </p:style>
          <p:txBody>
            <a:bodyPr lIns="102600" rIns="68760" tIns="102600" bIns="102600" anchor="ctr"/>
            <a:p>
              <a:pPr>
                <a:lnSpc>
                  <a:spcPct val="90000"/>
                </a:lnSpc>
                <a:spcAft>
                  <a:spcPts val="629"/>
                </a:spcAft>
              </a:pPr>
              <a:r>
                <a:rPr b="0" lang="en-US" sz="1800" spc="-1" strike="noStrike">
                  <a:solidFill>
                    <a:srgbClr val="ffffff"/>
                  </a:solidFill>
                  <a:latin typeface="Arial"/>
                  <a:ea typeface="DejaVu Sans"/>
                </a:rPr>
                <a:t>Filter out all venues that are Indian Restaurants.</a:t>
              </a:r>
              <a:endParaRPr b="0" lang="en-US" sz="1800" spc="-1" strike="noStrike">
                <a:latin typeface="Arial"/>
              </a:endParaRPr>
            </a:p>
          </p:txBody>
        </p:sp>
        <p:sp>
          <p:nvSpPr>
            <p:cNvPr id="126" name="CustomShape 8"/>
            <p:cNvSpPr/>
            <p:nvPr/>
          </p:nvSpPr>
          <p:spPr>
            <a:xfrm>
              <a:off x="4023360" y="3931920"/>
              <a:ext cx="4566600" cy="694440"/>
            </a:xfrm>
            <a:prstGeom prst="roundRect">
              <a:avLst>
                <a:gd name="adj" fmla="val 16667"/>
              </a:avLst>
            </a:prstGeom>
            <a:solidFill>
              <a:schemeClr val="accent5">
                <a:hueOff val="-5960326"/>
                <a:satOff val="23887"/>
                <a:lumOff val="5177"/>
                <a:alphaOff val="0"/>
              </a:schemeClr>
            </a:solidFill>
            <a:ln>
              <a:solidFill>
                <a:schemeClr val="lt1">
                  <a:hueOff val="0"/>
                  <a:satOff val="0"/>
                  <a:lumOff val="0"/>
                  <a:alphaOff val="0"/>
                </a:schemeClr>
              </a:solidFill>
              <a:round/>
            </a:ln>
          </p:spPr>
          <p:style>
            <a:lnRef idx="2"/>
            <a:fillRef idx="0"/>
            <a:effectRef idx="0"/>
            <a:fontRef idx="minor"/>
          </p:style>
          <p:txBody>
            <a:bodyPr lIns="102600" rIns="68760" tIns="102600" bIns="102600" anchor="ctr"/>
            <a:p>
              <a:pPr>
                <a:lnSpc>
                  <a:spcPct val="90000"/>
                </a:lnSpc>
                <a:spcAft>
                  <a:spcPts val="629"/>
                </a:spcAft>
              </a:pPr>
              <a:r>
                <a:rPr b="0" lang="en-US" sz="1800" spc="-1" strike="noStrike">
                  <a:solidFill>
                    <a:srgbClr val="ffffff"/>
                  </a:solidFill>
                  <a:latin typeface="Arial"/>
                  <a:ea typeface="DejaVu Sans"/>
                </a:rPr>
                <a:t>Find rating , tips and like count for each Indian Restaurants using FourSquare API.</a:t>
              </a:r>
              <a:endParaRPr b="0" lang="en-US" sz="1800" spc="-1" strike="noStrike">
                <a:latin typeface="Arial"/>
              </a:endParaRPr>
            </a:p>
          </p:txBody>
        </p:sp>
        <p:sp>
          <p:nvSpPr>
            <p:cNvPr id="127" name="CustomShape 9"/>
            <p:cNvSpPr/>
            <p:nvPr/>
          </p:nvSpPr>
          <p:spPr>
            <a:xfrm>
              <a:off x="4023360" y="4974480"/>
              <a:ext cx="4566600" cy="694440"/>
            </a:xfrm>
            <a:prstGeom prst="roundRect">
              <a:avLst>
                <a:gd name="adj" fmla="val 16667"/>
              </a:avLst>
            </a:prstGeom>
            <a:solidFill>
              <a:schemeClr val="accent5">
                <a:hueOff val="-7947101"/>
                <a:satOff val="31849"/>
                <a:lumOff val="6902"/>
                <a:alphaOff val="0"/>
              </a:schemeClr>
            </a:solidFill>
            <a:ln>
              <a:solidFill>
                <a:schemeClr val="lt1">
                  <a:hueOff val="0"/>
                  <a:satOff val="0"/>
                  <a:lumOff val="0"/>
                  <a:alphaOff val="0"/>
                </a:schemeClr>
              </a:solidFill>
              <a:round/>
            </a:ln>
          </p:spPr>
          <p:style>
            <a:lnRef idx="2"/>
            <a:fillRef idx="0"/>
            <a:effectRef idx="0"/>
            <a:fontRef idx="minor"/>
          </p:style>
          <p:txBody>
            <a:bodyPr lIns="102600" rIns="68760" tIns="102600" bIns="102600" anchor="ctr"/>
            <a:p>
              <a:pPr>
                <a:lnSpc>
                  <a:spcPct val="90000"/>
                </a:lnSpc>
                <a:spcAft>
                  <a:spcPts val="629"/>
                </a:spcAft>
              </a:pPr>
              <a:r>
                <a:rPr b="0" lang="en-US" sz="1800" spc="-1" strike="noStrike">
                  <a:solidFill>
                    <a:srgbClr val="ffffff"/>
                  </a:solidFill>
                  <a:latin typeface="Arial"/>
                  <a:ea typeface="DejaVu Sans"/>
                </a:rPr>
                <a:t>Using rating for each restaurant , we will sort that data.</a:t>
              </a:r>
              <a:endParaRPr b="0" lang="en-US" sz="1800" spc="-1" strike="noStrike">
                <a:latin typeface="Arial"/>
              </a:endParaRPr>
            </a:p>
          </p:txBody>
        </p:sp>
      </p:grpSp>
      <p:grpSp>
        <p:nvGrpSpPr>
          <p:cNvPr id="128" name="Group 10"/>
          <p:cNvGrpSpPr/>
          <p:nvPr/>
        </p:nvGrpSpPr>
        <p:grpSpPr>
          <a:xfrm>
            <a:off x="0" y="0"/>
            <a:ext cx="36000" cy="36000"/>
            <a:chOff x="0" y="0"/>
            <a:chExt cx="36000" cy="36000"/>
          </a:xfrm>
        </p:grpSpPr>
      </p:grpSp>
    </p:spTree>
  </p:cSld>
  <p:timing>
    <p:tnLst>
      <p:par>
        <p:cTn id="21" dur="indefinite" restart="never" nodeType="tmRoot">
          <p:childTnLst>
            <p:seq>
              <p:cTn id="22" dur="indefinite"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29" name="CustomShape 1"/>
          <p:cNvSpPr/>
          <p:nvPr/>
        </p:nvSpPr>
        <p:spPr>
          <a:xfrm>
            <a:off x="0" y="0"/>
            <a:ext cx="3489840" cy="685728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p:style>
      </p:sp>
      <p:sp>
        <p:nvSpPr>
          <p:cNvPr id="130" name="CustomShape 2"/>
          <p:cNvSpPr/>
          <p:nvPr/>
        </p:nvSpPr>
        <p:spPr>
          <a:xfrm>
            <a:off x="628560" y="811080"/>
            <a:ext cx="2500920" cy="5402520"/>
          </a:xfrm>
          <a:prstGeom prst="rect">
            <a:avLst/>
          </a:prstGeom>
          <a:noFill/>
          <a:ln>
            <a:noFill/>
          </a:ln>
        </p:spPr>
        <p:style>
          <a:lnRef idx="0"/>
          <a:fillRef idx="0"/>
          <a:effectRef idx="0"/>
          <a:fontRef idx="minor"/>
        </p:style>
        <p:txBody>
          <a:bodyPr lIns="90000" rIns="90000" tIns="45000" bIns="45000" anchor="ctr">
            <a:normAutofit/>
          </a:bodyPr>
          <a:p>
            <a:pPr algn="ctr">
              <a:lnSpc>
                <a:spcPct val="100000"/>
              </a:lnSpc>
            </a:pPr>
            <a:r>
              <a:rPr b="0" lang="en-US" sz="4400" spc="-1" strike="noStrike">
                <a:solidFill>
                  <a:srgbClr val="ffffff"/>
                </a:solidFill>
                <a:latin typeface="Arial"/>
              </a:rPr>
              <a:t>Libraries to be used</a:t>
            </a:r>
            <a:endParaRPr b="0" lang="en-US" sz="4400" spc="-1" strike="noStrike">
              <a:latin typeface="Arial"/>
            </a:endParaRPr>
          </a:p>
        </p:txBody>
      </p:sp>
      <p:sp>
        <p:nvSpPr>
          <p:cNvPr id="131" name="CustomShape 3"/>
          <p:cNvSpPr/>
          <p:nvPr/>
        </p:nvSpPr>
        <p:spPr>
          <a:xfrm>
            <a:off x="3490560" y="0"/>
            <a:ext cx="105840" cy="6857280"/>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p:style>
      </p:sp>
      <p:grpSp>
        <p:nvGrpSpPr>
          <p:cNvPr id="132" name="Group 4"/>
          <p:cNvGrpSpPr/>
          <p:nvPr/>
        </p:nvGrpSpPr>
        <p:grpSpPr>
          <a:xfrm>
            <a:off x="4094640" y="1064520"/>
            <a:ext cx="4591800" cy="4787280"/>
            <a:chOff x="4094640" y="1064520"/>
            <a:chExt cx="4591800" cy="4787280"/>
          </a:xfrm>
        </p:grpSpPr>
        <p:sp>
          <p:nvSpPr>
            <p:cNvPr id="133" name="CustomShape 5"/>
            <p:cNvSpPr/>
            <p:nvPr/>
          </p:nvSpPr>
          <p:spPr>
            <a:xfrm>
              <a:off x="4094640" y="1064520"/>
              <a:ext cx="4566600" cy="1118880"/>
            </a:xfrm>
            <a:prstGeom prst="roundRect">
              <a:avLst>
                <a:gd name="adj" fmla="val 16667"/>
              </a:avLst>
            </a:prstGeom>
            <a:solidFill>
              <a:schemeClr val="accent2">
                <a:hueOff val="0"/>
                <a:satOff val="0"/>
                <a:lumOff val="0"/>
                <a:alphaOff val="0"/>
              </a:schemeClr>
            </a:solidFill>
            <a:ln>
              <a:solidFill>
                <a:schemeClr val="lt1">
                  <a:hueOff val="0"/>
                  <a:satOff val="0"/>
                  <a:lumOff val="0"/>
                  <a:alphaOff val="0"/>
                </a:schemeClr>
              </a:solidFill>
              <a:round/>
            </a:ln>
          </p:spPr>
          <p:style>
            <a:lnRef idx="2"/>
            <a:fillRef idx="0"/>
            <a:effectRef idx="0"/>
            <a:fontRef idx="minor"/>
          </p:style>
          <p:txBody>
            <a:bodyPr lIns="165240" rIns="110520" tIns="165240" bIns="165240" anchor="ctr"/>
            <a:p>
              <a:pPr>
                <a:lnSpc>
                  <a:spcPct val="90000"/>
                </a:lnSpc>
                <a:spcAft>
                  <a:spcPts val="1015"/>
                </a:spcAft>
              </a:pPr>
              <a:r>
                <a:rPr b="0" lang="en-US" sz="2900" spc="-1" strike="noStrike">
                  <a:solidFill>
                    <a:srgbClr val="ffffff"/>
                  </a:solidFill>
                  <a:latin typeface="Arial"/>
                  <a:ea typeface="DejaVu Sans"/>
                </a:rPr>
                <a:t>pandas and numpy for handling data.</a:t>
              </a:r>
              <a:endParaRPr b="0" lang="en-US" sz="2900" spc="-1" strike="noStrike">
                <a:latin typeface="Arial"/>
              </a:endParaRPr>
            </a:p>
          </p:txBody>
        </p:sp>
        <p:sp>
          <p:nvSpPr>
            <p:cNvPr id="134" name="CustomShape 6"/>
            <p:cNvSpPr/>
            <p:nvPr/>
          </p:nvSpPr>
          <p:spPr>
            <a:xfrm>
              <a:off x="4094640" y="2834640"/>
              <a:ext cx="4566600" cy="1118880"/>
            </a:xfrm>
            <a:prstGeom prst="roundRect">
              <a:avLst>
                <a:gd name="adj" fmla="val 16667"/>
              </a:avLst>
            </a:prstGeom>
            <a:solidFill>
              <a:schemeClr val="accent2">
                <a:hueOff val="1560506"/>
                <a:satOff val="-1946"/>
                <a:lumOff val="458"/>
                <a:alphaOff val="0"/>
              </a:schemeClr>
            </a:solidFill>
            <a:ln>
              <a:solidFill>
                <a:schemeClr val="lt1">
                  <a:hueOff val="0"/>
                  <a:satOff val="0"/>
                  <a:lumOff val="0"/>
                  <a:alphaOff val="0"/>
                </a:schemeClr>
              </a:solidFill>
              <a:round/>
            </a:ln>
          </p:spPr>
          <p:style>
            <a:lnRef idx="2"/>
            <a:fillRef idx="0"/>
            <a:effectRef idx="0"/>
            <a:fontRef idx="minor"/>
          </p:style>
          <p:txBody>
            <a:bodyPr lIns="165240" rIns="110520" tIns="165240" bIns="165240" anchor="ctr"/>
            <a:p>
              <a:pPr>
                <a:lnSpc>
                  <a:spcPct val="90000"/>
                </a:lnSpc>
                <a:spcAft>
                  <a:spcPts val="1015"/>
                </a:spcAft>
              </a:pPr>
              <a:r>
                <a:rPr b="0" lang="en-US" sz="2900" spc="-1" strike="noStrike">
                  <a:solidFill>
                    <a:srgbClr val="ffffff"/>
                  </a:solidFill>
                  <a:latin typeface="Arial"/>
                  <a:ea typeface="DejaVu Sans"/>
                </a:rPr>
                <a:t>request module for using FourSquare API.</a:t>
              </a:r>
              <a:endParaRPr b="0" lang="en-US" sz="2900" spc="-1" strike="noStrike">
                <a:latin typeface="Arial"/>
              </a:endParaRPr>
            </a:p>
          </p:txBody>
        </p:sp>
        <p:sp>
          <p:nvSpPr>
            <p:cNvPr id="135" name="CustomShape 7"/>
            <p:cNvSpPr/>
            <p:nvPr/>
          </p:nvSpPr>
          <p:spPr>
            <a:xfrm>
              <a:off x="4119840" y="4732920"/>
              <a:ext cx="4566600" cy="1118880"/>
            </a:xfrm>
            <a:prstGeom prst="roundRect">
              <a:avLst>
                <a:gd name="adj" fmla="val 16667"/>
              </a:avLst>
            </a:prstGeom>
            <a:solidFill>
              <a:schemeClr val="accent2">
                <a:hueOff val="3121013"/>
                <a:satOff val="-3893"/>
                <a:lumOff val="915"/>
                <a:alphaOff val="0"/>
              </a:schemeClr>
            </a:solidFill>
            <a:ln>
              <a:solidFill>
                <a:schemeClr val="lt1">
                  <a:hueOff val="0"/>
                  <a:satOff val="0"/>
                  <a:lumOff val="0"/>
                  <a:alphaOff val="0"/>
                </a:schemeClr>
              </a:solidFill>
              <a:round/>
            </a:ln>
          </p:spPr>
          <p:style>
            <a:lnRef idx="2"/>
            <a:fillRef idx="0"/>
            <a:effectRef idx="0"/>
            <a:fontRef idx="minor"/>
          </p:style>
          <p:txBody>
            <a:bodyPr lIns="165240" rIns="110520" tIns="165240" bIns="165240" anchor="ctr"/>
            <a:p>
              <a:pPr>
                <a:lnSpc>
                  <a:spcPct val="90000"/>
                </a:lnSpc>
                <a:spcAft>
                  <a:spcPts val="1015"/>
                </a:spcAft>
              </a:pPr>
              <a:r>
                <a:rPr b="0" lang="en-US" sz="2900" spc="-1" strike="noStrike">
                  <a:solidFill>
                    <a:srgbClr val="ffffff"/>
                  </a:solidFill>
                  <a:latin typeface="Arial"/>
                  <a:ea typeface="DejaVu Sans"/>
                </a:rPr>
                <a:t>geopy to get co-ordinates of City of New York.</a:t>
              </a:r>
              <a:endParaRPr b="0" lang="en-US" sz="2900" spc="-1" strike="noStrike">
                <a:latin typeface="Arial"/>
              </a:endParaRPr>
            </a:p>
          </p:txBody>
        </p:sp>
      </p:grpSp>
      <p:grpSp>
        <p:nvGrpSpPr>
          <p:cNvPr id="136" name="Group 8"/>
          <p:cNvGrpSpPr/>
          <p:nvPr/>
        </p:nvGrpSpPr>
        <p:grpSpPr>
          <a:xfrm>
            <a:off x="0" y="0"/>
            <a:ext cx="36000" cy="36000"/>
            <a:chOff x="0" y="0"/>
            <a:chExt cx="36000" cy="36000"/>
          </a:xfrm>
        </p:grpSpPr>
      </p:grpSp>
    </p:spTree>
  </p:cSld>
  <p:timing>
    <p:tnLst>
      <p:par>
        <p:cTn id="23" dur="indefinite" restart="never" nodeType="tmRoot">
          <p:childTnLst>
            <p:seq>
              <p:cTn id="24" dur="indefinite"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37" name="CustomShape 1"/>
          <p:cNvSpPr/>
          <p:nvPr/>
        </p:nvSpPr>
        <p:spPr>
          <a:xfrm>
            <a:off x="0" y="0"/>
            <a:ext cx="3489840" cy="6857280"/>
          </a:xfrm>
          <a:prstGeom prst="rect">
            <a:avLst/>
          </a:prstGeom>
          <a:solidFill>
            <a:srgbClr val="3f3f3f"/>
          </a:solidFill>
          <a:ln>
            <a:noFill/>
          </a:ln>
        </p:spPr>
        <p:style>
          <a:lnRef idx="0"/>
          <a:fillRef idx="0"/>
          <a:effectRef idx="0"/>
          <a:fontRef idx="minor"/>
        </p:style>
      </p:sp>
      <p:sp>
        <p:nvSpPr>
          <p:cNvPr id="138" name="CustomShape 2"/>
          <p:cNvSpPr/>
          <p:nvPr/>
        </p:nvSpPr>
        <p:spPr>
          <a:xfrm>
            <a:off x="482760" y="623520"/>
            <a:ext cx="2522160" cy="1606320"/>
          </a:xfrm>
          <a:prstGeom prst="rect">
            <a:avLst/>
          </a:prstGeom>
          <a:noFill/>
          <a:ln w="19080">
            <a:solidFill>
              <a:srgbClr val="ffffff"/>
            </a:solidFill>
            <a:round/>
          </a:ln>
        </p:spPr>
        <p:style>
          <a:lnRef idx="0"/>
          <a:fillRef idx="0"/>
          <a:effectRef idx="0"/>
          <a:fontRef idx="minor"/>
        </p:style>
        <p:txBody>
          <a:bodyPr lIns="90000" rIns="90000" tIns="45000" bIns="45000" anchor="ctr">
            <a:normAutofit/>
          </a:bodyPr>
          <a:p>
            <a:pPr algn="ctr">
              <a:lnSpc>
                <a:spcPct val="90000"/>
              </a:lnSpc>
            </a:pPr>
            <a:r>
              <a:rPr b="0" lang="en-US" sz="2400" spc="-1" strike="noStrike">
                <a:solidFill>
                  <a:srgbClr val="ffffff"/>
                </a:solidFill>
                <a:latin typeface="Arial"/>
              </a:rPr>
              <a:t>Step 1 </a:t>
            </a:r>
            <a:endParaRPr b="0" lang="en-US" sz="2400" spc="-1" strike="noStrike">
              <a:latin typeface="Arial"/>
            </a:endParaRPr>
          </a:p>
        </p:txBody>
      </p:sp>
      <p:sp>
        <p:nvSpPr>
          <p:cNvPr id="139" name="CustomShape 3"/>
          <p:cNvSpPr/>
          <p:nvPr/>
        </p:nvSpPr>
        <p:spPr>
          <a:xfrm>
            <a:off x="482760" y="2638080"/>
            <a:ext cx="2522160" cy="3414960"/>
          </a:xfrm>
          <a:prstGeom prst="rect">
            <a:avLst/>
          </a:prstGeom>
          <a:noFill/>
          <a:ln>
            <a:noFill/>
          </a:ln>
        </p:spPr>
        <p:style>
          <a:lnRef idx="0"/>
          <a:fillRef idx="0"/>
          <a:effectRef idx="0"/>
          <a:fontRef idx="minor"/>
        </p:style>
        <p:txBody>
          <a:bodyPr lIns="90000" rIns="90000" tIns="45000" bIns="45000">
            <a:normAutofit/>
          </a:bodyPr>
          <a:p>
            <a:pPr marL="285840" indent="-227880">
              <a:lnSpc>
                <a:spcPct val="90000"/>
              </a:lnSpc>
              <a:spcAft>
                <a:spcPts val="601"/>
              </a:spcAft>
              <a:buClr>
                <a:srgbClr val="ffffff"/>
              </a:buClr>
              <a:buFont typeface="Arial"/>
              <a:buChar char="•"/>
            </a:pPr>
            <a:r>
              <a:rPr b="0" lang="en-US" sz="1700" spc="-1" strike="noStrike">
                <a:solidFill>
                  <a:srgbClr val="ffffff"/>
                </a:solidFill>
                <a:latin typeface="Arial"/>
                <a:ea typeface="DejaVu Sans"/>
              </a:rPr>
              <a:t>Load data from  </a:t>
            </a:r>
            <a:r>
              <a:rPr b="0" lang="en-US" sz="1700" spc="-1" strike="noStrike" u="sng">
                <a:solidFill>
                  <a:srgbClr val="0000ff"/>
                </a:solidFill>
                <a:uFillTx/>
                <a:latin typeface="Arial"/>
                <a:ea typeface="DejaVu Sans"/>
                <a:hlinkClick r:id="rId1"/>
              </a:rPr>
              <a:t>https://cocl.us/new_york_</a:t>
            </a:r>
            <a:r>
              <a:rPr b="0" lang="en-US" sz="1700" spc="-1" strike="noStrike" u="sng">
                <a:solidFill>
                  <a:srgbClr val="0000ff"/>
                </a:solidFill>
                <a:uFillTx/>
                <a:latin typeface="Arial"/>
                <a:ea typeface="DejaVu Sans"/>
                <a:hlinkClick r:id="rId2"/>
              </a:rPr>
              <a:t>dataset</a:t>
            </a:r>
            <a:r>
              <a:rPr b="0" lang="en-US" sz="1700" spc="-1" strike="noStrike">
                <a:solidFill>
                  <a:srgbClr val="ffffff"/>
                </a:solidFill>
                <a:latin typeface="Arial"/>
                <a:ea typeface="DejaVu Sans"/>
              </a:rPr>
              <a:t> </a:t>
            </a:r>
            <a:endParaRPr b="0" lang="en-US" sz="1700" spc="-1" strike="noStrike">
              <a:latin typeface="Arial"/>
            </a:endParaRPr>
          </a:p>
          <a:p>
            <a:pPr marL="57240">
              <a:lnSpc>
                <a:spcPct val="90000"/>
              </a:lnSpc>
              <a:spcAft>
                <a:spcPts val="601"/>
              </a:spcAft>
            </a:pPr>
            <a:r>
              <a:rPr b="0" lang="en-US" sz="1700" spc="-1" strike="noStrike">
                <a:solidFill>
                  <a:srgbClr val="ffffff"/>
                </a:solidFill>
                <a:latin typeface="Arial"/>
                <a:ea typeface="DejaVu Sans"/>
              </a:rPr>
              <a:t>   </a:t>
            </a:r>
            <a:r>
              <a:rPr b="0" lang="en-US" sz="1700" spc="-1" strike="noStrike">
                <a:solidFill>
                  <a:srgbClr val="ffffff"/>
                </a:solidFill>
                <a:latin typeface="Arial"/>
                <a:ea typeface="DejaVu Sans"/>
              </a:rPr>
              <a:t>in pandas Dataframe.</a:t>
            </a:r>
            <a:endParaRPr b="0" lang="en-US" sz="1700" spc="-1" strike="noStrike">
              <a:latin typeface="Arial"/>
            </a:endParaRPr>
          </a:p>
          <a:p>
            <a:pPr marL="57240">
              <a:lnSpc>
                <a:spcPct val="90000"/>
              </a:lnSpc>
              <a:spcAft>
                <a:spcPts val="601"/>
              </a:spcAft>
            </a:pPr>
            <a:endParaRPr b="0" lang="en-US" sz="1700" spc="-1" strike="noStrike">
              <a:latin typeface="Arial"/>
            </a:endParaRPr>
          </a:p>
          <a:p>
            <a:pPr marL="285840" indent="-227880">
              <a:lnSpc>
                <a:spcPct val="90000"/>
              </a:lnSpc>
              <a:spcAft>
                <a:spcPts val="601"/>
              </a:spcAft>
              <a:buClr>
                <a:srgbClr val="ffffff"/>
              </a:buClr>
              <a:buFont typeface="Arial"/>
              <a:buChar char="•"/>
            </a:pPr>
            <a:r>
              <a:rPr b="0" lang="en-US" sz="1700" spc="-1" strike="noStrike">
                <a:solidFill>
                  <a:srgbClr val="ffffff"/>
                </a:solidFill>
                <a:latin typeface="Arial"/>
                <a:ea typeface="DejaVu Sans"/>
              </a:rPr>
              <a:t>Getting Latitude and Longitude for each address geopy library.</a:t>
            </a:r>
            <a:endParaRPr b="0" lang="en-US" sz="1700" spc="-1" strike="noStrike">
              <a:latin typeface="Arial"/>
            </a:endParaRPr>
          </a:p>
          <a:p>
            <a:pPr>
              <a:lnSpc>
                <a:spcPct val="90000"/>
              </a:lnSpc>
              <a:spcAft>
                <a:spcPts val="601"/>
              </a:spcAft>
            </a:pPr>
            <a:endParaRPr b="0" lang="en-US" sz="1700" spc="-1" strike="noStrike">
              <a:latin typeface="Arial"/>
            </a:endParaRPr>
          </a:p>
          <a:p>
            <a:pPr>
              <a:lnSpc>
                <a:spcPct val="90000"/>
              </a:lnSpc>
              <a:spcAft>
                <a:spcPts val="601"/>
              </a:spcAft>
            </a:pPr>
            <a:endParaRPr b="0" lang="en-US" sz="1700" spc="-1" strike="noStrike">
              <a:latin typeface="Arial"/>
            </a:endParaRPr>
          </a:p>
        </p:txBody>
      </p:sp>
      <p:pic>
        <p:nvPicPr>
          <p:cNvPr id="140" name="Content Placeholder 4" descr=""/>
          <p:cNvPicPr/>
          <p:nvPr/>
        </p:nvPicPr>
        <p:blipFill>
          <a:blip r:embed="rId3"/>
          <a:stretch/>
        </p:blipFill>
        <p:spPr>
          <a:xfrm>
            <a:off x="3973320" y="2188440"/>
            <a:ext cx="4687200" cy="2319840"/>
          </a:xfrm>
          <a:prstGeom prst="rect">
            <a:avLst/>
          </a:prstGeom>
          <a:ln>
            <a:noFill/>
          </a:ln>
        </p:spPr>
      </p:pic>
      <p:sp>
        <p:nvSpPr>
          <p:cNvPr id="141" name="CustomShape 4"/>
          <p:cNvSpPr/>
          <p:nvPr/>
        </p:nvSpPr>
        <p:spPr>
          <a:xfrm>
            <a:off x="3973320" y="4572000"/>
            <a:ext cx="7466760" cy="1171440"/>
          </a:xfrm>
          <a:prstGeom prst="rect">
            <a:avLst/>
          </a:prstGeom>
          <a:noFill/>
          <a:ln>
            <a:noFill/>
          </a:ln>
        </p:spPr>
        <p:style>
          <a:lnRef idx="0"/>
          <a:fillRef idx="0"/>
          <a:effectRef idx="0"/>
          <a:fontRef idx="minor"/>
        </p:style>
        <p:txBody>
          <a:bodyPr lIns="90000" rIns="90000" tIns="45000" bIns="45000"/>
          <a:p>
            <a:pPr>
              <a:lnSpc>
                <a:spcPct val="100000"/>
              </a:lnSpc>
              <a:spcAft>
                <a:spcPts val="601"/>
              </a:spcAft>
            </a:pPr>
            <a:r>
              <a:rPr b="0" lang="en-US" sz="1400" spc="-1" strike="noStrike">
                <a:solidFill>
                  <a:srgbClr val="000000"/>
                </a:solidFill>
                <a:latin typeface="Arial"/>
                <a:ea typeface="DejaVu Sans"/>
              </a:rPr>
              <a:t>As result – </a:t>
            </a:r>
            <a:endParaRPr b="0" lang="en-US" sz="1400" spc="-1" strike="noStrike">
              <a:latin typeface="Arial"/>
            </a:endParaRPr>
          </a:p>
          <a:p>
            <a:pPr>
              <a:lnSpc>
                <a:spcPct val="100000"/>
              </a:lnSpc>
              <a:spcAft>
                <a:spcPts val="601"/>
              </a:spcAft>
            </a:pPr>
            <a:r>
              <a:rPr b="0" lang="en-US" sz="1400" spc="-1" strike="noStrike">
                <a:solidFill>
                  <a:srgbClr val="000000"/>
                </a:solidFill>
                <a:latin typeface="Arial"/>
                <a:ea typeface="DejaVu Sans"/>
              </a:rPr>
              <a:t>We have 306 rows like this.</a:t>
            </a:r>
            <a:endParaRPr b="0" lang="en-US" sz="1400" spc="-1" strike="noStrike">
              <a:latin typeface="Arial"/>
            </a:endParaRPr>
          </a:p>
          <a:p>
            <a:pPr>
              <a:lnSpc>
                <a:spcPct val="100000"/>
              </a:lnSpc>
              <a:spcAft>
                <a:spcPts val="601"/>
              </a:spcAft>
            </a:pPr>
            <a:endParaRPr b="0" lang="en-US" sz="1400" spc="-1" strike="noStrike">
              <a:latin typeface="Arial"/>
            </a:endParaRPr>
          </a:p>
          <a:p>
            <a:pPr>
              <a:lnSpc>
                <a:spcPct val="100000"/>
              </a:lnSpc>
              <a:spcAft>
                <a:spcPts val="601"/>
              </a:spcAft>
            </a:pPr>
            <a:endParaRPr b="0" lang="en-US" sz="1400" spc="-1" strike="noStrike">
              <a:latin typeface="Arial"/>
            </a:endParaRPr>
          </a:p>
        </p:txBody>
      </p:sp>
    </p:spTree>
  </p:cSld>
  <p:timing>
    <p:tnLst>
      <p:par>
        <p:cTn id="25" dur="indefinite" restart="never" nodeType="tmRoot">
          <p:childTnLst>
            <p:seq>
              <p:cTn id="26" dur="indefinite"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42" name="CustomShape 1"/>
          <p:cNvSpPr/>
          <p:nvPr/>
        </p:nvSpPr>
        <p:spPr>
          <a:xfrm>
            <a:off x="5123880" y="5346720"/>
            <a:ext cx="4019400" cy="1510560"/>
          </a:xfrm>
          <a:custGeom>
            <a:avLst/>
            <a:gdLst/>
            <a:ahLst/>
            <a:rect l="l" t="t" r="r" b="b"/>
            <a:pathLst>
              <a:path w="5360045" h="1511304">
                <a:moveTo>
                  <a:pt x="4545473" y="0"/>
                </a:moveTo>
                <a:lnTo>
                  <a:pt x="5360045" y="0"/>
                </a:lnTo>
                <a:lnTo>
                  <a:pt x="5360045" y="1046730"/>
                </a:lnTo>
                <a:lnTo>
                  <a:pt x="5360045" y="1508760"/>
                </a:lnTo>
                <a:lnTo>
                  <a:pt x="5360045" y="1511304"/>
                </a:lnTo>
                <a:lnTo>
                  <a:pt x="4545474" y="1511304"/>
                </a:lnTo>
                <a:lnTo>
                  <a:pt x="2525897" y="1511304"/>
                </a:lnTo>
                <a:lnTo>
                  <a:pt x="0" y="1511304"/>
                </a:lnTo>
                <a:lnTo>
                  <a:pt x="697617" y="3"/>
                </a:lnTo>
                <a:lnTo>
                  <a:pt x="4545473" y="3"/>
                </a:lnTo>
                <a:close/>
              </a:path>
            </a:pathLst>
          </a:custGeom>
          <a:solidFill>
            <a:srgbClr val="404040">
              <a:alpha val="85000"/>
            </a:srgbClr>
          </a:solidFill>
          <a:ln>
            <a:noFill/>
          </a:ln>
        </p:spPr>
        <p:style>
          <a:lnRef idx="2">
            <a:schemeClr val="accent1">
              <a:shade val="50000"/>
            </a:schemeClr>
          </a:lnRef>
          <a:fillRef idx="1">
            <a:schemeClr val="accent1"/>
          </a:fillRef>
          <a:effectRef idx="0">
            <a:schemeClr val="accent1"/>
          </a:effectRef>
          <a:fontRef idx="minor"/>
        </p:style>
      </p:sp>
      <p:sp>
        <p:nvSpPr>
          <p:cNvPr id="143" name="CustomShape 2"/>
          <p:cNvSpPr/>
          <p:nvPr/>
        </p:nvSpPr>
        <p:spPr>
          <a:xfrm>
            <a:off x="0" y="5346720"/>
            <a:ext cx="5509080" cy="1510560"/>
          </a:xfrm>
          <a:custGeom>
            <a:avLst/>
            <a:gdLst/>
            <a:ahLst/>
            <a:rect l="l" t="t" r="r" b="b"/>
            <a:pathLst>
              <a:path w="7346605" h="1511306">
                <a:moveTo>
                  <a:pt x="0" y="0"/>
                </a:moveTo>
                <a:lnTo>
                  <a:pt x="239486" y="0"/>
                </a:lnTo>
                <a:lnTo>
                  <a:pt x="1209568" y="0"/>
                </a:lnTo>
                <a:lnTo>
                  <a:pt x="2405743" y="0"/>
                </a:lnTo>
                <a:lnTo>
                  <a:pt x="2405743" y="2544"/>
                </a:lnTo>
                <a:lnTo>
                  <a:pt x="2801131" y="2544"/>
                </a:lnTo>
                <a:lnTo>
                  <a:pt x="2801131" y="0"/>
                </a:lnTo>
                <a:lnTo>
                  <a:pt x="7346605" y="0"/>
                </a:lnTo>
                <a:lnTo>
                  <a:pt x="6648988" y="1511301"/>
                </a:lnTo>
                <a:lnTo>
                  <a:pt x="2801132" y="1511301"/>
                </a:lnTo>
                <a:lnTo>
                  <a:pt x="2801132" y="1511304"/>
                </a:lnTo>
                <a:lnTo>
                  <a:pt x="2405743" y="1511304"/>
                </a:lnTo>
                <a:lnTo>
                  <a:pt x="2405743" y="1511306"/>
                </a:lnTo>
                <a:lnTo>
                  <a:pt x="1333411" y="1511306"/>
                </a:lnTo>
                <a:lnTo>
                  <a:pt x="1219208" y="1511306"/>
                </a:lnTo>
                <a:lnTo>
                  <a:pt x="1209568" y="1511306"/>
                </a:lnTo>
                <a:lnTo>
                  <a:pt x="239486" y="1511306"/>
                </a:lnTo>
                <a:lnTo>
                  <a:pt x="0" y="1511306"/>
                </a:lnTo>
                <a:close/>
              </a:path>
            </a:pathLst>
          </a:custGeom>
          <a:solidFill>
            <a:srgbClr val="d0cece"/>
          </a:solidFill>
          <a:ln>
            <a:noFill/>
          </a:ln>
        </p:spPr>
        <p:style>
          <a:lnRef idx="2">
            <a:schemeClr val="accent1">
              <a:shade val="50000"/>
            </a:schemeClr>
          </a:lnRef>
          <a:fillRef idx="1">
            <a:schemeClr val="accent1"/>
          </a:fillRef>
          <a:effectRef idx="0">
            <a:schemeClr val="accent1"/>
          </a:effectRef>
          <a:fontRef idx="minor"/>
        </p:style>
      </p:sp>
      <p:sp>
        <p:nvSpPr>
          <p:cNvPr id="144" name="CustomShape 3"/>
          <p:cNvSpPr/>
          <p:nvPr/>
        </p:nvSpPr>
        <p:spPr>
          <a:xfrm>
            <a:off x="712440" y="5529960"/>
            <a:ext cx="4269600" cy="1095480"/>
          </a:xfrm>
          <a:prstGeom prst="rect">
            <a:avLst/>
          </a:prstGeom>
          <a:noFill/>
          <a:ln>
            <a:noFill/>
          </a:ln>
        </p:spPr>
        <p:style>
          <a:lnRef idx="0"/>
          <a:fillRef idx="0"/>
          <a:effectRef idx="0"/>
          <a:fontRef idx="minor"/>
        </p:style>
        <p:txBody>
          <a:bodyPr lIns="90000" rIns="90000" tIns="45000" bIns="45000" anchor="ctr">
            <a:normAutofit/>
          </a:bodyPr>
          <a:p>
            <a:pPr algn="ctr">
              <a:lnSpc>
                <a:spcPct val="90000"/>
              </a:lnSpc>
            </a:pPr>
            <a:r>
              <a:rPr b="0" lang="en-US" sz="2700" spc="-1" strike="noStrike">
                <a:solidFill>
                  <a:srgbClr val="303030"/>
                </a:solidFill>
                <a:latin typeface="Arial"/>
              </a:rPr>
              <a:t>Number of neighborhoods in each Borough</a:t>
            </a:r>
            <a:endParaRPr b="0" lang="en-US" sz="2700" spc="-1" strike="noStrike">
              <a:latin typeface="Arial"/>
            </a:endParaRPr>
          </a:p>
        </p:txBody>
      </p:sp>
      <p:pic>
        <p:nvPicPr>
          <p:cNvPr id="145" name="Content Placeholder 4" descr=""/>
          <p:cNvPicPr/>
          <p:nvPr/>
        </p:nvPicPr>
        <p:blipFill>
          <a:blip r:embed="rId1"/>
          <a:stretch/>
        </p:blipFill>
        <p:spPr>
          <a:xfrm>
            <a:off x="1600200" y="1046520"/>
            <a:ext cx="5700960" cy="3819240"/>
          </a:xfrm>
          <a:prstGeom prst="rect">
            <a:avLst/>
          </a:prstGeom>
          <a:ln>
            <a:noFill/>
          </a:ln>
        </p:spPr>
      </p:pic>
    </p:spTree>
  </p:cSld>
  <p:timing>
    <p:tnLst>
      <p:par>
        <p:cTn id="27" dur="indefinite" restart="never" nodeType="tmRoot">
          <p:childTnLst>
            <p:seq>
              <p:cTn id="28"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 name="TextShape 1"/>
          <p:cNvSpPr txBox="1"/>
          <p:nvPr/>
        </p:nvSpPr>
        <p:spPr>
          <a:xfrm>
            <a:off x="457200" y="220680"/>
            <a:ext cx="8228880" cy="1250280"/>
          </a:xfrm>
          <a:prstGeom prst="rect">
            <a:avLst/>
          </a:prstGeom>
          <a:noFill/>
          <a:ln>
            <a:noFill/>
          </a:ln>
        </p:spPr>
        <p:txBody>
          <a:bodyPr lIns="0" rIns="0" tIns="0" bIns="0" anchor="ctr"/>
          <a:p>
            <a:pPr algn="ctr"/>
            <a:r>
              <a:rPr b="0" lang="en-US" sz="4400" spc="-1" strike="noStrike">
                <a:latin typeface="Arial"/>
              </a:rPr>
              <a:t>There are 9 courses in this certification</a:t>
            </a:r>
            <a:endParaRPr b="0" lang="en-US" sz="4400" spc="-1" strike="noStrike">
              <a:latin typeface="Arial"/>
            </a:endParaRPr>
          </a:p>
        </p:txBody>
      </p:sp>
      <p:sp>
        <p:nvSpPr>
          <p:cNvPr id="79" name="TextShape 2"/>
          <p:cNvSpPr txBox="1"/>
          <p:nvPr/>
        </p:nvSpPr>
        <p:spPr>
          <a:xfrm>
            <a:off x="457200" y="1604520"/>
            <a:ext cx="8229240" cy="3977280"/>
          </a:xfrm>
          <a:prstGeom prst="rect">
            <a:avLst/>
          </a:prstGeom>
          <a:noFill/>
          <a:ln>
            <a:noFill/>
          </a:ln>
        </p:spPr>
        <p:txBody>
          <a:bodyPr lIns="0" rIns="0" tIns="0" bIns="0">
            <a:normAutofit/>
          </a:bodyPr>
          <a:p>
            <a:pPr marL="432000" indent="-324000">
              <a:spcBef>
                <a:spcPts val="1417"/>
              </a:spcBef>
              <a:buClr>
                <a:srgbClr val="000000"/>
              </a:buClr>
              <a:buSzPct val="45000"/>
              <a:buFont typeface="Wingdings" charset="2"/>
              <a:buChar char=""/>
            </a:pPr>
            <a:endParaRPr b="0" lang="en-US" sz="2000" spc="-1" strike="noStrike">
              <a:latin typeface="Arial"/>
            </a:endParaRPr>
          </a:p>
          <a:p>
            <a:pPr marL="432000" indent="-324000">
              <a:spcBef>
                <a:spcPts val="1417"/>
              </a:spcBef>
              <a:buClr>
                <a:srgbClr val="000000"/>
              </a:buClr>
              <a:buSzPct val="45000"/>
              <a:buFont typeface="Wingdings" charset="2"/>
              <a:buChar char=""/>
            </a:pPr>
            <a:r>
              <a:rPr b="0" lang="en-US" sz="1800" spc="-1" strike="noStrike">
                <a:latin typeface="Arial"/>
              </a:rPr>
              <a:t>1. What is Data Science ?</a:t>
            </a:r>
            <a:endParaRPr b="0" lang="en-US" sz="1800" spc="-1" strike="noStrike">
              <a:latin typeface="Arial"/>
            </a:endParaRPr>
          </a:p>
          <a:p>
            <a:pPr marL="432000" indent="-324000">
              <a:spcBef>
                <a:spcPts val="1417"/>
              </a:spcBef>
              <a:buClr>
                <a:srgbClr val="000000"/>
              </a:buClr>
              <a:buSzPct val="45000"/>
              <a:buFont typeface="Wingdings" charset="2"/>
              <a:buChar char=""/>
            </a:pPr>
            <a:r>
              <a:rPr b="0" lang="en-US" sz="1800" spc="-1" strike="noStrike">
                <a:latin typeface="Arial"/>
              </a:rPr>
              <a:t>2. Open Source tools for Data Science </a:t>
            </a:r>
            <a:endParaRPr b="0" lang="en-US" sz="1800" spc="-1" strike="noStrike">
              <a:latin typeface="Arial"/>
            </a:endParaRPr>
          </a:p>
          <a:p>
            <a:pPr marL="432000" indent="-324000">
              <a:spcBef>
                <a:spcPts val="1417"/>
              </a:spcBef>
              <a:buClr>
                <a:srgbClr val="000000"/>
              </a:buClr>
              <a:buSzPct val="45000"/>
              <a:buFont typeface="Wingdings" charset="2"/>
              <a:buChar char=""/>
            </a:pPr>
            <a:r>
              <a:rPr b="0" lang="en-US" sz="1800" spc="-1" strike="noStrike">
                <a:latin typeface="Arial"/>
              </a:rPr>
              <a:t>3. Data Science Methodology</a:t>
            </a:r>
            <a:endParaRPr b="0" lang="en-US" sz="1800" spc="-1" strike="noStrike">
              <a:latin typeface="Arial"/>
            </a:endParaRPr>
          </a:p>
          <a:p>
            <a:pPr marL="432000" indent="-324000">
              <a:spcBef>
                <a:spcPts val="1417"/>
              </a:spcBef>
              <a:buClr>
                <a:srgbClr val="000000"/>
              </a:buClr>
              <a:buSzPct val="45000"/>
              <a:buFont typeface="Wingdings" charset="2"/>
              <a:buChar char=""/>
            </a:pPr>
            <a:r>
              <a:rPr b="0" lang="en-US" sz="1800" spc="-1" strike="noStrike">
                <a:latin typeface="Arial"/>
              </a:rPr>
              <a:t>4. Python for Data Science and AI</a:t>
            </a:r>
            <a:endParaRPr b="0" lang="en-US" sz="1800" spc="-1" strike="noStrike">
              <a:latin typeface="Arial"/>
            </a:endParaRPr>
          </a:p>
          <a:p>
            <a:pPr marL="432000" indent="-324000">
              <a:spcBef>
                <a:spcPts val="1417"/>
              </a:spcBef>
              <a:buClr>
                <a:srgbClr val="000000"/>
              </a:buClr>
              <a:buSzPct val="45000"/>
              <a:buFont typeface="Wingdings" charset="2"/>
              <a:buChar char=""/>
            </a:pPr>
            <a:r>
              <a:rPr b="0" lang="en-US" sz="1800" spc="-1" strike="noStrike">
                <a:latin typeface="Arial"/>
              </a:rPr>
              <a:t>5. Databases and SQL for Data Science</a:t>
            </a:r>
            <a:endParaRPr b="0" lang="en-US" sz="1800" spc="-1" strike="noStrike">
              <a:latin typeface="Arial"/>
            </a:endParaRPr>
          </a:p>
          <a:p>
            <a:pPr marL="432000" indent="-324000">
              <a:spcBef>
                <a:spcPts val="1417"/>
              </a:spcBef>
              <a:buClr>
                <a:srgbClr val="000000"/>
              </a:buClr>
              <a:buSzPct val="45000"/>
              <a:buFont typeface="Wingdings" charset="2"/>
              <a:buChar char=""/>
            </a:pPr>
            <a:r>
              <a:rPr b="0" lang="en-US" sz="1800" spc="-1" strike="noStrike">
                <a:latin typeface="Arial"/>
              </a:rPr>
              <a:t>6. Data Analysis with Python</a:t>
            </a:r>
            <a:endParaRPr b="0" lang="en-US" sz="1800" spc="-1" strike="noStrike">
              <a:latin typeface="Arial"/>
            </a:endParaRPr>
          </a:p>
          <a:p>
            <a:pPr marL="432000" indent="-324000">
              <a:spcBef>
                <a:spcPts val="1417"/>
              </a:spcBef>
              <a:buClr>
                <a:srgbClr val="000000"/>
              </a:buClr>
              <a:buSzPct val="45000"/>
              <a:buFont typeface="Wingdings" charset="2"/>
              <a:buChar char=""/>
            </a:pPr>
            <a:r>
              <a:rPr b="0" lang="en-US" sz="1800" spc="-1" strike="noStrike">
                <a:latin typeface="Arial"/>
              </a:rPr>
              <a:t>7. Data visualization with  Python</a:t>
            </a:r>
            <a:endParaRPr b="0" lang="en-US" sz="1800" spc="-1" strike="noStrike">
              <a:latin typeface="Arial"/>
            </a:endParaRPr>
          </a:p>
          <a:p>
            <a:pPr marL="432000" indent="-324000">
              <a:spcBef>
                <a:spcPts val="1417"/>
              </a:spcBef>
              <a:buClr>
                <a:srgbClr val="000000"/>
              </a:buClr>
              <a:buSzPct val="45000"/>
              <a:buFont typeface="Wingdings" charset="2"/>
              <a:buChar char=""/>
            </a:pPr>
            <a:r>
              <a:rPr b="0" lang="en-US" sz="1800" spc="-1" strike="noStrike">
                <a:latin typeface="Arial"/>
              </a:rPr>
              <a:t>8. Machine Learning with Python</a:t>
            </a:r>
            <a:endParaRPr b="0" lang="en-US" sz="1800" spc="-1" strike="noStrike">
              <a:latin typeface="Arial"/>
            </a:endParaRPr>
          </a:p>
          <a:p>
            <a:pPr marL="432000" indent="-324000">
              <a:spcBef>
                <a:spcPts val="1417"/>
              </a:spcBef>
              <a:buClr>
                <a:srgbClr val="000000"/>
              </a:buClr>
              <a:buSzPct val="45000"/>
              <a:buFont typeface="Wingdings" charset="2"/>
              <a:buChar char=""/>
            </a:pPr>
            <a:r>
              <a:rPr b="0" lang="en-US" sz="1800" spc="-1" strike="noStrike">
                <a:latin typeface="Arial"/>
              </a:rPr>
              <a:t>9. Applied Data Science Capstone</a:t>
            </a:r>
            <a:endParaRPr b="0" lang="en-US" sz="1800" spc="-1" strike="noStrike">
              <a:latin typeface="Arial"/>
            </a:endParaRPr>
          </a:p>
        </p:txBody>
      </p:sp>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46" name="CustomShape 1"/>
          <p:cNvSpPr/>
          <p:nvPr/>
        </p:nvSpPr>
        <p:spPr>
          <a:xfrm rot="16200000">
            <a:off x="691560" y="799920"/>
            <a:ext cx="2199600" cy="2506320"/>
          </a:xfrm>
          <a:prstGeom prst="downArrow">
            <a:avLst>
              <a:gd name="adj1" fmla="val 100000"/>
              <a:gd name="adj2" fmla="val 15788"/>
            </a:avLst>
          </a:prstGeom>
          <a:solidFill>
            <a:srgbClr val="404040"/>
          </a:solidFill>
          <a:ln w="54000">
            <a:noFill/>
          </a:ln>
        </p:spPr>
        <p:style>
          <a:lnRef idx="2">
            <a:schemeClr val="accent1">
              <a:shade val="50000"/>
            </a:schemeClr>
          </a:lnRef>
          <a:fillRef idx="1">
            <a:schemeClr val="accent1"/>
          </a:fillRef>
          <a:effectRef idx="0">
            <a:schemeClr val="accent1"/>
          </a:effectRef>
          <a:fontRef idx="minor"/>
        </p:style>
      </p:sp>
      <p:sp>
        <p:nvSpPr>
          <p:cNvPr id="147" name="CustomShape 2"/>
          <p:cNvSpPr/>
          <p:nvPr/>
        </p:nvSpPr>
        <p:spPr>
          <a:xfrm>
            <a:off x="725040" y="1204200"/>
            <a:ext cx="2001240" cy="1780560"/>
          </a:xfrm>
          <a:prstGeom prst="rect">
            <a:avLst/>
          </a:prstGeom>
          <a:noFill/>
          <a:ln>
            <a:noFill/>
          </a:ln>
        </p:spPr>
        <p:style>
          <a:lnRef idx="0"/>
          <a:fillRef idx="0"/>
          <a:effectRef idx="0"/>
          <a:fontRef idx="minor"/>
        </p:style>
        <p:txBody>
          <a:bodyPr lIns="90000" rIns="90000" tIns="45000" bIns="45000" anchor="ctr">
            <a:normAutofit/>
          </a:bodyPr>
          <a:p>
            <a:pPr>
              <a:lnSpc>
                <a:spcPct val="90000"/>
              </a:lnSpc>
            </a:pPr>
            <a:r>
              <a:rPr b="0" lang="en-US" sz="2800" spc="-1" strike="noStrike">
                <a:solidFill>
                  <a:srgbClr val="ffffff"/>
                </a:solidFill>
                <a:latin typeface="Arial"/>
              </a:rPr>
              <a:t>Step 2 </a:t>
            </a:r>
            <a:endParaRPr b="0" lang="en-US" sz="2800" spc="-1" strike="noStrike">
              <a:latin typeface="Arial"/>
            </a:endParaRPr>
          </a:p>
        </p:txBody>
      </p:sp>
      <p:sp>
        <p:nvSpPr>
          <p:cNvPr id="148" name="CustomShape 3"/>
          <p:cNvSpPr/>
          <p:nvPr/>
        </p:nvSpPr>
        <p:spPr>
          <a:xfrm>
            <a:off x="725040" y="3404520"/>
            <a:ext cx="2001240" cy="2426760"/>
          </a:xfrm>
          <a:prstGeom prst="rect">
            <a:avLst/>
          </a:prstGeom>
          <a:noFill/>
          <a:ln>
            <a:noFill/>
          </a:ln>
        </p:spPr>
        <p:style>
          <a:lnRef idx="0"/>
          <a:fillRef idx="0"/>
          <a:effectRef idx="0"/>
          <a:fontRef idx="minor"/>
        </p:style>
        <p:txBody>
          <a:bodyPr lIns="90000" rIns="90000" tIns="45000" bIns="45000">
            <a:normAutofit/>
          </a:bodyPr>
          <a:p>
            <a:pPr marL="285840" indent="-227880">
              <a:lnSpc>
                <a:spcPct val="90000"/>
              </a:lnSpc>
              <a:spcAft>
                <a:spcPts val="601"/>
              </a:spcAft>
              <a:buClr>
                <a:srgbClr val="000000"/>
              </a:buClr>
              <a:buFont typeface="Arial"/>
              <a:buChar char="•"/>
            </a:pPr>
            <a:r>
              <a:rPr b="0" lang="en-US" sz="1400" spc="-1" strike="noStrike">
                <a:solidFill>
                  <a:srgbClr val="000000"/>
                </a:solidFill>
                <a:latin typeface="Arial"/>
                <a:ea typeface="DejaVu Sans"/>
              </a:rPr>
              <a:t>Filter out which Borough and Neighborhood have maximum number of Indian Restaurants using FourSquare API.</a:t>
            </a:r>
            <a:endParaRPr b="0" lang="en-US" sz="1400" spc="-1" strike="noStrike">
              <a:latin typeface="Arial"/>
            </a:endParaRPr>
          </a:p>
          <a:p>
            <a:pPr marL="57240">
              <a:lnSpc>
                <a:spcPct val="90000"/>
              </a:lnSpc>
              <a:spcAft>
                <a:spcPts val="601"/>
              </a:spcAft>
            </a:pPr>
            <a:endParaRPr b="0" lang="en-US" sz="1400" spc="-1" strike="noStrike">
              <a:latin typeface="Arial"/>
            </a:endParaRPr>
          </a:p>
          <a:p>
            <a:pPr marL="57240">
              <a:lnSpc>
                <a:spcPct val="90000"/>
              </a:lnSpc>
              <a:spcAft>
                <a:spcPts val="601"/>
              </a:spcAft>
            </a:pPr>
            <a:endParaRPr b="0" lang="en-US" sz="1400" spc="-1" strike="noStrike">
              <a:latin typeface="Arial"/>
            </a:endParaRPr>
          </a:p>
          <a:p>
            <a:pPr marL="57240">
              <a:lnSpc>
                <a:spcPct val="90000"/>
              </a:lnSpc>
              <a:spcAft>
                <a:spcPts val="601"/>
              </a:spcAft>
            </a:pPr>
            <a:endParaRPr b="0" lang="en-US" sz="1400" spc="-1" strike="noStrike">
              <a:latin typeface="Arial"/>
            </a:endParaRPr>
          </a:p>
        </p:txBody>
      </p:sp>
      <p:pic>
        <p:nvPicPr>
          <p:cNvPr id="149" name="Picture 7" descr=""/>
          <p:cNvPicPr/>
          <p:nvPr/>
        </p:nvPicPr>
        <p:blipFill>
          <a:blip r:embed="rId1"/>
          <a:stretch/>
        </p:blipFill>
        <p:spPr>
          <a:xfrm>
            <a:off x="3496680" y="1710720"/>
            <a:ext cx="5177160" cy="3313080"/>
          </a:xfrm>
          <a:prstGeom prst="rect">
            <a:avLst/>
          </a:prstGeom>
          <a:ln>
            <a:noFill/>
          </a:ln>
        </p:spPr>
      </p:pic>
      <p:sp>
        <p:nvSpPr>
          <p:cNvPr id="150" name="CustomShape 4"/>
          <p:cNvSpPr/>
          <p:nvPr/>
        </p:nvSpPr>
        <p:spPr>
          <a:xfrm>
            <a:off x="1295280" y="5562720"/>
            <a:ext cx="6323760" cy="364320"/>
          </a:xfrm>
          <a:prstGeom prst="rect">
            <a:avLst/>
          </a:prstGeom>
          <a:noFill/>
          <a:ln>
            <a:noFill/>
          </a:ln>
        </p:spPr>
        <p:style>
          <a:lnRef idx="0"/>
          <a:fillRef idx="0"/>
          <a:effectRef idx="0"/>
          <a:fontRef idx="minor"/>
        </p:style>
        <p:txBody>
          <a:bodyPr lIns="90000" rIns="90000" tIns="45000" bIns="45000"/>
          <a:p>
            <a:pPr>
              <a:lnSpc>
                <a:spcPct val="100000"/>
              </a:lnSpc>
            </a:pPr>
            <a:r>
              <a:rPr b="1" lang="en-US" sz="1800" spc="-1" strike="noStrike">
                <a:solidFill>
                  <a:srgbClr val="000000"/>
                </a:solidFill>
                <a:latin typeface="Arial"/>
                <a:ea typeface="DejaVu Sans"/>
              </a:rPr>
              <a:t>Result </a:t>
            </a:r>
            <a:r>
              <a:rPr b="0" lang="en-US" sz="1800" spc="-1" strike="noStrike">
                <a:solidFill>
                  <a:srgbClr val="000000"/>
                </a:solidFill>
                <a:latin typeface="Arial"/>
                <a:ea typeface="DejaVu Sans"/>
              </a:rPr>
              <a:t>– </a:t>
            </a:r>
            <a:r>
              <a:rPr b="0" lang="en-US" sz="1800" spc="-1" strike="noStrike">
                <a:solidFill>
                  <a:srgbClr val="595959"/>
                </a:solidFill>
                <a:latin typeface="Arial"/>
                <a:ea typeface="DejaVu Sans"/>
              </a:rPr>
              <a:t>Queens has maximum number of Restaurants</a:t>
            </a:r>
            <a:endParaRPr b="0" lang="en-US" sz="1800" spc="-1" strike="noStrike">
              <a:latin typeface="Arial"/>
            </a:endParaRPr>
          </a:p>
        </p:txBody>
      </p:sp>
    </p:spTree>
  </p:cSld>
  <p:timing>
    <p:tnLst>
      <p:par>
        <p:cTn id="29" dur="indefinite" restart="never" nodeType="tmRoot">
          <p:childTnLst>
            <p:seq>
              <p:cTn id="30" dur="indefinite" nodeType="mainSeq"/>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51" name="CustomShape 1"/>
          <p:cNvSpPr/>
          <p:nvPr/>
        </p:nvSpPr>
        <p:spPr>
          <a:xfrm rot="16200000">
            <a:off x="691560" y="799920"/>
            <a:ext cx="2199600" cy="2506320"/>
          </a:xfrm>
          <a:prstGeom prst="downArrow">
            <a:avLst>
              <a:gd name="adj1" fmla="val 100000"/>
              <a:gd name="adj2" fmla="val 15788"/>
            </a:avLst>
          </a:prstGeom>
          <a:solidFill>
            <a:srgbClr val="404040"/>
          </a:solidFill>
          <a:ln w="54000">
            <a:noFill/>
          </a:ln>
        </p:spPr>
        <p:style>
          <a:lnRef idx="2">
            <a:schemeClr val="accent1">
              <a:shade val="50000"/>
            </a:schemeClr>
          </a:lnRef>
          <a:fillRef idx="1">
            <a:schemeClr val="accent1"/>
          </a:fillRef>
          <a:effectRef idx="0">
            <a:schemeClr val="accent1"/>
          </a:effectRef>
          <a:fontRef idx="minor"/>
        </p:style>
      </p:sp>
      <p:sp>
        <p:nvSpPr>
          <p:cNvPr id="152" name="CustomShape 2"/>
          <p:cNvSpPr/>
          <p:nvPr/>
        </p:nvSpPr>
        <p:spPr>
          <a:xfrm>
            <a:off x="725040" y="1204200"/>
            <a:ext cx="2001240" cy="1780560"/>
          </a:xfrm>
          <a:prstGeom prst="rect">
            <a:avLst/>
          </a:prstGeom>
          <a:noFill/>
          <a:ln>
            <a:noFill/>
          </a:ln>
        </p:spPr>
        <p:style>
          <a:lnRef idx="0"/>
          <a:fillRef idx="0"/>
          <a:effectRef idx="0"/>
          <a:fontRef idx="minor"/>
        </p:style>
        <p:txBody>
          <a:bodyPr lIns="90000" rIns="90000" tIns="45000" bIns="45000" anchor="ctr">
            <a:normAutofit/>
          </a:bodyPr>
          <a:p>
            <a:pPr>
              <a:lnSpc>
                <a:spcPct val="90000"/>
              </a:lnSpc>
            </a:pPr>
            <a:r>
              <a:rPr b="0" lang="en-US" sz="2800" spc="-1" strike="noStrike">
                <a:solidFill>
                  <a:srgbClr val="ffffff"/>
                </a:solidFill>
                <a:latin typeface="Arial"/>
              </a:rPr>
              <a:t>Step 2 </a:t>
            </a:r>
            <a:endParaRPr b="0" lang="en-US" sz="2800" spc="-1" strike="noStrike">
              <a:latin typeface="Arial"/>
            </a:endParaRPr>
          </a:p>
        </p:txBody>
      </p:sp>
      <p:sp>
        <p:nvSpPr>
          <p:cNvPr id="153" name="CustomShape 3"/>
          <p:cNvSpPr/>
          <p:nvPr/>
        </p:nvSpPr>
        <p:spPr>
          <a:xfrm>
            <a:off x="725040" y="3404520"/>
            <a:ext cx="2001240" cy="2426760"/>
          </a:xfrm>
          <a:prstGeom prst="rect">
            <a:avLst/>
          </a:prstGeom>
          <a:noFill/>
          <a:ln>
            <a:noFill/>
          </a:ln>
        </p:spPr>
        <p:style>
          <a:lnRef idx="0"/>
          <a:fillRef idx="0"/>
          <a:effectRef idx="0"/>
          <a:fontRef idx="minor"/>
        </p:style>
        <p:txBody>
          <a:bodyPr lIns="90000" rIns="90000" tIns="45000" bIns="45000">
            <a:normAutofit/>
          </a:bodyPr>
          <a:p>
            <a:pPr marL="285840" indent="-227880">
              <a:lnSpc>
                <a:spcPct val="90000"/>
              </a:lnSpc>
              <a:spcAft>
                <a:spcPts val="601"/>
              </a:spcAft>
              <a:buClr>
                <a:srgbClr val="000000"/>
              </a:buClr>
              <a:buFont typeface="Arial"/>
              <a:buChar char="•"/>
            </a:pPr>
            <a:r>
              <a:rPr b="0" lang="en-US" sz="1400" spc="-1" strike="noStrike">
                <a:solidFill>
                  <a:srgbClr val="000000"/>
                </a:solidFill>
                <a:latin typeface="Arial"/>
                <a:ea typeface="DejaVu Sans"/>
              </a:rPr>
              <a:t>Filter out which Borough and Neighborhood have maximum number of Indian Restaurants using FourSquare API.</a:t>
            </a:r>
            <a:endParaRPr b="0" lang="en-US" sz="1400" spc="-1" strike="noStrike">
              <a:latin typeface="Arial"/>
            </a:endParaRPr>
          </a:p>
          <a:p>
            <a:pPr marL="57240">
              <a:lnSpc>
                <a:spcPct val="90000"/>
              </a:lnSpc>
              <a:spcAft>
                <a:spcPts val="601"/>
              </a:spcAft>
            </a:pPr>
            <a:endParaRPr b="0" lang="en-US" sz="1400" spc="-1" strike="noStrike">
              <a:latin typeface="Arial"/>
            </a:endParaRPr>
          </a:p>
          <a:p>
            <a:pPr marL="57240">
              <a:lnSpc>
                <a:spcPct val="90000"/>
              </a:lnSpc>
              <a:spcAft>
                <a:spcPts val="601"/>
              </a:spcAft>
            </a:pPr>
            <a:endParaRPr b="0" lang="en-US" sz="1400" spc="-1" strike="noStrike">
              <a:latin typeface="Arial"/>
            </a:endParaRPr>
          </a:p>
          <a:p>
            <a:pPr marL="57240">
              <a:lnSpc>
                <a:spcPct val="90000"/>
              </a:lnSpc>
              <a:spcAft>
                <a:spcPts val="601"/>
              </a:spcAft>
            </a:pPr>
            <a:endParaRPr b="0" lang="en-US" sz="1400" spc="-1" strike="noStrike">
              <a:latin typeface="Arial"/>
            </a:endParaRPr>
          </a:p>
        </p:txBody>
      </p:sp>
      <p:sp>
        <p:nvSpPr>
          <p:cNvPr id="154" name="CustomShape 4"/>
          <p:cNvSpPr/>
          <p:nvPr/>
        </p:nvSpPr>
        <p:spPr>
          <a:xfrm>
            <a:off x="1295280" y="5562720"/>
            <a:ext cx="6323760" cy="364320"/>
          </a:xfrm>
          <a:prstGeom prst="rect">
            <a:avLst/>
          </a:prstGeom>
          <a:noFill/>
          <a:ln>
            <a:noFill/>
          </a:ln>
        </p:spPr>
        <p:style>
          <a:lnRef idx="0"/>
          <a:fillRef idx="0"/>
          <a:effectRef idx="0"/>
          <a:fontRef idx="minor"/>
        </p:style>
        <p:txBody>
          <a:bodyPr lIns="90000" rIns="90000" tIns="45000" bIns="45000"/>
          <a:p>
            <a:pPr>
              <a:lnSpc>
                <a:spcPct val="100000"/>
              </a:lnSpc>
            </a:pPr>
            <a:r>
              <a:rPr b="1" lang="en-US" sz="1800" spc="-1" strike="noStrike">
                <a:solidFill>
                  <a:srgbClr val="000000"/>
                </a:solidFill>
                <a:latin typeface="Arial"/>
                <a:ea typeface="DejaVu Sans"/>
              </a:rPr>
              <a:t>Result </a:t>
            </a:r>
            <a:r>
              <a:rPr b="0" lang="en-US" sz="1800" spc="-1" strike="noStrike">
                <a:solidFill>
                  <a:srgbClr val="000000"/>
                </a:solidFill>
                <a:latin typeface="Arial"/>
                <a:ea typeface="DejaVu Sans"/>
              </a:rPr>
              <a:t>– </a:t>
            </a:r>
            <a:r>
              <a:rPr b="0" lang="en-US" sz="1800" spc="-1" strike="noStrike">
                <a:solidFill>
                  <a:srgbClr val="595959"/>
                </a:solidFill>
                <a:latin typeface="Arial"/>
                <a:ea typeface="DejaVu Sans"/>
              </a:rPr>
              <a:t>Floral Park has maximum number of Restaurants</a:t>
            </a:r>
            <a:endParaRPr b="0" lang="en-US" sz="1800" spc="-1" strike="noStrike">
              <a:latin typeface="Arial"/>
            </a:endParaRPr>
          </a:p>
        </p:txBody>
      </p:sp>
      <p:pic>
        <p:nvPicPr>
          <p:cNvPr id="155" name="Picture 3" descr=""/>
          <p:cNvPicPr/>
          <p:nvPr/>
        </p:nvPicPr>
        <p:blipFill>
          <a:blip r:embed="rId1"/>
          <a:stretch/>
        </p:blipFill>
        <p:spPr>
          <a:xfrm>
            <a:off x="3352680" y="1259640"/>
            <a:ext cx="4876200" cy="3450600"/>
          </a:xfrm>
          <a:prstGeom prst="rect">
            <a:avLst/>
          </a:prstGeom>
          <a:ln>
            <a:noFill/>
          </a:ln>
        </p:spPr>
      </p:pic>
    </p:spTree>
  </p:cSld>
  <p:timing>
    <p:tnLst>
      <p:par>
        <p:cTn id="31" dur="indefinite" restart="never" nodeType="tmRoot">
          <p:childTnLst>
            <p:seq>
              <p:cTn id="32" dur="indefinite" nodeType="mainSeq"/>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56" name="CustomShape 1"/>
          <p:cNvSpPr/>
          <p:nvPr/>
        </p:nvSpPr>
        <p:spPr>
          <a:xfrm>
            <a:off x="283680" y="343440"/>
            <a:ext cx="8578440" cy="1843560"/>
          </a:xfrm>
          <a:prstGeom prst="rect">
            <a:avLst/>
          </a:prstGeom>
          <a:solidFill>
            <a:srgbClr val="404040"/>
          </a:solidFill>
          <a:ln w="127080">
            <a:solidFill>
              <a:srgbClr val="404040"/>
            </a:solidFill>
            <a:round/>
          </a:ln>
        </p:spPr>
        <p:style>
          <a:lnRef idx="2">
            <a:schemeClr val="accent1">
              <a:shade val="50000"/>
            </a:schemeClr>
          </a:lnRef>
          <a:fillRef idx="1">
            <a:schemeClr val="accent1"/>
          </a:fillRef>
          <a:effectRef idx="0">
            <a:schemeClr val="accent1"/>
          </a:effectRef>
          <a:fontRef idx="minor"/>
        </p:style>
      </p:sp>
      <p:sp>
        <p:nvSpPr>
          <p:cNvPr id="157" name="CustomShape 2"/>
          <p:cNvSpPr/>
          <p:nvPr/>
        </p:nvSpPr>
        <p:spPr>
          <a:xfrm>
            <a:off x="394560" y="466560"/>
            <a:ext cx="8354160" cy="929880"/>
          </a:xfrm>
          <a:prstGeom prst="rect">
            <a:avLst/>
          </a:prstGeom>
          <a:noFill/>
          <a:ln>
            <a:noFill/>
          </a:ln>
        </p:spPr>
        <p:style>
          <a:lnRef idx="0"/>
          <a:fillRef idx="0"/>
          <a:effectRef idx="0"/>
          <a:fontRef idx="minor"/>
        </p:style>
        <p:txBody>
          <a:bodyPr lIns="90000" rIns="90000" tIns="45000" bIns="45000" anchor="b">
            <a:normAutofit/>
          </a:bodyPr>
          <a:p>
            <a:pPr algn="ctr">
              <a:lnSpc>
                <a:spcPct val="90000"/>
              </a:lnSpc>
            </a:pPr>
            <a:r>
              <a:rPr b="0" lang="en-US" sz="4300" spc="-1" strike="noStrike">
                <a:solidFill>
                  <a:srgbClr val="ffffff"/>
                </a:solidFill>
                <a:latin typeface="Arial"/>
              </a:rPr>
              <a:t>List of Restaurants in Floral Park</a:t>
            </a:r>
            <a:endParaRPr b="0" lang="en-US" sz="4300" spc="-1" strike="noStrike">
              <a:latin typeface="Arial"/>
            </a:endParaRPr>
          </a:p>
        </p:txBody>
      </p:sp>
      <p:sp>
        <p:nvSpPr>
          <p:cNvPr id="158" name="Line 3"/>
          <p:cNvSpPr/>
          <p:nvPr/>
        </p:nvSpPr>
        <p:spPr>
          <a:xfrm>
            <a:off x="1657080" y="1448280"/>
            <a:ext cx="5829480" cy="360"/>
          </a:xfrm>
          <a:prstGeom prst="line">
            <a:avLst/>
          </a:prstGeom>
          <a:ln w="22320">
            <a:solidFill>
              <a:srgbClr val="d9d9d9"/>
            </a:solidFill>
            <a:round/>
          </a:ln>
        </p:spPr>
        <p:style>
          <a:lnRef idx="1">
            <a:schemeClr val="accent1"/>
          </a:lnRef>
          <a:fillRef idx="0">
            <a:schemeClr val="accent1"/>
          </a:fillRef>
          <a:effectRef idx="0">
            <a:schemeClr val="accent1"/>
          </a:effectRef>
          <a:fontRef idx="minor"/>
        </p:style>
      </p:sp>
      <p:pic>
        <p:nvPicPr>
          <p:cNvPr id="159" name="Content Placeholder 4" descr=""/>
          <p:cNvPicPr/>
          <p:nvPr/>
        </p:nvPicPr>
        <p:blipFill>
          <a:blip r:embed="rId1"/>
          <a:stretch/>
        </p:blipFill>
        <p:spPr>
          <a:xfrm>
            <a:off x="797760" y="2509920"/>
            <a:ext cx="7506720" cy="3997080"/>
          </a:xfrm>
          <a:prstGeom prst="rect">
            <a:avLst/>
          </a:prstGeom>
          <a:ln>
            <a:noFill/>
          </a:ln>
        </p:spPr>
      </p:pic>
    </p:spTree>
  </p:cSld>
  <p:timing>
    <p:tnLst>
      <p:par>
        <p:cTn id="33" dur="indefinite" restart="never" nodeType="tmRoot">
          <p:childTnLst>
            <p:seq>
              <p:cTn id="34" dur="indefinite" nodeType="mainSeq"/>
              <p:prevCondLst>
                <p:cond delay="0" evt="onPrev">
                  <p:tgtEl>
                    <p:sldTgt/>
                  </p:tgtEl>
                </p:cond>
              </p:prevCondLst>
              <p:nextCondLst>
                <p:cond delay="0"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60" name="CustomShape 1"/>
          <p:cNvSpPr/>
          <p:nvPr/>
        </p:nvSpPr>
        <p:spPr>
          <a:xfrm>
            <a:off x="0" y="651600"/>
            <a:ext cx="9143280" cy="7358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161" name="CustomShape 2"/>
          <p:cNvSpPr/>
          <p:nvPr/>
        </p:nvSpPr>
        <p:spPr>
          <a:xfrm>
            <a:off x="628560" y="672840"/>
            <a:ext cx="7886160" cy="714960"/>
          </a:xfrm>
          <a:prstGeom prst="rect">
            <a:avLst/>
          </a:prstGeom>
          <a:noFill/>
          <a:ln>
            <a:noFill/>
          </a:ln>
        </p:spPr>
        <p:style>
          <a:lnRef idx="0"/>
          <a:fillRef idx="0"/>
          <a:effectRef idx="0"/>
          <a:fontRef idx="minor"/>
        </p:style>
        <p:txBody>
          <a:bodyPr lIns="90000" rIns="90000" tIns="45000" bIns="45000" anchor="ctr">
            <a:normAutofit/>
          </a:bodyPr>
          <a:p>
            <a:pPr algn="ctr">
              <a:lnSpc>
                <a:spcPct val="100000"/>
              </a:lnSpc>
            </a:pPr>
            <a:r>
              <a:rPr b="0" lang="en-US" sz="2800" spc="-1" strike="noStrike">
                <a:solidFill>
                  <a:srgbClr val="ffffff"/>
                </a:solidFill>
                <a:latin typeface="Arial"/>
              </a:rPr>
              <a:t>Step 3</a:t>
            </a:r>
            <a:endParaRPr b="0" lang="en-US" sz="2800" spc="-1" strike="noStrike">
              <a:latin typeface="Arial"/>
            </a:endParaRPr>
          </a:p>
        </p:txBody>
      </p:sp>
      <p:sp>
        <p:nvSpPr>
          <p:cNvPr id="162" name="CustomShape 3"/>
          <p:cNvSpPr/>
          <p:nvPr/>
        </p:nvSpPr>
        <p:spPr>
          <a:xfrm>
            <a:off x="1071720" y="1597320"/>
            <a:ext cx="7000200" cy="869760"/>
          </a:xfrm>
          <a:prstGeom prst="rect">
            <a:avLst/>
          </a:prstGeom>
          <a:noFill/>
          <a:ln>
            <a:noFill/>
          </a:ln>
        </p:spPr>
        <p:style>
          <a:lnRef idx="0"/>
          <a:fillRef idx="0"/>
          <a:effectRef idx="0"/>
          <a:fontRef idx="minor"/>
        </p:style>
        <p:txBody>
          <a:bodyPr lIns="90000" rIns="90000" tIns="45000" bIns="45000">
            <a:normAutofit/>
          </a:bodyPr>
          <a:p>
            <a:pPr marL="343080" indent="-342360" algn="ctr">
              <a:lnSpc>
                <a:spcPct val="100000"/>
              </a:lnSpc>
              <a:spcBef>
                <a:spcPts val="281"/>
              </a:spcBef>
              <a:buClr>
                <a:srgbClr val="000000"/>
              </a:buClr>
              <a:buFont typeface="Arial"/>
              <a:buChar char="•"/>
            </a:pPr>
            <a:r>
              <a:rPr b="0" lang="en-US" sz="1400" spc="-1" strike="noStrike">
                <a:solidFill>
                  <a:srgbClr val="000000"/>
                </a:solidFill>
                <a:latin typeface="Arial"/>
              </a:rPr>
              <a:t>Get likes, ratings, tips on each of Indian Restaurant using FourSquare API</a:t>
            </a:r>
            <a:endParaRPr b="0" lang="en-US" sz="1400" spc="-1" strike="noStrike">
              <a:latin typeface="Arial"/>
            </a:endParaRPr>
          </a:p>
          <a:p>
            <a:pPr algn="ctr">
              <a:lnSpc>
                <a:spcPct val="100000"/>
              </a:lnSpc>
              <a:spcBef>
                <a:spcPts val="281"/>
              </a:spcBef>
            </a:pPr>
            <a:endParaRPr b="0" lang="en-US" sz="1400" spc="-1" strike="noStrike">
              <a:latin typeface="Arial"/>
            </a:endParaRPr>
          </a:p>
        </p:txBody>
      </p:sp>
      <p:pic>
        <p:nvPicPr>
          <p:cNvPr id="163" name="Picture 4" descr=""/>
          <p:cNvPicPr/>
          <p:nvPr/>
        </p:nvPicPr>
        <p:blipFill>
          <a:blip r:embed="rId1"/>
          <a:stretch/>
        </p:blipFill>
        <p:spPr>
          <a:xfrm>
            <a:off x="628560" y="3206880"/>
            <a:ext cx="7886160" cy="2030040"/>
          </a:xfrm>
          <a:prstGeom prst="rect">
            <a:avLst/>
          </a:prstGeom>
          <a:ln>
            <a:noFill/>
          </a:ln>
        </p:spPr>
      </p:pic>
    </p:spTree>
  </p:cSld>
  <p:timing>
    <p:tnLst>
      <p:par>
        <p:cTn id="35" dur="indefinite" restart="never" nodeType="tmRoot">
          <p:childTnLst>
            <p:seq>
              <p:cTn id="36" dur="indefinite" nodeType="mainSeq"/>
              <p:prevCondLst>
                <p:cond delay="0" evt="onPrev">
                  <p:tgtEl>
                    <p:sldTgt/>
                  </p:tgtEl>
                </p:cond>
              </p:prevCondLst>
              <p:nextCondLst>
                <p:cond delay="0"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64" name="CustomShape 1"/>
          <p:cNvSpPr/>
          <p:nvPr/>
        </p:nvSpPr>
        <p:spPr>
          <a:xfrm>
            <a:off x="-7560" y="0"/>
            <a:ext cx="3051720" cy="68572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165" name="CustomShape 2"/>
          <p:cNvSpPr/>
          <p:nvPr/>
        </p:nvSpPr>
        <p:spPr>
          <a:xfrm>
            <a:off x="482760" y="640080"/>
            <a:ext cx="2321640" cy="5612400"/>
          </a:xfrm>
          <a:prstGeom prst="rect">
            <a:avLst/>
          </a:prstGeom>
          <a:noFill/>
          <a:ln>
            <a:noFill/>
          </a:ln>
        </p:spPr>
        <p:style>
          <a:lnRef idx="0"/>
          <a:fillRef idx="0"/>
          <a:effectRef idx="0"/>
          <a:fontRef idx="minor"/>
        </p:style>
        <p:txBody>
          <a:bodyPr lIns="90000" rIns="90000" tIns="45000" bIns="45000" anchor="ctr">
            <a:normAutofit/>
          </a:bodyPr>
          <a:p>
            <a:pPr algn="ctr">
              <a:lnSpc>
                <a:spcPct val="100000"/>
              </a:lnSpc>
            </a:pPr>
            <a:r>
              <a:rPr b="0" lang="en-US" sz="4400" spc="-1" strike="noStrike">
                <a:solidFill>
                  <a:srgbClr val="ffffff"/>
                </a:solidFill>
                <a:latin typeface="Arial"/>
              </a:rPr>
              <a:t>Result</a:t>
            </a:r>
            <a:endParaRPr b="0" lang="en-US" sz="4400" spc="-1" strike="noStrike">
              <a:latin typeface="Arial"/>
            </a:endParaRPr>
          </a:p>
        </p:txBody>
      </p:sp>
      <p:sp>
        <p:nvSpPr>
          <p:cNvPr id="166" name="CustomShape 3"/>
          <p:cNvSpPr/>
          <p:nvPr/>
        </p:nvSpPr>
        <p:spPr>
          <a:xfrm>
            <a:off x="3524760" y="533520"/>
            <a:ext cx="5135760" cy="2484000"/>
          </a:xfrm>
          <a:prstGeom prst="rect">
            <a:avLst/>
          </a:prstGeom>
          <a:noFill/>
          <a:ln>
            <a:noFill/>
          </a:ln>
        </p:spPr>
        <p:style>
          <a:lnRef idx="0"/>
          <a:fillRef idx="0"/>
          <a:effectRef idx="0"/>
          <a:fontRef idx="minor"/>
        </p:style>
        <p:txBody>
          <a:bodyPr lIns="90000" rIns="90000" tIns="45000" bIns="45000" anchor="ctr">
            <a:normAutofit/>
          </a:bodyPr>
          <a:p>
            <a:pPr marL="343080" indent="-342360">
              <a:lnSpc>
                <a:spcPct val="100000"/>
              </a:lnSpc>
              <a:spcBef>
                <a:spcPts val="479"/>
              </a:spcBef>
              <a:buClr>
                <a:srgbClr val="558ed5"/>
              </a:buClr>
              <a:buFont typeface="Arial"/>
              <a:buChar char="•"/>
            </a:pPr>
            <a:r>
              <a:rPr b="0" lang="en-US" sz="2400" spc="-1" strike="noStrike">
                <a:solidFill>
                  <a:srgbClr val="558ed5"/>
                </a:solidFill>
                <a:latin typeface="Arial"/>
              </a:rPr>
              <a:t>Restaurant with maximum like </a:t>
            </a:r>
            <a:endParaRPr b="0" lang="en-US" sz="2400" spc="-1" strike="noStrike">
              <a:latin typeface="Arial"/>
            </a:endParaRPr>
          </a:p>
          <a:p>
            <a:pPr>
              <a:lnSpc>
                <a:spcPct val="100000"/>
              </a:lnSpc>
              <a:spcBef>
                <a:spcPts val="479"/>
              </a:spcBef>
            </a:pPr>
            <a:endParaRPr b="0" lang="en-US" sz="2400" spc="-1" strike="noStrike">
              <a:latin typeface="Arial"/>
            </a:endParaRPr>
          </a:p>
        </p:txBody>
      </p:sp>
      <p:pic>
        <p:nvPicPr>
          <p:cNvPr id="167" name="Picture 4" descr=""/>
          <p:cNvPicPr/>
          <p:nvPr/>
        </p:nvPicPr>
        <p:blipFill>
          <a:blip r:embed="rId1"/>
          <a:stretch/>
        </p:blipFill>
        <p:spPr>
          <a:xfrm>
            <a:off x="3281400" y="2514600"/>
            <a:ext cx="5634720" cy="1971720"/>
          </a:xfrm>
          <a:prstGeom prst="rect">
            <a:avLst/>
          </a:prstGeom>
          <a:ln>
            <a:noFill/>
          </a:ln>
        </p:spPr>
      </p:pic>
    </p:spTree>
  </p:cSld>
  <p:timing>
    <p:tnLst>
      <p:par>
        <p:cTn id="37" dur="indefinite" restart="never" nodeType="tmRoot">
          <p:childTnLst>
            <p:seq>
              <p:cTn id="38" dur="indefinite" nodeType="mainSeq"/>
              <p:prevCondLst>
                <p:cond delay="0" evt="onPrev">
                  <p:tgtEl>
                    <p:sldTgt/>
                  </p:tgtEl>
                </p:cond>
              </p:prevCondLst>
              <p:nextCondLst>
                <p:cond delay="0" evt="onNext">
                  <p:tgtEl>
                    <p:sldTgt/>
                  </p:tgtEl>
                </p:cond>
              </p:nextCondLst>
            </p:seq>
          </p:childTnLst>
        </p:cTn>
      </p:par>
    </p:tnLst>
  </p:timing>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68" name="CustomShape 1"/>
          <p:cNvSpPr/>
          <p:nvPr/>
        </p:nvSpPr>
        <p:spPr>
          <a:xfrm>
            <a:off x="-7560" y="0"/>
            <a:ext cx="3051720" cy="68572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169" name="CustomShape 2"/>
          <p:cNvSpPr/>
          <p:nvPr/>
        </p:nvSpPr>
        <p:spPr>
          <a:xfrm>
            <a:off x="482760" y="640080"/>
            <a:ext cx="2321640" cy="5612400"/>
          </a:xfrm>
          <a:prstGeom prst="rect">
            <a:avLst/>
          </a:prstGeom>
          <a:noFill/>
          <a:ln>
            <a:noFill/>
          </a:ln>
        </p:spPr>
        <p:style>
          <a:lnRef idx="0"/>
          <a:fillRef idx="0"/>
          <a:effectRef idx="0"/>
          <a:fontRef idx="minor"/>
        </p:style>
        <p:txBody>
          <a:bodyPr lIns="90000" rIns="90000" tIns="45000" bIns="45000" anchor="ctr">
            <a:normAutofit/>
          </a:bodyPr>
          <a:p>
            <a:pPr algn="ctr">
              <a:lnSpc>
                <a:spcPct val="100000"/>
              </a:lnSpc>
            </a:pPr>
            <a:r>
              <a:rPr b="0" lang="en-US" sz="4400" spc="-1" strike="noStrike">
                <a:solidFill>
                  <a:srgbClr val="ffffff"/>
                </a:solidFill>
                <a:latin typeface="Arial"/>
              </a:rPr>
              <a:t>Result</a:t>
            </a:r>
            <a:endParaRPr b="0" lang="en-US" sz="4400" spc="-1" strike="noStrike">
              <a:latin typeface="Arial"/>
            </a:endParaRPr>
          </a:p>
        </p:txBody>
      </p:sp>
      <p:sp>
        <p:nvSpPr>
          <p:cNvPr id="170" name="CustomShape 3"/>
          <p:cNvSpPr/>
          <p:nvPr/>
        </p:nvSpPr>
        <p:spPr>
          <a:xfrm>
            <a:off x="3318480" y="640080"/>
            <a:ext cx="5443560" cy="2484000"/>
          </a:xfrm>
          <a:prstGeom prst="rect">
            <a:avLst/>
          </a:prstGeom>
          <a:noFill/>
          <a:ln>
            <a:noFill/>
          </a:ln>
        </p:spPr>
        <p:style>
          <a:lnRef idx="0"/>
          <a:fillRef idx="0"/>
          <a:effectRef idx="0"/>
          <a:fontRef idx="minor"/>
        </p:style>
        <p:txBody>
          <a:bodyPr lIns="90000" rIns="90000" tIns="45000" bIns="45000" anchor="ctr">
            <a:normAutofit/>
          </a:bodyPr>
          <a:p>
            <a:pPr marL="343080" indent="-342360">
              <a:lnSpc>
                <a:spcPct val="100000"/>
              </a:lnSpc>
              <a:spcBef>
                <a:spcPts val="479"/>
              </a:spcBef>
              <a:buClr>
                <a:srgbClr val="558ed5"/>
              </a:buClr>
              <a:buFont typeface="Arial"/>
              <a:buChar char="•"/>
            </a:pPr>
            <a:r>
              <a:rPr b="0" lang="en-US" sz="2400" spc="-1" strike="noStrike">
                <a:solidFill>
                  <a:srgbClr val="558ed5"/>
                </a:solidFill>
                <a:latin typeface="Arial"/>
              </a:rPr>
              <a:t>Restaurant having maximum Rating </a:t>
            </a:r>
            <a:endParaRPr b="0" lang="en-US" sz="2400" spc="-1" strike="noStrike">
              <a:latin typeface="Arial"/>
            </a:endParaRPr>
          </a:p>
          <a:p>
            <a:pPr>
              <a:lnSpc>
                <a:spcPct val="100000"/>
              </a:lnSpc>
              <a:spcBef>
                <a:spcPts val="360"/>
              </a:spcBef>
            </a:pPr>
            <a:endParaRPr b="0" lang="en-US" sz="2400" spc="-1" strike="noStrike">
              <a:latin typeface="Arial"/>
            </a:endParaRPr>
          </a:p>
        </p:txBody>
      </p:sp>
      <p:pic>
        <p:nvPicPr>
          <p:cNvPr id="171" name="Picture 5" descr=""/>
          <p:cNvPicPr/>
          <p:nvPr/>
        </p:nvPicPr>
        <p:blipFill>
          <a:blip r:embed="rId1"/>
          <a:stretch/>
        </p:blipFill>
        <p:spPr>
          <a:xfrm>
            <a:off x="3295080" y="2504880"/>
            <a:ext cx="5781960" cy="2066400"/>
          </a:xfrm>
          <a:prstGeom prst="rect">
            <a:avLst/>
          </a:prstGeom>
          <a:ln>
            <a:noFill/>
          </a:ln>
        </p:spPr>
      </p:pic>
    </p:spTree>
  </p:cSld>
  <p:timing>
    <p:tnLst>
      <p:par>
        <p:cTn id="39" dur="indefinite" restart="never" nodeType="tmRoot">
          <p:childTnLst>
            <p:seq>
              <p:cTn id="40" dur="indefinite" nodeType="mainSeq"/>
              <p:prevCondLst>
                <p:cond delay="0" evt="onPrev">
                  <p:tgtEl>
                    <p:sldTgt/>
                  </p:tgtEl>
                </p:cond>
              </p:prevCondLst>
              <p:nextCondLst>
                <p:cond delay="0" evt="onNext">
                  <p:tgtEl>
                    <p:sldTgt/>
                  </p:tgtEl>
                </p:cond>
              </p:nextCondLst>
            </p:seq>
          </p:childTnLst>
        </p:cTn>
      </p:par>
    </p:tnLst>
  </p:timing>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72" name="CustomShape 1"/>
          <p:cNvSpPr/>
          <p:nvPr/>
        </p:nvSpPr>
        <p:spPr>
          <a:xfrm>
            <a:off x="363240" y="470880"/>
            <a:ext cx="3285000" cy="5891400"/>
          </a:xfrm>
          <a:custGeom>
            <a:avLst/>
            <a:gdLst/>
            <a:ah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p:style>
      </p:sp>
      <p:sp>
        <p:nvSpPr>
          <p:cNvPr id="173" name="CustomShape 2"/>
          <p:cNvSpPr/>
          <p:nvPr/>
        </p:nvSpPr>
        <p:spPr>
          <a:xfrm>
            <a:off x="647280" y="1011960"/>
            <a:ext cx="2561400" cy="4794840"/>
          </a:xfrm>
          <a:prstGeom prst="rect">
            <a:avLst/>
          </a:prstGeom>
          <a:noFill/>
          <a:ln>
            <a:noFill/>
          </a:ln>
        </p:spPr>
        <p:style>
          <a:lnRef idx="0"/>
          <a:fillRef idx="0"/>
          <a:effectRef idx="0"/>
          <a:fontRef idx="minor"/>
        </p:style>
        <p:txBody>
          <a:bodyPr lIns="90000" rIns="90000" tIns="45000" bIns="45000" anchor="ctr">
            <a:normAutofit/>
          </a:bodyPr>
          <a:p>
            <a:pPr algn="ctr">
              <a:lnSpc>
                <a:spcPct val="100000"/>
              </a:lnSpc>
            </a:pPr>
            <a:r>
              <a:rPr b="0" lang="en-US" sz="3700" spc="-1" strike="noStrike">
                <a:solidFill>
                  <a:srgbClr val="ffffff"/>
                </a:solidFill>
                <a:latin typeface="Arial"/>
              </a:rPr>
              <a:t>Conclusion</a:t>
            </a:r>
            <a:endParaRPr b="0" lang="en-US" sz="3700" spc="-1" strike="noStrike">
              <a:latin typeface="Arial"/>
            </a:endParaRPr>
          </a:p>
        </p:txBody>
      </p:sp>
      <p:grpSp>
        <p:nvGrpSpPr>
          <p:cNvPr id="174" name="Group 3"/>
          <p:cNvGrpSpPr/>
          <p:nvPr/>
        </p:nvGrpSpPr>
        <p:grpSpPr>
          <a:xfrm>
            <a:off x="3895560" y="970920"/>
            <a:ext cx="4884480" cy="4884480"/>
            <a:chOff x="3895560" y="970920"/>
            <a:chExt cx="4884480" cy="4884480"/>
          </a:xfrm>
        </p:grpSpPr>
        <p:sp>
          <p:nvSpPr>
            <p:cNvPr id="175" name="CustomShape 4"/>
            <p:cNvSpPr/>
            <p:nvPr/>
          </p:nvSpPr>
          <p:spPr>
            <a:xfrm>
              <a:off x="3895560" y="970920"/>
              <a:ext cx="4884480" cy="4884480"/>
            </a:xfrm>
            <a:prstGeom prst="diamond">
              <a:avLst/>
            </a:prstGeom>
            <a:solidFill>
              <a:schemeClr val="accent2">
                <a:tint val="40000"/>
                <a:hueOff val="0"/>
                <a:satOff val="0"/>
                <a:lumOff val="0"/>
                <a:alphaOff val="0"/>
              </a:schemeClr>
            </a:solidFill>
            <a:ln>
              <a:noFill/>
            </a:ln>
          </p:spPr>
          <p:style>
            <a:lnRef idx="0"/>
            <a:fillRef idx="0"/>
            <a:effectRef idx="0"/>
            <a:fontRef idx="minor"/>
          </p:style>
        </p:sp>
        <p:sp>
          <p:nvSpPr>
            <p:cNvPr id="176" name="CustomShape 5"/>
            <p:cNvSpPr/>
            <p:nvPr/>
          </p:nvSpPr>
          <p:spPr>
            <a:xfrm>
              <a:off x="4359960" y="1434960"/>
              <a:ext cx="1904400" cy="1904400"/>
            </a:xfrm>
            <a:prstGeom prst="roundRect">
              <a:avLst>
                <a:gd name="adj" fmla="val 16667"/>
              </a:avLst>
            </a:prstGeom>
            <a:solidFill>
              <a:schemeClr val="accent2">
                <a:hueOff val="0"/>
                <a:satOff val="0"/>
                <a:lumOff val="0"/>
                <a:alphaOff val="0"/>
              </a:schemeClr>
            </a:solidFill>
            <a:ln>
              <a:solidFill>
                <a:schemeClr val="lt1">
                  <a:hueOff val="0"/>
                  <a:satOff val="0"/>
                  <a:lumOff val="0"/>
                  <a:alphaOff val="0"/>
                </a:schemeClr>
              </a:solidFill>
              <a:round/>
            </a:ln>
          </p:spPr>
          <p:style>
            <a:lnRef idx="2"/>
            <a:fillRef idx="0"/>
            <a:effectRef idx="0"/>
            <a:fontRef idx="minor"/>
          </p:style>
          <p:txBody>
            <a:bodyPr lIns="150120" rIns="57240" tIns="150120" bIns="150480" anchor="ctr"/>
            <a:p>
              <a:pPr algn="ctr">
                <a:lnSpc>
                  <a:spcPct val="90000"/>
                </a:lnSpc>
                <a:spcAft>
                  <a:spcPts val="524"/>
                </a:spcAft>
              </a:pPr>
              <a:r>
                <a:rPr b="0" lang="en-US" sz="1500" spc="-1" strike="noStrike">
                  <a:solidFill>
                    <a:srgbClr val="ffffff"/>
                  </a:solidFill>
                  <a:latin typeface="Arial"/>
                  <a:ea typeface="DejaVu Sans"/>
                </a:rPr>
                <a:t>Astoria(Queens), Blissville(Queens), Civic Center(Manhattan) are some of the best neighborhoods for indian cuisine.</a:t>
              </a:r>
              <a:endParaRPr b="0" lang="en-US" sz="1500" spc="-1" strike="noStrike">
                <a:latin typeface="Arial"/>
              </a:endParaRPr>
            </a:p>
          </p:txBody>
        </p:sp>
        <p:sp>
          <p:nvSpPr>
            <p:cNvPr id="177" name="CustomShape 6"/>
            <p:cNvSpPr/>
            <p:nvPr/>
          </p:nvSpPr>
          <p:spPr>
            <a:xfrm>
              <a:off x="6411600" y="1434960"/>
              <a:ext cx="1904400" cy="1904400"/>
            </a:xfrm>
            <a:prstGeom prst="roundRect">
              <a:avLst>
                <a:gd name="adj" fmla="val 16667"/>
              </a:avLst>
            </a:prstGeom>
            <a:solidFill>
              <a:schemeClr val="accent3">
                <a:hueOff val="0"/>
                <a:satOff val="0"/>
                <a:lumOff val="0"/>
                <a:alphaOff val="0"/>
              </a:schemeClr>
            </a:solidFill>
            <a:ln>
              <a:solidFill>
                <a:schemeClr val="lt1">
                  <a:hueOff val="0"/>
                  <a:satOff val="0"/>
                  <a:lumOff val="0"/>
                  <a:alphaOff val="0"/>
                </a:schemeClr>
              </a:solidFill>
              <a:round/>
            </a:ln>
          </p:spPr>
          <p:style>
            <a:lnRef idx="2"/>
            <a:fillRef idx="0"/>
            <a:effectRef idx="0"/>
            <a:fontRef idx="minor"/>
          </p:style>
          <p:txBody>
            <a:bodyPr lIns="150120" rIns="57240" tIns="150120" bIns="150480" anchor="ctr"/>
            <a:p>
              <a:pPr algn="ctr">
                <a:lnSpc>
                  <a:spcPct val="90000"/>
                </a:lnSpc>
                <a:spcAft>
                  <a:spcPts val="524"/>
                </a:spcAft>
              </a:pPr>
              <a:r>
                <a:rPr b="0" lang="en-US" sz="1500" spc="-1" strike="noStrike">
                  <a:solidFill>
                    <a:srgbClr val="ffffff"/>
                  </a:solidFill>
                  <a:latin typeface="Arial"/>
                  <a:ea typeface="DejaVu Sans"/>
                </a:rPr>
                <a:t>Manhattan have potential Indian Resturant Market</a:t>
              </a:r>
              <a:endParaRPr b="0" lang="en-US" sz="1500" spc="-1" strike="noStrike">
                <a:latin typeface="Arial"/>
              </a:endParaRPr>
            </a:p>
          </p:txBody>
        </p:sp>
        <p:sp>
          <p:nvSpPr>
            <p:cNvPr id="178" name="CustomShape 7"/>
            <p:cNvSpPr/>
            <p:nvPr/>
          </p:nvSpPr>
          <p:spPr>
            <a:xfrm>
              <a:off x="4359960" y="3486960"/>
              <a:ext cx="1904400" cy="1904400"/>
            </a:xfrm>
            <a:prstGeom prst="roundRect">
              <a:avLst>
                <a:gd name="adj" fmla="val 16667"/>
              </a:avLst>
            </a:prstGeom>
            <a:solidFill>
              <a:schemeClr val="accent4">
                <a:hueOff val="0"/>
                <a:satOff val="0"/>
                <a:lumOff val="0"/>
                <a:alphaOff val="0"/>
              </a:schemeClr>
            </a:solidFill>
            <a:ln>
              <a:solidFill>
                <a:schemeClr val="lt1">
                  <a:hueOff val="0"/>
                  <a:satOff val="0"/>
                  <a:lumOff val="0"/>
                  <a:alphaOff val="0"/>
                </a:schemeClr>
              </a:solidFill>
              <a:round/>
            </a:ln>
          </p:spPr>
          <p:style>
            <a:lnRef idx="2"/>
            <a:fillRef idx="0"/>
            <a:effectRef idx="0"/>
            <a:fontRef idx="minor"/>
          </p:style>
          <p:txBody>
            <a:bodyPr lIns="150120" rIns="57240" tIns="150120" bIns="150480" anchor="ctr"/>
            <a:p>
              <a:pPr algn="ctr">
                <a:lnSpc>
                  <a:spcPct val="90000"/>
                </a:lnSpc>
                <a:spcAft>
                  <a:spcPts val="524"/>
                </a:spcAft>
              </a:pPr>
              <a:r>
                <a:rPr b="0" lang="en-US" sz="1500" spc="-1" strike="noStrike">
                  <a:solidFill>
                    <a:srgbClr val="ffffff"/>
                  </a:solidFill>
                  <a:latin typeface="Arial"/>
                  <a:ea typeface="DejaVu Sans"/>
                </a:rPr>
                <a:t>Staten Island ranks last in average rating of Indian Restaurants.</a:t>
              </a:r>
              <a:endParaRPr b="0" lang="en-US" sz="1500" spc="-1" strike="noStrike">
                <a:latin typeface="Arial"/>
              </a:endParaRPr>
            </a:p>
          </p:txBody>
        </p:sp>
        <p:sp>
          <p:nvSpPr>
            <p:cNvPr id="179" name="CustomShape 8"/>
            <p:cNvSpPr/>
            <p:nvPr/>
          </p:nvSpPr>
          <p:spPr>
            <a:xfrm>
              <a:off x="6411600" y="3486960"/>
              <a:ext cx="1904400" cy="1904400"/>
            </a:xfrm>
            <a:prstGeom prst="roundRect">
              <a:avLst>
                <a:gd name="adj" fmla="val 16667"/>
              </a:avLst>
            </a:prstGeom>
            <a:solidFill>
              <a:schemeClr val="accent5">
                <a:hueOff val="0"/>
                <a:satOff val="0"/>
                <a:lumOff val="0"/>
                <a:alphaOff val="0"/>
              </a:schemeClr>
            </a:solidFill>
            <a:ln>
              <a:solidFill>
                <a:schemeClr val="lt1">
                  <a:hueOff val="0"/>
                  <a:satOff val="0"/>
                  <a:lumOff val="0"/>
                  <a:alphaOff val="0"/>
                </a:schemeClr>
              </a:solidFill>
              <a:round/>
            </a:ln>
          </p:spPr>
          <p:style>
            <a:lnRef idx="2"/>
            <a:fillRef idx="0"/>
            <a:effectRef idx="0"/>
            <a:fontRef idx="minor"/>
          </p:style>
          <p:txBody>
            <a:bodyPr lIns="150120" rIns="57240" tIns="150120" bIns="150480" anchor="ctr"/>
            <a:p>
              <a:pPr algn="ctr">
                <a:lnSpc>
                  <a:spcPct val="90000"/>
                </a:lnSpc>
                <a:spcAft>
                  <a:spcPts val="524"/>
                </a:spcAft>
              </a:pPr>
              <a:r>
                <a:rPr b="0" lang="en-US" sz="1500" spc="-1" strike="noStrike">
                  <a:solidFill>
                    <a:srgbClr val="ffffff"/>
                  </a:solidFill>
                  <a:latin typeface="Arial"/>
                  <a:ea typeface="DejaVu Sans"/>
                </a:rPr>
                <a:t>Manhattan is the best place to stay if you prefer Indian Cuisine.</a:t>
              </a:r>
              <a:endParaRPr b="0" lang="en-US" sz="1500" spc="-1" strike="noStrike">
                <a:latin typeface="Arial"/>
              </a:endParaRPr>
            </a:p>
          </p:txBody>
        </p:sp>
      </p:grpSp>
      <p:grpSp>
        <p:nvGrpSpPr>
          <p:cNvPr id="180" name="Group 9"/>
          <p:cNvGrpSpPr/>
          <p:nvPr/>
        </p:nvGrpSpPr>
        <p:grpSpPr>
          <a:xfrm>
            <a:off x="0" y="0"/>
            <a:ext cx="36000" cy="36000"/>
            <a:chOff x="0" y="0"/>
            <a:chExt cx="36000" cy="36000"/>
          </a:xfrm>
        </p:grpSpPr>
      </p:grpSp>
    </p:spTree>
  </p:cSld>
  <p:timing>
    <p:tnLst>
      <p:par>
        <p:cTn id="41" dur="indefinite" restart="never" nodeType="tmRoot">
          <p:childTnLst>
            <p:seq>
              <p:cTn id="42" dur="indefinite" nodeType="mainSeq"/>
              <p:prevCondLst>
                <p:cond delay="0" evt="onPrev">
                  <p:tgtEl>
                    <p:sldTgt/>
                  </p:tgtEl>
                </p:cond>
              </p:prevCondLst>
              <p:nextCondLst>
                <p:cond delay="0" evt="onNext">
                  <p:tgtEl>
                    <p:sldTgt/>
                  </p:tgtEl>
                </p:cond>
              </p:nextCondLst>
            </p:seq>
          </p:childTnLst>
        </p:cTn>
      </p:par>
    </p:tnLst>
  </p:timing>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81" name="CustomShape 1"/>
          <p:cNvSpPr/>
          <p:nvPr/>
        </p:nvSpPr>
        <p:spPr>
          <a:xfrm>
            <a:off x="0" y="0"/>
            <a:ext cx="4567320" cy="6857280"/>
          </a:xfrm>
          <a:prstGeom prst="rect">
            <a:avLst/>
          </a:prstGeom>
          <a:gradFill rotWithShape="0">
            <a:gsLst>
              <a:gs pos="0">
                <a:srgbClr val="cc3a18"/>
              </a:gs>
              <a:gs pos="25000">
                <a:srgbClr val="cc3a18"/>
              </a:gs>
              <a:gs pos="94000">
                <a:schemeClr val="bg2">
                  <a:lumMod val="25000"/>
                </a:schemeClr>
              </a:gs>
              <a:gs pos="100000">
                <a:schemeClr val="bg2">
                  <a:lumMod val="25000"/>
                </a:schemeClr>
              </a:gs>
            </a:gsLst>
            <a:lin ang="4200000"/>
          </a:gradFill>
          <a:ln>
            <a:noFill/>
          </a:ln>
        </p:spPr>
        <p:style>
          <a:lnRef idx="2">
            <a:schemeClr val="accent1">
              <a:shade val="50000"/>
            </a:schemeClr>
          </a:lnRef>
          <a:fillRef idx="1">
            <a:schemeClr val="accent1"/>
          </a:fillRef>
          <a:effectRef idx="0">
            <a:schemeClr val="accent1"/>
          </a:effectRef>
          <a:fontRef idx="minor"/>
        </p:style>
      </p:sp>
      <p:pic>
        <p:nvPicPr>
          <p:cNvPr id="182" name="Picture 9" descr=""/>
          <p:cNvPicPr/>
          <p:nvPr/>
        </p:nvPicPr>
        <p:blipFill>
          <a:blip r:embed="rId1"/>
          <a:stretch/>
        </p:blipFill>
        <p:spPr>
          <a:xfrm>
            <a:off x="0" y="0"/>
            <a:ext cx="9143280" cy="6857280"/>
          </a:xfrm>
          <a:prstGeom prst="rect">
            <a:avLst/>
          </a:prstGeom>
          <a:ln>
            <a:noFill/>
          </a:ln>
        </p:spPr>
      </p:pic>
      <p:sp>
        <p:nvSpPr>
          <p:cNvPr id="183" name="CustomShape 2"/>
          <p:cNvSpPr/>
          <p:nvPr/>
        </p:nvSpPr>
        <p:spPr>
          <a:xfrm>
            <a:off x="479880" y="2053800"/>
            <a:ext cx="2751120" cy="2759400"/>
          </a:xfrm>
          <a:prstGeom prst="rect">
            <a:avLst/>
          </a:prstGeom>
          <a:noFill/>
          <a:ln>
            <a:noFill/>
          </a:ln>
        </p:spPr>
        <p:style>
          <a:lnRef idx="0"/>
          <a:fillRef idx="0"/>
          <a:effectRef idx="0"/>
          <a:fontRef idx="minor"/>
        </p:style>
        <p:txBody>
          <a:bodyPr lIns="90000" rIns="90000" tIns="45000" bIns="45000" anchor="ctr">
            <a:normAutofit/>
          </a:bodyPr>
          <a:p>
            <a:pPr algn="ctr">
              <a:lnSpc>
                <a:spcPct val="100000"/>
              </a:lnSpc>
            </a:pPr>
            <a:r>
              <a:rPr b="0" lang="en-US" sz="4400" spc="-1" strike="noStrike">
                <a:solidFill>
                  <a:srgbClr val="ffffff"/>
                </a:solidFill>
                <a:latin typeface="Arial"/>
              </a:rPr>
              <a:t>Limitation</a:t>
            </a:r>
            <a:r>
              <a:rPr b="0" lang="en-US" sz="4400" spc="-1" strike="noStrike">
                <a:solidFill>
                  <a:srgbClr val="ffffff"/>
                </a:solidFill>
                <a:latin typeface="Arial"/>
              </a:rPr>
              <a:t>	</a:t>
            </a:r>
            <a:endParaRPr b="0" lang="en-US" sz="4400" spc="-1" strike="noStrike">
              <a:latin typeface="Arial"/>
            </a:endParaRPr>
          </a:p>
        </p:txBody>
      </p:sp>
      <p:sp>
        <p:nvSpPr>
          <p:cNvPr id="184" name="CustomShape 3"/>
          <p:cNvSpPr/>
          <p:nvPr/>
        </p:nvSpPr>
        <p:spPr>
          <a:xfrm>
            <a:off x="4267080" y="801720"/>
            <a:ext cx="4279680" cy="5230080"/>
          </a:xfrm>
          <a:prstGeom prst="rect">
            <a:avLst/>
          </a:prstGeom>
          <a:noFill/>
          <a:ln>
            <a:noFill/>
          </a:ln>
        </p:spPr>
        <p:style>
          <a:lnRef idx="0"/>
          <a:fillRef idx="0"/>
          <a:effectRef idx="0"/>
          <a:fontRef idx="minor"/>
        </p:style>
        <p:txBody>
          <a:bodyPr lIns="90000" rIns="90000" tIns="45000" bIns="45000" anchor="ctr">
            <a:normAutofit/>
          </a:bodyPr>
          <a:p>
            <a:pPr>
              <a:lnSpc>
                <a:spcPct val="100000"/>
              </a:lnSpc>
              <a:spcBef>
                <a:spcPts val="420"/>
              </a:spcBef>
            </a:pPr>
            <a:endParaRPr b="0" lang="en-US" sz="1800" spc="-1" strike="noStrike">
              <a:latin typeface="Arial"/>
            </a:endParaRPr>
          </a:p>
          <a:p>
            <a:pPr>
              <a:lnSpc>
                <a:spcPct val="100000"/>
              </a:lnSpc>
              <a:spcBef>
                <a:spcPts val="420"/>
              </a:spcBef>
            </a:pPr>
            <a:r>
              <a:rPr b="0" lang="en-US" sz="2100" spc="-1" strike="noStrike">
                <a:solidFill>
                  <a:srgbClr val="e46c0a"/>
                </a:solidFill>
                <a:latin typeface="Arial"/>
              </a:rPr>
              <a:t>The accuracy of data depends purely depends on the data provided by FourSquare</a:t>
            </a:r>
            <a:endParaRPr b="0" lang="en-US" sz="2100" spc="-1" strike="noStrike">
              <a:latin typeface="Arial"/>
            </a:endParaRPr>
          </a:p>
          <a:p>
            <a:pPr>
              <a:lnSpc>
                <a:spcPct val="100000"/>
              </a:lnSpc>
              <a:spcBef>
                <a:spcPts val="420"/>
              </a:spcBef>
            </a:pPr>
            <a:endParaRPr b="0" lang="en-US" sz="2100" spc="-1" strike="noStrike">
              <a:latin typeface="Arial"/>
            </a:endParaRPr>
          </a:p>
        </p:txBody>
      </p:sp>
    </p:spTree>
  </p:cSld>
  <p:timing>
    <p:tnLst>
      <p:par>
        <p:cTn id="43" dur="indefinite" restart="never" nodeType="tmRoot">
          <p:childTnLst>
            <p:seq>
              <p:cTn id="44" dur="indefinite" nodeType="mainSeq"/>
              <p:prevCondLst>
                <p:cond delay="0" evt="onPrev">
                  <p:tgtEl>
                    <p:sldTgt/>
                  </p:tgtEl>
                </p:cond>
              </p:prevCondLst>
              <p:nextCondLst>
                <p:cond delay="0" evt="onNext">
                  <p:tgtEl>
                    <p:sldTgt/>
                  </p:tgtEl>
                </p:cond>
              </p:nextCondLst>
            </p:seq>
          </p:childTnLst>
        </p:cTn>
      </p:par>
    </p:tnLst>
  </p:timing>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85" name="CustomShape 1"/>
          <p:cNvSpPr/>
          <p:nvPr/>
        </p:nvSpPr>
        <p:spPr>
          <a:xfrm>
            <a:off x="356760" y="0"/>
            <a:ext cx="8182080" cy="6857280"/>
          </a:xfrm>
          <a:prstGeom prst="rect">
            <a:avLst/>
          </a:prstGeom>
          <a:gradFill rotWithShape="0">
            <a:gsLst>
              <a:gs pos="0">
                <a:srgbClr val="009ed8"/>
              </a:gs>
              <a:gs pos="25000">
                <a:srgbClr val="009ed8"/>
              </a:gs>
              <a:gs pos="94000">
                <a:schemeClr val="bg2">
                  <a:lumMod val="25000"/>
                </a:schemeClr>
              </a:gs>
              <a:gs pos="100000">
                <a:schemeClr val="bg2">
                  <a:lumMod val="25000"/>
                </a:schemeClr>
              </a:gs>
            </a:gsLst>
            <a:lin ang="4200000"/>
          </a:gradFill>
          <a:ln>
            <a:noFill/>
          </a:ln>
        </p:spPr>
        <p:style>
          <a:lnRef idx="2">
            <a:schemeClr val="accent1">
              <a:shade val="50000"/>
            </a:schemeClr>
          </a:lnRef>
          <a:fillRef idx="1">
            <a:schemeClr val="accent1"/>
          </a:fillRef>
          <a:effectRef idx="0">
            <a:schemeClr val="accent1"/>
          </a:effectRef>
          <a:fontRef idx="minor"/>
        </p:style>
      </p:sp>
      <p:sp>
        <p:nvSpPr>
          <p:cNvPr id="186" name="CustomShape 2"/>
          <p:cNvSpPr/>
          <p:nvPr/>
        </p:nvSpPr>
        <p:spPr>
          <a:xfrm>
            <a:off x="2284200" y="4074840"/>
            <a:ext cx="4578120" cy="681480"/>
          </a:xfrm>
          <a:prstGeom prst="rect">
            <a:avLst/>
          </a:prstGeom>
          <a:noFill/>
          <a:ln>
            <a:noFill/>
          </a:ln>
        </p:spPr>
        <p:style>
          <a:lnRef idx="0"/>
          <a:fillRef idx="0"/>
          <a:effectRef idx="0"/>
          <a:fontRef idx="minor"/>
        </p:style>
        <p:txBody>
          <a:bodyPr lIns="90000" rIns="90000" tIns="45000" bIns="45000">
            <a:normAutofit/>
          </a:bodyPr>
          <a:p>
            <a:pPr algn="ctr">
              <a:lnSpc>
                <a:spcPct val="90000"/>
              </a:lnSpc>
              <a:spcBef>
                <a:spcPts val="1001"/>
              </a:spcBef>
            </a:pPr>
            <a:r>
              <a:rPr b="0" lang="en-US" sz="2400" spc="-1" strike="noStrike">
                <a:solidFill>
                  <a:srgbClr val="ffffff"/>
                </a:solidFill>
                <a:latin typeface="Arial"/>
                <a:ea typeface="DejaVu Sans"/>
              </a:rPr>
              <a:t>Any queries ?</a:t>
            </a:r>
            <a:endParaRPr b="0" lang="en-US" sz="2400" spc="-1" strike="noStrike">
              <a:latin typeface="Arial"/>
            </a:endParaRPr>
          </a:p>
        </p:txBody>
      </p:sp>
      <p:pic>
        <p:nvPicPr>
          <p:cNvPr id="187" name="Picture 15" descr=""/>
          <p:cNvPicPr/>
          <p:nvPr/>
        </p:nvPicPr>
        <p:blipFill>
          <a:blip r:embed="rId1"/>
          <a:stretch/>
        </p:blipFill>
        <p:spPr>
          <a:xfrm>
            <a:off x="0" y="0"/>
            <a:ext cx="9143280" cy="6857280"/>
          </a:xfrm>
          <a:prstGeom prst="rect">
            <a:avLst/>
          </a:prstGeom>
          <a:ln>
            <a:noFill/>
          </a:ln>
        </p:spPr>
      </p:pic>
      <p:sp>
        <p:nvSpPr>
          <p:cNvPr id="188" name="CustomShape 3"/>
          <p:cNvSpPr/>
          <p:nvPr/>
        </p:nvSpPr>
        <p:spPr>
          <a:xfrm>
            <a:off x="2284200" y="2043720"/>
            <a:ext cx="4578120" cy="2030400"/>
          </a:xfrm>
          <a:prstGeom prst="rect">
            <a:avLst/>
          </a:prstGeom>
          <a:noFill/>
          <a:ln>
            <a:noFill/>
          </a:ln>
        </p:spPr>
        <p:style>
          <a:lnRef idx="0"/>
          <a:fillRef idx="0"/>
          <a:effectRef idx="0"/>
          <a:fontRef idx="minor"/>
        </p:style>
        <p:txBody>
          <a:bodyPr lIns="90000" rIns="90000" tIns="45000" bIns="45000" anchor="b">
            <a:normAutofit/>
          </a:bodyPr>
          <a:p>
            <a:pPr algn="ctr">
              <a:lnSpc>
                <a:spcPct val="90000"/>
              </a:lnSpc>
            </a:pPr>
            <a:r>
              <a:rPr b="0" lang="en-US" sz="6000" spc="-1" strike="noStrike">
                <a:solidFill>
                  <a:srgbClr val="ffffff"/>
                </a:solidFill>
                <a:latin typeface="Arial"/>
              </a:rPr>
              <a:t>Thank you</a:t>
            </a:r>
            <a:endParaRPr b="0" lang="en-US" sz="6000" spc="-1" strike="noStrike">
              <a:latin typeface="Arial"/>
            </a:endParaRPr>
          </a:p>
        </p:txBody>
      </p:sp>
    </p:spTree>
  </p:cSld>
  <p:timing>
    <p:tnLst>
      <p:par>
        <p:cTn id="45" dur="indefinite" restart="never" nodeType="tmRoot">
          <p:childTnLst>
            <p:seq>
              <p:cTn id="46"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0" name="TextShape 1"/>
          <p:cNvSpPr txBox="1"/>
          <p:nvPr/>
        </p:nvSpPr>
        <p:spPr>
          <a:xfrm>
            <a:off x="457200" y="274680"/>
            <a:ext cx="8228880" cy="1142280"/>
          </a:xfrm>
          <a:prstGeom prst="rect">
            <a:avLst/>
          </a:prstGeom>
          <a:noFill/>
          <a:ln>
            <a:noFill/>
          </a:ln>
        </p:spPr>
        <p:txBody>
          <a:bodyPr lIns="0" rIns="0" tIns="0" bIns="0" anchor="ctr"/>
          <a:p>
            <a:pPr algn="ctr"/>
            <a:r>
              <a:rPr b="0" lang="en-US" sz="4400" spc="-1" strike="noStrike">
                <a:latin typeface="Arial"/>
              </a:rPr>
              <a:t>1. What is  Data Science?</a:t>
            </a:r>
            <a:endParaRPr b="0" lang="en-US" sz="4400" spc="-1" strike="noStrike">
              <a:latin typeface="Arial"/>
            </a:endParaRPr>
          </a:p>
        </p:txBody>
      </p:sp>
      <p:sp>
        <p:nvSpPr>
          <p:cNvPr id="81" name="TextShape 2"/>
          <p:cNvSpPr txBox="1"/>
          <p:nvPr/>
        </p:nvSpPr>
        <p:spPr>
          <a:xfrm>
            <a:off x="457200" y="1604520"/>
            <a:ext cx="8229240" cy="3977280"/>
          </a:xfrm>
          <a:prstGeom prst="rect">
            <a:avLst/>
          </a:prstGeom>
          <a:noFill/>
          <a:ln>
            <a:noFill/>
          </a:ln>
        </p:spPr>
        <p:txBody>
          <a:bodyPr lIns="0" rIns="0" tIns="0" bIns="0">
            <a:normAutofit/>
          </a:bodyPr>
          <a:p>
            <a:endParaRPr b="0" lang="en-US" sz="1800" spc="-1" strike="noStrike">
              <a:latin typeface="Calibari"/>
            </a:endParaRPr>
          </a:p>
          <a:p>
            <a:r>
              <a:rPr b="0" lang="en-US" sz="1800" spc="-1" strike="noStrike">
                <a:latin typeface="Calibari"/>
                <a:ea typeface="Noto Sans CJK SC Regular"/>
              </a:rPr>
              <a:t>Data science is the art of uncovering the insights and trends that are hiding behind data. It's when you translate data into a story. So use storytelling to generate insight. And with these insights, you can make strategic choices for a company or an institution.</a:t>
            </a:r>
            <a:endParaRPr b="0" lang="en-US" sz="1800" spc="-1" strike="noStrike">
              <a:latin typeface="Calibari"/>
            </a:endParaRPr>
          </a:p>
        </p:txBody>
      </p:sp>
    </p:spTree>
  </p:cSld>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TextShape 1"/>
          <p:cNvSpPr txBox="1"/>
          <p:nvPr/>
        </p:nvSpPr>
        <p:spPr>
          <a:xfrm>
            <a:off x="457200" y="274680"/>
            <a:ext cx="8228880" cy="1142280"/>
          </a:xfrm>
          <a:prstGeom prst="rect">
            <a:avLst/>
          </a:prstGeom>
          <a:noFill/>
          <a:ln>
            <a:noFill/>
          </a:ln>
        </p:spPr>
        <p:txBody>
          <a:bodyPr lIns="0" rIns="0" tIns="0" bIns="0" anchor="ctr"/>
          <a:p>
            <a:pPr algn="ctr"/>
            <a:r>
              <a:rPr b="0" lang="en-US" sz="1800" spc="-1" strike="noStrike">
                <a:latin typeface="Arial"/>
              </a:rPr>
              <a:t>2. Open Source tools for Data Science </a:t>
            </a:r>
            <a:endParaRPr b="0" lang="en-US" sz="1800" spc="-1" strike="noStrike">
              <a:latin typeface="Arial"/>
            </a:endParaRPr>
          </a:p>
        </p:txBody>
      </p:sp>
      <p:sp>
        <p:nvSpPr>
          <p:cNvPr id="83" name="TextShape 2"/>
          <p:cNvSpPr txBox="1"/>
          <p:nvPr/>
        </p:nvSpPr>
        <p:spPr>
          <a:xfrm>
            <a:off x="457200" y="1604520"/>
            <a:ext cx="8229240" cy="3977280"/>
          </a:xfrm>
          <a:prstGeom prst="rect">
            <a:avLst/>
          </a:prstGeom>
          <a:noFill/>
          <a:ln>
            <a:noFill/>
          </a:ln>
        </p:spPr>
        <p:txBody>
          <a:bodyPr lIns="0" rIns="0" tIns="0" bIns="0">
            <a:normAutofit/>
          </a:bodyPr>
          <a:p>
            <a:r>
              <a:rPr b="0" lang="en-US" sz="3200" spc="-1" strike="noStrike">
                <a:latin typeface="Arial"/>
              </a:rPr>
              <a:t>In this course, I have learned about various open source tools for Data Science.</a:t>
            </a:r>
            <a:endParaRPr b="0" lang="en-US" sz="3200" spc="-1" strike="noStrike">
              <a:latin typeface="Arial"/>
            </a:endParaRPr>
          </a:p>
          <a:p>
            <a:r>
              <a:rPr b="0" lang="en-US" sz="3200" spc="-1" strike="noStrike">
                <a:latin typeface="Arial"/>
              </a:rPr>
              <a:t>Skill Network Labs</a:t>
            </a:r>
            <a:endParaRPr b="0" lang="en-US" sz="3200" spc="-1" strike="noStrike">
              <a:latin typeface="Arial"/>
            </a:endParaRPr>
          </a:p>
          <a:p>
            <a:r>
              <a:rPr b="0" lang="en-US" sz="3200" spc="-1" strike="noStrike">
                <a:latin typeface="Arial"/>
              </a:rPr>
              <a:t>Jupyter Notebooks</a:t>
            </a:r>
            <a:endParaRPr b="0" lang="en-US" sz="3200" spc="-1" strike="noStrike">
              <a:latin typeface="Arial"/>
            </a:endParaRPr>
          </a:p>
          <a:p>
            <a:r>
              <a:rPr b="0" lang="en-US" sz="3200" spc="-1" strike="noStrike">
                <a:latin typeface="Arial"/>
              </a:rPr>
              <a:t>Apache Zeppelin Notebooks</a:t>
            </a:r>
            <a:endParaRPr b="0" lang="en-US" sz="3200" spc="-1" strike="noStrike">
              <a:latin typeface="Arial"/>
            </a:endParaRPr>
          </a:p>
          <a:p>
            <a:r>
              <a:rPr b="0" lang="en-US" sz="3200" spc="-1" strike="noStrike">
                <a:latin typeface="Arial"/>
              </a:rPr>
              <a:t>Rstudio IDE</a:t>
            </a:r>
            <a:endParaRPr b="0" lang="en-US" sz="3200" spc="-1" strike="noStrike">
              <a:latin typeface="Arial"/>
            </a:endParaRPr>
          </a:p>
          <a:p>
            <a:r>
              <a:rPr b="0" lang="en-US" sz="3200" spc="-1" strike="noStrike">
                <a:latin typeface="Arial"/>
              </a:rPr>
              <a:t>IBM Watson studio</a:t>
            </a:r>
            <a:endParaRPr b="0" lang="en-US" sz="3200" spc="-1" strike="noStrike">
              <a:latin typeface="Arial"/>
            </a:endParaRPr>
          </a:p>
        </p:txBody>
      </p:sp>
    </p:spTree>
  </p:cSld>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 name="TextShape 1"/>
          <p:cNvSpPr txBox="1"/>
          <p:nvPr/>
        </p:nvSpPr>
        <p:spPr>
          <a:xfrm>
            <a:off x="457200" y="274680"/>
            <a:ext cx="8228880" cy="1142280"/>
          </a:xfrm>
          <a:prstGeom prst="rect">
            <a:avLst/>
          </a:prstGeom>
          <a:noFill/>
          <a:ln>
            <a:noFill/>
          </a:ln>
        </p:spPr>
        <p:txBody>
          <a:bodyPr lIns="0" rIns="0" tIns="0" bIns="0" anchor="ctr"/>
          <a:p>
            <a:pPr algn="ctr"/>
            <a:r>
              <a:rPr b="0" lang="en-US" sz="1800" spc="-1" strike="noStrike">
                <a:latin typeface="Arial"/>
              </a:rPr>
              <a:t>3. Data Science Methodology</a:t>
            </a:r>
            <a:endParaRPr b="0" lang="en-US" sz="1800" spc="-1" strike="noStrike">
              <a:latin typeface="Arial"/>
            </a:endParaRPr>
          </a:p>
        </p:txBody>
      </p:sp>
      <p:sp>
        <p:nvSpPr>
          <p:cNvPr id="85" name="TextShape 2"/>
          <p:cNvSpPr txBox="1"/>
          <p:nvPr/>
        </p:nvSpPr>
        <p:spPr>
          <a:xfrm>
            <a:off x="457200" y="1604520"/>
            <a:ext cx="8229240" cy="3977280"/>
          </a:xfrm>
          <a:prstGeom prst="rect">
            <a:avLst/>
          </a:prstGeom>
          <a:noFill/>
          <a:ln>
            <a:noFill/>
          </a:ln>
        </p:spPr>
        <p:txBody>
          <a:bodyPr lIns="0" rIns="0" tIns="0" bIns="0">
            <a:normAutofit/>
          </a:bodyPr>
          <a:p>
            <a:r>
              <a:rPr b="0" lang="en-US" sz="3200" spc="-1" strike="noStrike">
                <a:solidFill>
                  <a:srgbClr val="000000"/>
                </a:solidFill>
                <a:latin typeface="Calibari"/>
                <a:ea typeface="Noto Sans CJK SC Regular"/>
              </a:rPr>
              <a:t>In this course I have learned about t</a:t>
            </a:r>
            <a:r>
              <a:rPr b="0" lang="en-US" sz="3200" spc="-1" strike="noStrike">
                <a:solidFill>
                  <a:srgbClr val="000000"/>
                </a:solidFill>
                <a:latin typeface="Calibari"/>
                <a:ea typeface="Noto Sans CJK SC Regular"/>
              </a:rPr>
              <a:t>he major steps involved in tackling a data science problem. - The major steps involved in practicing data science, from forming a concrete business or research problem, to collecting and analyzing data, to building a model, and understanding the feedback after model deployment. - How data scientists think</a:t>
            </a:r>
            <a:r>
              <a:rPr b="0" lang="en-US" sz="1050" spc="-1" strike="noStrike">
                <a:solidFill>
                  <a:srgbClr val="373a3c"/>
                </a:solidFill>
                <a:latin typeface="OpenSans;Arial"/>
                <a:ea typeface="Noto Sans CJK SC Regular"/>
              </a:rPr>
              <a:t>!.</a:t>
            </a:r>
            <a:endParaRPr b="0" lang="en-US" sz="1050" spc="-1" strike="noStrike">
              <a:latin typeface="Arial"/>
            </a:endParaRPr>
          </a:p>
        </p:txBody>
      </p:sp>
    </p:spTree>
  </p:cSld>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 name="TextShape 1"/>
          <p:cNvSpPr txBox="1"/>
          <p:nvPr/>
        </p:nvSpPr>
        <p:spPr>
          <a:xfrm>
            <a:off x="457200" y="274680"/>
            <a:ext cx="8228880" cy="1142280"/>
          </a:xfrm>
          <a:prstGeom prst="rect">
            <a:avLst/>
          </a:prstGeom>
          <a:noFill/>
          <a:ln>
            <a:noFill/>
          </a:ln>
        </p:spPr>
        <p:txBody>
          <a:bodyPr lIns="0" rIns="0" tIns="0" bIns="0" anchor="ctr"/>
          <a:p>
            <a:pPr algn="ctr"/>
            <a:r>
              <a:rPr b="1" lang="en-IN" sz="1400" spc="-1" strike="noStrike">
                <a:latin typeface="Cambria"/>
                <a:ea typeface="Times New Roman"/>
              </a:rPr>
              <a:t>4. Python for Data Science and AI</a:t>
            </a:r>
            <a:endParaRPr b="0" lang="en-US" sz="1400" spc="-1" strike="noStrike">
              <a:latin typeface="Arial"/>
            </a:endParaRPr>
          </a:p>
        </p:txBody>
      </p:sp>
      <p:sp>
        <p:nvSpPr>
          <p:cNvPr id="87" name="TextShape 2"/>
          <p:cNvSpPr txBox="1"/>
          <p:nvPr/>
        </p:nvSpPr>
        <p:spPr>
          <a:xfrm>
            <a:off x="457200" y="1604520"/>
            <a:ext cx="8229240" cy="3977280"/>
          </a:xfrm>
          <a:prstGeom prst="rect">
            <a:avLst/>
          </a:prstGeom>
          <a:noFill/>
          <a:ln>
            <a:noFill/>
          </a:ln>
        </p:spPr>
        <p:txBody>
          <a:bodyPr lIns="0" rIns="0" tIns="0" bIns="0">
            <a:normAutofit/>
          </a:bodyPr>
          <a:p>
            <a:r>
              <a:rPr b="0" lang="en-IN" sz="1100" spc="-1" strike="noStrike">
                <a:latin typeface="Calibari"/>
                <a:ea typeface="Times New Roman"/>
              </a:rPr>
              <a:t>In this course I have learned about Python Basics like types, expressions, variables, string operations, lists, tuples, sets, dictionaries, Loops, objects and classes, file handling, pandas and numpy.</a:t>
            </a:r>
            <a:endParaRPr b="0" lang="en-IN" sz="1100" spc="-1" strike="noStrike">
              <a:latin typeface="Calibari"/>
            </a:endParaRPr>
          </a:p>
        </p:txBody>
      </p:sp>
    </p:spTree>
  </p:cSld>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TextShape 1"/>
          <p:cNvSpPr txBox="1"/>
          <p:nvPr/>
        </p:nvSpPr>
        <p:spPr>
          <a:xfrm>
            <a:off x="457200" y="274680"/>
            <a:ext cx="8228880" cy="1142280"/>
          </a:xfrm>
          <a:prstGeom prst="rect">
            <a:avLst/>
          </a:prstGeom>
          <a:noFill/>
          <a:ln>
            <a:noFill/>
          </a:ln>
        </p:spPr>
        <p:txBody>
          <a:bodyPr lIns="0" rIns="0" tIns="0" bIns="0" anchor="ctr"/>
          <a:p>
            <a:pPr algn="ctr"/>
            <a:r>
              <a:rPr b="1" lang="en-IN" sz="1400" spc="-1" strike="noStrike">
                <a:latin typeface="Cambria"/>
                <a:ea typeface="Times New Roman"/>
              </a:rPr>
              <a:t>5. Databases and SQL for Data Science</a:t>
            </a:r>
            <a:endParaRPr b="0" lang="en-US" sz="1400" spc="-1" strike="noStrike">
              <a:latin typeface="Arial"/>
            </a:endParaRPr>
          </a:p>
        </p:txBody>
      </p:sp>
      <p:sp>
        <p:nvSpPr>
          <p:cNvPr id="89" name="TextShape 2"/>
          <p:cNvSpPr txBox="1"/>
          <p:nvPr/>
        </p:nvSpPr>
        <p:spPr>
          <a:xfrm>
            <a:off x="457200" y="1604520"/>
            <a:ext cx="8229240" cy="3977280"/>
          </a:xfrm>
          <a:prstGeom prst="rect">
            <a:avLst/>
          </a:prstGeom>
          <a:noFill/>
          <a:ln>
            <a:noFill/>
          </a:ln>
        </p:spPr>
        <p:txBody>
          <a:bodyPr lIns="0" rIns="0" tIns="0" bIns="0">
            <a:normAutofit/>
          </a:bodyPr>
          <a:p>
            <a:r>
              <a:rPr b="0" lang="en-US" sz="3200" spc="-1" strike="noStrike">
                <a:solidFill>
                  <a:srgbClr val="000000"/>
                </a:solidFill>
                <a:latin typeface="Calibari"/>
                <a:ea typeface="Noto Sans CJK SC Regular"/>
              </a:rPr>
              <a:t>In this course, I have learned about relational database concepts  that helps to apply foundational knowledge of the SQL language, performing SQL access in a data science environment. The emphasis in this course is on hands-on and practical learning. I have also created some database instances in the cloud. I have done series of hands-on labs, practice building and running SQL queries in this lab. I have  also learned how we can access databases from Jupyter notebooks using SQL and Python.</a:t>
            </a:r>
            <a:endParaRPr b="0" lang="en-US" sz="3200" spc="-1" strike="noStrike">
              <a:solidFill>
                <a:srgbClr val="000000"/>
              </a:solidFill>
              <a:latin typeface="Calibari"/>
            </a:endParaRPr>
          </a:p>
        </p:txBody>
      </p:sp>
    </p:spTree>
  </p:cSld>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 name="TextShape 1"/>
          <p:cNvSpPr txBox="1"/>
          <p:nvPr/>
        </p:nvSpPr>
        <p:spPr>
          <a:xfrm>
            <a:off x="457200" y="274680"/>
            <a:ext cx="8228880" cy="1142280"/>
          </a:xfrm>
          <a:prstGeom prst="rect">
            <a:avLst/>
          </a:prstGeom>
          <a:noFill/>
          <a:ln>
            <a:noFill/>
          </a:ln>
        </p:spPr>
        <p:txBody>
          <a:bodyPr lIns="0" rIns="0" tIns="0" bIns="0" anchor="ctr"/>
          <a:p>
            <a:pPr algn="ctr"/>
            <a:r>
              <a:rPr b="1" lang="en-IN" sz="1400" spc="-1" strike="noStrike">
                <a:latin typeface="Cambria"/>
                <a:ea typeface="Times New Roman"/>
              </a:rPr>
              <a:t>6. Data Analysis with Python</a:t>
            </a:r>
            <a:endParaRPr b="0" lang="en-US" sz="1400" spc="-1" strike="noStrike">
              <a:latin typeface="Arial"/>
            </a:endParaRPr>
          </a:p>
        </p:txBody>
      </p:sp>
      <p:sp>
        <p:nvSpPr>
          <p:cNvPr id="91" name="TextShape 2"/>
          <p:cNvSpPr txBox="1"/>
          <p:nvPr/>
        </p:nvSpPr>
        <p:spPr>
          <a:xfrm>
            <a:off x="457200" y="1604520"/>
            <a:ext cx="8229240" cy="3977280"/>
          </a:xfrm>
          <a:prstGeom prst="rect">
            <a:avLst/>
          </a:prstGeom>
          <a:noFill/>
          <a:ln>
            <a:noFill/>
          </a:ln>
        </p:spPr>
        <p:txBody>
          <a:bodyPr lIns="0" rIns="0" tIns="0" bIns="0">
            <a:normAutofit/>
          </a:bodyPr>
          <a:p>
            <a:r>
              <a:rPr b="0" lang="en-US" sz="3200" spc="-1" strike="noStrike">
                <a:solidFill>
                  <a:srgbClr val="000000"/>
                </a:solidFill>
                <a:latin typeface="Cambria"/>
                <a:ea typeface="Noto Sans CJK SC Regular"/>
              </a:rPr>
              <a:t>In this course I have learned about Importing Datasets, Cleaning the Data , Data frame manipulation, Summarizing the Data. It includes following parts: Data Analysis libraries, use of Pandas, Numpy and Scipy libraries to work with a sample dataset. I have used this library to load, manipulate, analyze, and visualize cool datasets.</a:t>
            </a:r>
            <a:endParaRPr b="0" lang="en-US" sz="3200" spc="-1" strike="noStrike">
              <a:solidFill>
                <a:srgbClr val="000000"/>
              </a:solidFill>
              <a:latin typeface="Cambria"/>
            </a:endParaRPr>
          </a:p>
        </p:txBody>
      </p:sp>
    </p:spTree>
  </p:cSld>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 name="TextShape 1"/>
          <p:cNvSpPr txBox="1"/>
          <p:nvPr/>
        </p:nvSpPr>
        <p:spPr>
          <a:xfrm>
            <a:off x="457200" y="274680"/>
            <a:ext cx="8228880" cy="1142280"/>
          </a:xfrm>
          <a:prstGeom prst="rect">
            <a:avLst/>
          </a:prstGeom>
          <a:noFill/>
          <a:ln>
            <a:noFill/>
          </a:ln>
        </p:spPr>
        <p:txBody>
          <a:bodyPr lIns="0" rIns="0" tIns="0" bIns="0" anchor="ctr"/>
          <a:p>
            <a:pPr algn="ctr"/>
            <a:r>
              <a:rPr b="0" lang="en-US" sz="4400" spc="-1" strike="noStrike">
                <a:latin typeface="Arial"/>
              </a:rPr>
              <a:t>7. Data visualization with  Python</a:t>
            </a:r>
            <a:endParaRPr b="0" lang="en-US" sz="4400" spc="-1" strike="noStrike">
              <a:latin typeface="Arial"/>
            </a:endParaRPr>
          </a:p>
        </p:txBody>
      </p:sp>
      <p:sp>
        <p:nvSpPr>
          <p:cNvPr id="93" name="TextShape 2"/>
          <p:cNvSpPr txBox="1"/>
          <p:nvPr/>
        </p:nvSpPr>
        <p:spPr>
          <a:xfrm>
            <a:off x="457200" y="1604520"/>
            <a:ext cx="8229240" cy="3977280"/>
          </a:xfrm>
          <a:prstGeom prst="rect">
            <a:avLst/>
          </a:prstGeom>
          <a:noFill/>
          <a:ln>
            <a:noFill/>
          </a:ln>
        </p:spPr>
        <p:txBody>
          <a:bodyPr lIns="0" rIns="0" tIns="0" bIns="0">
            <a:normAutofit/>
          </a:bodyPr>
          <a:p>
            <a:r>
              <a:rPr b="0" lang="en-IN" sz="1100" spc="-1" strike="noStrike">
                <a:latin typeface="Calibari"/>
                <a:ea typeface="Times New Roman"/>
              </a:rPr>
              <a:t>This course was all about several data visualization libraries in Python like Matplotlib, Seaborn, and Folium and how we can tell a compelling story by visualizing the data and findings from the data</a:t>
            </a:r>
            <a:endParaRPr b="0" lang="en-IN" sz="1100" spc="-1" strike="noStrike">
              <a:latin typeface="Calibari"/>
            </a:endParaRPr>
          </a:p>
        </p:txBody>
      </p:sp>
    </p:spTree>
  </p:cSld>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21</TotalTime>
  <Application>LibreOffice/6.0.7.3$Linux_X86_64 LibreOffice_project/00m0$Build-3</Application>
  <Words>763</Words>
  <Paragraphs>64</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2019-10-03T16:30:05Z</dcterms:created>
  <dc:creator>Singh, Indrajeet</dc:creator>
  <dc:description/>
  <dc:language>en-US</dc:language>
  <cp:lastModifiedBy/>
  <dcterms:modified xsi:type="dcterms:W3CDTF">2019-10-05T08:05:19Z</dcterms:modified>
  <cp:revision>6</cp:revision>
  <dc:subject/>
  <dc:title> Background</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On-screen Show (4:3)</vt:lpwstr>
  </property>
  <property fmtid="{D5CDD505-2E9C-101B-9397-08002B2CF9AE}" pid="9" name="ScaleCrop">
    <vt:bool>0</vt:bool>
  </property>
  <property fmtid="{D5CDD505-2E9C-101B-9397-08002B2CF9AE}" pid="10" name="ShareDoc">
    <vt:bool>0</vt:bool>
  </property>
  <property fmtid="{D5CDD505-2E9C-101B-9397-08002B2CF9AE}" pid="11" name="Slides">
    <vt:i4>16</vt:i4>
  </property>
</Properties>
</file>