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92" d="100"/>
          <a:sy n="92" d="100"/>
        </p:scale>
        <p:origin x="456"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2" Type="http://schemas.openxmlformats.org/officeDocument/2006/relationships/hyperlink" Target="https://data.cityofnewyork.us/City-Government/Borough-Boundaries/tqmj-j8zm" TargetMode="External"/><Relationship Id="rId1" Type="http://schemas.openxmlformats.org/officeDocument/2006/relationships/hyperlink" Target="https://cocl.us/new_york_dataset"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data.cityofnewyork.us/City-Government/Borough-Boundaries/tqmj-j8zm" TargetMode="External"/><Relationship Id="rId1" Type="http://schemas.openxmlformats.org/officeDocument/2006/relationships/hyperlink" Target="https://cocl.us/new_york_dataset"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07FB57-4222-4975-9157-1B54CB9E3536}"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3CA19C0-32AA-4023-BF37-3C6D3CE647FD}">
      <dgm:prSet/>
      <dgm:spPr/>
      <dgm:t>
        <a:bodyPr/>
        <a:lstStyle/>
        <a:p>
          <a:r>
            <a:rPr lang="en-US" dirty="0"/>
            <a:t>1. Data source : </a:t>
          </a:r>
          <a:r>
            <a:rPr lang="en-US" dirty="0">
              <a:hlinkClick xmlns:r="http://schemas.openxmlformats.org/officeDocument/2006/relationships" r:id="rId1"/>
            </a:rPr>
            <a:t>https://cocl.us/new_york_dataset</a:t>
          </a:r>
          <a:endParaRPr lang="en-US" dirty="0"/>
        </a:p>
        <a:p>
          <a:r>
            <a:rPr lang="en-US" dirty="0"/>
            <a:t>Description - his data set contains the required information. And we will use this data set to explore various neighborhoods of new </a:t>
          </a:r>
          <a:r>
            <a:rPr lang="en-US" dirty="0" err="1"/>
            <a:t>york</a:t>
          </a:r>
          <a:r>
            <a:rPr lang="en-US" dirty="0"/>
            <a:t> city. Indian restaurants in each neighborhood of New York city. </a:t>
          </a:r>
        </a:p>
      </dgm:t>
    </dgm:pt>
    <dgm:pt modelId="{0BEFDEE0-D3F0-41B2-9B11-F99B21E155B8}" type="parTrans" cxnId="{EA24DAA6-9A99-45EC-ABF0-8657B0E7BB21}">
      <dgm:prSet/>
      <dgm:spPr/>
      <dgm:t>
        <a:bodyPr/>
        <a:lstStyle/>
        <a:p>
          <a:endParaRPr lang="en-US"/>
        </a:p>
      </dgm:t>
    </dgm:pt>
    <dgm:pt modelId="{9DCAF28D-DDDB-4C1D-B1C2-5D3A3F782918}" type="sibTrans" cxnId="{EA24DAA6-9A99-45EC-ABF0-8657B0E7BB21}">
      <dgm:prSet/>
      <dgm:spPr/>
      <dgm:t>
        <a:bodyPr/>
        <a:lstStyle/>
        <a:p>
          <a:endParaRPr lang="en-US"/>
        </a:p>
      </dgm:t>
    </dgm:pt>
    <dgm:pt modelId="{4FC11103-4AFB-44CF-9362-F4C6800C7587}">
      <dgm:prSet/>
      <dgm:spPr/>
      <dgm:t>
        <a:bodyPr/>
        <a:lstStyle/>
        <a:p>
          <a:r>
            <a:rPr lang="en-US" dirty="0"/>
            <a:t>2. Data source : Foursquare API</a:t>
          </a:r>
        </a:p>
        <a:p>
          <a:r>
            <a:rPr lang="en-US" dirty="0"/>
            <a:t>Description : By using this API we will get all the venues in each neighborhood. We can filter these venues to get only Indian Restaurants.</a:t>
          </a:r>
        </a:p>
      </dgm:t>
    </dgm:pt>
    <dgm:pt modelId="{00BF3EE1-BF62-42BD-B760-16D0BDBC8596}" type="parTrans" cxnId="{5CA83D79-27D3-4326-ACF3-799CABAA2CF3}">
      <dgm:prSet/>
      <dgm:spPr/>
      <dgm:t>
        <a:bodyPr/>
        <a:lstStyle/>
        <a:p>
          <a:endParaRPr lang="en-US"/>
        </a:p>
      </dgm:t>
    </dgm:pt>
    <dgm:pt modelId="{9B1D512F-84A8-4025-A8D5-D49AE785456C}" type="sibTrans" cxnId="{5CA83D79-27D3-4326-ACF3-799CABAA2CF3}">
      <dgm:prSet/>
      <dgm:spPr/>
      <dgm:t>
        <a:bodyPr/>
        <a:lstStyle/>
        <a:p>
          <a:endParaRPr lang="en-US"/>
        </a:p>
      </dgm:t>
    </dgm:pt>
    <dgm:pt modelId="{80590BE5-3709-458C-BDA4-4CC9BE711E4C}">
      <dgm:prSet/>
      <dgm:spPr/>
      <dgm:t>
        <a:bodyPr/>
        <a:lstStyle/>
        <a:p>
          <a:r>
            <a:rPr lang="en-US" dirty="0"/>
            <a:t>3. Data source : </a:t>
          </a:r>
          <a:r>
            <a:rPr lang="en-US" dirty="0">
              <a:hlinkClick xmlns:r="http://schemas.openxmlformats.org/officeDocument/2006/relationships" r:id="rId2"/>
            </a:rPr>
            <a:t>https://data.cityofnewyork.us/City-Government/Borough-Boundaries/tqmj-j8zm</a:t>
          </a:r>
          <a:endParaRPr lang="en-US" dirty="0"/>
        </a:p>
        <a:p>
          <a:r>
            <a:rPr lang="en-US" dirty="0"/>
            <a:t>Description : By using this geo space data we will get the New York Borough boundaries that will help us to visualize choropleth map.</a:t>
          </a:r>
        </a:p>
      </dgm:t>
    </dgm:pt>
    <dgm:pt modelId="{099B14EF-B052-4FB6-BC88-EE5EAE75EE92}" type="parTrans" cxnId="{6E139157-D0C3-4B79-A08D-0641AA8AE17A}">
      <dgm:prSet/>
      <dgm:spPr/>
      <dgm:t>
        <a:bodyPr/>
        <a:lstStyle/>
        <a:p>
          <a:endParaRPr lang="en-US"/>
        </a:p>
      </dgm:t>
    </dgm:pt>
    <dgm:pt modelId="{060AD9DC-2926-4943-8746-045B9359FC3F}" type="sibTrans" cxnId="{6E139157-D0C3-4B79-A08D-0641AA8AE17A}">
      <dgm:prSet/>
      <dgm:spPr/>
      <dgm:t>
        <a:bodyPr/>
        <a:lstStyle/>
        <a:p>
          <a:endParaRPr lang="en-US"/>
        </a:p>
      </dgm:t>
    </dgm:pt>
    <dgm:pt modelId="{FF911B08-3D8D-445B-B6A6-431517DDBAC0}" type="pres">
      <dgm:prSet presAssocID="{1B07FB57-4222-4975-9157-1B54CB9E3536}" presName="linear" presStyleCnt="0">
        <dgm:presLayoutVars>
          <dgm:animLvl val="lvl"/>
          <dgm:resizeHandles val="exact"/>
        </dgm:presLayoutVars>
      </dgm:prSet>
      <dgm:spPr/>
    </dgm:pt>
    <dgm:pt modelId="{9531F7AB-8765-49D3-9E2C-E0FC61465A9E}" type="pres">
      <dgm:prSet presAssocID="{03CA19C0-32AA-4023-BF37-3C6D3CE647FD}" presName="parentText" presStyleLbl="node1" presStyleIdx="0" presStyleCnt="3" custLinFactY="-12655" custLinFactNeighborX="543" custLinFactNeighborY="-100000">
        <dgm:presLayoutVars>
          <dgm:chMax val="0"/>
          <dgm:bulletEnabled val="1"/>
        </dgm:presLayoutVars>
      </dgm:prSet>
      <dgm:spPr/>
    </dgm:pt>
    <dgm:pt modelId="{47381CF9-A8D4-41A6-9383-494DE3825282}" type="pres">
      <dgm:prSet presAssocID="{9DCAF28D-DDDB-4C1D-B1C2-5D3A3F782918}" presName="spacer" presStyleCnt="0"/>
      <dgm:spPr/>
    </dgm:pt>
    <dgm:pt modelId="{614CC15E-AD2E-495A-954C-13EA36032AE6}" type="pres">
      <dgm:prSet presAssocID="{4FC11103-4AFB-44CF-9362-F4C6800C7587}" presName="parentText" presStyleLbl="node1" presStyleIdx="1" presStyleCnt="3" custLinFactNeighborX="-1225" custLinFactNeighborY="-1">
        <dgm:presLayoutVars>
          <dgm:chMax val="0"/>
          <dgm:bulletEnabled val="1"/>
        </dgm:presLayoutVars>
      </dgm:prSet>
      <dgm:spPr/>
    </dgm:pt>
    <dgm:pt modelId="{57EC99A3-BC9E-4059-A19E-7FD04EA42CB3}" type="pres">
      <dgm:prSet presAssocID="{9B1D512F-84A8-4025-A8D5-D49AE785456C}" presName="spacer" presStyleCnt="0"/>
      <dgm:spPr/>
    </dgm:pt>
    <dgm:pt modelId="{9C2A7E30-32A9-4737-9470-BF6F61AA247F}" type="pres">
      <dgm:prSet presAssocID="{80590BE5-3709-458C-BDA4-4CC9BE711E4C}" presName="parentText" presStyleLbl="node1" presStyleIdx="2" presStyleCnt="3" custLinFactY="13481" custLinFactNeighborX="543" custLinFactNeighborY="100000">
        <dgm:presLayoutVars>
          <dgm:chMax val="0"/>
          <dgm:bulletEnabled val="1"/>
        </dgm:presLayoutVars>
      </dgm:prSet>
      <dgm:spPr/>
    </dgm:pt>
  </dgm:ptLst>
  <dgm:cxnLst>
    <dgm:cxn modelId="{E5C64D71-0BA9-481E-B82B-548E879F521E}" type="presOf" srcId="{03CA19C0-32AA-4023-BF37-3C6D3CE647FD}" destId="{9531F7AB-8765-49D3-9E2C-E0FC61465A9E}" srcOrd="0" destOrd="0" presId="urn:microsoft.com/office/officeart/2005/8/layout/vList2"/>
    <dgm:cxn modelId="{6E139157-D0C3-4B79-A08D-0641AA8AE17A}" srcId="{1B07FB57-4222-4975-9157-1B54CB9E3536}" destId="{80590BE5-3709-458C-BDA4-4CC9BE711E4C}" srcOrd="2" destOrd="0" parTransId="{099B14EF-B052-4FB6-BC88-EE5EAE75EE92}" sibTransId="{060AD9DC-2926-4943-8746-045B9359FC3F}"/>
    <dgm:cxn modelId="{5CA83D79-27D3-4326-ACF3-799CABAA2CF3}" srcId="{1B07FB57-4222-4975-9157-1B54CB9E3536}" destId="{4FC11103-4AFB-44CF-9362-F4C6800C7587}" srcOrd="1" destOrd="0" parTransId="{00BF3EE1-BF62-42BD-B760-16D0BDBC8596}" sibTransId="{9B1D512F-84A8-4025-A8D5-D49AE785456C}"/>
    <dgm:cxn modelId="{13FDCE95-3DCD-4592-990F-DFB2F9FB62DE}" type="presOf" srcId="{4FC11103-4AFB-44CF-9362-F4C6800C7587}" destId="{614CC15E-AD2E-495A-954C-13EA36032AE6}" srcOrd="0" destOrd="0" presId="urn:microsoft.com/office/officeart/2005/8/layout/vList2"/>
    <dgm:cxn modelId="{EA24DAA6-9A99-45EC-ABF0-8657B0E7BB21}" srcId="{1B07FB57-4222-4975-9157-1B54CB9E3536}" destId="{03CA19C0-32AA-4023-BF37-3C6D3CE647FD}" srcOrd="0" destOrd="0" parTransId="{0BEFDEE0-D3F0-41B2-9B11-F99B21E155B8}" sibTransId="{9DCAF28D-DDDB-4C1D-B1C2-5D3A3F782918}"/>
    <dgm:cxn modelId="{223D24BB-543E-4C29-AA11-EFBE54825B0A}" type="presOf" srcId="{80590BE5-3709-458C-BDA4-4CC9BE711E4C}" destId="{9C2A7E30-32A9-4737-9470-BF6F61AA247F}" srcOrd="0" destOrd="0" presId="urn:microsoft.com/office/officeart/2005/8/layout/vList2"/>
    <dgm:cxn modelId="{24DF89DC-26F8-4702-8479-60F3C3FA7DD5}" type="presOf" srcId="{1B07FB57-4222-4975-9157-1B54CB9E3536}" destId="{FF911B08-3D8D-445B-B6A6-431517DDBAC0}" srcOrd="0" destOrd="0" presId="urn:microsoft.com/office/officeart/2005/8/layout/vList2"/>
    <dgm:cxn modelId="{AA0655F8-6901-4D1B-8CED-0B04F052433C}" type="presParOf" srcId="{FF911B08-3D8D-445B-B6A6-431517DDBAC0}" destId="{9531F7AB-8765-49D3-9E2C-E0FC61465A9E}" srcOrd="0" destOrd="0" presId="urn:microsoft.com/office/officeart/2005/8/layout/vList2"/>
    <dgm:cxn modelId="{A6FC5F2C-D677-4B64-8EDB-E6507950E3E1}" type="presParOf" srcId="{FF911B08-3D8D-445B-B6A6-431517DDBAC0}" destId="{47381CF9-A8D4-41A6-9383-494DE3825282}" srcOrd="1" destOrd="0" presId="urn:microsoft.com/office/officeart/2005/8/layout/vList2"/>
    <dgm:cxn modelId="{11EDE7C1-CCFC-4ADA-8A33-C136025EFE25}" type="presParOf" srcId="{FF911B08-3D8D-445B-B6A6-431517DDBAC0}" destId="{614CC15E-AD2E-495A-954C-13EA36032AE6}" srcOrd="2" destOrd="0" presId="urn:microsoft.com/office/officeart/2005/8/layout/vList2"/>
    <dgm:cxn modelId="{844BE5ED-2317-4239-86D2-BCECAB24676C}" type="presParOf" srcId="{FF911B08-3D8D-445B-B6A6-431517DDBAC0}" destId="{57EC99A3-BC9E-4059-A19E-7FD04EA42CB3}" srcOrd="3" destOrd="0" presId="urn:microsoft.com/office/officeart/2005/8/layout/vList2"/>
    <dgm:cxn modelId="{0E68F2AA-A7FC-436E-BDEE-69D32FE1550C}" type="presParOf" srcId="{FF911B08-3D8D-445B-B6A6-431517DDBAC0}" destId="{9C2A7E30-32A9-4737-9470-BF6F61AA247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BBE2D3-1E19-4967-9305-C0D43D83FE0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C259D91-7A7A-4BF4-93D0-D7BA1A596B32}">
      <dgm:prSet/>
      <dgm:spPr/>
      <dgm:t>
        <a:bodyPr/>
        <a:lstStyle/>
        <a:p>
          <a:r>
            <a:rPr lang="en-US" dirty="0"/>
            <a:t>Collect the New York city data from https://cocl.us/new_york_dataset</a:t>
          </a:r>
        </a:p>
      </dgm:t>
    </dgm:pt>
    <dgm:pt modelId="{D4B3C67B-70BB-4EFC-9A49-C2237F5C2BB7}" type="parTrans" cxnId="{E9762E7C-A9C4-4D88-89E5-4025B38FB226}">
      <dgm:prSet/>
      <dgm:spPr/>
      <dgm:t>
        <a:bodyPr/>
        <a:lstStyle/>
        <a:p>
          <a:endParaRPr lang="en-US"/>
        </a:p>
      </dgm:t>
    </dgm:pt>
    <dgm:pt modelId="{9163214A-54E4-431B-8D59-549EFF2F3262}" type="sibTrans" cxnId="{E9762E7C-A9C4-4D88-89E5-4025B38FB226}">
      <dgm:prSet/>
      <dgm:spPr/>
      <dgm:t>
        <a:bodyPr/>
        <a:lstStyle/>
        <a:p>
          <a:endParaRPr lang="en-US"/>
        </a:p>
      </dgm:t>
    </dgm:pt>
    <dgm:pt modelId="{6845A780-5A97-4C22-BB1C-5406B984B0A7}">
      <dgm:prSet/>
      <dgm:spPr/>
      <dgm:t>
        <a:bodyPr/>
        <a:lstStyle/>
        <a:p>
          <a:r>
            <a:rPr lang="en-US" dirty="0"/>
            <a:t>Using FourSquare API we will find all venues for each neighborhood.</a:t>
          </a:r>
        </a:p>
      </dgm:t>
    </dgm:pt>
    <dgm:pt modelId="{5D48A550-4FF5-4885-B654-6A37EB225584}" type="parTrans" cxnId="{30192CC9-E4A0-4116-9FBF-08D492E1F89F}">
      <dgm:prSet/>
      <dgm:spPr/>
      <dgm:t>
        <a:bodyPr/>
        <a:lstStyle/>
        <a:p>
          <a:endParaRPr lang="en-US"/>
        </a:p>
      </dgm:t>
    </dgm:pt>
    <dgm:pt modelId="{680F6D41-F9EC-42CE-A241-4BFD1C85C782}" type="sibTrans" cxnId="{30192CC9-E4A0-4116-9FBF-08D492E1F89F}">
      <dgm:prSet/>
      <dgm:spPr/>
      <dgm:t>
        <a:bodyPr/>
        <a:lstStyle/>
        <a:p>
          <a:endParaRPr lang="en-US"/>
        </a:p>
      </dgm:t>
    </dgm:pt>
    <dgm:pt modelId="{DDEC7B47-D1E3-4DDB-A74B-38F15E0FCCBB}">
      <dgm:prSet/>
      <dgm:spPr/>
      <dgm:t>
        <a:bodyPr/>
        <a:lstStyle/>
        <a:p>
          <a:r>
            <a:rPr lang="en-US" dirty="0"/>
            <a:t>Filter out all venues that are Indian Restaurants.</a:t>
          </a:r>
        </a:p>
      </dgm:t>
    </dgm:pt>
    <dgm:pt modelId="{A5F806F3-24F5-4145-9DCA-A1D2DB69CBA1}" type="parTrans" cxnId="{CDC6853C-EA45-4BC7-9A68-41DF0EBB37BE}">
      <dgm:prSet/>
      <dgm:spPr/>
      <dgm:t>
        <a:bodyPr/>
        <a:lstStyle/>
        <a:p>
          <a:endParaRPr lang="en-US"/>
        </a:p>
      </dgm:t>
    </dgm:pt>
    <dgm:pt modelId="{DFE0C649-D9B9-4BAB-A7EA-7CB391DD3C51}" type="sibTrans" cxnId="{CDC6853C-EA45-4BC7-9A68-41DF0EBB37BE}">
      <dgm:prSet/>
      <dgm:spPr/>
      <dgm:t>
        <a:bodyPr/>
        <a:lstStyle/>
        <a:p>
          <a:endParaRPr lang="en-US"/>
        </a:p>
      </dgm:t>
    </dgm:pt>
    <dgm:pt modelId="{FF04507C-565C-44F4-88B0-BFD7BBF32930}">
      <dgm:prSet/>
      <dgm:spPr/>
      <dgm:t>
        <a:bodyPr/>
        <a:lstStyle/>
        <a:p>
          <a:r>
            <a:rPr lang="en-US" dirty="0"/>
            <a:t>Find rating , tips and like count for each Indian Restaurants using FourSquare API.</a:t>
          </a:r>
        </a:p>
      </dgm:t>
    </dgm:pt>
    <dgm:pt modelId="{51AABA3B-F0F3-454E-B71D-9A457D11FDF0}" type="parTrans" cxnId="{D49885CD-7722-44FB-B74C-ADBA389E6A2E}">
      <dgm:prSet/>
      <dgm:spPr/>
      <dgm:t>
        <a:bodyPr/>
        <a:lstStyle/>
        <a:p>
          <a:endParaRPr lang="en-US"/>
        </a:p>
      </dgm:t>
    </dgm:pt>
    <dgm:pt modelId="{06B7AE55-5979-42C5-85C9-49F04CF5FE16}" type="sibTrans" cxnId="{D49885CD-7722-44FB-B74C-ADBA389E6A2E}">
      <dgm:prSet/>
      <dgm:spPr/>
      <dgm:t>
        <a:bodyPr/>
        <a:lstStyle/>
        <a:p>
          <a:endParaRPr lang="en-US"/>
        </a:p>
      </dgm:t>
    </dgm:pt>
    <dgm:pt modelId="{78E58804-11E1-4193-858F-A1FC9EB02D2A}">
      <dgm:prSet/>
      <dgm:spPr/>
      <dgm:t>
        <a:bodyPr/>
        <a:lstStyle/>
        <a:p>
          <a:r>
            <a:rPr lang="en-US" dirty="0"/>
            <a:t>Using rating for each restaurant , we will sort that data.</a:t>
          </a:r>
        </a:p>
      </dgm:t>
    </dgm:pt>
    <dgm:pt modelId="{CC9DC6AC-A818-4BC0-8440-36A39D567370}" type="parTrans" cxnId="{5FFA3B19-B654-4333-93E7-A3C8223C197F}">
      <dgm:prSet/>
      <dgm:spPr/>
      <dgm:t>
        <a:bodyPr/>
        <a:lstStyle/>
        <a:p>
          <a:endParaRPr lang="en-US"/>
        </a:p>
      </dgm:t>
    </dgm:pt>
    <dgm:pt modelId="{710A446B-3025-4CB0-87D8-E74E65E81DA8}" type="sibTrans" cxnId="{5FFA3B19-B654-4333-93E7-A3C8223C197F}">
      <dgm:prSet/>
      <dgm:spPr/>
      <dgm:t>
        <a:bodyPr/>
        <a:lstStyle/>
        <a:p>
          <a:endParaRPr lang="en-US"/>
        </a:p>
      </dgm:t>
    </dgm:pt>
    <dgm:pt modelId="{8E8DC70B-2FD8-4A81-8409-E839A8F4DBC5}">
      <dgm:prSet/>
      <dgm:spPr/>
      <dgm:t>
        <a:bodyPr/>
        <a:lstStyle/>
        <a:p>
          <a:r>
            <a:rPr lang="en-US"/>
            <a:t>Visualize the Ranking of neighborhoods using folium library </a:t>
          </a:r>
        </a:p>
      </dgm:t>
    </dgm:pt>
    <dgm:pt modelId="{ABE79738-7B94-4938-A075-24C2251C6EF2}" type="parTrans" cxnId="{C69596CD-168C-4088-AB51-25CEE4C64329}">
      <dgm:prSet/>
      <dgm:spPr/>
      <dgm:t>
        <a:bodyPr/>
        <a:lstStyle/>
        <a:p>
          <a:endParaRPr lang="en-US"/>
        </a:p>
      </dgm:t>
    </dgm:pt>
    <dgm:pt modelId="{B83FF10B-95C5-4A74-8276-0DB09751F443}" type="sibTrans" cxnId="{C69596CD-168C-4088-AB51-25CEE4C64329}">
      <dgm:prSet/>
      <dgm:spPr/>
      <dgm:t>
        <a:bodyPr/>
        <a:lstStyle/>
        <a:p>
          <a:endParaRPr lang="en-US"/>
        </a:p>
      </dgm:t>
    </dgm:pt>
    <dgm:pt modelId="{AAB2ADE2-9F48-4014-870C-D6CCC671FB32}" type="pres">
      <dgm:prSet presAssocID="{68BBE2D3-1E19-4967-9305-C0D43D83FE05}" presName="linear" presStyleCnt="0">
        <dgm:presLayoutVars>
          <dgm:animLvl val="lvl"/>
          <dgm:resizeHandles val="exact"/>
        </dgm:presLayoutVars>
      </dgm:prSet>
      <dgm:spPr/>
    </dgm:pt>
    <dgm:pt modelId="{C8252BD2-1C6E-48A5-8535-9F1EB069CA71}" type="pres">
      <dgm:prSet presAssocID="{0C259D91-7A7A-4BF4-93D0-D7BA1A596B32}" presName="parentText" presStyleLbl="node1" presStyleIdx="0" presStyleCnt="6" custLinFactY="-57645" custLinFactNeighborX="331" custLinFactNeighborY="-100000">
        <dgm:presLayoutVars>
          <dgm:chMax val="0"/>
          <dgm:bulletEnabled val="1"/>
        </dgm:presLayoutVars>
      </dgm:prSet>
      <dgm:spPr/>
    </dgm:pt>
    <dgm:pt modelId="{83CB7A66-D74E-4CB7-9892-95441B7DCBC8}" type="pres">
      <dgm:prSet presAssocID="{9163214A-54E4-431B-8D59-549EFF2F3262}" presName="spacer" presStyleCnt="0"/>
      <dgm:spPr/>
    </dgm:pt>
    <dgm:pt modelId="{E639145C-F1BF-4B97-B2B2-8F81F1301225}" type="pres">
      <dgm:prSet presAssocID="{6845A780-5A97-4C22-BB1C-5406B984B0A7}" presName="parentText" presStyleLbl="node1" presStyleIdx="1" presStyleCnt="6" custLinFactY="-33532" custLinFactNeighborX="88" custLinFactNeighborY="-100000">
        <dgm:presLayoutVars>
          <dgm:chMax val="0"/>
          <dgm:bulletEnabled val="1"/>
        </dgm:presLayoutVars>
      </dgm:prSet>
      <dgm:spPr/>
    </dgm:pt>
    <dgm:pt modelId="{C4BF49DA-0DFC-49F6-ADAC-A16FAA6BE763}" type="pres">
      <dgm:prSet presAssocID="{680F6D41-F9EC-42CE-A241-4BFD1C85C782}" presName="spacer" presStyleCnt="0"/>
      <dgm:spPr/>
    </dgm:pt>
    <dgm:pt modelId="{C517588C-9426-4308-AC7A-62D621DDF2AE}" type="pres">
      <dgm:prSet presAssocID="{DDEC7B47-D1E3-4DDB-A74B-38F15E0FCCBB}" presName="parentText" presStyleLbl="node1" presStyleIdx="2" presStyleCnt="6" custLinFactY="-20383" custLinFactNeighborX="543" custLinFactNeighborY="-100000">
        <dgm:presLayoutVars>
          <dgm:chMax val="0"/>
          <dgm:bulletEnabled val="1"/>
        </dgm:presLayoutVars>
      </dgm:prSet>
      <dgm:spPr/>
    </dgm:pt>
    <dgm:pt modelId="{813A8267-8131-430D-9977-FB316613A1AB}" type="pres">
      <dgm:prSet presAssocID="{DFE0C649-D9B9-4BAB-A7EA-7CB391DD3C51}" presName="spacer" presStyleCnt="0"/>
      <dgm:spPr/>
    </dgm:pt>
    <dgm:pt modelId="{11E97927-3A9B-4699-9E92-36040EBD6960}" type="pres">
      <dgm:prSet presAssocID="{FF04507C-565C-44F4-88B0-BFD7BBF32930}" presName="parentText" presStyleLbl="node1" presStyleIdx="3" presStyleCnt="6">
        <dgm:presLayoutVars>
          <dgm:chMax val="0"/>
          <dgm:bulletEnabled val="1"/>
        </dgm:presLayoutVars>
      </dgm:prSet>
      <dgm:spPr/>
    </dgm:pt>
    <dgm:pt modelId="{ADC8328B-9715-4074-ABE7-D60525726F08}" type="pres">
      <dgm:prSet presAssocID="{06B7AE55-5979-42C5-85C9-49F04CF5FE16}" presName="spacer" presStyleCnt="0"/>
      <dgm:spPr/>
    </dgm:pt>
    <dgm:pt modelId="{4A03C627-0BC5-4C5A-9464-F05230FD27A1}" type="pres">
      <dgm:prSet presAssocID="{78E58804-11E1-4193-858F-A1FC9EB02D2A}" presName="parentText" presStyleLbl="node1" presStyleIdx="4" presStyleCnt="6" custLinFactY="23888" custLinFactNeighborX="543" custLinFactNeighborY="100000">
        <dgm:presLayoutVars>
          <dgm:chMax val="0"/>
          <dgm:bulletEnabled val="1"/>
        </dgm:presLayoutVars>
      </dgm:prSet>
      <dgm:spPr/>
    </dgm:pt>
    <dgm:pt modelId="{8BB262C8-F0DA-47A8-B9E7-66DD24E3328B}" type="pres">
      <dgm:prSet presAssocID="{710A446B-3025-4CB0-87D8-E74E65E81DA8}" presName="spacer" presStyleCnt="0"/>
      <dgm:spPr/>
    </dgm:pt>
    <dgm:pt modelId="{C8D05429-C626-41B2-84B9-DEF19B9AD6D6}" type="pres">
      <dgm:prSet presAssocID="{8E8DC70B-2FD8-4A81-8409-E839A8F4DBC5}" presName="parentText" presStyleLbl="node1" presStyleIdx="5" presStyleCnt="6" custLinFactY="58966" custLinFactNeighborX="543" custLinFactNeighborY="100000">
        <dgm:presLayoutVars>
          <dgm:chMax val="0"/>
          <dgm:bulletEnabled val="1"/>
        </dgm:presLayoutVars>
      </dgm:prSet>
      <dgm:spPr/>
    </dgm:pt>
  </dgm:ptLst>
  <dgm:cxnLst>
    <dgm:cxn modelId="{5FFA3B19-B654-4333-93E7-A3C8223C197F}" srcId="{68BBE2D3-1E19-4967-9305-C0D43D83FE05}" destId="{78E58804-11E1-4193-858F-A1FC9EB02D2A}" srcOrd="4" destOrd="0" parTransId="{CC9DC6AC-A818-4BC0-8440-36A39D567370}" sibTransId="{710A446B-3025-4CB0-87D8-E74E65E81DA8}"/>
    <dgm:cxn modelId="{CDC6853C-EA45-4BC7-9A68-41DF0EBB37BE}" srcId="{68BBE2D3-1E19-4967-9305-C0D43D83FE05}" destId="{DDEC7B47-D1E3-4DDB-A74B-38F15E0FCCBB}" srcOrd="2" destOrd="0" parTransId="{A5F806F3-24F5-4145-9DCA-A1D2DB69CBA1}" sibTransId="{DFE0C649-D9B9-4BAB-A7EA-7CB391DD3C51}"/>
    <dgm:cxn modelId="{6FD33B5F-1C23-47BC-97A2-9FFA67562E65}" type="presOf" srcId="{6845A780-5A97-4C22-BB1C-5406B984B0A7}" destId="{E639145C-F1BF-4B97-B2B2-8F81F1301225}" srcOrd="0" destOrd="0" presId="urn:microsoft.com/office/officeart/2005/8/layout/vList2"/>
    <dgm:cxn modelId="{82C19860-DD11-46CE-B077-4F2BCBD824B1}" type="presOf" srcId="{FF04507C-565C-44F4-88B0-BFD7BBF32930}" destId="{11E97927-3A9B-4699-9E92-36040EBD6960}" srcOrd="0" destOrd="0" presId="urn:microsoft.com/office/officeart/2005/8/layout/vList2"/>
    <dgm:cxn modelId="{43862472-71A6-4C46-985D-782FEC454A72}" type="presOf" srcId="{68BBE2D3-1E19-4967-9305-C0D43D83FE05}" destId="{AAB2ADE2-9F48-4014-870C-D6CCC671FB32}" srcOrd="0" destOrd="0" presId="urn:microsoft.com/office/officeart/2005/8/layout/vList2"/>
    <dgm:cxn modelId="{8FD9C576-4F35-4C8A-A9A6-C5C99CB559E9}" type="presOf" srcId="{8E8DC70B-2FD8-4A81-8409-E839A8F4DBC5}" destId="{C8D05429-C626-41B2-84B9-DEF19B9AD6D6}" srcOrd="0" destOrd="0" presId="urn:microsoft.com/office/officeart/2005/8/layout/vList2"/>
    <dgm:cxn modelId="{E9762E7C-A9C4-4D88-89E5-4025B38FB226}" srcId="{68BBE2D3-1E19-4967-9305-C0D43D83FE05}" destId="{0C259D91-7A7A-4BF4-93D0-D7BA1A596B32}" srcOrd="0" destOrd="0" parTransId="{D4B3C67B-70BB-4EFC-9A49-C2237F5C2BB7}" sibTransId="{9163214A-54E4-431B-8D59-549EFF2F3262}"/>
    <dgm:cxn modelId="{30192CC9-E4A0-4116-9FBF-08D492E1F89F}" srcId="{68BBE2D3-1E19-4967-9305-C0D43D83FE05}" destId="{6845A780-5A97-4C22-BB1C-5406B984B0A7}" srcOrd="1" destOrd="0" parTransId="{5D48A550-4FF5-4885-B654-6A37EB225584}" sibTransId="{680F6D41-F9EC-42CE-A241-4BFD1C85C782}"/>
    <dgm:cxn modelId="{D49885CD-7722-44FB-B74C-ADBA389E6A2E}" srcId="{68BBE2D3-1E19-4967-9305-C0D43D83FE05}" destId="{FF04507C-565C-44F4-88B0-BFD7BBF32930}" srcOrd="3" destOrd="0" parTransId="{51AABA3B-F0F3-454E-B71D-9A457D11FDF0}" sibTransId="{06B7AE55-5979-42C5-85C9-49F04CF5FE16}"/>
    <dgm:cxn modelId="{C69596CD-168C-4088-AB51-25CEE4C64329}" srcId="{68BBE2D3-1E19-4967-9305-C0D43D83FE05}" destId="{8E8DC70B-2FD8-4A81-8409-E839A8F4DBC5}" srcOrd="5" destOrd="0" parTransId="{ABE79738-7B94-4938-A075-24C2251C6EF2}" sibTransId="{B83FF10B-95C5-4A74-8276-0DB09751F443}"/>
    <dgm:cxn modelId="{C9DB16E0-87BB-46F2-B13E-DB116C223520}" type="presOf" srcId="{0C259D91-7A7A-4BF4-93D0-D7BA1A596B32}" destId="{C8252BD2-1C6E-48A5-8535-9F1EB069CA71}" srcOrd="0" destOrd="0" presId="urn:microsoft.com/office/officeart/2005/8/layout/vList2"/>
    <dgm:cxn modelId="{C7AA22F0-D9A1-4444-9959-7418EE2FE908}" type="presOf" srcId="{DDEC7B47-D1E3-4DDB-A74B-38F15E0FCCBB}" destId="{C517588C-9426-4308-AC7A-62D621DDF2AE}" srcOrd="0" destOrd="0" presId="urn:microsoft.com/office/officeart/2005/8/layout/vList2"/>
    <dgm:cxn modelId="{3F9FD5F7-E994-4201-A969-FBB32A6B8F60}" type="presOf" srcId="{78E58804-11E1-4193-858F-A1FC9EB02D2A}" destId="{4A03C627-0BC5-4C5A-9464-F05230FD27A1}" srcOrd="0" destOrd="0" presId="urn:microsoft.com/office/officeart/2005/8/layout/vList2"/>
    <dgm:cxn modelId="{6DD00980-19E9-4929-8B20-771DD1FE3847}" type="presParOf" srcId="{AAB2ADE2-9F48-4014-870C-D6CCC671FB32}" destId="{C8252BD2-1C6E-48A5-8535-9F1EB069CA71}" srcOrd="0" destOrd="0" presId="urn:microsoft.com/office/officeart/2005/8/layout/vList2"/>
    <dgm:cxn modelId="{A2586C51-1DC0-455E-B87D-D553E0C543FB}" type="presParOf" srcId="{AAB2ADE2-9F48-4014-870C-D6CCC671FB32}" destId="{83CB7A66-D74E-4CB7-9892-95441B7DCBC8}" srcOrd="1" destOrd="0" presId="urn:microsoft.com/office/officeart/2005/8/layout/vList2"/>
    <dgm:cxn modelId="{21213373-EA6D-44AC-87CD-D20CF9B870A8}" type="presParOf" srcId="{AAB2ADE2-9F48-4014-870C-D6CCC671FB32}" destId="{E639145C-F1BF-4B97-B2B2-8F81F1301225}" srcOrd="2" destOrd="0" presId="urn:microsoft.com/office/officeart/2005/8/layout/vList2"/>
    <dgm:cxn modelId="{630D3880-245F-4952-B8FA-E663FF2EEB79}" type="presParOf" srcId="{AAB2ADE2-9F48-4014-870C-D6CCC671FB32}" destId="{C4BF49DA-0DFC-49F6-ADAC-A16FAA6BE763}" srcOrd="3" destOrd="0" presId="urn:microsoft.com/office/officeart/2005/8/layout/vList2"/>
    <dgm:cxn modelId="{A2E9DD48-BC24-4E08-B72F-F4BE8E24A2C4}" type="presParOf" srcId="{AAB2ADE2-9F48-4014-870C-D6CCC671FB32}" destId="{C517588C-9426-4308-AC7A-62D621DDF2AE}" srcOrd="4" destOrd="0" presId="urn:microsoft.com/office/officeart/2005/8/layout/vList2"/>
    <dgm:cxn modelId="{92596ECF-896F-42A6-9E31-316DA4FED029}" type="presParOf" srcId="{AAB2ADE2-9F48-4014-870C-D6CCC671FB32}" destId="{813A8267-8131-430D-9977-FB316613A1AB}" srcOrd="5" destOrd="0" presId="urn:microsoft.com/office/officeart/2005/8/layout/vList2"/>
    <dgm:cxn modelId="{9FD35D8F-2631-4330-AA75-4795B874DC7C}" type="presParOf" srcId="{AAB2ADE2-9F48-4014-870C-D6CCC671FB32}" destId="{11E97927-3A9B-4699-9E92-36040EBD6960}" srcOrd="6" destOrd="0" presId="urn:microsoft.com/office/officeart/2005/8/layout/vList2"/>
    <dgm:cxn modelId="{57C90274-066A-4EA4-810D-3190D4D46DC1}" type="presParOf" srcId="{AAB2ADE2-9F48-4014-870C-D6CCC671FB32}" destId="{ADC8328B-9715-4074-ABE7-D60525726F08}" srcOrd="7" destOrd="0" presId="urn:microsoft.com/office/officeart/2005/8/layout/vList2"/>
    <dgm:cxn modelId="{793F1272-E4A4-464E-8108-2D75290E581E}" type="presParOf" srcId="{AAB2ADE2-9F48-4014-870C-D6CCC671FB32}" destId="{4A03C627-0BC5-4C5A-9464-F05230FD27A1}" srcOrd="8" destOrd="0" presId="urn:microsoft.com/office/officeart/2005/8/layout/vList2"/>
    <dgm:cxn modelId="{0AF87A0C-3CCC-4FDA-94D1-08CCCA9D0B18}" type="presParOf" srcId="{AAB2ADE2-9F48-4014-870C-D6CCC671FB32}" destId="{8BB262C8-F0DA-47A8-B9E7-66DD24E3328B}" srcOrd="9" destOrd="0" presId="urn:microsoft.com/office/officeart/2005/8/layout/vList2"/>
    <dgm:cxn modelId="{9A7EF649-246A-4524-AA36-A770370B1441}" type="presParOf" srcId="{AAB2ADE2-9F48-4014-870C-D6CCC671FB32}" destId="{C8D05429-C626-41B2-84B9-DEF19B9AD6D6}"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FFF3C2-0267-43D9-BD35-50BC79F26F2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0110927-230D-41E7-BDC0-1723CE2E0F19}">
      <dgm:prSet/>
      <dgm:spPr/>
      <dgm:t>
        <a:bodyPr/>
        <a:lstStyle/>
        <a:p>
          <a:r>
            <a:rPr lang="en-US"/>
            <a:t>pandas and numpy for handling data.</a:t>
          </a:r>
        </a:p>
      </dgm:t>
    </dgm:pt>
    <dgm:pt modelId="{6089BD13-CFCF-444E-B947-FE14B66AD57D}" type="parTrans" cxnId="{360A75F7-273F-40D7-AC4E-56A8BFEEEFE6}">
      <dgm:prSet/>
      <dgm:spPr/>
      <dgm:t>
        <a:bodyPr/>
        <a:lstStyle/>
        <a:p>
          <a:endParaRPr lang="en-US"/>
        </a:p>
      </dgm:t>
    </dgm:pt>
    <dgm:pt modelId="{3152F8D8-4880-4394-8960-04E485594EBF}" type="sibTrans" cxnId="{360A75F7-273F-40D7-AC4E-56A8BFEEEFE6}">
      <dgm:prSet/>
      <dgm:spPr/>
      <dgm:t>
        <a:bodyPr/>
        <a:lstStyle/>
        <a:p>
          <a:endParaRPr lang="en-US"/>
        </a:p>
      </dgm:t>
    </dgm:pt>
    <dgm:pt modelId="{9AC521E4-FD53-4EA1-9CDD-AE0B65860977}">
      <dgm:prSet/>
      <dgm:spPr/>
      <dgm:t>
        <a:bodyPr/>
        <a:lstStyle/>
        <a:p>
          <a:r>
            <a:rPr lang="en-US" dirty="0"/>
            <a:t>request module for using FourSquare API.</a:t>
          </a:r>
        </a:p>
      </dgm:t>
    </dgm:pt>
    <dgm:pt modelId="{D4BC02E0-8B2C-4E50-99BF-65BE89F80896}" type="parTrans" cxnId="{A2FF480F-2CA9-420C-A150-AE92E1DC800F}">
      <dgm:prSet/>
      <dgm:spPr/>
      <dgm:t>
        <a:bodyPr/>
        <a:lstStyle/>
        <a:p>
          <a:endParaRPr lang="en-US"/>
        </a:p>
      </dgm:t>
    </dgm:pt>
    <dgm:pt modelId="{F074979D-A307-495E-B2CA-B2F30C009ABC}" type="sibTrans" cxnId="{A2FF480F-2CA9-420C-A150-AE92E1DC800F}">
      <dgm:prSet/>
      <dgm:spPr/>
      <dgm:t>
        <a:bodyPr/>
        <a:lstStyle/>
        <a:p>
          <a:endParaRPr lang="en-US"/>
        </a:p>
      </dgm:t>
    </dgm:pt>
    <dgm:pt modelId="{2EFA5B26-832D-4A6C-A2A3-7328201F079C}">
      <dgm:prSet/>
      <dgm:spPr/>
      <dgm:t>
        <a:bodyPr/>
        <a:lstStyle/>
        <a:p>
          <a:r>
            <a:rPr lang="en-US" dirty="0"/>
            <a:t>geopy to get co-ordinates of City of New York.</a:t>
          </a:r>
        </a:p>
      </dgm:t>
    </dgm:pt>
    <dgm:pt modelId="{FF0E2E98-B9FA-4C40-AFFD-ACDB0A439B7F}" type="parTrans" cxnId="{6E12C8A2-847C-4961-89EA-C4B75FF418AB}">
      <dgm:prSet/>
      <dgm:spPr/>
      <dgm:t>
        <a:bodyPr/>
        <a:lstStyle/>
        <a:p>
          <a:endParaRPr lang="en-US"/>
        </a:p>
      </dgm:t>
    </dgm:pt>
    <dgm:pt modelId="{915E3A9D-7A06-4498-B0B0-CCE9342CB587}" type="sibTrans" cxnId="{6E12C8A2-847C-4961-89EA-C4B75FF418AB}">
      <dgm:prSet/>
      <dgm:spPr/>
      <dgm:t>
        <a:bodyPr/>
        <a:lstStyle/>
        <a:p>
          <a:endParaRPr lang="en-US"/>
        </a:p>
      </dgm:t>
    </dgm:pt>
    <dgm:pt modelId="{9588877F-71D0-4253-AD15-E0A877CE201A}">
      <dgm:prSet/>
      <dgm:spPr/>
      <dgm:t>
        <a:bodyPr/>
        <a:lstStyle/>
        <a:p>
          <a:r>
            <a:rPr lang="en-US"/>
            <a:t>folium to visualize the results on a map</a:t>
          </a:r>
        </a:p>
      </dgm:t>
    </dgm:pt>
    <dgm:pt modelId="{33DD06E5-0AA6-4851-AE95-14D1772DAC81}" type="parTrans" cxnId="{9011AC69-E688-4742-B6BD-E6479D8DFE8D}">
      <dgm:prSet/>
      <dgm:spPr/>
      <dgm:t>
        <a:bodyPr/>
        <a:lstStyle/>
        <a:p>
          <a:endParaRPr lang="en-US"/>
        </a:p>
      </dgm:t>
    </dgm:pt>
    <dgm:pt modelId="{822BCDD8-70ED-44E6-BFD9-A771D844E42F}" type="sibTrans" cxnId="{9011AC69-E688-4742-B6BD-E6479D8DFE8D}">
      <dgm:prSet/>
      <dgm:spPr/>
      <dgm:t>
        <a:bodyPr/>
        <a:lstStyle/>
        <a:p>
          <a:endParaRPr lang="en-US"/>
        </a:p>
      </dgm:t>
    </dgm:pt>
    <dgm:pt modelId="{C705C3A0-2838-4353-BD67-14AC862C2C90}" type="pres">
      <dgm:prSet presAssocID="{A4FFF3C2-0267-43D9-BD35-50BC79F26F28}" presName="linear" presStyleCnt="0">
        <dgm:presLayoutVars>
          <dgm:animLvl val="lvl"/>
          <dgm:resizeHandles val="exact"/>
        </dgm:presLayoutVars>
      </dgm:prSet>
      <dgm:spPr/>
    </dgm:pt>
    <dgm:pt modelId="{BF390855-E7DB-4A6B-8AC6-ADD1193C4483}" type="pres">
      <dgm:prSet presAssocID="{90110927-230D-41E7-BDC0-1723CE2E0F19}" presName="parentText" presStyleLbl="node1" presStyleIdx="0" presStyleCnt="4">
        <dgm:presLayoutVars>
          <dgm:chMax val="0"/>
          <dgm:bulletEnabled val="1"/>
        </dgm:presLayoutVars>
      </dgm:prSet>
      <dgm:spPr/>
    </dgm:pt>
    <dgm:pt modelId="{FEFB534A-C06A-4A82-AABD-4456C668C420}" type="pres">
      <dgm:prSet presAssocID="{3152F8D8-4880-4394-8960-04E485594EBF}" presName="spacer" presStyleCnt="0"/>
      <dgm:spPr/>
    </dgm:pt>
    <dgm:pt modelId="{40732EA0-E399-4E8D-A357-B5DB2BC4E5AE}" type="pres">
      <dgm:prSet presAssocID="{9AC521E4-FD53-4EA1-9CDD-AE0B65860977}" presName="parentText" presStyleLbl="node1" presStyleIdx="1" presStyleCnt="4">
        <dgm:presLayoutVars>
          <dgm:chMax val="0"/>
          <dgm:bulletEnabled val="1"/>
        </dgm:presLayoutVars>
      </dgm:prSet>
      <dgm:spPr/>
    </dgm:pt>
    <dgm:pt modelId="{C13CC891-9A79-4F56-B35B-929038F84A03}" type="pres">
      <dgm:prSet presAssocID="{F074979D-A307-495E-B2CA-B2F30C009ABC}" presName="spacer" presStyleCnt="0"/>
      <dgm:spPr/>
    </dgm:pt>
    <dgm:pt modelId="{4692DC82-6361-4A2F-9E00-D28486B02F15}" type="pres">
      <dgm:prSet presAssocID="{2EFA5B26-832D-4A6C-A2A3-7328201F079C}" presName="parentText" presStyleLbl="node1" presStyleIdx="2" presStyleCnt="4">
        <dgm:presLayoutVars>
          <dgm:chMax val="0"/>
          <dgm:bulletEnabled val="1"/>
        </dgm:presLayoutVars>
      </dgm:prSet>
      <dgm:spPr/>
    </dgm:pt>
    <dgm:pt modelId="{D2A132C9-765F-410C-A774-325EF0CE9592}" type="pres">
      <dgm:prSet presAssocID="{915E3A9D-7A06-4498-B0B0-CCE9342CB587}" presName="spacer" presStyleCnt="0"/>
      <dgm:spPr/>
    </dgm:pt>
    <dgm:pt modelId="{DB9F57D7-6876-4379-A178-A616F5F491EC}" type="pres">
      <dgm:prSet presAssocID="{9588877F-71D0-4253-AD15-E0A877CE201A}" presName="parentText" presStyleLbl="node1" presStyleIdx="3" presStyleCnt="4">
        <dgm:presLayoutVars>
          <dgm:chMax val="0"/>
          <dgm:bulletEnabled val="1"/>
        </dgm:presLayoutVars>
      </dgm:prSet>
      <dgm:spPr/>
    </dgm:pt>
  </dgm:ptLst>
  <dgm:cxnLst>
    <dgm:cxn modelId="{A2FF480F-2CA9-420C-A150-AE92E1DC800F}" srcId="{A4FFF3C2-0267-43D9-BD35-50BC79F26F28}" destId="{9AC521E4-FD53-4EA1-9CDD-AE0B65860977}" srcOrd="1" destOrd="0" parTransId="{D4BC02E0-8B2C-4E50-99BF-65BE89F80896}" sibTransId="{F074979D-A307-495E-B2CA-B2F30C009ABC}"/>
    <dgm:cxn modelId="{70DEAE1C-2DFF-4890-91F3-77DF029C952E}" type="presOf" srcId="{A4FFF3C2-0267-43D9-BD35-50BC79F26F28}" destId="{C705C3A0-2838-4353-BD67-14AC862C2C90}" srcOrd="0" destOrd="0" presId="urn:microsoft.com/office/officeart/2005/8/layout/vList2"/>
    <dgm:cxn modelId="{A89A612E-DD30-463B-BB9C-725AB2924E11}" type="presOf" srcId="{9AC521E4-FD53-4EA1-9CDD-AE0B65860977}" destId="{40732EA0-E399-4E8D-A357-B5DB2BC4E5AE}" srcOrd="0" destOrd="0" presId="urn:microsoft.com/office/officeart/2005/8/layout/vList2"/>
    <dgm:cxn modelId="{B5FB4F61-FBB9-43F7-A48B-BB5FC339E303}" type="presOf" srcId="{90110927-230D-41E7-BDC0-1723CE2E0F19}" destId="{BF390855-E7DB-4A6B-8AC6-ADD1193C4483}" srcOrd="0" destOrd="0" presId="urn:microsoft.com/office/officeart/2005/8/layout/vList2"/>
    <dgm:cxn modelId="{9011AC69-E688-4742-B6BD-E6479D8DFE8D}" srcId="{A4FFF3C2-0267-43D9-BD35-50BC79F26F28}" destId="{9588877F-71D0-4253-AD15-E0A877CE201A}" srcOrd="3" destOrd="0" parTransId="{33DD06E5-0AA6-4851-AE95-14D1772DAC81}" sibTransId="{822BCDD8-70ED-44E6-BFD9-A771D844E42F}"/>
    <dgm:cxn modelId="{67FF4EA2-6CD6-44F5-AF70-05F09B2D6BB5}" type="presOf" srcId="{2EFA5B26-832D-4A6C-A2A3-7328201F079C}" destId="{4692DC82-6361-4A2F-9E00-D28486B02F15}" srcOrd="0" destOrd="0" presId="urn:microsoft.com/office/officeart/2005/8/layout/vList2"/>
    <dgm:cxn modelId="{6E12C8A2-847C-4961-89EA-C4B75FF418AB}" srcId="{A4FFF3C2-0267-43D9-BD35-50BC79F26F28}" destId="{2EFA5B26-832D-4A6C-A2A3-7328201F079C}" srcOrd="2" destOrd="0" parTransId="{FF0E2E98-B9FA-4C40-AFFD-ACDB0A439B7F}" sibTransId="{915E3A9D-7A06-4498-B0B0-CCE9342CB587}"/>
    <dgm:cxn modelId="{B6938ABF-DDF3-45FE-BF85-102FDC9A2868}" type="presOf" srcId="{9588877F-71D0-4253-AD15-E0A877CE201A}" destId="{DB9F57D7-6876-4379-A178-A616F5F491EC}" srcOrd="0" destOrd="0" presId="urn:microsoft.com/office/officeart/2005/8/layout/vList2"/>
    <dgm:cxn modelId="{360A75F7-273F-40D7-AC4E-56A8BFEEEFE6}" srcId="{A4FFF3C2-0267-43D9-BD35-50BC79F26F28}" destId="{90110927-230D-41E7-BDC0-1723CE2E0F19}" srcOrd="0" destOrd="0" parTransId="{6089BD13-CFCF-444E-B947-FE14B66AD57D}" sibTransId="{3152F8D8-4880-4394-8960-04E485594EBF}"/>
    <dgm:cxn modelId="{28025EE9-CB55-4051-8E12-65FDEB1DD692}" type="presParOf" srcId="{C705C3A0-2838-4353-BD67-14AC862C2C90}" destId="{BF390855-E7DB-4A6B-8AC6-ADD1193C4483}" srcOrd="0" destOrd="0" presId="urn:microsoft.com/office/officeart/2005/8/layout/vList2"/>
    <dgm:cxn modelId="{7FECEAE5-C020-4A54-BE3D-6DEC9F82474A}" type="presParOf" srcId="{C705C3A0-2838-4353-BD67-14AC862C2C90}" destId="{FEFB534A-C06A-4A82-AABD-4456C668C420}" srcOrd="1" destOrd="0" presId="urn:microsoft.com/office/officeart/2005/8/layout/vList2"/>
    <dgm:cxn modelId="{BEC5C271-1201-4BAE-9AA7-31CA1E41FC7F}" type="presParOf" srcId="{C705C3A0-2838-4353-BD67-14AC862C2C90}" destId="{40732EA0-E399-4E8D-A357-B5DB2BC4E5AE}" srcOrd="2" destOrd="0" presId="urn:microsoft.com/office/officeart/2005/8/layout/vList2"/>
    <dgm:cxn modelId="{AAEE9B35-D71B-4DBD-B5BB-D47D1038D383}" type="presParOf" srcId="{C705C3A0-2838-4353-BD67-14AC862C2C90}" destId="{C13CC891-9A79-4F56-B35B-929038F84A03}" srcOrd="3" destOrd="0" presId="urn:microsoft.com/office/officeart/2005/8/layout/vList2"/>
    <dgm:cxn modelId="{E9B60A05-0875-438F-861E-1F4112D0523F}" type="presParOf" srcId="{C705C3A0-2838-4353-BD67-14AC862C2C90}" destId="{4692DC82-6361-4A2F-9E00-D28486B02F15}" srcOrd="4" destOrd="0" presId="urn:microsoft.com/office/officeart/2005/8/layout/vList2"/>
    <dgm:cxn modelId="{822C53FB-9E61-4981-8EE5-65EC3E6EC13A}" type="presParOf" srcId="{C705C3A0-2838-4353-BD67-14AC862C2C90}" destId="{D2A132C9-765F-410C-A774-325EF0CE9592}" srcOrd="5" destOrd="0" presId="urn:microsoft.com/office/officeart/2005/8/layout/vList2"/>
    <dgm:cxn modelId="{FA17350F-DD30-4114-A522-1370F8921CF5}" type="presParOf" srcId="{C705C3A0-2838-4353-BD67-14AC862C2C90}" destId="{DB9F57D7-6876-4379-A178-A616F5F491E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81A5F3-C243-41C2-9955-6CD4F50420A5}"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AF759098-809A-47B2-A047-0F2CE612F99C}">
      <dgm:prSet/>
      <dgm:spPr/>
      <dgm:t>
        <a:bodyPr/>
        <a:lstStyle/>
        <a:p>
          <a:r>
            <a:rPr lang="en-US"/>
            <a:t>Astoria(Queens), Blissville(Queens), Civic Center(Manhattan) are some of the best neighborhoods for indian cuisine.</a:t>
          </a:r>
        </a:p>
      </dgm:t>
    </dgm:pt>
    <dgm:pt modelId="{DB0C676F-17B1-4679-A95D-A6B1040011F7}" type="parTrans" cxnId="{F262A2A3-BA29-450D-BE1B-DC65F7633BA7}">
      <dgm:prSet/>
      <dgm:spPr/>
      <dgm:t>
        <a:bodyPr/>
        <a:lstStyle/>
        <a:p>
          <a:endParaRPr lang="en-US"/>
        </a:p>
      </dgm:t>
    </dgm:pt>
    <dgm:pt modelId="{5C441B83-96AC-4CB1-9868-866B4AD801B3}" type="sibTrans" cxnId="{F262A2A3-BA29-450D-BE1B-DC65F7633BA7}">
      <dgm:prSet/>
      <dgm:spPr/>
      <dgm:t>
        <a:bodyPr/>
        <a:lstStyle/>
        <a:p>
          <a:endParaRPr lang="en-US"/>
        </a:p>
      </dgm:t>
    </dgm:pt>
    <dgm:pt modelId="{59809214-882E-42C8-8972-C2C4D5592C3D}">
      <dgm:prSet/>
      <dgm:spPr/>
      <dgm:t>
        <a:bodyPr/>
        <a:lstStyle/>
        <a:p>
          <a:r>
            <a:rPr lang="en-US"/>
            <a:t>Manhattan have potential Indian Resturant Market</a:t>
          </a:r>
        </a:p>
      </dgm:t>
    </dgm:pt>
    <dgm:pt modelId="{7E51CDE3-4CA0-4EEB-8B35-F2E0740C7821}" type="parTrans" cxnId="{443B33B9-DD81-49C9-955F-773E988417F8}">
      <dgm:prSet/>
      <dgm:spPr/>
      <dgm:t>
        <a:bodyPr/>
        <a:lstStyle/>
        <a:p>
          <a:endParaRPr lang="en-US"/>
        </a:p>
      </dgm:t>
    </dgm:pt>
    <dgm:pt modelId="{605C0077-43A3-482D-A64A-999EB57A19DB}" type="sibTrans" cxnId="{443B33B9-DD81-49C9-955F-773E988417F8}">
      <dgm:prSet/>
      <dgm:spPr/>
      <dgm:t>
        <a:bodyPr/>
        <a:lstStyle/>
        <a:p>
          <a:endParaRPr lang="en-US"/>
        </a:p>
      </dgm:t>
    </dgm:pt>
    <dgm:pt modelId="{5D0B53B8-2CA4-4862-A5E0-7073814B8342}">
      <dgm:prSet/>
      <dgm:spPr/>
      <dgm:t>
        <a:bodyPr/>
        <a:lstStyle/>
        <a:p>
          <a:r>
            <a:rPr lang="en-US" dirty="0"/>
            <a:t>Staten Island ranks last in average rating of Indian Restaurants.</a:t>
          </a:r>
        </a:p>
      </dgm:t>
    </dgm:pt>
    <dgm:pt modelId="{28EB18FC-3E36-4B2B-88A7-D23BCBC7A70A}" type="parTrans" cxnId="{4506BA7B-49F9-49DF-A120-D982930FF62B}">
      <dgm:prSet/>
      <dgm:spPr/>
      <dgm:t>
        <a:bodyPr/>
        <a:lstStyle/>
        <a:p>
          <a:endParaRPr lang="en-US"/>
        </a:p>
      </dgm:t>
    </dgm:pt>
    <dgm:pt modelId="{F9331AC3-4241-4FAD-BFA8-FD83AAC0C7F5}" type="sibTrans" cxnId="{4506BA7B-49F9-49DF-A120-D982930FF62B}">
      <dgm:prSet/>
      <dgm:spPr/>
      <dgm:t>
        <a:bodyPr/>
        <a:lstStyle/>
        <a:p>
          <a:endParaRPr lang="en-US"/>
        </a:p>
      </dgm:t>
    </dgm:pt>
    <dgm:pt modelId="{40C677A7-6DFB-43B9-A3A2-2799392AE416}">
      <dgm:prSet/>
      <dgm:spPr/>
      <dgm:t>
        <a:bodyPr/>
        <a:lstStyle/>
        <a:p>
          <a:r>
            <a:rPr lang="en-US" dirty="0"/>
            <a:t>Manhattan is the best place to stay if you prefer Indian Cuisine.</a:t>
          </a:r>
        </a:p>
      </dgm:t>
    </dgm:pt>
    <dgm:pt modelId="{C867E595-E6E9-4E80-BFCA-CE34502E05A8}" type="parTrans" cxnId="{26496E1D-8B24-4EE4-BC6E-697AB4503AD3}">
      <dgm:prSet/>
      <dgm:spPr/>
      <dgm:t>
        <a:bodyPr/>
        <a:lstStyle/>
        <a:p>
          <a:endParaRPr lang="en-US"/>
        </a:p>
      </dgm:t>
    </dgm:pt>
    <dgm:pt modelId="{75BDEE1D-DF4E-499A-AAC2-F72F033904CA}" type="sibTrans" cxnId="{26496E1D-8B24-4EE4-BC6E-697AB4503AD3}">
      <dgm:prSet/>
      <dgm:spPr/>
      <dgm:t>
        <a:bodyPr/>
        <a:lstStyle/>
        <a:p>
          <a:endParaRPr lang="en-US"/>
        </a:p>
      </dgm:t>
    </dgm:pt>
    <dgm:pt modelId="{DCAE697E-CBC5-4D3D-B028-F24DDADFD7EC}" type="pres">
      <dgm:prSet presAssocID="{FC81A5F3-C243-41C2-9955-6CD4F50420A5}" presName="matrix" presStyleCnt="0">
        <dgm:presLayoutVars>
          <dgm:chMax val="1"/>
          <dgm:dir/>
          <dgm:resizeHandles val="exact"/>
        </dgm:presLayoutVars>
      </dgm:prSet>
      <dgm:spPr/>
    </dgm:pt>
    <dgm:pt modelId="{3CCD5C2E-62A5-4987-A921-4B509F864039}" type="pres">
      <dgm:prSet presAssocID="{FC81A5F3-C243-41C2-9955-6CD4F50420A5}" presName="diamond" presStyleLbl="bgShp" presStyleIdx="0" presStyleCnt="1"/>
      <dgm:spPr/>
    </dgm:pt>
    <dgm:pt modelId="{12779A47-CC39-4293-A24B-B9F83C34E8A9}" type="pres">
      <dgm:prSet presAssocID="{FC81A5F3-C243-41C2-9955-6CD4F50420A5}" presName="quad1" presStyleLbl="node1" presStyleIdx="0" presStyleCnt="4">
        <dgm:presLayoutVars>
          <dgm:chMax val="0"/>
          <dgm:chPref val="0"/>
          <dgm:bulletEnabled val="1"/>
        </dgm:presLayoutVars>
      </dgm:prSet>
      <dgm:spPr/>
    </dgm:pt>
    <dgm:pt modelId="{C83E1F91-3914-463B-8643-36C4F0C3000A}" type="pres">
      <dgm:prSet presAssocID="{FC81A5F3-C243-41C2-9955-6CD4F50420A5}" presName="quad2" presStyleLbl="node1" presStyleIdx="1" presStyleCnt="4">
        <dgm:presLayoutVars>
          <dgm:chMax val="0"/>
          <dgm:chPref val="0"/>
          <dgm:bulletEnabled val="1"/>
        </dgm:presLayoutVars>
      </dgm:prSet>
      <dgm:spPr/>
    </dgm:pt>
    <dgm:pt modelId="{E00B1083-89AE-403C-8B64-DEA68E328E0F}" type="pres">
      <dgm:prSet presAssocID="{FC81A5F3-C243-41C2-9955-6CD4F50420A5}" presName="quad3" presStyleLbl="node1" presStyleIdx="2" presStyleCnt="4">
        <dgm:presLayoutVars>
          <dgm:chMax val="0"/>
          <dgm:chPref val="0"/>
          <dgm:bulletEnabled val="1"/>
        </dgm:presLayoutVars>
      </dgm:prSet>
      <dgm:spPr/>
    </dgm:pt>
    <dgm:pt modelId="{BF78F915-C5EF-42A8-897B-698781143689}" type="pres">
      <dgm:prSet presAssocID="{FC81A5F3-C243-41C2-9955-6CD4F50420A5}" presName="quad4" presStyleLbl="node1" presStyleIdx="3" presStyleCnt="4">
        <dgm:presLayoutVars>
          <dgm:chMax val="0"/>
          <dgm:chPref val="0"/>
          <dgm:bulletEnabled val="1"/>
        </dgm:presLayoutVars>
      </dgm:prSet>
      <dgm:spPr/>
    </dgm:pt>
  </dgm:ptLst>
  <dgm:cxnLst>
    <dgm:cxn modelId="{3D631615-4197-4F31-AB64-CB1145D47C31}" type="presOf" srcId="{5D0B53B8-2CA4-4862-A5E0-7073814B8342}" destId="{E00B1083-89AE-403C-8B64-DEA68E328E0F}" srcOrd="0" destOrd="0" presId="urn:microsoft.com/office/officeart/2005/8/layout/matrix3"/>
    <dgm:cxn modelId="{26496E1D-8B24-4EE4-BC6E-697AB4503AD3}" srcId="{FC81A5F3-C243-41C2-9955-6CD4F50420A5}" destId="{40C677A7-6DFB-43B9-A3A2-2799392AE416}" srcOrd="3" destOrd="0" parTransId="{C867E595-E6E9-4E80-BFCA-CE34502E05A8}" sibTransId="{75BDEE1D-DF4E-499A-AAC2-F72F033904CA}"/>
    <dgm:cxn modelId="{4C62BC44-B2F0-4FF9-8FE1-018DA50E1A6F}" type="presOf" srcId="{AF759098-809A-47B2-A047-0F2CE612F99C}" destId="{12779A47-CC39-4293-A24B-B9F83C34E8A9}" srcOrd="0" destOrd="0" presId="urn:microsoft.com/office/officeart/2005/8/layout/matrix3"/>
    <dgm:cxn modelId="{B4F0796D-4E06-41E7-B98C-62652306F011}" type="presOf" srcId="{FC81A5F3-C243-41C2-9955-6CD4F50420A5}" destId="{DCAE697E-CBC5-4D3D-B028-F24DDADFD7EC}" srcOrd="0" destOrd="0" presId="urn:microsoft.com/office/officeart/2005/8/layout/matrix3"/>
    <dgm:cxn modelId="{4506BA7B-49F9-49DF-A120-D982930FF62B}" srcId="{FC81A5F3-C243-41C2-9955-6CD4F50420A5}" destId="{5D0B53B8-2CA4-4862-A5E0-7073814B8342}" srcOrd="2" destOrd="0" parTransId="{28EB18FC-3E36-4B2B-88A7-D23BCBC7A70A}" sibTransId="{F9331AC3-4241-4FAD-BFA8-FD83AAC0C7F5}"/>
    <dgm:cxn modelId="{CC021590-E57F-4E1B-86CC-B093B99564D3}" type="presOf" srcId="{59809214-882E-42C8-8972-C2C4D5592C3D}" destId="{C83E1F91-3914-463B-8643-36C4F0C3000A}" srcOrd="0" destOrd="0" presId="urn:microsoft.com/office/officeart/2005/8/layout/matrix3"/>
    <dgm:cxn modelId="{F262A2A3-BA29-450D-BE1B-DC65F7633BA7}" srcId="{FC81A5F3-C243-41C2-9955-6CD4F50420A5}" destId="{AF759098-809A-47B2-A047-0F2CE612F99C}" srcOrd="0" destOrd="0" parTransId="{DB0C676F-17B1-4679-A95D-A6B1040011F7}" sibTransId="{5C441B83-96AC-4CB1-9868-866B4AD801B3}"/>
    <dgm:cxn modelId="{443B33B9-DD81-49C9-955F-773E988417F8}" srcId="{FC81A5F3-C243-41C2-9955-6CD4F50420A5}" destId="{59809214-882E-42C8-8972-C2C4D5592C3D}" srcOrd="1" destOrd="0" parTransId="{7E51CDE3-4CA0-4EEB-8B35-F2E0740C7821}" sibTransId="{605C0077-43A3-482D-A64A-999EB57A19DB}"/>
    <dgm:cxn modelId="{FC1EDDEB-BB3B-4E0F-A46E-CFCCFF719CC6}" type="presOf" srcId="{40C677A7-6DFB-43B9-A3A2-2799392AE416}" destId="{BF78F915-C5EF-42A8-897B-698781143689}" srcOrd="0" destOrd="0" presId="urn:microsoft.com/office/officeart/2005/8/layout/matrix3"/>
    <dgm:cxn modelId="{9E211FA0-5843-40A1-93C9-7591866FD3C2}" type="presParOf" srcId="{DCAE697E-CBC5-4D3D-B028-F24DDADFD7EC}" destId="{3CCD5C2E-62A5-4987-A921-4B509F864039}" srcOrd="0" destOrd="0" presId="urn:microsoft.com/office/officeart/2005/8/layout/matrix3"/>
    <dgm:cxn modelId="{3BEFD1AE-7215-436A-BDDA-1D13B067BE69}" type="presParOf" srcId="{DCAE697E-CBC5-4D3D-B028-F24DDADFD7EC}" destId="{12779A47-CC39-4293-A24B-B9F83C34E8A9}" srcOrd="1" destOrd="0" presId="urn:microsoft.com/office/officeart/2005/8/layout/matrix3"/>
    <dgm:cxn modelId="{1AC78E5C-02BA-4583-9371-56EA16D0813F}" type="presParOf" srcId="{DCAE697E-CBC5-4D3D-B028-F24DDADFD7EC}" destId="{C83E1F91-3914-463B-8643-36C4F0C3000A}" srcOrd="2" destOrd="0" presId="urn:microsoft.com/office/officeart/2005/8/layout/matrix3"/>
    <dgm:cxn modelId="{220D4BB2-FD4A-4411-9750-6740B475F268}" type="presParOf" srcId="{DCAE697E-CBC5-4D3D-B028-F24DDADFD7EC}" destId="{E00B1083-89AE-403C-8B64-DEA68E328E0F}" srcOrd="3" destOrd="0" presId="urn:microsoft.com/office/officeart/2005/8/layout/matrix3"/>
    <dgm:cxn modelId="{904044F9-208F-4A6F-BF57-D2147F405E51}" type="presParOf" srcId="{DCAE697E-CBC5-4D3D-B028-F24DDADFD7EC}" destId="{BF78F915-C5EF-42A8-897B-698781143689}"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1F7AB-8765-49D3-9E2C-E0FC61465A9E}">
      <dsp:nvSpPr>
        <dsp:cNvPr id="0" name=""/>
        <dsp:cNvSpPr/>
      </dsp:nvSpPr>
      <dsp:spPr>
        <a:xfrm>
          <a:off x="0" y="187618"/>
          <a:ext cx="4567238" cy="15444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1. Data source : </a:t>
          </a:r>
          <a:r>
            <a:rPr lang="en-US" sz="1500" kern="1200" dirty="0">
              <a:hlinkClick xmlns:r="http://schemas.openxmlformats.org/officeDocument/2006/relationships" r:id="rId1"/>
            </a:rPr>
            <a:t>https://cocl.us/new_york_dataset</a:t>
          </a:r>
          <a:endParaRPr lang="en-US" sz="1500" kern="1200" dirty="0"/>
        </a:p>
        <a:p>
          <a:pPr marL="0" lvl="0" indent="0" algn="l" defTabSz="666750">
            <a:lnSpc>
              <a:spcPct val="90000"/>
            </a:lnSpc>
            <a:spcBef>
              <a:spcPct val="0"/>
            </a:spcBef>
            <a:spcAft>
              <a:spcPct val="35000"/>
            </a:spcAft>
            <a:buNone/>
          </a:pPr>
          <a:r>
            <a:rPr lang="en-US" sz="1500" kern="1200" dirty="0"/>
            <a:t>Description - his data set contains the required information. And we will use this data set to explore various neighborhoods of new </a:t>
          </a:r>
          <a:r>
            <a:rPr lang="en-US" sz="1500" kern="1200" dirty="0" err="1"/>
            <a:t>york</a:t>
          </a:r>
          <a:r>
            <a:rPr lang="en-US" sz="1500" kern="1200" dirty="0"/>
            <a:t> city. Indian restaurants in each neighborhood of New York city. </a:t>
          </a:r>
        </a:p>
      </dsp:txBody>
      <dsp:txXfrm>
        <a:off x="75391" y="263009"/>
        <a:ext cx="4416456" cy="1393618"/>
      </dsp:txXfrm>
    </dsp:sp>
    <dsp:sp modelId="{614CC15E-AD2E-495A-954C-13EA36032AE6}">
      <dsp:nvSpPr>
        <dsp:cNvPr id="0" name=""/>
        <dsp:cNvSpPr/>
      </dsp:nvSpPr>
      <dsp:spPr>
        <a:xfrm>
          <a:off x="0" y="2013862"/>
          <a:ext cx="4567238" cy="15444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2. Data source : Foursquare API</a:t>
          </a:r>
        </a:p>
        <a:p>
          <a:pPr marL="0" lvl="0" indent="0" algn="l" defTabSz="666750">
            <a:lnSpc>
              <a:spcPct val="90000"/>
            </a:lnSpc>
            <a:spcBef>
              <a:spcPct val="0"/>
            </a:spcBef>
            <a:spcAft>
              <a:spcPct val="35000"/>
            </a:spcAft>
            <a:buNone/>
          </a:pPr>
          <a:r>
            <a:rPr lang="en-US" sz="1500" kern="1200" dirty="0"/>
            <a:t>Description : By using this API we will get all the venues in each neighborhood. We can filter these venues to get only Indian Restaurants.</a:t>
          </a:r>
        </a:p>
      </dsp:txBody>
      <dsp:txXfrm>
        <a:off x="75391" y="2089253"/>
        <a:ext cx="4416456" cy="1393618"/>
      </dsp:txXfrm>
    </dsp:sp>
    <dsp:sp modelId="{9C2A7E30-32A9-4737-9470-BF6F61AA247F}">
      <dsp:nvSpPr>
        <dsp:cNvPr id="0" name=""/>
        <dsp:cNvSpPr/>
      </dsp:nvSpPr>
      <dsp:spPr>
        <a:xfrm>
          <a:off x="0" y="3852863"/>
          <a:ext cx="4567238" cy="15444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3. Data source : </a:t>
          </a:r>
          <a:r>
            <a:rPr lang="en-US" sz="1500" kern="1200" dirty="0">
              <a:hlinkClick xmlns:r="http://schemas.openxmlformats.org/officeDocument/2006/relationships" r:id="rId2"/>
            </a:rPr>
            <a:t>https://data.cityofnewyork.us/City-Government/Borough-Boundaries/tqmj-j8zm</a:t>
          </a:r>
          <a:endParaRPr lang="en-US" sz="1500" kern="1200" dirty="0"/>
        </a:p>
        <a:p>
          <a:pPr marL="0" lvl="0" indent="0" algn="l" defTabSz="666750">
            <a:lnSpc>
              <a:spcPct val="90000"/>
            </a:lnSpc>
            <a:spcBef>
              <a:spcPct val="0"/>
            </a:spcBef>
            <a:spcAft>
              <a:spcPct val="35000"/>
            </a:spcAft>
            <a:buNone/>
          </a:pPr>
          <a:r>
            <a:rPr lang="en-US" sz="1500" kern="1200" dirty="0"/>
            <a:t>Description : By using this geo space data we will get the New York Borough boundaries that will help us to visualize choropleth map.</a:t>
          </a:r>
        </a:p>
      </dsp:txBody>
      <dsp:txXfrm>
        <a:off x="75391" y="3928254"/>
        <a:ext cx="4416456" cy="13936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52BD2-1C6E-48A5-8535-9F1EB069CA71}">
      <dsp:nvSpPr>
        <dsp:cNvPr id="0" name=""/>
        <dsp:cNvSpPr/>
      </dsp:nvSpPr>
      <dsp:spPr>
        <a:xfrm>
          <a:off x="0" y="119061"/>
          <a:ext cx="4567238" cy="69498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Collect the New York city data from https://cocl.us/new_york_dataset</a:t>
          </a:r>
        </a:p>
      </dsp:txBody>
      <dsp:txXfrm>
        <a:off x="33926" y="152987"/>
        <a:ext cx="4499386" cy="627128"/>
      </dsp:txXfrm>
    </dsp:sp>
    <dsp:sp modelId="{E639145C-F1BF-4B97-B2B2-8F81F1301225}">
      <dsp:nvSpPr>
        <dsp:cNvPr id="0" name=""/>
        <dsp:cNvSpPr/>
      </dsp:nvSpPr>
      <dsp:spPr>
        <a:xfrm>
          <a:off x="0" y="1033461"/>
          <a:ext cx="4567238" cy="694980"/>
        </a:xfrm>
        <a:prstGeom prst="roundRect">
          <a:avLst/>
        </a:prstGeom>
        <a:solidFill>
          <a:schemeClr val="accent5">
            <a:hueOff val="-1986775"/>
            <a:satOff val="7962"/>
            <a:lumOff val="1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Using FourSquare API we will find all venues for each neighborhood.</a:t>
          </a:r>
        </a:p>
      </dsp:txBody>
      <dsp:txXfrm>
        <a:off x="33926" y="1067387"/>
        <a:ext cx="4499386" cy="627128"/>
      </dsp:txXfrm>
    </dsp:sp>
    <dsp:sp modelId="{C517588C-9426-4308-AC7A-62D621DDF2AE}">
      <dsp:nvSpPr>
        <dsp:cNvPr id="0" name=""/>
        <dsp:cNvSpPr/>
      </dsp:nvSpPr>
      <dsp:spPr>
        <a:xfrm>
          <a:off x="0" y="1871664"/>
          <a:ext cx="4567238" cy="694980"/>
        </a:xfrm>
        <a:prstGeom prst="roundRect">
          <a:avLst/>
        </a:prstGeom>
        <a:solidFill>
          <a:schemeClr val="accent5">
            <a:hueOff val="-3973551"/>
            <a:satOff val="15924"/>
            <a:lumOff val="3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Filter out all venues that are Indian Restaurants.</a:t>
          </a:r>
        </a:p>
      </dsp:txBody>
      <dsp:txXfrm>
        <a:off x="33926" y="1905590"/>
        <a:ext cx="4499386" cy="627128"/>
      </dsp:txXfrm>
    </dsp:sp>
    <dsp:sp modelId="{11E97927-3A9B-4699-9E92-36040EBD6960}">
      <dsp:nvSpPr>
        <dsp:cNvPr id="0" name=""/>
        <dsp:cNvSpPr/>
      </dsp:nvSpPr>
      <dsp:spPr>
        <a:xfrm>
          <a:off x="0" y="2811982"/>
          <a:ext cx="4567238" cy="694980"/>
        </a:xfrm>
        <a:prstGeom prst="roundRect">
          <a:avLst/>
        </a:prstGeom>
        <a:solidFill>
          <a:schemeClr val="accent5">
            <a:hueOff val="-5960326"/>
            <a:satOff val="23887"/>
            <a:lumOff val="5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Find rating , tips and like count for each Indian Restaurants using FourSquare API.</a:t>
          </a:r>
        </a:p>
      </dsp:txBody>
      <dsp:txXfrm>
        <a:off x="33926" y="2845908"/>
        <a:ext cx="4499386" cy="627128"/>
      </dsp:txXfrm>
    </dsp:sp>
    <dsp:sp modelId="{4A03C627-0BC5-4C5A-9464-F05230FD27A1}">
      <dsp:nvSpPr>
        <dsp:cNvPr id="0" name=""/>
        <dsp:cNvSpPr/>
      </dsp:nvSpPr>
      <dsp:spPr>
        <a:xfrm>
          <a:off x="0" y="3776659"/>
          <a:ext cx="4567238" cy="694980"/>
        </a:xfrm>
        <a:prstGeom prst="roundRect">
          <a:avLst/>
        </a:prstGeom>
        <a:solidFill>
          <a:schemeClr val="accent5">
            <a:hueOff val="-7947101"/>
            <a:satOff val="31849"/>
            <a:lumOff val="6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Using rating for each restaurant , we will sort that data.</a:t>
          </a:r>
        </a:p>
      </dsp:txBody>
      <dsp:txXfrm>
        <a:off x="33926" y="3810585"/>
        <a:ext cx="4499386" cy="627128"/>
      </dsp:txXfrm>
    </dsp:sp>
    <dsp:sp modelId="{C8D05429-C626-41B2-84B9-DEF19B9AD6D6}">
      <dsp:nvSpPr>
        <dsp:cNvPr id="0" name=""/>
        <dsp:cNvSpPr/>
      </dsp:nvSpPr>
      <dsp:spPr>
        <a:xfrm>
          <a:off x="0" y="4767264"/>
          <a:ext cx="4567238" cy="694980"/>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Visualize the Ranking of neighborhoods using folium library </a:t>
          </a:r>
        </a:p>
      </dsp:txBody>
      <dsp:txXfrm>
        <a:off x="33926" y="4801190"/>
        <a:ext cx="4499386" cy="6271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90855-E7DB-4A6B-8AC6-ADD1193C4483}">
      <dsp:nvSpPr>
        <dsp:cNvPr id="0" name=""/>
        <dsp:cNvSpPr/>
      </dsp:nvSpPr>
      <dsp:spPr>
        <a:xfrm>
          <a:off x="0" y="421402"/>
          <a:ext cx="4567238" cy="111969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pandas and numpy for handling data.</a:t>
          </a:r>
        </a:p>
      </dsp:txBody>
      <dsp:txXfrm>
        <a:off x="54659" y="476061"/>
        <a:ext cx="4457920" cy="1010372"/>
      </dsp:txXfrm>
    </dsp:sp>
    <dsp:sp modelId="{40732EA0-E399-4E8D-A357-B5DB2BC4E5AE}">
      <dsp:nvSpPr>
        <dsp:cNvPr id="0" name=""/>
        <dsp:cNvSpPr/>
      </dsp:nvSpPr>
      <dsp:spPr>
        <a:xfrm>
          <a:off x="0" y="1624612"/>
          <a:ext cx="4567238" cy="1119690"/>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request module for using FourSquare API.</a:t>
          </a:r>
        </a:p>
      </dsp:txBody>
      <dsp:txXfrm>
        <a:off x="54659" y="1679271"/>
        <a:ext cx="4457920" cy="1010372"/>
      </dsp:txXfrm>
    </dsp:sp>
    <dsp:sp modelId="{4692DC82-6361-4A2F-9E00-D28486B02F15}">
      <dsp:nvSpPr>
        <dsp:cNvPr id="0" name=""/>
        <dsp:cNvSpPr/>
      </dsp:nvSpPr>
      <dsp:spPr>
        <a:xfrm>
          <a:off x="0" y="2827822"/>
          <a:ext cx="4567238" cy="1119690"/>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geopy to get co-ordinates of City of New York.</a:t>
          </a:r>
        </a:p>
      </dsp:txBody>
      <dsp:txXfrm>
        <a:off x="54659" y="2882481"/>
        <a:ext cx="4457920" cy="1010372"/>
      </dsp:txXfrm>
    </dsp:sp>
    <dsp:sp modelId="{DB9F57D7-6876-4379-A178-A616F5F491EC}">
      <dsp:nvSpPr>
        <dsp:cNvPr id="0" name=""/>
        <dsp:cNvSpPr/>
      </dsp:nvSpPr>
      <dsp:spPr>
        <a:xfrm>
          <a:off x="0" y="4031032"/>
          <a:ext cx="4567238" cy="111969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folium to visualize the results on a map</a:t>
          </a:r>
        </a:p>
      </dsp:txBody>
      <dsp:txXfrm>
        <a:off x="54659" y="4085691"/>
        <a:ext cx="4457920" cy="10103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CD5C2E-62A5-4987-A921-4B509F864039}">
      <dsp:nvSpPr>
        <dsp:cNvPr id="0" name=""/>
        <dsp:cNvSpPr/>
      </dsp:nvSpPr>
      <dsp:spPr>
        <a:xfrm>
          <a:off x="0" y="500111"/>
          <a:ext cx="4885203" cy="4885203"/>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779A47-CC39-4293-A24B-B9F83C34E8A9}">
      <dsp:nvSpPr>
        <dsp:cNvPr id="0" name=""/>
        <dsp:cNvSpPr/>
      </dsp:nvSpPr>
      <dsp:spPr>
        <a:xfrm>
          <a:off x="464094" y="964205"/>
          <a:ext cx="1905229" cy="190522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Astoria(Queens), Blissville(Queens), Civic Center(Manhattan) are some of the best neighborhoods for indian cuisine.</a:t>
          </a:r>
        </a:p>
      </dsp:txBody>
      <dsp:txXfrm>
        <a:off x="557100" y="1057211"/>
        <a:ext cx="1719217" cy="1719217"/>
      </dsp:txXfrm>
    </dsp:sp>
    <dsp:sp modelId="{C83E1F91-3914-463B-8643-36C4F0C3000A}">
      <dsp:nvSpPr>
        <dsp:cNvPr id="0" name=""/>
        <dsp:cNvSpPr/>
      </dsp:nvSpPr>
      <dsp:spPr>
        <a:xfrm>
          <a:off x="2515879" y="964205"/>
          <a:ext cx="1905229" cy="190522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Manhattan have potential Indian Resturant Market</a:t>
          </a:r>
        </a:p>
      </dsp:txBody>
      <dsp:txXfrm>
        <a:off x="2608885" y="1057211"/>
        <a:ext cx="1719217" cy="1719217"/>
      </dsp:txXfrm>
    </dsp:sp>
    <dsp:sp modelId="{E00B1083-89AE-403C-8B64-DEA68E328E0F}">
      <dsp:nvSpPr>
        <dsp:cNvPr id="0" name=""/>
        <dsp:cNvSpPr/>
      </dsp:nvSpPr>
      <dsp:spPr>
        <a:xfrm>
          <a:off x="464094" y="3015991"/>
          <a:ext cx="1905229" cy="190522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Staten Island ranks last in average rating of Indian Restaurants.</a:t>
          </a:r>
        </a:p>
      </dsp:txBody>
      <dsp:txXfrm>
        <a:off x="557100" y="3108997"/>
        <a:ext cx="1719217" cy="1719217"/>
      </dsp:txXfrm>
    </dsp:sp>
    <dsp:sp modelId="{BF78F915-C5EF-42A8-897B-698781143689}">
      <dsp:nvSpPr>
        <dsp:cNvPr id="0" name=""/>
        <dsp:cNvSpPr/>
      </dsp:nvSpPr>
      <dsp:spPr>
        <a:xfrm>
          <a:off x="2515879" y="3015991"/>
          <a:ext cx="1905229" cy="1905229"/>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Manhattan is the best place to stay if you prefer Indian Cuisine.</a:t>
          </a:r>
        </a:p>
      </dsp:txBody>
      <dsp:txXfrm>
        <a:off x="2608885" y="3108997"/>
        <a:ext cx="1719217" cy="17192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hasCustomPrompt="1"/>
          </p:nvPr>
        </p:nvSpPr>
        <p:spPr>
          <a:xfrm>
            <a:off x="1371600" y="3886200"/>
            <a:ext cx="6400800" cy="1752600"/>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err="1"/>
              <a:t>gstyle</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63724C-E7A2-4A6D-A4BD-CDB6C1C03172}"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63724C-E7A2-4A6D-A4BD-CDB6C1C03172}"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63724C-E7A2-4A6D-A4BD-CDB6C1C03172}" type="datetimeFigureOut">
              <a:rPr lang="en-US" smtClean="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63724C-E7A2-4A6D-A4BD-CDB6C1C03172}" type="datetimeFigureOut">
              <a:rPr lang="en-US" smtClean="0"/>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63724C-E7A2-4A6D-A4BD-CDB6C1C03172}" type="datetimeFigureOut">
              <a:rPr lang="en-US" smtClean="0"/>
              <a:t>10/3/2019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63724C-E7A2-4A6D-A4BD-CDB6C1C03172}" type="datetimeFigureOut">
              <a:rPr lang="en-US" smtClean="0"/>
              <a:t>10/3/2019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3724C-E7A2-4A6D-A4BD-CDB6C1C03172}" type="datetimeFigureOut">
              <a:rPr lang="en-US" smtClean="0"/>
              <a:t>10/3/2019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3724C-E7A2-4A6D-A4BD-CDB6C1C03172}" type="datetimeFigureOut">
              <a:rPr lang="en-US" smtClean="0"/>
              <a:t>10/3/2019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3A10D-7D5E-4932-A76F-CD1632FD3D9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5">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27">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3315999"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74171"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603504" y="1412489"/>
            <a:ext cx="2153321" cy="2156621"/>
          </a:xfrm>
        </p:spPr>
        <p:txBody>
          <a:bodyPr vert="horz" lIns="91440" tIns="45720" rIns="91440" bIns="45720" rtlCol="0" anchor="t">
            <a:normAutofit/>
          </a:bodyPr>
          <a:lstStyle/>
          <a:p>
            <a:pPr algn="l">
              <a:lnSpc>
                <a:spcPct val="90000"/>
              </a:lnSpc>
            </a:pPr>
            <a:r>
              <a:rPr lang="en-US" sz="2900" kern="1200" dirty="0">
                <a:solidFill>
                  <a:srgbClr val="FFFFFF"/>
                </a:solidFill>
                <a:latin typeface="+mj-lt"/>
                <a:ea typeface="+mj-ea"/>
                <a:cs typeface="+mj-cs"/>
              </a:rPr>
              <a:t> Background</a:t>
            </a:r>
          </a:p>
        </p:txBody>
      </p:sp>
      <p:sp>
        <p:nvSpPr>
          <p:cNvPr id="3" name="Subtitle 2"/>
          <p:cNvSpPr>
            <a:spLocks noGrp="1"/>
          </p:cNvSpPr>
          <p:nvPr>
            <p:ph type="subTitle" idx="1"/>
          </p:nvPr>
        </p:nvSpPr>
        <p:spPr>
          <a:xfrm>
            <a:off x="3899244" y="1412489"/>
            <a:ext cx="2194560" cy="4363844"/>
          </a:xfrm>
        </p:spPr>
        <p:txBody>
          <a:bodyPr vert="horz" lIns="91440" tIns="45720" rIns="91440" bIns="45720" rtlCol="0">
            <a:normAutofit/>
          </a:bodyPr>
          <a:lstStyle/>
          <a:p>
            <a:pPr algn="l">
              <a:lnSpc>
                <a:spcPct val="90000"/>
              </a:lnSpc>
            </a:pPr>
            <a:r>
              <a:rPr lang="en-US" sz="1200" dirty="0">
                <a:solidFill>
                  <a:schemeClr val="tx1"/>
                </a:solidFill>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p:txBody>
      </p:sp>
      <p:sp>
        <p:nvSpPr>
          <p:cNvPr id="6" name="TextBox 5">
            <a:extLst>
              <a:ext uri="{FF2B5EF4-FFF2-40B4-BE49-F238E27FC236}">
                <a16:creationId xmlns:a16="http://schemas.microsoft.com/office/drawing/2014/main" id="{1B685B40-61D1-4E77-BF85-61343F602AA3}"/>
              </a:ext>
            </a:extLst>
          </p:cNvPr>
          <p:cNvSpPr txBox="1"/>
          <p:nvPr/>
        </p:nvSpPr>
        <p:spPr>
          <a:xfrm>
            <a:off x="6345936" y="1143000"/>
            <a:ext cx="2194560" cy="43638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200" dirty="0"/>
          </a:p>
          <a:p>
            <a:pPr>
              <a:lnSpc>
                <a:spcPct val="90000"/>
              </a:lnSpc>
              <a:spcAft>
                <a:spcPts val="600"/>
              </a:spcAft>
            </a:pPr>
            <a:r>
              <a:rPr lang="en-US" sz="1200" dirty="0"/>
              <a:t>Throughout its history, New York City has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p>
          <a:p>
            <a:pPr indent="-228600">
              <a:lnSpc>
                <a:spcPct val="90000"/>
              </a:lnSpc>
              <a:spcAft>
                <a:spcPts val="600"/>
              </a:spcAft>
              <a:buFont typeface="Arial" panose="020B0604020202020204" pitchFamily="34" charset="0"/>
              <a:buChar char="•"/>
            </a:pP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48DF87-C5D5-4A77-89AB-F46E31A90FEB}"/>
              </a:ext>
            </a:extLst>
          </p:cNvPr>
          <p:cNvSpPr>
            <a:spLocks noGrp="1"/>
          </p:cNvSpPr>
          <p:nvPr>
            <p:ph type="title"/>
          </p:nvPr>
        </p:nvSpPr>
        <p:spPr>
          <a:xfrm>
            <a:off x="394554" y="466578"/>
            <a:ext cx="8354891" cy="930447"/>
          </a:xfrm>
        </p:spPr>
        <p:txBody>
          <a:bodyPr vert="horz" lIns="91440" tIns="45720" rIns="91440" bIns="45720" rtlCol="0" anchor="b">
            <a:normAutofit/>
          </a:bodyPr>
          <a:lstStyle/>
          <a:p>
            <a:pPr>
              <a:lnSpc>
                <a:spcPct val="90000"/>
              </a:lnSpc>
            </a:pPr>
            <a:r>
              <a:rPr lang="en-US" sz="4300" kern="1200">
                <a:solidFill>
                  <a:srgbClr val="FFFFFF"/>
                </a:solidFill>
                <a:latin typeface="+mj-lt"/>
                <a:ea typeface="+mj-ea"/>
                <a:cs typeface="+mj-cs"/>
              </a:rPr>
              <a:t>List of Restaurants in Floral Park</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BAAF876B-0FA7-4EFB-9C4A-F29E21DA94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7688" y="2509911"/>
            <a:ext cx="7507299" cy="3997637"/>
          </a:xfrm>
          <a:prstGeom prst="rect">
            <a:avLst/>
          </a:prstGeom>
        </p:spPr>
      </p:pic>
    </p:spTree>
    <p:extLst>
      <p:ext uri="{BB962C8B-B14F-4D97-AF65-F5344CB8AC3E}">
        <p14:creationId xmlns:p14="http://schemas.microsoft.com/office/powerpoint/2010/main" val="4292773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0BB63D-08B9-470A-B097-7AB86A39A913}"/>
              </a:ext>
            </a:extLst>
          </p:cNvPr>
          <p:cNvSpPr>
            <a:spLocks noGrp="1"/>
          </p:cNvSpPr>
          <p:nvPr>
            <p:ph type="title"/>
          </p:nvPr>
        </p:nvSpPr>
        <p:spPr>
          <a:xfrm>
            <a:off x="628650" y="672747"/>
            <a:ext cx="7886700" cy="715556"/>
          </a:xfrm>
        </p:spPr>
        <p:txBody>
          <a:bodyPr>
            <a:normAutofit/>
          </a:bodyPr>
          <a:lstStyle/>
          <a:p>
            <a:r>
              <a:rPr lang="en-US" sz="2800">
                <a:solidFill>
                  <a:schemeClr val="bg1"/>
                </a:solidFill>
              </a:rPr>
              <a:t>Step 3</a:t>
            </a:r>
          </a:p>
        </p:txBody>
      </p:sp>
      <p:sp>
        <p:nvSpPr>
          <p:cNvPr id="3" name="Content Placeholder 2">
            <a:extLst>
              <a:ext uri="{FF2B5EF4-FFF2-40B4-BE49-F238E27FC236}">
                <a16:creationId xmlns:a16="http://schemas.microsoft.com/office/drawing/2014/main" id="{CFC1271B-3DE8-4D01-BDE6-C7DD63D26955}"/>
              </a:ext>
            </a:extLst>
          </p:cNvPr>
          <p:cNvSpPr>
            <a:spLocks noGrp="1"/>
          </p:cNvSpPr>
          <p:nvPr>
            <p:ph idx="1"/>
          </p:nvPr>
        </p:nvSpPr>
        <p:spPr>
          <a:xfrm>
            <a:off x="1071562" y="1597390"/>
            <a:ext cx="7000875" cy="870305"/>
          </a:xfrm>
        </p:spPr>
        <p:txBody>
          <a:bodyPr>
            <a:normAutofit/>
          </a:bodyPr>
          <a:lstStyle/>
          <a:p>
            <a:pPr algn="ctr"/>
            <a:r>
              <a:rPr lang="en-US" sz="1400" dirty="0"/>
              <a:t>Get likes, ratings, tips on each of Indian Restaurant using FourSquare API</a:t>
            </a:r>
          </a:p>
          <a:p>
            <a:pPr algn="ctr"/>
            <a:endParaRPr lang="en-US" sz="1400" dirty="0"/>
          </a:p>
        </p:txBody>
      </p:sp>
      <p:pic>
        <p:nvPicPr>
          <p:cNvPr id="5" name="Picture 4">
            <a:extLst>
              <a:ext uri="{FF2B5EF4-FFF2-40B4-BE49-F238E27FC236}">
                <a16:creationId xmlns:a16="http://schemas.microsoft.com/office/drawing/2014/main" id="{6BDCB646-593B-4CDA-BD46-E29F2BA45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206795"/>
            <a:ext cx="7886700" cy="2030825"/>
          </a:xfrm>
          <a:prstGeom prst="rect">
            <a:avLst/>
          </a:prstGeom>
        </p:spPr>
      </p:pic>
    </p:spTree>
    <p:extLst>
      <p:ext uri="{BB962C8B-B14F-4D97-AF65-F5344CB8AC3E}">
        <p14:creationId xmlns:p14="http://schemas.microsoft.com/office/powerpoint/2010/main" val="4155061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0" y="-2"/>
            <a:ext cx="3052451"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0B5FAD-39DB-419A-8378-04F074E4B139}"/>
              </a:ext>
            </a:extLst>
          </p:cNvPr>
          <p:cNvSpPr>
            <a:spLocks noGrp="1"/>
          </p:cNvSpPr>
          <p:nvPr>
            <p:ph type="title"/>
          </p:nvPr>
        </p:nvSpPr>
        <p:spPr>
          <a:xfrm>
            <a:off x="482600" y="640080"/>
            <a:ext cx="2322320" cy="5613236"/>
          </a:xfrm>
        </p:spPr>
        <p:txBody>
          <a:bodyPr anchor="ctr">
            <a:normAutofit/>
          </a:bodyPr>
          <a:lstStyle/>
          <a:p>
            <a:r>
              <a:rPr lang="en-US">
                <a:solidFill>
                  <a:srgbClr val="FFFFFF"/>
                </a:solidFill>
              </a:rPr>
              <a:t>Result</a:t>
            </a:r>
          </a:p>
        </p:txBody>
      </p:sp>
      <p:sp>
        <p:nvSpPr>
          <p:cNvPr id="3" name="Content Placeholder 2">
            <a:extLst>
              <a:ext uri="{FF2B5EF4-FFF2-40B4-BE49-F238E27FC236}">
                <a16:creationId xmlns:a16="http://schemas.microsoft.com/office/drawing/2014/main" id="{7160B352-D6C6-455C-9A42-621FC96067F3}"/>
              </a:ext>
            </a:extLst>
          </p:cNvPr>
          <p:cNvSpPr>
            <a:spLocks noGrp="1"/>
          </p:cNvSpPr>
          <p:nvPr>
            <p:ph idx="1"/>
          </p:nvPr>
        </p:nvSpPr>
        <p:spPr>
          <a:xfrm>
            <a:off x="3524864" y="533400"/>
            <a:ext cx="5136536" cy="2484884"/>
          </a:xfrm>
        </p:spPr>
        <p:txBody>
          <a:bodyPr anchor="ctr">
            <a:normAutofit/>
          </a:bodyPr>
          <a:lstStyle/>
          <a:p>
            <a:r>
              <a:rPr lang="en-US" sz="2400" dirty="0">
                <a:solidFill>
                  <a:schemeClr val="tx2">
                    <a:lumMod val="60000"/>
                    <a:lumOff val="40000"/>
                  </a:schemeClr>
                </a:solidFill>
              </a:rPr>
              <a:t>Restaurant with maximum like </a:t>
            </a:r>
          </a:p>
          <a:p>
            <a:pPr marL="0" indent="0">
              <a:buNone/>
            </a:pPr>
            <a:endParaRPr lang="en-US" sz="2400" dirty="0">
              <a:solidFill>
                <a:schemeClr val="tx2">
                  <a:lumMod val="60000"/>
                  <a:lumOff val="40000"/>
                </a:schemeClr>
              </a:solidFill>
            </a:endParaRPr>
          </a:p>
        </p:txBody>
      </p:sp>
      <p:pic>
        <p:nvPicPr>
          <p:cNvPr id="5" name="Picture 4">
            <a:extLst>
              <a:ext uri="{FF2B5EF4-FFF2-40B4-BE49-F238E27FC236}">
                <a16:creationId xmlns:a16="http://schemas.microsoft.com/office/drawing/2014/main" id="{F464F97D-4CCE-484E-BA05-F61407B1C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288" y="2514600"/>
            <a:ext cx="5635526" cy="1972433"/>
          </a:xfrm>
          <a:prstGeom prst="rect">
            <a:avLst/>
          </a:prstGeom>
        </p:spPr>
      </p:pic>
    </p:spTree>
    <p:extLst>
      <p:ext uri="{BB962C8B-B14F-4D97-AF65-F5344CB8AC3E}">
        <p14:creationId xmlns:p14="http://schemas.microsoft.com/office/powerpoint/2010/main" val="1745959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0" y="-2"/>
            <a:ext cx="3052451"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0B5FAD-39DB-419A-8378-04F074E4B139}"/>
              </a:ext>
            </a:extLst>
          </p:cNvPr>
          <p:cNvSpPr>
            <a:spLocks noGrp="1"/>
          </p:cNvSpPr>
          <p:nvPr>
            <p:ph type="title"/>
          </p:nvPr>
        </p:nvSpPr>
        <p:spPr>
          <a:xfrm>
            <a:off x="482600" y="640080"/>
            <a:ext cx="2322320" cy="5613236"/>
          </a:xfrm>
        </p:spPr>
        <p:txBody>
          <a:bodyPr anchor="ctr">
            <a:normAutofit/>
          </a:bodyPr>
          <a:lstStyle/>
          <a:p>
            <a:r>
              <a:rPr lang="en-US">
                <a:solidFill>
                  <a:srgbClr val="FFFFFF"/>
                </a:solidFill>
              </a:rPr>
              <a:t>Result</a:t>
            </a:r>
          </a:p>
        </p:txBody>
      </p:sp>
      <p:sp>
        <p:nvSpPr>
          <p:cNvPr id="3" name="Content Placeholder 2">
            <a:extLst>
              <a:ext uri="{FF2B5EF4-FFF2-40B4-BE49-F238E27FC236}">
                <a16:creationId xmlns:a16="http://schemas.microsoft.com/office/drawing/2014/main" id="{7160B352-D6C6-455C-9A42-621FC96067F3}"/>
              </a:ext>
            </a:extLst>
          </p:cNvPr>
          <p:cNvSpPr>
            <a:spLocks noGrp="1"/>
          </p:cNvSpPr>
          <p:nvPr>
            <p:ph idx="1"/>
          </p:nvPr>
        </p:nvSpPr>
        <p:spPr>
          <a:xfrm>
            <a:off x="3318572" y="640080"/>
            <a:ext cx="5444427" cy="2484884"/>
          </a:xfrm>
        </p:spPr>
        <p:txBody>
          <a:bodyPr anchor="ctr">
            <a:normAutofit/>
          </a:bodyPr>
          <a:lstStyle/>
          <a:p>
            <a:r>
              <a:rPr lang="en-US" sz="2400" dirty="0">
                <a:solidFill>
                  <a:schemeClr val="tx2">
                    <a:lumMod val="60000"/>
                    <a:lumOff val="40000"/>
                  </a:schemeClr>
                </a:solidFill>
              </a:rPr>
              <a:t>Restaurant having maximum Rating </a:t>
            </a:r>
          </a:p>
          <a:p>
            <a:pPr marL="0" indent="0">
              <a:buNone/>
            </a:pPr>
            <a:endParaRPr lang="en-US" sz="1800" dirty="0">
              <a:solidFill>
                <a:schemeClr val="tx2">
                  <a:lumMod val="60000"/>
                  <a:lumOff val="40000"/>
                </a:schemeClr>
              </a:solidFill>
            </a:endParaRPr>
          </a:p>
        </p:txBody>
      </p:sp>
      <p:pic>
        <p:nvPicPr>
          <p:cNvPr id="6" name="Picture 5">
            <a:extLst>
              <a:ext uri="{FF2B5EF4-FFF2-40B4-BE49-F238E27FC236}">
                <a16:creationId xmlns:a16="http://schemas.microsoft.com/office/drawing/2014/main" id="{9155158F-D58B-4EA2-A3D0-5C36710A8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5020" y="2504740"/>
            <a:ext cx="5782546" cy="2067260"/>
          </a:xfrm>
          <a:prstGeom prst="rect">
            <a:avLst/>
          </a:prstGeom>
        </p:spPr>
      </p:pic>
    </p:spTree>
    <p:extLst>
      <p:ext uri="{BB962C8B-B14F-4D97-AF65-F5344CB8AC3E}">
        <p14:creationId xmlns:p14="http://schemas.microsoft.com/office/powerpoint/2010/main" val="3518249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3673FD-F9AD-4C00-960B-6A9B66F556A4}"/>
              </a:ext>
            </a:extLst>
          </p:cNvPr>
          <p:cNvSpPr>
            <a:spLocks noGrp="1"/>
          </p:cNvSpPr>
          <p:nvPr>
            <p:ph type="title"/>
          </p:nvPr>
        </p:nvSpPr>
        <p:spPr>
          <a:xfrm>
            <a:off x="647271" y="1012004"/>
            <a:ext cx="2562119" cy="4795408"/>
          </a:xfrm>
        </p:spPr>
        <p:txBody>
          <a:bodyPr>
            <a:normAutofit/>
          </a:bodyPr>
          <a:lstStyle/>
          <a:p>
            <a:r>
              <a:rPr lang="en-US" sz="3700">
                <a:solidFill>
                  <a:srgbClr val="FFFFFF"/>
                </a:solidFill>
              </a:rPr>
              <a:t>Conclusion</a:t>
            </a:r>
          </a:p>
        </p:txBody>
      </p:sp>
      <p:graphicFrame>
        <p:nvGraphicFramePr>
          <p:cNvPr id="42" name="Content Placeholder 2">
            <a:extLst>
              <a:ext uri="{FF2B5EF4-FFF2-40B4-BE49-F238E27FC236}">
                <a16:creationId xmlns:a16="http://schemas.microsoft.com/office/drawing/2014/main" id="{93AA7BA7-BDB6-45B0-AF0A-8FFB8B3BFA2B}"/>
              </a:ext>
            </a:extLst>
          </p:cNvPr>
          <p:cNvGraphicFramePr>
            <a:graphicFrameLocks noGrp="1"/>
          </p:cNvGraphicFramePr>
          <p:nvPr>
            <p:ph idx="1"/>
            <p:extLst>
              <p:ext uri="{D42A27DB-BD31-4B8C-83A1-F6EECF244321}">
                <p14:modId xmlns:p14="http://schemas.microsoft.com/office/powerpoint/2010/main" val="763532521"/>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9652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7929" cy="6858000"/>
          </a:xfrm>
          <a:prstGeom prst="rect">
            <a:avLst/>
          </a:prstGeom>
          <a:gradFill>
            <a:gsLst>
              <a:gs pos="0">
                <a:srgbClr val="E3411B">
                  <a:lumMod val="90000"/>
                </a:srgbClr>
              </a:gs>
              <a:gs pos="25000">
                <a:srgbClr val="E3411B">
                  <a:lumMod val="90000"/>
                </a:srgb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331DBDBE-CBF4-4C17-8266-2B69154F037C}"/>
              </a:ext>
            </a:extLst>
          </p:cNvPr>
          <p:cNvSpPr>
            <a:spLocks noGrp="1"/>
          </p:cNvSpPr>
          <p:nvPr>
            <p:ph type="title"/>
          </p:nvPr>
        </p:nvSpPr>
        <p:spPr>
          <a:xfrm>
            <a:off x="480059" y="2053641"/>
            <a:ext cx="2751871" cy="2760098"/>
          </a:xfrm>
        </p:spPr>
        <p:txBody>
          <a:bodyPr>
            <a:normAutofit/>
          </a:bodyPr>
          <a:lstStyle/>
          <a:p>
            <a:r>
              <a:rPr lang="en-US">
                <a:solidFill>
                  <a:srgbClr val="FFFFFF"/>
                </a:solidFill>
              </a:rPr>
              <a:t>Limitation	</a:t>
            </a:r>
          </a:p>
        </p:txBody>
      </p:sp>
      <p:sp>
        <p:nvSpPr>
          <p:cNvPr id="3" name="Content Placeholder 2">
            <a:extLst>
              <a:ext uri="{FF2B5EF4-FFF2-40B4-BE49-F238E27FC236}">
                <a16:creationId xmlns:a16="http://schemas.microsoft.com/office/drawing/2014/main" id="{9DF87BF9-1BAD-49F2-899E-231D8A5626E2}"/>
              </a:ext>
            </a:extLst>
          </p:cNvPr>
          <p:cNvSpPr>
            <a:spLocks noGrp="1"/>
          </p:cNvSpPr>
          <p:nvPr>
            <p:ph idx="1"/>
          </p:nvPr>
        </p:nvSpPr>
        <p:spPr>
          <a:xfrm>
            <a:off x="4267200" y="801866"/>
            <a:ext cx="4280293" cy="5230634"/>
          </a:xfrm>
        </p:spPr>
        <p:txBody>
          <a:bodyPr anchor="ctr">
            <a:normAutofit/>
          </a:bodyPr>
          <a:lstStyle/>
          <a:p>
            <a:pPr marL="0" indent="0">
              <a:buNone/>
            </a:pPr>
            <a:endParaRPr lang="en-US" sz="2100" dirty="0">
              <a:solidFill>
                <a:schemeClr val="accent6">
                  <a:lumMod val="75000"/>
                </a:schemeClr>
              </a:solidFill>
            </a:endParaRPr>
          </a:p>
          <a:p>
            <a:pPr marL="0" indent="0">
              <a:buNone/>
            </a:pPr>
            <a:r>
              <a:rPr lang="en-US" sz="2100" dirty="0">
                <a:solidFill>
                  <a:schemeClr val="accent6">
                    <a:lumMod val="75000"/>
                  </a:schemeClr>
                </a:solidFill>
              </a:rPr>
              <a:t>The accuracy of data depends purely depends on the data provided by FourSquare</a:t>
            </a:r>
          </a:p>
          <a:p>
            <a:endParaRPr lang="en-US" sz="2100" dirty="0">
              <a:solidFill>
                <a:schemeClr val="accent6">
                  <a:lumMod val="75000"/>
                </a:schemeClr>
              </a:solidFill>
            </a:endParaRPr>
          </a:p>
        </p:txBody>
      </p:sp>
    </p:spTree>
    <p:extLst>
      <p:ext uri="{BB962C8B-B14F-4D97-AF65-F5344CB8AC3E}">
        <p14:creationId xmlns:p14="http://schemas.microsoft.com/office/powerpoint/2010/main" val="1209979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rgbClr val="00B0F0">
                  <a:lumMod val="90000"/>
                </a:srgbClr>
              </a:gs>
              <a:gs pos="25000">
                <a:srgbClr val="00B0F0">
                  <a:lumMod val="90000"/>
                </a:srgb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9B1785B-35C9-4BEA-BAB5-02DB3DD0A006}"/>
              </a:ext>
            </a:extLst>
          </p:cNvPr>
          <p:cNvSpPr txBox="1"/>
          <p:nvPr/>
        </p:nvSpPr>
        <p:spPr>
          <a:xfrm>
            <a:off x="2284026" y="4074718"/>
            <a:ext cx="4578895" cy="682079"/>
          </a:xfrm>
          <a:prstGeom prst="rect">
            <a:avLst/>
          </a:prstGeom>
        </p:spPr>
        <p:txBody>
          <a:bodyPr vert="horz" lIns="91440" tIns="45720" rIns="91440" bIns="45720" rtlCol="0">
            <a:normAutofit/>
          </a:bodyPr>
          <a:lstStyle/>
          <a:p>
            <a:pPr algn="ctr">
              <a:lnSpc>
                <a:spcPct val="90000"/>
              </a:lnSpc>
              <a:spcBef>
                <a:spcPts val="1000"/>
              </a:spcBef>
            </a:pPr>
            <a:r>
              <a:rPr lang="en-US" sz="2400" kern="1200" dirty="0">
                <a:solidFill>
                  <a:srgbClr val="FFFFFF"/>
                </a:solidFill>
                <a:latin typeface="+mn-lt"/>
                <a:ea typeface="+mn-ea"/>
                <a:cs typeface="+mn-cs"/>
              </a:rPr>
              <a:t>Any queries ?</a:t>
            </a:r>
          </a:p>
        </p:txBody>
      </p:sp>
      <p:pic>
        <p:nvPicPr>
          <p:cNvPr id="16" name="Picture 15">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D9819AB3-E3FD-4F49-948C-CF8DB3E2C5AE}"/>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nSpc>
                <a:spcPct val="90000"/>
              </a:lnSpc>
            </a:pPr>
            <a:r>
              <a:rPr lang="en-US" sz="6000" kern="1200" dirty="0">
                <a:solidFill>
                  <a:srgbClr val="FFFFFF"/>
                </a:solidFill>
                <a:latin typeface="+mj-lt"/>
                <a:ea typeface="+mj-ea"/>
                <a:cs typeface="+mj-cs"/>
              </a:rPr>
              <a:t>Thank </a:t>
            </a:r>
            <a:r>
              <a:rPr lang="en-US" sz="6000" kern="1200">
                <a:solidFill>
                  <a:srgbClr val="FFFFFF"/>
                </a:solidFill>
                <a:latin typeface="+mj-lt"/>
                <a:ea typeface="+mj-ea"/>
                <a:cs typeface="+mj-cs"/>
              </a:rPr>
              <a:t>y</a:t>
            </a:r>
            <a:r>
              <a:rPr lang="en-US" sz="6000" kern="1200" dirty="0">
                <a:solidFill>
                  <a:srgbClr val="FFFFFF"/>
                </a:solidFill>
                <a:latin typeface="+mj-lt"/>
                <a:ea typeface="+mj-ea"/>
                <a:cs typeface="+mj-cs"/>
              </a:rPr>
              <a:t>ou</a:t>
            </a:r>
          </a:p>
        </p:txBody>
      </p:sp>
    </p:spTree>
    <p:extLst>
      <p:ext uri="{BB962C8B-B14F-4D97-AF65-F5344CB8AC3E}">
        <p14:creationId xmlns:p14="http://schemas.microsoft.com/office/powerpoint/2010/main" val="760044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3315999"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74171"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603504" y="1412489"/>
            <a:ext cx="2153321" cy="2156621"/>
          </a:xfrm>
        </p:spPr>
        <p:txBody>
          <a:bodyPr vert="horz" lIns="91440" tIns="45720" rIns="91440" bIns="45720" rtlCol="0" anchor="t">
            <a:normAutofit/>
          </a:bodyPr>
          <a:lstStyle/>
          <a:p>
            <a:pPr algn="l">
              <a:lnSpc>
                <a:spcPct val="90000"/>
              </a:lnSpc>
            </a:pPr>
            <a:r>
              <a:rPr lang="en-US" sz="2900" kern="1200">
                <a:solidFill>
                  <a:srgbClr val="FFFFFF"/>
                </a:solidFill>
                <a:latin typeface="+mj-lt"/>
                <a:ea typeface="+mj-ea"/>
                <a:cs typeface="+mj-cs"/>
              </a:rPr>
              <a:t> Introduction</a:t>
            </a:r>
          </a:p>
        </p:txBody>
      </p:sp>
      <p:sp>
        <p:nvSpPr>
          <p:cNvPr id="3" name="Subtitle 2"/>
          <p:cNvSpPr>
            <a:spLocks noGrp="1"/>
          </p:cNvSpPr>
          <p:nvPr>
            <p:ph type="subTitle" idx="1"/>
          </p:nvPr>
        </p:nvSpPr>
        <p:spPr>
          <a:xfrm>
            <a:off x="3494666" y="1412489"/>
            <a:ext cx="2194560" cy="4363844"/>
          </a:xfrm>
        </p:spPr>
        <p:txBody>
          <a:bodyPr vert="horz" lIns="91440" tIns="45720" rIns="91440" bIns="45720" rtlCol="0">
            <a:normAutofit/>
          </a:bodyPr>
          <a:lstStyle/>
          <a:p>
            <a:pPr algn="l">
              <a:lnSpc>
                <a:spcPct val="90000"/>
              </a:lnSpc>
            </a:pPr>
            <a:r>
              <a:rPr lang="en-US" sz="1700" dirty="0">
                <a:solidFill>
                  <a:schemeClr val="tx1"/>
                </a:solidFill>
              </a:rPr>
              <a:t>With it's diverse culture , comes diverse food items. There are many restaurants in New York City, each belonging each belonging to different categories like Chinese , Indian , French etc. So as part of this project , we will list and visualize all major parts of New York City that has great Indian restaurants.</a:t>
            </a:r>
          </a:p>
        </p:txBody>
      </p:sp>
      <p:sp>
        <p:nvSpPr>
          <p:cNvPr id="6" name="TextBox 5">
            <a:extLst>
              <a:ext uri="{FF2B5EF4-FFF2-40B4-BE49-F238E27FC236}">
                <a16:creationId xmlns:a16="http://schemas.microsoft.com/office/drawing/2014/main" id="{1B685B40-61D1-4E77-BF85-61343F602AA3}"/>
              </a:ext>
            </a:extLst>
          </p:cNvPr>
          <p:cNvSpPr txBox="1"/>
          <p:nvPr/>
        </p:nvSpPr>
        <p:spPr>
          <a:xfrm>
            <a:off x="6248400" y="1412489"/>
            <a:ext cx="2284863" cy="4363844"/>
          </a:xfrm>
          <a:prstGeom prst="rect">
            <a:avLst/>
          </a:prstGeom>
        </p:spPr>
        <p:txBody>
          <a:bodyPr vert="horz" lIns="91440" tIns="45720" rIns="91440" bIns="45720" rtlCol="0">
            <a:normAutofit/>
          </a:bodyPr>
          <a:lstStyle/>
          <a:p>
            <a:pPr>
              <a:lnSpc>
                <a:spcPct val="90000"/>
              </a:lnSpc>
              <a:spcAft>
                <a:spcPts val="600"/>
              </a:spcAft>
            </a:pPr>
            <a:r>
              <a:rPr lang="en-US" sz="2000" dirty="0"/>
              <a:t>Queries that can be answered using this project?</a:t>
            </a:r>
          </a:p>
          <a:p>
            <a:pPr marL="285750" indent="-228600">
              <a:lnSpc>
                <a:spcPct val="90000"/>
              </a:lnSpc>
              <a:spcAft>
                <a:spcPts val="600"/>
              </a:spcAft>
              <a:buFont typeface="Arial" panose="020B0604020202020204" pitchFamily="34" charset="0"/>
              <a:buChar char="•"/>
            </a:pPr>
            <a:endParaRPr lang="en-US" sz="1400" dirty="0"/>
          </a:p>
          <a:p>
            <a:pPr marL="285750" indent="-228600">
              <a:lnSpc>
                <a:spcPct val="90000"/>
              </a:lnSpc>
              <a:spcAft>
                <a:spcPts val="600"/>
              </a:spcAft>
              <a:buFont typeface="Arial" panose="020B0604020202020204" pitchFamily="34" charset="0"/>
              <a:buChar char="•"/>
            </a:pPr>
            <a:r>
              <a:rPr lang="en-US" sz="1400" dirty="0"/>
              <a:t>What is best location in New York City for Indian Cuisine ?</a:t>
            </a:r>
          </a:p>
          <a:p>
            <a:pPr marL="285750" indent="-228600">
              <a:lnSpc>
                <a:spcPct val="90000"/>
              </a:lnSpc>
              <a:spcAft>
                <a:spcPts val="600"/>
              </a:spcAft>
              <a:buFont typeface="Arial" panose="020B0604020202020204" pitchFamily="34" charset="0"/>
              <a:buChar char="•"/>
            </a:pPr>
            <a:r>
              <a:rPr lang="en-US" sz="1400" dirty="0"/>
              <a:t>Which areas have potential Indian Restaurant Market ?</a:t>
            </a:r>
          </a:p>
          <a:p>
            <a:pPr marL="285750" indent="-228600">
              <a:lnSpc>
                <a:spcPct val="90000"/>
              </a:lnSpc>
              <a:spcAft>
                <a:spcPts val="600"/>
              </a:spcAft>
              <a:buFont typeface="Arial" panose="020B0604020202020204" pitchFamily="34" charset="0"/>
              <a:buChar char="•"/>
            </a:pPr>
            <a:r>
              <a:rPr lang="en-US" sz="1400" dirty="0"/>
              <a:t>Which all areas lack Indian Restaurants ?</a:t>
            </a:r>
          </a:p>
          <a:p>
            <a:pPr marL="285750" indent="-228600">
              <a:lnSpc>
                <a:spcPct val="90000"/>
              </a:lnSpc>
              <a:spcAft>
                <a:spcPts val="600"/>
              </a:spcAft>
              <a:buFont typeface="Arial" panose="020B0604020202020204" pitchFamily="34" charset="0"/>
              <a:buChar char="•"/>
            </a:pPr>
            <a:r>
              <a:rPr lang="en-US" sz="1400" dirty="0"/>
              <a:t>Which is the best place to stay if I prefer Indian Cuisine ?</a:t>
            </a:r>
          </a:p>
          <a:p>
            <a:pPr indent="-2286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92146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19"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54784D7-16F6-40E6-991C-DA14D117F5BE}"/>
              </a:ext>
            </a:extLst>
          </p:cNvPr>
          <p:cNvSpPr>
            <a:spLocks noGrp="1"/>
          </p:cNvSpPr>
          <p:nvPr>
            <p:ph type="title"/>
          </p:nvPr>
        </p:nvSpPr>
        <p:spPr>
          <a:xfrm>
            <a:off x="628650" y="811161"/>
            <a:ext cx="2501695" cy="5403370"/>
          </a:xfrm>
        </p:spPr>
        <p:txBody>
          <a:bodyPr>
            <a:normAutofit/>
          </a:bodyPr>
          <a:lstStyle/>
          <a:p>
            <a:r>
              <a:rPr lang="en-US" dirty="0">
                <a:solidFill>
                  <a:srgbClr val="FFFFFF"/>
                </a:solidFill>
              </a:rPr>
              <a:t>Data to be used </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19" y="0"/>
            <a:ext cx="106556"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4" name="Content Placeholder 2">
            <a:extLst>
              <a:ext uri="{FF2B5EF4-FFF2-40B4-BE49-F238E27FC236}">
                <a16:creationId xmlns:a16="http://schemas.microsoft.com/office/drawing/2014/main" id="{3B10264A-CB8D-4D80-8DA1-3F919BD07786}"/>
              </a:ext>
            </a:extLst>
          </p:cNvPr>
          <p:cNvGraphicFramePr>
            <a:graphicFrameLocks noGrp="1"/>
          </p:cNvGraphicFramePr>
          <p:nvPr>
            <p:ph idx="1"/>
            <p:extLst>
              <p:ext uri="{D42A27DB-BD31-4B8C-83A1-F6EECF244321}">
                <p14:modId xmlns:p14="http://schemas.microsoft.com/office/powerpoint/2010/main" val="678801151"/>
              </p:ext>
            </p:extLst>
          </p:nvPr>
        </p:nvGraphicFramePr>
        <p:xfrm>
          <a:off x="4094559" y="642938"/>
          <a:ext cx="45672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790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19"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C00161-BA55-4FB4-9E58-93767F2EA463}"/>
              </a:ext>
            </a:extLst>
          </p:cNvPr>
          <p:cNvSpPr>
            <a:spLocks noGrp="1"/>
          </p:cNvSpPr>
          <p:nvPr>
            <p:ph type="title"/>
          </p:nvPr>
        </p:nvSpPr>
        <p:spPr>
          <a:xfrm>
            <a:off x="628650" y="811161"/>
            <a:ext cx="2501695" cy="5403370"/>
          </a:xfrm>
        </p:spPr>
        <p:txBody>
          <a:bodyPr>
            <a:normAutofit/>
          </a:bodyPr>
          <a:lstStyle/>
          <a:p>
            <a:r>
              <a:rPr lang="en-US" sz="4100">
                <a:solidFill>
                  <a:srgbClr val="FFFFFF"/>
                </a:solidFill>
              </a:rPr>
              <a:t>Approach</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19" y="0"/>
            <a:ext cx="106556"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E4047FB2-B20D-414E-ABB5-6DF4D3C5CFEC}"/>
              </a:ext>
            </a:extLst>
          </p:cNvPr>
          <p:cNvGraphicFramePr>
            <a:graphicFrameLocks noGrp="1"/>
          </p:cNvGraphicFramePr>
          <p:nvPr>
            <p:ph idx="1"/>
            <p:extLst>
              <p:ext uri="{D42A27DB-BD31-4B8C-83A1-F6EECF244321}">
                <p14:modId xmlns:p14="http://schemas.microsoft.com/office/powerpoint/2010/main" val="23159157"/>
              </p:ext>
            </p:extLst>
          </p:nvPr>
        </p:nvGraphicFramePr>
        <p:xfrm>
          <a:off x="4094559" y="642938"/>
          <a:ext cx="45672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0779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19"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3EBDFB-B42B-4B99-AE1B-BA50220A911B}"/>
              </a:ext>
            </a:extLst>
          </p:cNvPr>
          <p:cNvSpPr>
            <a:spLocks noGrp="1"/>
          </p:cNvSpPr>
          <p:nvPr>
            <p:ph type="title"/>
          </p:nvPr>
        </p:nvSpPr>
        <p:spPr>
          <a:xfrm>
            <a:off x="628650" y="811161"/>
            <a:ext cx="2501695" cy="5403370"/>
          </a:xfrm>
        </p:spPr>
        <p:txBody>
          <a:bodyPr>
            <a:normAutofit/>
          </a:bodyPr>
          <a:lstStyle/>
          <a:p>
            <a:r>
              <a:rPr lang="en-US" dirty="0">
                <a:solidFill>
                  <a:srgbClr val="FFFFFF"/>
                </a:solidFill>
              </a:rPr>
              <a:t>Libraries to be used</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19" y="0"/>
            <a:ext cx="106556"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BABDB95A-465E-4C81-B89E-A6CFD48C9E70}"/>
              </a:ext>
            </a:extLst>
          </p:cNvPr>
          <p:cNvGraphicFramePr>
            <a:graphicFrameLocks noGrp="1"/>
          </p:cNvGraphicFramePr>
          <p:nvPr>
            <p:ph idx="1"/>
            <p:extLst>
              <p:ext uri="{D42A27DB-BD31-4B8C-83A1-F6EECF244321}">
                <p14:modId xmlns:p14="http://schemas.microsoft.com/office/powerpoint/2010/main" val="2598095246"/>
              </p:ext>
            </p:extLst>
          </p:nvPr>
        </p:nvGraphicFramePr>
        <p:xfrm>
          <a:off x="4094559" y="642938"/>
          <a:ext cx="45672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3613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74BE8E-74DC-488F-9365-1AD6AC4D248B}"/>
              </a:ext>
            </a:extLst>
          </p:cNvPr>
          <p:cNvSpPr>
            <a:spLocks noGrp="1"/>
          </p:cNvSpPr>
          <p:nvPr>
            <p:ph type="title"/>
          </p:nvPr>
        </p:nvSpPr>
        <p:spPr>
          <a:xfrm>
            <a:off x="482601" y="623392"/>
            <a:ext cx="2522980" cy="1607060"/>
          </a:xfrm>
          <a:noFill/>
          <a:ln w="19050">
            <a:solidFill>
              <a:schemeClr val="tx1"/>
            </a:solidFill>
          </a:ln>
        </p:spPr>
        <p:txBody>
          <a:bodyPr vert="horz" wrap="square" lIns="91440" tIns="45720" rIns="91440" bIns="45720" rtlCol="0" anchor="ctr">
            <a:normAutofit/>
          </a:bodyPr>
          <a:lstStyle/>
          <a:p>
            <a:pPr>
              <a:lnSpc>
                <a:spcPct val="90000"/>
              </a:lnSpc>
            </a:pPr>
            <a:r>
              <a:rPr lang="en-US" sz="2400" kern="1200">
                <a:solidFill>
                  <a:schemeClr val="tx1"/>
                </a:solidFill>
                <a:latin typeface="+mj-lt"/>
                <a:ea typeface="+mj-ea"/>
                <a:cs typeface="+mj-cs"/>
              </a:rPr>
              <a:t>Step 1 </a:t>
            </a:r>
          </a:p>
        </p:txBody>
      </p:sp>
      <p:sp>
        <p:nvSpPr>
          <p:cNvPr id="6" name="TextBox 5">
            <a:extLst>
              <a:ext uri="{FF2B5EF4-FFF2-40B4-BE49-F238E27FC236}">
                <a16:creationId xmlns:a16="http://schemas.microsoft.com/office/drawing/2014/main" id="{79FD4FC0-6C2E-480E-BFD7-B0389CC530AA}"/>
              </a:ext>
            </a:extLst>
          </p:cNvPr>
          <p:cNvSpPr txBox="1"/>
          <p:nvPr/>
        </p:nvSpPr>
        <p:spPr>
          <a:xfrm>
            <a:off x="482601" y="2638043"/>
            <a:ext cx="2522980" cy="3415623"/>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700" dirty="0"/>
              <a:t>Load data from  </a:t>
            </a:r>
            <a:r>
              <a:rPr lang="en-US" sz="1700" u="sng" dirty="0">
                <a:hlinkClick r:id="rId2"/>
              </a:rPr>
              <a:t>https://cocl.us/new_york_</a:t>
            </a:r>
            <a:r>
              <a:rPr lang="en-US" sz="1700" dirty="0">
                <a:hlinkClick r:id="rId2"/>
              </a:rPr>
              <a:t>dataset</a:t>
            </a:r>
            <a:r>
              <a:rPr lang="en-US" sz="1700" dirty="0"/>
              <a:t> </a:t>
            </a:r>
          </a:p>
          <a:p>
            <a:pPr marL="57150">
              <a:lnSpc>
                <a:spcPct val="90000"/>
              </a:lnSpc>
              <a:spcAft>
                <a:spcPts val="600"/>
              </a:spcAft>
            </a:pPr>
            <a:r>
              <a:rPr lang="en-US" sz="1700" dirty="0"/>
              <a:t>   in pandas Dataframe.</a:t>
            </a:r>
            <a:endParaRPr lang="en-US" sz="1700" u="sng" dirty="0"/>
          </a:p>
          <a:p>
            <a:pPr marL="285750" indent="-228600">
              <a:lnSpc>
                <a:spcPct val="90000"/>
              </a:lnSpc>
              <a:spcAft>
                <a:spcPts val="600"/>
              </a:spcAft>
              <a:buFont typeface="Arial" panose="020B0604020202020204" pitchFamily="34" charset="0"/>
              <a:buChar char="•"/>
            </a:pPr>
            <a:endParaRPr lang="en-US" sz="1700" dirty="0"/>
          </a:p>
          <a:p>
            <a:pPr marL="285750" indent="-228600">
              <a:lnSpc>
                <a:spcPct val="90000"/>
              </a:lnSpc>
              <a:spcAft>
                <a:spcPts val="600"/>
              </a:spcAft>
              <a:buFont typeface="Arial" panose="020B0604020202020204" pitchFamily="34" charset="0"/>
              <a:buChar char="•"/>
            </a:pPr>
            <a:r>
              <a:rPr lang="en-US" sz="1700" dirty="0"/>
              <a:t>Getting Latitude and Longitude for each address geopy library.</a:t>
            </a:r>
          </a:p>
          <a:p>
            <a:pPr marL="285750" indent="-228600">
              <a:lnSpc>
                <a:spcPct val="90000"/>
              </a:lnSpc>
              <a:spcAft>
                <a:spcPts val="600"/>
              </a:spcAft>
              <a:buFont typeface="Arial" panose="020B0604020202020204" pitchFamily="34" charset="0"/>
              <a:buChar char="•"/>
            </a:pPr>
            <a:endParaRPr lang="en-US" sz="1700" dirty="0"/>
          </a:p>
          <a:p>
            <a:pPr marL="285750" indent="-228600">
              <a:lnSpc>
                <a:spcPct val="90000"/>
              </a:lnSpc>
              <a:spcAft>
                <a:spcPts val="600"/>
              </a:spcAft>
              <a:buFont typeface="Arial" panose="020B0604020202020204" pitchFamily="34" charset="0"/>
              <a:buChar char="•"/>
            </a:pPr>
            <a:endParaRPr lang="en-US" sz="1700" dirty="0"/>
          </a:p>
        </p:txBody>
      </p:sp>
      <p:pic>
        <p:nvPicPr>
          <p:cNvPr id="5" name="Content Placeholder 4">
            <a:extLst>
              <a:ext uri="{FF2B5EF4-FFF2-40B4-BE49-F238E27FC236}">
                <a16:creationId xmlns:a16="http://schemas.microsoft.com/office/drawing/2014/main" id="{0C03F6AA-7200-4D3C-8F48-FB76481B8C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73322" y="2188267"/>
            <a:ext cx="4688077" cy="2320598"/>
          </a:xfrm>
          <a:prstGeom prst="rect">
            <a:avLst/>
          </a:prstGeom>
        </p:spPr>
      </p:pic>
      <p:sp>
        <p:nvSpPr>
          <p:cNvPr id="7" name="TextBox 6">
            <a:extLst>
              <a:ext uri="{FF2B5EF4-FFF2-40B4-BE49-F238E27FC236}">
                <a16:creationId xmlns:a16="http://schemas.microsoft.com/office/drawing/2014/main" id="{E81BDB4D-53B1-4A36-BE92-AA41F060B09F}"/>
              </a:ext>
            </a:extLst>
          </p:cNvPr>
          <p:cNvSpPr txBox="1"/>
          <p:nvPr/>
        </p:nvSpPr>
        <p:spPr>
          <a:xfrm>
            <a:off x="3973322" y="4572000"/>
            <a:ext cx="7467600" cy="1184940"/>
          </a:xfrm>
          <a:prstGeom prst="rect">
            <a:avLst/>
          </a:prstGeom>
          <a:noFill/>
        </p:spPr>
        <p:txBody>
          <a:bodyPr wrap="square" rtlCol="0">
            <a:spAutoFit/>
          </a:bodyPr>
          <a:lstStyle/>
          <a:p>
            <a:pPr>
              <a:spcAft>
                <a:spcPts val="600"/>
              </a:spcAft>
            </a:pPr>
            <a:r>
              <a:rPr lang="en-US" sz="1400" dirty="0">
                <a:solidFill>
                  <a:schemeClr val="bg1"/>
                </a:solidFill>
              </a:rPr>
              <a:t>As result – </a:t>
            </a:r>
          </a:p>
          <a:p>
            <a:pPr>
              <a:spcAft>
                <a:spcPts val="600"/>
              </a:spcAft>
            </a:pPr>
            <a:r>
              <a:rPr lang="en-US" sz="1400" dirty="0">
                <a:solidFill>
                  <a:schemeClr val="bg1"/>
                </a:solidFill>
              </a:rPr>
              <a:t>We have 306 rows like this.</a:t>
            </a:r>
          </a:p>
          <a:p>
            <a:pPr marL="285750" indent="-285750">
              <a:spcAft>
                <a:spcPts val="600"/>
              </a:spcAft>
              <a:buFont typeface="Arial" panose="020B0604020202020204" pitchFamily="34" charset="0"/>
              <a:buChar char="•"/>
            </a:pPr>
            <a:endParaRPr lang="en-US" sz="1400" dirty="0">
              <a:solidFill>
                <a:schemeClr val="bg1"/>
              </a:solidFill>
            </a:endParaRPr>
          </a:p>
          <a:p>
            <a:pPr marL="285750" indent="-285750">
              <a:spcAft>
                <a:spcPts val="600"/>
              </a:spcAft>
              <a:buFont typeface="Arial" panose="020B0604020202020204" pitchFamily="34" charset="0"/>
              <a:buChar char="•"/>
            </a:pPr>
            <a:endParaRPr lang="en-US" sz="1400" dirty="0">
              <a:solidFill>
                <a:schemeClr val="bg1"/>
              </a:solidFill>
            </a:endParaRPr>
          </a:p>
        </p:txBody>
      </p:sp>
    </p:spTree>
    <p:extLst>
      <p:ext uri="{BB962C8B-B14F-4D97-AF65-F5344CB8AC3E}">
        <p14:creationId xmlns:p14="http://schemas.microsoft.com/office/powerpoint/2010/main" val="119235926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966" y="5346696"/>
            <a:ext cx="4020034"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5509953"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850047D7-03F3-4AC8-B477-D34D836446DF}"/>
              </a:ext>
            </a:extLst>
          </p:cNvPr>
          <p:cNvSpPr>
            <a:spLocks noGrp="1"/>
          </p:cNvSpPr>
          <p:nvPr>
            <p:ph type="title"/>
          </p:nvPr>
        </p:nvSpPr>
        <p:spPr>
          <a:xfrm>
            <a:off x="712590" y="5529884"/>
            <a:ext cx="4270338" cy="1096331"/>
          </a:xfrm>
        </p:spPr>
        <p:txBody>
          <a:bodyPr>
            <a:normAutofit/>
          </a:bodyPr>
          <a:lstStyle/>
          <a:p>
            <a:pPr>
              <a:lnSpc>
                <a:spcPct val="90000"/>
              </a:lnSpc>
            </a:pPr>
            <a:r>
              <a:rPr lang="en-US" sz="2700">
                <a:solidFill>
                  <a:srgbClr val="303030"/>
                </a:solidFill>
              </a:rPr>
              <a:t>Number of neighborhoods in each Borough</a:t>
            </a:r>
          </a:p>
        </p:txBody>
      </p:sp>
      <p:pic>
        <p:nvPicPr>
          <p:cNvPr id="5" name="Content Placeholder 4">
            <a:extLst>
              <a:ext uri="{FF2B5EF4-FFF2-40B4-BE49-F238E27FC236}">
                <a16:creationId xmlns:a16="http://schemas.microsoft.com/office/drawing/2014/main" id="{8E074546-43B6-4AAC-9FDF-1D8B6AE0A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046631"/>
            <a:ext cx="5701605" cy="3820075"/>
          </a:xfrm>
          <a:prstGeom prst="rect">
            <a:avLst/>
          </a:prstGeom>
        </p:spPr>
      </p:pic>
    </p:spTree>
    <p:extLst>
      <p:ext uri="{BB962C8B-B14F-4D97-AF65-F5344CB8AC3E}">
        <p14:creationId xmlns:p14="http://schemas.microsoft.com/office/powerpoint/2010/main" val="2956177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91352" y="799217"/>
            <a:ext cx="2200313" cy="2506881"/>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74BE8E-74DC-488F-9365-1AD6AC4D248B}"/>
              </a:ext>
            </a:extLst>
          </p:cNvPr>
          <p:cNvSpPr>
            <a:spLocks noGrp="1"/>
          </p:cNvSpPr>
          <p:nvPr>
            <p:ph type="title"/>
          </p:nvPr>
        </p:nvSpPr>
        <p:spPr>
          <a:xfrm>
            <a:off x="725214" y="1204108"/>
            <a:ext cx="2002054" cy="1781175"/>
          </a:xfrm>
        </p:spPr>
        <p:txBody>
          <a:bodyPr vert="horz" lIns="91440" tIns="45720" rIns="91440" bIns="45720" rtlCol="0" anchor="ctr">
            <a:normAutofit/>
          </a:bodyPr>
          <a:lstStyle/>
          <a:p>
            <a:pPr algn="l">
              <a:lnSpc>
                <a:spcPct val="90000"/>
              </a:lnSpc>
            </a:pPr>
            <a:r>
              <a:rPr lang="en-US" sz="2800" kern="1200">
                <a:solidFill>
                  <a:srgbClr val="FFFFFF"/>
                </a:solidFill>
                <a:latin typeface="+mj-lt"/>
                <a:ea typeface="+mj-ea"/>
                <a:cs typeface="+mj-cs"/>
              </a:rPr>
              <a:t>Step 2 </a:t>
            </a:r>
          </a:p>
        </p:txBody>
      </p:sp>
      <p:sp>
        <p:nvSpPr>
          <p:cNvPr id="6" name="TextBox 5">
            <a:extLst>
              <a:ext uri="{FF2B5EF4-FFF2-40B4-BE49-F238E27FC236}">
                <a16:creationId xmlns:a16="http://schemas.microsoft.com/office/drawing/2014/main" id="{79FD4FC0-6C2E-480E-BFD7-B0389CC530AA}"/>
              </a:ext>
            </a:extLst>
          </p:cNvPr>
          <p:cNvSpPr txBox="1"/>
          <p:nvPr/>
        </p:nvSpPr>
        <p:spPr>
          <a:xfrm>
            <a:off x="725212" y="3404422"/>
            <a:ext cx="2002055" cy="2427333"/>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400" dirty="0"/>
              <a:t>Filter out which Borough and Neighborhood have maximum number of Indian Restaurants using FourSquare API.</a:t>
            </a:r>
          </a:p>
          <a:p>
            <a:pPr marL="57150">
              <a:lnSpc>
                <a:spcPct val="90000"/>
              </a:lnSpc>
              <a:spcAft>
                <a:spcPts val="600"/>
              </a:spcAft>
            </a:pPr>
            <a:endParaRPr lang="en-US" sz="1400" dirty="0"/>
          </a:p>
          <a:p>
            <a:pPr marL="285750" indent="-228600">
              <a:lnSpc>
                <a:spcPct val="90000"/>
              </a:lnSpc>
              <a:spcAft>
                <a:spcPts val="600"/>
              </a:spcAft>
              <a:buFont typeface="Arial" panose="020B0604020202020204" pitchFamily="34" charset="0"/>
              <a:buChar char="•"/>
            </a:pPr>
            <a:endParaRPr lang="en-US" sz="1400" dirty="0"/>
          </a:p>
          <a:p>
            <a:pPr marL="285750" indent="-228600">
              <a:lnSpc>
                <a:spcPct val="90000"/>
              </a:lnSpc>
              <a:spcAft>
                <a:spcPts val="600"/>
              </a:spcAft>
              <a:buFont typeface="Arial" panose="020B0604020202020204" pitchFamily="34" charset="0"/>
              <a:buChar char="•"/>
            </a:pPr>
            <a:endParaRPr lang="en-US" sz="1400" dirty="0"/>
          </a:p>
        </p:txBody>
      </p:sp>
      <p:pic>
        <p:nvPicPr>
          <p:cNvPr id="8" name="Picture 7">
            <a:extLst>
              <a:ext uri="{FF2B5EF4-FFF2-40B4-BE49-F238E27FC236}">
                <a16:creationId xmlns:a16="http://schemas.microsoft.com/office/drawing/2014/main" id="{08B58DC2-E02E-4B05-AA8B-975ED7C04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576" y="1710588"/>
            <a:ext cx="5177792" cy="3313786"/>
          </a:xfrm>
          <a:prstGeom prst="rect">
            <a:avLst/>
          </a:prstGeom>
        </p:spPr>
      </p:pic>
      <p:sp>
        <p:nvSpPr>
          <p:cNvPr id="9" name="TextBox 8">
            <a:extLst>
              <a:ext uri="{FF2B5EF4-FFF2-40B4-BE49-F238E27FC236}">
                <a16:creationId xmlns:a16="http://schemas.microsoft.com/office/drawing/2014/main" id="{57BE1A5B-EAAC-4848-A98A-6B9C44392A39}"/>
              </a:ext>
            </a:extLst>
          </p:cNvPr>
          <p:cNvSpPr txBox="1"/>
          <p:nvPr/>
        </p:nvSpPr>
        <p:spPr>
          <a:xfrm>
            <a:off x="1295400" y="5562600"/>
            <a:ext cx="6324600" cy="369332"/>
          </a:xfrm>
          <a:prstGeom prst="rect">
            <a:avLst/>
          </a:prstGeom>
          <a:noFill/>
        </p:spPr>
        <p:txBody>
          <a:bodyPr wrap="square" rtlCol="0">
            <a:spAutoFit/>
          </a:bodyPr>
          <a:lstStyle/>
          <a:p>
            <a:r>
              <a:rPr lang="en-US" b="1" dirty="0"/>
              <a:t>Result </a:t>
            </a:r>
            <a:r>
              <a:rPr lang="en-US" dirty="0"/>
              <a:t>– </a:t>
            </a:r>
            <a:r>
              <a:rPr lang="en-US" dirty="0">
                <a:solidFill>
                  <a:schemeClr val="tx1">
                    <a:lumMod val="65000"/>
                    <a:lumOff val="35000"/>
                  </a:schemeClr>
                </a:solidFill>
              </a:rPr>
              <a:t>Queens has maximum number of Restaurants</a:t>
            </a:r>
          </a:p>
        </p:txBody>
      </p:sp>
    </p:spTree>
    <p:extLst>
      <p:ext uri="{BB962C8B-B14F-4D97-AF65-F5344CB8AC3E}">
        <p14:creationId xmlns:p14="http://schemas.microsoft.com/office/powerpoint/2010/main" val="3064225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91352" y="799217"/>
            <a:ext cx="2200313" cy="2506881"/>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74BE8E-74DC-488F-9365-1AD6AC4D248B}"/>
              </a:ext>
            </a:extLst>
          </p:cNvPr>
          <p:cNvSpPr>
            <a:spLocks noGrp="1"/>
          </p:cNvSpPr>
          <p:nvPr>
            <p:ph type="title"/>
          </p:nvPr>
        </p:nvSpPr>
        <p:spPr>
          <a:xfrm>
            <a:off x="725214" y="1204108"/>
            <a:ext cx="2002054" cy="1781175"/>
          </a:xfrm>
        </p:spPr>
        <p:txBody>
          <a:bodyPr vert="horz" lIns="91440" tIns="45720" rIns="91440" bIns="45720" rtlCol="0" anchor="ctr">
            <a:normAutofit/>
          </a:bodyPr>
          <a:lstStyle/>
          <a:p>
            <a:pPr algn="l">
              <a:lnSpc>
                <a:spcPct val="90000"/>
              </a:lnSpc>
            </a:pPr>
            <a:r>
              <a:rPr lang="en-US" sz="2800" kern="1200">
                <a:solidFill>
                  <a:srgbClr val="FFFFFF"/>
                </a:solidFill>
                <a:latin typeface="+mj-lt"/>
                <a:ea typeface="+mj-ea"/>
                <a:cs typeface="+mj-cs"/>
              </a:rPr>
              <a:t>Step 2 </a:t>
            </a:r>
          </a:p>
        </p:txBody>
      </p:sp>
      <p:sp>
        <p:nvSpPr>
          <p:cNvPr id="6" name="TextBox 5">
            <a:extLst>
              <a:ext uri="{FF2B5EF4-FFF2-40B4-BE49-F238E27FC236}">
                <a16:creationId xmlns:a16="http://schemas.microsoft.com/office/drawing/2014/main" id="{79FD4FC0-6C2E-480E-BFD7-B0389CC530AA}"/>
              </a:ext>
            </a:extLst>
          </p:cNvPr>
          <p:cNvSpPr txBox="1"/>
          <p:nvPr/>
        </p:nvSpPr>
        <p:spPr>
          <a:xfrm>
            <a:off x="725212" y="3404422"/>
            <a:ext cx="2002055" cy="2427333"/>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400" dirty="0"/>
              <a:t>Filter out which Borough and Neighborhood have maximum number of Indian Restaurants using FourSquare API.</a:t>
            </a:r>
          </a:p>
          <a:p>
            <a:pPr marL="57150">
              <a:lnSpc>
                <a:spcPct val="90000"/>
              </a:lnSpc>
              <a:spcAft>
                <a:spcPts val="600"/>
              </a:spcAft>
            </a:pPr>
            <a:endParaRPr lang="en-US" sz="1400" dirty="0"/>
          </a:p>
          <a:p>
            <a:pPr marL="285750" indent="-228600">
              <a:lnSpc>
                <a:spcPct val="90000"/>
              </a:lnSpc>
              <a:spcAft>
                <a:spcPts val="600"/>
              </a:spcAft>
              <a:buFont typeface="Arial" panose="020B0604020202020204" pitchFamily="34" charset="0"/>
              <a:buChar char="•"/>
            </a:pPr>
            <a:endParaRPr lang="en-US" sz="1400" dirty="0"/>
          </a:p>
          <a:p>
            <a:pPr marL="285750" indent="-228600">
              <a:lnSpc>
                <a:spcPct val="90000"/>
              </a:lnSpc>
              <a:spcAft>
                <a:spcPts val="600"/>
              </a:spcAft>
              <a:buFont typeface="Arial" panose="020B0604020202020204" pitchFamily="34" charset="0"/>
              <a:buChar char="•"/>
            </a:pPr>
            <a:endParaRPr lang="en-US" sz="1400" dirty="0"/>
          </a:p>
        </p:txBody>
      </p:sp>
      <p:sp>
        <p:nvSpPr>
          <p:cNvPr id="9" name="TextBox 8">
            <a:extLst>
              <a:ext uri="{FF2B5EF4-FFF2-40B4-BE49-F238E27FC236}">
                <a16:creationId xmlns:a16="http://schemas.microsoft.com/office/drawing/2014/main" id="{57BE1A5B-EAAC-4848-A98A-6B9C44392A39}"/>
              </a:ext>
            </a:extLst>
          </p:cNvPr>
          <p:cNvSpPr txBox="1"/>
          <p:nvPr/>
        </p:nvSpPr>
        <p:spPr>
          <a:xfrm>
            <a:off x="1295400" y="5562600"/>
            <a:ext cx="6324600" cy="369332"/>
          </a:xfrm>
          <a:prstGeom prst="rect">
            <a:avLst/>
          </a:prstGeom>
          <a:noFill/>
        </p:spPr>
        <p:txBody>
          <a:bodyPr wrap="square" rtlCol="0">
            <a:spAutoFit/>
          </a:bodyPr>
          <a:lstStyle/>
          <a:p>
            <a:r>
              <a:rPr lang="en-US" b="1" dirty="0"/>
              <a:t>Result </a:t>
            </a:r>
            <a:r>
              <a:rPr lang="en-US" dirty="0"/>
              <a:t>– </a:t>
            </a:r>
            <a:r>
              <a:rPr lang="en-US" dirty="0">
                <a:solidFill>
                  <a:schemeClr val="tx1">
                    <a:lumMod val="65000"/>
                    <a:lumOff val="35000"/>
                  </a:schemeClr>
                </a:solidFill>
              </a:rPr>
              <a:t>Floral Park has maximum number of Restaurants</a:t>
            </a:r>
          </a:p>
        </p:txBody>
      </p:sp>
      <p:pic>
        <p:nvPicPr>
          <p:cNvPr id="4" name="Picture 3">
            <a:extLst>
              <a:ext uri="{FF2B5EF4-FFF2-40B4-BE49-F238E27FC236}">
                <a16:creationId xmlns:a16="http://schemas.microsoft.com/office/drawing/2014/main" id="{871A8BA2-2349-4C9C-B482-9BD27C612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259646"/>
            <a:ext cx="4876800" cy="3451274"/>
          </a:xfrm>
          <a:prstGeom prst="rect">
            <a:avLst/>
          </a:prstGeom>
        </p:spPr>
      </p:pic>
    </p:spTree>
    <p:extLst>
      <p:ext uri="{BB962C8B-B14F-4D97-AF65-F5344CB8AC3E}">
        <p14:creationId xmlns:p14="http://schemas.microsoft.com/office/powerpoint/2010/main" val="1333760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763</Words>
  <Application>Microsoft Office PowerPoint</Application>
  <PresentationFormat>On-screen Show (4:3)</PresentationFormat>
  <Paragraphs>64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 Background</vt:lpstr>
      <vt:lpstr> Introduction</vt:lpstr>
      <vt:lpstr>Data to be used </vt:lpstr>
      <vt:lpstr>Approach</vt:lpstr>
      <vt:lpstr>Libraries to be used</vt:lpstr>
      <vt:lpstr>Step 1 </vt:lpstr>
      <vt:lpstr>Number of neighborhoods in each Borough</vt:lpstr>
      <vt:lpstr>Step 2 </vt:lpstr>
      <vt:lpstr>Step 2 </vt:lpstr>
      <vt:lpstr>List of Restaurants in Floral Park</vt:lpstr>
      <vt:lpstr>Step 3</vt:lpstr>
      <vt:lpstr>Result</vt:lpstr>
      <vt:lpstr>Result</vt:lpstr>
      <vt:lpstr>Conclusion</vt:lpstr>
      <vt:lpstr>Limitation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Background</dc:title>
  <dc:creator>Singh, Indrajeet</dc:creator>
  <cp:lastModifiedBy>Singh, Indrajeet</cp:lastModifiedBy>
  <cp:revision>3</cp:revision>
  <dcterms:created xsi:type="dcterms:W3CDTF">2019-10-03T16:30:05Z</dcterms:created>
  <dcterms:modified xsi:type="dcterms:W3CDTF">2019-10-03T16:43:06Z</dcterms:modified>
</cp:coreProperties>
</file>