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theme/theme4.xml" ContentType="application/vnd.openxmlformats-officedocument.theme+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3654" r:id="rId5"/>
    <p:sldMasterId id="2147483656" r:id="rId6"/>
  </p:sldMasterIdLst>
  <p:notesMasterIdLst>
    <p:notesMasterId r:id="rId11"/>
  </p:notesMasterIdLst>
  <p:handoutMasterIdLst>
    <p:handoutMasterId r:id="rId12"/>
  </p:handoutMasterIdLst>
  <p:sldIdLst>
    <p:sldId id="257" r:id="rId7"/>
    <p:sldId id="265" r:id="rId8"/>
    <p:sldId id="266" r:id="rId9"/>
    <p:sldId id="26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CECEC"/>
    <a:srgbClr val="00565B"/>
    <a:srgbClr val="008282"/>
    <a:srgbClr val="EDFFFF"/>
    <a:srgbClr val="F4FFFF"/>
    <a:srgbClr val="F4F8F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3" d="100"/>
          <a:sy n="73" d="100"/>
        </p:scale>
        <p:origin x="-1296" y="-108"/>
      </p:cViewPr>
      <p:guideLst>
        <p:guide orient="horz" pos="774"/>
        <p:guide orient="horz" pos="2165"/>
        <p:guide orient="horz" pos="1309"/>
        <p:guide orient="horz" pos="1599"/>
        <p:guide orient="horz" pos="4143"/>
        <p:guide pos="289"/>
        <p:guide pos="2863"/>
        <p:guide pos="5505"/>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FD1D2-ACA6-6D4E-8B73-71DF09392A82}" type="datetimeFigureOut">
              <a:rPr lang="en-US" smtClean="0"/>
              <a:pPr/>
              <a:t>6/5/2016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8022E1-6AD6-7A44-828B-F82BCFC86283}" type="slidenum">
              <a:rPr lang="en-US" smtClean="0"/>
              <a:pPr/>
              <a:t>‹#›</a:t>
            </a:fld>
            <a:endParaRPr lang="en-US"/>
          </a:p>
        </p:txBody>
      </p:sp>
    </p:spTree>
    <p:extLst>
      <p:ext uri="{BB962C8B-B14F-4D97-AF65-F5344CB8AC3E}">
        <p14:creationId xmlns="" xmlns:p14="http://schemas.microsoft.com/office/powerpoint/2010/main" val="131571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12EA9-E7AC-AA41-BEB7-B19F7A8A4E88}" type="datetimeFigureOut">
              <a:rPr lang="en-US" smtClean="0"/>
              <a:pPr/>
              <a:t>6/5/2016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77294-2858-8B4E-A59E-85C4DE296ED7}" type="slidenum">
              <a:rPr lang="en-US" smtClean="0"/>
              <a:pPr/>
              <a:t>‹#›</a:t>
            </a:fld>
            <a:endParaRPr lang="en-US"/>
          </a:p>
        </p:txBody>
      </p:sp>
    </p:spTree>
    <p:extLst>
      <p:ext uri="{BB962C8B-B14F-4D97-AF65-F5344CB8AC3E}">
        <p14:creationId xmlns="" xmlns:p14="http://schemas.microsoft.com/office/powerpoint/2010/main" val="15280372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1143000"/>
            <a:ext cx="8321040" cy="548640"/>
          </a:xfrm>
        </p:spPr>
        <p:txBody>
          <a:bodyPr wrap="square">
            <a:sp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3"/>
          </p:nvPr>
        </p:nvSpPr>
        <p:spPr>
          <a:xfrm>
            <a:off x="411480" y="1828800"/>
            <a:ext cx="8321040" cy="4617720"/>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6"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xmlns="" val="415966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11480" y="1143000"/>
            <a:ext cx="8321040" cy="5303520"/>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xmlns="" val="317475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 y="73144"/>
            <a:ext cx="8321040" cy="897666"/>
          </a:xfrm>
        </p:spPr>
        <p:txBody>
          <a:body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411480" y="1143000"/>
            <a:ext cx="4114800" cy="5303520"/>
          </a:xfrm>
        </p:spPr>
        <p:txBody>
          <a:bodyPr/>
          <a:lstStyle>
            <a:lvl1pPr>
              <a:defRPr sz="2800"/>
            </a:lvl1pPr>
            <a:lvl2pPr>
              <a:spcBef>
                <a:spcPts val="300"/>
              </a:spcBef>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198" y="1143000"/>
            <a:ext cx="4114800" cy="5303520"/>
          </a:xfrm>
        </p:spPr>
        <p:txBody>
          <a:bodyPr/>
          <a:lstStyle>
            <a:lvl1pPr>
              <a:defRPr sz="2800"/>
            </a:lvl1pPr>
            <a:lvl2pPr>
              <a:spcBef>
                <a:spcPts val="300"/>
              </a:spcBef>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xmlns="" val="25518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11480" y="73144"/>
            <a:ext cx="8321040" cy="897666"/>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11480" y="1143000"/>
            <a:ext cx="4114800" cy="461665"/>
          </a:xfr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11480" y="1828800"/>
            <a:ext cx="4114800" cy="4617720"/>
          </a:xfrm>
        </p:spPr>
        <p:txBody>
          <a:bodyPr/>
          <a:lstStyle>
            <a:lvl1pPr>
              <a:defRPr sz="2400"/>
            </a:lvl1pPr>
            <a:lvl2pPr>
              <a:spcBef>
                <a:spcPts val="300"/>
              </a:spcBef>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4" y="1143000"/>
            <a:ext cx="4114800" cy="461665"/>
          </a:xfr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1828800"/>
            <a:ext cx="4114800" cy="4617720"/>
          </a:xfrm>
        </p:spPr>
        <p:txBody>
          <a:bodyPr/>
          <a:lstStyle>
            <a:lvl1pPr>
              <a:defRPr sz="2400"/>
            </a:lvl1pPr>
            <a:lvl2pPr>
              <a:spcBef>
                <a:spcPts val="300"/>
              </a:spcBef>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7"/>
          <p:cNvSpPr>
            <a:spLocks noGrp="1"/>
          </p:cNvSpPr>
          <p:nvPr>
            <p:ph type="sldNum" sz="quarter" idx="10"/>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xmlns="" val="121037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1143000"/>
            <a:ext cx="8321040" cy="548640"/>
          </a:xfrm>
          <a:prstGeom prst="rect">
            <a:avLst/>
          </a:prstGeom>
        </p:spPr>
        <p:txBody>
          <a:bodyPr wrap="square">
            <a:sp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3"/>
          </p:nvPr>
        </p:nvSpPr>
        <p:spPr>
          <a:xfrm>
            <a:off x="411480" y="1828800"/>
            <a:ext cx="8321040" cy="4617720"/>
          </a:xfrm>
          <a:prstGeom prst="rect">
            <a:avLst/>
          </a:prstGeom>
        </p:spPr>
        <p:txBody>
          <a:bodyPr/>
          <a:lstStyle>
            <a:lvl1pPr marL="457200" indent="-457200">
              <a:spcBef>
                <a:spcPts val="600"/>
              </a:spcBef>
              <a:buFont typeface="Wingdings 3" pitchFamily="18" charset="2"/>
              <a:buChar char=""/>
              <a:defRPr/>
            </a:lvl1pPr>
            <a:lvl2pPr marL="914400" indent="-457200">
              <a:spcBef>
                <a:spcPts val="200"/>
              </a:spcBef>
              <a:defRPr/>
            </a:lvl2pPr>
            <a:lvl3pPr indent="-365760">
              <a:spcBef>
                <a:spcPts val="200"/>
              </a:spcBef>
              <a:buFont typeface="Vladimir Script" pitchFamily="66" charset="0"/>
              <a:buChar char="&gt;"/>
              <a:defRPr/>
            </a:lvl3pPr>
          </a:lstStyle>
          <a:p>
            <a:pPr lvl="0"/>
            <a:r>
              <a:rPr lang="en-US" dirty="0" smtClean="0"/>
              <a:t>Click to edit Master text styles</a:t>
            </a:r>
          </a:p>
          <a:p>
            <a:pPr lvl="1"/>
            <a:r>
              <a:rPr lang="en-US" dirty="0" smtClean="0"/>
              <a:t>Second level</a:t>
            </a:r>
          </a:p>
          <a:p>
            <a:pPr lvl="2"/>
            <a:r>
              <a:rPr lang="en-US" dirty="0" smtClean="0"/>
              <a:t>Third level</a:t>
            </a:r>
          </a:p>
          <a:p>
            <a:pPr lvl="0"/>
            <a:endParaRPr lang="en-US" dirty="0" smtClean="0"/>
          </a:p>
        </p:txBody>
      </p:sp>
      <p:sp>
        <p:nvSpPr>
          <p:cNvPr id="5"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dirty="0" smtClean="0"/>
              <a:t>Click to edit Master title style</a:t>
            </a:r>
            <a:endParaRPr lang="en-US" dirty="0"/>
          </a:p>
        </p:txBody>
      </p:sp>
      <p:sp>
        <p:nvSpPr>
          <p:cNvPr id="6"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 xmlns:p14="http://schemas.microsoft.com/office/powerpoint/2010/main" val="415966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143000"/>
            <a:ext cx="4114800" cy="5303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143000"/>
            <a:ext cx="4114800" cy="5303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
        <p:nvSpPr>
          <p:cNvPr id="6"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255188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 y="1143000"/>
            <a:ext cx="4114800" cy="461665"/>
          </a:xfrm>
          <a:prstGeom prst="rect">
            <a:avLst/>
          </a:prstGeo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11480" y="1828800"/>
            <a:ext cx="4114800" cy="4617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4" y="1143000"/>
            <a:ext cx="4114800" cy="461665"/>
          </a:xfrm>
          <a:prstGeom prst="rect">
            <a:avLst/>
          </a:prstGeo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1828800"/>
            <a:ext cx="4114800" cy="4617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7"/>
          <p:cNvSpPr>
            <a:spLocks noGrp="1"/>
          </p:cNvSpPr>
          <p:nvPr>
            <p:ph type="sldNum" sz="quarter" idx="10"/>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
        <p:nvSpPr>
          <p:cNvPr id="8"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121037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52437" y="1228726"/>
            <a:ext cx="8264525" cy="2073276"/>
          </a:xfrm>
          <a:prstGeom prst="rect">
            <a:avLst/>
          </a:prstGeom>
        </p:spPr>
        <p:txBody>
          <a:bodyPr wrap="square" anchor="b" anchorCtr="0"/>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7" y="3309552"/>
            <a:ext cx="8264525" cy="3124586"/>
          </a:xfrm>
        </p:spPr>
        <p:txBody>
          <a:bodyPr wrap="square">
            <a:noAutofit/>
          </a:bodyPr>
          <a:lstStyle>
            <a:lvl1pPr marL="0" indent="0" algn="l">
              <a:buNone/>
              <a:defRPr sz="2800">
                <a:solidFill>
                  <a:schemeClr val="bg2"/>
                </a:solidFill>
                <a:effectLst>
                  <a:outerShdw blurRad="120650" dist="25400" dir="2700000" algn="tl" rotWithShape="0">
                    <a:schemeClr val="tx1">
                      <a:alpha val="35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 xmlns:p14="http://schemas.microsoft.com/office/powerpoint/2010/main" val="176087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ation Cover">
    <p:spTree>
      <p:nvGrpSpPr>
        <p:cNvPr id="1" name=""/>
        <p:cNvGrpSpPr/>
        <p:nvPr/>
      </p:nvGrpSpPr>
      <p:grpSpPr>
        <a:xfrm>
          <a:off x="0" y="0"/>
          <a:ext cx="0" cy="0"/>
          <a:chOff x="0" y="0"/>
          <a:chExt cx="0" cy="0"/>
        </a:xfrm>
      </p:grpSpPr>
      <p:sp>
        <p:nvSpPr>
          <p:cNvPr id="7" name="Rectangle 6"/>
          <p:cNvSpPr/>
          <p:nvPr userDrawn="1"/>
        </p:nvSpPr>
        <p:spPr>
          <a:xfrm>
            <a:off x="0" y="2743200"/>
            <a:ext cx="9144000" cy="3091935"/>
          </a:xfrm>
          <a:prstGeom prst="rect">
            <a:avLst/>
          </a:prstGeom>
          <a:solidFill>
            <a:srgbClr val="EDFFFF"/>
          </a:solidFill>
          <a:ln>
            <a:noFill/>
          </a:ln>
          <a:effectLst>
            <a:glow rad="101600">
              <a:schemeClr val="tx2">
                <a:alpha val="12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2438" y="2971800"/>
            <a:ext cx="8264525" cy="914400"/>
          </a:xfrm>
          <a:prstGeom prst="rect">
            <a:avLst/>
          </a:prstGeom>
        </p:spPr>
        <p:txBody>
          <a:bodyPr anchor="b" anchorCtr="0"/>
          <a:lstStyle>
            <a:lvl1pPr>
              <a:defRPr b="1" i="0">
                <a:latin typeface="Verdana"/>
                <a:cs typeface="Verdan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8" y="3886200"/>
            <a:ext cx="8264525" cy="9144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sz="24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13" name="Text Placeholder 12"/>
          <p:cNvSpPr>
            <a:spLocks noGrp="1"/>
          </p:cNvSpPr>
          <p:nvPr>
            <p:ph type="body" sz="quarter" idx="10"/>
          </p:nvPr>
        </p:nvSpPr>
        <p:spPr>
          <a:xfrm>
            <a:off x="458789" y="4969318"/>
            <a:ext cx="5568950" cy="745682"/>
          </a:xfrm>
          <a:prstGeom prst="rect">
            <a:avLst/>
          </a:prstGeom>
        </p:spPr>
        <p:txBody>
          <a:bodyPr anchor="ctr"/>
          <a:lstStyle>
            <a:lvl1pPr marL="0" marR="0" indent="0" algn="l" defTabSz="457200" rtl="0" eaLnBrk="1" fontAlgn="auto" latinLnBrk="0" hangingPunct="1">
              <a:lnSpc>
                <a:spcPct val="100000"/>
              </a:lnSpc>
              <a:spcBef>
                <a:spcPct val="20000"/>
              </a:spcBef>
              <a:spcAft>
                <a:spcPts val="0"/>
              </a:spcAft>
              <a:buClrTx/>
              <a:buSzTx/>
              <a:buFontTx/>
              <a:buNone/>
              <a:tabLst/>
              <a:defRPr/>
            </a:lvl1pPr>
          </a:lstStyle>
          <a:p>
            <a:pPr lvl="0"/>
            <a:r>
              <a:rPr lang="en-US" dirty="0" smtClean="0"/>
              <a:t>Click to edit Master text styles</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Click to edit Master text styles</a:t>
            </a:r>
          </a:p>
        </p:txBody>
      </p:sp>
      <p:pic>
        <p:nvPicPr>
          <p:cNvPr id="9" name="Picture 8" descr="Cambria_Logo_NoTagline_RGB.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6252528" y="4995863"/>
            <a:ext cx="2423160" cy="624035"/>
          </a:xfrm>
          <a:prstGeom prst="rect">
            <a:avLst/>
          </a:prstGeom>
        </p:spPr>
      </p:pic>
    </p:spTree>
    <p:extLst>
      <p:ext uri="{BB962C8B-B14F-4D97-AF65-F5344CB8AC3E}">
        <p14:creationId xmlns="" xmlns:p14="http://schemas.microsoft.com/office/powerpoint/2010/main" val="113743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alpha val="12000"/>
              </a:schemeClr>
            </a:gs>
            <a:gs pos="100000">
              <a:srgbClr val="FFFFFF">
                <a:alpha val="11000"/>
              </a:srgbClr>
            </a:gs>
            <a:gs pos="0">
              <a:schemeClr val="bg2">
                <a:alpha val="0"/>
              </a:schemeClr>
            </a:gs>
            <a:gs pos="100000">
              <a:srgbClr val="FFFFFF">
                <a:alpha val="11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ctangle 3"/>
          <p:cNvSpPr/>
          <p:nvPr/>
        </p:nvSpPr>
        <p:spPr>
          <a:xfrm>
            <a:off x="0" y="0"/>
            <a:ext cx="9144000" cy="1030653"/>
          </a:xfrm>
          <a:prstGeom prst="rect">
            <a:avLst/>
          </a:prstGeom>
          <a:solidFill>
            <a:schemeClr val="accent2"/>
          </a:solidFill>
          <a:ln>
            <a:noFill/>
          </a:ln>
          <a:effectLst>
            <a:outerShdw blurRad="82550" dist="22987" dir="5400000" algn="tl" rotWithShape="0">
              <a:srgbClr val="000000">
                <a:alpha val="49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11480" y="73144"/>
            <a:ext cx="8321040" cy="897666"/>
          </a:xfrm>
          <a:prstGeom prst="rect">
            <a:avLst/>
          </a:prstGeom>
        </p:spPr>
        <p:txBody>
          <a:bodyPr vert="horz" wrap="square" lIns="91440" tIns="45720" rIns="91440" bIns="45720" rtlCol="0" anchor="ctr"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480" y="1143000"/>
            <a:ext cx="8321040" cy="5303520"/>
          </a:xfrm>
          <a:prstGeom prst="rect">
            <a:avLst/>
          </a:prstGeom>
        </p:spPr>
        <p:txBody>
          <a:bodyPr vert="horz" lIns="91440" tIns="45720" rIns="91440" bIns="45720" rtlCol="0">
            <a:noAutofit/>
          </a:bodyPr>
          <a:lstStyle/>
          <a:p>
            <a:pPr lvl="0"/>
            <a:r>
              <a:rPr lang="en-US" dirty="0" smtClean="0"/>
              <a:t>Click to edit Master text styles </a:t>
            </a:r>
            <a:r>
              <a:rPr lang="en-US" dirty="0" err="1" smtClean="0"/>
              <a:t>fjkdsjfklds</a:t>
            </a:r>
            <a:r>
              <a:rPr lang="en-US" dirty="0" smtClean="0"/>
              <a:t> </a:t>
            </a:r>
            <a:r>
              <a:rPr lang="en-US" dirty="0" err="1" smtClean="0"/>
              <a:t>dsjkfdsklfjdsklfds</a:t>
            </a:r>
            <a:r>
              <a:rPr lang="en-US" dirty="0" smtClean="0"/>
              <a:t> </a:t>
            </a:r>
            <a:r>
              <a:rPr lang="en-US" dirty="0" err="1" smtClean="0"/>
              <a:t>kljfdslkfj</a:t>
            </a:r>
            <a:r>
              <a:rPr lang="en-US" dirty="0" smtClean="0"/>
              <a:t> </a:t>
            </a:r>
            <a:r>
              <a:rPr lang="en-US" dirty="0" err="1" smtClean="0"/>
              <a:t>dslkfjdskl</a:t>
            </a:r>
            <a:endParaRPr lang="en-US" dirty="0" smtClean="0"/>
          </a:p>
          <a:p>
            <a:pPr lvl="1"/>
            <a:r>
              <a:rPr lang="en-US" dirty="0" smtClean="0"/>
              <a:t>Second level </a:t>
            </a:r>
            <a:r>
              <a:rPr lang="en-US" dirty="0" err="1" smtClean="0"/>
              <a:t>kljfdskljfdklsjfdslkfjdskl</a:t>
            </a:r>
            <a:r>
              <a:rPr lang="en-US" dirty="0" smtClean="0"/>
              <a:t> </a:t>
            </a:r>
            <a:r>
              <a:rPr lang="en-US" dirty="0" err="1" smtClean="0"/>
              <a:t>jdslkfjd</a:t>
            </a:r>
            <a:r>
              <a:rPr lang="en-US" dirty="0" smtClean="0"/>
              <a:t> </a:t>
            </a:r>
            <a:r>
              <a:rPr lang="en-US" dirty="0" err="1" smtClean="0"/>
              <a:t>jfkldsjfdskjf</a:t>
            </a:r>
            <a:r>
              <a:rPr lang="en-US" dirty="0" smtClean="0"/>
              <a:t> </a:t>
            </a:r>
            <a:r>
              <a:rPr lang="en-US" dirty="0" err="1" smtClean="0"/>
              <a:t>dslkjf</a:t>
            </a:r>
            <a:r>
              <a:rPr lang="en-US" dirty="0" smtClean="0"/>
              <a:t> </a:t>
            </a:r>
            <a:r>
              <a:rPr lang="en-US" dirty="0" err="1" smtClean="0"/>
              <a:t>dslfjdslk</a:t>
            </a:r>
            <a:endParaRPr lang="en-US" dirty="0" smtClean="0"/>
          </a:p>
          <a:p>
            <a:pPr lvl="2"/>
            <a:r>
              <a:rPr lang="en-US" dirty="0" smtClean="0"/>
              <a:t>Third level </a:t>
            </a:r>
            <a:r>
              <a:rPr lang="en-US" dirty="0" err="1" smtClean="0"/>
              <a:t>kljsdkfjsd</a:t>
            </a:r>
            <a:r>
              <a:rPr lang="en-US" dirty="0" smtClean="0"/>
              <a:t> </a:t>
            </a:r>
            <a:r>
              <a:rPr lang="en-US" dirty="0" err="1" smtClean="0"/>
              <a:t>fjd</a:t>
            </a:r>
            <a:r>
              <a:rPr lang="en-US" dirty="0" smtClean="0"/>
              <a:t> </a:t>
            </a:r>
            <a:r>
              <a:rPr lang="en-US" dirty="0" err="1" smtClean="0"/>
              <a:t>slkfjs</a:t>
            </a:r>
            <a:r>
              <a:rPr lang="en-US" dirty="0" smtClean="0"/>
              <a:t> </a:t>
            </a:r>
            <a:r>
              <a:rPr lang="en-US" dirty="0" err="1" smtClean="0"/>
              <a:t>ksjdk</a:t>
            </a:r>
            <a:r>
              <a:rPr lang="en-US" dirty="0" smtClean="0"/>
              <a:t> </a:t>
            </a:r>
            <a:r>
              <a:rPr lang="en-US" dirty="0" err="1" smtClean="0"/>
              <a:t>jlkdjs</a:t>
            </a:r>
            <a:r>
              <a:rPr lang="en-US" dirty="0" smtClean="0"/>
              <a:t> </a:t>
            </a:r>
            <a:r>
              <a:rPr lang="en-US" dirty="0" err="1" smtClean="0"/>
              <a:t>kdjskl</a:t>
            </a:r>
            <a:r>
              <a:rPr lang="en-US" dirty="0" smtClean="0"/>
              <a:t> </a:t>
            </a:r>
            <a:r>
              <a:rPr lang="en-US" dirty="0" err="1" smtClean="0"/>
              <a:t>djsfksdjfk</a:t>
            </a:r>
            <a:r>
              <a:rPr lang="en-US" dirty="0" smtClean="0"/>
              <a:t> </a:t>
            </a:r>
            <a:r>
              <a:rPr lang="en-US" dirty="0" err="1" smtClean="0"/>
              <a:t>dsjlfdskj</a:t>
            </a:r>
            <a:r>
              <a:rPr lang="en-US" dirty="0" smtClean="0"/>
              <a:t> </a:t>
            </a:r>
            <a:r>
              <a:rPr lang="en-US" dirty="0" err="1" smtClean="0"/>
              <a:t>dsjfdslk</a:t>
            </a:r>
            <a:endParaRPr lang="en-US" dirty="0" smtClean="0"/>
          </a:p>
        </p:txBody>
      </p:sp>
      <p:sp>
        <p:nvSpPr>
          <p:cNvPr id="5" name="Rectangle 4"/>
          <p:cNvSpPr/>
          <p:nvPr/>
        </p:nvSpPr>
        <p:spPr>
          <a:xfrm>
            <a:off x="0" y="6589531"/>
            <a:ext cx="9144000" cy="26846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4"/>
          </p:nvPr>
        </p:nvSpPr>
        <p:spPr>
          <a:xfrm>
            <a:off x="8693636" y="6589531"/>
            <a:ext cx="450364" cy="276999"/>
          </a:xfrm>
          <a:prstGeom prst="rect">
            <a:avLst/>
          </a:prstGeom>
          <a:solidFill>
            <a:schemeClr val="accent2"/>
          </a:solidFill>
          <a:ln>
            <a:solidFill>
              <a:schemeClr val="accent2"/>
            </a:solidFill>
          </a:ln>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xmlns="" val="310338595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49" r:id="rId5"/>
    <p:sldLayoutId id="2147483652" r:id="rId6"/>
    <p:sldLayoutId id="2147483653" r:id="rId7"/>
  </p:sldLayoutIdLst>
  <p:hf hdr="0" ftr="0" dt="0"/>
  <p:txStyles>
    <p:titleStyle>
      <a:lvl1pPr algn="l" defTabSz="457200" rtl="0" eaLnBrk="1" latinLnBrk="0" hangingPunct="1">
        <a:spcBef>
          <a:spcPct val="0"/>
        </a:spcBef>
        <a:buNone/>
        <a:defRPr sz="2400" b="1" i="0" kern="1200" cap="all" baseline="0">
          <a:solidFill>
            <a:schemeClr val="bg2"/>
          </a:solidFill>
          <a:latin typeface="Verdana"/>
          <a:ea typeface="+mj-ea"/>
          <a:cs typeface="+mj-cs"/>
        </a:defRPr>
      </a:lvl1pPr>
    </p:titleStyle>
    <p:bodyStyle>
      <a:lvl1pPr marL="457200" indent="-457200" algn="l" defTabSz="457200" rtl="0" eaLnBrk="1" latinLnBrk="0" hangingPunct="1">
        <a:spcBef>
          <a:spcPts val="600"/>
        </a:spcBef>
        <a:buSzPct val="90000"/>
        <a:buFont typeface="Wingdings 3" pitchFamily="18" charset="2"/>
        <a:buChar char=""/>
        <a:defRPr sz="2800" kern="1200">
          <a:solidFill>
            <a:schemeClr val="tx1"/>
          </a:solidFill>
          <a:latin typeface="Georgia"/>
          <a:ea typeface="+mn-ea"/>
          <a:cs typeface="+mn-cs"/>
        </a:defRPr>
      </a:lvl1pPr>
      <a:lvl2pPr marL="914400" indent="-457200" algn="l" defTabSz="457200" rtl="0" eaLnBrk="1" latinLnBrk="0" hangingPunct="1">
        <a:spcBef>
          <a:spcPts val="400"/>
        </a:spcBef>
        <a:buSzPct val="100000"/>
        <a:buFont typeface="Wingdings" charset="2"/>
        <a:buChar char="Ø"/>
        <a:defRPr sz="2400" kern="1200">
          <a:solidFill>
            <a:schemeClr val="tx1"/>
          </a:solidFill>
          <a:latin typeface="Georgia"/>
          <a:ea typeface="+mn-ea"/>
          <a:cs typeface="+mn-cs"/>
        </a:defRPr>
      </a:lvl2pPr>
      <a:lvl3pPr marL="1257300" indent="-365760" algn="l" defTabSz="457200" rtl="0" eaLnBrk="1" latinLnBrk="0" hangingPunct="1">
        <a:spcBef>
          <a:spcPts val="300"/>
        </a:spcBef>
        <a:buFont typeface="Lucida Grande"/>
        <a:buChar char="&gt;"/>
        <a:tabLst/>
        <a:defRPr sz="2000" kern="1200">
          <a:solidFill>
            <a:schemeClr val="tx1"/>
          </a:solidFill>
          <a:latin typeface="Georgia"/>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 y="1228726"/>
            <a:ext cx="8321040" cy="53641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Placeholder 1"/>
          <p:cNvSpPr>
            <a:spLocks noGrp="1"/>
          </p:cNvSpPr>
          <p:nvPr>
            <p:ph type="title"/>
          </p:nvPr>
        </p:nvSpPr>
        <p:spPr>
          <a:xfrm>
            <a:off x="411480" y="73142"/>
            <a:ext cx="8321040" cy="1069857"/>
          </a:xfrm>
          <a:prstGeom prst="rect">
            <a:avLst/>
          </a:prstGeom>
        </p:spPr>
        <p:txBody>
          <a:bodyPr vert="horz" wrap="none" lIns="9144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 xmlns:p14="http://schemas.microsoft.com/office/powerpoint/2010/main" val="2829044094"/>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457200" rtl="0" eaLnBrk="1" latinLnBrk="0" hangingPunct="1">
        <a:spcBef>
          <a:spcPct val="0"/>
        </a:spcBef>
        <a:buNone/>
        <a:defRPr sz="2800" b="1" i="0" kern="1200" cap="all" baseline="0">
          <a:solidFill>
            <a:schemeClr val="bg2"/>
          </a:solidFill>
          <a:latin typeface="Verdana"/>
          <a:ea typeface="+mj-ea"/>
          <a:cs typeface="+mj-cs"/>
        </a:defRPr>
      </a:lvl1pPr>
    </p:titleStyle>
    <p:bodyStyle>
      <a:lvl1pPr marL="457200" indent="-457200" algn="l" defTabSz="457200" rtl="0" eaLnBrk="1" latinLnBrk="0" hangingPunct="1">
        <a:spcBef>
          <a:spcPts val="600"/>
        </a:spcBef>
        <a:buSzPct val="90000"/>
        <a:buFont typeface="Wingdings 3" pitchFamily="18" charset="2"/>
        <a:buChar char=""/>
        <a:defRPr sz="3200" kern="1200">
          <a:solidFill>
            <a:schemeClr val="bg2"/>
          </a:solidFill>
          <a:latin typeface="Georgia"/>
          <a:ea typeface="+mn-ea"/>
          <a:cs typeface="+mn-cs"/>
        </a:defRPr>
      </a:lvl1pPr>
      <a:lvl2pPr marL="914400" indent="-457200" algn="l" defTabSz="457200" rtl="0" eaLnBrk="1" latinLnBrk="0" hangingPunct="1">
        <a:spcBef>
          <a:spcPts val="300"/>
        </a:spcBef>
        <a:buFont typeface="Wingdings" pitchFamily="2" charset="2"/>
        <a:buChar char="Ø"/>
        <a:defRPr sz="2800" kern="1200">
          <a:solidFill>
            <a:schemeClr val="bg2"/>
          </a:solidFill>
          <a:latin typeface="Georgia"/>
          <a:ea typeface="+mn-ea"/>
          <a:cs typeface="+mn-cs"/>
        </a:defRPr>
      </a:lvl2pPr>
      <a:lvl3pPr marL="1280160" indent="-365125" algn="l" defTabSz="457200" rtl="0" eaLnBrk="1" latinLnBrk="0" hangingPunct="1">
        <a:spcBef>
          <a:spcPts val="300"/>
        </a:spcBef>
        <a:buFont typeface="Vladimir Script" pitchFamily="66" charset="0"/>
        <a:buChar char="&gt;"/>
        <a:defRPr sz="2400" kern="1200">
          <a:solidFill>
            <a:schemeClr val="bg2"/>
          </a:solidFill>
          <a:latin typeface="Georgia"/>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Georgia"/>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30101257"/>
      </p:ext>
    </p:extLst>
  </p:cSld>
  <p:clrMap bg1="lt1" tx1="dk1" bg2="lt2" tx2="dk2" accent1="accent1" accent2="accent2" accent3="accent3" accent4="accent4" accent5="accent5" accent6="accent6" hlink="hlink" folHlink="folHlink"/>
  <p:sldLayoutIdLst>
    <p:sldLayoutId id="2147483657" r:id="rId1"/>
  </p:sldLayoutIdLst>
  <p:hf hdr="0" ftr="0" dt="0"/>
  <p:txStyles>
    <p:titleStyle>
      <a:lvl1pPr algn="l" defTabSz="457200" rtl="0" eaLnBrk="1" latinLnBrk="0" hangingPunct="1">
        <a:spcBef>
          <a:spcPct val="0"/>
        </a:spcBef>
        <a:buNone/>
        <a:defRPr sz="2800" kern="1200" cap="all" baseline="0">
          <a:solidFill>
            <a:schemeClr val="tx1"/>
          </a:solidFill>
          <a:latin typeface="Arial Black"/>
          <a:ea typeface="+mj-ea"/>
          <a:cs typeface="+mj-cs"/>
        </a:defRPr>
      </a:lvl1pPr>
    </p:titleStyle>
    <p:bodyStyle>
      <a:lvl1pPr marL="0" indent="0" algn="l" defTabSz="457200" rtl="0" eaLnBrk="1" latinLnBrk="0" hangingPunct="1">
        <a:spcBef>
          <a:spcPct val="20000"/>
        </a:spcBef>
        <a:buFontTx/>
        <a:buNone/>
        <a:defRPr sz="1600" kern="1200" baseline="0">
          <a:solidFill>
            <a:schemeClr val="tx1"/>
          </a:solidFill>
          <a:latin typeface="Georgia"/>
          <a:ea typeface="+mn-ea"/>
          <a:cs typeface="+mn-cs"/>
        </a:defRPr>
      </a:lvl1pPr>
      <a:lvl2pPr marL="0" indent="-285750" algn="l" defTabSz="457200" rtl="0" eaLnBrk="1" latinLnBrk="0" hangingPunct="1">
        <a:spcBef>
          <a:spcPct val="20000"/>
        </a:spcBef>
        <a:buFont typeface="Arial"/>
        <a:buChar char="–"/>
        <a:defRPr sz="1600" kern="1200" baseline="0">
          <a:solidFill>
            <a:schemeClr val="tx1"/>
          </a:solidFill>
          <a:latin typeface="Georgia"/>
          <a:ea typeface="+mn-ea"/>
          <a:cs typeface="+mn-cs"/>
        </a:defRPr>
      </a:lvl2pPr>
      <a:lvl3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3pPr>
      <a:lvl4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4pPr>
      <a:lvl5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7" y="628652"/>
            <a:ext cx="8264525" cy="600074"/>
          </a:xfrm>
        </p:spPr>
        <p:txBody>
          <a:bodyPr/>
          <a:lstStyle/>
          <a:p>
            <a:r>
              <a:rPr lang="en-US" dirty="0" smtClean="0"/>
              <a:t>Our Second persona</a:t>
            </a:r>
            <a:endParaRPr lang="en-US" dirty="0"/>
          </a:p>
        </p:txBody>
      </p:sp>
      <p:sp>
        <p:nvSpPr>
          <p:cNvPr id="5" name="Subtitle 4"/>
          <p:cNvSpPr>
            <a:spLocks noGrp="1"/>
          </p:cNvSpPr>
          <p:nvPr>
            <p:ph type="subTitle" idx="1"/>
          </p:nvPr>
        </p:nvSpPr>
        <p:spPr>
          <a:xfrm>
            <a:off x="452437" y="1228727"/>
            <a:ext cx="8264525" cy="5205412"/>
          </a:xfrm>
        </p:spPr>
        <p:txBody>
          <a:bodyPr/>
          <a:lstStyle/>
          <a:p>
            <a:r>
              <a:rPr lang="en-US" sz="3200" b="1" dirty="0" smtClean="0"/>
              <a:t>Meet </a:t>
            </a:r>
            <a:r>
              <a:rPr lang="en-US" sz="3200" b="1" i="1" dirty="0" smtClean="0"/>
              <a:t>Charles</a:t>
            </a:r>
            <a:r>
              <a:rPr lang="en-US" sz="2600" dirty="0" smtClean="0"/>
              <a:t> –</a:t>
            </a:r>
          </a:p>
          <a:p>
            <a:r>
              <a:rPr lang="en-US" sz="2600" dirty="0" smtClean="0">
                <a:sym typeface="Wingdings" pitchFamily="2" charset="2"/>
              </a:rPr>
              <a:t>	</a:t>
            </a:r>
            <a:r>
              <a:rPr lang="en-US" dirty="0" smtClean="0">
                <a:sym typeface="Wingdings" pitchFamily="2" charset="2"/>
              </a:rPr>
              <a:t> Experienced and licensed case worker</a:t>
            </a:r>
            <a:endParaRPr lang="en-US" dirty="0" smtClean="0"/>
          </a:p>
          <a:p>
            <a:r>
              <a:rPr lang="en-US" dirty="0" smtClean="0">
                <a:sym typeface="Wingdings" pitchFamily="2" charset="2"/>
              </a:rPr>
              <a:t>	 Prioritizes safety and well-being of the child	 Wants to ensure children are receiving 				adequate care</a:t>
            </a:r>
            <a:endParaRPr lang="en-US" dirty="0" smtClean="0"/>
          </a:p>
          <a:p>
            <a:r>
              <a:rPr lang="en-US" dirty="0" smtClean="0"/>
              <a:t>	</a:t>
            </a:r>
          </a:p>
          <a:p>
            <a:endParaRPr lang="en-US" sz="2400" dirty="0" smtClean="0"/>
          </a:p>
          <a:p>
            <a:endParaRPr lang="en-US" dirty="0" smtClean="0"/>
          </a:p>
          <a:p>
            <a:endParaRPr lang="en-US" dirty="0"/>
          </a:p>
        </p:txBody>
      </p:sp>
      <p:pic>
        <p:nvPicPr>
          <p:cNvPr id="6" name="Picture 5" descr="Anand_Adoni.jpg"/>
          <p:cNvPicPr>
            <a:picLocks noChangeAspect="1"/>
          </p:cNvPicPr>
          <p:nvPr/>
        </p:nvPicPr>
        <p:blipFill>
          <a:blip r:embed="rId2"/>
          <a:srcRect t="6061" b="19692"/>
          <a:stretch>
            <a:fillRect/>
          </a:stretch>
        </p:blipFill>
        <p:spPr>
          <a:xfrm>
            <a:off x="3886200" y="3429000"/>
            <a:ext cx="2835736" cy="3157539"/>
          </a:xfrm>
          <a:prstGeom prst="ellipse">
            <a:avLst/>
          </a:prstGeom>
        </p:spPr>
      </p:pic>
    </p:spTree>
    <p:extLst>
      <p:ext uri="{BB962C8B-B14F-4D97-AF65-F5344CB8AC3E}">
        <p14:creationId xmlns="" xmlns:p14="http://schemas.microsoft.com/office/powerpoint/2010/main" val="403803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story</a:t>
            </a:r>
            <a:endParaRPr lang="en-US" dirty="0"/>
          </a:p>
        </p:txBody>
      </p:sp>
      <p:sp>
        <p:nvSpPr>
          <p:cNvPr id="5" name="Content Placeholder 4"/>
          <p:cNvSpPr>
            <a:spLocks noGrp="1"/>
          </p:cNvSpPr>
          <p:nvPr>
            <p:ph idx="1"/>
          </p:nvPr>
        </p:nvSpPr>
        <p:spPr/>
        <p:txBody>
          <a:bodyPr/>
          <a:lstStyle/>
          <a:p>
            <a:pPr>
              <a:buNone/>
            </a:pPr>
            <a:endParaRPr lang="en-US" dirty="0"/>
          </a:p>
        </p:txBody>
      </p:sp>
      <p:sp>
        <p:nvSpPr>
          <p:cNvPr id="10" name="Oval 9"/>
          <p:cNvSpPr/>
          <p:nvPr/>
        </p:nvSpPr>
        <p:spPr>
          <a:xfrm>
            <a:off x="411480" y="1524000"/>
            <a:ext cx="8321040" cy="457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pPr>
            <a:r>
              <a:rPr lang="en-US" sz="2000" b="1" dirty="0" smtClean="0"/>
              <a:t>USER STORY </a:t>
            </a:r>
            <a:r>
              <a:rPr lang="en-US" sz="2000" b="1" dirty="0" smtClean="0"/>
              <a:t>4:</a:t>
            </a:r>
            <a:endParaRPr lang="en-US" sz="2000" b="1" dirty="0" smtClean="0"/>
          </a:p>
          <a:p>
            <a:pPr>
              <a:spcBef>
                <a:spcPts val="0"/>
              </a:spcBef>
            </a:pPr>
            <a:endParaRPr lang="en-US" sz="1000" b="1" dirty="0" smtClean="0"/>
          </a:p>
          <a:p>
            <a:pPr>
              <a:spcBef>
                <a:spcPts val="0"/>
              </a:spcBef>
            </a:pPr>
            <a:r>
              <a:rPr lang="en-US" sz="2000" dirty="0" smtClean="0"/>
              <a:t>	As a case worker, I want to be able to 	communicate with my child’s foster parent via 	private inbox, so that I can easily 	communicate with working foster parents to 	coordinate periodic visits as well as stay 	abreast of any changes in the needs of the 	child or additional supports that can be 	provided to the parents.</a:t>
            </a:r>
            <a:endParaRPr lang="en-US" sz="2000" dirty="0" smtClean="0">
              <a:solidFill>
                <a:schemeClr val="tx2">
                  <a:lumMod val="50000"/>
                  <a:lumOff val="50000"/>
                </a:schemeClr>
              </a:solidFill>
              <a:latin typeface="Georg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cares most about…</a:t>
            </a:r>
            <a:endParaRPr lang="en-US" dirty="0"/>
          </a:p>
        </p:txBody>
      </p:sp>
      <p:sp>
        <p:nvSpPr>
          <p:cNvPr id="3" name="Content Placeholder 2"/>
          <p:cNvSpPr>
            <a:spLocks noGrp="1"/>
          </p:cNvSpPr>
          <p:nvPr>
            <p:ph idx="1"/>
          </p:nvPr>
        </p:nvSpPr>
        <p:spPr>
          <a:xfrm>
            <a:off x="372596" y="1289797"/>
            <a:ext cx="8321040" cy="5303520"/>
          </a:xfrm>
        </p:spPr>
        <p:txBody>
          <a:bodyPr/>
          <a:lstStyle/>
          <a:p>
            <a:pPr>
              <a:buNone/>
            </a:pPr>
            <a:r>
              <a:rPr lang="en-US" b="1" dirty="0" smtClean="0">
                <a:sym typeface="Wingdings" pitchFamily="2" charset="2"/>
              </a:rPr>
              <a:t>Safety and Well-being</a:t>
            </a:r>
          </a:p>
          <a:p>
            <a:pPr>
              <a:buFont typeface="Wingdings" pitchFamily="2" charset="2"/>
              <a:buChar char="ü"/>
            </a:pPr>
            <a:r>
              <a:rPr lang="en-US" sz="2400" dirty="0" smtClean="0">
                <a:sym typeface="Wingdings" pitchFamily="2" charset="2"/>
              </a:rPr>
              <a:t>Assurance that the kids are well taken care of and safe</a:t>
            </a:r>
          </a:p>
          <a:p>
            <a:pPr>
              <a:buFont typeface="Wingdings" pitchFamily="2" charset="2"/>
              <a:buChar char="ü"/>
            </a:pPr>
            <a:r>
              <a:rPr lang="en-US" sz="2400" dirty="0" smtClean="0">
                <a:sym typeface="Wingdings" pitchFamily="2" charset="2"/>
              </a:rPr>
              <a:t>Knowledge of child’s wellbeing during transitional period to new schools and home</a:t>
            </a:r>
          </a:p>
          <a:p>
            <a:pPr>
              <a:buNone/>
            </a:pPr>
            <a:r>
              <a:rPr lang="en-US" b="1" dirty="0" smtClean="0">
                <a:sym typeface="Wingdings" pitchFamily="2" charset="2"/>
              </a:rPr>
              <a:t>Proper Treatment</a:t>
            </a:r>
          </a:p>
          <a:p>
            <a:pPr>
              <a:buFont typeface="Wingdings" pitchFamily="2" charset="2"/>
              <a:buChar char="ü"/>
            </a:pPr>
            <a:r>
              <a:rPr lang="en-US" sz="2400" dirty="0" smtClean="0">
                <a:sym typeface="Wingdings" pitchFamily="2" charset="2"/>
              </a:rPr>
              <a:t>Children with emotional and mental health issues are receiving correct care regularly</a:t>
            </a:r>
          </a:p>
          <a:p>
            <a:pPr>
              <a:buNone/>
            </a:pPr>
            <a:r>
              <a:rPr lang="en-US" b="1" dirty="0" smtClean="0"/>
              <a:t>Support for Foster Parents</a:t>
            </a:r>
          </a:p>
          <a:p>
            <a:pPr>
              <a:buFont typeface="Wingdings" pitchFamily="2" charset="2"/>
              <a:buChar char="ü"/>
            </a:pPr>
            <a:r>
              <a:rPr lang="en-US" sz="2400" dirty="0" smtClean="0">
                <a:sym typeface="Wingdings" pitchFamily="2" charset="2"/>
              </a:rPr>
              <a:t>Provide advice and assistance to foster parents via regular communication</a:t>
            </a:r>
          </a:p>
          <a:p>
            <a:pPr>
              <a:buFont typeface="Wingdings" pitchFamily="2" charset="2"/>
              <a:buChar char="ü"/>
            </a:pPr>
            <a:r>
              <a:rPr lang="en-US" sz="2400" dirty="0" smtClean="0">
                <a:sym typeface="Wingdings" pitchFamily="2" charset="2"/>
              </a:rPr>
              <a:t>Offer suggestions for training and support services available to families</a:t>
            </a:r>
          </a:p>
        </p:txBody>
      </p:sp>
      <p:sp>
        <p:nvSpPr>
          <p:cNvPr id="4" name="Slide Number Placeholder 3"/>
          <p:cNvSpPr>
            <a:spLocks noGrp="1"/>
          </p:cNvSpPr>
          <p:nvPr>
            <p:ph type="sldNum" sz="quarter" idx="4"/>
          </p:nvPr>
        </p:nvSpPr>
        <p:spPr/>
        <p:txBody>
          <a:bodyPr/>
          <a:lstStyle/>
          <a:p>
            <a:fld id="{B4A4EE82-C70D-B54D-BDD1-77285D1B4288}"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story</a:t>
            </a:r>
            <a:endParaRPr lang="en-US" dirty="0"/>
          </a:p>
        </p:txBody>
      </p:sp>
      <p:sp>
        <p:nvSpPr>
          <p:cNvPr id="4" name="Slide Number Placeholder 3"/>
          <p:cNvSpPr>
            <a:spLocks noGrp="1"/>
          </p:cNvSpPr>
          <p:nvPr>
            <p:ph type="sldNum" sz="quarter" idx="4"/>
          </p:nvPr>
        </p:nvSpPr>
        <p:spPr/>
        <p:txBody>
          <a:bodyPr/>
          <a:lstStyle/>
          <a:p>
            <a:fld id="{B4A4EE82-C70D-B54D-BDD1-77285D1B4288}" type="slidenum">
              <a:rPr lang="en-US" smtClean="0"/>
              <a:pPr/>
              <a:t>4</a:t>
            </a:fld>
            <a:endParaRPr lang="en-US" dirty="0"/>
          </a:p>
        </p:txBody>
      </p:sp>
      <p:sp>
        <p:nvSpPr>
          <p:cNvPr id="8" name="Subtitle 11"/>
          <p:cNvSpPr txBox="1">
            <a:spLocks/>
          </p:cNvSpPr>
          <p:nvPr/>
        </p:nvSpPr>
        <p:spPr>
          <a:xfrm>
            <a:off x="444183" y="1219200"/>
            <a:ext cx="8288337" cy="5105400"/>
          </a:xfrm>
          <a:prstGeom prst="roundRect">
            <a:avLst/>
          </a:prstGeom>
          <a:ln/>
        </p:spPr>
        <p:style>
          <a:lnRef idx="3">
            <a:schemeClr val="lt1"/>
          </a:lnRef>
          <a:fillRef idx="1">
            <a:schemeClr val="accent6"/>
          </a:fillRef>
          <a:effectRef idx="1">
            <a:schemeClr val="accent6"/>
          </a:effectRef>
          <a:fontRef idx="minor">
            <a:schemeClr val="lt1"/>
          </a:fontRef>
        </p:style>
        <p:txBody>
          <a:bodyPr vert="horz" wrap="square" lIns="91440" tIns="45720" rIns="91440" bIns="45720" rtlCol="0">
            <a:noAutofit/>
          </a:bodyPr>
          <a:lstStyle/>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endParaRPr kumimoji="0" lang="en-US" sz="15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r>
              <a:rPr kumimoji="0" lang="en-US" sz="16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rPr>
              <a:t>Charles has extensive  professional experience  with the foster care system in various capacities throughout his career working with</a:t>
            </a:r>
            <a:r>
              <a:rPr kumimoji="0" lang="en-US" sz="1600" b="0" i="0" u="none" strike="noStrike" kern="1200" cap="none" spc="0" normalizeH="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rPr>
              <a:t> the public sector</a:t>
            </a:r>
            <a:r>
              <a:rPr lang="en-US" sz="1600" dirty="0" smtClean="0">
                <a:solidFill>
                  <a:srgbClr val="000000">
                    <a:lumMod val="50000"/>
                    <a:lumOff val="50000"/>
                  </a:srgbClr>
                </a:solidFill>
                <a:effectLst>
                  <a:outerShdw blurRad="120650" dist="25400" dir="2700000" algn="tl" rotWithShape="0">
                    <a:srgbClr val="2A5C66">
                      <a:alpha val="35000"/>
                    </a:srgbClr>
                  </a:outerShdw>
                </a:effectLst>
                <a:latin typeface="Georgia" pitchFamily="18" charset="0"/>
              </a:rPr>
              <a:t>.  Specifically, he  assisted in the creation of the eligibility determination system for foster care as part of </a:t>
            </a:r>
            <a:r>
              <a:rPr lang="en-US" sz="1600" dirty="0" err="1" smtClean="0">
                <a:solidFill>
                  <a:srgbClr val="000000">
                    <a:lumMod val="50000"/>
                    <a:lumOff val="50000"/>
                  </a:srgbClr>
                </a:solidFill>
                <a:effectLst>
                  <a:outerShdw blurRad="120650" dist="25400" dir="2700000" algn="tl" rotWithShape="0">
                    <a:srgbClr val="2A5C66">
                      <a:alpha val="35000"/>
                    </a:srgbClr>
                  </a:outerShdw>
                </a:effectLst>
                <a:latin typeface="Georgia" pitchFamily="18" charset="0"/>
              </a:rPr>
              <a:t>CalWIN</a:t>
            </a:r>
            <a:r>
              <a:rPr lang="en-US" sz="1600" dirty="0" smtClean="0">
                <a:solidFill>
                  <a:srgbClr val="000000">
                    <a:lumMod val="50000"/>
                    <a:lumOff val="50000"/>
                  </a:srgbClr>
                </a:solidFill>
                <a:effectLst>
                  <a:outerShdw blurRad="120650" dist="25400" dir="2700000" algn="tl" rotWithShape="0">
                    <a:srgbClr val="2A5C66">
                      <a:alpha val="35000"/>
                    </a:srgbClr>
                  </a:outerShdw>
                </a:effectLst>
                <a:latin typeface="Georgia" pitchFamily="18" charset="0"/>
              </a:rPr>
              <a:t>. Charles was also an integral part of  developing a prototype for an application that tracks  the approval process of psychotropic medications for kids in the foster care system. This was part of California’s State System Interoperability and Integration program initiated by the Federal government. </a:t>
            </a: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endParaRPr lang="en-US" sz="1600" dirty="0" smtClean="0">
              <a:solidFill>
                <a:srgbClr val="000000">
                  <a:lumMod val="50000"/>
                  <a:lumOff val="50000"/>
                </a:srgbClr>
              </a:solidFill>
              <a:effectLst>
                <a:outerShdw blurRad="120650" dist="25400" dir="2700000" algn="tl" rotWithShape="0">
                  <a:srgbClr val="2A5C66">
                    <a:alpha val="35000"/>
                  </a:srgbClr>
                </a:outerShdw>
              </a:effectLst>
              <a:latin typeface="Georgia" pitchFamily="18" charset="0"/>
            </a:endParaRP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r>
              <a:rPr lang="en-US" sz="1600" dirty="0" smtClean="0">
                <a:solidFill>
                  <a:srgbClr val="000000">
                    <a:lumMod val="50000"/>
                    <a:lumOff val="50000"/>
                  </a:srgbClr>
                </a:solidFill>
                <a:effectLst>
                  <a:outerShdw blurRad="120650" dist="25400" dir="2700000" algn="tl" rotWithShape="0">
                    <a:srgbClr val="2A5C66">
                      <a:alpha val="35000"/>
                    </a:srgbClr>
                  </a:outerShdw>
                </a:effectLst>
                <a:latin typeface="Georgia" pitchFamily="18" charset="0"/>
              </a:rPr>
              <a:t>From an advisory capacity, Charles contributed to the Court Appointed Special Advocates (CASA) organization. This particular role helped shape his priorities as a case worker of ensuring safety and promoting permanency as much as possible.</a:t>
            </a: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endParaRPr kumimoji="0" lang="en-US" sz="16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endParaRPr kumimoji="0" lang="en-US" sz="16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endParaRPr>
          </a:p>
        </p:txBody>
      </p:sp>
    </p:spTree>
  </p:cSld>
  <p:clrMapOvr>
    <a:masterClrMapping/>
  </p:clrMapOvr>
</p:sld>
</file>

<file path=ppt/theme/theme1.xml><?xml version="1.0" encoding="utf-8"?>
<a:theme xmlns:a="http://schemas.openxmlformats.org/drawingml/2006/main" name="1_Cambria_presentation_template">
  <a:themeElements>
    <a:clrScheme name="Cambria">
      <a:dk1>
        <a:srgbClr val="2A5C66"/>
      </a:dk1>
      <a:lt1>
        <a:srgbClr val="008282"/>
      </a:lt1>
      <a:dk2>
        <a:srgbClr val="3C3C3C"/>
      </a:dk2>
      <a:lt2>
        <a:srgbClr val="FFFFFF"/>
      </a:lt2>
      <a:accent1>
        <a:srgbClr val="AAAAAA"/>
      </a:accent1>
      <a:accent2>
        <a:srgbClr val="E96239"/>
      </a:accent2>
      <a:accent3>
        <a:srgbClr val="E4DF06"/>
      </a:accent3>
      <a:accent4>
        <a:srgbClr val="2A5C66"/>
      </a:accent4>
      <a:accent5>
        <a:srgbClr val="DEDEDE"/>
      </a:accent5>
      <a:accent6>
        <a:srgbClr val="97DCE1"/>
      </a:accent6>
      <a:hlink>
        <a:srgbClr val="008282"/>
      </a:hlink>
      <a:folHlink>
        <a:srgbClr val="2A5C66"/>
      </a:folHlink>
    </a:clrScheme>
    <a:fontScheme name="Cambria">
      <a:majorFont>
        <a:latin typeface="Verdan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ambria">
      <a:dk1>
        <a:srgbClr val="2A5C66"/>
      </a:dk1>
      <a:lt1>
        <a:srgbClr val="00A19C"/>
      </a:lt1>
      <a:dk2>
        <a:srgbClr val="000000"/>
      </a:dk2>
      <a:lt2>
        <a:srgbClr val="FFFFFF"/>
      </a:lt2>
      <a:accent1>
        <a:srgbClr val="F26532"/>
      </a:accent1>
      <a:accent2>
        <a:srgbClr val="E9F235"/>
      </a:accent2>
      <a:accent3>
        <a:srgbClr val="00CFD2"/>
      </a:accent3>
      <a:accent4>
        <a:srgbClr val="FF9F66"/>
      </a:accent4>
      <a:accent5>
        <a:srgbClr val="8CCC34"/>
      </a:accent5>
      <a:accent6>
        <a:srgbClr val="FF35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ambria New 2">
      <a:dk1>
        <a:srgbClr val="2A5C66"/>
      </a:dk1>
      <a:lt1>
        <a:srgbClr val="008282"/>
      </a:lt1>
      <a:dk2>
        <a:srgbClr val="3C3C3C"/>
      </a:dk2>
      <a:lt2>
        <a:srgbClr val="FFFFFF"/>
      </a:lt2>
      <a:accent1>
        <a:srgbClr val="AAAAAA"/>
      </a:accent1>
      <a:accent2>
        <a:srgbClr val="F26532"/>
      </a:accent2>
      <a:accent3>
        <a:srgbClr val="E4DF06"/>
      </a:accent3>
      <a:accent4>
        <a:srgbClr val="2A5C66"/>
      </a:accent4>
      <a:accent5>
        <a:srgbClr val="DEDEDE"/>
      </a:accent5>
      <a:accent6>
        <a:srgbClr val="97DCE1"/>
      </a:accent6>
      <a:hlink>
        <a:srgbClr val="008282"/>
      </a:hlink>
      <a:folHlink>
        <a:srgbClr val="2A5C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ntent_x0020_Category xmlns="29be814f-e5d3-43ac-9b9b-06885a4da0ae">General Office</Content_x0020_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20BF7A75FD7C4A8FB823A7C1518292" ma:contentTypeVersion="2" ma:contentTypeDescription="Create a new document." ma:contentTypeScope="" ma:versionID="8173718662e4346b8ddb22aaf51368c4">
  <xsd:schema xmlns:xsd="http://www.w3.org/2001/XMLSchema" xmlns:xs="http://www.w3.org/2001/XMLSchema" xmlns:p="http://schemas.microsoft.com/office/2006/metadata/properties" xmlns:ns2="29be814f-e5d3-43ac-9b9b-06885a4da0ae" targetNamespace="http://schemas.microsoft.com/office/2006/metadata/properties" ma:root="true" ma:fieldsID="2dda0fdee86c3a2a34516785d0542a56" ns2:_="">
    <xsd:import namespace="29be814f-e5d3-43ac-9b9b-06885a4da0ae"/>
    <xsd:element name="properties">
      <xsd:complexType>
        <xsd:sequence>
          <xsd:element name="documentManagement">
            <xsd:complexType>
              <xsd:all>
                <xsd:element ref="ns2:Content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be814f-e5d3-43ac-9b9b-06885a4da0ae" elementFormDefault="qualified">
    <xsd:import namespace="http://schemas.microsoft.com/office/2006/documentManagement/types"/>
    <xsd:import namespace="http://schemas.microsoft.com/office/infopath/2007/PartnerControls"/>
    <xsd:element name="Content_x0020_Category" ma:index="8" nillable="true" ma:displayName="Content Category" ma:default="General Office" ma:format="Dropdown" ma:internalName="Content_x0020_Category">
      <xsd:simpleType>
        <xsd:restriction base="dms:Choice">
          <xsd:enumeration value="Capture"/>
          <xsd:enumeration value="Contract"/>
          <xsd:enumeration value="General Office"/>
          <xsd:enumeration value="Marketing Collateral"/>
          <xsd:enumeration value="PMO - Internal"/>
          <xsd:enumeration value="PMO - Project"/>
          <xsd:enumeration value="Proposal"/>
          <xsd:enumeration value="Recruiting"/>
          <xsd:enumeration value="Resum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5CF900-111C-4342-AAA0-7BB583EEDECA}">
  <ds:schemaRefs>
    <ds:schemaRef ds:uri="http://schemas.microsoft.com/office/2006/metadata/properties"/>
    <ds:schemaRef ds:uri="http://schemas.microsoft.com/office/infopath/2007/PartnerControls"/>
    <ds:schemaRef ds:uri="29be814f-e5d3-43ac-9b9b-06885a4da0ae"/>
  </ds:schemaRefs>
</ds:datastoreItem>
</file>

<file path=customXml/itemProps2.xml><?xml version="1.0" encoding="utf-8"?>
<ds:datastoreItem xmlns:ds="http://schemas.openxmlformats.org/officeDocument/2006/customXml" ds:itemID="{CC6EABFE-0D27-4A3E-AD75-F617EADA44CF}">
  <ds:schemaRefs>
    <ds:schemaRef ds:uri="http://schemas.microsoft.com/sharepoint/v3/contenttype/forms"/>
  </ds:schemaRefs>
</ds:datastoreItem>
</file>

<file path=customXml/itemProps3.xml><?xml version="1.0" encoding="utf-8"?>
<ds:datastoreItem xmlns:ds="http://schemas.openxmlformats.org/officeDocument/2006/customXml" ds:itemID="{9224AB88-1ABC-46C7-B2A1-E6645C4B3F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be814f-e5d3-43ac-9b9b-06885a4da0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3301</TotalTime>
  <Words>214</Words>
  <Application>Microsoft Office PowerPoint</Application>
  <PresentationFormat>On-screen Show (4:3)</PresentationFormat>
  <Paragraphs>26</Paragraphs>
  <Slides>4</Slides>
  <Notes>0</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1_Cambria_presentation_template</vt:lpstr>
      <vt:lpstr>Custom Design</vt:lpstr>
      <vt:lpstr>1_Custom Design</vt:lpstr>
      <vt:lpstr>Our Second persona</vt:lpstr>
      <vt:lpstr>user story</vt:lpstr>
      <vt:lpstr>Charles cares most about…</vt:lpstr>
      <vt:lpstr>Charles’ story</vt:lpstr>
    </vt:vector>
  </TitlesOfParts>
  <Company>Cambria Solutions,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Tina Forrester</dc:creator>
  <dc:description>Created by:_x000d_
Cambria Solutions, Inc._x000d_
1050 20th Street, Suite 275_x000d_
Sacramento, CA 95811_x000d_
(916) 326-4446</dc:description>
  <cp:lastModifiedBy>Jennifer Morrison</cp:lastModifiedBy>
  <cp:revision>115</cp:revision>
  <cp:lastPrinted>2013-12-30T19:30:00Z</cp:lastPrinted>
  <dcterms:created xsi:type="dcterms:W3CDTF">2013-09-23T23:31:16Z</dcterms:created>
  <dcterms:modified xsi:type="dcterms:W3CDTF">2016-06-05T16:06:38Z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0x0101005520BF7A75FD7C4A8FB823A7C1518292</vt:lpwstr>
  </property>
</Properties>
</file>