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1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143000"/>
            <a:ext cx="8321040" cy="548640"/>
          </a:xfrm>
        </p:spPr>
        <p:txBody>
          <a:bodyPr wrap="square">
            <a:sp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1480" y="1828800"/>
            <a:ext cx="8321040" cy="4617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11480" y="73143"/>
            <a:ext cx="8321040" cy="897666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93636" y="6593317"/>
            <a:ext cx="450364" cy="276999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b="0" i="0">
                <a:solidFill>
                  <a:schemeClr val="bg2"/>
                </a:solidFill>
                <a:latin typeface="Verdana Bold"/>
                <a:cs typeface="Verdana Bold"/>
              </a:defRPr>
            </a:lvl1pPr>
          </a:lstStyle>
          <a:p>
            <a:fld id="{B4A4EE82-C70D-B54D-BDD1-77285D1B428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761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143000"/>
            <a:ext cx="8321040" cy="5303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93636" y="6593317"/>
            <a:ext cx="450364" cy="276999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b="0" i="0">
                <a:solidFill>
                  <a:schemeClr val="bg2"/>
                </a:solidFill>
                <a:latin typeface="Verdana Bold"/>
                <a:cs typeface="Verdana Bold"/>
              </a:defRPr>
            </a:lvl1pPr>
          </a:lstStyle>
          <a:p>
            <a:fld id="{B4A4EE82-C70D-B54D-BDD1-77285D1B428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104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73144"/>
            <a:ext cx="8321040" cy="8976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143000"/>
            <a:ext cx="4114800" cy="5303520"/>
          </a:xfrm>
        </p:spPr>
        <p:txBody>
          <a:bodyPr/>
          <a:lstStyle>
            <a:lvl1pPr>
              <a:defRPr sz="2800"/>
            </a:lvl1pPr>
            <a:lvl2pPr>
              <a:spcBef>
                <a:spcPts val="300"/>
              </a:spcBef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8" y="1143000"/>
            <a:ext cx="4114800" cy="5303520"/>
          </a:xfrm>
        </p:spPr>
        <p:txBody>
          <a:bodyPr/>
          <a:lstStyle>
            <a:lvl1pPr>
              <a:defRPr sz="2800"/>
            </a:lvl1pPr>
            <a:lvl2pPr>
              <a:spcBef>
                <a:spcPts val="300"/>
              </a:spcBef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93636" y="6593317"/>
            <a:ext cx="450364" cy="276999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b="0" i="0">
                <a:solidFill>
                  <a:schemeClr val="bg2"/>
                </a:solidFill>
                <a:latin typeface="Verdana Bold"/>
                <a:cs typeface="Verdana Bold"/>
              </a:defRPr>
            </a:lvl1pPr>
          </a:lstStyle>
          <a:p>
            <a:fld id="{B4A4EE82-C70D-B54D-BDD1-77285D1B428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80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73144"/>
            <a:ext cx="8321040" cy="89766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143000"/>
            <a:ext cx="4114800" cy="461665"/>
          </a:xfrm>
        </p:spPr>
        <p:txBody>
          <a:bodyPr anchor="t">
            <a:spAutoFit/>
          </a:bodyPr>
          <a:lstStyle>
            <a:lvl1pPr marL="0" indent="0">
              <a:buNone/>
              <a:defRPr sz="2400" b="1">
                <a:solidFill>
                  <a:srgbClr val="00828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828800"/>
            <a:ext cx="4114800" cy="4617720"/>
          </a:xfrm>
        </p:spPr>
        <p:txBody>
          <a:bodyPr/>
          <a:lstStyle>
            <a:lvl1pPr>
              <a:defRPr sz="2400"/>
            </a:lvl1pPr>
            <a:lvl2pPr>
              <a:spcBef>
                <a:spcPts val="300"/>
              </a:spcBef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143000"/>
            <a:ext cx="4114800" cy="461665"/>
          </a:xfrm>
        </p:spPr>
        <p:txBody>
          <a:bodyPr anchor="t">
            <a:spAutoFit/>
          </a:bodyPr>
          <a:lstStyle>
            <a:lvl1pPr marL="0" indent="0">
              <a:buNone/>
              <a:defRPr sz="2400" b="1">
                <a:solidFill>
                  <a:srgbClr val="00828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114800" cy="4617720"/>
          </a:xfrm>
        </p:spPr>
        <p:txBody>
          <a:bodyPr/>
          <a:lstStyle>
            <a:lvl1pPr>
              <a:defRPr sz="2400"/>
            </a:lvl1pPr>
            <a:lvl2pPr>
              <a:spcBef>
                <a:spcPts val="300"/>
              </a:spcBef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693636" y="6593317"/>
            <a:ext cx="450364" cy="276999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b="0" i="0">
                <a:solidFill>
                  <a:schemeClr val="bg2"/>
                </a:solidFill>
                <a:latin typeface="Verdana Bold"/>
                <a:cs typeface="Verdana Bold"/>
              </a:defRPr>
            </a:lvl1pPr>
          </a:lstStyle>
          <a:p>
            <a:fld id="{B4A4EE82-C70D-B54D-BDD1-77285D1B428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153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143000"/>
            <a:ext cx="8321040" cy="54864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1480" y="1828800"/>
            <a:ext cx="8321040" cy="461772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600"/>
              </a:spcBef>
              <a:buFont typeface="Wingdings 3" pitchFamily="18" charset="2"/>
              <a:buChar char=""/>
              <a:defRPr/>
            </a:lvl1pPr>
            <a:lvl2pPr marL="914400" indent="-457200">
              <a:spcBef>
                <a:spcPts val="200"/>
              </a:spcBef>
              <a:defRPr/>
            </a:lvl2pPr>
            <a:lvl3pPr indent="-365760">
              <a:spcBef>
                <a:spcPts val="200"/>
              </a:spcBef>
              <a:buFont typeface="Vladimir Script" pitchFamily="66" charset="0"/>
              <a:buChar char="&gt;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11480" y="73143"/>
            <a:ext cx="8321040" cy="897666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93636" y="6593317"/>
            <a:ext cx="450364" cy="276999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b="0" i="0">
                <a:solidFill>
                  <a:schemeClr val="bg2"/>
                </a:solidFill>
                <a:latin typeface="Verdana Bold"/>
                <a:cs typeface="Verdana Bold"/>
              </a:defRPr>
            </a:lvl1pPr>
          </a:lstStyle>
          <a:p>
            <a:fld id="{B4A4EE82-C70D-B54D-BDD1-77285D1B428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662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143000"/>
            <a:ext cx="4114800" cy="5303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5303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93636" y="6593317"/>
            <a:ext cx="450364" cy="276999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b="0" i="0">
                <a:solidFill>
                  <a:schemeClr val="bg2"/>
                </a:solidFill>
                <a:latin typeface="Verdana Bold"/>
                <a:cs typeface="Verdana Bold"/>
              </a:defRPr>
            </a:lvl1pPr>
          </a:lstStyle>
          <a:p>
            <a:fld id="{B4A4EE82-C70D-B54D-BDD1-77285D1B428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11480" y="73143"/>
            <a:ext cx="8321040" cy="897666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159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143000"/>
            <a:ext cx="4114800" cy="46166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None/>
              <a:defRPr sz="2400" b="1">
                <a:solidFill>
                  <a:srgbClr val="00828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828800"/>
            <a:ext cx="4114800" cy="46177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143000"/>
            <a:ext cx="4114800" cy="46166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None/>
              <a:defRPr sz="2400" b="1">
                <a:solidFill>
                  <a:srgbClr val="00828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114800" cy="46177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693636" y="6593317"/>
            <a:ext cx="450364" cy="276999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b="0" i="0">
                <a:solidFill>
                  <a:schemeClr val="bg2"/>
                </a:solidFill>
                <a:latin typeface="Verdana Bold"/>
                <a:cs typeface="Verdana Bold"/>
              </a:defRPr>
            </a:lvl1pPr>
          </a:lstStyle>
          <a:p>
            <a:fld id="{B4A4EE82-C70D-B54D-BDD1-77285D1B428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11480" y="73143"/>
            <a:ext cx="8321040" cy="897666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176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alpha val="12000"/>
              </a:schemeClr>
            </a:gs>
            <a:gs pos="100000">
              <a:srgbClr val="FFFFFF">
                <a:alpha val="11000"/>
              </a:srgbClr>
            </a:gs>
            <a:gs pos="0">
              <a:schemeClr val="bg2">
                <a:alpha val="0"/>
              </a:schemeClr>
            </a:gs>
            <a:gs pos="100000">
              <a:srgbClr val="FFFFFF">
                <a:alpha val="11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3065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82550" dist="22987" dir="5400000" algn="tl" rotWithShape="0">
              <a:srgbClr val="000000">
                <a:alpha val="4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828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73144"/>
            <a:ext cx="8321040" cy="897666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143000"/>
            <a:ext cx="8321040" cy="5303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 </a:t>
            </a:r>
            <a:r>
              <a:rPr lang="en-US" dirty="0" err="1" smtClean="0"/>
              <a:t>fjkdsjfklds</a:t>
            </a:r>
            <a:r>
              <a:rPr lang="en-US" dirty="0" smtClean="0"/>
              <a:t> </a:t>
            </a:r>
            <a:r>
              <a:rPr lang="en-US" dirty="0" err="1" smtClean="0"/>
              <a:t>dsjkfdsklfjdsklfds</a:t>
            </a:r>
            <a:r>
              <a:rPr lang="en-US" dirty="0" smtClean="0"/>
              <a:t> </a:t>
            </a:r>
            <a:r>
              <a:rPr lang="en-US" dirty="0" err="1" smtClean="0"/>
              <a:t>kljfdslkfj</a:t>
            </a:r>
            <a:r>
              <a:rPr lang="en-US" dirty="0" smtClean="0"/>
              <a:t> </a:t>
            </a:r>
            <a:r>
              <a:rPr lang="en-US" dirty="0" err="1" smtClean="0"/>
              <a:t>dslkfjdskl</a:t>
            </a:r>
            <a:endParaRPr lang="en-US" dirty="0" smtClean="0"/>
          </a:p>
          <a:p>
            <a:pPr lvl="1"/>
            <a:r>
              <a:rPr lang="en-US" dirty="0" smtClean="0"/>
              <a:t>Second level </a:t>
            </a:r>
            <a:r>
              <a:rPr lang="en-US" dirty="0" err="1" smtClean="0"/>
              <a:t>kljfdskljfdklsjfdslkfjdskl</a:t>
            </a:r>
            <a:r>
              <a:rPr lang="en-US" dirty="0" smtClean="0"/>
              <a:t> </a:t>
            </a:r>
            <a:r>
              <a:rPr lang="en-US" dirty="0" err="1" smtClean="0"/>
              <a:t>jdslkfjd</a:t>
            </a:r>
            <a:r>
              <a:rPr lang="en-US" dirty="0" smtClean="0"/>
              <a:t> </a:t>
            </a:r>
            <a:r>
              <a:rPr lang="en-US" dirty="0" err="1" smtClean="0"/>
              <a:t>jfkldsjfdskjf</a:t>
            </a:r>
            <a:r>
              <a:rPr lang="en-US" dirty="0" smtClean="0"/>
              <a:t> </a:t>
            </a:r>
            <a:r>
              <a:rPr lang="en-US" dirty="0" err="1" smtClean="0"/>
              <a:t>dslkjf</a:t>
            </a:r>
            <a:r>
              <a:rPr lang="en-US" dirty="0" smtClean="0"/>
              <a:t> </a:t>
            </a:r>
            <a:r>
              <a:rPr lang="en-US" dirty="0" err="1" smtClean="0"/>
              <a:t>dslfjdslk</a:t>
            </a:r>
            <a:endParaRPr lang="en-US" dirty="0" smtClean="0"/>
          </a:p>
          <a:p>
            <a:pPr lvl="2"/>
            <a:r>
              <a:rPr lang="en-US" dirty="0" smtClean="0"/>
              <a:t>Third level </a:t>
            </a:r>
            <a:r>
              <a:rPr lang="en-US" dirty="0" err="1" smtClean="0"/>
              <a:t>kljsdkfjsd</a:t>
            </a:r>
            <a:r>
              <a:rPr lang="en-US" dirty="0" smtClean="0"/>
              <a:t> </a:t>
            </a:r>
            <a:r>
              <a:rPr lang="en-US" dirty="0" err="1" smtClean="0"/>
              <a:t>fjd</a:t>
            </a:r>
            <a:r>
              <a:rPr lang="en-US" dirty="0" smtClean="0"/>
              <a:t> </a:t>
            </a:r>
            <a:r>
              <a:rPr lang="en-US" dirty="0" err="1" smtClean="0"/>
              <a:t>slkfjs</a:t>
            </a:r>
            <a:r>
              <a:rPr lang="en-US" dirty="0" smtClean="0"/>
              <a:t> </a:t>
            </a:r>
            <a:r>
              <a:rPr lang="en-US" dirty="0" err="1" smtClean="0"/>
              <a:t>ksjdk</a:t>
            </a:r>
            <a:r>
              <a:rPr lang="en-US" dirty="0" smtClean="0"/>
              <a:t> </a:t>
            </a:r>
            <a:r>
              <a:rPr lang="en-US" dirty="0" err="1" smtClean="0"/>
              <a:t>jlkdjs</a:t>
            </a:r>
            <a:r>
              <a:rPr lang="en-US" dirty="0" smtClean="0"/>
              <a:t> </a:t>
            </a:r>
            <a:r>
              <a:rPr lang="en-US" dirty="0" err="1" smtClean="0"/>
              <a:t>kdjskl</a:t>
            </a:r>
            <a:r>
              <a:rPr lang="en-US" dirty="0" smtClean="0"/>
              <a:t> </a:t>
            </a:r>
            <a:r>
              <a:rPr lang="en-US" dirty="0" err="1" smtClean="0"/>
              <a:t>djsfksdjfk</a:t>
            </a:r>
            <a:r>
              <a:rPr lang="en-US" dirty="0" smtClean="0"/>
              <a:t> </a:t>
            </a:r>
            <a:r>
              <a:rPr lang="en-US" dirty="0" err="1" smtClean="0"/>
              <a:t>dsjlfdskj</a:t>
            </a:r>
            <a:r>
              <a:rPr lang="en-US" dirty="0" smtClean="0"/>
              <a:t> </a:t>
            </a:r>
            <a:r>
              <a:rPr lang="en-US" dirty="0" err="1" smtClean="0"/>
              <a:t>dsjfdslk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6589531"/>
            <a:ext cx="9144000" cy="268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828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93636" y="6589531"/>
            <a:ext cx="450364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b="0" i="0">
                <a:solidFill>
                  <a:schemeClr val="bg2"/>
                </a:solidFill>
                <a:latin typeface="Verdana Bold"/>
                <a:cs typeface="Verdana Bold"/>
              </a:defRPr>
            </a:lvl1pPr>
          </a:lstStyle>
          <a:p>
            <a:pPr defTabSz="457200"/>
            <a:fld id="{B4A4EE82-C70D-B54D-BDD1-77285D1B4288}" type="slidenum">
              <a:rPr lang="en-US" smtClean="0">
                <a:solidFill>
                  <a:srgbClr val="FFFFFF"/>
                </a:solidFill>
              </a:rPr>
              <a:pPr defTabSz="457200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095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 cap="all" baseline="0">
          <a:solidFill>
            <a:schemeClr val="bg2"/>
          </a:solidFill>
          <a:latin typeface="Verdana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spcBef>
          <a:spcPts val="600"/>
        </a:spcBef>
        <a:buSzPct val="90000"/>
        <a:buFont typeface="Wingdings 3" pitchFamily="18" charset="2"/>
        <a:buChar char=""/>
        <a:defRPr sz="2800" kern="1200">
          <a:solidFill>
            <a:schemeClr val="tx1"/>
          </a:solidFill>
          <a:latin typeface="Georgia"/>
          <a:ea typeface="+mn-ea"/>
          <a:cs typeface="+mn-cs"/>
        </a:defRPr>
      </a:lvl1pPr>
      <a:lvl2pPr marL="914400" indent="-457200" algn="l" defTabSz="457200" rtl="0" eaLnBrk="1" latinLnBrk="0" hangingPunct="1">
        <a:spcBef>
          <a:spcPts val="400"/>
        </a:spcBef>
        <a:buSzPct val="100000"/>
        <a:buFont typeface="Wingdings" charset="2"/>
        <a:buChar char="Ø"/>
        <a:defRPr sz="2400" kern="1200">
          <a:solidFill>
            <a:schemeClr val="tx1"/>
          </a:solidFill>
          <a:latin typeface="Georgia"/>
          <a:ea typeface="+mn-ea"/>
          <a:cs typeface="+mn-cs"/>
        </a:defRPr>
      </a:lvl2pPr>
      <a:lvl3pPr marL="1257300" indent="-365760" algn="l" defTabSz="457200" rtl="0" eaLnBrk="1" latinLnBrk="0" hangingPunct="1">
        <a:spcBef>
          <a:spcPts val="300"/>
        </a:spcBef>
        <a:buFont typeface="Lucida Grande"/>
        <a:buChar char="&gt;"/>
        <a:tabLst/>
        <a:defRPr sz="20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Cambria’s Client-Focused Agile Process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A4EE82-C70D-B54D-BDD1-77285D1B4288}" type="slidenum">
              <a:rPr lang="en-US" smtClean="0">
                <a:solidFill>
                  <a:srgbClr val="FFFFFF"/>
                </a:solidFill>
              </a:rPr>
              <a:pPr/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316528"/>
            <a:ext cx="2133601" cy="2466337"/>
          </a:xfrm>
          <a:prstGeom prst="rect">
            <a:avLst/>
          </a:prstGeom>
          <a:solidFill>
            <a:srgbClr val="ECECE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828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" y="3837936"/>
            <a:ext cx="2133601" cy="2578608"/>
          </a:xfrm>
          <a:prstGeom prst="rect">
            <a:avLst/>
          </a:prstGeom>
          <a:solidFill>
            <a:srgbClr val="008282"/>
          </a:solidFill>
          <a:ln>
            <a:solidFill>
              <a:srgbClr val="00828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828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04280" y="1316528"/>
            <a:ext cx="2133601" cy="2466337"/>
          </a:xfrm>
          <a:prstGeom prst="rect">
            <a:avLst/>
          </a:prstGeom>
          <a:solidFill>
            <a:srgbClr val="ECECE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828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04280" y="3837936"/>
            <a:ext cx="2133601" cy="2578608"/>
          </a:xfrm>
          <a:prstGeom prst="rect">
            <a:avLst/>
          </a:prstGeom>
          <a:solidFill>
            <a:srgbClr val="00565B"/>
          </a:solidFill>
          <a:ln>
            <a:solidFill>
              <a:srgbClr val="00565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828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56160" y="1316528"/>
            <a:ext cx="2133601" cy="2466337"/>
          </a:xfrm>
          <a:prstGeom prst="rect">
            <a:avLst/>
          </a:prstGeom>
          <a:solidFill>
            <a:srgbClr val="ECECE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828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56160" y="3837937"/>
            <a:ext cx="2133601" cy="2575389"/>
          </a:xfrm>
          <a:prstGeom prst="rect">
            <a:avLst/>
          </a:prstGeom>
          <a:solidFill>
            <a:srgbClr val="008282"/>
          </a:solidFill>
          <a:ln>
            <a:solidFill>
              <a:srgbClr val="00828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828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08040" y="1316528"/>
            <a:ext cx="2133601" cy="2466337"/>
          </a:xfrm>
          <a:prstGeom prst="rect">
            <a:avLst/>
          </a:prstGeom>
          <a:solidFill>
            <a:srgbClr val="ECECE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828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08040" y="3837937"/>
            <a:ext cx="2130552" cy="2578608"/>
          </a:xfrm>
          <a:prstGeom prst="rect">
            <a:avLst/>
          </a:prstGeom>
          <a:solidFill>
            <a:srgbClr val="00565B"/>
          </a:solidFill>
          <a:ln>
            <a:solidFill>
              <a:srgbClr val="00565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828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3940419"/>
            <a:ext cx="223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 defTabSz="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</a:rPr>
              <a:t>Discuss and determine </a:t>
            </a:r>
            <a:r>
              <a:rPr lang="en-US" sz="1400" dirty="0" smtClean="0">
                <a:solidFill>
                  <a:srgbClr val="FFFFFF"/>
                </a:solidFill>
              </a:rPr>
              <a:t>target audience</a:t>
            </a:r>
          </a:p>
          <a:p>
            <a:pPr marL="120650" indent="-120650" defTabSz="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</a:rPr>
              <a:t>Brainstorm </a:t>
            </a:r>
            <a:r>
              <a:rPr lang="en-US" sz="1400" dirty="0" smtClean="0">
                <a:solidFill>
                  <a:srgbClr val="FFFFFF"/>
                </a:solidFill>
              </a:rPr>
              <a:t>freely</a:t>
            </a:r>
            <a:endParaRPr lang="en-US" sz="1400" dirty="0" smtClean="0">
              <a:solidFill>
                <a:srgbClr val="FFFFFF"/>
              </a:solidFill>
            </a:endParaRPr>
          </a:p>
          <a:p>
            <a:pPr marL="120650" indent="-120650" defTabSz="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</a:rPr>
              <a:t>Explore and research relevant trends</a:t>
            </a:r>
            <a:endParaRPr lang="en-US" sz="1400" dirty="0" smtClean="0">
              <a:solidFill>
                <a:srgbClr val="FFFFFF"/>
              </a:solidFill>
            </a:endParaRPr>
          </a:p>
          <a:p>
            <a:pPr marL="120650" indent="-120650" defTabSz="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</a:rPr>
              <a:t>Track </a:t>
            </a:r>
            <a:r>
              <a:rPr lang="en-US" sz="1400" dirty="0" smtClean="0">
                <a:solidFill>
                  <a:srgbClr val="FFFFFF"/>
                </a:solidFill>
              </a:rPr>
              <a:t>themes and </a:t>
            </a:r>
            <a:r>
              <a:rPr lang="en-US" sz="1400" dirty="0" smtClean="0">
                <a:solidFill>
                  <a:srgbClr val="FFFFFF"/>
                </a:solidFill>
              </a:rPr>
              <a:t> begin prioritizing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2505" y="1507065"/>
            <a:ext cx="20186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r>
              <a:rPr lang="en-US" sz="1600" b="1" dirty="0">
                <a:solidFill>
                  <a:srgbClr val="00565B"/>
                </a:solidFill>
              </a:rPr>
              <a:t>1. </a:t>
            </a:r>
            <a:r>
              <a:rPr lang="en-US" sz="1600" b="1" dirty="0" smtClean="0">
                <a:solidFill>
                  <a:srgbClr val="00565B"/>
                </a:solidFill>
              </a:rPr>
              <a:t>Seek Collective Inspiration</a:t>
            </a:r>
            <a:endParaRPr lang="en-US" sz="1600" dirty="0">
              <a:solidFill>
                <a:srgbClr val="2A5C66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29953" y="1508407"/>
            <a:ext cx="1882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r>
              <a:rPr lang="en-US" sz="1600" b="1" dirty="0">
                <a:solidFill>
                  <a:srgbClr val="00565B"/>
                </a:solidFill>
              </a:rPr>
              <a:t>2. </a:t>
            </a:r>
            <a:r>
              <a:rPr lang="en-US" sz="1600" b="1" dirty="0" smtClean="0">
                <a:solidFill>
                  <a:srgbClr val="00565B"/>
                </a:solidFill>
              </a:rPr>
              <a:t>People first and foremost</a:t>
            </a:r>
            <a:endParaRPr lang="en-US" sz="1600" dirty="0">
              <a:solidFill>
                <a:srgbClr val="2A5C66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80284" y="1502091"/>
            <a:ext cx="2012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r>
              <a:rPr lang="en-US" sz="1600" b="1" dirty="0" smtClean="0">
                <a:solidFill>
                  <a:srgbClr val="00565B"/>
                </a:solidFill>
              </a:rPr>
              <a:t>3. </a:t>
            </a:r>
            <a:r>
              <a:rPr lang="en-US" sz="1600" b="1" dirty="0" smtClean="0">
                <a:solidFill>
                  <a:srgbClr val="00565B"/>
                </a:solidFill>
              </a:rPr>
              <a:t>Find the Heart of the Matter</a:t>
            </a:r>
            <a:endParaRPr lang="en-US" sz="1600" dirty="0">
              <a:solidFill>
                <a:srgbClr val="2A5C66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94095" y="1504777"/>
            <a:ext cx="20333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r>
              <a:rPr lang="en-US" sz="1600" b="1" dirty="0">
                <a:solidFill>
                  <a:srgbClr val="00565B"/>
                </a:solidFill>
              </a:rPr>
              <a:t>4. </a:t>
            </a:r>
            <a:r>
              <a:rPr lang="en-US" sz="1600" b="1" dirty="0" smtClean="0">
                <a:solidFill>
                  <a:srgbClr val="00565B"/>
                </a:solidFill>
              </a:rPr>
              <a:t>Keep Iterating to Innovate</a:t>
            </a:r>
            <a:endParaRPr lang="en-US" sz="1600" dirty="0">
              <a:solidFill>
                <a:srgbClr val="2A5C66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61821" y="3940419"/>
            <a:ext cx="223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 defTabSz="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</a:rPr>
              <a:t>Learn, understand, and know </a:t>
            </a:r>
            <a:r>
              <a:rPr lang="en-US" sz="1400" dirty="0" smtClean="0">
                <a:solidFill>
                  <a:srgbClr val="FFFFFF"/>
                </a:solidFill>
              </a:rPr>
              <a:t>the user</a:t>
            </a:r>
          </a:p>
          <a:p>
            <a:pPr marL="120650" indent="-120650" defTabSz="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</a:rPr>
              <a:t>Keep in mind </a:t>
            </a:r>
            <a:r>
              <a:rPr lang="en-US" sz="1400" dirty="0" smtClean="0">
                <a:solidFill>
                  <a:srgbClr val="FFFFFF"/>
                </a:solidFill>
              </a:rPr>
              <a:t>the user’s </a:t>
            </a:r>
            <a:r>
              <a:rPr lang="en-US" sz="1400" dirty="0" smtClean="0">
                <a:solidFill>
                  <a:schemeClr val="bg2"/>
                </a:solidFill>
              </a:rPr>
              <a:t>holistic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smtClean="0">
                <a:solidFill>
                  <a:srgbClr val="FFFFFF"/>
                </a:solidFill>
              </a:rPr>
              <a:t>experience</a:t>
            </a:r>
          </a:p>
          <a:p>
            <a:pPr marL="120650" indent="-120650" defTabSz="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</a:rPr>
              <a:t>Default to human-centered </a:t>
            </a:r>
            <a:r>
              <a:rPr lang="en-US" sz="1400" dirty="0" smtClean="0">
                <a:solidFill>
                  <a:srgbClr val="FFFFFF"/>
                </a:solidFill>
              </a:rPr>
              <a:t>design</a:t>
            </a:r>
            <a:endParaRPr lang="en-US" sz="1400" dirty="0" smtClean="0">
              <a:solidFill>
                <a:srgbClr val="FFFFFF"/>
              </a:solidFill>
            </a:endParaRPr>
          </a:p>
          <a:p>
            <a:pPr marL="120650" indent="-120650" defTabSz="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</a:rPr>
              <a:t>Simplicity is key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56160" y="3942857"/>
            <a:ext cx="208284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 defTabSz="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</a:rPr>
              <a:t>Sketch, edit, and storyboard </a:t>
            </a:r>
            <a:endParaRPr lang="en-US" sz="1400" dirty="0" smtClean="0">
              <a:solidFill>
                <a:srgbClr val="FFFFFF"/>
              </a:solidFill>
            </a:endParaRPr>
          </a:p>
          <a:p>
            <a:pPr marL="120650" indent="-120650" defTabSz="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</a:rPr>
              <a:t>Generate</a:t>
            </a:r>
            <a:r>
              <a:rPr lang="en-US" sz="1400" dirty="0" smtClean="0">
                <a:solidFill>
                  <a:srgbClr val="FFFFFF"/>
                </a:solidFill>
              </a:rPr>
              <a:t> multiple and varied </a:t>
            </a:r>
            <a:r>
              <a:rPr lang="en-US" sz="1400" dirty="0" smtClean="0">
                <a:solidFill>
                  <a:srgbClr val="FFFFFF"/>
                </a:solidFill>
              </a:rPr>
              <a:t>designs</a:t>
            </a:r>
          </a:p>
          <a:p>
            <a:pPr marL="120650" indent="-120650" defTabSz="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</a:rPr>
              <a:t>Settle on the right technology </a:t>
            </a:r>
            <a:r>
              <a:rPr lang="en-US" sz="1400" dirty="0" smtClean="0">
                <a:solidFill>
                  <a:srgbClr val="FFFFFF"/>
                </a:solidFill>
              </a:rPr>
              <a:t>stack</a:t>
            </a:r>
          </a:p>
          <a:p>
            <a:pPr marL="120650" indent="-120650" defTabSz="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</a:rPr>
              <a:t>Determine direction through consensus and </a:t>
            </a:r>
            <a:r>
              <a:rPr lang="en-US" sz="1400" dirty="0" smtClean="0">
                <a:solidFill>
                  <a:srgbClr val="FFFFFF"/>
                </a:solidFill>
              </a:rPr>
              <a:t>build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65581" y="3942857"/>
            <a:ext cx="2235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 defTabSz="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</a:rPr>
              <a:t>Prioritize based on value and importance</a:t>
            </a:r>
            <a:endParaRPr lang="en-US" sz="1400" dirty="0" smtClean="0">
              <a:solidFill>
                <a:srgbClr val="FFFFFF"/>
              </a:solidFill>
            </a:endParaRPr>
          </a:p>
          <a:p>
            <a:pPr marL="120650" indent="-120650" defTabSz="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</a:rPr>
              <a:t>Emphasize short </a:t>
            </a:r>
            <a:r>
              <a:rPr lang="en-US" sz="1400" dirty="0" smtClean="0">
                <a:solidFill>
                  <a:srgbClr val="FFFFFF"/>
                </a:solidFill>
              </a:rPr>
              <a:t>release </a:t>
            </a:r>
            <a:r>
              <a:rPr lang="en-US" sz="1400" dirty="0" smtClean="0">
                <a:solidFill>
                  <a:srgbClr val="FFFFFF"/>
                </a:solidFill>
              </a:rPr>
              <a:t>cycles</a:t>
            </a:r>
          </a:p>
          <a:p>
            <a:pPr marL="120650" indent="-120650" defTabSz="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</a:rPr>
              <a:t>Innovate </a:t>
            </a:r>
            <a:r>
              <a:rPr lang="en-US" sz="1400" dirty="0" smtClean="0">
                <a:solidFill>
                  <a:srgbClr val="FFFFFF"/>
                </a:solidFill>
              </a:rPr>
              <a:t>throughout</a:t>
            </a:r>
            <a:endParaRPr lang="en-US" sz="1400" dirty="0" smtClean="0">
              <a:solidFill>
                <a:srgbClr val="FFFFFF"/>
              </a:solidFill>
            </a:endParaRPr>
          </a:p>
          <a:p>
            <a:pPr marL="120650" indent="-120650" defTabSz="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</a:rPr>
              <a:t>Continuous testing (with </a:t>
            </a:r>
            <a:r>
              <a:rPr lang="en-US" sz="1400" dirty="0" smtClean="0">
                <a:solidFill>
                  <a:srgbClr val="FFFFFF"/>
                </a:solidFill>
              </a:rPr>
              <a:t>users and across code</a:t>
            </a:r>
            <a:r>
              <a:rPr lang="en-US" sz="1400" dirty="0" smtClean="0">
                <a:solidFill>
                  <a:srgbClr val="FFFFFF"/>
                </a:solidFill>
              </a:rPr>
              <a:t>)</a:t>
            </a:r>
            <a:endParaRPr lang="en-US" sz="1400" dirty="0" smtClean="0">
              <a:solidFill>
                <a:srgbClr val="FFFFFF"/>
              </a:solidFill>
            </a:endParaRPr>
          </a:p>
        </p:txBody>
      </p:sp>
      <p:pic>
        <p:nvPicPr>
          <p:cNvPr id="2050" name="Picture 2" descr="http://insightbulletin.com/wp-content/uploads/2015/12/Divine-Relationship-Between-Parents-And-Children.jpg"/>
          <p:cNvPicPr>
            <a:picLocks noChangeAspect="1" noChangeArrowheads="1"/>
          </p:cNvPicPr>
          <p:nvPr/>
        </p:nvPicPr>
        <p:blipFill>
          <a:blip r:embed="rId2" cstate="print"/>
          <a:srcRect l="20141" t="22262" r="30928" b="3527"/>
          <a:stretch>
            <a:fillRect/>
          </a:stretch>
        </p:blipFill>
        <p:spPr bwMode="auto">
          <a:xfrm>
            <a:off x="2642993" y="2179530"/>
            <a:ext cx="1753642" cy="1553226"/>
          </a:xfrm>
          <a:prstGeom prst="rect">
            <a:avLst/>
          </a:prstGeom>
          <a:noFill/>
        </p:spPr>
      </p:pic>
      <p:pic>
        <p:nvPicPr>
          <p:cNvPr id="2051" name="Picture 3" descr="C:\Users\Jennifer Morrison\AppData\Local\Microsoft\Windows\Temporary Internet Files\Content.IE5\W5VLUVCK\166025477[1].jpg"/>
          <p:cNvPicPr>
            <a:picLocks noChangeAspect="1" noChangeArrowheads="1"/>
          </p:cNvPicPr>
          <p:nvPr/>
        </p:nvPicPr>
        <p:blipFill>
          <a:blip r:embed="rId3" cstate="print"/>
          <a:srcRect l="7619" t="6117" r="17956" b="6624"/>
          <a:stretch>
            <a:fillRect/>
          </a:stretch>
        </p:blipFill>
        <p:spPr bwMode="auto">
          <a:xfrm>
            <a:off x="5010410" y="2204581"/>
            <a:ext cx="1415441" cy="1490597"/>
          </a:xfrm>
          <a:prstGeom prst="rect">
            <a:avLst/>
          </a:prstGeom>
          <a:noFill/>
        </p:spPr>
      </p:pic>
      <p:pic>
        <p:nvPicPr>
          <p:cNvPr id="2055" name="Picture 7" descr="C:\Users\Jennifer Morrison\AppData\Local\Microsoft\Windows\Temporary Internet Files\Content.IE5\W5VLUVCK\thumb-Spin-Around-circular-arrows-0-3534[1]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7621" y="2337669"/>
            <a:ext cx="1822192" cy="1157092"/>
          </a:xfrm>
          <a:prstGeom prst="rect">
            <a:avLst/>
          </a:prstGeom>
          <a:noFill/>
        </p:spPr>
      </p:pic>
      <p:pic>
        <p:nvPicPr>
          <p:cNvPr id="2056" name="Picture 8" descr="C:\Users\Jennifer Morrison\AppData\Local\Microsoft\Windows\Temporary Internet Files\Content.IE5\W5VLUVCK\icon_43498-300x3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783" y="2087933"/>
            <a:ext cx="1590804" cy="15908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6473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Cambria’s Scrum Process DRAFT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A4EE82-C70D-B54D-BDD1-77285D1B4288}" type="slidenum">
              <a:rPr lang="en-US" smtClean="0">
                <a:solidFill>
                  <a:srgbClr val="FFFFFF"/>
                </a:solidFill>
              </a:rPr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20430747">
            <a:off x="3569629" y="1688215"/>
            <a:ext cx="4184555" cy="4187698"/>
            <a:chOff x="1406856" y="1448757"/>
            <a:chExt cx="6297214" cy="6301945"/>
          </a:xfrm>
          <a:solidFill>
            <a:srgbClr val="00565B"/>
          </a:solidFill>
        </p:grpSpPr>
        <p:sp>
          <p:nvSpPr>
            <p:cNvPr id="31" name="Freeform 30"/>
            <p:cNvSpPr>
              <a:spLocks noChangeAspect="1"/>
            </p:cNvSpPr>
            <p:nvPr/>
          </p:nvSpPr>
          <p:spPr>
            <a:xfrm rot="16200000">
              <a:off x="1317755" y="1775823"/>
              <a:ext cx="3581310" cy="2927178"/>
            </a:xfrm>
            <a:custGeom>
              <a:avLst/>
              <a:gdLst>
                <a:gd name="connsiteX0" fmla="*/ 3581310 w 3581310"/>
                <a:gd name="connsiteY0" fmla="*/ 2108875 h 2927178"/>
                <a:gd name="connsiteX1" fmla="*/ 2882348 w 3581310"/>
                <a:gd name="connsiteY1" fmla="*/ 2927178 h 2927178"/>
                <a:gd name="connsiteX2" fmla="*/ 1908944 w 3581310"/>
                <a:gd name="connsiteY2" fmla="*/ 2108875 h 2927178"/>
                <a:gd name="connsiteX3" fmla="*/ 2297440 w 3581310"/>
                <a:gd name="connsiteY3" fmla="*/ 2108875 h 2927178"/>
                <a:gd name="connsiteX4" fmla="*/ 273641 w 3581310"/>
                <a:gd name="connsiteY4" fmla="*/ 838919 h 2927178"/>
                <a:gd name="connsiteX5" fmla="*/ 173357 w 3581310"/>
                <a:gd name="connsiteY5" fmla="*/ 848274 h 2927178"/>
                <a:gd name="connsiteX6" fmla="*/ 504037 w 3581310"/>
                <a:gd name="connsiteY6" fmla="*/ 454917 h 2927178"/>
                <a:gd name="connsiteX7" fmla="*/ 0 w 3581310"/>
                <a:gd name="connsiteY7" fmla="*/ 24388 h 2927178"/>
                <a:gd name="connsiteX8" fmla="*/ 280715 w 3581310"/>
                <a:gd name="connsiteY8" fmla="*/ 1554 h 2927178"/>
                <a:gd name="connsiteX9" fmla="*/ 3183710 w 3581310"/>
                <a:gd name="connsiteY9" fmla="*/ 2108876 h 292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1310" h="2927178">
                  <a:moveTo>
                    <a:pt x="3581310" y="2108875"/>
                  </a:moveTo>
                  <a:lnTo>
                    <a:pt x="2882348" y="2927178"/>
                  </a:lnTo>
                  <a:lnTo>
                    <a:pt x="1908944" y="2108875"/>
                  </a:lnTo>
                  <a:lnTo>
                    <a:pt x="2297440" y="2108875"/>
                  </a:lnTo>
                  <a:cubicBezTo>
                    <a:pt x="1950154" y="1292486"/>
                    <a:pt x="1134067" y="797152"/>
                    <a:pt x="273641" y="838919"/>
                  </a:cubicBezTo>
                  <a:lnTo>
                    <a:pt x="173357" y="848274"/>
                  </a:lnTo>
                  <a:lnTo>
                    <a:pt x="504037" y="454917"/>
                  </a:lnTo>
                  <a:lnTo>
                    <a:pt x="0" y="24388"/>
                  </a:lnTo>
                  <a:lnTo>
                    <a:pt x="280715" y="1554"/>
                  </a:lnTo>
                  <a:cubicBezTo>
                    <a:pt x="1591176" y="-41279"/>
                    <a:pt x="2803952" y="804851"/>
                    <a:pt x="3183710" y="2108876"/>
                  </a:cubicBezTo>
                  <a:close/>
                </a:path>
              </a:pathLst>
            </a:cu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 32"/>
            <p:cNvSpPr>
              <a:spLocks noChangeAspect="1"/>
            </p:cNvSpPr>
            <p:nvPr/>
          </p:nvSpPr>
          <p:spPr>
            <a:xfrm rot="10800000">
              <a:off x="1406856" y="4586014"/>
              <a:ext cx="3581310" cy="2927178"/>
            </a:xfrm>
            <a:custGeom>
              <a:avLst/>
              <a:gdLst>
                <a:gd name="connsiteX0" fmla="*/ 3581310 w 3581310"/>
                <a:gd name="connsiteY0" fmla="*/ 2108875 h 2927178"/>
                <a:gd name="connsiteX1" fmla="*/ 2882348 w 3581310"/>
                <a:gd name="connsiteY1" fmla="*/ 2927178 h 2927178"/>
                <a:gd name="connsiteX2" fmla="*/ 1908944 w 3581310"/>
                <a:gd name="connsiteY2" fmla="*/ 2108875 h 2927178"/>
                <a:gd name="connsiteX3" fmla="*/ 2297440 w 3581310"/>
                <a:gd name="connsiteY3" fmla="*/ 2108875 h 2927178"/>
                <a:gd name="connsiteX4" fmla="*/ 273641 w 3581310"/>
                <a:gd name="connsiteY4" fmla="*/ 838919 h 2927178"/>
                <a:gd name="connsiteX5" fmla="*/ 173357 w 3581310"/>
                <a:gd name="connsiteY5" fmla="*/ 848274 h 2927178"/>
                <a:gd name="connsiteX6" fmla="*/ 504037 w 3581310"/>
                <a:gd name="connsiteY6" fmla="*/ 454917 h 2927178"/>
                <a:gd name="connsiteX7" fmla="*/ 0 w 3581310"/>
                <a:gd name="connsiteY7" fmla="*/ 24388 h 2927178"/>
                <a:gd name="connsiteX8" fmla="*/ 280715 w 3581310"/>
                <a:gd name="connsiteY8" fmla="*/ 1554 h 2927178"/>
                <a:gd name="connsiteX9" fmla="*/ 3183710 w 3581310"/>
                <a:gd name="connsiteY9" fmla="*/ 2108876 h 292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1310" h="2927178">
                  <a:moveTo>
                    <a:pt x="3581310" y="2108875"/>
                  </a:moveTo>
                  <a:lnTo>
                    <a:pt x="2882348" y="2927178"/>
                  </a:lnTo>
                  <a:lnTo>
                    <a:pt x="1908944" y="2108875"/>
                  </a:lnTo>
                  <a:lnTo>
                    <a:pt x="2297440" y="2108875"/>
                  </a:lnTo>
                  <a:cubicBezTo>
                    <a:pt x="1950154" y="1292486"/>
                    <a:pt x="1134067" y="797152"/>
                    <a:pt x="273641" y="838919"/>
                  </a:cubicBezTo>
                  <a:lnTo>
                    <a:pt x="173357" y="848274"/>
                  </a:lnTo>
                  <a:lnTo>
                    <a:pt x="504037" y="454917"/>
                  </a:lnTo>
                  <a:lnTo>
                    <a:pt x="0" y="24388"/>
                  </a:lnTo>
                  <a:lnTo>
                    <a:pt x="280715" y="1554"/>
                  </a:lnTo>
                  <a:cubicBezTo>
                    <a:pt x="1591176" y="-41279"/>
                    <a:pt x="2803952" y="804851"/>
                    <a:pt x="3183710" y="2108876"/>
                  </a:cubicBezTo>
                  <a:close/>
                </a:path>
              </a:pathLst>
            </a:cu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Freeform 33"/>
            <p:cNvSpPr>
              <a:spLocks noChangeAspect="1"/>
            </p:cNvSpPr>
            <p:nvPr/>
          </p:nvSpPr>
          <p:spPr>
            <a:xfrm>
              <a:off x="4122760" y="1696368"/>
              <a:ext cx="3581310" cy="2927178"/>
            </a:xfrm>
            <a:custGeom>
              <a:avLst/>
              <a:gdLst>
                <a:gd name="connsiteX0" fmla="*/ 3581310 w 3581310"/>
                <a:gd name="connsiteY0" fmla="*/ 2108875 h 2927178"/>
                <a:gd name="connsiteX1" fmla="*/ 2882348 w 3581310"/>
                <a:gd name="connsiteY1" fmla="*/ 2927178 h 2927178"/>
                <a:gd name="connsiteX2" fmla="*/ 1908944 w 3581310"/>
                <a:gd name="connsiteY2" fmla="*/ 2108875 h 2927178"/>
                <a:gd name="connsiteX3" fmla="*/ 2297440 w 3581310"/>
                <a:gd name="connsiteY3" fmla="*/ 2108875 h 2927178"/>
                <a:gd name="connsiteX4" fmla="*/ 273641 w 3581310"/>
                <a:gd name="connsiteY4" fmla="*/ 838919 h 2927178"/>
                <a:gd name="connsiteX5" fmla="*/ 173357 w 3581310"/>
                <a:gd name="connsiteY5" fmla="*/ 848274 h 2927178"/>
                <a:gd name="connsiteX6" fmla="*/ 504037 w 3581310"/>
                <a:gd name="connsiteY6" fmla="*/ 454917 h 2927178"/>
                <a:gd name="connsiteX7" fmla="*/ 0 w 3581310"/>
                <a:gd name="connsiteY7" fmla="*/ 24388 h 2927178"/>
                <a:gd name="connsiteX8" fmla="*/ 280715 w 3581310"/>
                <a:gd name="connsiteY8" fmla="*/ 1554 h 2927178"/>
                <a:gd name="connsiteX9" fmla="*/ 3183710 w 3581310"/>
                <a:gd name="connsiteY9" fmla="*/ 2108876 h 292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1310" h="2927178">
                  <a:moveTo>
                    <a:pt x="3581310" y="2108875"/>
                  </a:moveTo>
                  <a:lnTo>
                    <a:pt x="2882348" y="2927178"/>
                  </a:lnTo>
                  <a:lnTo>
                    <a:pt x="1908944" y="2108875"/>
                  </a:lnTo>
                  <a:lnTo>
                    <a:pt x="2297440" y="2108875"/>
                  </a:lnTo>
                  <a:cubicBezTo>
                    <a:pt x="1950154" y="1292486"/>
                    <a:pt x="1134067" y="797152"/>
                    <a:pt x="273641" y="838919"/>
                  </a:cubicBezTo>
                  <a:lnTo>
                    <a:pt x="173357" y="848274"/>
                  </a:lnTo>
                  <a:lnTo>
                    <a:pt x="504037" y="454917"/>
                  </a:lnTo>
                  <a:lnTo>
                    <a:pt x="0" y="24388"/>
                  </a:lnTo>
                  <a:lnTo>
                    <a:pt x="280715" y="1554"/>
                  </a:lnTo>
                  <a:cubicBezTo>
                    <a:pt x="1591176" y="-41279"/>
                    <a:pt x="2803952" y="804851"/>
                    <a:pt x="3183710" y="2108876"/>
                  </a:cubicBezTo>
                  <a:close/>
                </a:path>
              </a:pathLst>
            </a:cu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34"/>
            <p:cNvSpPr>
              <a:spLocks noChangeAspect="1"/>
            </p:cNvSpPr>
            <p:nvPr/>
          </p:nvSpPr>
          <p:spPr>
            <a:xfrm rot="5400000">
              <a:off x="4198035" y="4496458"/>
              <a:ext cx="3581310" cy="2927178"/>
            </a:xfrm>
            <a:custGeom>
              <a:avLst/>
              <a:gdLst>
                <a:gd name="connsiteX0" fmla="*/ 3581310 w 3581310"/>
                <a:gd name="connsiteY0" fmla="*/ 2108875 h 2927178"/>
                <a:gd name="connsiteX1" fmla="*/ 2882348 w 3581310"/>
                <a:gd name="connsiteY1" fmla="*/ 2927178 h 2927178"/>
                <a:gd name="connsiteX2" fmla="*/ 1908944 w 3581310"/>
                <a:gd name="connsiteY2" fmla="*/ 2108875 h 2927178"/>
                <a:gd name="connsiteX3" fmla="*/ 2297440 w 3581310"/>
                <a:gd name="connsiteY3" fmla="*/ 2108875 h 2927178"/>
                <a:gd name="connsiteX4" fmla="*/ 273641 w 3581310"/>
                <a:gd name="connsiteY4" fmla="*/ 838919 h 2927178"/>
                <a:gd name="connsiteX5" fmla="*/ 173357 w 3581310"/>
                <a:gd name="connsiteY5" fmla="*/ 848274 h 2927178"/>
                <a:gd name="connsiteX6" fmla="*/ 504037 w 3581310"/>
                <a:gd name="connsiteY6" fmla="*/ 454917 h 2927178"/>
                <a:gd name="connsiteX7" fmla="*/ 0 w 3581310"/>
                <a:gd name="connsiteY7" fmla="*/ 24388 h 2927178"/>
                <a:gd name="connsiteX8" fmla="*/ 280715 w 3581310"/>
                <a:gd name="connsiteY8" fmla="*/ 1554 h 2927178"/>
                <a:gd name="connsiteX9" fmla="*/ 3183710 w 3581310"/>
                <a:gd name="connsiteY9" fmla="*/ 2108876 h 292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1310" h="2927178">
                  <a:moveTo>
                    <a:pt x="3581310" y="2108875"/>
                  </a:moveTo>
                  <a:lnTo>
                    <a:pt x="2882348" y="2927178"/>
                  </a:lnTo>
                  <a:lnTo>
                    <a:pt x="1908944" y="2108875"/>
                  </a:lnTo>
                  <a:lnTo>
                    <a:pt x="2297440" y="2108875"/>
                  </a:lnTo>
                  <a:cubicBezTo>
                    <a:pt x="1950154" y="1292486"/>
                    <a:pt x="1134067" y="797152"/>
                    <a:pt x="273641" y="838919"/>
                  </a:cubicBezTo>
                  <a:lnTo>
                    <a:pt x="173357" y="848274"/>
                  </a:lnTo>
                  <a:lnTo>
                    <a:pt x="504037" y="454917"/>
                  </a:lnTo>
                  <a:lnTo>
                    <a:pt x="0" y="24388"/>
                  </a:lnTo>
                  <a:lnTo>
                    <a:pt x="280715" y="1554"/>
                  </a:lnTo>
                  <a:cubicBezTo>
                    <a:pt x="1591176" y="-41279"/>
                    <a:pt x="2803952" y="804851"/>
                    <a:pt x="3183710" y="2108876"/>
                  </a:cubicBezTo>
                  <a:close/>
                </a:path>
              </a:pathLst>
            </a:cu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ight Arrow 35"/>
          <p:cNvSpPr/>
          <p:nvPr/>
        </p:nvSpPr>
        <p:spPr>
          <a:xfrm>
            <a:off x="7638600" y="3346007"/>
            <a:ext cx="1310762" cy="872113"/>
          </a:xfrm>
          <a:prstGeom prst="rightArrow">
            <a:avLst/>
          </a:prstGeom>
          <a:solidFill>
            <a:srgbClr val="0056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Release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1295127" y="3443351"/>
            <a:ext cx="664205" cy="588136"/>
          </a:xfrm>
          <a:prstGeom prst="rightArrow">
            <a:avLst/>
          </a:prstGeom>
          <a:solidFill>
            <a:srgbClr val="0056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7380" y="3379612"/>
            <a:ext cx="811388" cy="81138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9" y="3234594"/>
            <a:ext cx="1005651" cy="1005651"/>
          </a:xfrm>
          <a:prstGeom prst="rect">
            <a:avLst/>
          </a:prstGeom>
        </p:spPr>
      </p:pic>
      <p:sp>
        <p:nvSpPr>
          <p:cNvPr id="39" name="Right Arrow 38"/>
          <p:cNvSpPr/>
          <p:nvPr/>
        </p:nvSpPr>
        <p:spPr>
          <a:xfrm>
            <a:off x="2959949" y="3487996"/>
            <a:ext cx="664205" cy="588136"/>
          </a:xfrm>
          <a:prstGeom prst="rightArrow">
            <a:avLst/>
          </a:prstGeom>
          <a:solidFill>
            <a:srgbClr val="0056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4307" y="4375666"/>
            <a:ext cx="119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Product Backlog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36021" y="4380629"/>
            <a:ext cx="115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Sprint Backlog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2177781">
            <a:off x="3898631" y="2168300"/>
            <a:ext cx="3417498" cy="3449216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251354"/>
              </a:avLst>
            </a:prstTxWarp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Design, build, test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18307890">
            <a:off x="4058916" y="2057455"/>
            <a:ext cx="3417498" cy="3449216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251354"/>
              </a:avLst>
            </a:prstTxWarp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Planning Meeting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8421736">
            <a:off x="3846725" y="2008959"/>
            <a:ext cx="3417498" cy="3449216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251354"/>
              </a:avLst>
            </a:prstTxWarp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Review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18677055">
            <a:off x="3989692" y="2001936"/>
            <a:ext cx="3417498" cy="344921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Retrospective</a:t>
            </a:r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45462" y="1188885"/>
            <a:ext cx="896167" cy="89616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914187" y="1325736"/>
            <a:ext cx="115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Daily Scrum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7873919"/>
      </p:ext>
    </p:extLst>
  </p:cSld>
  <p:clrMapOvr>
    <a:masterClrMapping/>
  </p:clrMapOvr>
</p:sld>
</file>

<file path=ppt/theme/theme1.xml><?xml version="1.0" encoding="utf-8"?>
<a:theme xmlns:a="http://schemas.openxmlformats.org/drawingml/2006/main" name="1_Cambria_presentation_template">
  <a:themeElements>
    <a:clrScheme name="Cambria">
      <a:dk1>
        <a:srgbClr val="2A5C66"/>
      </a:dk1>
      <a:lt1>
        <a:srgbClr val="008282"/>
      </a:lt1>
      <a:dk2>
        <a:srgbClr val="3C3C3C"/>
      </a:dk2>
      <a:lt2>
        <a:srgbClr val="FFFFFF"/>
      </a:lt2>
      <a:accent1>
        <a:srgbClr val="AAAAAA"/>
      </a:accent1>
      <a:accent2>
        <a:srgbClr val="E96239"/>
      </a:accent2>
      <a:accent3>
        <a:srgbClr val="E4DF06"/>
      </a:accent3>
      <a:accent4>
        <a:srgbClr val="2A5C66"/>
      </a:accent4>
      <a:accent5>
        <a:srgbClr val="DEDEDE"/>
      </a:accent5>
      <a:accent6>
        <a:srgbClr val="97DCE1"/>
      </a:accent6>
      <a:hlink>
        <a:srgbClr val="008282"/>
      </a:hlink>
      <a:folHlink>
        <a:srgbClr val="2A5C66"/>
      </a:folHlink>
    </a:clrScheme>
    <a:fontScheme name="Cambria">
      <a:majorFont>
        <a:latin typeface="Verdan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1651</TotalTime>
  <Words>134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1_Cambria_presentation_template</vt:lpstr>
      <vt:lpstr>Cambria’s Client-Focused Agile Process</vt:lpstr>
      <vt:lpstr>Cambria’s Scrum Process DRAFT</vt:lpstr>
    </vt:vector>
  </TitlesOfParts>
  <Company>Covered California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Cambria’s Client-Focused Agile Process</dc:title>
  <dc:creator>Schmitz, Steve (CoveredCA)</dc:creator>
  <cp:lastModifiedBy>Jennifer Morrison</cp:lastModifiedBy>
  <cp:revision>146</cp:revision>
  <dcterms:created xsi:type="dcterms:W3CDTF">2016-02-21T21:56:55Z</dcterms:created>
  <dcterms:modified xsi:type="dcterms:W3CDTF">2016-05-26T09:26:57Z</dcterms:modified>
</cp:coreProperties>
</file>