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54" r:id="rId5"/>
    <p:sldMasterId id="2147483656" r:id="rId6"/>
  </p:sldMasterIdLst>
  <p:notesMasterIdLst>
    <p:notesMasterId r:id="rId12"/>
  </p:notesMasterIdLst>
  <p:handoutMasterIdLst>
    <p:handoutMasterId r:id="rId13"/>
  </p:handoutMasterIdLst>
  <p:sldIdLst>
    <p:sldId id="264" r:id="rId7"/>
    <p:sldId id="271" r:id="rId8"/>
    <p:sldId id="269"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4">
          <p15:clr>
            <a:srgbClr val="A4A3A4"/>
          </p15:clr>
        </p15:guide>
        <p15:guide id="2" orient="horz" pos="2165">
          <p15:clr>
            <a:srgbClr val="A4A3A4"/>
          </p15:clr>
        </p15:guide>
        <p15:guide id="3" orient="horz" pos="1309">
          <p15:clr>
            <a:srgbClr val="A4A3A4"/>
          </p15:clr>
        </p15:guide>
        <p15:guide id="4" orient="horz" pos="1599">
          <p15:clr>
            <a:srgbClr val="A4A3A4"/>
          </p15:clr>
        </p15:guide>
        <p15:guide id="5" orient="horz" pos="4143">
          <p15:clr>
            <a:srgbClr val="A4A3A4"/>
          </p15:clr>
        </p15:guide>
        <p15:guide id="6" pos="289">
          <p15:clr>
            <a:srgbClr val="A4A3A4"/>
          </p15:clr>
        </p15:guide>
        <p15:guide id="7" pos="2863">
          <p15:clr>
            <a:srgbClr val="A4A3A4"/>
          </p15:clr>
        </p15:guide>
        <p15:guide id="8" pos="550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aub, Lauren (CoveredCA)" initials="SL(" lastIdx="2" clrIdx="0">
    <p:extLst>
      <p:ext uri="{19B8F6BF-5375-455C-9EA6-DF929625EA0E}">
        <p15:presenceInfo xmlns:p15="http://schemas.microsoft.com/office/powerpoint/2012/main" userId="S-1-5-21-2847421635-2626711533-3026931094-7264" providerId="AD"/>
      </p:ext>
    </p:extLst>
  </p:cmAuthor>
  <p:cmAuthor id="2" name="Denise Tugade" initials="DT" lastIdx="6" clrIdx="1">
    <p:extLst>
      <p:ext uri="{19B8F6BF-5375-455C-9EA6-DF929625EA0E}">
        <p15:presenceInfo xmlns:p15="http://schemas.microsoft.com/office/powerpoint/2012/main" userId="Denise Tuga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5B"/>
    <a:srgbClr val="ECECEC"/>
    <a:srgbClr val="008282"/>
    <a:srgbClr val="EDFFFF"/>
    <a:srgbClr val="F4FFFF"/>
    <a:srgbClr val="F4F8F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87" d="100"/>
          <a:sy n="87" d="100"/>
        </p:scale>
        <p:origin x="1494" y="96"/>
      </p:cViewPr>
      <p:guideLst>
        <p:guide orient="horz" pos="774"/>
        <p:guide orient="horz" pos="2165"/>
        <p:guide orient="horz" pos="1309"/>
        <p:guide orient="horz" pos="1599"/>
        <p:guide orient="horz" pos="4143"/>
        <p:guide pos="289"/>
        <p:guide pos="2863"/>
        <p:guide pos="550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FD1D2-ACA6-6D4E-8B73-71DF09392A82}" type="datetimeFigureOut">
              <a:rPr lang="en-US" smtClean="0"/>
              <a:pPr/>
              <a:t>10/12/2016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022E1-6AD6-7A44-828B-F82BCFC86283}" type="slidenum">
              <a:rPr lang="en-US" smtClean="0"/>
              <a:pPr/>
              <a:t>‹#›</a:t>
            </a:fld>
            <a:endParaRPr lang="en-US"/>
          </a:p>
        </p:txBody>
      </p:sp>
    </p:spTree>
    <p:extLst>
      <p:ext uri="{BB962C8B-B14F-4D97-AF65-F5344CB8AC3E}">
        <p14:creationId xmlns:p14="http://schemas.microsoft.com/office/powerpoint/2010/main" val="131571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12EA9-E7AC-AA41-BEB7-B19F7A8A4E88}" type="datetimeFigureOut">
              <a:rPr lang="en-US" smtClean="0"/>
              <a:pPr/>
              <a:t>10/12/2016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7294-2858-8B4E-A59E-85C4DE296ED7}" type="slidenum">
              <a:rPr lang="en-US" smtClean="0"/>
              <a:pPr/>
              <a:t>‹#›</a:t>
            </a:fld>
            <a:endParaRPr lang="en-US"/>
          </a:p>
        </p:txBody>
      </p:sp>
    </p:spTree>
    <p:extLst>
      <p:ext uri="{BB962C8B-B14F-4D97-AF65-F5344CB8AC3E}">
        <p14:creationId xmlns:p14="http://schemas.microsoft.com/office/powerpoint/2010/main" val="15280372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41596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11480" y="1143000"/>
            <a:ext cx="8321040" cy="530352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317475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411480"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198"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25518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11480"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1480"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121037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a:prstGeom prst="rect">
            <a:avLst/>
          </a:prstGeo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a:prstGeom prst="rect">
            <a:avLst/>
          </a:prstGeom>
        </p:spPr>
        <p:txBody>
          <a:bodyPr/>
          <a:lstStyle>
            <a:lvl1pPr marL="457200" indent="-457200">
              <a:spcBef>
                <a:spcPts val="600"/>
              </a:spcBef>
              <a:buFont typeface="Wingdings 3" pitchFamily="18" charset="2"/>
              <a:buChar char=""/>
              <a:defRPr/>
            </a:lvl1pPr>
            <a:lvl2pPr marL="914400" indent="-457200">
              <a:spcBef>
                <a:spcPts val="200"/>
              </a:spcBef>
              <a:defRPr/>
            </a:lvl2pPr>
            <a:lvl3pPr indent="-365760">
              <a:spcBef>
                <a:spcPts val="200"/>
              </a:spcBef>
              <a:buFont typeface="Vladimir Script" pitchFamily="66" charset="0"/>
              <a:buChar char="&gt;"/>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415966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6"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5518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1480"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8"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12103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52437" y="1228726"/>
            <a:ext cx="8264525" cy="2073276"/>
          </a:xfrm>
          <a:prstGeom prst="rect">
            <a:avLst/>
          </a:prstGeom>
        </p:spPr>
        <p:txBody>
          <a:bodyPr wrap="square" anchor="b" anchorCtr="0"/>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7" y="3309552"/>
            <a:ext cx="8264525" cy="3124586"/>
          </a:xfrm>
        </p:spPr>
        <p:txBody>
          <a:bodyPr wrap="square">
            <a:noAutofit/>
          </a:bodyPr>
          <a:lstStyle>
            <a:lvl1pPr marL="0" indent="0" algn="l">
              <a:buNone/>
              <a:defRPr sz="2800">
                <a:solidFill>
                  <a:schemeClr val="bg2"/>
                </a:solidFill>
                <a:effectLst>
                  <a:outerShdw blurRad="120650" dist="25400" dir="2700000" algn="tl" rotWithShape="0">
                    <a:schemeClr val="tx1">
                      <a:alpha val="35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6087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Cover">
    <p:spTree>
      <p:nvGrpSpPr>
        <p:cNvPr id="1" name=""/>
        <p:cNvGrpSpPr/>
        <p:nvPr/>
      </p:nvGrpSpPr>
      <p:grpSpPr>
        <a:xfrm>
          <a:off x="0" y="0"/>
          <a:ext cx="0" cy="0"/>
          <a:chOff x="0" y="0"/>
          <a:chExt cx="0" cy="0"/>
        </a:xfrm>
      </p:grpSpPr>
      <p:sp>
        <p:nvSpPr>
          <p:cNvPr id="7" name="Rectangle 6"/>
          <p:cNvSpPr/>
          <p:nvPr userDrawn="1"/>
        </p:nvSpPr>
        <p:spPr>
          <a:xfrm>
            <a:off x="0" y="2743200"/>
            <a:ext cx="9144000" cy="3091935"/>
          </a:xfrm>
          <a:prstGeom prst="rect">
            <a:avLst/>
          </a:prstGeom>
          <a:solidFill>
            <a:srgbClr val="EDFFFF"/>
          </a:solidFill>
          <a:ln>
            <a:noFill/>
          </a:ln>
          <a:effectLst>
            <a:glow rad="101600">
              <a:schemeClr val="tx2">
                <a:alpha val="12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2438" y="2971800"/>
            <a:ext cx="8264525" cy="914400"/>
          </a:xfrm>
          <a:prstGeom prst="rect">
            <a:avLst/>
          </a:prstGeom>
        </p:spPr>
        <p:txBody>
          <a:bodyPr anchor="b" anchorCtr="0"/>
          <a:lstStyle>
            <a:lvl1pPr>
              <a:defRPr b="1" i="0">
                <a:latin typeface="Verdana"/>
                <a:cs typeface="Verdan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3886200"/>
            <a:ext cx="8264525" cy="9144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sz="24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3" name="Text Placeholder 12"/>
          <p:cNvSpPr>
            <a:spLocks noGrp="1"/>
          </p:cNvSpPr>
          <p:nvPr>
            <p:ph type="body" sz="quarter" idx="10"/>
          </p:nvPr>
        </p:nvSpPr>
        <p:spPr>
          <a:xfrm>
            <a:off x="458789" y="4969318"/>
            <a:ext cx="5568950" cy="745682"/>
          </a:xfrm>
          <a:prstGeom prst="rect">
            <a:avLst/>
          </a:prstGeom>
        </p:spPr>
        <p:txBody>
          <a:bodyPr anchor="ctr"/>
          <a:lstStyle>
            <a:lvl1pPr marL="0" marR="0" indent="0" algn="l" defTabSz="457200" rtl="0" eaLnBrk="1" fontAlgn="auto" latinLnBrk="0" hangingPunct="1">
              <a:lnSpc>
                <a:spcPct val="100000"/>
              </a:lnSpc>
              <a:spcBef>
                <a:spcPct val="20000"/>
              </a:spcBef>
              <a:spcAft>
                <a:spcPts val="0"/>
              </a:spcAft>
              <a:buClrTx/>
              <a:buSzTx/>
              <a:buFontTx/>
              <a:buNone/>
              <a:tabLst/>
              <a:defRPr/>
            </a:lvl1pPr>
          </a:lstStyle>
          <a:p>
            <a:pPr lvl="0"/>
            <a:r>
              <a:rPr lang="en-US" dirty="0" smtClean="0"/>
              <a:t>Click to edit Master text styles</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Click to edit Master text styles</a:t>
            </a:r>
          </a:p>
        </p:txBody>
      </p:sp>
      <p:pic>
        <p:nvPicPr>
          <p:cNvPr id="9" name="Picture 8" descr="Cambria_Logo_NoTagline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2528" y="4995863"/>
            <a:ext cx="2423160" cy="624035"/>
          </a:xfrm>
          <a:prstGeom prst="rect">
            <a:avLst/>
          </a:prstGeom>
        </p:spPr>
      </p:pic>
    </p:spTree>
    <p:extLst>
      <p:ext uri="{BB962C8B-B14F-4D97-AF65-F5344CB8AC3E}">
        <p14:creationId xmlns:p14="http://schemas.microsoft.com/office/powerpoint/2010/main" val="113743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alpha val="12000"/>
              </a:schemeClr>
            </a:gs>
            <a:gs pos="100000">
              <a:srgbClr val="FFFFFF">
                <a:alpha val="11000"/>
              </a:srgbClr>
            </a:gs>
            <a:gs pos="0">
              <a:schemeClr val="bg2">
                <a:alpha val="0"/>
              </a:schemeClr>
            </a:gs>
            <a:gs pos="100000">
              <a:srgbClr val="FFFFFF">
                <a:alpha val="11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1030653"/>
          </a:xfrm>
          <a:prstGeom prst="rect">
            <a:avLst/>
          </a:prstGeom>
          <a:solidFill>
            <a:schemeClr val="accent2"/>
          </a:solidFill>
          <a:ln>
            <a:noFill/>
          </a:ln>
          <a:effectLst>
            <a:outerShdw blurRad="82550" dist="22987" dir="5400000" algn="tl" rotWithShape="0">
              <a:srgbClr val="000000">
                <a:alpha val="49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11480" y="73144"/>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11480" y="1143000"/>
            <a:ext cx="8321040" cy="5303520"/>
          </a:xfrm>
          <a:prstGeom prst="rect">
            <a:avLst/>
          </a:prstGeom>
        </p:spPr>
        <p:txBody>
          <a:bodyPr vert="horz" lIns="91440" tIns="45720" rIns="91440" bIns="45720" rtlCol="0">
            <a:noAutofit/>
          </a:bodyPr>
          <a:lstStyle/>
          <a:p>
            <a:pPr lvl="0"/>
            <a:r>
              <a:rPr lang="en-US" dirty="0" smtClean="0"/>
              <a:t>Click to edit Master text styles </a:t>
            </a:r>
            <a:r>
              <a:rPr lang="en-US" dirty="0" err="1" smtClean="0"/>
              <a:t>fjkdsjfklds</a:t>
            </a:r>
            <a:r>
              <a:rPr lang="en-US" dirty="0" smtClean="0"/>
              <a:t> </a:t>
            </a:r>
            <a:r>
              <a:rPr lang="en-US" dirty="0" err="1" smtClean="0"/>
              <a:t>dsjkfdsklfjdsklfds</a:t>
            </a:r>
            <a:r>
              <a:rPr lang="en-US" dirty="0" smtClean="0"/>
              <a:t> </a:t>
            </a:r>
            <a:r>
              <a:rPr lang="en-US" dirty="0" err="1" smtClean="0"/>
              <a:t>kljfdslkfj</a:t>
            </a:r>
            <a:r>
              <a:rPr lang="en-US" dirty="0" smtClean="0"/>
              <a:t> </a:t>
            </a:r>
            <a:r>
              <a:rPr lang="en-US" dirty="0" err="1" smtClean="0"/>
              <a:t>dslkfjdskl</a:t>
            </a:r>
            <a:endParaRPr lang="en-US" dirty="0" smtClean="0"/>
          </a:p>
          <a:p>
            <a:pPr lvl="1"/>
            <a:r>
              <a:rPr lang="en-US" dirty="0" smtClean="0"/>
              <a:t>Second level </a:t>
            </a:r>
            <a:r>
              <a:rPr lang="en-US" dirty="0" err="1" smtClean="0"/>
              <a:t>kljfdskljfdklsjfdslkfjdskl</a:t>
            </a:r>
            <a:r>
              <a:rPr lang="en-US" dirty="0" smtClean="0"/>
              <a:t> </a:t>
            </a:r>
            <a:r>
              <a:rPr lang="en-US" dirty="0" err="1" smtClean="0"/>
              <a:t>jdslkfjd</a:t>
            </a:r>
            <a:r>
              <a:rPr lang="en-US" dirty="0" smtClean="0"/>
              <a:t> </a:t>
            </a:r>
            <a:r>
              <a:rPr lang="en-US" dirty="0" err="1" smtClean="0"/>
              <a:t>jfkldsjfdskjf</a:t>
            </a:r>
            <a:r>
              <a:rPr lang="en-US" dirty="0" smtClean="0"/>
              <a:t> </a:t>
            </a:r>
            <a:r>
              <a:rPr lang="en-US" dirty="0" err="1" smtClean="0"/>
              <a:t>dslkjf</a:t>
            </a:r>
            <a:r>
              <a:rPr lang="en-US" dirty="0" smtClean="0"/>
              <a:t> </a:t>
            </a:r>
            <a:r>
              <a:rPr lang="en-US" dirty="0" err="1" smtClean="0"/>
              <a:t>dslfjdslk</a:t>
            </a:r>
            <a:endParaRPr lang="en-US" dirty="0" smtClean="0"/>
          </a:p>
          <a:p>
            <a:pPr lvl="2"/>
            <a:r>
              <a:rPr lang="en-US" dirty="0" smtClean="0"/>
              <a:t>Third level </a:t>
            </a:r>
            <a:r>
              <a:rPr lang="en-US" dirty="0" err="1" smtClean="0"/>
              <a:t>kljsdkfjsd</a:t>
            </a:r>
            <a:r>
              <a:rPr lang="en-US" dirty="0" smtClean="0"/>
              <a:t> </a:t>
            </a:r>
            <a:r>
              <a:rPr lang="en-US" dirty="0" err="1" smtClean="0"/>
              <a:t>fjd</a:t>
            </a:r>
            <a:r>
              <a:rPr lang="en-US" dirty="0" smtClean="0"/>
              <a:t> </a:t>
            </a:r>
            <a:r>
              <a:rPr lang="en-US" dirty="0" err="1" smtClean="0"/>
              <a:t>slkfjs</a:t>
            </a:r>
            <a:r>
              <a:rPr lang="en-US" dirty="0" smtClean="0"/>
              <a:t> </a:t>
            </a:r>
            <a:r>
              <a:rPr lang="en-US" dirty="0" err="1" smtClean="0"/>
              <a:t>ksjdk</a:t>
            </a:r>
            <a:r>
              <a:rPr lang="en-US" dirty="0" smtClean="0"/>
              <a:t> </a:t>
            </a:r>
            <a:r>
              <a:rPr lang="en-US" dirty="0" err="1" smtClean="0"/>
              <a:t>jlkdjs</a:t>
            </a:r>
            <a:r>
              <a:rPr lang="en-US" dirty="0" smtClean="0"/>
              <a:t> </a:t>
            </a:r>
            <a:r>
              <a:rPr lang="en-US" dirty="0" err="1" smtClean="0"/>
              <a:t>kdjskl</a:t>
            </a:r>
            <a:r>
              <a:rPr lang="en-US" dirty="0" smtClean="0"/>
              <a:t> </a:t>
            </a:r>
            <a:r>
              <a:rPr lang="en-US" dirty="0" err="1" smtClean="0"/>
              <a:t>djsfksdjfk</a:t>
            </a:r>
            <a:r>
              <a:rPr lang="en-US" dirty="0" smtClean="0"/>
              <a:t> </a:t>
            </a:r>
            <a:r>
              <a:rPr lang="en-US" dirty="0" err="1" smtClean="0"/>
              <a:t>dsjlfdskj</a:t>
            </a:r>
            <a:r>
              <a:rPr lang="en-US" dirty="0" smtClean="0"/>
              <a:t> </a:t>
            </a:r>
            <a:r>
              <a:rPr lang="en-US" dirty="0" err="1" smtClean="0"/>
              <a:t>dsjfdslk</a:t>
            </a:r>
            <a:endParaRPr lang="en-US" dirty="0" smtClean="0"/>
          </a:p>
        </p:txBody>
      </p:sp>
      <p:sp>
        <p:nvSpPr>
          <p:cNvPr id="5" name="Rectangle 4"/>
          <p:cNvSpPr/>
          <p:nvPr/>
        </p:nvSpPr>
        <p:spPr>
          <a:xfrm>
            <a:off x="0" y="6589531"/>
            <a:ext cx="9144000" cy="26846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4"/>
          </p:nvPr>
        </p:nvSpPr>
        <p:spPr>
          <a:xfrm>
            <a:off x="8693636" y="6589531"/>
            <a:ext cx="450364" cy="276999"/>
          </a:xfrm>
          <a:prstGeom prst="rect">
            <a:avLst/>
          </a:prstGeom>
          <a:solidFill>
            <a:schemeClr val="accent2"/>
          </a:solidFill>
          <a:ln>
            <a:solidFill>
              <a:schemeClr val="accent2"/>
            </a:solidFill>
          </a:ln>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310338595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49" r:id="rId5"/>
    <p:sldLayoutId id="2147483652" r:id="rId6"/>
    <p:sldLayoutId id="2147483653" r:id="rId7"/>
  </p:sldLayoutIdLst>
  <p:hf hdr="0" ftr="0" dt="0"/>
  <p:txStyles>
    <p:titleStyle>
      <a:lvl1pPr algn="l" defTabSz="457200" rtl="0" eaLnBrk="1" latinLnBrk="0" hangingPunct="1">
        <a:spcBef>
          <a:spcPct val="0"/>
        </a:spcBef>
        <a:buNone/>
        <a:defRPr sz="24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2800" kern="1200">
          <a:solidFill>
            <a:schemeClr val="tx1"/>
          </a:solidFill>
          <a:latin typeface="Georgia"/>
          <a:ea typeface="+mn-ea"/>
          <a:cs typeface="+mn-cs"/>
        </a:defRPr>
      </a:lvl1pPr>
      <a:lvl2pPr marL="914400" indent="-457200" algn="l" defTabSz="457200" rtl="0" eaLnBrk="1" latinLnBrk="0" hangingPunct="1">
        <a:spcBef>
          <a:spcPts val="400"/>
        </a:spcBef>
        <a:buSzPct val="100000"/>
        <a:buFont typeface="Wingdings" charset="2"/>
        <a:buChar char="Ø"/>
        <a:defRPr sz="2400" kern="1200">
          <a:solidFill>
            <a:schemeClr val="tx1"/>
          </a:solidFill>
          <a:latin typeface="Georgia"/>
          <a:ea typeface="+mn-ea"/>
          <a:cs typeface="+mn-cs"/>
        </a:defRPr>
      </a:lvl2pPr>
      <a:lvl3pPr marL="1257300" indent="-365760" algn="l" defTabSz="457200" rtl="0" eaLnBrk="1" latinLnBrk="0" hangingPunct="1">
        <a:spcBef>
          <a:spcPts val="300"/>
        </a:spcBef>
        <a:buFont typeface="Lucida Grande"/>
        <a:buChar char="&gt;"/>
        <a:tabLst/>
        <a:defRPr sz="2000" kern="1200">
          <a:solidFill>
            <a:schemeClr val="tx1"/>
          </a:solidFill>
          <a:latin typeface="Georgia"/>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228726"/>
            <a:ext cx="8321040" cy="53641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Placeholder 1"/>
          <p:cNvSpPr>
            <a:spLocks noGrp="1"/>
          </p:cNvSpPr>
          <p:nvPr>
            <p:ph type="title"/>
          </p:nvPr>
        </p:nvSpPr>
        <p:spPr>
          <a:xfrm>
            <a:off x="411480" y="73142"/>
            <a:ext cx="8321040" cy="1069857"/>
          </a:xfrm>
          <a:prstGeom prst="rect">
            <a:avLst/>
          </a:prstGeom>
        </p:spPr>
        <p:txBody>
          <a:bodyPr vert="horz" wrap="non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829044094"/>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457200" rtl="0" eaLnBrk="1" latinLnBrk="0" hangingPunct="1">
        <a:spcBef>
          <a:spcPct val="0"/>
        </a:spcBef>
        <a:buNone/>
        <a:defRPr sz="28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3200" kern="1200">
          <a:solidFill>
            <a:schemeClr val="bg2"/>
          </a:solidFill>
          <a:latin typeface="Georgia"/>
          <a:ea typeface="+mn-ea"/>
          <a:cs typeface="+mn-cs"/>
        </a:defRPr>
      </a:lvl1pPr>
      <a:lvl2pPr marL="914400" indent="-457200" algn="l" defTabSz="457200" rtl="0" eaLnBrk="1" latinLnBrk="0" hangingPunct="1">
        <a:spcBef>
          <a:spcPts val="300"/>
        </a:spcBef>
        <a:buFont typeface="Wingdings" pitchFamily="2" charset="2"/>
        <a:buChar char="Ø"/>
        <a:defRPr sz="2800" kern="1200">
          <a:solidFill>
            <a:schemeClr val="bg2"/>
          </a:solidFill>
          <a:latin typeface="Georgia"/>
          <a:ea typeface="+mn-ea"/>
          <a:cs typeface="+mn-cs"/>
        </a:defRPr>
      </a:lvl2pPr>
      <a:lvl3pPr marL="1280160" indent="-365125" algn="l" defTabSz="457200" rtl="0" eaLnBrk="1" latinLnBrk="0" hangingPunct="1">
        <a:spcBef>
          <a:spcPts val="300"/>
        </a:spcBef>
        <a:buFont typeface="Vladimir Script" pitchFamily="66" charset="0"/>
        <a:buChar char="&gt;"/>
        <a:defRPr sz="2400" kern="1200">
          <a:solidFill>
            <a:schemeClr val="bg2"/>
          </a:solidFill>
          <a:latin typeface="Georgia"/>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Georgia"/>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101257"/>
      </p:ext>
    </p:extLst>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457200" rtl="0" eaLnBrk="1" latinLnBrk="0" hangingPunct="1">
        <a:spcBef>
          <a:spcPct val="0"/>
        </a:spcBef>
        <a:buNone/>
        <a:defRPr sz="2800" kern="1200" cap="all" baseline="0">
          <a:solidFill>
            <a:schemeClr val="tx1"/>
          </a:solidFill>
          <a:latin typeface="Arial Black"/>
          <a:ea typeface="+mj-ea"/>
          <a:cs typeface="+mj-cs"/>
        </a:defRPr>
      </a:lvl1pPr>
    </p:titleStyle>
    <p:bodyStyle>
      <a:lvl1pPr marL="0" indent="0" algn="l" defTabSz="457200" rtl="0" eaLnBrk="1" latinLnBrk="0" hangingPunct="1">
        <a:spcBef>
          <a:spcPct val="20000"/>
        </a:spcBef>
        <a:buFontTx/>
        <a:buNone/>
        <a:defRPr sz="1600" kern="1200" baseline="0">
          <a:solidFill>
            <a:schemeClr val="tx1"/>
          </a:solidFill>
          <a:latin typeface="Georgia"/>
          <a:ea typeface="+mn-ea"/>
          <a:cs typeface="+mn-cs"/>
        </a:defRPr>
      </a:lvl1pPr>
      <a:lvl2pPr marL="0" indent="-285750" algn="l" defTabSz="457200" rtl="0" eaLnBrk="1" latinLnBrk="0" hangingPunct="1">
        <a:spcBef>
          <a:spcPct val="20000"/>
        </a:spcBef>
        <a:buFont typeface="Arial"/>
        <a:buChar char="–"/>
        <a:defRPr sz="1600" kern="1200" baseline="0">
          <a:solidFill>
            <a:schemeClr val="tx1"/>
          </a:solidFill>
          <a:latin typeface="Georgia"/>
          <a:ea typeface="+mn-ea"/>
          <a:cs typeface="+mn-cs"/>
        </a:defRPr>
      </a:lvl2pPr>
      <a:lvl3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3pPr>
      <a:lvl4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4pPr>
      <a:lvl5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MS ADPQ</a:t>
            </a:r>
            <a:endParaRPr lang="en-US" dirty="0"/>
          </a:p>
        </p:txBody>
      </p:sp>
      <p:sp>
        <p:nvSpPr>
          <p:cNvPr id="5" name="Slide Number Placeholder 4"/>
          <p:cNvSpPr>
            <a:spLocks noGrp="1"/>
          </p:cNvSpPr>
          <p:nvPr>
            <p:ph type="sldNum" sz="quarter" idx="4294967295"/>
          </p:nvPr>
        </p:nvSpPr>
        <p:spPr>
          <a:xfrm>
            <a:off x="8693150" y="6592888"/>
            <a:ext cx="450850" cy="277812"/>
          </a:xfrm>
          <a:prstGeom prst="rect">
            <a:avLst/>
          </a:prstGeom>
        </p:spPr>
        <p:txBody>
          <a:bodyPr/>
          <a:lstStyle/>
          <a:p>
            <a:fld id="{B4A4EE82-C70D-B54D-BDD1-77285D1B4288}" type="slidenum">
              <a:rPr lang="en-US" smtClean="0"/>
              <a:pPr/>
              <a:t>1</a:t>
            </a:fld>
            <a:endParaRPr lang="en-US" dirty="0"/>
          </a:p>
        </p:txBody>
      </p:sp>
      <p:sp>
        <p:nvSpPr>
          <p:cNvPr id="9" name="Subtitle 8"/>
          <p:cNvSpPr>
            <a:spLocks noGrp="1"/>
          </p:cNvSpPr>
          <p:nvPr>
            <p:ph type="subTitle" idx="1"/>
          </p:nvPr>
        </p:nvSpPr>
        <p:spPr/>
        <p:txBody>
          <a:bodyPr/>
          <a:lstStyle/>
          <a:p>
            <a:r>
              <a:rPr lang="en-US" dirty="0" smtClean="0"/>
              <a:t>Personas</a:t>
            </a:r>
            <a:endParaRPr lang="en-US" dirty="0"/>
          </a:p>
        </p:txBody>
      </p:sp>
    </p:spTree>
    <p:extLst>
      <p:ext uri="{BB962C8B-B14F-4D97-AF65-F5344CB8AC3E}">
        <p14:creationId xmlns:p14="http://schemas.microsoft.com/office/powerpoint/2010/main" val="2253349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81229" y="2288888"/>
            <a:ext cx="4120298" cy="830997"/>
          </a:xfrm>
        </p:spPr>
        <p:txBody>
          <a:bodyPr/>
          <a:lstStyle/>
          <a:p>
            <a:pPr algn="ctr"/>
            <a:r>
              <a:rPr lang="en-US" sz="1600" i="1" dirty="0" smtClean="0"/>
              <a:t>“</a:t>
            </a:r>
            <a:r>
              <a:rPr lang="en-US" sz="1600" i="1" dirty="0"/>
              <a:t>I’m </a:t>
            </a:r>
            <a:r>
              <a:rPr lang="en-US" sz="1600" i="1" dirty="0" smtClean="0"/>
              <a:t>a busy mother who wants to provide the best possible experience within our families means for my foster child”</a:t>
            </a:r>
            <a:endParaRPr lang="en-US" sz="1600" i="1" dirty="0"/>
          </a:p>
        </p:txBody>
      </p:sp>
      <p:sp>
        <p:nvSpPr>
          <p:cNvPr id="5" name="Title 4"/>
          <p:cNvSpPr>
            <a:spLocks noGrp="1"/>
          </p:cNvSpPr>
          <p:nvPr>
            <p:ph type="title"/>
          </p:nvPr>
        </p:nvSpPr>
        <p:spPr>
          <a:xfrm>
            <a:off x="2462530" y="73143"/>
            <a:ext cx="5455920" cy="897666"/>
          </a:xfrm>
        </p:spPr>
        <p:txBody>
          <a:bodyPr/>
          <a:lstStyle/>
          <a:p>
            <a:pPr algn="ctr"/>
            <a:r>
              <a:rPr lang="en-US" sz="3200" dirty="0" smtClean="0"/>
              <a:t>Megan A.</a:t>
            </a:r>
            <a:br>
              <a:rPr lang="en-US" sz="3200" dirty="0" smtClean="0"/>
            </a:br>
            <a:r>
              <a:rPr lang="en-US" sz="800" dirty="0" smtClean="0"/>
              <a:t>(Megan’s profile is derived from the collective findings of user research including user interviews and Mississippi background research)</a:t>
            </a:r>
            <a:endParaRPr lang="en-US" sz="3200" dirty="0"/>
          </a:p>
        </p:txBody>
      </p:sp>
      <p:sp>
        <p:nvSpPr>
          <p:cNvPr id="11" name="Subtitle 8"/>
          <p:cNvSpPr txBox="1">
            <a:spLocks/>
          </p:cNvSpPr>
          <p:nvPr/>
        </p:nvSpPr>
        <p:spPr>
          <a:xfrm>
            <a:off x="181229" y="3121284"/>
            <a:ext cx="4085986" cy="3031599"/>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Stay at home mother, volunteer</a:t>
            </a:r>
          </a:p>
          <a:p>
            <a:r>
              <a:rPr lang="en-US" sz="1600" b="1" dirty="0" smtClean="0">
                <a:solidFill>
                  <a:srgbClr val="00565B"/>
                </a:solidFill>
              </a:rPr>
              <a:t>Status: </a:t>
            </a:r>
            <a:r>
              <a:rPr lang="en-US" sz="1400" dirty="0" smtClean="0">
                <a:solidFill>
                  <a:srgbClr val="00565B"/>
                </a:solidFill>
              </a:rPr>
              <a:t>Married with 2 biological children and 1 foster child below the age of 5</a:t>
            </a:r>
          </a:p>
          <a:p>
            <a:r>
              <a:rPr lang="en-US" sz="1600" b="1" dirty="0" smtClean="0">
                <a:solidFill>
                  <a:srgbClr val="00565B"/>
                </a:solidFill>
              </a:rPr>
              <a:t>Age: </a:t>
            </a:r>
            <a:r>
              <a:rPr lang="en-US" sz="1400" dirty="0" smtClean="0">
                <a:solidFill>
                  <a:srgbClr val="00565B"/>
                </a:solidFill>
              </a:rPr>
              <a:t>37</a:t>
            </a:r>
          </a:p>
          <a:p>
            <a:r>
              <a:rPr lang="en-US" sz="1600" b="1" dirty="0" smtClean="0">
                <a:solidFill>
                  <a:srgbClr val="00565B"/>
                </a:solidFill>
              </a:rPr>
              <a:t>Bio: </a:t>
            </a:r>
            <a:r>
              <a:rPr lang="en-US" sz="1400" dirty="0" smtClean="0">
                <a:solidFill>
                  <a:srgbClr val="00565B"/>
                </a:solidFill>
              </a:rPr>
              <a:t>Hannah balances both the busy family schedule and their budget. She is looking for a provider that can provide services three days a week to allow her to catch up on household work and volunteer at the local elementary. While the quality of provider is the highest priority, she also has to be mindful of cost since the family of 5 is living off only 1 salary.</a:t>
            </a:r>
            <a:endParaRPr lang="en-US" sz="1400" dirty="0">
              <a:solidFill>
                <a:srgbClr val="00565B"/>
              </a:solidFill>
            </a:endParaRPr>
          </a:p>
        </p:txBody>
      </p:sp>
      <p:pic>
        <p:nvPicPr>
          <p:cNvPr id="15" name="Picture 14"/>
          <p:cNvPicPr>
            <a:picLocks noChangeAspect="1"/>
          </p:cNvPicPr>
          <p:nvPr/>
        </p:nvPicPr>
        <p:blipFill>
          <a:blip r:embed="rId2"/>
          <a:stretch>
            <a:fillRect/>
          </a:stretch>
        </p:blipFill>
        <p:spPr>
          <a:xfrm>
            <a:off x="381000" y="381000"/>
            <a:ext cx="1879192" cy="1677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Subtitle 8"/>
          <p:cNvSpPr txBox="1">
            <a:spLocks/>
          </p:cNvSpPr>
          <p:nvPr/>
        </p:nvSpPr>
        <p:spPr>
          <a:xfrm>
            <a:off x="4578745" y="3886200"/>
            <a:ext cx="4478197" cy="2769989"/>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find a provider that is affordable </a:t>
            </a:r>
          </a:p>
          <a:p>
            <a:pPr marL="285750" indent="-285750">
              <a:buFont typeface="Arial" panose="020B0604020202020204" pitchFamily="34" charset="0"/>
              <a:buChar char="•"/>
            </a:pPr>
            <a:r>
              <a:rPr lang="en-US" sz="1400" dirty="0" smtClean="0">
                <a:solidFill>
                  <a:srgbClr val="00565B"/>
                </a:solidFill>
              </a:rPr>
              <a:t>The ability to see reviews of providers near her from other foster parents</a:t>
            </a:r>
          </a:p>
          <a:p>
            <a:pPr marL="285750" indent="-285750">
              <a:buFont typeface="Arial" panose="020B0604020202020204" pitchFamily="34" charset="0"/>
              <a:buChar char="•"/>
            </a:pPr>
            <a:r>
              <a:rPr lang="en-US" sz="1400" dirty="0" smtClean="0">
                <a:solidFill>
                  <a:srgbClr val="00565B"/>
                </a:solidFill>
              </a:rPr>
              <a:t>Simple website where she can self-serve</a:t>
            </a:r>
          </a:p>
          <a:p>
            <a:r>
              <a:rPr lang="en-US" sz="1600" b="1" dirty="0" smtClean="0">
                <a:solidFill>
                  <a:srgbClr val="00565B"/>
                </a:solidFill>
              </a:rPr>
              <a:t>Frustrations</a:t>
            </a:r>
          </a:p>
          <a:p>
            <a:pPr marL="285750" indent="-285750">
              <a:buFont typeface="Arial" panose="020B0604020202020204" pitchFamily="34" charset="0"/>
              <a:buChar char="•"/>
            </a:pPr>
            <a:r>
              <a:rPr lang="en-US" sz="1400" dirty="0" smtClean="0">
                <a:solidFill>
                  <a:srgbClr val="00565B"/>
                </a:solidFill>
              </a:rPr>
              <a:t>Lack of transparency in provider ratings</a:t>
            </a:r>
          </a:p>
          <a:p>
            <a:pPr marL="285750" indent="-285750">
              <a:buFont typeface="Arial" panose="020B0604020202020204" pitchFamily="34" charset="0"/>
              <a:buChar char="•"/>
            </a:pPr>
            <a:r>
              <a:rPr lang="en-US" sz="1400" dirty="0" smtClean="0">
                <a:solidFill>
                  <a:srgbClr val="00565B"/>
                </a:solidFill>
              </a:rPr>
              <a:t>Amount of time needed to research key factors such as cost, quality, location, and accepting new children status</a:t>
            </a:r>
            <a:endParaRPr lang="en-US" sz="1600" dirty="0" smtClean="0">
              <a:solidFill>
                <a:srgbClr val="00565B"/>
              </a:solidFill>
            </a:endParaRPr>
          </a:p>
        </p:txBody>
      </p:sp>
      <p:graphicFrame>
        <p:nvGraphicFramePr>
          <p:cNvPr id="2" name="Table 1"/>
          <p:cNvGraphicFramePr>
            <a:graphicFrameLocks noGrp="1"/>
          </p:cNvGraphicFramePr>
          <p:nvPr>
            <p:extLst/>
          </p:nvPr>
        </p:nvGraphicFramePr>
        <p:xfrm>
          <a:off x="4595864" y="2663223"/>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dirty="0" smtClean="0"/>
                        <a:t>PC</a:t>
                      </a: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Web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498368" y="2352072"/>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398735" y="1081626"/>
            <a:ext cx="4230868" cy="1147831"/>
            <a:chOff x="3946586" y="1057679"/>
            <a:chExt cx="4851425" cy="1147831"/>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a:off x="4184650" y="1372817"/>
              <a:ext cx="3430038" cy="183769"/>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Quality</a:t>
              </a:r>
              <a:endParaRPr lang="en-US" sz="1400" dirty="0">
                <a:solidFill>
                  <a:schemeClr val="bg2"/>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0" name="Group 49"/>
            <p:cNvGrpSpPr/>
            <p:nvPr/>
          </p:nvGrpSpPr>
          <p:grpSpPr>
            <a:xfrm>
              <a:off x="4220845" y="1973448"/>
              <a:ext cx="4577166" cy="232062"/>
              <a:chOff x="4220845" y="2239404"/>
              <a:chExt cx="4577166" cy="232062"/>
            </a:xfrm>
          </p:grpSpPr>
          <p:sp>
            <p:nvSpPr>
              <p:cNvPr id="28" name="Oval 27"/>
              <p:cNvSpPr/>
              <p:nvPr/>
            </p:nvSpPr>
            <p:spPr>
              <a:xfrm>
                <a:off x="8572299" y="223940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 name="Rectangle 28"/>
              <p:cNvSpPr/>
              <p:nvPr/>
            </p:nvSpPr>
            <p:spPr>
              <a:xfrm>
                <a:off x="4220845" y="224575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30" name="Oval 29"/>
            <p:cNvSpPr/>
            <p:nvPr/>
          </p:nvSpPr>
          <p:spPr>
            <a:xfrm>
              <a:off x="4051300" y="197979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 name="Rectangle 30"/>
            <p:cNvSpPr/>
            <p:nvPr/>
          </p:nvSpPr>
          <p:spPr>
            <a:xfrm>
              <a:off x="4179161" y="1679201"/>
              <a:ext cx="2501364" cy="23206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Location</a:t>
              </a:r>
              <a:endParaRPr lang="en-US" sz="1400" dirty="0">
                <a:solidFill>
                  <a:schemeClr val="bg2"/>
                </a:solidFill>
              </a:endParaRPr>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1981197"/>
              <a:ext cx="3629963" cy="217963"/>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Cost</a:t>
              </a:r>
              <a:endParaRPr lang="en-US" sz="1400" dirty="0">
                <a:solidFill>
                  <a:schemeClr val="bg2"/>
                </a:solidFill>
              </a:endParaRPr>
            </a:p>
          </p:txBody>
        </p:sp>
      </p:grpSp>
      <p:grpSp>
        <p:nvGrpSpPr>
          <p:cNvPr id="3" name="Group 2"/>
          <p:cNvGrpSpPr/>
          <p:nvPr/>
        </p:nvGrpSpPr>
        <p:grpSpPr>
          <a:xfrm>
            <a:off x="4829366" y="3357416"/>
            <a:ext cx="3638269" cy="292099"/>
            <a:chOff x="4550745" y="3576639"/>
            <a:chExt cx="3638269" cy="292099"/>
          </a:xfrm>
        </p:grpSpPr>
        <p:sp>
          <p:nvSpPr>
            <p:cNvPr id="43" name="Oval 129"/>
            <p:cNvSpPr>
              <a:spLocks noChangeArrowheads="1"/>
            </p:cNvSpPr>
            <p:nvPr/>
          </p:nvSpPr>
          <p:spPr bwMode="auto">
            <a:xfrm>
              <a:off x="4550745"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4" name="Oval 129"/>
            <p:cNvSpPr>
              <a:spLocks noChangeArrowheads="1"/>
            </p:cNvSpPr>
            <p:nvPr/>
          </p:nvSpPr>
          <p:spPr bwMode="auto">
            <a:xfrm>
              <a:off x="5166731" y="3581400"/>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3" name="Oval 130"/>
            <p:cNvSpPr>
              <a:spLocks noChangeArrowheads="1"/>
            </p:cNvSpPr>
            <p:nvPr/>
          </p:nvSpPr>
          <p:spPr bwMode="auto">
            <a:xfrm>
              <a:off x="7901677"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70" name="Oval 129"/>
            <p:cNvSpPr>
              <a:spLocks noChangeArrowheads="1"/>
            </p:cNvSpPr>
            <p:nvPr/>
          </p:nvSpPr>
          <p:spPr bwMode="auto">
            <a:xfrm>
              <a:off x="5864160"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6" name="Oval 130"/>
            <p:cNvSpPr>
              <a:spLocks noChangeArrowheads="1"/>
            </p:cNvSpPr>
            <p:nvPr/>
          </p:nvSpPr>
          <p:spPr bwMode="auto">
            <a:xfrm>
              <a:off x="6539223"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grpSp>
      <p:sp>
        <p:nvSpPr>
          <p:cNvPr id="38" name="Oval 130"/>
          <p:cNvSpPr>
            <a:spLocks noChangeArrowheads="1"/>
          </p:cNvSpPr>
          <p:nvPr/>
        </p:nvSpPr>
        <p:spPr bwMode="auto">
          <a:xfrm>
            <a:off x="7500505" y="3362177"/>
            <a:ext cx="287337" cy="287338"/>
          </a:xfrm>
          <a:prstGeom prst="ellipse">
            <a:avLst/>
          </a:prstGeom>
          <a:solidFill>
            <a:srgbClr val="FFFFFF"/>
          </a:solidFill>
          <a:ln w="12700">
            <a:solidFill>
              <a:srgbClr val="6666FF"/>
            </a:solidFill>
            <a:round/>
            <a:headEnd/>
            <a:tailEnd/>
          </a:ln>
          <a:effectLst/>
        </p:spPr>
        <p:txBody>
          <a:bodyPr wrap="none" anchor="ctr"/>
          <a:lstStyle/>
          <a:p>
            <a:endParaRPr lang="en-US"/>
          </a:p>
        </p:txBody>
      </p:sp>
    </p:spTree>
    <p:extLst>
      <p:ext uri="{BB962C8B-B14F-4D97-AF65-F5344CB8AC3E}">
        <p14:creationId xmlns:p14="http://schemas.microsoft.com/office/powerpoint/2010/main" val="132531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36332" y="2249269"/>
            <a:ext cx="3972899" cy="646331"/>
          </a:xfrm>
        </p:spPr>
        <p:txBody>
          <a:bodyPr/>
          <a:lstStyle/>
          <a:p>
            <a:pPr algn="ctr"/>
            <a:r>
              <a:rPr lang="en-US" sz="1800" i="1" dirty="0" smtClean="0"/>
              <a:t>“It’s tough—you’re trying to make up for the trauma they experienced.” </a:t>
            </a:r>
            <a:endParaRPr lang="en-US" sz="1800" i="1" dirty="0"/>
          </a:p>
        </p:txBody>
      </p:sp>
      <p:sp>
        <p:nvSpPr>
          <p:cNvPr id="5" name="Title 4"/>
          <p:cNvSpPr>
            <a:spLocks noGrp="1"/>
          </p:cNvSpPr>
          <p:nvPr>
            <p:ph type="title"/>
          </p:nvPr>
        </p:nvSpPr>
        <p:spPr>
          <a:xfrm>
            <a:off x="2590800" y="73143"/>
            <a:ext cx="5327650" cy="897666"/>
          </a:xfrm>
        </p:spPr>
        <p:txBody>
          <a:bodyPr/>
          <a:lstStyle/>
          <a:p>
            <a:pPr algn="ctr"/>
            <a:r>
              <a:rPr lang="en-US" sz="2800" dirty="0" smtClean="0"/>
              <a:t>Hannah </a:t>
            </a:r>
            <a:r>
              <a:rPr lang="en-US" sz="2800" dirty="0"/>
              <a:t>M.</a:t>
            </a:r>
            <a:br>
              <a:rPr lang="en-US" sz="2800" dirty="0"/>
            </a:br>
            <a:r>
              <a:rPr lang="en-US" sz="800" dirty="0" smtClean="0"/>
              <a:t>(Hannah's </a:t>
            </a:r>
            <a:r>
              <a:rPr lang="en-US" sz="800" dirty="0"/>
              <a:t>profile was created directly from a real user </a:t>
            </a:r>
            <a:r>
              <a:rPr lang="en-US" sz="800" dirty="0" smtClean="0"/>
              <a:t>experience)</a:t>
            </a:r>
            <a:endParaRPr lang="en-US" sz="800" dirty="0"/>
          </a:p>
        </p:txBody>
      </p:sp>
      <p:sp>
        <p:nvSpPr>
          <p:cNvPr id="11" name="Subtitle 8"/>
          <p:cNvSpPr txBox="1">
            <a:spLocks/>
          </p:cNvSpPr>
          <p:nvPr/>
        </p:nvSpPr>
        <p:spPr>
          <a:xfrm>
            <a:off x="0" y="2945168"/>
            <a:ext cx="4704907" cy="3570208"/>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Assistant Psychologist</a:t>
            </a:r>
          </a:p>
          <a:p>
            <a:r>
              <a:rPr lang="en-US" sz="1600" b="1" dirty="0" smtClean="0">
                <a:solidFill>
                  <a:srgbClr val="00565B"/>
                </a:solidFill>
              </a:rPr>
              <a:t>Status: </a:t>
            </a:r>
            <a:r>
              <a:rPr lang="en-US" sz="1400" dirty="0" smtClean="0">
                <a:solidFill>
                  <a:srgbClr val="00565B"/>
                </a:solidFill>
              </a:rPr>
              <a:t>Single Parent</a:t>
            </a:r>
          </a:p>
          <a:p>
            <a:r>
              <a:rPr lang="en-US" sz="1600" b="1" dirty="0" smtClean="0">
                <a:solidFill>
                  <a:srgbClr val="00565B"/>
                </a:solidFill>
              </a:rPr>
              <a:t>Age: </a:t>
            </a:r>
            <a:r>
              <a:rPr lang="en-US" sz="1400" dirty="0" smtClean="0">
                <a:solidFill>
                  <a:srgbClr val="00565B"/>
                </a:solidFill>
              </a:rPr>
              <a:t>32</a:t>
            </a:r>
          </a:p>
          <a:p>
            <a:r>
              <a:rPr lang="en-US" sz="1600" b="1" dirty="0" smtClean="0">
                <a:solidFill>
                  <a:srgbClr val="00565B"/>
                </a:solidFill>
              </a:rPr>
              <a:t>Bio: </a:t>
            </a:r>
            <a:r>
              <a:rPr lang="en-US" sz="1400" dirty="0" smtClean="0">
                <a:solidFill>
                  <a:srgbClr val="00565B"/>
                </a:solidFill>
              </a:rPr>
              <a:t>Megan is a young, socially conscience and independent woman focused on bettering her community and the lives of her family, friends and neighbors. When Megan is not working her full-time job, she is active in her church and raising her 2 year old foster son. She is a first time foster parent and is raising a special needs child requiring constant support and socialization. She always wants the best and does lots research when seeking services for her foster son. </a:t>
            </a:r>
          </a:p>
          <a:p>
            <a:r>
              <a:rPr lang="en-US" sz="1600" b="1" dirty="0" smtClean="0">
                <a:solidFill>
                  <a:srgbClr val="00565B"/>
                </a:solidFill>
              </a:rPr>
              <a:t>Knowledge Base:</a:t>
            </a:r>
            <a:r>
              <a:rPr lang="en-US" sz="1600" dirty="0" smtClean="0">
                <a:solidFill>
                  <a:srgbClr val="00565B"/>
                </a:solidFill>
              </a:rPr>
              <a:t> </a:t>
            </a:r>
            <a:r>
              <a:rPr lang="en-US" sz="1400" dirty="0" smtClean="0">
                <a:solidFill>
                  <a:srgbClr val="00565B"/>
                </a:solidFill>
              </a:rPr>
              <a:t>Counseling, social media, community organizing, B.A. in Psychology</a:t>
            </a:r>
            <a:endParaRPr lang="en-US" sz="1400" dirty="0">
              <a:solidFill>
                <a:srgbClr val="008282"/>
              </a:solidFill>
            </a:endParaRPr>
          </a:p>
        </p:txBody>
      </p:sp>
      <p:sp>
        <p:nvSpPr>
          <p:cNvPr id="7" name="Subtitle 8"/>
          <p:cNvSpPr txBox="1">
            <a:spLocks/>
          </p:cNvSpPr>
          <p:nvPr/>
        </p:nvSpPr>
        <p:spPr>
          <a:xfrm>
            <a:off x="4628385" y="3962400"/>
            <a:ext cx="4501967" cy="2877711"/>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help her foster son socialize and find stability</a:t>
            </a:r>
          </a:p>
          <a:p>
            <a:pPr marL="285750" indent="-285750">
              <a:buFont typeface="Arial" panose="020B0604020202020204" pitchFamily="34" charset="0"/>
              <a:buChar char="•"/>
            </a:pPr>
            <a:r>
              <a:rPr lang="en-US" sz="1400" dirty="0" smtClean="0">
                <a:solidFill>
                  <a:srgbClr val="00565B"/>
                </a:solidFill>
              </a:rPr>
              <a:t>To find affordable childcare services</a:t>
            </a:r>
          </a:p>
          <a:p>
            <a:pPr marL="285750" indent="-285750">
              <a:buFont typeface="Arial" panose="020B0604020202020204" pitchFamily="34" charset="0"/>
              <a:buChar char="•"/>
            </a:pPr>
            <a:r>
              <a:rPr lang="en-US" sz="1400" dirty="0" smtClean="0">
                <a:solidFill>
                  <a:srgbClr val="00565B"/>
                </a:solidFill>
              </a:rPr>
              <a:t>To get her son the therapy and professional help his special needs require</a:t>
            </a:r>
          </a:p>
          <a:p>
            <a:r>
              <a:rPr lang="en-US" sz="1600" b="1" dirty="0" smtClean="0">
                <a:solidFill>
                  <a:srgbClr val="00565B"/>
                </a:solidFill>
              </a:rPr>
              <a:t>Frustrations</a:t>
            </a:r>
          </a:p>
          <a:p>
            <a:pPr marL="285750" indent="-285750">
              <a:buFont typeface="Arial" panose="020B0604020202020204" pitchFamily="34" charset="0"/>
              <a:buChar char="•"/>
            </a:pPr>
            <a:r>
              <a:rPr lang="en-US" sz="1400" dirty="0" smtClean="0">
                <a:solidFill>
                  <a:srgbClr val="00565B"/>
                </a:solidFill>
              </a:rPr>
              <a:t>Lack of available foster care resources</a:t>
            </a:r>
          </a:p>
          <a:p>
            <a:pPr marL="285750" indent="-285750">
              <a:buFont typeface="Arial" panose="020B0604020202020204" pitchFamily="34" charset="0"/>
              <a:buChar char="•"/>
            </a:pPr>
            <a:r>
              <a:rPr lang="en-US" sz="1400" dirty="0" smtClean="0">
                <a:solidFill>
                  <a:srgbClr val="00565B"/>
                </a:solidFill>
              </a:rPr>
              <a:t>Unaffordable childcare service options and inadequate state financial support</a:t>
            </a:r>
          </a:p>
          <a:p>
            <a:endParaRPr lang="en-US" sz="1600" dirty="0" smtClean="0">
              <a:solidFill>
                <a:srgbClr val="00565B"/>
              </a:solidFill>
            </a:endParaRPr>
          </a:p>
        </p:txBody>
      </p:sp>
      <p:graphicFrame>
        <p:nvGraphicFramePr>
          <p:cNvPr id="2" name="Table 1"/>
          <p:cNvGraphicFramePr>
            <a:graphicFrameLocks noGrp="1"/>
          </p:cNvGraphicFramePr>
          <p:nvPr>
            <p:extLst/>
          </p:nvPr>
        </p:nvGraphicFramePr>
        <p:xfrm>
          <a:off x="4659549" y="2888024"/>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sz="1400" dirty="0" smtClean="0"/>
                        <a:t>PC</a:t>
                      </a:r>
                      <a:endParaRPr lang="en-US" sz="14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Web</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562053" y="2576873"/>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497294" y="1057679"/>
            <a:ext cx="4230868" cy="1463272"/>
            <a:chOff x="3946586" y="1057679"/>
            <a:chExt cx="4851425" cy="1463272"/>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14" name="Rectangle 13"/>
            <p:cNvSpPr/>
            <p:nvPr/>
          </p:nvSpPr>
          <p:spPr>
            <a:xfrm>
              <a:off x="4184649" y="1372817"/>
              <a:ext cx="3648137" cy="244519"/>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Quality</a:t>
              </a:r>
              <a:endParaRPr lang="en-US" sz="1400" dirty="0">
                <a:solidFill>
                  <a:srgbClr val="FFFFFF"/>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grpSp>
          <p:nvGrpSpPr>
            <p:cNvPr id="49" name="Group 48"/>
            <p:cNvGrpSpPr/>
            <p:nvPr/>
          </p:nvGrpSpPr>
          <p:grpSpPr>
            <a:xfrm>
              <a:off x="4220845" y="1984089"/>
              <a:ext cx="4577166" cy="225712"/>
              <a:chOff x="4220845" y="2135000"/>
              <a:chExt cx="4577166" cy="225712"/>
            </a:xfrm>
          </p:grpSpPr>
          <p:sp>
            <p:nvSpPr>
              <p:cNvPr id="23" name="Oval 22"/>
              <p:cNvSpPr/>
              <p:nvPr/>
            </p:nvSpPr>
            <p:spPr>
              <a:xfrm>
                <a:off x="8572299" y="2135000"/>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24" name="Rectangle 23"/>
              <p:cNvSpPr/>
              <p:nvPr/>
            </p:nvSpPr>
            <p:spPr>
              <a:xfrm>
                <a:off x="4220845" y="2135000"/>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26" name="Rectangle 25"/>
            <p:cNvSpPr/>
            <p:nvPr/>
          </p:nvSpPr>
          <p:spPr>
            <a:xfrm>
              <a:off x="4184650" y="1984090"/>
              <a:ext cx="1595130" cy="225710"/>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Time</a:t>
              </a:r>
              <a:endParaRPr lang="en-US" sz="1400" dirty="0">
                <a:solidFill>
                  <a:srgbClr val="FFFFFF"/>
                </a:solidFill>
              </a:endParaRPr>
            </a:p>
          </p:txBody>
        </p:sp>
        <p:grpSp>
          <p:nvGrpSpPr>
            <p:cNvPr id="50" name="Group 49"/>
            <p:cNvGrpSpPr/>
            <p:nvPr/>
          </p:nvGrpSpPr>
          <p:grpSpPr>
            <a:xfrm>
              <a:off x="4220845" y="2288888"/>
              <a:ext cx="4577166" cy="225712"/>
              <a:chOff x="4220845" y="2554844"/>
              <a:chExt cx="4577166" cy="225712"/>
            </a:xfrm>
          </p:grpSpPr>
          <p:sp>
            <p:nvSpPr>
              <p:cNvPr id="28" name="Oval 27"/>
              <p:cNvSpPr/>
              <p:nvPr/>
            </p:nvSpPr>
            <p:spPr>
              <a:xfrm>
                <a:off x="8572299" y="255484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29" name="Rectangle 28"/>
              <p:cNvSpPr/>
              <p:nvPr/>
            </p:nvSpPr>
            <p:spPr>
              <a:xfrm>
                <a:off x="4220845" y="255484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rgbClr val="FFFFFF"/>
                  </a:solidFill>
                </a:endParaRPr>
              </a:p>
            </p:txBody>
          </p:sp>
        </p:grpSp>
        <p:sp>
          <p:nvSpPr>
            <p:cNvPr id="30" name="Oval 29"/>
            <p:cNvSpPr/>
            <p:nvPr/>
          </p:nvSpPr>
          <p:spPr>
            <a:xfrm>
              <a:off x="4051300" y="22888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31" name="Rectangle 30"/>
            <p:cNvSpPr/>
            <p:nvPr/>
          </p:nvSpPr>
          <p:spPr>
            <a:xfrm>
              <a:off x="4179161" y="1679201"/>
              <a:ext cx="2983639" cy="205921"/>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Location</a:t>
              </a:r>
              <a:endParaRPr lang="en-US" sz="1400" dirty="0">
                <a:solidFill>
                  <a:srgbClr val="FFFFFF"/>
                </a:solidFill>
              </a:endParaRPr>
            </a:p>
          </p:txBody>
        </p:sp>
        <p:sp>
          <p:nvSpPr>
            <p:cNvPr id="46" name="Oval 45"/>
            <p:cNvSpPr/>
            <p:nvPr/>
          </p:nvSpPr>
          <p:spPr>
            <a:xfrm>
              <a:off x="4051300" y="19840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008282"/>
                </a:solidFill>
              </a:endParaRPr>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2290287"/>
              <a:ext cx="4274224" cy="230664"/>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FFFFFF"/>
                  </a:solidFill>
                </a:rPr>
                <a:t>Cost</a:t>
              </a:r>
              <a:endParaRPr lang="en-US" sz="1400" dirty="0">
                <a:solidFill>
                  <a:srgbClr val="FFFFFF"/>
                </a:solidFill>
              </a:endParaRPr>
            </a:p>
          </p:txBody>
        </p:sp>
      </p:grpSp>
      <p:grpSp>
        <p:nvGrpSpPr>
          <p:cNvPr id="3" name="Group 2"/>
          <p:cNvGrpSpPr/>
          <p:nvPr/>
        </p:nvGrpSpPr>
        <p:grpSpPr>
          <a:xfrm>
            <a:off x="4840700" y="3582217"/>
            <a:ext cx="3690620" cy="292099"/>
            <a:chOff x="4498394" y="3576639"/>
            <a:chExt cx="3690620" cy="292099"/>
          </a:xfrm>
        </p:grpSpPr>
        <p:sp>
          <p:nvSpPr>
            <p:cNvPr id="43" name="Oval 129"/>
            <p:cNvSpPr>
              <a:spLocks noChangeArrowheads="1"/>
            </p:cNvSpPr>
            <p:nvPr/>
          </p:nvSpPr>
          <p:spPr bwMode="auto">
            <a:xfrm>
              <a:off x="4498394" y="3581400"/>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44" name="Oval 129"/>
            <p:cNvSpPr>
              <a:spLocks noChangeArrowheads="1"/>
            </p:cNvSpPr>
            <p:nvPr/>
          </p:nvSpPr>
          <p:spPr bwMode="auto">
            <a:xfrm>
              <a:off x="5166731" y="3581400"/>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63" name="Oval 130"/>
            <p:cNvSpPr>
              <a:spLocks noChangeArrowheads="1"/>
            </p:cNvSpPr>
            <p:nvPr/>
          </p:nvSpPr>
          <p:spPr bwMode="auto">
            <a:xfrm>
              <a:off x="7901677"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solidFill>
                  <a:srgbClr val="2A5C66"/>
                </a:solidFill>
              </a:endParaRPr>
            </a:p>
          </p:txBody>
        </p:sp>
        <p:sp>
          <p:nvSpPr>
            <p:cNvPr id="70" name="Oval 129"/>
            <p:cNvSpPr>
              <a:spLocks noChangeArrowheads="1"/>
            </p:cNvSpPr>
            <p:nvPr/>
          </p:nvSpPr>
          <p:spPr bwMode="auto">
            <a:xfrm>
              <a:off x="5864160" y="3576639"/>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51" name="Oval 129"/>
            <p:cNvSpPr>
              <a:spLocks noChangeArrowheads="1"/>
            </p:cNvSpPr>
            <p:nvPr/>
          </p:nvSpPr>
          <p:spPr bwMode="auto">
            <a:xfrm>
              <a:off x="7214286" y="3576639"/>
              <a:ext cx="287337" cy="287337"/>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sp>
          <p:nvSpPr>
            <p:cNvPr id="56" name="Oval 130"/>
            <p:cNvSpPr>
              <a:spLocks noChangeArrowheads="1"/>
            </p:cNvSpPr>
            <p:nvPr/>
          </p:nvSpPr>
          <p:spPr bwMode="auto">
            <a:xfrm>
              <a:off x="6539223" y="3581400"/>
              <a:ext cx="287337" cy="287338"/>
            </a:xfrm>
            <a:prstGeom prst="ellipse">
              <a:avLst/>
            </a:prstGeom>
            <a:solidFill>
              <a:srgbClr val="00565B"/>
            </a:solidFill>
            <a:ln w="12700">
              <a:solidFill>
                <a:schemeClr val="tx1"/>
              </a:solidFill>
              <a:round/>
              <a:headEnd/>
              <a:tailEnd/>
            </a:ln>
            <a:effectLst/>
          </p:spPr>
          <p:txBody>
            <a:bodyPr wrap="none" anchor="ctr"/>
            <a:lstStyle/>
            <a:p>
              <a:endParaRPr lang="en-US">
                <a:solidFill>
                  <a:srgbClr val="2A5C66"/>
                </a:solidFill>
              </a:endParaRPr>
            </a:p>
          </p:txBody>
        </p:sp>
      </p:grpSp>
      <p:pic>
        <p:nvPicPr>
          <p:cNvPr id="4" name="Picture 3"/>
          <p:cNvPicPr>
            <a:picLocks noChangeAspect="1"/>
          </p:cNvPicPr>
          <p:nvPr/>
        </p:nvPicPr>
        <p:blipFill>
          <a:blip r:embed="rId2"/>
          <a:stretch>
            <a:fillRect/>
          </a:stretch>
        </p:blipFill>
        <p:spPr>
          <a:xfrm>
            <a:off x="30372" y="-18776"/>
            <a:ext cx="2542252" cy="2347163"/>
          </a:xfrm>
          <a:prstGeom prst="rect">
            <a:avLst/>
          </a:prstGeom>
        </p:spPr>
      </p:pic>
    </p:spTree>
    <p:extLst>
      <p:ext uri="{BB962C8B-B14F-4D97-AF65-F5344CB8AC3E}">
        <p14:creationId xmlns:p14="http://schemas.microsoft.com/office/powerpoint/2010/main" val="424168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76200" y="2212538"/>
            <a:ext cx="3902831" cy="1292662"/>
          </a:xfrm>
        </p:spPr>
        <p:txBody>
          <a:bodyPr/>
          <a:lstStyle/>
          <a:p>
            <a:pPr algn="ctr"/>
            <a:r>
              <a:rPr lang="en-US" sz="1800" i="1" dirty="0" smtClean="0"/>
              <a:t>“These kids have a lot of appointments! I had 10 service providers at one time for one child!”</a:t>
            </a:r>
            <a:r>
              <a:rPr lang="en-US" sz="2400" i="1" dirty="0" smtClean="0"/>
              <a:t> </a:t>
            </a:r>
            <a:endParaRPr lang="en-US" sz="2400" i="1" dirty="0"/>
          </a:p>
        </p:txBody>
      </p:sp>
      <p:sp>
        <p:nvSpPr>
          <p:cNvPr id="5" name="Title 4"/>
          <p:cNvSpPr>
            <a:spLocks noGrp="1"/>
          </p:cNvSpPr>
          <p:nvPr>
            <p:ph type="title"/>
          </p:nvPr>
        </p:nvSpPr>
        <p:spPr>
          <a:xfrm>
            <a:off x="2462530" y="73143"/>
            <a:ext cx="5455920" cy="897666"/>
          </a:xfrm>
        </p:spPr>
        <p:txBody>
          <a:bodyPr/>
          <a:lstStyle/>
          <a:p>
            <a:pPr algn="ctr"/>
            <a:r>
              <a:rPr lang="en-US" sz="3200" dirty="0" smtClean="0"/>
              <a:t>Jill </a:t>
            </a:r>
            <a:r>
              <a:rPr lang="en-US" sz="3200" dirty="0"/>
              <a:t>L.</a:t>
            </a:r>
            <a:br>
              <a:rPr lang="en-US" sz="3200" dirty="0"/>
            </a:br>
            <a:r>
              <a:rPr lang="en-US" sz="800" dirty="0" smtClean="0"/>
              <a:t>(Jill’s </a:t>
            </a:r>
            <a:r>
              <a:rPr lang="en-US" sz="800" dirty="0"/>
              <a:t>profile is derived from the collective experiences of former Mississippi case workers interviewed in a case worker web conference)</a:t>
            </a:r>
            <a:endParaRPr lang="en-US" sz="800" dirty="0"/>
          </a:p>
        </p:txBody>
      </p:sp>
      <p:sp>
        <p:nvSpPr>
          <p:cNvPr id="11" name="Subtitle 8"/>
          <p:cNvSpPr txBox="1">
            <a:spLocks/>
          </p:cNvSpPr>
          <p:nvPr/>
        </p:nvSpPr>
        <p:spPr>
          <a:xfrm>
            <a:off x="1" y="3298172"/>
            <a:ext cx="4700120" cy="3354765"/>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Case Worker (MDHS employed)</a:t>
            </a:r>
          </a:p>
          <a:p>
            <a:r>
              <a:rPr lang="en-US" sz="1600" b="1" dirty="0" smtClean="0">
                <a:solidFill>
                  <a:srgbClr val="00565B"/>
                </a:solidFill>
              </a:rPr>
              <a:t>Status: </a:t>
            </a:r>
            <a:r>
              <a:rPr lang="en-US" sz="1400" dirty="0" smtClean="0">
                <a:solidFill>
                  <a:srgbClr val="00565B"/>
                </a:solidFill>
              </a:rPr>
              <a:t>Single</a:t>
            </a:r>
          </a:p>
          <a:p>
            <a:r>
              <a:rPr lang="en-US" sz="1600" b="1" dirty="0" smtClean="0">
                <a:solidFill>
                  <a:srgbClr val="00565B"/>
                </a:solidFill>
              </a:rPr>
              <a:t>Age: </a:t>
            </a:r>
            <a:r>
              <a:rPr lang="en-US" sz="1400" dirty="0" smtClean="0">
                <a:solidFill>
                  <a:srgbClr val="00565B"/>
                </a:solidFill>
              </a:rPr>
              <a:t>43</a:t>
            </a:r>
          </a:p>
          <a:p>
            <a:r>
              <a:rPr lang="en-US" sz="1600" b="1" dirty="0" smtClean="0">
                <a:solidFill>
                  <a:srgbClr val="00565B"/>
                </a:solidFill>
              </a:rPr>
              <a:t>Bio: </a:t>
            </a:r>
            <a:r>
              <a:rPr lang="en-US" sz="1400" dirty="0" smtClean="0">
                <a:solidFill>
                  <a:srgbClr val="00565B"/>
                </a:solidFill>
              </a:rPr>
              <a:t>Jill has been a caseworker 7 years with the state. Her caseload averages around 22 kids at any given time (3-4 of which are foster children). She makes sure to visit each child twice a month on top of many other duties. Jill serves a sprawling rural county and carries all of the documents she’ll need for the day in file boxes in her car. She is often called into crisis situations where a child needs immediate placement.</a:t>
            </a:r>
          </a:p>
          <a:p>
            <a:r>
              <a:rPr lang="en-US" sz="1600" b="1" dirty="0" smtClean="0">
                <a:solidFill>
                  <a:srgbClr val="00565B"/>
                </a:solidFill>
              </a:rPr>
              <a:t>Knowledge Base:</a:t>
            </a:r>
            <a:r>
              <a:rPr lang="en-US" sz="1600" dirty="0" smtClean="0">
                <a:solidFill>
                  <a:srgbClr val="00565B"/>
                </a:solidFill>
              </a:rPr>
              <a:t> </a:t>
            </a:r>
            <a:r>
              <a:rPr lang="en-US" sz="1400" dirty="0" smtClean="0">
                <a:solidFill>
                  <a:srgbClr val="00565B"/>
                </a:solidFill>
              </a:rPr>
              <a:t>The State of Mississippi system and programming, MSW, child psychology</a:t>
            </a:r>
            <a:endParaRPr lang="en-US" sz="1400" dirty="0"/>
          </a:p>
        </p:txBody>
      </p:sp>
      <p:pic>
        <p:nvPicPr>
          <p:cNvPr id="15" name="Picture 14"/>
          <p:cNvPicPr>
            <a:picLocks noChangeAspect="1"/>
          </p:cNvPicPr>
          <p:nvPr/>
        </p:nvPicPr>
        <p:blipFill>
          <a:blip r:embed="rId2"/>
          <a:stretch>
            <a:fillRect/>
          </a:stretch>
        </p:blipFill>
        <p:spPr>
          <a:xfrm>
            <a:off x="381000" y="381000"/>
            <a:ext cx="1879192" cy="1677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Subtitle 8"/>
          <p:cNvSpPr txBox="1">
            <a:spLocks/>
          </p:cNvSpPr>
          <p:nvPr/>
        </p:nvSpPr>
        <p:spPr>
          <a:xfrm>
            <a:off x="4628385" y="3997910"/>
            <a:ext cx="4478197" cy="2554545"/>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make sure each child is receiving the proper services and care</a:t>
            </a:r>
          </a:p>
          <a:p>
            <a:pPr marL="285750" indent="-285750">
              <a:buFont typeface="Arial" panose="020B0604020202020204" pitchFamily="34" charset="0"/>
              <a:buChar char="•"/>
            </a:pPr>
            <a:r>
              <a:rPr lang="en-US" sz="1400" dirty="0" smtClean="0">
                <a:solidFill>
                  <a:srgbClr val="00565B"/>
                </a:solidFill>
              </a:rPr>
              <a:t>To balance giving each child attention and care with a heavy caseload</a:t>
            </a:r>
          </a:p>
          <a:p>
            <a:r>
              <a:rPr lang="en-US" sz="1600" b="1" dirty="0" smtClean="0">
                <a:solidFill>
                  <a:srgbClr val="00565B"/>
                </a:solidFill>
              </a:rPr>
              <a:t>Frustrations</a:t>
            </a:r>
          </a:p>
          <a:p>
            <a:pPr marL="285750" indent="-285750">
              <a:buFont typeface="Arial" panose="020B0604020202020204" pitchFamily="34" charset="0"/>
              <a:buChar char="•"/>
            </a:pPr>
            <a:r>
              <a:rPr lang="en-US" sz="1400" dirty="0" smtClean="0">
                <a:solidFill>
                  <a:srgbClr val="00565B"/>
                </a:solidFill>
              </a:rPr>
              <a:t>Clunky systems, websites, and technology</a:t>
            </a:r>
          </a:p>
          <a:p>
            <a:pPr marL="285750" indent="-285750">
              <a:buFont typeface="Arial" panose="020B0604020202020204" pitchFamily="34" charset="0"/>
              <a:buChar char="•"/>
            </a:pPr>
            <a:r>
              <a:rPr lang="en-US" sz="1400" dirty="0" smtClean="0">
                <a:solidFill>
                  <a:srgbClr val="00565B"/>
                </a:solidFill>
              </a:rPr>
              <a:t>Paperwork documenting contact with providers</a:t>
            </a:r>
          </a:p>
          <a:p>
            <a:pPr marL="285750" indent="-285750">
              <a:buFont typeface="Arial" panose="020B0604020202020204" pitchFamily="34" charset="0"/>
              <a:buChar char="•"/>
            </a:pPr>
            <a:r>
              <a:rPr lang="en-US" sz="1400" dirty="0" smtClean="0">
                <a:solidFill>
                  <a:srgbClr val="00565B"/>
                </a:solidFill>
              </a:rPr>
              <a:t>Big caseloads</a:t>
            </a:r>
            <a:endParaRPr lang="en-US" sz="1600" dirty="0" smtClean="0">
              <a:solidFill>
                <a:srgbClr val="00565B"/>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94414019"/>
              </p:ext>
            </p:extLst>
          </p:nvPr>
        </p:nvGraphicFramePr>
        <p:xfrm>
          <a:off x="4659549" y="2888024"/>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dirty="0" smtClean="0"/>
                        <a:t>PC</a:t>
                      </a: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Web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562053" y="2576873"/>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497294" y="1057679"/>
            <a:ext cx="4230868" cy="1458320"/>
            <a:chOff x="3946586" y="1057679"/>
            <a:chExt cx="4851425" cy="1458320"/>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a:off x="4184649" y="1372818"/>
              <a:ext cx="2444751" cy="227294"/>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Quality</a:t>
              </a:r>
              <a:endParaRPr lang="en-US" sz="1400" dirty="0">
                <a:solidFill>
                  <a:schemeClr val="bg2"/>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9" name="Group 48"/>
            <p:cNvGrpSpPr/>
            <p:nvPr/>
          </p:nvGrpSpPr>
          <p:grpSpPr>
            <a:xfrm>
              <a:off x="4220845" y="1984089"/>
              <a:ext cx="4577166" cy="225712"/>
              <a:chOff x="4220845" y="2135000"/>
              <a:chExt cx="4577166" cy="225712"/>
            </a:xfrm>
          </p:grpSpPr>
          <p:sp>
            <p:nvSpPr>
              <p:cNvPr id="23" name="Oval 22"/>
              <p:cNvSpPr/>
              <p:nvPr/>
            </p:nvSpPr>
            <p:spPr>
              <a:xfrm>
                <a:off x="8572299" y="2135000"/>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 name="Rectangle 23"/>
              <p:cNvSpPr/>
              <p:nvPr/>
            </p:nvSpPr>
            <p:spPr>
              <a:xfrm>
                <a:off x="4220845" y="2135000"/>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6" name="Rectangle 25"/>
            <p:cNvSpPr/>
            <p:nvPr/>
          </p:nvSpPr>
          <p:spPr>
            <a:xfrm>
              <a:off x="4184650" y="2003703"/>
              <a:ext cx="4058165" cy="206098"/>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Time</a:t>
              </a:r>
              <a:endParaRPr lang="en-US" sz="1400" dirty="0">
                <a:solidFill>
                  <a:schemeClr val="bg2"/>
                </a:solidFill>
              </a:endParaRPr>
            </a:p>
          </p:txBody>
        </p:sp>
        <p:grpSp>
          <p:nvGrpSpPr>
            <p:cNvPr id="50" name="Group 49"/>
            <p:cNvGrpSpPr/>
            <p:nvPr/>
          </p:nvGrpSpPr>
          <p:grpSpPr>
            <a:xfrm>
              <a:off x="4220845" y="2288888"/>
              <a:ext cx="4577166" cy="225712"/>
              <a:chOff x="4220845" y="2554844"/>
              <a:chExt cx="4577166" cy="225712"/>
            </a:xfrm>
          </p:grpSpPr>
          <p:sp>
            <p:nvSpPr>
              <p:cNvPr id="28" name="Oval 27"/>
              <p:cNvSpPr/>
              <p:nvPr/>
            </p:nvSpPr>
            <p:spPr>
              <a:xfrm>
                <a:off x="8572299" y="255484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 name="Rectangle 28"/>
              <p:cNvSpPr/>
              <p:nvPr/>
            </p:nvSpPr>
            <p:spPr>
              <a:xfrm>
                <a:off x="4220845" y="255484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30" name="Oval 29"/>
            <p:cNvSpPr/>
            <p:nvPr/>
          </p:nvSpPr>
          <p:spPr>
            <a:xfrm>
              <a:off x="4051300" y="22888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 name="Rectangle 30"/>
            <p:cNvSpPr/>
            <p:nvPr/>
          </p:nvSpPr>
          <p:spPr>
            <a:xfrm>
              <a:off x="4179161" y="1679201"/>
              <a:ext cx="2983639" cy="21604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Location</a:t>
              </a:r>
              <a:endParaRPr lang="en-US" sz="1400" dirty="0">
                <a:solidFill>
                  <a:schemeClr val="bg2"/>
                </a:solidFill>
              </a:endParaRPr>
            </a:p>
          </p:txBody>
        </p:sp>
        <p:sp>
          <p:nvSpPr>
            <p:cNvPr id="46" name="Oval 45"/>
            <p:cNvSpPr/>
            <p:nvPr/>
          </p:nvSpPr>
          <p:spPr>
            <a:xfrm>
              <a:off x="4051300" y="19840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2290287"/>
              <a:ext cx="3666713" cy="22571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Cost</a:t>
              </a:r>
              <a:endParaRPr lang="en-US" sz="1400" dirty="0">
                <a:solidFill>
                  <a:schemeClr val="bg2"/>
                </a:solidFill>
              </a:endParaRPr>
            </a:p>
          </p:txBody>
        </p:sp>
      </p:grpSp>
      <p:grpSp>
        <p:nvGrpSpPr>
          <p:cNvPr id="3" name="Group 2"/>
          <p:cNvGrpSpPr/>
          <p:nvPr/>
        </p:nvGrpSpPr>
        <p:grpSpPr>
          <a:xfrm>
            <a:off x="4840700" y="3582217"/>
            <a:ext cx="3690620" cy="292099"/>
            <a:chOff x="4498394" y="3576639"/>
            <a:chExt cx="3690620" cy="292099"/>
          </a:xfrm>
        </p:grpSpPr>
        <p:sp>
          <p:nvSpPr>
            <p:cNvPr id="43" name="Oval 129"/>
            <p:cNvSpPr>
              <a:spLocks noChangeArrowheads="1"/>
            </p:cNvSpPr>
            <p:nvPr/>
          </p:nvSpPr>
          <p:spPr bwMode="auto">
            <a:xfrm>
              <a:off x="4498394" y="3581400"/>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4" name="Oval 129"/>
            <p:cNvSpPr>
              <a:spLocks noChangeArrowheads="1"/>
            </p:cNvSpPr>
            <p:nvPr/>
          </p:nvSpPr>
          <p:spPr bwMode="auto">
            <a:xfrm>
              <a:off x="5166731" y="3581400"/>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3" name="Oval 130"/>
            <p:cNvSpPr>
              <a:spLocks noChangeArrowheads="1"/>
            </p:cNvSpPr>
            <p:nvPr/>
          </p:nvSpPr>
          <p:spPr bwMode="auto">
            <a:xfrm>
              <a:off x="7901677"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70" name="Oval 129"/>
            <p:cNvSpPr>
              <a:spLocks noChangeArrowheads="1"/>
            </p:cNvSpPr>
            <p:nvPr/>
          </p:nvSpPr>
          <p:spPr bwMode="auto">
            <a:xfrm>
              <a:off x="5864160"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129"/>
            <p:cNvSpPr>
              <a:spLocks noChangeArrowheads="1"/>
            </p:cNvSpPr>
            <p:nvPr/>
          </p:nvSpPr>
          <p:spPr bwMode="auto">
            <a:xfrm>
              <a:off x="7214286" y="3576639"/>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6" name="Oval 130"/>
            <p:cNvSpPr>
              <a:spLocks noChangeArrowheads="1"/>
            </p:cNvSpPr>
            <p:nvPr/>
          </p:nvSpPr>
          <p:spPr bwMode="auto">
            <a:xfrm>
              <a:off x="6539223" y="3581400"/>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3528000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8814" y="2288888"/>
            <a:ext cx="4002403" cy="1200329"/>
          </a:xfrm>
        </p:spPr>
        <p:txBody>
          <a:bodyPr/>
          <a:lstStyle/>
          <a:p>
            <a:pPr algn="ctr"/>
            <a:r>
              <a:rPr lang="en-US" sz="2400" i="1" dirty="0" smtClean="0"/>
              <a:t>“These are the children with the greatest needs.”</a:t>
            </a:r>
            <a:endParaRPr lang="en-US" sz="2400" i="1" dirty="0"/>
          </a:p>
        </p:txBody>
      </p:sp>
      <p:sp>
        <p:nvSpPr>
          <p:cNvPr id="5" name="Title 4"/>
          <p:cNvSpPr>
            <a:spLocks noGrp="1"/>
          </p:cNvSpPr>
          <p:nvPr>
            <p:ph type="title"/>
          </p:nvPr>
        </p:nvSpPr>
        <p:spPr>
          <a:xfrm>
            <a:off x="2462529" y="73143"/>
            <a:ext cx="5985723" cy="897666"/>
          </a:xfrm>
        </p:spPr>
        <p:txBody>
          <a:bodyPr/>
          <a:lstStyle/>
          <a:p>
            <a:pPr algn="ctr"/>
            <a:r>
              <a:rPr lang="en-US" sz="3200" dirty="0" smtClean="0"/>
              <a:t>Anna L.</a:t>
            </a:r>
            <a:br>
              <a:rPr lang="en-US" sz="3200" dirty="0" smtClean="0"/>
            </a:br>
            <a:r>
              <a:rPr lang="en-US" sz="800" dirty="0" smtClean="0"/>
              <a:t>(Anna’s profile was created directly from a real user experience)</a:t>
            </a:r>
            <a:endParaRPr lang="en-US" sz="800" dirty="0"/>
          </a:p>
        </p:txBody>
      </p:sp>
      <p:sp>
        <p:nvSpPr>
          <p:cNvPr id="11" name="Subtitle 8"/>
          <p:cNvSpPr txBox="1">
            <a:spLocks/>
          </p:cNvSpPr>
          <p:nvPr/>
        </p:nvSpPr>
        <p:spPr>
          <a:xfrm>
            <a:off x="28814" y="3121284"/>
            <a:ext cx="4085986" cy="3354765"/>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Caseworker (Private Contractor)</a:t>
            </a:r>
          </a:p>
          <a:p>
            <a:r>
              <a:rPr lang="en-US" sz="1600" b="1" dirty="0" smtClean="0">
                <a:solidFill>
                  <a:srgbClr val="00565B"/>
                </a:solidFill>
              </a:rPr>
              <a:t>Status: </a:t>
            </a:r>
            <a:r>
              <a:rPr lang="en-US" sz="1400" dirty="0" smtClean="0">
                <a:solidFill>
                  <a:srgbClr val="00565B"/>
                </a:solidFill>
              </a:rPr>
              <a:t>Single</a:t>
            </a:r>
          </a:p>
          <a:p>
            <a:r>
              <a:rPr lang="en-US" sz="1600" b="1" dirty="0" smtClean="0">
                <a:solidFill>
                  <a:srgbClr val="00565B"/>
                </a:solidFill>
              </a:rPr>
              <a:t>Age: </a:t>
            </a:r>
            <a:r>
              <a:rPr lang="en-US" sz="1400" dirty="0" smtClean="0">
                <a:solidFill>
                  <a:srgbClr val="00565B"/>
                </a:solidFill>
              </a:rPr>
              <a:t>25</a:t>
            </a:r>
          </a:p>
          <a:p>
            <a:r>
              <a:rPr lang="en-US" sz="1600" b="1" dirty="0" smtClean="0">
                <a:solidFill>
                  <a:srgbClr val="00565B"/>
                </a:solidFill>
              </a:rPr>
              <a:t>Bio: </a:t>
            </a:r>
            <a:r>
              <a:rPr lang="en-US" sz="1400" dirty="0" smtClean="0">
                <a:solidFill>
                  <a:srgbClr val="00565B"/>
                </a:solidFill>
              </a:rPr>
              <a:t>Andrea has served as a caseworker for a private company contracting to the State of Mississippi for two years. She is passionate about her job and spends long hours finding resources for the families she supports. She often works with children who have experienced trauma and have special needs for their placements.</a:t>
            </a:r>
          </a:p>
          <a:p>
            <a:r>
              <a:rPr lang="en-US" sz="1600" b="1" dirty="0" smtClean="0">
                <a:solidFill>
                  <a:srgbClr val="00565B"/>
                </a:solidFill>
              </a:rPr>
              <a:t>Knowledge Base:</a:t>
            </a:r>
            <a:r>
              <a:rPr lang="en-US" sz="1600" dirty="0" smtClean="0">
                <a:solidFill>
                  <a:srgbClr val="00565B"/>
                </a:solidFill>
              </a:rPr>
              <a:t> </a:t>
            </a:r>
            <a:r>
              <a:rPr lang="en-US" sz="1400" dirty="0" smtClean="0">
                <a:solidFill>
                  <a:srgbClr val="00565B"/>
                </a:solidFill>
              </a:rPr>
              <a:t>MSW, mental health and substance abuse, child development, special needs education, speech therapy</a:t>
            </a:r>
            <a:endParaRPr lang="en-US" sz="1400" dirty="0"/>
          </a:p>
        </p:txBody>
      </p:sp>
      <p:pic>
        <p:nvPicPr>
          <p:cNvPr id="15" name="Picture 14"/>
          <p:cNvPicPr>
            <a:picLocks noChangeAspect="1"/>
          </p:cNvPicPr>
          <p:nvPr/>
        </p:nvPicPr>
        <p:blipFill>
          <a:blip r:embed="rId2"/>
          <a:stretch>
            <a:fillRect/>
          </a:stretch>
        </p:blipFill>
        <p:spPr>
          <a:xfrm>
            <a:off x="228585" y="381000"/>
            <a:ext cx="1879192" cy="1677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Subtitle 8"/>
          <p:cNvSpPr txBox="1">
            <a:spLocks/>
          </p:cNvSpPr>
          <p:nvPr/>
        </p:nvSpPr>
        <p:spPr>
          <a:xfrm>
            <a:off x="4114801" y="3999399"/>
            <a:ext cx="4991782" cy="2477601"/>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ensure a stable and safe environment for the children for whom she is responsible</a:t>
            </a:r>
          </a:p>
          <a:p>
            <a:pPr marL="285750" indent="-285750">
              <a:buFont typeface="Arial" panose="020B0604020202020204" pitchFamily="34" charset="0"/>
              <a:buChar char="•"/>
            </a:pPr>
            <a:r>
              <a:rPr lang="en-US" sz="1400" dirty="0" smtClean="0">
                <a:solidFill>
                  <a:srgbClr val="00565B"/>
                </a:solidFill>
              </a:rPr>
              <a:t>To provide resources to the foster families she works with so they will feel supported and stay in the foster system</a:t>
            </a:r>
          </a:p>
          <a:p>
            <a:r>
              <a:rPr lang="en-US" sz="1600" b="1" dirty="0" smtClean="0">
                <a:solidFill>
                  <a:srgbClr val="00565B"/>
                </a:solidFill>
              </a:rPr>
              <a:t>Frustrations</a:t>
            </a:r>
          </a:p>
          <a:p>
            <a:pPr marL="285750" indent="-285750">
              <a:buFont typeface="Arial" panose="020B0604020202020204" pitchFamily="34" charset="0"/>
              <a:buChar char="•"/>
            </a:pPr>
            <a:r>
              <a:rPr lang="en-US" sz="1400" dirty="0" smtClean="0">
                <a:solidFill>
                  <a:srgbClr val="00565B"/>
                </a:solidFill>
              </a:rPr>
              <a:t>Identifying facilities capable of providing special services</a:t>
            </a:r>
          </a:p>
          <a:p>
            <a:pPr marL="285750" indent="-285750">
              <a:buFont typeface="Arial" panose="020B0604020202020204" pitchFamily="34" charset="0"/>
              <a:buChar char="•"/>
            </a:pPr>
            <a:r>
              <a:rPr lang="en-US" sz="1400" dirty="0" smtClean="0">
                <a:solidFill>
                  <a:srgbClr val="00565B"/>
                </a:solidFill>
              </a:rPr>
              <a:t>Having to toggle between different websites to get all of the information she needs</a:t>
            </a:r>
          </a:p>
        </p:txBody>
      </p:sp>
      <p:graphicFrame>
        <p:nvGraphicFramePr>
          <p:cNvPr id="2" name="Table 1"/>
          <p:cNvGraphicFramePr>
            <a:graphicFrameLocks noGrp="1"/>
          </p:cNvGraphicFramePr>
          <p:nvPr>
            <p:extLst>
              <p:ext uri="{D42A27DB-BD31-4B8C-83A1-F6EECF244321}">
                <p14:modId xmlns:p14="http://schemas.microsoft.com/office/powerpoint/2010/main" val="1694414019"/>
              </p:ext>
            </p:extLst>
          </p:nvPr>
        </p:nvGraphicFramePr>
        <p:xfrm>
          <a:off x="4659549" y="2888024"/>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dirty="0" smtClean="0"/>
                        <a:t>PC</a:t>
                      </a: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Web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562053" y="2576873"/>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497294" y="1057679"/>
            <a:ext cx="4230868" cy="1458320"/>
            <a:chOff x="3946586" y="1057679"/>
            <a:chExt cx="4851425" cy="1458320"/>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a:off x="4184649" y="1374400"/>
              <a:ext cx="3269953" cy="225711"/>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Quality</a:t>
              </a:r>
              <a:endParaRPr lang="en-US" sz="1400" dirty="0">
                <a:solidFill>
                  <a:schemeClr val="bg2"/>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9" name="Group 48"/>
            <p:cNvGrpSpPr/>
            <p:nvPr/>
          </p:nvGrpSpPr>
          <p:grpSpPr>
            <a:xfrm>
              <a:off x="4220845" y="1984089"/>
              <a:ext cx="4577166" cy="225712"/>
              <a:chOff x="4220845" y="2135000"/>
              <a:chExt cx="4577166" cy="225712"/>
            </a:xfrm>
          </p:grpSpPr>
          <p:sp>
            <p:nvSpPr>
              <p:cNvPr id="23" name="Oval 22"/>
              <p:cNvSpPr/>
              <p:nvPr/>
            </p:nvSpPr>
            <p:spPr>
              <a:xfrm>
                <a:off x="8572299" y="2135000"/>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 name="Rectangle 23"/>
              <p:cNvSpPr/>
              <p:nvPr/>
            </p:nvSpPr>
            <p:spPr>
              <a:xfrm>
                <a:off x="4220845" y="2135000"/>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6" name="Rectangle 25"/>
            <p:cNvSpPr/>
            <p:nvPr/>
          </p:nvSpPr>
          <p:spPr>
            <a:xfrm>
              <a:off x="4184652" y="2003701"/>
              <a:ext cx="2495875" cy="206099"/>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Time</a:t>
              </a:r>
              <a:endParaRPr lang="en-US" sz="1400" dirty="0">
                <a:solidFill>
                  <a:schemeClr val="bg2"/>
                </a:solidFill>
              </a:endParaRPr>
            </a:p>
          </p:txBody>
        </p:sp>
        <p:grpSp>
          <p:nvGrpSpPr>
            <p:cNvPr id="50" name="Group 49"/>
            <p:cNvGrpSpPr/>
            <p:nvPr/>
          </p:nvGrpSpPr>
          <p:grpSpPr>
            <a:xfrm>
              <a:off x="4220845" y="2288888"/>
              <a:ext cx="4577166" cy="225712"/>
              <a:chOff x="4220845" y="2554844"/>
              <a:chExt cx="4577166" cy="225712"/>
            </a:xfrm>
          </p:grpSpPr>
          <p:sp>
            <p:nvSpPr>
              <p:cNvPr id="28" name="Oval 27"/>
              <p:cNvSpPr/>
              <p:nvPr/>
            </p:nvSpPr>
            <p:spPr>
              <a:xfrm>
                <a:off x="8572299" y="255484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 name="Rectangle 28"/>
              <p:cNvSpPr/>
              <p:nvPr/>
            </p:nvSpPr>
            <p:spPr>
              <a:xfrm>
                <a:off x="4220845" y="255484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30" name="Oval 29"/>
            <p:cNvSpPr/>
            <p:nvPr/>
          </p:nvSpPr>
          <p:spPr>
            <a:xfrm>
              <a:off x="4051300" y="22888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 name="Rectangle 30"/>
            <p:cNvSpPr/>
            <p:nvPr/>
          </p:nvSpPr>
          <p:spPr>
            <a:xfrm>
              <a:off x="4179161" y="1699077"/>
              <a:ext cx="2299631" cy="205836"/>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Location</a:t>
              </a:r>
              <a:endParaRPr lang="en-US" sz="1400" dirty="0">
                <a:solidFill>
                  <a:schemeClr val="bg2"/>
                </a:solidFill>
              </a:endParaRPr>
            </a:p>
          </p:txBody>
        </p:sp>
        <p:sp>
          <p:nvSpPr>
            <p:cNvPr id="46" name="Oval 45"/>
            <p:cNvSpPr/>
            <p:nvPr/>
          </p:nvSpPr>
          <p:spPr>
            <a:xfrm>
              <a:off x="4051300" y="19840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2288888"/>
              <a:ext cx="3249014" cy="227111"/>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Cost</a:t>
              </a:r>
              <a:endParaRPr lang="en-US" sz="1400" dirty="0">
                <a:solidFill>
                  <a:schemeClr val="bg2"/>
                </a:solidFill>
              </a:endParaRPr>
            </a:p>
          </p:txBody>
        </p:sp>
      </p:grpSp>
      <p:sp>
        <p:nvSpPr>
          <p:cNvPr id="43" name="Oval 129"/>
          <p:cNvSpPr>
            <a:spLocks noChangeArrowheads="1"/>
          </p:cNvSpPr>
          <p:nvPr/>
        </p:nvSpPr>
        <p:spPr bwMode="auto">
          <a:xfrm>
            <a:off x="4840700" y="3586978"/>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4" name="Oval 129"/>
          <p:cNvSpPr>
            <a:spLocks noChangeArrowheads="1"/>
          </p:cNvSpPr>
          <p:nvPr/>
        </p:nvSpPr>
        <p:spPr bwMode="auto">
          <a:xfrm>
            <a:off x="5509037" y="3586978"/>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3" name="Oval 130"/>
          <p:cNvSpPr>
            <a:spLocks noChangeArrowheads="1"/>
          </p:cNvSpPr>
          <p:nvPr/>
        </p:nvSpPr>
        <p:spPr bwMode="auto">
          <a:xfrm>
            <a:off x="8243983" y="3586978"/>
            <a:ext cx="287337" cy="28733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70" name="Oval 129"/>
          <p:cNvSpPr>
            <a:spLocks noChangeArrowheads="1"/>
          </p:cNvSpPr>
          <p:nvPr/>
        </p:nvSpPr>
        <p:spPr bwMode="auto">
          <a:xfrm>
            <a:off x="6206466" y="3582217"/>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129"/>
          <p:cNvSpPr>
            <a:spLocks noChangeArrowheads="1"/>
          </p:cNvSpPr>
          <p:nvPr/>
        </p:nvSpPr>
        <p:spPr bwMode="auto">
          <a:xfrm>
            <a:off x="7556592" y="3582217"/>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38" name="Oval 129"/>
          <p:cNvSpPr>
            <a:spLocks noChangeArrowheads="1"/>
          </p:cNvSpPr>
          <p:nvPr/>
        </p:nvSpPr>
        <p:spPr bwMode="auto">
          <a:xfrm>
            <a:off x="6890834" y="3563058"/>
            <a:ext cx="287337" cy="287337"/>
          </a:xfrm>
          <a:prstGeom prst="ellipse">
            <a:avLst/>
          </a:prstGeom>
          <a:solidFill>
            <a:schemeClr val="tx1"/>
          </a:solidFill>
          <a:ln w="127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4202451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mbria Presentation Template">
  <a:themeElements>
    <a:clrScheme name="Cambria">
      <a:dk1>
        <a:srgbClr val="2A5C66"/>
      </a:dk1>
      <a:lt1>
        <a:srgbClr val="008282"/>
      </a:lt1>
      <a:dk2>
        <a:srgbClr val="3C3C3C"/>
      </a:dk2>
      <a:lt2>
        <a:srgbClr val="FFFFFF"/>
      </a:lt2>
      <a:accent1>
        <a:srgbClr val="AAAAAA"/>
      </a:accent1>
      <a:accent2>
        <a:srgbClr val="E96239"/>
      </a:accent2>
      <a:accent3>
        <a:srgbClr val="E4DF06"/>
      </a:accent3>
      <a:accent4>
        <a:srgbClr val="2A5C66"/>
      </a:accent4>
      <a:accent5>
        <a:srgbClr val="DEDEDE"/>
      </a:accent5>
      <a:accent6>
        <a:srgbClr val="97DCE1"/>
      </a:accent6>
      <a:hlink>
        <a:srgbClr val="008282"/>
      </a:hlink>
      <a:folHlink>
        <a:srgbClr val="2A5C66"/>
      </a:folHlink>
    </a:clrScheme>
    <a:fontScheme name="Cambria">
      <a:majorFont>
        <a:latin typeface="Verdan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ambria">
      <a:dk1>
        <a:srgbClr val="2A5C66"/>
      </a:dk1>
      <a:lt1>
        <a:srgbClr val="00A19C"/>
      </a:lt1>
      <a:dk2>
        <a:srgbClr val="000000"/>
      </a:dk2>
      <a:lt2>
        <a:srgbClr val="FFFFFF"/>
      </a:lt2>
      <a:accent1>
        <a:srgbClr val="F26532"/>
      </a:accent1>
      <a:accent2>
        <a:srgbClr val="E9F235"/>
      </a:accent2>
      <a:accent3>
        <a:srgbClr val="00CFD2"/>
      </a:accent3>
      <a:accent4>
        <a:srgbClr val="FF9F66"/>
      </a:accent4>
      <a:accent5>
        <a:srgbClr val="8CCC34"/>
      </a:accent5>
      <a:accent6>
        <a:srgbClr val="FF35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ambria New 2">
      <a:dk1>
        <a:srgbClr val="2A5C66"/>
      </a:dk1>
      <a:lt1>
        <a:srgbClr val="008282"/>
      </a:lt1>
      <a:dk2>
        <a:srgbClr val="3C3C3C"/>
      </a:dk2>
      <a:lt2>
        <a:srgbClr val="FFFFFF"/>
      </a:lt2>
      <a:accent1>
        <a:srgbClr val="AAAAAA"/>
      </a:accent1>
      <a:accent2>
        <a:srgbClr val="F26532"/>
      </a:accent2>
      <a:accent3>
        <a:srgbClr val="E4DF06"/>
      </a:accent3>
      <a:accent4>
        <a:srgbClr val="2A5C66"/>
      </a:accent4>
      <a:accent5>
        <a:srgbClr val="DEDEDE"/>
      </a:accent5>
      <a:accent6>
        <a:srgbClr val="97DCE1"/>
      </a:accent6>
      <a:hlink>
        <a:srgbClr val="008282"/>
      </a:hlink>
      <a:folHlink>
        <a:srgbClr val="2A5C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ntent_x0020_Category xmlns="29be814f-e5d3-43ac-9b9b-06885a4da0ae">General Office</Content_x0020_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20BF7A75FD7C4A8FB823A7C1518292" ma:contentTypeVersion="2" ma:contentTypeDescription="Create a new document." ma:contentTypeScope="" ma:versionID="9ef3633fdd76ce860f9b1672984ff95a">
  <xsd:schema xmlns:xsd="http://www.w3.org/2001/XMLSchema" xmlns:xs="http://www.w3.org/2001/XMLSchema" xmlns:p="http://schemas.microsoft.com/office/2006/metadata/properties" xmlns:ns2="29be814f-e5d3-43ac-9b9b-06885a4da0ae" targetNamespace="http://schemas.microsoft.com/office/2006/metadata/properties" ma:root="true" ma:fieldsID="e273b331aed3408af0be62ccca625561" ns2:_="">
    <xsd:import namespace="29be814f-e5d3-43ac-9b9b-06885a4da0ae"/>
    <xsd:element name="properties">
      <xsd:complexType>
        <xsd:sequence>
          <xsd:element name="documentManagement">
            <xsd:complexType>
              <xsd:all>
                <xsd:element ref="ns2:Cont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e814f-e5d3-43ac-9b9b-06885a4da0ae" elementFormDefault="qualified">
    <xsd:import namespace="http://schemas.microsoft.com/office/2006/documentManagement/types"/>
    <xsd:import namespace="http://schemas.microsoft.com/office/infopath/2007/PartnerControls"/>
    <xsd:element name="Content_x0020_Category" ma:index="8" nillable="true" ma:displayName="Content Category" ma:default="General Office" ma:format="Dropdown" ma:internalName="Content_x0020_Category">
      <xsd:simpleType>
        <xsd:restriction base="dms:Choice">
          <xsd:enumeration value="Contract"/>
          <xsd:enumeration value="General Office"/>
          <xsd:enumeration value="Marketing Collateral"/>
          <xsd:enumeration value="PMO - Internal"/>
          <xsd:enumeration value="PMO - Project"/>
          <xsd:enumeration value="Proposal"/>
          <xsd:enumeration value="Recruiting"/>
          <xsd:enumeration value="Resum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5CF900-111C-4342-AAA0-7BB583EEDECA}">
  <ds:schemaRef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29be814f-e5d3-43ac-9b9b-06885a4da0ae"/>
    <ds:schemaRef ds:uri="http://www.w3.org/XML/1998/namespace"/>
    <ds:schemaRef ds:uri="http://purl.org/dc/terms/"/>
  </ds:schemaRefs>
</ds:datastoreItem>
</file>

<file path=customXml/itemProps2.xml><?xml version="1.0" encoding="utf-8"?>
<ds:datastoreItem xmlns:ds="http://schemas.openxmlformats.org/officeDocument/2006/customXml" ds:itemID="{CC6EABFE-0D27-4A3E-AD75-F617EADA44CF}">
  <ds:schemaRefs>
    <ds:schemaRef ds:uri="http://schemas.microsoft.com/sharepoint/v3/contenttype/forms"/>
  </ds:schemaRefs>
</ds:datastoreItem>
</file>

<file path=customXml/itemProps3.xml><?xml version="1.0" encoding="utf-8"?>
<ds:datastoreItem xmlns:ds="http://schemas.openxmlformats.org/officeDocument/2006/customXml" ds:itemID="{2E74F7D3-AC40-4F6F-9C32-D942CA6C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be814f-e5d3-43ac-9b9b-06885a4da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Cambria Presentation Template</Template>
  <TotalTime>1189</TotalTime>
  <Words>771</Words>
  <Application>Microsoft Office PowerPoint</Application>
  <PresentationFormat>On-screen Show (4:3)</PresentationFormat>
  <Paragraphs>104</Paragraphs>
  <Slides>5</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vt:i4>
      </vt:variant>
    </vt:vector>
  </HeadingPairs>
  <TitlesOfParts>
    <vt:vector size="18" baseType="lpstr">
      <vt:lpstr>Arial</vt:lpstr>
      <vt:lpstr>Arial Black</vt:lpstr>
      <vt:lpstr>Calibri</vt:lpstr>
      <vt:lpstr>Georgia</vt:lpstr>
      <vt:lpstr>Lucida Grande</vt:lpstr>
      <vt:lpstr>Verdana</vt:lpstr>
      <vt:lpstr>Verdana Bold</vt:lpstr>
      <vt:lpstr>Vladimir Script</vt:lpstr>
      <vt:lpstr>Wingdings</vt:lpstr>
      <vt:lpstr>Wingdings 3</vt:lpstr>
      <vt:lpstr>Cambria Presentation Template</vt:lpstr>
      <vt:lpstr>Custom Design</vt:lpstr>
      <vt:lpstr>1_Custom Design</vt:lpstr>
      <vt:lpstr>MS ADPQ</vt:lpstr>
      <vt:lpstr>Megan A. (Megan’s profile is derived from the collective findings of user research including user interviews and Mississippi background research)</vt:lpstr>
      <vt:lpstr>Hannah M. (Hannah's profile was created directly from a real user experience)</vt:lpstr>
      <vt:lpstr>Jill L. (Jill’s profile is derived from the collective experiences of former Mississippi case workers interviewed in a case worker web conference)</vt:lpstr>
      <vt:lpstr>Anna L. (Anna’s profile was created directly from a real user experience)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Schmitz</dc:creator>
  <dc:description>Created by:_x000d_
Cambria Solutions, Inc._x000d_
1050 20th Street, Suite 275_x000d_
Sacramento, CA 95811_x000d_
(916) 326-4446</dc:description>
  <cp:lastModifiedBy>Erik Newland</cp:lastModifiedBy>
  <cp:revision>48</cp:revision>
  <cp:lastPrinted>2013-12-30T19:30:00Z</cp:lastPrinted>
  <dcterms:created xsi:type="dcterms:W3CDTF">2015-12-17T04:23:37Z</dcterms:created>
  <dcterms:modified xsi:type="dcterms:W3CDTF">2016-10-12T18:10:55Z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0x0101005520BF7A75FD7C4A8FB823A7C1518292</vt:lpwstr>
  </property>
</Properties>
</file>