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263" autoAdjust="0"/>
  </p:normalViewPr>
  <p:slideViewPr>
    <p:cSldViewPr snapToGrid="0">
      <p:cViewPr varScale="1">
        <p:scale>
          <a:sx n="43" d="100"/>
          <a:sy n="43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64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77B83-CCB2-4B90-B233-F49B05FC3E17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29FC-96D0-4080-BAB8-39A509B2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3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it’s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2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Side</a:t>
            </a:r>
          </a:p>
          <a:p>
            <a:r>
              <a:rPr lang="en-US" dirty="0"/>
              <a:t>Negative Side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9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various parts of the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Start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</a:t>
            </a:r>
            <a:r>
              <a:rPr lang="es-AR" dirty="0" err="1"/>
              <a:t>an</a:t>
            </a:r>
            <a:r>
              <a:rPr lang="es-AR" dirty="0"/>
              <a:t> </a:t>
            </a:r>
            <a:r>
              <a:rPr lang="es-AR" dirty="0" err="1"/>
              <a:t>empty</a:t>
            </a:r>
            <a:r>
              <a:rPr lang="es-AR" dirty="0"/>
              <a:t> file</a:t>
            </a:r>
          </a:p>
          <a:p>
            <a:endParaRPr lang="es-AR" dirty="0"/>
          </a:p>
          <a:p>
            <a:r>
              <a:rPr lang="es-AR" dirty="0" err="1"/>
              <a:t>Each</a:t>
            </a:r>
            <a:r>
              <a:rPr lang="es-AR" dirty="0"/>
              <a:t> </a:t>
            </a:r>
            <a:r>
              <a:rPr lang="es-AR" dirty="0" err="1"/>
              <a:t>function</a:t>
            </a:r>
            <a:r>
              <a:rPr lang="es-AR" dirty="0"/>
              <a:t> has </a:t>
            </a:r>
            <a:r>
              <a:rPr lang="es-AR" dirty="0" err="1"/>
              <a:t>setup</a:t>
            </a:r>
            <a:r>
              <a:rPr lang="es-AR" dirty="0"/>
              <a:t> and </a:t>
            </a:r>
            <a:r>
              <a:rPr lang="es-AR" dirty="0" err="1"/>
              <a:t>loop</a:t>
            </a:r>
            <a:r>
              <a:rPr lang="es-AR" dirty="0"/>
              <a:t>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Single and multiline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7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Variable consists of 5 parts.</a:t>
            </a:r>
            <a:endParaRPr lang="es-AR" dirty="0"/>
          </a:p>
          <a:p>
            <a:pPr marL="171450" lvl="0" indent="-171450">
              <a:buFontTx/>
              <a:buChar char="-"/>
            </a:pPr>
            <a:endParaRPr lang="es-AR" dirty="0"/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8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pinMode</a:t>
            </a:r>
            <a:r>
              <a:rPr lang="en-US" dirty="0"/>
              <a:t>(variable,</a:t>
            </a:r>
            <a:r>
              <a:rPr lang="en-US" baseline="0" dirty="0"/>
              <a:t> INPUT)</a:t>
            </a:r>
          </a:p>
          <a:p>
            <a:r>
              <a:rPr lang="en-US" baseline="0" dirty="0"/>
              <a:t>Input, output</a:t>
            </a:r>
          </a:p>
          <a:p>
            <a:endParaRPr lang="en-US" baseline="0" dirty="0"/>
          </a:p>
          <a:p>
            <a:r>
              <a:rPr lang="en-US" baseline="0" dirty="0"/>
              <a:t>Input: something you receive information from</a:t>
            </a:r>
          </a:p>
          <a:p>
            <a:r>
              <a:rPr lang="en-US" baseline="0" dirty="0" err="1"/>
              <a:t>Ouptput</a:t>
            </a:r>
            <a:r>
              <a:rPr lang="en-US" baseline="0" dirty="0"/>
              <a:t>: something you send information to</a:t>
            </a:r>
          </a:p>
          <a:p>
            <a:endParaRPr lang="en-US" baseline="0" dirty="0"/>
          </a:p>
          <a:p>
            <a:r>
              <a:rPr lang="en-US" dirty="0"/>
              <a:t>Input</a:t>
            </a:r>
            <a:r>
              <a:rPr lang="en-US" baseline="0" dirty="0"/>
              <a:t> -&gt; </a:t>
            </a:r>
            <a:r>
              <a:rPr lang="en-US" baseline="0" dirty="0" err="1"/>
              <a:t>digitalRead</a:t>
            </a:r>
            <a:r>
              <a:rPr lang="en-US" baseline="0" dirty="0"/>
              <a:t>()</a:t>
            </a:r>
          </a:p>
          <a:p>
            <a:r>
              <a:rPr lang="en-US" baseline="0" dirty="0"/>
              <a:t>Output -&gt; </a:t>
            </a:r>
            <a:r>
              <a:rPr lang="en-US" baseline="0" dirty="0" err="1"/>
              <a:t>digitalWrite</a:t>
            </a:r>
            <a:r>
              <a:rPr lang="en-US" baseline="0" dirty="0"/>
              <a:t>()</a:t>
            </a:r>
          </a:p>
          <a:p>
            <a:endParaRPr lang="en-US" baseline="0" dirty="0"/>
          </a:p>
          <a:p>
            <a:r>
              <a:rPr lang="en-US" baseline="0" dirty="0"/>
              <a:t>High, Low (On, Off)</a:t>
            </a:r>
          </a:p>
          <a:p>
            <a:endParaRPr lang="en-US" baseline="0" dirty="0"/>
          </a:p>
          <a:p>
            <a:r>
              <a:rPr lang="en-US" baseline="0" dirty="0" err="1"/>
              <a:t>digitalWrite</a:t>
            </a:r>
            <a:r>
              <a:rPr lang="en-US" baseline="0" dirty="0"/>
              <a:t>(</a:t>
            </a:r>
            <a:r>
              <a:rPr lang="en-US" baseline="0" dirty="0" err="1"/>
              <a:t>myFirstLed,HIGH</a:t>
            </a:r>
            <a:r>
              <a:rPr lang="en-US" baseline="0" dirty="0"/>
              <a:t>)</a:t>
            </a:r>
          </a:p>
          <a:p>
            <a:r>
              <a:rPr lang="en-US" dirty="0"/>
              <a:t>-</a:t>
            </a:r>
            <a:r>
              <a:rPr lang="en-US" baseline="0" dirty="0"/>
              <a:t> Upload Sketch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6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If there’s time…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ledBlinkRate</a:t>
            </a:r>
            <a:r>
              <a:rPr lang="en-US" dirty="0"/>
              <a:t> = </a:t>
            </a:r>
            <a:r>
              <a:rPr lang="en-US" dirty="0" err="1"/>
              <a:t>ledBlinkRate</a:t>
            </a:r>
            <a:r>
              <a:rPr lang="en-US" dirty="0"/>
              <a:t> +</a:t>
            </a:r>
            <a:r>
              <a:rPr lang="en-US" baseline="0" dirty="0"/>
              <a:t> </a:t>
            </a:r>
            <a:r>
              <a:rPr lang="en-US" dirty="0"/>
              <a:t>50;</a:t>
            </a:r>
          </a:p>
          <a:p>
            <a:pPr marL="457200" lvl="1" indent="0">
              <a:buFontTx/>
              <a:buNone/>
            </a:pPr>
            <a:r>
              <a:rPr lang="en-US" dirty="0"/>
              <a:t>- 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out the whiteboard and discuss problems </a:t>
            </a:r>
          </a:p>
          <a:p>
            <a:endParaRPr lang="en-US" dirty="0"/>
          </a:p>
          <a:p>
            <a:r>
              <a:rPr lang="en-US" dirty="0"/>
              <a:t>If</a:t>
            </a:r>
            <a:r>
              <a:rPr lang="en-US" baseline="0" dirty="0"/>
              <a:t> no issues (ha ha)…</a:t>
            </a:r>
          </a:p>
          <a:p>
            <a:r>
              <a:rPr lang="en-US" baseline="0" dirty="0"/>
              <a:t>Raise hand</a:t>
            </a:r>
          </a:p>
          <a:p>
            <a:endParaRPr lang="en-US" baseline="0" dirty="0"/>
          </a:p>
          <a:p>
            <a:r>
              <a:rPr lang="en-US" baseline="0" dirty="0"/>
              <a:t>LED Direction</a:t>
            </a:r>
          </a:p>
          <a:p>
            <a:r>
              <a:rPr lang="en-US" baseline="0" dirty="0"/>
              <a:t>Shorts (burned out an LED)</a:t>
            </a:r>
          </a:p>
          <a:p>
            <a:r>
              <a:rPr lang="en-US" baseline="0" dirty="0"/>
              <a:t>Wiring breadboard</a:t>
            </a:r>
          </a:p>
          <a:p>
            <a:r>
              <a:rPr lang="en-US" baseline="0" dirty="0"/>
              <a:t>Resistance values</a:t>
            </a:r>
          </a:p>
          <a:p>
            <a:r>
              <a:rPr lang="en-US" baseline="0" dirty="0"/>
              <a:t>Is there power</a:t>
            </a:r>
          </a:p>
          <a:p>
            <a:endParaRPr lang="en-US" baseline="0" dirty="0"/>
          </a:p>
          <a:p>
            <a:r>
              <a:rPr lang="en-US" baseline="0" dirty="0"/>
              <a:t>Using a multimeter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Google: </a:t>
            </a:r>
            <a:r>
              <a:rPr lang="en-US" baseline="0" dirty="0" err="1"/>
              <a:t>Photoresistor</a:t>
            </a:r>
            <a:endParaRPr lang="en-US" baseline="0" dirty="0"/>
          </a:p>
          <a:p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Get good at google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r>
              <a:rPr lang="en-US" dirty="0"/>
              <a:t>Steps</a:t>
            </a:r>
          </a:p>
          <a:p>
            <a:pPr marL="228600" indent="-228600">
              <a:buAutoNum type="arabicParenR"/>
            </a:pPr>
            <a:r>
              <a:rPr lang="en-US" baseline="0" dirty="0"/>
              <a:t>Read comments</a:t>
            </a:r>
          </a:p>
          <a:p>
            <a:pPr marL="228600" indent="-228600">
              <a:buAutoNum type="arabicParenR"/>
            </a:pPr>
            <a:r>
              <a:rPr lang="en-US" baseline="0" dirty="0"/>
              <a:t>Wire Up</a:t>
            </a:r>
          </a:p>
          <a:p>
            <a:pPr marL="228600" indent="-228600">
              <a:buAutoNum type="arabicParenR"/>
            </a:pPr>
            <a:r>
              <a:rPr lang="en-US" baseline="0" dirty="0"/>
              <a:t>Explain Serial</a:t>
            </a:r>
          </a:p>
          <a:p>
            <a:pPr marL="228600" indent="-228600">
              <a:buAutoNum type="arabicParenR"/>
            </a:pPr>
            <a:r>
              <a:rPr lang="en-US" baseline="0" dirty="0"/>
              <a:t>Copy previous example, switch pin for Arduino</a:t>
            </a:r>
          </a:p>
          <a:p>
            <a:pPr marL="685800" lvl="1" indent="-228600">
              <a:buAutoNum type="arabicParenR"/>
            </a:pPr>
            <a:r>
              <a:rPr lang="en-US" baseline="0" dirty="0"/>
              <a:t>Either move wire to new pin or change in sketch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en-US" dirty="0"/>
              <a:t>Google: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photoresistencia</a:t>
            </a:r>
            <a:r>
              <a:rPr lang="en-US" dirty="0"/>
              <a:t> </a:t>
            </a:r>
            <a:r>
              <a:rPr lang="en-US" dirty="0" err="1"/>
              <a:t>arduino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3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Raise</a:t>
            </a:r>
            <a:r>
              <a:rPr lang="es-AR" dirty="0"/>
              <a:t> </a:t>
            </a:r>
            <a:r>
              <a:rPr lang="es-AR" dirty="0" err="1"/>
              <a:t>your</a:t>
            </a:r>
            <a:r>
              <a:rPr lang="es-AR" dirty="0"/>
              <a:t> </a:t>
            </a:r>
            <a:r>
              <a:rPr lang="es-AR" dirty="0" err="1"/>
              <a:t>hand</a:t>
            </a:r>
            <a:r>
              <a:rPr lang="es-AR" dirty="0"/>
              <a:t> </a:t>
            </a:r>
            <a:r>
              <a:rPr lang="es-AR" dirty="0" err="1"/>
              <a:t>if</a:t>
            </a:r>
            <a:r>
              <a:rPr lang="es-AR" dirty="0"/>
              <a:t>…</a:t>
            </a:r>
          </a:p>
          <a:p>
            <a:r>
              <a:rPr lang="es-AR" dirty="0" err="1"/>
              <a:t>Breadboard</a:t>
            </a:r>
            <a:endParaRPr lang="es-AR" dirty="0"/>
          </a:p>
          <a:p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Loop</a:t>
            </a:r>
            <a:endParaRPr lang="es-A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5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6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components used in the video and the other parts that aren’t Arduino.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Process</a:t>
            </a:r>
            <a:endParaRPr lang="es-AR" dirty="0"/>
          </a:p>
          <a:p>
            <a:pPr marL="228600" indent="-228600">
              <a:buAutoNum type="arabicPeriod"/>
            </a:pP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lightbulb</a:t>
            </a:r>
            <a:endParaRPr lang="es-AR" dirty="0"/>
          </a:p>
          <a:p>
            <a:pPr marL="228600" indent="-228600">
              <a:buAutoNum type="arabicPeriod"/>
            </a:pP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light </a:t>
            </a:r>
            <a:r>
              <a:rPr lang="es-AR" dirty="0" err="1"/>
              <a:t>switch</a:t>
            </a:r>
            <a:endParaRPr lang="es-AR" dirty="0"/>
          </a:p>
          <a:p>
            <a:pPr marL="685800" lvl="1" indent="-228600">
              <a:buAutoNum type="arabicPeriod"/>
            </a:pPr>
            <a:r>
              <a:rPr lang="es-AR" dirty="0" err="1"/>
              <a:t>Choose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direction</a:t>
            </a:r>
            <a:endParaRPr lang="es-AR" dirty="0"/>
          </a:p>
          <a:p>
            <a:pPr marL="228600" lvl="0" indent="-228600">
              <a:buAutoNum type="arabicPeriod"/>
            </a:pPr>
            <a:r>
              <a:rPr lang="es-AR" dirty="0"/>
              <a:t>Run cable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Setup</a:t>
            </a:r>
            <a:r>
              <a:rPr lang="es-AR" dirty="0"/>
              <a:t> vs </a:t>
            </a:r>
            <a:r>
              <a:rPr lang="es-AR" dirty="0" err="1"/>
              <a:t>Loop</a:t>
            </a:r>
            <a:endParaRPr lang="es-AR" dirty="0"/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  <a:p>
            <a:r>
              <a:rPr lang="en-US" dirty="0"/>
              <a:t>Current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29FC-96D0-4080-BAB8-39A509B2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3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1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0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0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4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8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6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78F8-B0F5-475C-A059-E7779A2A2866}" type="datetimeFigureOut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2955-6DA2-4B8C-8A1D-79E9C7F92D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6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s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ZtfW2e2Cp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  <a:r>
              <a:rPr lang="es-AR" sz="3300" dirty="0">
                <a:solidFill>
                  <a:schemeClr val="bg1"/>
                </a:solidFill>
                <a:latin typeface="Cambria" panose="02040503050406030204" pitchFamily="18" charset="0"/>
              </a:rPr>
              <a:t> to </a:t>
            </a:r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Arduino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9443" y="3797322"/>
            <a:ext cx="4154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err="1"/>
              <a:t>by</a:t>
            </a:r>
            <a:r>
              <a:rPr lang="es-AR" sz="2400" dirty="0"/>
              <a:t> Travis Bumgarner</a:t>
            </a:r>
          </a:p>
          <a:p>
            <a:pPr algn="ctr"/>
            <a:r>
              <a:rPr lang="es-AR" sz="2400" dirty="0"/>
              <a:t>Travis.Bumgarner@Gmail.com </a:t>
            </a:r>
            <a:endParaRPr lang="en-US" sz="2400" dirty="0"/>
          </a:p>
        </p:txBody>
      </p:sp>
      <p:pic>
        <p:nvPicPr>
          <p:cNvPr id="1028" name="Picture 4" descr="http://d2rormqr1qwzpz.cloudfront.net/photos/2013/04/03/47185-ardu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3" y="2396857"/>
            <a:ext cx="4988159" cy="344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ttps://0.s3.envato.com/files/67639329/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77" y="1957225"/>
            <a:ext cx="56197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76800" y="2023029"/>
            <a:ext cx="4293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latin typeface="Cambria" panose="02040503050406030204" pitchFamily="18" charset="0"/>
              </a:rPr>
              <a:t>Resistence</a:t>
            </a:r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 err="1">
                <a:latin typeface="Cambria" panose="02040503050406030204" pitchFamily="18" charset="0"/>
              </a:rPr>
              <a:t>Measured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in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ohms</a:t>
            </a:r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Symbol (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s-AR" sz="2400" dirty="0">
                <a:latin typeface="Cambria" panose="02040503050406030204" pitchFamily="18" charset="0"/>
              </a:rPr>
              <a:t>)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r>
              <a:rPr lang="es-AR" sz="2400" dirty="0">
                <a:latin typeface="Cambria" panose="02040503050406030204" pitchFamily="18" charset="0"/>
              </a:rPr>
              <a:t>1000</a:t>
            </a:r>
            <a:r>
              <a:rPr lang="el-GR" sz="2400" dirty="0">
                <a:latin typeface="Cambria" panose="02040503050406030204" pitchFamily="18" charset="0"/>
              </a:rPr>
              <a:t> Ω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= 1K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1000K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r>
              <a:rPr lang="en-US" sz="2400" dirty="0">
                <a:latin typeface="Cambria" panose="02040503050406030204" pitchFamily="18" charset="0"/>
              </a:rPr>
              <a:t> = 1 M</a:t>
            </a:r>
            <a:r>
              <a:rPr lang="el-GR" sz="2400" dirty="0">
                <a:latin typeface="Cambria" panose="02040503050406030204" pitchFamily="18" charset="0"/>
              </a:rPr>
              <a:t>Ω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</a:rPr>
              <a:t>Identification Colors</a:t>
            </a:r>
          </a:p>
          <a:p>
            <a:endParaRPr lang="es-AR" sz="2400" dirty="0">
              <a:latin typeface="Cambria" panose="02040503050406030204" pitchFamily="18" charset="0"/>
            </a:endParaRPr>
          </a:p>
          <a:p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2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2036940" y="4695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s://cdn.logicsupply.com/media/catalog/product/p/t/ptbb-400w-medium-breadboard-white-400points_pi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84" y="62865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Breadboard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3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LEDs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https://www.raspberrypi.org/learning/images/components/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0" y="1613957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88224" y="4197354"/>
            <a:ext cx="497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-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0063" y="4864854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749" y="3836180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Wires</a:t>
            </a: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 descr="http://www.elecfreaks.com/store/images/BBC_jumper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88" y="1454598"/>
            <a:ext cx="4450905" cy="32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teel-wire.org/img/red-pvc-wire-spo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55" y="4193727"/>
            <a:ext cx="330644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Breadboard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rain.aa.washington.edu/@api/deki/files/44/=Blink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566"/>
            <a:ext cx="9144000" cy="409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68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84" y="1629793"/>
            <a:ext cx="6180232" cy="52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6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My First Project</a:t>
            </a: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Written by Travis </a:t>
            </a:r>
            <a:r>
              <a:rPr lang="en-US" sz="2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Bumgarner</a:t>
            </a:r>
            <a:endParaRPr lang="es-AR" sz="2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//This is the setup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74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/* My First Project</a:t>
            </a: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Written by Travis </a:t>
            </a:r>
            <a:r>
              <a:rPr lang="en-US" sz="2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Bumgarner</a:t>
            </a:r>
            <a:endParaRPr lang="es-AR" sz="2600" dirty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 algn="l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s-AR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//This is the setup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42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65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Code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13;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setup() {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OUTPUT);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void loop() {</a:t>
            </a:r>
          </a:p>
          <a:p>
            <a:pPr algn="l"/>
            <a:r>
              <a:rPr lang="es-AR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 HIGH);</a:t>
            </a: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delay(1000); 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ledGreen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, LOW);</a:t>
            </a:r>
          </a:p>
          <a:p>
            <a:pPr algn="l"/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delay(1000)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8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zoomtext.com/wp-content/uploads/2014/09/icon-sched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0692"/>
            <a:ext cx="4749378" cy="47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bg1"/>
                </a:solidFill>
                <a:latin typeface="Cambria" panose="02040503050406030204" pitchFamily="18" charset="0"/>
              </a:rPr>
              <a:t>Workshop </a:t>
            </a:r>
            <a:r>
              <a:rPr lang="es-AR" sz="3600" dirty="0" err="1">
                <a:solidFill>
                  <a:schemeClr val="bg1"/>
                </a:solidFill>
                <a:latin typeface="Cambria" panose="02040503050406030204" pitchFamily="18" charset="0"/>
              </a:rPr>
              <a:t>Overview</a:t>
            </a:r>
            <a:endParaRPr lang="es-AR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3339" y="2621887"/>
            <a:ext cx="4790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Introductions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Goals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Learn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about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electronics</a:t>
            </a:r>
            <a:r>
              <a:rPr lang="es-AR" sz="2400" dirty="0">
                <a:latin typeface="Cambria" panose="02040503050406030204" pitchFamily="18" charset="0"/>
              </a:rPr>
              <a:t>, </a:t>
            </a:r>
            <a:r>
              <a:rPr lang="es-AR" sz="2400" dirty="0" err="1">
                <a:latin typeface="Cambria" panose="02040503050406030204" pitchFamily="18" charset="0"/>
              </a:rPr>
              <a:t>programming</a:t>
            </a:r>
            <a:r>
              <a:rPr lang="es-AR" sz="2400" dirty="0">
                <a:latin typeface="Cambria" panose="02040503050406030204" pitchFamily="18" charset="0"/>
              </a:rPr>
              <a:t>, and safety.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400" dirty="0" err="1">
                <a:latin typeface="Cambria" panose="02040503050406030204" pitchFamily="18" charset="0"/>
              </a:rPr>
              <a:t>Practice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with tools and components</a:t>
            </a:r>
            <a:endParaRPr lang="es-AR" sz="2400" dirty="0"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AR" sz="2400" dirty="0">
                <a:latin typeface="Cambria" panose="02040503050406030204" pitchFamily="18" charset="0"/>
              </a:rPr>
              <a:t>More </a:t>
            </a:r>
            <a:r>
              <a:rPr lang="en-US" sz="2400" dirty="0">
                <a:latin typeface="Cambria" panose="02040503050406030204" pitchFamily="18" charset="0"/>
              </a:rPr>
              <a:t>advanced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Topics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7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Problem Solving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3581399"/>
            <a:ext cx="7886700" cy="2281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What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problems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did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you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600" dirty="0" err="1">
                <a:latin typeface="Courier New" pitchFamily="49" charset="0"/>
                <a:cs typeface="Courier New" pitchFamily="49" charset="0"/>
              </a:rPr>
              <a:t>have</a:t>
            </a:r>
            <a:r>
              <a:rPr lang="es-AR" sz="26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9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2: New Components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https://www.raspberrypi.org/learning/images/components/led.png"/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exploringarduino.com/wp-content/uploads/2013/06/photoresistor-400x2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5125"/>
            <a:ext cx="5629728" cy="412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89091" y="3821666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Photoresistor</a:t>
            </a:r>
            <a:r>
              <a:rPr lang="en-US" sz="2400" dirty="0">
                <a:latin typeface="Cambria" panose="02040503050406030204" pitchFamily="18" charset="0"/>
              </a:rPr>
              <a:t>…</a:t>
            </a:r>
          </a:p>
          <a:p>
            <a:r>
              <a:rPr lang="en-US" sz="2400" dirty="0">
                <a:latin typeface="Cambria" panose="02040503050406030204" pitchFamily="18" charset="0"/>
              </a:rPr>
              <a:t>What is it?</a:t>
            </a: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9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Resources</a:t>
            </a: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750" y="2404122"/>
            <a:ext cx="7857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Cambridge Hackspace Tuesday Nights</a:t>
            </a:r>
          </a:p>
          <a:p>
            <a:r>
              <a:rPr lang="en-US" sz="3200" dirty="0"/>
              <a:t>Adafruit.com</a:t>
            </a:r>
            <a:br>
              <a:rPr lang="en-US" sz="3200" dirty="0"/>
            </a:br>
            <a:r>
              <a:rPr lang="en-US" sz="3200" dirty="0"/>
              <a:t>sparkfun.com</a:t>
            </a:r>
            <a:br>
              <a:rPr lang="en-US" sz="3200" dirty="0"/>
            </a:br>
            <a:r>
              <a:rPr lang="en-US" sz="3200" dirty="0"/>
              <a:t>arduino.cc</a:t>
            </a:r>
            <a:br>
              <a:rPr lang="en-US" sz="3200" dirty="0"/>
            </a:br>
            <a:r>
              <a:rPr lang="en-US" sz="3200" dirty="0"/>
              <a:t>microcenter.com</a:t>
            </a:r>
            <a:br>
              <a:rPr lang="en-US" sz="3200" dirty="0"/>
            </a:br>
            <a:r>
              <a:rPr lang="en-US" sz="3200" dirty="0">
                <a:hlinkClick r:id="rId3"/>
              </a:rPr>
              <a:t>https://circuits.io/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9994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US" sz="3300">
                <a:solidFill>
                  <a:schemeClr val="bg1"/>
                </a:solidFill>
                <a:latin typeface="Cambria" panose="02040503050406030204" pitchFamily="18" charset="0"/>
              </a:rPr>
              <a:t>next step!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://images.wisegeek.com/tan-fixed-resistors.jpg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1354" y="151172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 descr="Header, Dive, Dive In, Water, Jump, Symbol, Sign,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7" y="1593590"/>
            <a:ext cx="4984845" cy="49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46928" y="3166281"/>
            <a:ext cx="28651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Select</a:t>
            </a:r>
            <a:r>
              <a:rPr lang="es-ES" sz="3200" dirty="0"/>
              <a:t> a Project and </a:t>
            </a:r>
            <a:r>
              <a:rPr lang="es-ES" sz="3200" dirty="0" err="1"/>
              <a:t>jump</a:t>
            </a:r>
            <a:r>
              <a:rPr lang="es-ES" sz="3200" dirty="0"/>
              <a:t> in!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188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Introductions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0295" y="3208923"/>
            <a:ext cx="4293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Who</a:t>
            </a:r>
            <a:r>
              <a:rPr lang="es-AR" sz="2400" dirty="0">
                <a:latin typeface="Cambria" panose="02040503050406030204" pitchFamily="18" charset="0"/>
              </a:rPr>
              <a:t> are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Where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come </a:t>
            </a:r>
            <a:r>
              <a:rPr lang="es-AR" sz="2400" dirty="0" err="1">
                <a:latin typeface="Cambria" panose="02040503050406030204" pitchFamily="18" charset="0"/>
              </a:rPr>
              <a:t>from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What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do </a:t>
            </a:r>
            <a:r>
              <a:rPr lang="es-AR" sz="2400" dirty="0" err="1">
                <a:latin typeface="Cambria" panose="02040503050406030204" pitchFamily="18" charset="0"/>
              </a:rPr>
              <a:t>for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work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err="1">
                <a:latin typeface="Cambria" panose="02040503050406030204" pitchFamily="18" charset="0"/>
              </a:rPr>
              <a:t>Why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did</a:t>
            </a:r>
            <a:r>
              <a:rPr lang="es-AR" sz="2400" dirty="0">
                <a:latin typeface="Cambria" panose="02040503050406030204" pitchFamily="18" charset="0"/>
              </a:rPr>
              <a:t> </a:t>
            </a:r>
            <a:r>
              <a:rPr lang="es-AR" sz="2400" dirty="0" err="1">
                <a:latin typeface="Cambria" panose="02040503050406030204" pitchFamily="18" charset="0"/>
              </a:rPr>
              <a:t>you</a:t>
            </a:r>
            <a:r>
              <a:rPr lang="es-AR" sz="2400" dirty="0">
                <a:latin typeface="Cambria" panose="02040503050406030204" pitchFamily="18" charset="0"/>
              </a:rPr>
              <a:t> come </a:t>
            </a:r>
            <a:r>
              <a:rPr lang="es-AR" sz="2400" dirty="0" err="1">
                <a:latin typeface="Cambria" panose="02040503050406030204" pitchFamily="18" charset="0"/>
              </a:rPr>
              <a:t>today</a:t>
            </a:r>
            <a:r>
              <a:rPr lang="es-AR" sz="2400" dirty="0"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1232889">
            <a:off x="1204396" y="322645"/>
            <a:ext cx="509743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0000" dirty="0">
                <a:solidFill>
                  <a:srgbClr val="065272"/>
                </a:solidFill>
                <a:latin typeface="Cambria" panose="02040503050406030204" pitchFamily="18" charset="0"/>
              </a:rPr>
              <a:t>?</a:t>
            </a:r>
            <a:endParaRPr lang="en-US" sz="5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9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Knowledge Level</a:t>
            </a:r>
          </a:p>
        </p:txBody>
      </p:sp>
      <p:pic>
        <p:nvPicPr>
          <p:cNvPr id="4098" name="Picture 2" descr="https://cdn.shopify.com/s/files/1/1490/5112/products/02760003_00_e77d8efe-4180-4005-aba6-3f384a2792ee.jpg?v=14780518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8794"/>
            <a:ext cx="4455415" cy="44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5415" y="1878495"/>
            <a:ext cx="4479863" cy="1569660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for(var i = 0;   i &lt;10;   i++){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= sum + 5;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Serial.println(sum);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5415" y="4133336"/>
            <a:ext cx="4479863" cy="1200329"/>
          </a:xfrm>
          <a:prstGeom prst="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65272"/>
                </a:solidFill>
              </a:rPr>
              <a:t>for i in range(0,10):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sum += 5;</a:t>
            </a:r>
          </a:p>
          <a:p>
            <a:r>
              <a:rPr lang="nn-NO" sz="2400" dirty="0">
                <a:solidFill>
                  <a:srgbClr val="065272"/>
                </a:solidFill>
              </a:rPr>
              <a:t>	print(</a:t>
            </a:r>
            <a:r>
              <a:rPr lang="en-US" sz="2400" dirty="0">
                <a:solidFill>
                  <a:srgbClr val="065272"/>
                </a:solidFill>
              </a:rPr>
              <a:t>“The number is” + </a:t>
            </a:r>
            <a:r>
              <a:rPr lang="en-US" sz="2400" dirty="0" err="1">
                <a:solidFill>
                  <a:srgbClr val="065272"/>
                </a:solidFill>
              </a:rPr>
              <a:t>str</a:t>
            </a:r>
            <a:r>
              <a:rPr lang="en-US" sz="2400" dirty="0">
                <a:solidFill>
                  <a:srgbClr val="065272"/>
                </a:solidFill>
              </a:rPr>
              <a:t>(</a:t>
            </a:r>
            <a:r>
              <a:rPr lang="en-US" sz="2400" dirty="0" err="1">
                <a:solidFill>
                  <a:srgbClr val="065272"/>
                </a:solidFill>
              </a:rPr>
              <a:t>i</a:t>
            </a:r>
            <a:r>
              <a:rPr lang="en-US" sz="2400" dirty="0">
                <a:solidFill>
                  <a:srgbClr val="065272"/>
                </a:solidFill>
              </a:rPr>
              <a:t>))</a:t>
            </a:r>
            <a:endParaRPr lang="nn-NO" sz="2400" dirty="0">
              <a:solidFill>
                <a:srgbClr val="065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6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Security</a:t>
            </a:r>
          </a:p>
        </p:txBody>
      </p:sp>
      <p:pic>
        <p:nvPicPr>
          <p:cNvPr id="5122" name="Picture 2" descr="Image result for electrical safe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81" y="2081496"/>
            <a:ext cx="3873995" cy="325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50295" y="3208923"/>
            <a:ext cx="42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Electricity is dangerous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Short circuits</a:t>
            </a:r>
          </a:p>
        </p:txBody>
      </p:sp>
    </p:spTree>
    <p:extLst>
      <p:ext uri="{BB962C8B-B14F-4D97-AF65-F5344CB8AC3E}">
        <p14:creationId xmlns:p14="http://schemas.microsoft.com/office/powerpoint/2010/main" val="192573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Possibilities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Inputs – </a:t>
            </a:r>
            <a:r>
              <a:rPr lang="es-AR" sz="2400" dirty="0" err="1">
                <a:latin typeface="Cambria" panose="02040503050406030204" pitchFamily="18" charset="0"/>
              </a:rPr>
              <a:t>Sensors</a:t>
            </a:r>
            <a:r>
              <a:rPr lang="es-AR" sz="2400" dirty="0">
                <a:latin typeface="Cambria" panose="02040503050406030204" pitchFamily="18" charset="0"/>
              </a:rPr>
              <a:t>, </a:t>
            </a:r>
            <a:r>
              <a:rPr lang="es-AR" sz="2400" dirty="0" err="1">
                <a:latin typeface="Cambria" panose="02040503050406030204" pitchFamily="18" charset="0"/>
              </a:rPr>
              <a:t>buttons</a:t>
            </a:r>
            <a:r>
              <a:rPr lang="es-AR" sz="2400" dirty="0">
                <a:latin typeface="Cambria" panose="02040503050406030204" pitchFamily="18" charset="0"/>
              </a:rPr>
              <a:t>, cameras, </a:t>
            </a:r>
            <a:r>
              <a:rPr lang="es-AR" sz="2400" dirty="0" err="1">
                <a:latin typeface="Cambria" panose="02040503050406030204" pitchFamily="18" charset="0"/>
              </a:rPr>
              <a:t>jousticks</a:t>
            </a:r>
            <a:endParaRPr lang="es-AR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Cambria" panose="02040503050406030204" pitchFamily="18" charset="0"/>
              </a:rPr>
              <a:t>Outputs – Motors, </a:t>
            </a:r>
            <a:r>
              <a:rPr lang="es-AR" sz="2400" dirty="0" err="1">
                <a:latin typeface="Cambria" panose="02040503050406030204" pitchFamily="18" charset="0"/>
              </a:rPr>
              <a:t>Screens</a:t>
            </a:r>
            <a:endParaRPr lang="es-AR" sz="24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https://www.youtube.com/watch?v=nZtfW2e2Cp0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831367">
            <a:off x="910277" y="-529454"/>
            <a:ext cx="383650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0000" dirty="0">
                <a:solidFill>
                  <a:srgbClr val="065272"/>
                </a:solidFill>
                <a:latin typeface="Cambria" panose="02040503050406030204" pitchFamily="18" charset="0"/>
              </a:rPr>
              <a:t>!</a:t>
            </a:r>
            <a:endParaRPr lang="en-US" sz="50000" dirty="0">
              <a:solidFill>
                <a:srgbClr val="065272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4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An example without code: </a:t>
            </a:r>
            <a:r>
              <a:rPr lang="en-US" sz="3300" dirty="0" err="1">
                <a:solidFill>
                  <a:schemeClr val="bg1"/>
                </a:solidFill>
                <a:latin typeface="Cambria" panose="02040503050406030204" pitchFamily="18" charset="0"/>
              </a:rPr>
              <a:t>Lightswitch</a:t>
            </a:r>
            <a:endParaRPr lang="en-US" sz="33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7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An example without code: Waterfall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0295" y="3208923"/>
            <a:ext cx="429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robomart.com/blog/wp-content/uploads/2015/07/Arduino_Components_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91962"/>
            <a:ext cx="9144000" cy="602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28650"/>
            <a:ext cx="9144000" cy="745958"/>
          </a:xfrm>
          <a:prstGeom prst="rect">
            <a:avLst/>
          </a:prstGeom>
          <a:solidFill>
            <a:srgbClr val="0652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AutoShape 2" descr="http://3.bp.blogspot.com/-Rt8U1UsCUoU/VmsUCzB4njI/AAAAAAAAAes/T9fTSWWPjPA/s640/Pinout.jpg"/>
          <p:cNvSpPr>
            <a:spLocks noChangeAspect="1" noChangeArrowheads="1"/>
          </p:cNvSpPr>
          <p:nvPr/>
        </p:nvSpPr>
        <p:spPr bwMode="auto">
          <a:xfrm>
            <a:off x="3288224" y="4067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08640"/>
            <a:ext cx="9144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Cambria" panose="02040503050406030204" pitchFamily="18" charset="0"/>
              </a:rPr>
              <a:t>Circuit 1: The Parts</a:t>
            </a:r>
          </a:p>
        </p:txBody>
      </p:sp>
    </p:spTree>
    <p:extLst>
      <p:ext uri="{BB962C8B-B14F-4D97-AF65-F5344CB8AC3E}">
        <p14:creationId xmlns:p14="http://schemas.microsoft.com/office/powerpoint/2010/main" val="35822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</TotalTime>
  <Words>616</Words>
  <Application>Microsoft Office PowerPoint</Application>
  <PresentationFormat>On-screen Show (4:3)</PresentationFormat>
  <Paragraphs>194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Bumgarner</dc:creator>
  <cp:lastModifiedBy>travbum</cp:lastModifiedBy>
  <cp:revision>53</cp:revision>
  <dcterms:created xsi:type="dcterms:W3CDTF">2016-12-09T00:15:36Z</dcterms:created>
  <dcterms:modified xsi:type="dcterms:W3CDTF">2017-03-09T00:06:22Z</dcterms:modified>
</cp:coreProperties>
</file>