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234" autoAdjust="0"/>
  </p:normalViewPr>
  <p:slideViewPr>
    <p:cSldViewPr snapToGrid="0">
      <p:cViewPr varScale="1">
        <p:scale>
          <a:sx n="48" d="100"/>
          <a:sy n="48" d="100"/>
        </p:scale>
        <p:origin x="120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64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77B83-CCB2-4B90-B233-F49B05FC3E1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E29FC-96D0-4080-BAB8-39A509B2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3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8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Mostar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s-AR" dirty="0"/>
              <a:t>á conectado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25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Positivo</a:t>
            </a:r>
            <a:endParaRPr lang="en-US" dirty="0"/>
          </a:p>
          <a:p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Negativo</a:t>
            </a:r>
            <a:endParaRPr lang="en-US" dirty="0"/>
          </a:p>
          <a:p>
            <a:r>
              <a:rPr lang="en-US" dirty="0" err="1"/>
              <a:t>Necesita</a:t>
            </a:r>
            <a:r>
              <a:rPr lang="en-US" dirty="0"/>
              <a:t> Resistencia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Positivo</a:t>
            </a:r>
            <a:endParaRPr lang="en-US" dirty="0"/>
          </a:p>
          <a:p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Negativo</a:t>
            </a:r>
            <a:endParaRPr lang="en-US" dirty="0"/>
          </a:p>
          <a:p>
            <a:r>
              <a:rPr lang="en-US" dirty="0" err="1"/>
              <a:t>Necesita</a:t>
            </a:r>
            <a:r>
              <a:rPr lang="en-US" dirty="0"/>
              <a:t> Resistencia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4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59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Archivo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Nuevo, </a:t>
            </a:r>
            <a:r>
              <a:rPr lang="en-US" dirty="0" err="1"/>
              <a:t>Abrir</a:t>
            </a:r>
            <a:r>
              <a:rPr lang="en-US" dirty="0"/>
              <a:t>, </a:t>
            </a:r>
            <a:r>
              <a:rPr lang="en-US" dirty="0" err="1"/>
              <a:t>Salvar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Ejemplos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Excelente</a:t>
            </a:r>
            <a:r>
              <a:rPr lang="en-US" dirty="0"/>
              <a:t> para </a:t>
            </a:r>
            <a:r>
              <a:rPr lang="en-US" dirty="0" err="1"/>
              <a:t>evaluar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nuevos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Editar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Herramientas</a:t>
            </a:r>
            <a:r>
              <a:rPr lang="en-US" dirty="0"/>
              <a:t> para </a:t>
            </a:r>
            <a:r>
              <a:rPr lang="en-US" dirty="0" err="1"/>
              <a:t>ayudar</a:t>
            </a:r>
            <a:r>
              <a:rPr lang="en-US" dirty="0"/>
              <a:t> con </a:t>
            </a:r>
            <a:r>
              <a:rPr lang="en-US" dirty="0" err="1"/>
              <a:t>su</a:t>
            </a:r>
            <a:r>
              <a:rPr lang="en-US" dirty="0"/>
              <a:t> c</a:t>
            </a:r>
            <a:r>
              <a:rPr lang="es-AR" dirty="0" err="1"/>
              <a:t>ódigo</a:t>
            </a:r>
            <a:endParaRPr lang="es-AR" dirty="0"/>
          </a:p>
          <a:p>
            <a:pPr marL="171450" lvl="0" indent="-171450">
              <a:buFontTx/>
              <a:buChar char="-"/>
            </a:pPr>
            <a:r>
              <a:rPr lang="es-AR" dirty="0"/>
              <a:t>Programa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Verificar</a:t>
            </a:r>
            <a:r>
              <a:rPr lang="en-US" dirty="0"/>
              <a:t>/</a:t>
            </a:r>
            <a:r>
              <a:rPr lang="en-US" dirty="0" err="1"/>
              <a:t>Compilar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Subir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O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botones</a:t>
            </a:r>
            <a:r>
              <a:rPr lang="en-US" dirty="0"/>
              <a:t> – la </a:t>
            </a:r>
            <a:r>
              <a:rPr lang="en-US" dirty="0" err="1"/>
              <a:t>marca</a:t>
            </a:r>
            <a:r>
              <a:rPr lang="en-US" dirty="0"/>
              <a:t> (Check) y la </a:t>
            </a:r>
            <a:r>
              <a:rPr lang="en-US" dirty="0" err="1"/>
              <a:t>Flecha</a:t>
            </a:r>
            <a:r>
              <a:rPr lang="en-US" dirty="0"/>
              <a:t> (Arrow)</a:t>
            </a:r>
          </a:p>
          <a:p>
            <a:pPr marL="171450" lvl="0" indent="-171450">
              <a:buFontTx/>
              <a:buChar char="-"/>
            </a:pPr>
            <a:r>
              <a:rPr lang="en-US" dirty="0" err="1"/>
              <a:t>Herramientas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Monitor Serie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Placa</a:t>
            </a:r>
            <a:r>
              <a:rPr lang="en-US" dirty="0"/>
              <a:t> – Arduino / </a:t>
            </a:r>
            <a:r>
              <a:rPr lang="en-US" dirty="0" err="1"/>
              <a:t>Genuino</a:t>
            </a:r>
            <a:r>
              <a:rPr lang="en-US" dirty="0"/>
              <a:t> Uno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Puerto –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Seleccione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Puerto que dice Arduino </a:t>
            </a: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83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Empiezan con un </a:t>
            </a:r>
            <a:r>
              <a:rPr lang="es-AR" dirty="0" err="1"/>
              <a:t>archievo</a:t>
            </a:r>
            <a:r>
              <a:rPr lang="es-AR" dirty="0"/>
              <a:t> nuevo</a:t>
            </a:r>
          </a:p>
          <a:p>
            <a:endParaRPr lang="en-US" dirty="0"/>
          </a:p>
          <a:p>
            <a:r>
              <a:rPr lang="en-US" dirty="0"/>
              <a:t>Dos </a:t>
            </a:r>
            <a:r>
              <a:rPr lang="en-US" dirty="0" err="1"/>
              <a:t>partes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</a:p>
          <a:p>
            <a:r>
              <a:rPr lang="en-US" dirty="0"/>
              <a:t>Setup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vez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s-AR" dirty="0"/>
              <a:t>D</a:t>
            </a:r>
            <a:r>
              <a:rPr lang="en-US" dirty="0" err="1"/>
              <a:t>onde</a:t>
            </a:r>
            <a:r>
              <a:rPr lang="en-US" dirty="0"/>
              <a:t> pone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introduccion</a:t>
            </a:r>
            <a:r>
              <a:rPr lang="en-US" dirty="0"/>
              <a:t> al Segundo </a:t>
            </a:r>
            <a:r>
              <a:rPr lang="en-US" dirty="0" err="1"/>
              <a:t>parte</a:t>
            </a:r>
            <a:endParaRPr lang="en-US" dirty="0"/>
          </a:p>
          <a:p>
            <a:pPr marL="0" indent="0">
              <a:buFontTx/>
              <a:buNone/>
            </a:pPr>
            <a:r>
              <a:rPr lang="es-AR" dirty="0"/>
              <a:t>L</a:t>
            </a:r>
            <a:r>
              <a:rPr lang="en-US" dirty="0" err="1"/>
              <a:t>oop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Funciona</a:t>
            </a:r>
            <a:r>
              <a:rPr lang="en-US" dirty="0"/>
              <a:t> para </a:t>
            </a:r>
            <a:r>
              <a:rPr lang="en-US" dirty="0" err="1"/>
              <a:t>siempre</a:t>
            </a:r>
            <a:r>
              <a:rPr lang="en-US" dirty="0"/>
              <a:t> haste que </a:t>
            </a:r>
            <a:r>
              <a:rPr lang="en-US" dirty="0" err="1"/>
              <a:t>apaga</a:t>
            </a:r>
            <a:r>
              <a:rPr lang="en-US" dirty="0"/>
              <a:t> el Arduino</a:t>
            </a:r>
          </a:p>
          <a:p>
            <a:pPr marL="0" indent="0">
              <a:buFontTx/>
              <a:buNone/>
            </a:pPr>
            <a:endParaRPr lang="es-AR" dirty="0"/>
          </a:p>
          <a:p>
            <a:pPr marL="0" indent="0">
              <a:buFontTx/>
              <a:buNone/>
            </a:pPr>
            <a:r>
              <a:rPr lang="es-AR" dirty="0"/>
              <a:t>R</a:t>
            </a:r>
            <a:r>
              <a:rPr lang="en-US" dirty="0" err="1"/>
              <a:t>egresar</a:t>
            </a:r>
            <a:r>
              <a:rPr lang="en-US" dirty="0"/>
              <a:t> al primer </a:t>
            </a:r>
            <a:r>
              <a:rPr lang="en-US" dirty="0" err="1"/>
              <a:t>ejemplo</a:t>
            </a:r>
            <a:r>
              <a:rPr lang="en-US" dirty="0"/>
              <a:t> de la luz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Comentarios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Dos </a:t>
            </a:r>
            <a:r>
              <a:rPr lang="en-US" dirty="0" err="1"/>
              <a:t>tipos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computadora</a:t>
            </a:r>
            <a:r>
              <a:rPr lang="en-US" dirty="0"/>
              <a:t> no </a:t>
            </a:r>
            <a:r>
              <a:rPr lang="en-US" dirty="0" err="1"/>
              <a:t>usa</a:t>
            </a:r>
            <a:r>
              <a:rPr lang="en-US" dirty="0"/>
              <a:t> para nada.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para que </a:t>
            </a:r>
            <a:r>
              <a:rPr lang="en-US" dirty="0" err="1"/>
              <a:t>puede</a:t>
            </a:r>
            <a:r>
              <a:rPr lang="en-US" dirty="0"/>
              <a:t> leer que ha </a:t>
            </a:r>
            <a:r>
              <a:rPr lang="en-US" dirty="0" err="1"/>
              <a:t>programado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47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Variable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consiste</a:t>
            </a:r>
            <a:r>
              <a:rPr lang="en-US" dirty="0"/>
              <a:t> de 5 </a:t>
            </a:r>
            <a:r>
              <a:rPr lang="en-US" dirty="0" err="1"/>
              <a:t>partes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int</a:t>
            </a:r>
            <a:r>
              <a:rPr lang="en-US" dirty="0"/>
              <a:t> – </a:t>
            </a:r>
            <a:r>
              <a:rPr lang="en-US" dirty="0" err="1"/>
              <a:t>tipo</a:t>
            </a:r>
            <a:r>
              <a:rPr lang="en-US" dirty="0"/>
              <a:t> de variable hay </a:t>
            </a:r>
            <a:r>
              <a:rPr lang="en-US" dirty="0" err="1"/>
              <a:t>varios</a:t>
            </a:r>
            <a:r>
              <a:rPr lang="en-US" dirty="0"/>
              <a:t> (</a:t>
            </a:r>
            <a:r>
              <a:rPr lang="en-US" dirty="0" err="1"/>
              <a:t>cadena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, n</a:t>
            </a:r>
            <a:r>
              <a:rPr lang="es-AR" dirty="0" err="1"/>
              <a:t>úmero</a:t>
            </a:r>
            <a:r>
              <a:rPr lang="es-AR" dirty="0"/>
              <a:t> entero, y más)</a:t>
            </a:r>
          </a:p>
          <a:p>
            <a:pPr marL="628650" lvl="1" indent="-171450">
              <a:buFontTx/>
              <a:buChar char="-"/>
            </a:pPr>
            <a:r>
              <a:rPr lang="es-AR" dirty="0"/>
              <a:t>Nombre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camello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Igual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s-AR" dirty="0"/>
              <a:t>Punto y Coma</a:t>
            </a:r>
          </a:p>
          <a:p>
            <a:pPr marL="171450" lvl="0" indent="-171450">
              <a:buFontTx/>
              <a:buChar char="-"/>
            </a:pPr>
            <a:endParaRPr lang="es-AR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8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s-AR" dirty="0"/>
              <a:t>Voy a borrar los comentarios a guardar espacio</a:t>
            </a:r>
            <a:endParaRPr lang="en-US" dirty="0"/>
          </a:p>
          <a:p>
            <a:pPr marL="457200" lvl="1" indent="0">
              <a:buFontTx/>
              <a:buNone/>
            </a:pPr>
            <a:endParaRPr lang="en-US" dirty="0"/>
          </a:p>
          <a:p>
            <a:pPr marL="457200" lvl="1" indent="0">
              <a:buFontTx/>
              <a:buNone/>
            </a:pPr>
            <a:r>
              <a:rPr lang="en-US" dirty="0" err="1"/>
              <a:t>pinMode</a:t>
            </a:r>
            <a:r>
              <a:rPr lang="en-US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function que </a:t>
            </a:r>
            <a:r>
              <a:rPr lang="en-US" dirty="0" err="1"/>
              <a:t>declara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modo</a:t>
            </a:r>
            <a:r>
              <a:rPr lang="en-US" dirty="0"/>
              <a:t> del pin (o </a:t>
            </a:r>
            <a:r>
              <a:rPr lang="en-US" dirty="0" err="1"/>
              <a:t>pinMode</a:t>
            </a:r>
            <a:r>
              <a:rPr lang="en-US" dirty="0"/>
              <a:t>)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entrada (input) o </a:t>
            </a:r>
            <a:r>
              <a:rPr lang="en-US" dirty="0" err="1"/>
              <a:t>salida</a:t>
            </a:r>
            <a:r>
              <a:rPr lang="en-US" dirty="0"/>
              <a:t>(output)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Input – </a:t>
            </a:r>
            <a:r>
              <a:rPr lang="en-US" dirty="0" err="1"/>
              <a:t>recibe</a:t>
            </a:r>
            <a:r>
              <a:rPr lang="en-US" dirty="0"/>
              <a:t> </a:t>
            </a:r>
            <a:r>
              <a:rPr lang="en-US" dirty="0" err="1"/>
              <a:t>informaci</a:t>
            </a:r>
            <a:r>
              <a:rPr lang="es-AR" dirty="0" err="1"/>
              <a:t>ón</a:t>
            </a:r>
            <a:endParaRPr lang="es-AR" dirty="0"/>
          </a:p>
          <a:p>
            <a:pPr marL="628650" lvl="1" indent="-171450">
              <a:buFontTx/>
              <a:buChar char="-"/>
            </a:pPr>
            <a:r>
              <a:rPr lang="es-AR" dirty="0"/>
              <a:t>Output </a:t>
            </a:r>
            <a:r>
              <a:rPr lang="en-US" dirty="0"/>
              <a:t>– </a:t>
            </a:r>
            <a:r>
              <a:rPr lang="en-US" dirty="0" err="1"/>
              <a:t>Envie</a:t>
            </a:r>
            <a:r>
              <a:rPr lang="en-US" dirty="0"/>
              <a:t> </a:t>
            </a:r>
            <a:r>
              <a:rPr lang="en-US" dirty="0" err="1"/>
              <a:t>informaci</a:t>
            </a:r>
            <a:r>
              <a:rPr lang="es-AR" dirty="0" err="1"/>
              <a:t>ón</a:t>
            </a:r>
            <a:endParaRPr lang="es-AR" dirty="0"/>
          </a:p>
          <a:p>
            <a:pPr marL="628650" lvl="1" indent="-171450">
              <a:buFontTx/>
              <a:buChar char="-"/>
            </a:pPr>
            <a:endParaRPr lang="es-AR" dirty="0"/>
          </a:p>
          <a:p>
            <a:pPr marL="457200" lvl="1" indent="0">
              <a:buFontTx/>
              <a:buNone/>
            </a:pPr>
            <a:r>
              <a:rPr lang="es-AR" dirty="0" err="1"/>
              <a:t>digitalWrite</a:t>
            </a:r>
            <a:r>
              <a:rPr lang="es-AR" dirty="0"/>
              <a:t>()</a:t>
            </a:r>
          </a:p>
          <a:p>
            <a:pPr marL="457200" lvl="1" indent="0">
              <a:buFontTx/>
              <a:buNone/>
            </a:pPr>
            <a:r>
              <a:rPr lang="es-AR" dirty="0"/>
              <a:t>- </a:t>
            </a:r>
            <a:r>
              <a:rPr lang="es-AR" dirty="0" err="1"/>
              <a:t>Envia</a:t>
            </a:r>
            <a:r>
              <a:rPr lang="es-AR" dirty="0"/>
              <a:t> a </a:t>
            </a:r>
            <a:r>
              <a:rPr lang="es-AR" dirty="0" err="1"/>
              <a:t>ledVerde</a:t>
            </a:r>
            <a:r>
              <a:rPr lang="es-AR" dirty="0"/>
              <a:t> en señal HIGH (ALTO) o LOW (BAJO)</a:t>
            </a:r>
          </a:p>
          <a:p>
            <a:pPr marL="457200" lvl="1" indent="0">
              <a:buFontTx/>
              <a:buNone/>
            </a:pPr>
            <a:endParaRPr lang="es-AR" dirty="0"/>
          </a:p>
          <a:p>
            <a:pPr marL="457200" lvl="1" indent="0">
              <a:buFontTx/>
              <a:buNone/>
            </a:pPr>
            <a:r>
              <a:rPr lang="es-AR" dirty="0"/>
              <a:t>Ahora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y el luz </a:t>
            </a:r>
            <a:r>
              <a:rPr lang="en-US" dirty="0" err="1"/>
              <a:t>encende</a:t>
            </a:r>
            <a:endParaRPr lang="es-AR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6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/>
              <a:t>Delay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Demorar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milisengundos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/>
              <a:t>Un </a:t>
            </a:r>
            <a:r>
              <a:rPr lang="en-US" dirty="0" err="1"/>
              <a:t>sengundo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mil </a:t>
            </a:r>
            <a:r>
              <a:rPr lang="en-US" dirty="0" err="1"/>
              <a:t>milisengundos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digitalWrite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– ABAJO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457200" lvl="1" indent="0">
              <a:buFontTx/>
              <a:buNone/>
            </a:pPr>
            <a:r>
              <a:rPr lang="en-US" dirty="0" err="1"/>
              <a:t>Sube</a:t>
            </a:r>
            <a:r>
              <a:rPr lang="en-US" dirty="0"/>
              <a:t> el c</a:t>
            </a:r>
            <a:r>
              <a:rPr lang="es-AR" dirty="0" err="1"/>
              <a:t>ódigos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44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s-AR" dirty="0" err="1"/>
              <a:t>Direción</a:t>
            </a:r>
            <a:r>
              <a:rPr lang="es-AR" dirty="0"/>
              <a:t> de LED</a:t>
            </a:r>
          </a:p>
          <a:p>
            <a:pPr marL="628650" lvl="1" indent="-171450">
              <a:buFontTx/>
              <a:buChar char="-"/>
            </a:pPr>
            <a:r>
              <a:rPr lang="es-AR" sz="1200" dirty="0">
                <a:latin typeface="Cambria" panose="02040503050406030204" pitchFamily="18" charset="0"/>
              </a:rPr>
              <a:t>Cortocircuitos</a:t>
            </a:r>
          </a:p>
          <a:p>
            <a:pPr marL="628650" lvl="1" indent="-171450">
              <a:buFontTx/>
              <a:buChar char="-"/>
            </a:pPr>
            <a:r>
              <a:rPr lang="es-AR" sz="1200" dirty="0">
                <a:latin typeface="Cambria" panose="02040503050406030204" pitchFamily="18" charset="0"/>
              </a:rPr>
              <a:t>Cable y el </a:t>
            </a:r>
            <a:r>
              <a:rPr lang="es-AR" sz="1200" dirty="0" err="1">
                <a:latin typeface="Cambria" panose="02040503050406030204" pitchFamily="18" charset="0"/>
              </a:rPr>
              <a:t>Protoboard</a:t>
            </a:r>
            <a:endParaRPr lang="es-AR" sz="1200" dirty="0">
              <a:latin typeface="Cambria" panose="02040503050406030204" pitchFamily="18" charset="0"/>
            </a:endParaRPr>
          </a:p>
          <a:p>
            <a:pPr marL="628650" lvl="1" indent="-171450">
              <a:buFontTx/>
              <a:buChar char="-"/>
            </a:pPr>
            <a:r>
              <a:rPr lang="es-AR" sz="1200" dirty="0">
                <a:latin typeface="Cambria" panose="02040503050406030204" pitchFamily="18" charset="0"/>
              </a:rPr>
              <a:t>Valores de Resistencia</a:t>
            </a:r>
          </a:p>
          <a:p>
            <a:pPr marL="628650" lvl="1" indent="-171450">
              <a:buFontTx/>
              <a:buChar char="-"/>
            </a:pPr>
            <a:r>
              <a:rPr lang="es-AR" sz="1200" dirty="0">
                <a:latin typeface="Cambria" panose="02040503050406030204" pitchFamily="18" charset="0"/>
              </a:rPr>
              <a:t>Hay </a:t>
            </a:r>
            <a:r>
              <a:rPr lang="es-AR" sz="1200" dirty="0" err="1">
                <a:latin typeface="Cambria" panose="02040503050406030204" pitchFamily="18" charset="0"/>
              </a:rPr>
              <a:t>energia</a:t>
            </a:r>
            <a:endParaRPr lang="es-AR" dirty="0"/>
          </a:p>
          <a:p>
            <a:pPr marL="628650" lvl="1" indent="-171450">
              <a:buFontTx/>
              <a:buChar char="-"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7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42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/>
              <a:t>Google: 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photoresistencia</a:t>
            </a:r>
            <a:r>
              <a:rPr lang="en-US" dirty="0"/>
              <a:t>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2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/>
              <a:t>Google: 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photoresistencia</a:t>
            </a:r>
            <a:r>
              <a:rPr lang="en-US" dirty="0"/>
              <a:t>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13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5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Por favor levanta la mano si sabe …</a:t>
            </a:r>
          </a:p>
          <a:p>
            <a:r>
              <a:rPr lang="es-AR" dirty="0"/>
              <a:t>Quién sabe que es un </a:t>
            </a:r>
            <a:r>
              <a:rPr lang="es-AR" dirty="0" err="1"/>
              <a:t>protoboard</a:t>
            </a:r>
            <a:endParaRPr lang="es-AR" dirty="0"/>
          </a:p>
          <a:p>
            <a:r>
              <a:rPr lang="es-AR" dirty="0"/>
              <a:t>Quién sabe que es un ciclo </a:t>
            </a:r>
            <a:r>
              <a:rPr lang="es-AR" dirty="0" err="1"/>
              <a:t>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4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26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components del video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tablero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control 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Botones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LCD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Biblioteca</a:t>
            </a:r>
            <a:r>
              <a:rPr lang="en-US" dirty="0"/>
              <a:t> de </a:t>
            </a:r>
            <a:r>
              <a:rPr lang="en-US" dirty="0" err="1"/>
              <a:t>recetas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Demas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Válvulas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Tubos</a:t>
            </a: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El Proceso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s-AR" dirty="0"/>
              <a:t>I</a:t>
            </a:r>
            <a:r>
              <a:rPr lang="en-US" dirty="0" err="1"/>
              <a:t>nstallar</a:t>
            </a:r>
            <a:r>
              <a:rPr lang="en-US" dirty="0"/>
              <a:t> la </a:t>
            </a:r>
            <a:r>
              <a:rPr lang="en-US" dirty="0" err="1"/>
              <a:t>bombilla</a:t>
            </a:r>
            <a:endParaRPr lang="en-US" dirty="0"/>
          </a:p>
          <a:p>
            <a:pPr marL="228600" indent="-228600">
              <a:buAutoNum type="arabicPeriod"/>
            </a:pPr>
            <a:r>
              <a:rPr lang="es-AR" dirty="0" err="1"/>
              <a:t>Installar</a:t>
            </a:r>
            <a:r>
              <a:rPr lang="es-AR" dirty="0"/>
              <a:t> el</a:t>
            </a:r>
            <a:r>
              <a:rPr lang="en-US" dirty="0"/>
              <a:t> </a:t>
            </a:r>
            <a:r>
              <a:rPr lang="en-US" dirty="0" err="1"/>
              <a:t>interruptor</a:t>
            </a:r>
            <a:r>
              <a:rPr lang="en-US" dirty="0"/>
              <a:t> (</a:t>
            </a:r>
            <a:r>
              <a:rPr lang="en-US" dirty="0" err="1"/>
              <a:t>Lightswitch</a:t>
            </a:r>
            <a:r>
              <a:rPr lang="en-US" dirty="0"/>
              <a:t>)</a:t>
            </a:r>
          </a:p>
          <a:p>
            <a:pPr marL="685800" lvl="1" indent="-228600">
              <a:buAutoNum type="arabicPeriod"/>
            </a:pPr>
            <a:r>
              <a:rPr lang="es-AR" dirty="0"/>
              <a:t>Poner el la dirección </a:t>
            </a:r>
            <a:r>
              <a:rPr lang="es-AR" dirty="0" err="1"/>
              <a:t>asi</a:t>
            </a:r>
            <a:r>
              <a:rPr lang="es-AR" dirty="0"/>
              <a:t> que arriba es encender y abaja es apagar</a:t>
            </a:r>
          </a:p>
          <a:p>
            <a:pPr marL="685800" lvl="1" indent="-228600">
              <a:buAutoNum type="arabicPeriod"/>
            </a:pPr>
            <a:r>
              <a:rPr lang="es-AR" dirty="0"/>
              <a:t>Podría hacer el opuesto</a:t>
            </a:r>
          </a:p>
          <a:p>
            <a:pPr marL="228600" indent="-228600">
              <a:buAutoNum type="arabicPeriod"/>
            </a:pPr>
            <a:r>
              <a:rPr lang="es-AR" dirty="0"/>
              <a:t>Poner cable</a:t>
            </a:r>
          </a:p>
          <a:p>
            <a:pPr marL="0" indent="0">
              <a:buNone/>
            </a:pPr>
            <a:endParaRPr lang="es-AR" dirty="0"/>
          </a:p>
          <a:p>
            <a:pPr marL="228600" indent="-2286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47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Voltaje</a:t>
            </a:r>
            <a:r>
              <a:rPr lang="en-US" dirty="0"/>
              <a:t>: </a:t>
            </a:r>
            <a:r>
              <a:rPr lang="en-US" dirty="0" err="1"/>
              <a:t>Echar</a:t>
            </a:r>
            <a:r>
              <a:rPr lang="en-US" dirty="0"/>
              <a:t> </a:t>
            </a:r>
            <a:r>
              <a:rPr lang="en-US" dirty="0" err="1"/>
              <a:t>agua</a:t>
            </a:r>
            <a:r>
              <a:rPr lang="en-US" dirty="0"/>
              <a:t> de </a:t>
            </a:r>
            <a:r>
              <a:rPr lang="en-US" dirty="0" err="1"/>
              <a:t>altura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y </a:t>
            </a:r>
            <a:r>
              <a:rPr lang="en-US" dirty="0" err="1"/>
              <a:t>altura</a:t>
            </a:r>
            <a:r>
              <a:rPr lang="en-US" dirty="0"/>
              <a:t> </a:t>
            </a:r>
            <a:r>
              <a:rPr lang="en-US" dirty="0" err="1"/>
              <a:t>baja</a:t>
            </a:r>
            <a:endParaRPr lang="en-US" dirty="0"/>
          </a:p>
          <a:p>
            <a:r>
              <a:rPr lang="en-US" dirty="0" err="1"/>
              <a:t>Corriente</a:t>
            </a:r>
            <a:r>
              <a:rPr lang="en-US" dirty="0"/>
              <a:t>: </a:t>
            </a:r>
            <a:r>
              <a:rPr lang="en-US" dirty="0" err="1"/>
              <a:t>Echar</a:t>
            </a:r>
            <a:r>
              <a:rPr lang="en-US" dirty="0"/>
              <a:t> un </a:t>
            </a:r>
            <a:r>
              <a:rPr lang="en-US" dirty="0" err="1"/>
              <a:t>poquito</a:t>
            </a:r>
            <a:r>
              <a:rPr lang="en-US" dirty="0"/>
              <a:t> de </a:t>
            </a:r>
            <a:r>
              <a:rPr lang="en-US" dirty="0" err="1"/>
              <a:t>agua</a:t>
            </a:r>
            <a:r>
              <a:rPr lang="en-US" dirty="0"/>
              <a:t> y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agua</a:t>
            </a:r>
            <a:endParaRPr lang="en-US" dirty="0"/>
          </a:p>
          <a:p>
            <a:r>
              <a:rPr lang="en-US" dirty="0"/>
              <a:t>Resistencia: </a:t>
            </a:r>
            <a:r>
              <a:rPr lang="en-US" dirty="0" err="1"/>
              <a:t>Tubos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y </a:t>
            </a:r>
            <a:r>
              <a:rPr lang="en-US" dirty="0" err="1"/>
              <a:t>tubos</a:t>
            </a:r>
            <a:r>
              <a:rPr lang="en-US" dirty="0"/>
              <a:t> </a:t>
            </a:r>
            <a:r>
              <a:rPr lang="en-US" dirty="0" err="1"/>
              <a:t>pequenos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07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Arduino:</a:t>
            </a:r>
          </a:p>
          <a:p>
            <a:pPr marL="171450" indent="-171450">
              <a:buFontTx/>
              <a:buChar char="-"/>
            </a:pPr>
            <a:r>
              <a:rPr lang="en-US" dirty="0"/>
              <a:t>Pines 0 a 13 (Digital)</a:t>
            </a:r>
          </a:p>
          <a:p>
            <a:pPr marL="171450" indent="-171450">
              <a:buFontTx/>
              <a:buChar char="-"/>
            </a:pPr>
            <a:r>
              <a:rPr lang="es-AR" dirty="0"/>
              <a:t>P</a:t>
            </a:r>
            <a:r>
              <a:rPr lang="en-US" dirty="0" err="1"/>
              <a:t>ines</a:t>
            </a:r>
            <a:r>
              <a:rPr lang="en-US" dirty="0"/>
              <a:t> A0 a A5 (</a:t>
            </a:r>
            <a:r>
              <a:rPr lang="en-US" dirty="0" err="1"/>
              <a:t>Analógico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Bot</a:t>
            </a:r>
            <a:r>
              <a:rPr lang="es-AR" dirty="0" err="1"/>
              <a:t>ón</a:t>
            </a:r>
            <a:r>
              <a:rPr lang="es-AR" dirty="0"/>
              <a:t> de reinicio</a:t>
            </a:r>
          </a:p>
          <a:p>
            <a:pPr marL="171450" indent="-17145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Energ</a:t>
            </a:r>
            <a:r>
              <a:rPr lang="es-AR" dirty="0" err="1"/>
              <a:t>ía</a:t>
            </a:r>
            <a:r>
              <a:rPr lang="es-AR" dirty="0"/>
              <a:t> (</a:t>
            </a:r>
            <a:r>
              <a:rPr lang="es-AR" dirty="0" err="1"/>
              <a:t>Power</a:t>
            </a:r>
            <a:r>
              <a:rPr lang="es-AR" dirty="0"/>
              <a:t>)</a:t>
            </a:r>
          </a:p>
          <a:p>
            <a:pPr marL="171450" indent="-171450">
              <a:buFontTx/>
              <a:buChar char="-"/>
            </a:pPr>
            <a:r>
              <a:rPr lang="es-AR" dirty="0"/>
              <a:t>Tierra</a:t>
            </a:r>
          </a:p>
          <a:p>
            <a:pPr marL="171450" indent="-171450">
              <a:buFontTx/>
              <a:buChar char="-"/>
            </a:pPr>
            <a:r>
              <a:rPr lang="es-AR" dirty="0"/>
              <a:t>Comunicación serial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4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8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3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1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1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0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0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4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4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8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6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78F8-B0F5-475C-A059-E7779A2A2866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6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ZtfW2e2Cp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dirty="0">
                <a:solidFill>
                  <a:schemeClr val="bg1"/>
                </a:solidFill>
                <a:latin typeface="Cambria" panose="02040503050406030204" pitchFamily="18" charset="0"/>
              </a:rPr>
              <a:t>Introducción a Arduino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9443" y="3797322"/>
            <a:ext cx="415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Por Travis Bumgarner</a:t>
            </a:r>
          </a:p>
          <a:p>
            <a:pPr algn="ctr"/>
            <a:r>
              <a:rPr lang="es-AR" sz="2400" dirty="0"/>
              <a:t>Travis.Bumgarner@Gmail.com </a:t>
            </a:r>
            <a:endParaRPr lang="en-US" sz="2400" dirty="0"/>
          </a:p>
        </p:txBody>
      </p:sp>
      <p:pic>
        <p:nvPicPr>
          <p:cNvPr id="1028" name="Picture 4" descr="http://d2rormqr1qwzpz.cloudfront.net/photos/2013/04/03/47185-ardui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43" y="2396857"/>
            <a:ext cx="4988159" cy="344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92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Circuito 1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: Los </a:t>
            </a:r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Partes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https://0.s3.envato.com/files/67639329/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477" y="1957225"/>
            <a:ext cx="56197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86772" y="2023029"/>
            <a:ext cx="42937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Cambria" panose="02040503050406030204" pitchFamily="18" charset="0"/>
              </a:rPr>
              <a:t>Resistencia</a:t>
            </a:r>
          </a:p>
          <a:p>
            <a:r>
              <a:rPr lang="es-AR" sz="2400" dirty="0">
                <a:latin typeface="Cambria" panose="02040503050406030204" pitchFamily="18" charset="0"/>
              </a:rPr>
              <a:t>Medida en ohmios</a:t>
            </a:r>
          </a:p>
          <a:p>
            <a:endParaRPr lang="es-AR" sz="2400" dirty="0">
              <a:latin typeface="Cambria" panose="02040503050406030204" pitchFamily="18" charset="0"/>
            </a:endParaRPr>
          </a:p>
          <a:p>
            <a:r>
              <a:rPr lang="es-AR" sz="2400" dirty="0" err="1">
                <a:latin typeface="Cambria" panose="02040503050406030204" pitchFamily="18" charset="0"/>
              </a:rPr>
              <a:t>Simbolo</a:t>
            </a:r>
            <a:r>
              <a:rPr lang="es-AR" sz="2400" dirty="0">
                <a:latin typeface="Cambria" panose="02040503050406030204" pitchFamily="18" charset="0"/>
              </a:rPr>
              <a:t> (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r>
              <a:rPr lang="es-AR" sz="2400" dirty="0">
                <a:latin typeface="Cambria" panose="02040503050406030204" pitchFamily="18" charset="0"/>
              </a:rPr>
              <a:t>)</a:t>
            </a:r>
          </a:p>
          <a:p>
            <a:endParaRPr lang="es-AR" sz="2400" dirty="0">
              <a:latin typeface="Cambria" panose="02040503050406030204" pitchFamily="18" charset="0"/>
            </a:endParaRPr>
          </a:p>
          <a:p>
            <a:r>
              <a:rPr lang="es-AR" sz="2400" dirty="0">
                <a:latin typeface="Cambria" panose="02040503050406030204" pitchFamily="18" charset="0"/>
              </a:rPr>
              <a:t>1000</a:t>
            </a:r>
            <a:r>
              <a:rPr lang="el-GR" sz="2400" dirty="0">
                <a:latin typeface="Cambria" panose="02040503050406030204" pitchFamily="18" charset="0"/>
              </a:rPr>
              <a:t> Ω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= 1K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1000K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r>
              <a:rPr lang="en-US" sz="2400" dirty="0">
                <a:latin typeface="Cambria" panose="02040503050406030204" pitchFamily="18" charset="0"/>
              </a:rPr>
              <a:t> = 1 M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endParaRPr lang="en-US" sz="24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 err="1">
                <a:latin typeface="Cambria" panose="02040503050406030204" pitchFamily="18" charset="0"/>
              </a:rPr>
              <a:t>Colores</a:t>
            </a:r>
            <a:r>
              <a:rPr lang="en-US" sz="2400" dirty="0">
                <a:latin typeface="Cambria" panose="02040503050406030204" pitchFamily="18" charset="0"/>
              </a:rPr>
              <a:t> Para </a:t>
            </a:r>
            <a:r>
              <a:rPr lang="en-US" sz="2400" dirty="0" err="1">
                <a:latin typeface="Cambria" panose="02040503050406030204" pitchFamily="18" charset="0"/>
              </a:rPr>
              <a:t>Identificar</a:t>
            </a:r>
            <a:endParaRPr lang="en-US" sz="2400" dirty="0">
              <a:latin typeface="Cambria" panose="02040503050406030204" pitchFamily="18" charset="0"/>
            </a:endParaRPr>
          </a:p>
          <a:p>
            <a:endParaRPr lang="es-AR" sz="2400" dirty="0">
              <a:latin typeface="Cambria" panose="02040503050406030204" pitchFamily="18" charset="0"/>
            </a:endParaRPr>
          </a:p>
          <a:p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2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oderndevice.com/wp-content/uploads/2010/03/Breadboard_mini_white_t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" y="1546604"/>
            <a:ext cx="7569109" cy="50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Circuito 1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: Los </a:t>
            </a:r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Partes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64749" y="3836180"/>
            <a:ext cx="429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ProtoBoard</a:t>
            </a:r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03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Circuito 1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: Los </a:t>
            </a:r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Partes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64749" y="3836180"/>
            <a:ext cx="429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LED</a:t>
            </a:r>
            <a:endParaRPr lang="es-AR" sz="2400" dirty="0">
              <a:latin typeface="Cambria" panose="02040503050406030204" pitchFamily="18" charset="0"/>
            </a:endParaRPr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https://www.raspberrypi.org/learning/images/components/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0" y="1613957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88224" y="4197354"/>
            <a:ext cx="497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-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0063" y="4864854"/>
            <a:ext cx="7986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9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Circuito 1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: Los </a:t>
            </a:r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Partes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64749" y="3836180"/>
            <a:ext cx="429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Cables</a:t>
            </a:r>
            <a:endParaRPr lang="es-AR" sz="2400" dirty="0">
              <a:latin typeface="Cambria" panose="02040503050406030204" pitchFamily="18" charset="0"/>
            </a:endParaRPr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http://www.elecfreaks.com/store/images/BBC_jumper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88" y="1454598"/>
            <a:ext cx="4450905" cy="32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steel-wire.org/img/red-pvc-wire-spoo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55" y="4193727"/>
            <a:ext cx="330644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21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Circuito 1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: El Protoboard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://rain.aa.washington.edu/@api/deki/files/44/=Blink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5566"/>
            <a:ext cx="9144000" cy="40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68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Circuito 1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: El C</a:t>
            </a:r>
            <a:r>
              <a:rPr lang="es-AR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ódigo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84" y="1629793"/>
            <a:ext cx="6180232" cy="52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62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Circuito 1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: El C</a:t>
            </a:r>
            <a:r>
              <a:rPr lang="es-AR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ódigo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1354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/* Mi Primer Proyecto</a:t>
            </a:r>
          </a:p>
          <a:p>
            <a:pPr algn="l"/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Escrito</a:t>
            </a: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por</a:t>
            </a: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Travis</a:t>
            </a:r>
            <a:endParaRPr lang="es-AR" sz="26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algn="l"/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algn="l"/>
            <a:r>
              <a:rPr lang="es-AR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Esto</a:t>
            </a: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es</a:t>
            </a: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el Setup</a:t>
            </a: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743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Circuito 1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: El C</a:t>
            </a:r>
            <a:r>
              <a:rPr lang="es-AR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ódigo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/* Mi Primer Proyecto</a:t>
            </a:r>
          </a:p>
          <a:p>
            <a:pPr algn="l"/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Escrito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por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Travis</a:t>
            </a:r>
            <a:endParaRPr lang="es-AR" sz="2600" dirty="0">
              <a:solidFill>
                <a:schemeClr val="accent6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algn="l"/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ledVerde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= 13;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algn="l"/>
            <a:r>
              <a:rPr lang="es-AR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Esto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es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el Setup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042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Circuito 1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: El C</a:t>
            </a:r>
            <a:r>
              <a:rPr lang="es-AR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ódigo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51172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ledVerde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13;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ledVerde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, OUTPUT)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algn="l"/>
            <a:r>
              <a:rPr lang="es-AR" sz="2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ledVerde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, HIGH);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6651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Circuito 1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: El C</a:t>
            </a:r>
            <a:r>
              <a:rPr lang="es-AR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ódigo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51172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ledVerde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13;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ledVerde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 OUTPUT)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algn="l"/>
            <a:r>
              <a:rPr lang="es-AR" sz="2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ledVerde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, HIGH);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delay(1000); </a:t>
            </a: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myFirstLed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, LOW);</a:t>
            </a: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delay(1000)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686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zoomtext.com/wp-content/uploads/2014/09/icon-sched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0692"/>
            <a:ext cx="4749378" cy="474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>
                <a:solidFill>
                  <a:schemeClr val="bg1"/>
                </a:solidFill>
                <a:latin typeface="Cambria" panose="02040503050406030204" pitchFamily="18" charset="0"/>
              </a:rPr>
              <a:t>Horario del Taller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3339" y="2621887"/>
            <a:ext cx="47906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AR" sz="2400" dirty="0">
                <a:latin typeface="Cambria" panose="02040503050406030204" pitchFamily="18" charset="0"/>
              </a:rPr>
              <a:t>Introducciones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400" dirty="0">
                <a:latin typeface="Cambria" panose="02040503050406030204" pitchFamily="18" charset="0"/>
              </a:rPr>
              <a:t>Metas del taller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400" dirty="0">
                <a:latin typeface="Cambria" panose="02040503050406030204" pitchFamily="18" charset="0"/>
              </a:rPr>
              <a:t>Aprender sobre electrónicas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s-PE" sz="2400" dirty="0">
                <a:latin typeface="Cambria" panose="02040503050406030204" pitchFamily="18" charset="0"/>
              </a:rPr>
              <a:t>programación</a:t>
            </a:r>
            <a:r>
              <a:rPr lang="en-US" sz="2400" dirty="0">
                <a:latin typeface="Cambria" panose="02040503050406030204" pitchFamily="18" charset="0"/>
              </a:rPr>
              <a:t>, y </a:t>
            </a:r>
            <a:r>
              <a:rPr lang="es-AR" sz="2400" dirty="0">
                <a:latin typeface="Cambria" panose="02040503050406030204" pitchFamily="18" charset="0"/>
              </a:rPr>
              <a:t>seguridad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400" dirty="0">
                <a:latin typeface="Cambria" panose="02040503050406030204" pitchFamily="18" charset="0"/>
              </a:rPr>
              <a:t>Practicar con herramientas y componentes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400" dirty="0">
                <a:latin typeface="Cambria" panose="02040503050406030204" pitchFamily="18" charset="0"/>
              </a:rPr>
              <a:t>Cosas más avanzados e interesantes</a:t>
            </a:r>
          </a:p>
        </p:txBody>
      </p:sp>
    </p:spTree>
    <p:extLst>
      <p:ext uri="{BB962C8B-B14F-4D97-AF65-F5344CB8AC3E}">
        <p14:creationId xmlns:p14="http://schemas.microsoft.com/office/powerpoint/2010/main" val="2989775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Resolución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 de </a:t>
            </a:r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problemas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3581399"/>
            <a:ext cx="7886700" cy="2281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600" dirty="0">
                <a:latin typeface="Courier New" pitchFamily="49" charset="0"/>
                <a:cs typeface="Courier New" pitchFamily="49" charset="0"/>
              </a:rPr>
              <a:t>¿Qué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Problemos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tuvieron?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93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Circuito 2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: </a:t>
            </a:r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Nuevos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Componentes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51172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 descr="http://www.exploringarduino.com/wp-content/uploads/2013/06/photoresistor-400x2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5125"/>
            <a:ext cx="5629728" cy="412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89091" y="3821666"/>
            <a:ext cx="429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Photorresistencia</a:t>
            </a:r>
            <a:r>
              <a:rPr lang="en-US" sz="2400" dirty="0">
                <a:latin typeface="Cambria" panose="02040503050406030204" pitchFamily="18" charset="0"/>
              </a:rPr>
              <a:t>…</a:t>
            </a:r>
          </a:p>
          <a:p>
            <a:r>
              <a:rPr lang="es-AR" sz="2400" dirty="0">
                <a:latin typeface="Cambria" panose="02040503050406030204" pitchFamily="18" charset="0"/>
              </a:rPr>
              <a:t>¿</a:t>
            </a:r>
            <a:r>
              <a:rPr lang="en-US" sz="2400" dirty="0">
                <a:latin typeface="Cambria" panose="02040503050406030204" pitchFamily="18" charset="0"/>
              </a:rPr>
              <a:t>Y que </a:t>
            </a:r>
            <a:r>
              <a:rPr lang="en-US" sz="2400" dirty="0" err="1">
                <a:latin typeface="Cambria" panose="02040503050406030204" pitchFamily="18" charset="0"/>
              </a:rPr>
              <a:t>es</a:t>
            </a:r>
            <a:r>
              <a:rPr lang="en-US" sz="2400" dirty="0">
                <a:latin typeface="Cambria" panose="02040503050406030204" pitchFamily="18" charset="0"/>
              </a:rPr>
              <a:t>?</a:t>
            </a:r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97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Recursos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51172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6367" y="1617325"/>
            <a:ext cx="343582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En</a:t>
            </a:r>
            <a:r>
              <a:rPr lang="en-US" sz="3200" dirty="0"/>
              <a:t> Ingles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arduino.cc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http://makezine.com/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Sparkfun.com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</a:t>
            </a:r>
            <a:r>
              <a:rPr lang="en-US" dirty="0"/>
              <a:t>ircuits.io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37178" y="1617325"/>
            <a:ext cx="48183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Es</a:t>
            </a:r>
            <a:r>
              <a:rPr lang="es-AR" sz="3200" dirty="0"/>
              <a:t>pañol</a:t>
            </a:r>
          </a:p>
          <a:p>
            <a:endParaRPr lang="es-AR" dirty="0"/>
          </a:p>
          <a:p>
            <a:r>
              <a:rPr lang="es-AR" dirty="0"/>
              <a:t>Busca el problema en Google como hicimos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94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El </a:t>
            </a:r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Próximo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 Paso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51172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2" name="Picture 2" descr="Header, Dive, Dive In, Water, Jump, Symbol, Sign,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7" y="1593590"/>
            <a:ext cx="4984845" cy="498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46928" y="3166281"/>
            <a:ext cx="2865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Escoger a un Proyecto y saltar adentro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188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Autopresentaciones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0295" y="3208923"/>
            <a:ext cx="4293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Cambria" panose="02040503050406030204" pitchFamily="18" charset="0"/>
              </a:rPr>
              <a:t>¿Quién 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Cambria" panose="02040503050406030204" pitchFamily="18" charset="0"/>
              </a:rPr>
              <a:t>¿De dónde viene?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Cambria" panose="02040503050406030204" pitchFamily="18" charset="0"/>
              </a:rPr>
              <a:t>¿Qué hace en su vida diaria?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Cambria" panose="02040503050406030204" pitchFamily="18" charset="0"/>
              </a:rPr>
              <a:t>¿Por qué vino hoy?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3790" y="1454598"/>
            <a:ext cx="38365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0" dirty="0">
                <a:solidFill>
                  <a:srgbClr val="065272"/>
                </a:solidFill>
                <a:latin typeface="Cambria" panose="02040503050406030204" pitchFamily="18" charset="0"/>
              </a:rPr>
              <a:t>¿?</a:t>
            </a:r>
            <a:endParaRPr lang="en-US" sz="30000" dirty="0">
              <a:solidFill>
                <a:srgbClr val="065272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9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Nivel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 de </a:t>
            </a:r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Conocimiento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098" name="Picture 2" descr="https://cdn.shopify.com/s/files/1/1490/5112/products/02760003_00_e77d8efe-4180-4005-aba6-3f384a2792ee.jpg?v=14780518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8794"/>
            <a:ext cx="4455415" cy="44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20478" y="1878495"/>
            <a:ext cx="4114800" cy="1569660"/>
          </a:xfrm>
          <a:prstGeom prst="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n-NO" sz="2400" dirty="0">
                <a:solidFill>
                  <a:srgbClr val="065272"/>
                </a:solidFill>
              </a:rPr>
              <a:t>for(var i = 0;   i &lt;10;   i++){</a:t>
            </a:r>
          </a:p>
          <a:p>
            <a:r>
              <a:rPr lang="nn-NO" sz="2400" dirty="0">
                <a:solidFill>
                  <a:srgbClr val="065272"/>
                </a:solidFill>
              </a:rPr>
              <a:t>	sum = sum + 5;</a:t>
            </a:r>
          </a:p>
          <a:p>
            <a:r>
              <a:rPr lang="nn-NO" sz="2400" dirty="0">
                <a:solidFill>
                  <a:srgbClr val="065272"/>
                </a:solidFill>
              </a:rPr>
              <a:t>	Serial.println(sum);</a:t>
            </a:r>
          </a:p>
          <a:p>
            <a:r>
              <a:rPr lang="nn-NO" sz="2400" dirty="0">
                <a:solidFill>
                  <a:srgbClr val="065272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0478" y="4133336"/>
            <a:ext cx="4114800" cy="1200329"/>
          </a:xfrm>
          <a:prstGeom prst="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n-NO" sz="2400" dirty="0">
                <a:solidFill>
                  <a:srgbClr val="065272"/>
                </a:solidFill>
              </a:rPr>
              <a:t>for i in range(0,10):</a:t>
            </a:r>
          </a:p>
          <a:p>
            <a:r>
              <a:rPr lang="nn-NO" sz="2400" dirty="0">
                <a:solidFill>
                  <a:srgbClr val="065272"/>
                </a:solidFill>
              </a:rPr>
              <a:t>	sum += 5;</a:t>
            </a:r>
          </a:p>
          <a:p>
            <a:r>
              <a:rPr lang="nn-NO" sz="2400" dirty="0">
                <a:solidFill>
                  <a:srgbClr val="065272"/>
                </a:solidFill>
              </a:rPr>
              <a:t>	print(</a:t>
            </a:r>
            <a:r>
              <a:rPr lang="en-US" sz="2400" dirty="0">
                <a:solidFill>
                  <a:srgbClr val="065272"/>
                </a:solidFill>
              </a:rPr>
              <a:t>“El </a:t>
            </a:r>
            <a:r>
              <a:rPr lang="en-US" sz="2400" dirty="0" err="1">
                <a:solidFill>
                  <a:srgbClr val="065272"/>
                </a:solidFill>
              </a:rPr>
              <a:t>numero</a:t>
            </a:r>
            <a:r>
              <a:rPr lang="en-US" sz="2400" dirty="0">
                <a:solidFill>
                  <a:srgbClr val="065272"/>
                </a:solidFill>
              </a:rPr>
              <a:t> </a:t>
            </a:r>
            <a:r>
              <a:rPr lang="en-US" sz="2400" dirty="0" err="1">
                <a:solidFill>
                  <a:srgbClr val="065272"/>
                </a:solidFill>
              </a:rPr>
              <a:t>es</a:t>
            </a:r>
            <a:r>
              <a:rPr lang="en-US" sz="2400" dirty="0">
                <a:solidFill>
                  <a:srgbClr val="065272"/>
                </a:solidFill>
              </a:rPr>
              <a:t>” + </a:t>
            </a:r>
            <a:r>
              <a:rPr lang="en-US" sz="2400" dirty="0" err="1">
                <a:solidFill>
                  <a:srgbClr val="065272"/>
                </a:solidFill>
              </a:rPr>
              <a:t>str</a:t>
            </a:r>
            <a:r>
              <a:rPr lang="en-US" sz="2400" dirty="0">
                <a:solidFill>
                  <a:srgbClr val="065272"/>
                </a:solidFill>
              </a:rPr>
              <a:t>(</a:t>
            </a:r>
            <a:r>
              <a:rPr lang="en-US" sz="2400" dirty="0" err="1">
                <a:solidFill>
                  <a:srgbClr val="065272"/>
                </a:solidFill>
              </a:rPr>
              <a:t>i</a:t>
            </a:r>
            <a:r>
              <a:rPr lang="en-US" sz="2400" dirty="0">
                <a:solidFill>
                  <a:srgbClr val="065272"/>
                </a:solidFill>
              </a:rPr>
              <a:t>)</a:t>
            </a:r>
            <a:endParaRPr lang="nn-NO" sz="2400" dirty="0">
              <a:solidFill>
                <a:srgbClr val="065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6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Seguridad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122" name="Picture 2" descr="Image result for electrical safe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81" y="2081496"/>
            <a:ext cx="3873995" cy="325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50295" y="3208923"/>
            <a:ext cx="4293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Cambria" panose="02040503050406030204" pitchFamily="18" charset="0"/>
              </a:rPr>
              <a:t>La electricidad es peligrosa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Cambria" panose="02040503050406030204" pitchFamily="18" charset="0"/>
              </a:rPr>
              <a:t>Cortocircuitos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3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Posibilidades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0295" y="3208923"/>
            <a:ext cx="4293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Cambria" panose="02040503050406030204" pitchFamily="18" charset="0"/>
              </a:rPr>
              <a:t>Entradas </a:t>
            </a:r>
            <a:r>
              <a:rPr lang="en-US" sz="2400" dirty="0">
                <a:latin typeface="Cambria" panose="02040503050406030204" pitchFamily="18" charset="0"/>
              </a:rPr>
              <a:t>– </a:t>
            </a:r>
            <a:r>
              <a:rPr lang="en-US" sz="2400" dirty="0" err="1">
                <a:latin typeface="Cambria" panose="02040503050406030204" pitchFamily="18" charset="0"/>
              </a:rPr>
              <a:t>Sensores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>
                <a:latin typeface="Cambria" panose="02040503050406030204" pitchFamily="18" charset="0"/>
              </a:rPr>
              <a:t>Botones, </a:t>
            </a:r>
            <a:r>
              <a:rPr lang="en-US" sz="2400" dirty="0">
                <a:latin typeface="Cambria" panose="02040503050406030204" pitchFamily="18" charset="0"/>
              </a:rPr>
              <a:t>Cameras, Joysticks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</a:rPr>
              <a:t>Salidas</a:t>
            </a:r>
            <a:r>
              <a:rPr lang="en-US" sz="2400" dirty="0">
                <a:latin typeface="Cambria" panose="02040503050406030204" pitchFamily="18" charset="0"/>
              </a:rPr>
              <a:t> – </a:t>
            </a:r>
            <a:r>
              <a:rPr lang="en-US" sz="2400" dirty="0" err="1">
                <a:latin typeface="Cambria" panose="02040503050406030204" pitchFamily="18" charset="0"/>
              </a:rPr>
              <a:t>Motores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Pantallas</a:t>
            </a:r>
            <a:endParaRPr lang="en-US" sz="24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https://www.youtube.com/watch?v=nZtfW2e2Cp0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9831367">
            <a:off x="910277" y="1009429"/>
            <a:ext cx="38365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0" dirty="0">
                <a:solidFill>
                  <a:srgbClr val="065272"/>
                </a:solidFill>
                <a:latin typeface="Cambria" panose="02040503050406030204" pitchFamily="18" charset="0"/>
              </a:rPr>
              <a:t>¡!</a:t>
            </a:r>
            <a:endParaRPr lang="en-US" sz="30000" dirty="0">
              <a:solidFill>
                <a:srgbClr val="065272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94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Un </a:t>
            </a:r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Ejemplo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 Sin C</a:t>
            </a:r>
            <a:r>
              <a:rPr lang="es-AR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ó</a:t>
            </a:r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digo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: Luz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0295" y="3208923"/>
            <a:ext cx="429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7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Un </a:t>
            </a:r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Ejemplo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 Sin C</a:t>
            </a:r>
            <a:r>
              <a:rPr lang="es-AR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ó</a:t>
            </a:r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digo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: Una </a:t>
            </a:r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Cascada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0295" y="3208923"/>
            <a:ext cx="429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2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Circuito 1</a:t>
            </a:r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: Los </a:t>
            </a:r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Partes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993" y="1654445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3133</TotalTime>
  <Words>802</Words>
  <Application>Microsoft Office PowerPoint</Application>
  <PresentationFormat>On-screen Show (4:3)</PresentationFormat>
  <Paragraphs>230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Bumgarner</dc:creator>
  <cp:lastModifiedBy>Travis Bumgarner</cp:lastModifiedBy>
  <cp:revision>32</cp:revision>
  <dcterms:created xsi:type="dcterms:W3CDTF">2016-12-09T00:15:36Z</dcterms:created>
  <dcterms:modified xsi:type="dcterms:W3CDTF">2017-01-19T13:55:03Z</dcterms:modified>
</cp:coreProperties>
</file>