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9" r:id="rId3"/>
    <p:sldId id="264" r:id="rId4"/>
    <p:sldId id="26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185"/>
    <p:restoredTop sz="96327"/>
  </p:normalViewPr>
  <p:slideViewPr>
    <p:cSldViewPr snapToGrid="0">
      <p:cViewPr varScale="1">
        <p:scale>
          <a:sx n="128" d="100"/>
          <a:sy n="128" d="100"/>
        </p:scale>
        <p:origin x="2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3B599-26F6-C6AB-EEA2-DBB0991289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FF8A0A-5786-9443-96C7-3CA499BC7F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3882DD-370F-B5B9-9C59-8114A4772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25B0B-FC46-9745-924B-CC32BA868C33}" type="datetimeFigureOut">
              <a:rPr lang="en-US" smtClean="0"/>
              <a:t>2/9/25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CFA74-8AB2-3771-9B16-9B0AFCD80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4E05C1-41AF-4113-4728-964B13E3C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FAEE9-5349-2544-87A4-03392C13D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79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FAE9B-5D97-A34C-4973-EFC8DB383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9D4701-BDF7-3608-B959-414D4745DF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810A4-A0D0-6D30-6B9F-3AE5D1B18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25B0B-FC46-9745-924B-CC32BA868C33}" type="datetimeFigureOut">
              <a:rPr lang="en-US" smtClean="0"/>
              <a:t>2/9/25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DE92F5-DD25-DF59-F059-53ADA88A3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FCF444-48A8-00A7-9BC6-C5CCA5639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FAEE9-5349-2544-87A4-03392C13D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418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D03962-F02A-C3F9-14CC-1514F2A06B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97127D-6E37-7ED7-2FC9-F13ABE55CE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425E8E-89FC-7365-9207-8B7A7A0C2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25B0B-FC46-9745-924B-CC32BA868C33}" type="datetimeFigureOut">
              <a:rPr lang="en-US" smtClean="0"/>
              <a:t>2/9/25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A45E9-0EA6-744D-AA8F-71CAA0957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6BDF5A-4F48-D567-D3B5-AE83B1F8B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FAEE9-5349-2544-87A4-03392C13D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039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2A696-03D4-06F7-167E-8A3529E4E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68F5F6-938E-A950-02DE-E06F9439E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17365B-D514-86AD-FB54-3246299B8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25B0B-FC46-9745-924B-CC32BA868C33}" type="datetimeFigureOut">
              <a:rPr lang="en-US" smtClean="0"/>
              <a:t>2/9/25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170CCC-169E-4C15-DA40-BB8FF5C27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D87EE8-CE9D-3CF2-A20D-CAF349444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FAEE9-5349-2544-87A4-03392C13D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99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77F42-8B0E-4024-EAD8-E304FF2DB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CA2DFE-6D78-0754-A39F-BBAF235E03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781AEB-8082-44C0-E6C6-84A16A4F1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25B0B-FC46-9745-924B-CC32BA868C33}" type="datetimeFigureOut">
              <a:rPr lang="en-US" smtClean="0"/>
              <a:t>2/9/25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D654E-06CC-3743-6686-F08D169C6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A58DDA-E747-FF5E-E08F-C375F7062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FAEE9-5349-2544-87A4-03392C13D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137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1308E-E616-9BAB-5442-B8070E053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9C9C2-C7EF-B31D-8FE7-7580D94FF7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215A0C-F26A-0436-2DB0-4003CB8B08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E42791-7F3B-9235-0D52-5838C8E00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25B0B-FC46-9745-924B-CC32BA868C33}" type="datetimeFigureOut">
              <a:rPr lang="en-US" smtClean="0"/>
              <a:t>2/9/25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EC1D7A-EDB2-EB3F-CD30-18D4D5C51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12D498-E4EA-809C-9C97-9EE5AEA6E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FAEE9-5349-2544-87A4-03392C13D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714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A405C-84AD-4E6E-63C7-CF83E3F08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BE98FE-B4D1-2C63-0C7F-83517EA7D2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D13136-8F66-4629-7DDA-60874B92BA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29B8A2-CD49-6FCF-E9E1-A64189E267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846B85-F14E-556F-C321-2D60A13283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CECAFB-B73A-F060-085B-0FCCD8158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25B0B-FC46-9745-924B-CC32BA868C33}" type="datetimeFigureOut">
              <a:rPr lang="en-US" smtClean="0"/>
              <a:t>2/9/25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99C696-4AC9-4A8E-018A-D59A8C54C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FD0B93-C271-39F0-DA03-BD55AAFD3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FAEE9-5349-2544-87A4-03392C13D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960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8F1A3-B871-0D60-B4B5-67B6AEDF3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55B885-CA35-5F0E-40A7-4D97C760D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25B0B-FC46-9745-924B-CC32BA868C33}" type="datetimeFigureOut">
              <a:rPr lang="en-US" smtClean="0"/>
              <a:t>2/9/25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E6432B-8412-8B4B-EA98-D4BA82C78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7FB554-986F-BC4D-AFB5-E9DE700B2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FAEE9-5349-2544-87A4-03392C13D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582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9017F2-82B5-A3F5-36F5-487052C08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25B0B-FC46-9745-924B-CC32BA868C33}" type="datetimeFigureOut">
              <a:rPr lang="en-US" smtClean="0"/>
              <a:t>2/9/25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22F81F-E5A7-A636-9EA8-591F7387D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C82980-78E3-EC4F-8B63-963127AB5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FAEE9-5349-2544-87A4-03392C13D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244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8DB8C-177C-8FDE-2231-FE9060AC3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AECE5-0EE8-B577-6FB6-F91A451018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82DCF6-F222-73DE-A296-F9082BBD06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F3104E-7E54-27F8-8F93-A406E0E8B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25B0B-FC46-9745-924B-CC32BA868C33}" type="datetimeFigureOut">
              <a:rPr lang="en-US" smtClean="0"/>
              <a:t>2/9/25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0C1B4A-3B32-D314-5765-520A83D08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BE4FA4-1B1F-2746-0CA6-582740CF2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FAEE9-5349-2544-87A4-03392C13D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074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F1A12-E4A5-82B6-DD97-E56C8911B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72C760-990C-D67B-36B2-377289DCD4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34F4C6-5521-C3D1-8CD0-DE5782F473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678AB7-F355-8F07-1C38-FAE9B6D8C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25B0B-FC46-9745-924B-CC32BA868C33}" type="datetimeFigureOut">
              <a:rPr lang="en-US" smtClean="0"/>
              <a:t>2/9/25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0C2510-23A7-2F67-7FFE-1B9B215FE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9468D0-B976-223A-096C-C3295E312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FAEE9-5349-2544-87A4-03392C13D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450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E4F47A-1A09-A472-AE3B-4D10EA09D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D846AC-5FBE-7425-8009-EFFDB1D80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83BDF1-936F-85A1-78CA-B65F7E19D3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925B0B-FC46-9745-924B-CC32BA868C33}" type="datetimeFigureOut">
              <a:rPr lang="en-US" smtClean="0"/>
              <a:t>2/9/25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0D73F4-C41E-EACF-D22F-875D43100F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B5E50-3A03-88F0-67E0-8ED02A97B7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5FAEE9-5349-2544-87A4-03392C13D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655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D1029-307D-AC46-9051-0EB1164B6B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Homework Assignment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412897-8F09-D94B-9E08-D29098A67D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Due Wednesday (Midnight Baltimore Time)</a:t>
            </a:r>
          </a:p>
        </p:txBody>
      </p:sp>
    </p:spTree>
    <p:extLst>
      <p:ext uri="{BB962C8B-B14F-4D97-AF65-F5344CB8AC3E}">
        <p14:creationId xmlns:p14="http://schemas.microsoft.com/office/powerpoint/2010/main" val="1356984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5FBC5-6E10-B8E1-012C-024DB0BAF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421E7-594A-07F5-9176-CF0C6E2D6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-apple-system"/>
              </a:rPr>
              <a:t>Put everything you’ve learned together: perform normalization/log-transformation</a:t>
            </a:r>
            <a:r>
              <a:rPr lang="en-US" b="0" i="0">
                <a:effectLst/>
                <a:latin typeface="-apple-system"/>
              </a:rPr>
              <a:t>, optional scaling</a:t>
            </a:r>
            <a:r>
              <a:rPr lang="en-US" b="0" i="0" dirty="0">
                <a:effectLst/>
                <a:latin typeface="-apple-system"/>
              </a:rPr>
              <a:t>, dimensionality reduction, </a:t>
            </a:r>
            <a:r>
              <a:rPr lang="en-US" dirty="0">
                <a:latin typeface="-apple-system"/>
              </a:rPr>
              <a:t>k-means </a:t>
            </a:r>
            <a:r>
              <a:rPr lang="en-US" b="0" i="0" dirty="0">
                <a:effectLst/>
                <a:latin typeface="-apple-system"/>
              </a:rPr>
              <a:t>clustering, and differential expression</a:t>
            </a:r>
          </a:p>
          <a:p>
            <a:r>
              <a:rPr lang="en-US" sz="2800" dirty="0"/>
              <a:t>Identify and characterize </a:t>
            </a:r>
            <a:r>
              <a:rPr lang="en-US" sz="2800" b="1" dirty="0"/>
              <a:t>ONE</a:t>
            </a:r>
            <a:r>
              <a:rPr lang="en-US" sz="2800" dirty="0"/>
              <a:t> transcriptionally distinct cluster of cells (or spots) in your data</a:t>
            </a:r>
          </a:p>
          <a:p>
            <a:r>
              <a:rPr lang="en-US" dirty="0"/>
              <a:t>Speculate on what this cluster of cells (or spots) are </a:t>
            </a:r>
            <a:r>
              <a:rPr lang="en-US" dirty="0" err="1"/>
              <a:t>ie</a:t>
            </a:r>
            <a:r>
              <a:rPr lang="en-US" dirty="0"/>
              <a:t>. the cell-type or group of cell-types that it may correspond to by integrating literature searches</a:t>
            </a:r>
          </a:p>
          <a:p>
            <a:r>
              <a:rPr lang="en-US" dirty="0"/>
              <a:t>Use data visualization to communicate your findings</a:t>
            </a:r>
          </a:p>
        </p:txBody>
      </p:sp>
    </p:spTree>
    <p:extLst>
      <p:ext uri="{BB962C8B-B14F-4D97-AF65-F5344CB8AC3E}">
        <p14:creationId xmlns:p14="http://schemas.microsoft.com/office/powerpoint/2010/main" val="950502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8A67B-C41D-C04F-A9CD-C8CCBE14A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Create a multi-panel data visualization to interpret a transcriptionally distinct cluster in your data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CB996ED-CE04-4444-B7E2-ADBC4AFA0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404040"/>
                </a:solidFill>
              </a:rPr>
              <a:t>Create a multi-panel data visualization that includes at minimum the following components: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en-US" sz="1800" dirty="0">
                <a:solidFill>
                  <a:srgbClr val="404040"/>
                </a:solidFill>
              </a:rPr>
              <a:t>A panel visualizing your one cluster of interest in reduced dimensional space (PCA, </a:t>
            </a:r>
            <a:r>
              <a:rPr lang="en-US" sz="1800" dirty="0" err="1">
                <a:solidFill>
                  <a:srgbClr val="404040"/>
                </a:solidFill>
              </a:rPr>
              <a:t>tSNE</a:t>
            </a:r>
            <a:r>
              <a:rPr lang="en-US" sz="1800" dirty="0">
                <a:solidFill>
                  <a:srgbClr val="404040"/>
                </a:solidFill>
              </a:rPr>
              <a:t>, </a:t>
            </a:r>
            <a:r>
              <a:rPr lang="en-US" sz="1800" dirty="0" err="1">
                <a:solidFill>
                  <a:srgbClr val="404040"/>
                </a:solidFill>
              </a:rPr>
              <a:t>etc</a:t>
            </a:r>
            <a:r>
              <a:rPr lang="en-US" sz="1800" dirty="0">
                <a:solidFill>
                  <a:srgbClr val="404040"/>
                </a:solidFill>
              </a:rPr>
              <a:t>)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en-US" sz="1800" dirty="0">
                <a:solidFill>
                  <a:srgbClr val="404040"/>
                </a:solidFill>
              </a:rPr>
              <a:t>A panel visualizing your one cluster of interest in physical space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en-US" sz="1800" dirty="0">
                <a:solidFill>
                  <a:srgbClr val="404040"/>
                </a:solidFill>
              </a:rPr>
              <a:t>A panel visualizing differentially expressed genes for your cluster of interest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en-US" sz="1800" dirty="0">
                <a:solidFill>
                  <a:srgbClr val="404040"/>
                </a:solidFill>
              </a:rPr>
              <a:t>A panel visualizing one of these genes in reduced dimensional space (PCA, </a:t>
            </a:r>
            <a:r>
              <a:rPr lang="en-US" sz="1800" dirty="0" err="1">
                <a:solidFill>
                  <a:srgbClr val="404040"/>
                </a:solidFill>
              </a:rPr>
              <a:t>tSNE</a:t>
            </a:r>
            <a:r>
              <a:rPr lang="en-US" sz="1800" dirty="0">
                <a:solidFill>
                  <a:srgbClr val="404040"/>
                </a:solidFill>
              </a:rPr>
              <a:t>, </a:t>
            </a:r>
            <a:r>
              <a:rPr lang="en-US" sz="1800" dirty="0" err="1">
                <a:solidFill>
                  <a:srgbClr val="404040"/>
                </a:solidFill>
              </a:rPr>
              <a:t>etc</a:t>
            </a:r>
            <a:r>
              <a:rPr lang="en-US" sz="1800" dirty="0">
                <a:solidFill>
                  <a:srgbClr val="404040"/>
                </a:solidFill>
              </a:rPr>
              <a:t>)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en-US" sz="1800" dirty="0">
                <a:solidFill>
                  <a:srgbClr val="404040"/>
                </a:solidFill>
              </a:rPr>
              <a:t>A panel visualizing one of these genes in space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AutoNum type="arabicPeriod"/>
            </a:pPr>
            <a:endParaRPr lang="en-US" sz="1800" dirty="0">
              <a:solidFill>
                <a:srgbClr val="40404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404040"/>
                </a:solidFill>
              </a:rPr>
              <a:t>Describe your figure briefly so we know what you are depicting (you no longer need to use precise data visualization terms as you have been doing). Write a description to convince me that your cluster interpretation is correct. Your description may reference papers and content that allowed you to interpret your cell cluster as a particular cell-type. You must provide attribution to external resources referenced. Links are fine; formatted references are not required. You must include the entire code you used to generate the figure so that it can be reproduced. </a:t>
            </a:r>
          </a:p>
        </p:txBody>
      </p:sp>
    </p:spTree>
    <p:extLst>
      <p:ext uri="{BB962C8B-B14F-4D97-AF65-F5344CB8AC3E}">
        <p14:creationId xmlns:p14="http://schemas.microsoft.com/office/powerpoint/2010/main" val="3486928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8A67B-C41D-C04F-A9CD-C8CCBE14A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To submit your homework, follow the steps from HW0, summarized here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CB996ED-CE04-4444-B7E2-ADBC4AFA0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800" dirty="0">
                <a:solidFill>
                  <a:srgbClr val="404040"/>
                </a:solidFill>
              </a:rPr>
              <a:t>0.  Update your personal fork by fetching upstream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800" dirty="0">
                <a:solidFill>
                  <a:srgbClr val="404040"/>
                </a:solidFill>
              </a:rPr>
              <a:t>1. Save your data visualization to the homework/</a:t>
            </a:r>
            <a:r>
              <a:rPr lang="en-US" sz="1800" dirty="0" err="1">
                <a:solidFill>
                  <a:srgbClr val="404040"/>
                </a:solidFill>
              </a:rPr>
              <a:t>hw</a:t>
            </a:r>
            <a:r>
              <a:rPr lang="en-US" sz="1800" dirty="0">
                <a:solidFill>
                  <a:srgbClr val="404040"/>
                </a:solidFill>
              </a:rPr>
              <a:t>[N]/ folder using </a:t>
            </a:r>
            <a:r>
              <a:rPr lang="en-US" sz="1800" dirty="0" err="1">
                <a:solidFill>
                  <a:srgbClr val="404040"/>
                </a:solidFill>
              </a:rPr>
              <a:t>hw</a:t>
            </a:r>
            <a:r>
              <a:rPr lang="en-US" sz="1800" dirty="0">
                <a:solidFill>
                  <a:srgbClr val="404040"/>
                </a:solidFill>
              </a:rPr>
              <a:t>[N]_[</a:t>
            </a:r>
            <a:r>
              <a:rPr lang="en-US" sz="1800" dirty="0" err="1">
                <a:solidFill>
                  <a:srgbClr val="404040"/>
                </a:solidFill>
              </a:rPr>
              <a:t>jhed</a:t>
            </a:r>
            <a:r>
              <a:rPr lang="en-US" sz="1800" dirty="0">
                <a:solidFill>
                  <a:srgbClr val="404040"/>
                </a:solidFill>
              </a:rPr>
              <a:t>].</a:t>
            </a:r>
            <a:r>
              <a:rPr lang="en-US" sz="1800" dirty="0" err="1">
                <a:solidFill>
                  <a:srgbClr val="404040"/>
                </a:solidFill>
              </a:rPr>
              <a:t>png</a:t>
            </a:r>
            <a:endParaRPr lang="en-US" sz="1800" dirty="0">
              <a:solidFill>
                <a:srgbClr val="404040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800" dirty="0">
                <a:solidFill>
                  <a:srgbClr val="404040"/>
                </a:solidFill>
              </a:rPr>
              <a:t>2. Create a [current-date]-[JHED].md file in main/_posts/ updating the header information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800" dirty="0">
                <a:solidFill>
                  <a:srgbClr val="404040"/>
                </a:solidFill>
              </a:rPr>
              <a:t>3. Double check your post and make a pull request as you learned from HW0</a:t>
            </a:r>
          </a:p>
          <a:p>
            <a:pPr marL="0" indent="0">
              <a:lnSpc>
                <a:spcPct val="90000"/>
              </a:lnSpc>
              <a:buNone/>
            </a:pPr>
            <a:endParaRPr lang="en-US" sz="1800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2933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1695</TotalTime>
  <Words>361</Words>
  <Application>Microsoft Macintosh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-apple-system</vt:lpstr>
      <vt:lpstr>Arial</vt:lpstr>
      <vt:lpstr>Calibri</vt:lpstr>
      <vt:lpstr>Calibri Light</vt:lpstr>
      <vt:lpstr>Office Theme 2013 - 2022</vt:lpstr>
      <vt:lpstr>Homework Assignment 3</vt:lpstr>
      <vt:lpstr>Goal</vt:lpstr>
      <vt:lpstr>Create a multi-panel data visualization to interpret a transcriptionally distinct cluster in your data</vt:lpstr>
      <vt:lpstr>To submit your homework, follow the steps from HW0, summarized here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 Assignment 5</dc:title>
  <dc:creator>Jean Fan</dc:creator>
  <cp:lastModifiedBy>Jean Fan</cp:lastModifiedBy>
  <cp:revision>9</cp:revision>
  <dcterms:created xsi:type="dcterms:W3CDTF">2023-02-11T14:18:41Z</dcterms:created>
  <dcterms:modified xsi:type="dcterms:W3CDTF">2025-02-10T02:03:03Z</dcterms:modified>
</cp:coreProperties>
</file>