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98" r:id="rId2"/>
    <p:sldId id="256" r:id="rId3"/>
    <p:sldId id="257" r:id="rId4"/>
    <p:sldId id="258" r:id="rId5"/>
    <p:sldId id="754" r:id="rId6"/>
    <p:sldId id="260" r:id="rId7"/>
    <p:sldId id="263" r:id="rId8"/>
    <p:sldId id="264" r:id="rId9"/>
    <p:sldId id="760" r:id="rId10"/>
    <p:sldId id="265" r:id="rId11"/>
    <p:sldId id="266" r:id="rId12"/>
    <p:sldId id="761" r:id="rId13"/>
    <p:sldId id="267" r:id="rId14"/>
    <p:sldId id="261" r:id="rId15"/>
    <p:sldId id="755" r:id="rId16"/>
    <p:sldId id="748" r:id="rId17"/>
    <p:sldId id="762" r:id="rId18"/>
    <p:sldId id="7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3878"/>
  </p:normalViewPr>
  <p:slideViewPr>
    <p:cSldViewPr snapToGrid="0">
      <p:cViewPr varScale="1">
        <p:scale>
          <a:sx n="104" d="100"/>
          <a:sy n="104" d="100"/>
        </p:scale>
        <p:origin x="23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3CC23-BCD1-544F-A2DC-BEA0947E0277}" type="datetimeFigureOut">
              <a:rPr lang="en-US" smtClean="0"/>
              <a:t>2/9/25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CA77B-764E-734A-B624-5DE1F0EE2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79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9A23E-8667-2848-AF09-4C52B69045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85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Differentially expressed genes</a:t>
            </a:r>
          </a:p>
          <a:p>
            <a:r>
              <a:rPr lang="en-US" dirty="0"/>
              <a:t>Differentially upregulated genes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9A23E-8667-2848-AF09-4C52B69045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608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CA77B-764E-734A-B624-5DE1F0EE28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55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CA77B-764E-734A-B624-5DE1F0EE28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52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CA77B-764E-734A-B624-5DE1F0EE28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70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65F47-A9D7-17ED-CB21-1C545172F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08ADB3-07A2-C85D-AB3A-AE18E54FD3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FFA819-B670-90BF-7720-0E9B592F3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CB556-40C6-FACA-A40C-7922D90267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CA77B-764E-734A-B624-5DE1F0EE28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00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9A23E-8667-2848-AF09-4C52B69045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75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AA7A-4454-2272-2435-A8A4101A6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0347F-F407-BB11-21CB-3E2A79ACD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07EF5-5020-2F82-6CCF-751517578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B280-84B9-9640-AC05-2807480353DA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D7040-C7DC-6F12-3A52-0244372C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27CB7-7456-D052-11E3-22FC264F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AC96-F371-134A-933D-052FCFCE5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9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5F35-4FDB-1E0F-98F1-E321449B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5C5BD-08C4-23D8-1B81-3592F0A5C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E0DCA-596E-8800-900F-7B72DE226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B280-84B9-9640-AC05-2807480353DA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B4164-B86A-70E6-FFA5-090BF9FA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55A62-274A-32EE-068E-711279104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AC96-F371-134A-933D-052FCFCE5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28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E1C4F9-4823-0828-BD57-BBCD3CB05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294D2-7624-A1A4-7985-881503FB8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C60DC-A9F3-034B-08F0-69394700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B280-84B9-9640-AC05-2807480353DA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E9D58-440F-BA91-E111-BFC13341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10948-9F03-EE7E-57FE-4FC91D1A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AC96-F371-134A-933D-052FCFCE5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86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15BB-CEFE-CE0B-EABC-C9DAED74F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57CE6-B8FD-A653-90B2-700C0F4AB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FC3F3-08A0-03B8-FCC2-64975088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B280-84B9-9640-AC05-2807480353DA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E2470-D3A7-D3BB-95EF-8EE149CE4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354F9-FF5D-F6E8-374D-56B11C547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AC96-F371-134A-933D-052FCFCE5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2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1A22-E67F-4963-DD48-A65B9E3B2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63327-B61E-5662-170B-4237C34A3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47B0E-C9ED-AC2F-90ED-A8931007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B280-84B9-9640-AC05-2807480353DA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0A850-5E57-8D7D-EB49-6CA2A3D9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41891-C45A-756B-EC13-E75EFB2C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AC96-F371-134A-933D-052FCFCE5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054B-94F9-CE22-341E-0254F62C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B0D2B-D4F0-1537-6D62-D9914D655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DFADA-C534-9130-8A7A-130716AF2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79DD2-16BF-0458-070B-C83BC5FC3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B280-84B9-9640-AC05-2807480353DA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82057-E7E7-6756-1C9C-D4FA4A5D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8982C-F5DE-CBD1-A1AC-9DC54650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AC96-F371-134A-933D-052FCFCE5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7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FA00-3F50-F134-DBCE-AC32E549E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A97BA-4A33-0115-9923-A33F5A76C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F3E4F-65F1-A284-6CDC-E4E54DE68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CC3579-29A6-470C-6619-D90BB7FEE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47B3E8-6F51-6723-F95A-F27AE34B6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006D00-9357-F840-E6BE-81722A711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B280-84B9-9640-AC05-2807480353DA}" type="datetimeFigureOut">
              <a:rPr lang="en-US" smtClean="0"/>
              <a:t>2/9/25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594F72-E4A6-A0D9-B5C7-46EB92819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B9FC7-E21E-47A1-18EC-77447081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AC96-F371-134A-933D-052FCFCE5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2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113D-AA51-39A3-5CCA-9B8993C7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F2580C-4744-827A-D85F-8A68F633D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B280-84B9-9640-AC05-2807480353DA}" type="datetimeFigureOut">
              <a:rPr lang="en-US" smtClean="0"/>
              <a:t>2/9/25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1DF48-D1E5-07B7-75B5-F555F092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75374-D9A9-BB96-36BC-829C806D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AC96-F371-134A-933D-052FCFCE5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09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EEE773-E93E-7EE6-F791-0E7375BFF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B280-84B9-9640-AC05-2807480353DA}" type="datetimeFigureOut">
              <a:rPr lang="en-US" smtClean="0"/>
              <a:t>2/9/25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529802-2795-179B-65FE-6D758F6C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9F1B5-6685-4882-1CBE-4D3A86B6F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AC96-F371-134A-933D-052FCFCE5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52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4CF0-0BFF-D879-44D4-F7B979B30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87AC6-930D-0AAE-5534-C1520BE87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067F9-D084-F7D2-E573-D21FA1B26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003F2-0F8F-0885-B8A0-C960464C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B280-84B9-9640-AC05-2807480353DA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8EFC4-1169-504D-FCFF-63DFC6AA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C6C4F-920C-DB1D-1B74-528575A8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AC96-F371-134A-933D-052FCFCE5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4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F722-9FDF-1DB3-D44E-1C0B0357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93F72-B6B7-A682-EBFD-2579AE80D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C43CA-23A6-6F4C-FB38-2AC9F3420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B654E-4887-CE71-2053-469ADA61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5B280-84B9-9640-AC05-2807480353DA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16C66-500A-EA0F-90E4-BDD05195D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B4AE0-7725-67CE-753E-772805C1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EAC96-F371-134A-933D-052FCFCE5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4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E0E58-888D-13B8-969B-5DEBE6588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E6066-2D8F-DCA6-6ACD-1B5B12875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5B289-0F76-0913-2F1A-14EF84CBF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E5B280-84B9-9640-AC05-2807480353DA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5A1F3-61BA-563E-9050-838916B46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3BFA0-AE69-9E6A-13EB-4A6F03F3B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AEAC96-F371-134A-933D-052FCFCE5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13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D3AC-550C-F448-AA0E-9671A0B2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  <a:t>EN.580.428 </a:t>
            </a:r>
            <a:b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</a:br>
            <a: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  <a:t>Genomic Data Visualization</a:t>
            </a:r>
            <a:b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</a:br>
            <a: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  <a:t>Lesson 8</a:t>
            </a:r>
            <a:b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</a:br>
            <a:br>
              <a:rPr lang="en-US" sz="5000" dirty="0"/>
            </a:br>
            <a:r>
              <a:rPr lang="en-US" sz="5000" dirty="0"/>
              <a:t>Differential Expression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2EFB6-6688-534D-88FE-6CB4D5345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2729" y="5499895"/>
            <a:ext cx="9638443" cy="48463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Prof. Jean Fan</a:t>
            </a:r>
          </a:p>
        </p:txBody>
      </p:sp>
    </p:spTree>
    <p:extLst>
      <p:ext uri="{BB962C8B-B14F-4D97-AF65-F5344CB8AC3E}">
        <p14:creationId xmlns:p14="http://schemas.microsoft.com/office/powerpoint/2010/main" val="555411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F27C-B2EE-3FD6-F7C4-8AC7223D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T-test assumptions and data visualization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674E8-27CA-334D-9203-7110DCA57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A4C4D"/>
                </a:solidFill>
                <a:effectLst/>
                <a:latin typeface="InterFace"/>
              </a:rPr>
              <a:t>that the data are quantitative and plausibly Gaussian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A4C4D"/>
                </a:solidFill>
                <a:effectLst/>
                <a:latin typeface="InterFace"/>
              </a:rPr>
              <a:t>that the two samples come from distributions that may differ in their mean value, but not in the standard deviation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40CC94-0E3B-73D9-AF74-434CD876B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592" y="3609974"/>
            <a:ext cx="8874815" cy="288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72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2C17C-8E8B-0046-EF6B-8CF28B5F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Wilcoxon Rank Sum Test (Mann–Whitney U test ): </a:t>
            </a:r>
            <a:br>
              <a:rPr lang="en-US" sz="3200" dirty="0"/>
            </a:br>
            <a:r>
              <a:rPr lang="en-US" sz="3200" dirty="0"/>
              <a:t>testing a difference in ranks (intuition)</a:t>
            </a:r>
          </a:p>
        </p:txBody>
      </p:sp>
      <p:pic>
        <p:nvPicPr>
          <p:cNvPr id="6146" name="Picture 2" descr="Mann-Whitney U Test formulas">
            <a:extLst>
              <a:ext uri="{FF2B5EF4-FFF2-40B4-BE49-F238E27FC236}">
                <a16:creationId xmlns:a16="http://schemas.microsoft.com/office/drawing/2014/main" id="{D9C635CB-EDC2-E19E-BD76-CABB31C543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54" t="8481" r="26918" b="56938"/>
          <a:stretch/>
        </p:blipFill>
        <p:spPr bwMode="auto">
          <a:xfrm>
            <a:off x="4531908" y="1690688"/>
            <a:ext cx="3113903" cy="149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668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A7FC1-EBF0-39FF-AF7C-E58C2F5C7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5B0B-C994-70FE-E3B7-569FE957D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Wilcoxon Rank Sum Test (Mann–Whitney U test ): </a:t>
            </a:r>
            <a:br>
              <a:rPr lang="en-US" sz="3200" dirty="0"/>
            </a:br>
            <a:r>
              <a:rPr lang="en-US" sz="3200" dirty="0"/>
              <a:t>testing a difference in ranks (math)</a:t>
            </a:r>
          </a:p>
        </p:txBody>
      </p:sp>
      <p:pic>
        <p:nvPicPr>
          <p:cNvPr id="6146" name="Picture 2" descr="Mann-Whitney U Test formulas">
            <a:extLst>
              <a:ext uri="{FF2B5EF4-FFF2-40B4-BE49-F238E27FC236}">
                <a16:creationId xmlns:a16="http://schemas.microsoft.com/office/drawing/2014/main" id="{6148DB54-0518-5DCF-47EA-F743935D5A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54" t="8481" r="26918" b="56938"/>
          <a:stretch/>
        </p:blipFill>
        <p:spPr bwMode="auto">
          <a:xfrm>
            <a:off x="4531908" y="1690688"/>
            <a:ext cx="3113903" cy="149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50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00CF-B9D4-F6A4-D450-375EB7F1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statistical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4B465-F7EB-75FF-698F-EF866EBE0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other tests that incorporate different normalizations, error modeling, Bayesian approaches,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Goal is to improve our statistical power in detecting true positives and true negatives while minimizing false positives and false negatives</a:t>
            </a:r>
          </a:p>
          <a:p>
            <a:pPr lvl="1"/>
            <a:r>
              <a:rPr lang="en-US" dirty="0"/>
              <a:t>Often becomes a trade-off with speed and computational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3297292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4B2D-9BB0-170E-3C2E-CFF5C5B7C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(no right 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BA59A-76AA-B32D-8703-13D74971A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 spatial transcriptomics experiment, we perform k-means clustering to identify 10 cell clusters. For one cell cluster, there is only 1 gene significantly upregulated. Do you believe this cell cluster represents a distinct cell-type? Why or why not?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4E18746-3DC4-D86F-F999-8BC9DBEAD046}"/>
              </a:ext>
            </a:extLst>
          </p:cNvPr>
          <p:cNvSpPr txBox="1">
            <a:spLocks/>
          </p:cNvSpPr>
          <p:nvPr/>
        </p:nvSpPr>
        <p:spPr>
          <a:xfrm>
            <a:off x="10197342" y="-62222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885318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DB8F3-5DAA-54B1-FCE6-8413FBE48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E8CC-CD44-4F97-8EA2-A20676ED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(no right answer)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27B31-C074-D6E4-0BFB-188573833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 spatial transcriptomics experiment, we perform k-means clustering to identify 10 cell clusters. For one cell cluster, there are are 100 genes significantly upregulated. But this cell cluster only has 2 cells. Do you believe this cell cluster represents a distinct cell-type? Why or why not?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082095-BF4F-8C6E-CF52-C3CC3EB2A4F1}"/>
              </a:ext>
            </a:extLst>
          </p:cNvPr>
          <p:cNvSpPr txBox="1">
            <a:spLocks/>
          </p:cNvSpPr>
          <p:nvPr/>
        </p:nvSpPr>
        <p:spPr>
          <a:xfrm>
            <a:off x="10197342" y="-62222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855617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A5E2A-6C57-0D62-A1BC-6DF7720D4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HW3 assigned (due Wednesday)</a:t>
            </a:r>
          </a:p>
        </p:txBody>
      </p:sp>
      <p:pic>
        <p:nvPicPr>
          <p:cNvPr id="7" name="Picture 6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7CAC93A5-4377-3ADD-7227-8FA597E94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55334"/>
            <a:ext cx="7772400" cy="392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2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4CF3D-53F8-1D7A-99C8-EE171C439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of what not to do</a:t>
            </a:r>
          </a:p>
        </p:txBody>
      </p:sp>
    </p:spTree>
    <p:extLst>
      <p:ext uri="{BB962C8B-B14F-4D97-AF65-F5344CB8AC3E}">
        <p14:creationId xmlns:p14="http://schemas.microsoft.com/office/powerpoint/2010/main" val="689270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E786032-8175-B5E8-B443-752112B1B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902" y="647800"/>
            <a:ext cx="5426676" cy="59225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3AF69D-6358-1494-C632-E170BE7F715C}"/>
              </a:ext>
            </a:extLst>
          </p:cNvPr>
          <p:cNvSpPr txBox="1"/>
          <p:nvPr/>
        </p:nvSpPr>
        <p:spPr>
          <a:xfrm>
            <a:off x="343929" y="105474"/>
            <a:ext cx="6887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https://</a:t>
            </a:r>
            <a:r>
              <a:rPr lang="en-US" b="1" dirty="0" err="1"/>
              <a:t>www.proteinatlas.org</a:t>
            </a:r>
            <a:r>
              <a:rPr lang="en-US" b="1" dirty="0"/>
              <a:t>/</a:t>
            </a:r>
            <a:r>
              <a:rPr lang="en-US" b="1" dirty="0" err="1"/>
              <a:t>humanproteome</a:t>
            </a:r>
            <a:r>
              <a:rPr lang="en-US" b="1" dirty="0"/>
              <a:t>/</a:t>
            </a:r>
            <a:r>
              <a:rPr lang="en-US" b="1" dirty="0" err="1"/>
              <a:t>single+cell+type</a:t>
            </a:r>
            <a:endParaRPr lang="en-US" b="1" dirty="0"/>
          </a:p>
        </p:txBody>
      </p:sp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A438AFE-DCF4-F571-4443-9916B4CB5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648" y="474806"/>
            <a:ext cx="4423719" cy="2727578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981629A6-FCEC-6FC9-76DA-67E3A31FB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1648" y="3489455"/>
            <a:ext cx="4137358" cy="289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82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work 2 submission">
            <a:extLst>
              <a:ext uri="{FF2B5EF4-FFF2-40B4-BE49-F238E27FC236}">
                <a16:creationId xmlns:a16="http://schemas.microsoft.com/office/drawing/2014/main" id="{90A4C242-F616-98E0-0DAD-1F890CF08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007" y="591052"/>
            <a:ext cx="10033985" cy="567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47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mparison of Scaled and Unscaled PCA: Gene Mean Expression, Variance, and PC1 Loadings">
            <a:extLst>
              <a:ext uri="{FF2B5EF4-FFF2-40B4-BE49-F238E27FC236}">
                <a16:creationId xmlns:a16="http://schemas.microsoft.com/office/drawing/2014/main" id="{1AABB3EA-9B3A-5504-45F6-3377CCC0B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86" y="611733"/>
            <a:ext cx="10899228" cy="548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18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imensionality Reduction using PCA">
            <a:extLst>
              <a:ext uri="{FF2B5EF4-FFF2-40B4-BE49-F238E27FC236}">
                <a16:creationId xmlns:a16="http://schemas.microsoft.com/office/drawing/2014/main" id="{62F7D839-9200-E987-74D4-3DE913134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96" y="867381"/>
            <a:ext cx="10878207" cy="512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737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C757-0D0A-1419-6B43-34630120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03A4D-49B1-D3D5-FF7C-A14F2F40B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about and apply statistical approaches to identify differentially expressed genes</a:t>
            </a:r>
          </a:p>
        </p:txBody>
      </p:sp>
    </p:spTree>
    <p:extLst>
      <p:ext uri="{BB962C8B-B14F-4D97-AF65-F5344CB8AC3E}">
        <p14:creationId xmlns:p14="http://schemas.microsoft.com/office/powerpoint/2010/main" val="1348287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92FCD-97A3-C441-38A6-CE1C90C6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4DF96-BFF2-8B0E-8171-7551D72CC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Differentially expressed genes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Differentially upregulated genes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EDC37E-5265-F732-C02A-BBB2E7EAE441}"/>
              </a:ext>
            </a:extLst>
          </p:cNvPr>
          <p:cNvGrpSpPr/>
          <p:nvPr/>
        </p:nvGrpSpPr>
        <p:grpSpPr>
          <a:xfrm>
            <a:off x="7955135" y="931471"/>
            <a:ext cx="2818882" cy="3069823"/>
            <a:chOff x="4288735" y="2222126"/>
            <a:chExt cx="3614531" cy="3936302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F964374-DB7B-4F1A-67F4-998B7BB99069}"/>
                </a:ext>
              </a:extLst>
            </p:cNvPr>
            <p:cNvCxnSpPr/>
            <p:nvPr/>
          </p:nvCxnSpPr>
          <p:spPr>
            <a:xfrm>
              <a:off x="4288735" y="2282825"/>
              <a:ext cx="0" cy="358802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F3BA967-989D-1670-29EB-19D476518D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8735" y="5870851"/>
              <a:ext cx="3614531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AF95B8-9CD8-2376-852F-FB8BDAB83013}"/>
                </a:ext>
              </a:extLst>
            </p:cNvPr>
            <p:cNvSpPr txBox="1"/>
            <p:nvPr/>
          </p:nvSpPr>
          <p:spPr>
            <a:xfrm>
              <a:off x="7076776" y="5849830"/>
              <a:ext cx="762066" cy="30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 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9F3100-CB48-6440-1A5A-454D0CDE0DDC}"/>
                </a:ext>
              </a:extLst>
            </p:cNvPr>
            <p:cNvSpPr txBox="1"/>
            <p:nvPr/>
          </p:nvSpPr>
          <p:spPr>
            <a:xfrm rot="16200000">
              <a:off x="4090762" y="2450467"/>
              <a:ext cx="765280" cy="30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 B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E48EE5E-F33B-A292-EA33-CA2F77D47145}"/>
                </a:ext>
              </a:extLst>
            </p:cNvPr>
            <p:cNvSpPr/>
            <p:nvPr/>
          </p:nvSpPr>
          <p:spPr>
            <a:xfrm>
              <a:off x="6884345" y="3175416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827AD93-E440-8258-3403-DFDD9E19C175}"/>
                </a:ext>
              </a:extLst>
            </p:cNvPr>
            <p:cNvSpPr/>
            <p:nvPr/>
          </p:nvSpPr>
          <p:spPr>
            <a:xfrm>
              <a:off x="7016835" y="3703332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B338D1-20AB-7F27-D119-F12A2C80CEDD}"/>
                </a:ext>
              </a:extLst>
            </p:cNvPr>
            <p:cNvSpPr/>
            <p:nvPr/>
          </p:nvSpPr>
          <p:spPr>
            <a:xfrm>
              <a:off x="6573165" y="3550791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161AD56-291C-B128-24F8-D6E75AAFF965}"/>
                </a:ext>
              </a:extLst>
            </p:cNvPr>
            <p:cNvSpPr/>
            <p:nvPr/>
          </p:nvSpPr>
          <p:spPr>
            <a:xfrm>
              <a:off x="7459333" y="3288546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29EAD20-577D-DEF2-7A8C-F5D60D8E5FD2}"/>
                </a:ext>
              </a:extLst>
            </p:cNvPr>
            <p:cNvSpPr/>
            <p:nvPr/>
          </p:nvSpPr>
          <p:spPr>
            <a:xfrm>
              <a:off x="6407514" y="3139558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E73DB98-B7F2-2696-7DDE-B924ECDD6652}"/>
                </a:ext>
              </a:extLst>
            </p:cNvPr>
            <p:cNvSpPr/>
            <p:nvPr/>
          </p:nvSpPr>
          <p:spPr>
            <a:xfrm>
              <a:off x="5288399" y="3825264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771C752-A236-DB89-EB98-BFCBE58E11E0}"/>
                </a:ext>
              </a:extLst>
            </p:cNvPr>
            <p:cNvSpPr/>
            <p:nvPr/>
          </p:nvSpPr>
          <p:spPr>
            <a:xfrm>
              <a:off x="4842833" y="3911185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A3E63C8-186A-A1D6-4C05-46882A40E96B}"/>
                </a:ext>
              </a:extLst>
            </p:cNvPr>
            <p:cNvSpPr/>
            <p:nvPr/>
          </p:nvSpPr>
          <p:spPr>
            <a:xfrm>
              <a:off x="5119402" y="3372027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699B065-E2CD-E0D5-5D50-4B6B62FE1DDC}"/>
                </a:ext>
              </a:extLst>
            </p:cNvPr>
            <p:cNvSpPr/>
            <p:nvPr/>
          </p:nvSpPr>
          <p:spPr>
            <a:xfrm>
              <a:off x="4458705" y="3372028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394349-2209-C005-F039-B30EC29FAF4A}"/>
                </a:ext>
              </a:extLst>
            </p:cNvPr>
            <p:cNvSpPr/>
            <p:nvPr/>
          </p:nvSpPr>
          <p:spPr>
            <a:xfrm>
              <a:off x="4875185" y="2910788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53677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92FCD-97A3-C441-38A6-CE1C90C6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4DF96-BFF2-8B0E-8171-7551D72CC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identify differentially expressed genes?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00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1F27C-B2EE-3FD6-F7C4-8AC7223D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T-test: testing a difference of means (intuition)</a:t>
            </a:r>
          </a:p>
        </p:txBody>
      </p:sp>
      <p:pic>
        <p:nvPicPr>
          <p:cNvPr id="4098" name="Picture 2" descr="t test formula">
            <a:extLst>
              <a:ext uri="{FF2B5EF4-FFF2-40B4-BE49-F238E27FC236}">
                <a16:creationId xmlns:a16="http://schemas.microsoft.com/office/drawing/2014/main" id="{FF991745-B956-3040-DC2F-A05AB7AAF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499" y="1512903"/>
            <a:ext cx="2719001" cy="116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9959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E1A9D-28A5-E38C-1963-C53C50F68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05C09-1EB7-4FE5-336F-B0D07D2F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T-test: testing a difference of means (math)</a:t>
            </a:r>
          </a:p>
        </p:txBody>
      </p:sp>
      <p:pic>
        <p:nvPicPr>
          <p:cNvPr id="4098" name="Picture 2" descr="t test formula">
            <a:extLst>
              <a:ext uri="{FF2B5EF4-FFF2-40B4-BE49-F238E27FC236}">
                <a16:creationId xmlns:a16="http://schemas.microsoft.com/office/drawing/2014/main" id="{DC093FB0-3E07-B73D-08E3-47C8689AE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499" y="1512903"/>
            <a:ext cx="2719001" cy="116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26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345</Words>
  <Application>Microsoft Macintosh PowerPoint</Application>
  <PresentationFormat>Widescreen</PresentationFormat>
  <Paragraphs>45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docs-Roboto</vt:lpstr>
      <vt:lpstr>InterFace</vt:lpstr>
      <vt:lpstr>Office Theme</vt:lpstr>
      <vt:lpstr>EN.580.428  Genomic Data Visualization Lesson 8  Differential Expression Analysis</vt:lpstr>
      <vt:lpstr>PowerPoint Presentation</vt:lpstr>
      <vt:lpstr>PowerPoint Presentation</vt:lpstr>
      <vt:lpstr>PowerPoint Presentation</vt:lpstr>
      <vt:lpstr>Learning objectives</vt:lpstr>
      <vt:lpstr>Definitions</vt:lpstr>
      <vt:lpstr>Motivation</vt:lpstr>
      <vt:lpstr>T-test: testing a difference of means (intuition)</vt:lpstr>
      <vt:lpstr>T-test: testing a difference of means (math)</vt:lpstr>
      <vt:lpstr>T-test assumptions and data visualization</vt:lpstr>
      <vt:lpstr>Wilcoxon Rank Sum Test (Mann–Whitney U test ):  testing a difference in ranks (intuition)</vt:lpstr>
      <vt:lpstr>Wilcoxon Rank Sum Test (Mann–Whitney U test ):  testing a difference in ranks (math)</vt:lpstr>
      <vt:lpstr>Other statistical tests</vt:lpstr>
      <vt:lpstr>Discussion (no right answer)</vt:lpstr>
      <vt:lpstr>Discussion (no right answer)</vt:lpstr>
      <vt:lpstr>HW3 assigned (due Wednesday)</vt:lpstr>
      <vt:lpstr>Tips of what not to do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EN.580.428  Genomic Data Visualization Lesson 7  Differential Expression</dc:title>
  <dc:creator>Jean Fan</dc:creator>
  <cp:lastModifiedBy>Jean Fan</cp:lastModifiedBy>
  <cp:revision>7</cp:revision>
  <dcterms:created xsi:type="dcterms:W3CDTF">2024-02-06T21:44:21Z</dcterms:created>
  <dcterms:modified xsi:type="dcterms:W3CDTF">2025-02-10T02:23:14Z</dcterms:modified>
</cp:coreProperties>
</file>