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67" r:id="rId5"/>
    <p:sldId id="266" r:id="rId6"/>
    <p:sldId id="268"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23"/>
    <p:restoredTop sz="96327"/>
  </p:normalViewPr>
  <p:slideViewPr>
    <p:cSldViewPr snapToGrid="0" snapToObjects="1">
      <p:cViewPr varScale="1">
        <p:scale>
          <a:sx n="126" d="100"/>
          <a:sy n="126"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1/26/25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1/26/25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1/26/25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1/26/25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1/26/25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1/26/25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1/26/25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1/26/25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1</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Wednesday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Create and describe a Data Visualization using YOUR DATA</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lnSpcReduction="10000"/>
          </a:bodyPr>
          <a:lstStyle/>
          <a:p>
            <a:pPr marL="0" indent="0">
              <a:lnSpc>
                <a:spcPct val="90000"/>
              </a:lnSpc>
              <a:buNone/>
            </a:pPr>
            <a:r>
              <a:rPr lang="en-US" sz="1500" dirty="0">
                <a:solidFill>
                  <a:srgbClr val="404040"/>
                </a:solidFill>
              </a:rPr>
              <a:t>Your description of your data visualization must address the following questions:</a:t>
            </a:r>
          </a:p>
          <a:p>
            <a:pPr marL="342900" indent="-342900">
              <a:lnSpc>
                <a:spcPct val="90000"/>
              </a:lnSpc>
              <a:buFont typeface="Arial" panose="020B0604020202020204" pitchFamily="34" charset="0"/>
              <a:buAutoNum type="arabicPeriod"/>
            </a:pPr>
            <a:r>
              <a:rPr lang="en-US" sz="1500" dirty="0">
                <a:solidFill>
                  <a:srgbClr val="404040"/>
                </a:solidFill>
              </a:rPr>
              <a:t>What data types are you visualizing?</a:t>
            </a:r>
          </a:p>
          <a:p>
            <a:pPr marL="342900" indent="-342900">
              <a:lnSpc>
                <a:spcPct val="90000"/>
              </a:lnSpc>
              <a:buFont typeface="Arial" panose="020B0604020202020204" pitchFamily="34" charset="0"/>
              <a:buAutoNum type="arabicPeriod"/>
            </a:pPr>
            <a:r>
              <a:rPr lang="en-US" sz="1500" dirty="0">
                <a:solidFill>
                  <a:srgbClr val="404040"/>
                </a:solidFill>
              </a:rPr>
              <a:t>What data encodings (geometric primitives and visual channels) are you using to visualize these data types?</a:t>
            </a:r>
          </a:p>
          <a:p>
            <a:pPr marL="342900" indent="-342900">
              <a:lnSpc>
                <a:spcPct val="90000"/>
              </a:lnSpc>
              <a:buFont typeface="Arial" panose="020B0604020202020204" pitchFamily="34" charset="0"/>
              <a:buAutoNum type="arabicPeriod"/>
            </a:pPr>
            <a:r>
              <a:rPr lang="en-US" sz="1500" dirty="0">
                <a:solidFill>
                  <a:srgbClr val="404040"/>
                </a:solidFill>
              </a:rPr>
              <a:t>What about the data are you trying to make salient through this data visualization? </a:t>
            </a:r>
          </a:p>
          <a:p>
            <a:pPr marL="342900" indent="-342900">
              <a:lnSpc>
                <a:spcPct val="90000"/>
              </a:lnSpc>
              <a:buFont typeface="Arial" panose="020B0604020202020204" pitchFamily="34" charset="0"/>
              <a:buAutoNum type="arabicPeriod"/>
            </a:pPr>
            <a:r>
              <a:rPr lang="en-US" sz="1500" dirty="0">
                <a:solidFill>
                  <a:srgbClr val="404040"/>
                </a:solidFill>
              </a:rPr>
              <a:t>What Gestalt principles and/or knowledge about perceptiveness of visual encodings are you using to accomplish this?</a:t>
            </a:r>
          </a:p>
          <a:p>
            <a:pPr marL="342900" indent="-342900">
              <a:lnSpc>
                <a:spcPct val="90000"/>
              </a:lnSpc>
              <a:buAutoNum type="arabicPeriod"/>
            </a:pPr>
            <a:endParaRPr lang="en-US" sz="1500" dirty="0">
              <a:solidFill>
                <a:srgbClr val="404040"/>
              </a:solidFill>
            </a:endParaRPr>
          </a:p>
          <a:p>
            <a:pPr marL="0" indent="0">
              <a:lnSpc>
                <a:spcPct val="90000"/>
              </a:lnSpc>
              <a:buNone/>
            </a:pPr>
            <a:r>
              <a:rPr lang="en-US" sz="1500" dirty="0">
                <a:solidFill>
                  <a:srgbClr val="404040"/>
                </a:solidFill>
              </a:rPr>
              <a:t>Your description must use vocabulary terms from Lesson1.  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from HW0, summarized </a:t>
            </a:r>
            <a:r>
              <a:rPr lang="en-US" sz="2000"/>
              <a:t>here </a:t>
            </a:r>
            <a:br>
              <a:rPr lang="en-US" sz="2000"/>
            </a:br>
            <a:r>
              <a:rPr lang="en-US" sz="2000"/>
              <a:t>(</a:t>
            </a:r>
            <a:r>
              <a:rPr lang="en-US" sz="2000" dirty="0"/>
              <a:t>see additional slides for </a:t>
            </a:r>
            <a:r>
              <a:rPr lang="en-US" sz="2000"/>
              <a:t>more details)</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a:t>
            </a:r>
            <a:r>
              <a:rPr lang="en-US" sz="1500" dirty="0" err="1">
                <a:solidFill>
                  <a:srgbClr val="404040"/>
                </a:solidFill>
              </a:rPr>
              <a:t>hw</a:t>
            </a:r>
            <a:r>
              <a:rPr lang="en-US" sz="1500" dirty="0">
                <a:solidFill>
                  <a:srgbClr val="404040"/>
                </a:solidFill>
              </a:rPr>
              <a:t>[N]/ folder using </a:t>
            </a:r>
            <a:r>
              <a:rPr lang="en-US" sz="1500" dirty="0" err="1">
                <a:solidFill>
                  <a:srgbClr val="404040"/>
                </a:solidFill>
              </a:rPr>
              <a:t>hw</a:t>
            </a:r>
            <a:r>
              <a:rPr lang="en-US" sz="1500" dirty="0">
                <a:solidFill>
                  <a:srgbClr val="404040"/>
                </a:solidFill>
              </a:rPr>
              <a:t>[N]_[</a:t>
            </a:r>
            <a:r>
              <a:rPr lang="en-US" sz="1500" dirty="0" err="1">
                <a:solidFill>
                  <a:srgbClr val="404040"/>
                </a:solidFill>
              </a:rPr>
              <a:t>jhed</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main/_posts/ following the template in 2025-01-13-jfan9.md file</a:t>
            </a:r>
          </a:p>
          <a:p>
            <a:pPr marL="0" indent="0">
              <a:lnSpc>
                <a:spcPct val="90000"/>
              </a:lnSpc>
              <a:buNone/>
            </a:pPr>
            <a:r>
              <a:rPr lang="en-US" sz="1500" dirty="0">
                <a:solidFill>
                  <a:srgbClr val="404040"/>
                </a:solidFill>
              </a:rPr>
              <a:t>	- update the file names, paths, and JHED info appropriately!</a:t>
            </a:r>
          </a:p>
          <a:p>
            <a:pPr marL="0" indent="0">
              <a:lnSpc>
                <a:spcPct val="90000"/>
              </a:lnSpc>
              <a:buNone/>
            </a:pPr>
            <a:r>
              <a:rPr lang="en-US" sz="1500" dirty="0">
                <a:solidFill>
                  <a:srgbClr val="404040"/>
                </a:solidFill>
              </a:rPr>
              <a:t>	- be careful about your file path like in HW0!</a:t>
            </a:r>
          </a:p>
          <a:p>
            <a:pPr marL="0" indent="0">
              <a:lnSpc>
                <a:spcPct val="90000"/>
              </a:lnSpc>
              <a:buNone/>
            </a:pPr>
            <a:r>
              <a:rPr lang="en-US" sz="1500" dirty="0">
                <a:solidFill>
                  <a:srgbClr val="404040"/>
                </a:solidFill>
              </a:rPr>
              <a:t>3. Double check your post and make a pull request as you learned from HW0</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3BC9-5672-324A-BEEC-FF4F97861E7F}"/>
              </a:ext>
            </a:extLst>
          </p:cNvPr>
          <p:cNvSpPr>
            <a:spLocks noGrp="1"/>
          </p:cNvSpPr>
          <p:nvPr>
            <p:ph type="title"/>
          </p:nvPr>
        </p:nvSpPr>
        <p:spPr/>
        <p:txBody>
          <a:bodyPr>
            <a:normAutofit/>
          </a:bodyPr>
          <a:lstStyle/>
          <a:p>
            <a:r>
              <a:rPr lang="en-US" dirty="0">
                <a:solidFill>
                  <a:srgbClr val="404040"/>
                </a:solidFill>
              </a:rPr>
              <a:t>0. Update your personal fork by fetching upstream</a:t>
            </a:r>
            <a:endParaRPr lang="en-US" dirty="0"/>
          </a:p>
        </p:txBody>
      </p:sp>
      <p:pic>
        <p:nvPicPr>
          <p:cNvPr id="15" name="Content Placeholder 10">
            <a:extLst>
              <a:ext uri="{FF2B5EF4-FFF2-40B4-BE49-F238E27FC236}">
                <a16:creationId xmlns:a16="http://schemas.microsoft.com/office/drawing/2014/main" id="{FBFF714A-73F4-7646-AD0F-E7CBE8BC22CB}"/>
              </a:ext>
            </a:extLst>
          </p:cNvPr>
          <p:cNvPicPr>
            <a:picLocks noGrp="1" noChangeAspect="1"/>
          </p:cNvPicPr>
          <p:nvPr>
            <p:ph idx="1"/>
          </p:nvPr>
        </p:nvPicPr>
        <p:blipFill>
          <a:blip r:embed="rId2"/>
          <a:stretch>
            <a:fillRect/>
          </a:stretch>
        </p:blipFill>
        <p:spPr>
          <a:xfrm>
            <a:off x="1901371" y="2478768"/>
            <a:ext cx="8389257" cy="4037012"/>
          </a:xfrm>
          <a:prstGeom prst="rect">
            <a:avLst/>
          </a:prstGeom>
        </p:spPr>
      </p:pic>
      <p:sp>
        <p:nvSpPr>
          <p:cNvPr id="16" name="Rectangle 15">
            <a:extLst>
              <a:ext uri="{FF2B5EF4-FFF2-40B4-BE49-F238E27FC236}">
                <a16:creationId xmlns:a16="http://schemas.microsoft.com/office/drawing/2014/main" id="{B98FA45E-1CC2-2942-84B8-8645DD69ABAD}"/>
              </a:ext>
            </a:extLst>
          </p:cNvPr>
          <p:cNvSpPr/>
          <p:nvPr/>
        </p:nvSpPr>
        <p:spPr>
          <a:xfrm>
            <a:off x="6562814" y="4154374"/>
            <a:ext cx="1084804" cy="34290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32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D694-8775-F24C-BA84-84001A185CD9}"/>
              </a:ext>
            </a:extLst>
          </p:cNvPr>
          <p:cNvSpPr>
            <a:spLocks noGrp="1"/>
          </p:cNvSpPr>
          <p:nvPr>
            <p:ph type="title"/>
          </p:nvPr>
        </p:nvSpPr>
        <p:spPr/>
        <p:txBody>
          <a:bodyPr>
            <a:normAutofit fontScale="90000"/>
          </a:bodyPr>
          <a:lstStyle/>
          <a:p>
            <a:r>
              <a:rPr lang="en-US" dirty="0">
                <a:solidFill>
                  <a:srgbClr val="404040"/>
                </a:solidFill>
              </a:rPr>
              <a:t>1. Save your data visualization to the homework/</a:t>
            </a:r>
            <a:r>
              <a:rPr lang="en-US" dirty="0" err="1">
                <a:solidFill>
                  <a:srgbClr val="404040"/>
                </a:solidFill>
              </a:rPr>
              <a:t>hw</a:t>
            </a:r>
            <a:r>
              <a:rPr lang="en-US" dirty="0">
                <a:solidFill>
                  <a:srgbClr val="404040"/>
                </a:solidFill>
              </a:rPr>
              <a:t>[N]/ folder using </a:t>
            </a:r>
            <a:r>
              <a:rPr lang="en-US" sz="2800" dirty="0">
                <a:solidFill>
                  <a:srgbClr val="404040"/>
                </a:solidFill>
              </a:rPr>
              <a:t>/</a:t>
            </a:r>
            <a:r>
              <a:rPr lang="en-US" sz="2800" dirty="0" err="1">
                <a:solidFill>
                  <a:srgbClr val="404040"/>
                </a:solidFill>
              </a:rPr>
              <a:t>hw</a:t>
            </a:r>
            <a:r>
              <a:rPr lang="en-US" sz="2800" dirty="0">
                <a:solidFill>
                  <a:srgbClr val="404040"/>
                </a:solidFill>
              </a:rPr>
              <a:t>[N]/ folder using </a:t>
            </a:r>
            <a:r>
              <a:rPr lang="en-US" sz="2800" dirty="0" err="1">
                <a:solidFill>
                  <a:srgbClr val="404040"/>
                </a:solidFill>
              </a:rPr>
              <a:t>hw</a:t>
            </a:r>
            <a:r>
              <a:rPr lang="en-US" sz="2800" dirty="0">
                <a:solidFill>
                  <a:srgbClr val="404040"/>
                </a:solidFill>
              </a:rPr>
              <a:t>[N]_[</a:t>
            </a:r>
            <a:r>
              <a:rPr lang="en-US" sz="2800" dirty="0" err="1">
                <a:solidFill>
                  <a:srgbClr val="404040"/>
                </a:solidFill>
              </a:rPr>
              <a:t>jhed</a:t>
            </a:r>
            <a:r>
              <a:rPr lang="en-US" sz="2800" dirty="0">
                <a:solidFill>
                  <a:srgbClr val="404040"/>
                </a:solidFill>
              </a:rPr>
              <a:t>].</a:t>
            </a:r>
            <a:r>
              <a:rPr lang="en-US" sz="2800" dirty="0" err="1">
                <a:solidFill>
                  <a:srgbClr val="404040"/>
                </a:solidFill>
              </a:rPr>
              <a:t>png</a:t>
            </a:r>
            <a:endParaRPr lang="en-US" dirty="0">
              <a:solidFill>
                <a:srgbClr val="404040"/>
              </a:solidFill>
              <a:latin typeface="+mn-lt"/>
            </a:endParaRPr>
          </a:p>
        </p:txBody>
      </p:sp>
      <p:pic>
        <p:nvPicPr>
          <p:cNvPr id="10" name="Picture 9" descr="Graphical user interface, application&#10;&#10;Description automatically generated">
            <a:extLst>
              <a:ext uri="{FF2B5EF4-FFF2-40B4-BE49-F238E27FC236}">
                <a16:creationId xmlns:a16="http://schemas.microsoft.com/office/drawing/2014/main" id="{C313CAD1-ED4C-8244-B495-E4CAAE2B91E2}"/>
              </a:ext>
            </a:extLst>
          </p:cNvPr>
          <p:cNvPicPr>
            <a:picLocks noChangeAspect="1"/>
          </p:cNvPicPr>
          <p:nvPr/>
        </p:nvPicPr>
        <p:blipFill>
          <a:blip r:embed="rId2"/>
          <a:stretch>
            <a:fillRect/>
          </a:stretch>
        </p:blipFill>
        <p:spPr>
          <a:xfrm>
            <a:off x="2850467" y="2382854"/>
            <a:ext cx="5829075" cy="3996173"/>
          </a:xfrm>
          <a:prstGeom prst="rect">
            <a:avLst/>
          </a:prstGeom>
        </p:spPr>
      </p:pic>
    </p:spTree>
    <p:extLst>
      <p:ext uri="{BB962C8B-B14F-4D97-AF65-F5344CB8AC3E}">
        <p14:creationId xmlns:p14="http://schemas.microsoft.com/office/powerpoint/2010/main" val="217869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1CCC-6D13-D94C-81E4-2743EB8220B8}"/>
              </a:ext>
            </a:extLst>
          </p:cNvPr>
          <p:cNvSpPr>
            <a:spLocks noGrp="1"/>
          </p:cNvSpPr>
          <p:nvPr>
            <p:ph type="title"/>
          </p:nvPr>
        </p:nvSpPr>
        <p:spPr/>
        <p:txBody>
          <a:bodyPr>
            <a:normAutofit fontScale="90000"/>
          </a:bodyPr>
          <a:lstStyle/>
          <a:p>
            <a:r>
              <a:rPr lang="en-US" dirty="0">
                <a:solidFill>
                  <a:srgbClr val="404040"/>
                </a:solidFill>
              </a:rPr>
              <a:t>2. Create a .md file in main/_posts/ following the 2025-01-13-jfan9.md file</a:t>
            </a:r>
            <a:endParaRPr lang="en-US" dirty="0"/>
          </a:p>
        </p:txBody>
      </p:sp>
      <p:sp>
        <p:nvSpPr>
          <p:cNvPr id="3" name="Content Placeholder 2">
            <a:extLst>
              <a:ext uri="{FF2B5EF4-FFF2-40B4-BE49-F238E27FC236}">
                <a16:creationId xmlns:a16="http://schemas.microsoft.com/office/drawing/2014/main" id="{01EC8C99-4B58-DB4B-BD39-74F15AE214AA}"/>
              </a:ext>
            </a:extLst>
          </p:cNvPr>
          <p:cNvSpPr>
            <a:spLocks noGrp="1"/>
          </p:cNvSpPr>
          <p:nvPr>
            <p:ph idx="1"/>
          </p:nvPr>
        </p:nvSpPr>
        <p:spPr>
          <a:xfrm>
            <a:off x="6978732" y="2638044"/>
            <a:ext cx="2982132" cy="3101983"/>
          </a:xfrm>
        </p:spPr>
        <p:txBody>
          <a:bodyPr>
            <a:noAutofit/>
          </a:bodyPr>
          <a:lstStyle/>
          <a:p>
            <a:pPr marL="0" indent="0">
              <a:spcBef>
                <a:spcPts val="0"/>
              </a:spcBef>
              <a:buNone/>
            </a:pPr>
            <a:r>
              <a:rPr lang="en-US" sz="800" dirty="0">
                <a:latin typeface="Courier" pitchFamily="2" charset="0"/>
              </a:rPr>
              <a:t>---</a:t>
            </a:r>
          </a:p>
          <a:p>
            <a:pPr marL="0" indent="0">
              <a:spcBef>
                <a:spcPts val="0"/>
              </a:spcBef>
              <a:buNone/>
            </a:pPr>
            <a:r>
              <a:rPr lang="en-US" sz="800" dirty="0">
                <a:latin typeface="Courier" pitchFamily="2" charset="0"/>
              </a:rPr>
              <a:t>layout: post</a:t>
            </a:r>
          </a:p>
          <a:p>
            <a:pPr marL="0" indent="0">
              <a:spcBef>
                <a:spcPts val="0"/>
              </a:spcBef>
              <a:buNone/>
            </a:pPr>
            <a:r>
              <a:rPr lang="en-US" sz="800" dirty="0">
                <a:latin typeface="Courier" pitchFamily="2" charset="0"/>
              </a:rPr>
              <a:t>title:  "</a:t>
            </a:r>
            <a:r>
              <a:rPr lang="en-US" sz="800" dirty="0">
                <a:highlight>
                  <a:srgbClr val="FFFF00"/>
                </a:highlight>
                <a:latin typeface="Courier" pitchFamily="2" charset="0"/>
              </a:rPr>
              <a:t>Sample Homework Submission</a:t>
            </a:r>
            <a:r>
              <a:rPr lang="en-US" sz="800" dirty="0">
                <a:latin typeface="Courier" pitchFamily="2" charset="0"/>
              </a:rPr>
              <a:t>"</a:t>
            </a:r>
          </a:p>
          <a:p>
            <a:pPr marL="0" indent="0">
              <a:spcBef>
                <a:spcPts val="0"/>
              </a:spcBef>
              <a:buNone/>
            </a:pPr>
            <a:r>
              <a:rPr lang="en-US" sz="800" dirty="0">
                <a:latin typeface="Courier" pitchFamily="2" charset="0"/>
              </a:rPr>
              <a:t>author: </a:t>
            </a:r>
            <a:r>
              <a:rPr lang="en-US" sz="800" dirty="0">
                <a:highlight>
                  <a:srgbClr val="FFFF00"/>
                </a:highlight>
                <a:latin typeface="Courier" pitchFamily="2" charset="0"/>
              </a:rPr>
              <a:t>Prof. Jean Fan</a:t>
            </a:r>
          </a:p>
          <a:p>
            <a:pPr marL="0" indent="0">
              <a:spcBef>
                <a:spcPts val="0"/>
              </a:spcBef>
              <a:buNone/>
            </a:pPr>
            <a:r>
              <a:rPr lang="en-US" sz="800" dirty="0" err="1">
                <a:latin typeface="Courier" pitchFamily="2" charset="0"/>
              </a:rPr>
              <a:t>jhed</a:t>
            </a:r>
            <a:r>
              <a:rPr lang="en-US" sz="800" dirty="0">
                <a:latin typeface="Courier" pitchFamily="2" charset="0"/>
              </a:rPr>
              <a:t>: </a:t>
            </a:r>
            <a:r>
              <a:rPr lang="en-US" sz="800" dirty="0">
                <a:highlight>
                  <a:srgbClr val="FFFF00"/>
                </a:highlight>
                <a:latin typeface="Courier" pitchFamily="2" charset="0"/>
              </a:rPr>
              <a:t>jfan9</a:t>
            </a:r>
          </a:p>
          <a:p>
            <a:pPr marL="0" indent="0">
              <a:spcBef>
                <a:spcPts val="0"/>
              </a:spcBef>
              <a:buNone/>
            </a:pPr>
            <a:r>
              <a:rPr lang="en-US" sz="800" dirty="0">
                <a:latin typeface="Courier" pitchFamily="2" charset="0"/>
              </a:rPr>
              <a:t>categories: [ HW</a:t>
            </a:r>
            <a:r>
              <a:rPr lang="en-US" sz="800" dirty="0">
                <a:highlight>
                  <a:srgbClr val="FFFF00"/>
                </a:highlight>
                <a:latin typeface="Courier" pitchFamily="2" charset="0"/>
              </a:rPr>
              <a:t>1</a:t>
            </a:r>
            <a:r>
              <a:rPr lang="en-US" sz="800" dirty="0">
                <a:latin typeface="Courier" pitchFamily="2" charset="0"/>
              </a:rPr>
              <a:t> ]</a:t>
            </a:r>
          </a:p>
          <a:p>
            <a:pPr marL="0" indent="0">
              <a:spcBef>
                <a:spcPts val="0"/>
              </a:spcBef>
              <a:buNone/>
            </a:pPr>
            <a:r>
              <a:rPr lang="en-US" sz="800" dirty="0">
                <a:latin typeface="Courier" pitchFamily="2" charset="0"/>
              </a:rPr>
              <a:t>image: homework/hw</a:t>
            </a:r>
            <a:r>
              <a:rPr lang="en-US" sz="800" dirty="0">
                <a:highlight>
                  <a:srgbClr val="FFFF00"/>
                </a:highlight>
                <a:latin typeface="Courier" pitchFamily="2" charset="0"/>
              </a:rPr>
              <a:t>1</a:t>
            </a:r>
            <a:r>
              <a:rPr lang="en-US" sz="800" dirty="0">
                <a:latin typeface="Courier" pitchFamily="2" charset="0"/>
              </a:rPr>
              <a:t>/</a:t>
            </a:r>
            <a:r>
              <a:rPr lang="en-US" sz="800" dirty="0">
                <a:highlight>
                  <a:srgbClr val="FFFF00"/>
                </a:highlight>
                <a:latin typeface="Courier" pitchFamily="2" charset="0"/>
              </a:rPr>
              <a:t>jeanfan_hw1.png</a:t>
            </a:r>
          </a:p>
          <a:p>
            <a:pPr marL="0" indent="0">
              <a:spcBef>
                <a:spcPts val="0"/>
              </a:spcBef>
              <a:buNone/>
            </a:pPr>
            <a:r>
              <a:rPr lang="en-US" sz="800" dirty="0">
                <a:latin typeface="Courier" pitchFamily="2" charset="0"/>
              </a:rPr>
              <a:t>featured: false</a:t>
            </a:r>
          </a:p>
          <a:p>
            <a:pPr marL="0" indent="0">
              <a:spcBef>
                <a:spcPts val="0"/>
              </a:spcBef>
              <a:buNone/>
            </a:pPr>
            <a:r>
              <a:rPr lang="en-US" sz="800" dirty="0">
                <a:latin typeface="Courier" pitchFamily="2" charset="0"/>
              </a:rPr>
              <a:t>---</a:t>
            </a:r>
          </a:p>
          <a:p>
            <a:pPr marL="0" indent="0">
              <a:spcBef>
                <a:spcPts val="0"/>
              </a:spcBef>
              <a:buNone/>
            </a:pPr>
            <a:endParaRPr lang="en-US" sz="800" dirty="0">
              <a:latin typeface="Courier" pitchFamily="2" charset="0"/>
            </a:endParaRPr>
          </a:p>
          <a:p>
            <a:pPr marL="0" indent="0">
              <a:spcBef>
                <a:spcPts val="0"/>
              </a:spcBef>
              <a:buNone/>
            </a:pPr>
            <a:r>
              <a:rPr lang="en-US" sz="800" dirty="0">
                <a:highlight>
                  <a:srgbClr val="FFFF00"/>
                </a:highlight>
                <a:latin typeface="Courier" pitchFamily="2" charset="0"/>
              </a:rPr>
              <a:t>[description]</a:t>
            </a:r>
          </a:p>
          <a:p>
            <a:pPr marL="0" indent="0">
              <a:spcBef>
                <a:spcPts val="0"/>
              </a:spcBef>
              <a:buNone/>
            </a:pPr>
            <a:endParaRPr lang="en-US" sz="800" dirty="0">
              <a:highlight>
                <a:srgbClr val="FFFF00"/>
              </a:highlight>
              <a:latin typeface="Courier" pitchFamily="2" charset="0"/>
            </a:endParaRPr>
          </a:p>
          <a:p>
            <a:pPr marL="0" indent="0">
              <a:spcBef>
                <a:spcPts val="0"/>
              </a:spcBef>
              <a:buNone/>
            </a:pPr>
            <a:r>
              <a:rPr lang="en-US" sz="800" dirty="0">
                <a:highlight>
                  <a:srgbClr val="FFFF00"/>
                </a:highlight>
                <a:latin typeface="Courier" pitchFamily="2" charset="0"/>
              </a:rPr>
              <a:t>```{r}</a:t>
            </a:r>
          </a:p>
          <a:p>
            <a:pPr marL="0" indent="0">
              <a:spcBef>
                <a:spcPts val="0"/>
              </a:spcBef>
              <a:buNone/>
            </a:pPr>
            <a:r>
              <a:rPr lang="en-US" sz="800" dirty="0">
                <a:highlight>
                  <a:srgbClr val="FFFF00"/>
                </a:highlight>
                <a:latin typeface="Courier" pitchFamily="2" charset="0"/>
              </a:rPr>
              <a:t>[code]</a:t>
            </a:r>
          </a:p>
          <a:p>
            <a:pPr marL="0" indent="0">
              <a:spcBef>
                <a:spcPts val="0"/>
              </a:spcBef>
              <a:buNone/>
            </a:pPr>
            <a:r>
              <a:rPr lang="en-US" sz="800" dirty="0">
                <a:highlight>
                  <a:srgbClr val="FFFF00"/>
                </a:highlight>
                <a:latin typeface="Courier" pitchFamily="2" charset="0"/>
              </a:rPr>
              <a:t>```</a:t>
            </a:r>
          </a:p>
          <a:p>
            <a:pPr marL="0" indent="0">
              <a:spcBef>
                <a:spcPts val="0"/>
              </a:spcBef>
              <a:buNone/>
            </a:pPr>
            <a:endParaRPr lang="en-US" sz="800" dirty="0">
              <a:latin typeface="Courier" pitchFamily="2" charset="0"/>
            </a:endParaRPr>
          </a:p>
        </p:txBody>
      </p:sp>
      <p:sp>
        <p:nvSpPr>
          <p:cNvPr id="5" name="Content Placeholder 2">
            <a:extLst>
              <a:ext uri="{FF2B5EF4-FFF2-40B4-BE49-F238E27FC236}">
                <a16:creationId xmlns:a16="http://schemas.microsoft.com/office/drawing/2014/main" id="{5D7C7DC2-34E9-C642-9910-3DD26FCB892B}"/>
              </a:ext>
            </a:extLst>
          </p:cNvPr>
          <p:cNvSpPr txBox="1">
            <a:spLocks/>
          </p:cNvSpPr>
          <p:nvPr/>
        </p:nvSpPr>
        <p:spPr>
          <a:xfrm>
            <a:off x="2231136" y="2638044"/>
            <a:ext cx="4039035"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Update the date on the file name to [the date the homework is submitted]-[your </a:t>
            </a:r>
            <a:r>
              <a:rPr lang="en-US" dirty="0" err="1"/>
              <a:t>jhed</a:t>
            </a:r>
            <a:r>
              <a:rPr lang="en-US" dirty="0"/>
              <a:t>].md</a:t>
            </a:r>
          </a:p>
          <a:p>
            <a:pPr lvl="1"/>
            <a:r>
              <a:rPr lang="en-US" dirty="0"/>
              <a:t>Note that the format of the date is [year]-[month]-[day]</a:t>
            </a:r>
          </a:p>
          <a:p>
            <a:r>
              <a:rPr lang="en-US" dirty="0"/>
              <a:t>Your file will likely look something like this to the right but with the highlighted components changed</a:t>
            </a:r>
          </a:p>
          <a:p>
            <a:r>
              <a:rPr lang="en-US" dirty="0"/>
              <a:t>Note that the ”image:” should point to the image you just uploaded to the homework/ folder so please update the file names accordingly</a:t>
            </a:r>
          </a:p>
          <a:p>
            <a:endParaRPr lang="en-US" dirty="0"/>
          </a:p>
        </p:txBody>
      </p:sp>
    </p:spTree>
    <p:extLst>
      <p:ext uri="{BB962C8B-B14F-4D97-AF65-F5344CB8AC3E}">
        <p14:creationId xmlns:p14="http://schemas.microsoft.com/office/powerpoint/2010/main" val="355940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E7C5-0537-BA49-BF3A-BA0726FDEA90}"/>
              </a:ext>
            </a:extLst>
          </p:cNvPr>
          <p:cNvSpPr>
            <a:spLocks noGrp="1"/>
          </p:cNvSpPr>
          <p:nvPr>
            <p:ph type="title"/>
          </p:nvPr>
        </p:nvSpPr>
        <p:spPr/>
        <p:txBody>
          <a:bodyPr>
            <a:normAutofit fontScale="90000"/>
          </a:bodyPr>
          <a:lstStyle/>
          <a:p>
            <a:r>
              <a:rPr lang="en-US" dirty="0">
                <a:solidFill>
                  <a:srgbClr val="404040"/>
                </a:solidFill>
              </a:rPr>
              <a:t>3. Double check your post and make a pull request as you learned from HW0</a:t>
            </a:r>
            <a:endParaRPr lang="en-US" dirty="0"/>
          </a:p>
        </p:txBody>
      </p:sp>
      <p:pic>
        <p:nvPicPr>
          <p:cNvPr id="5" name="Content Placeholder 4">
            <a:extLst>
              <a:ext uri="{FF2B5EF4-FFF2-40B4-BE49-F238E27FC236}">
                <a16:creationId xmlns:a16="http://schemas.microsoft.com/office/drawing/2014/main" id="{220EABB6-587E-D449-A743-E27A91750A7E}"/>
              </a:ext>
            </a:extLst>
          </p:cNvPr>
          <p:cNvPicPr>
            <a:picLocks noGrp="1" noChangeAspect="1"/>
          </p:cNvPicPr>
          <p:nvPr>
            <p:ph idx="1"/>
          </p:nvPr>
        </p:nvPicPr>
        <p:blipFill>
          <a:blip r:embed="rId2"/>
          <a:stretch>
            <a:fillRect/>
          </a:stretch>
        </p:blipFill>
        <p:spPr>
          <a:xfrm>
            <a:off x="1769698" y="2652940"/>
            <a:ext cx="3977959" cy="3792939"/>
          </a:xfrm>
          <a:prstGeom prst="rect">
            <a:avLst/>
          </a:prstGeom>
        </p:spPr>
      </p:pic>
      <p:pic>
        <p:nvPicPr>
          <p:cNvPr id="6" name="Picture 5">
            <a:extLst>
              <a:ext uri="{FF2B5EF4-FFF2-40B4-BE49-F238E27FC236}">
                <a16:creationId xmlns:a16="http://schemas.microsoft.com/office/drawing/2014/main" id="{A4B395FF-81CA-D042-939F-90920D2B170A}"/>
              </a:ext>
            </a:extLst>
          </p:cNvPr>
          <p:cNvPicPr>
            <a:picLocks noChangeAspect="1"/>
          </p:cNvPicPr>
          <p:nvPr/>
        </p:nvPicPr>
        <p:blipFill>
          <a:blip r:embed="rId3"/>
          <a:stretch>
            <a:fillRect/>
          </a:stretch>
        </p:blipFill>
        <p:spPr>
          <a:xfrm>
            <a:off x="6096000" y="2652940"/>
            <a:ext cx="5001415" cy="3792939"/>
          </a:xfrm>
          <a:prstGeom prst="rect">
            <a:avLst/>
          </a:prstGeom>
        </p:spPr>
      </p:pic>
    </p:spTree>
    <p:extLst>
      <p:ext uri="{BB962C8B-B14F-4D97-AF65-F5344CB8AC3E}">
        <p14:creationId xmlns:p14="http://schemas.microsoft.com/office/powerpoint/2010/main" val="25566714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24199</TotalTime>
  <Words>456</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Courier</vt:lpstr>
      <vt:lpstr>Gill Sans MT</vt:lpstr>
      <vt:lpstr>Parcel</vt:lpstr>
      <vt:lpstr>Homework Assignment 1</vt:lpstr>
      <vt:lpstr>Create and describe a Data Visualization using YOUR DATA</vt:lpstr>
      <vt:lpstr>Submitting your HW</vt:lpstr>
      <vt:lpstr>To submit your homework, follow the steps from HW0, summarized here  (see additional slides for more details)</vt:lpstr>
      <vt:lpstr>0. Update your personal fork by fetching upstream</vt:lpstr>
      <vt:lpstr>1. Save your data visualization to the homework/hw[N]/ folder using /hw[N]/ folder using hw[N]_[jhed].png</vt:lpstr>
      <vt:lpstr>2. Create a .md file in main/_posts/ following the 2025-01-13-jfan9.md file</vt:lpstr>
      <vt:lpstr>3. Double check your post and make a pull request as you learned from HW0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21</cp:revision>
  <dcterms:created xsi:type="dcterms:W3CDTF">2021-08-10T19:19:16Z</dcterms:created>
  <dcterms:modified xsi:type="dcterms:W3CDTF">2025-01-26T18:49:07Z</dcterms:modified>
</cp:coreProperties>
</file>