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328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749" r:id="rId21"/>
    <p:sldId id="751" r:id="rId22"/>
    <p:sldId id="752" r:id="rId23"/>
    <p:sldId id="753" r:id="rId24"/>
    <p:sldId id="754" r:id="rId25"/>
    <p:sldId id="755" r:id="rId26"/>
    <p:sldId id="7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52:47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17079 7807 24575,'0'0'0</inkml:trace>
  <inkml:trace contextRef="#ctx0" brushRef="#br0" timeOffset="6195">26361 342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CAE2-31F6-80D1-9CF0-4115E0B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786B9-9786-88A9-7943-7B8427E10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3D2C-41DE-A888-7ED4-C0445B9E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488C-8BE7-AFA9-3041-4E8C3D57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B499-9178-BB6C-A11D-404440DC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681-7AD9-C1F6-B1E0-019F5528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5EB37-B142-FE68-34C2-2DDA9CD28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7DBC-7F8C-FD71-DAA2-BC70408B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79AC-D7A5-BFB2-A957-466C3414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1550-362D-B54D-1F07-3AD295E9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64E48-5D5A-CFED-7797-EFFF4639F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007E1-8441-4BEB-0BFB-F1A17C4B7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1E1A-05FE-CC64-133D-CF5DEE64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FEAB-4D6C-402E-9202-B6DEB80B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C635-5A4F-D313-E9A1-FBC39368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3DD0-95BC-8330-D9D8-81F05C55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6AC2-2EF5-E040-A33A-AF33F555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6F19-3D6E-4135-3381-3C214FF9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1E5A-769F-4377-E64A-B91A39B1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FED1-9EE0-C20D-3A60-474D6146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D72C-3237-1D0D-DC73-AF3DE6FB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FC76-A118-332A-E4DE-5E50F207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833B-70B1-269A-8A41-09C2085E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E465-0AF0-F01F-C4F7-E9D91434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759C-ACEE-AA2B-FFD9-500A8B6E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2C4B-7BC3-A096-0B77-BCA24DFF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39A4-2A9D-1F8C-11B8-75C3E3418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2846-C692-C421-4852-0FD98AB5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257B-9BBB-98B0-835D-247C09C2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1291-B33F-DB08-6904-A262AB6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7550-53A5-15C7-3F52-33CA3B7A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5DB7-6F39-6B7D-EBB4-1C705508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B775A-A836-F2CD-4488-07BBA90B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F7C8-462D-52F4-4F3A-7A224FF3A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B6592-51FA-B657-853F-1514A8880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ABDBB-C753-DA11-1849-EDD87D026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4DF2-A4F9-5AB6-7407-3DF397C7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2AF9C-7C38-2B27-6FC1-6A0A7A71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7AA9C-B24B-D37B-1767-8062122F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05D-5C1E-008B-6C46-FBC7260D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87B8E-BA36-B11E-F836-ABAB23F4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7188D-4FEB-8E1A-FEE5-4A89723D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EFCFD-EF10-5F3E-BA10-3FA49C90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F63A3-C5A7-DB63-96F7-FFF5514A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D827A-3139-CA1C-5080-F4299FDF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2A52C-A661-4669-6CE0-0A6744E7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87BD-1666-AC33-4903-8647CBE3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6D7B-ADBF-FFBB-2DF6-A16AE100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4E9B-FC62-6337-B04F-AB6345F93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EB22B-127A-B580-58BD-F09AC5BD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7BCB-6A62-3BE5-383D-525F3954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B045-2DC4-0B51-BB1B-865E60CD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22D-D98B-083F-EBDE-6D3351F4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389E9-D009-D5AE-BD8A-FC0E0D8DB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5D117-2399-93E0-38BC-998A77BE5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D20D-3702-FEA4-FEE6-165E64A7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119D9-EBC1-5318-AB4A-0121DBD8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6B509-6E2E-448D-F625-AC877611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3137A-0900-3171-2F73-D2052306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88DDF-FF6E-DC0C-EB46-D0347941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1C98-55DC-5D9F-2CE1-B93AEB99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78499-5206-7A40-A7C9-F0A2F61B196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C16A-4943-07B3-502E-F0498279B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54733-F501-91B8-681C-29D0B3F6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</a:t>
            </a:r>
            <a:r>
              <a:rPr lang="en-US" sz="5400" dirty="0">
                <a:solidFill>
                  <a:srgbClr val="202124"/>
                </a:solidFill>
                <a:latin typeface="docs-Roboto"/>
              </a:rPr>
              <a:t>7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K-means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35976" y="3475779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908614" y="3254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644478" y="456263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934539" y="436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780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</p:spTree>
    <p:extLst>
      <p:ext uri="{BB962C8B-B14F-4D97-AF65-F5344CB8AC3E}">
        <p14:creationId xmlns:p14="http://schemas.microsoft.com/office/powerpoint/2010/main" val="148763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48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620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612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95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754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559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331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959A-B137-10D2-296F-BDAB79EA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181F6-4BA0-210E-A989-8646647BE951}"/>
              </a:ext>
            </a:extLst>
          </p:cNvPr>
          <p:cNvSpPr txBox="1"/>
          <p:nvPr/>
        </p:nvSpPr>
        <p:spPr>
          <a:xfrm>
            <a:off x="8136413" y="60776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3BECA-E38C-4DC0-19DD-D5803A870DC2}"/>
              </a:ext>
            </a:extLst>
          </p:cNvPr>
          <p:cNvSpPr txBox="1"/>
          <p:nvPr/>
        </p:nvSpPr>
        <p:spPr>
          <a:xfrm rot="16200000">
            <a:off x="6446770" y="433339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CF690-B630-01AB-E9BF-7088B66462B3}"/>
              </a:ext>
            </a:extLst>
          </p:cNvPr>
          <p:cNvCxnSpPr/>
          <p:nvPr/>
        </p:nvCxnSpPr>
        <p:spPr>
          <a:xfrm flipV="1">
            <a:off x="7062002" y="3134971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070706-B1B6-3C98-307E-D4A71DA09AB9}"/>
              </a:ext>
            </a:extLst>
          </p:cNvPr>
          <p:cNvCxnSpPr>
            <a:cxnSpLocks/>
          </p:cNvCxnSpPr>
          <p:nvPr/>
        </p:nvCxnSpPr>
        <p:spPr>
          <a:xfrm>
            <a:off x="7062002" y="6077677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19D9997-6194-0325-A08F-F29BB7F0480F}"/>
              </a:ext>
            </a:extLst>
          </p:cNvPr>
          <p:cNvSpPr/>
          <p:nvPr/>
        </p:nvSpPr>
        <p:spPr>
          <a:xfrm>
            <a:off x="7261507" y="5111814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172676-8694-F001-06B6-913A17FF9F4D}"/>
              </a:ext>
            </a:extLst>
          </p:cNvPr>
          <p:cNvSpPr/>
          <p:nvPr/>
        </p:nvSpPr>
        <p:spPr>
          <a:xfrm>
            <a:off x="7449579" y="555871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E0CBF4-BE34-3778-8B53-BAC0FA0839E0}"/>
              </a:ext>
            </a:extLst>
          </p:cNvPr>
          <p:cNvSpPr/>
          <p:nvPr/>
        </p:nvSpPr>
        <p:spPr>
          <a:xfrm>
            <a:off x="7809096" y="5213893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5CCB43-30D1-78B1-FDB8-4FBDEE0EC538}"/>
              </a:ext>
            </a:extLst>
          </p:cNvPr>
          <p:cNvSpPr/>
          <p:nvPr/>
        </p:nvSpPr>
        <p:spPr>
          <a:xfrm>
            <a:off x="7969877" y="3653992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455CED-5C08-7391-C0CA-79DF9E0C020B}"/>
              </a:ext>
            </a:extLst>
          </p:cNvPr>
          <p:cNvSpPr/>
          <p:nvPr/>
        </p:nvSpPr>
        <p:spPr>
          <a:xfrm>
            <a:off x="8157949" y="410089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FA7A8-F9BD-6128-661C-B735F3C8C97E}"/>
              </a:ext>
            </a:extLst>
          </p:cNvPr>
          <p:cNvSpPr/>
          <p:nvPr/>
        </p:nvSpPr>
        <p:spPr>
          <a:xfrm>
            <a:off x="8517466" y="37560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5A771-1570-86ED-6510-3EC23F74EBB3}"/>
              </a:ext>
            </a:extLst>
          </p:cNvPr>
          <p:cNvSpPr/>
          <p:nvPr/>
        </p:nvSpPr>
        <p:spPr>
          <a:xfrm>
            <a:off x="8964735" y="476789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7B686-69B1-8063-D9B3-B9509EE6A881}"/>
              </a:ext>
            </a:extLst>
          </p:cNvPr>
          <p:cNvSpPr/>
          <p:nvPr/>
        </p:nvSpPr>
        <p:spPr>
          <a:xfrm>
            <a:off x="9152807" y="521480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37F92F-E943-A9AF-4482-35B7C1C405CE}"/>
              </a:ext>
            </a:extLst>
          </p:cNvPr>
          <p:cNvSpPr/>
          <p:nvPr/>
        </p:nvSpPr>
        <p:spPr>
          <a:xfrm>
            <a:off x="9512324" y="48699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8422609C-BF5B-68E5-4695-EA62E9A3947D}"/>
              </a:ext>
            </a:extLst>
          </p:cNvPr>
          <p:cNvSpPr/>
          <p:nvPr/>
        </p:nvSpPr>
        <p:spPr>
          <a:xfrm>
            <a:off x="8057442" y="366523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640F7-B204-6AC3-7A23-D1786997E8D9}"/>
              </a:ext>
            </a:extLst>
          </p:cNvPr>
          <p:cNvSpPr txBox="1"/>
          <p:nvPr/>
        </p:nvSpPr>
        <p:spPr>
          <a:xfrm>
            <a:off x="8330080" y="344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250B90FE-0C8B-F4AF-39A8-A074739D9A79}"/>
              </a:ext>
            </a:extLst>
          </p:cNvPr>
          <p:cNvSpPr/>
          <p:nvPr/>
        </p:nvSpPr>
        <p:spPr>
          <a:xfrm>
            <a:off x="9065944" y="47520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8B895-B870-92DC-A3C3-084BA660A8A2}"/>
              </a:ext>
            </a:extLst>
          </p:cNvPr>
          <p:cNvSpPr txBox="1"/>
          <p:nvPr/>
        </p:nvSpPr>
        <p:spPr>
          <a:xfrm>
            <a:off x="9356005" y="4556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61437B02-5D78-5293-3166-D240D573DBFA}"/>
              </a:ext>
            </a:extLst>
          </p:cNvPr>
          <p:cNvSpPr/>
          <p:nvPr/>
        </p:nvSpPr>
        <p:spPr>
          <a:xfrm>
            <a:off x="7343404" y="510611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7119D-9C75-4D39-1AB3-67EC68B34DE4}"/>
              </a:ext>
            </a:extLst>
          </p:cNvPr>
          <p:cNvSpPr txBox="1"/>
          <p:nvPr/>
        </p:nvSpPr>
        <p:spPr>
          <a:xfrm>
            <a:off x="7431664" y="4762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AB53E-0628-8155-AA27-F7413797DE32}"/>
              </a:ext>
            </a:extLst>
          </p:cNvPr>
          <p:cNvSpPr txBox="1"/>
          <p:nvPr/>
        </p:nvSpPr>
        <p:spPr>
          <a:xfrm>
            <a:off x="3262161" y="60776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48A4AB-822C-0420-43FB-7D6375B3B1A4}"/>
              </a:ext>
            </a:extLst>
          </p:cNvPr>
          <p:cNvSpPr txBox="1"/>
          <p:nvPr/>
        </p:nvSpPr>
        <p:spPr>
          <a:xfrm rot="16200000">
            <a:off x="1572518" y="433339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A501A-04C5-587B-C5D5-02AC72A08656}"/>
              </a:ext>
            </a:extLst>
          </p:cNvPr>
          <p:cNvCxnSpPr>
            <a:cxnSpLocks/>
          </p:cNvCxnSpPr>
          <p:nvPr/>
        </p:nvCxnSpPr>
        <p:spPr>
          <a:xfrm>
            <a:off x="2187750" y="6077677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1B1747-2718-7914-98E3-4D88850EC2BB}"/>
              </a:ext>
            </a:extLst>
          </p:cNvPr>
          <p:cNvSpPr/>
          <p:nvPr/>
        </p:nvSpPr>
        <p:spPr>
          <a:xfrm>
            <a:off x="2387255" y="5111814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8014D6-CF1F-CBDC-E3F1-10EEA1E13C1C}"/>
              </a:ext>
            </a:extLst>
          </p:cNvPr>
          <p:cNvSpPr/>
          <p:nvPr/>
        </p:nvSpPr>
        <p:spPr>
          <a:xfrm>
            <a:off x="2575327" y="555871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A65F7E-DD21-F922-42C5-38F6770ECE68}"/>
              </a:ext>
            </a:extLst>
          </p:cNvPr>
          <p:cNvSpPr/>
          <p:nvPr/>
        </p:nvSpPr>
        <p:spPr>
          <a:xfrm>
            <a:off x="2934844" y="521389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654CAD-8861-64D0-E4C5-6E62209738DC}"/>
              </a:ext>
            </a:extLst>
          </p:cNvPr>
          <p:cNvSpPr/>
          <p:nvPr/>
        </p:nvSpPr>
        <p:spPr>
          <a:xfrm>
            <a:off x="3095625" y="3653992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9A649A-0F52-5628-67F7-B92CE91A8066}"/>
              </a:ext>
            </a:extLst>
          </p:cNvPr>
          <p:cNvSpPr/>
          <p:nvPr/>
        </p:nvSpPr>
        <p:spPr>
          <a:xfrm>
            <a:off x="3283697" y="410089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F0F947-C3C8-135C-C5D2-8423F25B833B}"/>
              </a:ext>
            </a:extLst>
          </p:cNvPr>
          <p:cNvSpPr/>
          <p:nvPr/>
        </p:nvSpPr>
        <p:spPr>
          <a:xfrm>
            <a:off x="3643214" y="37560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9B94-801B-FB5C-F7D6-F927E1AFDD26}"/>
              </a:ext>
            </a:extLst>
          </p:cNvPr>
          <p:cNvSpPr/>
          <p:nvPr/>
        </p:nvSpPr>
        <p:spPr>
          <a:xfrm>
            <a:off x="4090483" y="476789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567268-D3C8-31B0-2C09-BB3DB944DCD6}"/>
              </a:ext>
            </a:extLst>
          </p:cNvPr>
          <p:cNvSpPr/>
          <p:nvPr/>
        </p:nvSpPr>
        <p:spPr>
          <a:xfrm>
            <a:off x="4278555" y="521480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9F583B-CB8E-FB69-FCE4-2AD555FD1BBE}"/>
              </a:ext>
            </a:extLst>
          </p:cNvPr>
          <p:cNvSpPr/>
          <p:nvPr/>
        </p:nvSpPr>
        <p:spPr>
          <a:xfrm>
            <a:off x="4638072" y="48699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720723-F93F-89E8-CD9B-B97108700D1A}"/>
              </a:ext>
            </a:extLst>
          </p:cNvPr>
          <p:cNvCxnSpPr/>
          <p:nvPr/>
        </p:nvCxnSpPr>
        <p:spPr>
          <a:xfrm flipV="1">
            <a:off x="2187750" y="3134971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8E7AA9E6-6631-AFCA-80A1-16FA56891C19}"/>
              </a:ext>
            </a:extLst>
          </p:cNvPr>
          <p:cNvSpPr/>
          <p:nvPr/>
        </p:nvSpPr>
        <p:spPr>
          <a:xfrm>
            <a:off x="3231887" y="365074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2C02D2-3A93-81AD-0EBA-6ED95F3A97C1}"/>
              </a:ext>
            </a:extLst>
          </p:cNvPr>
          <p:cNvSpPr txBox="1"/>
          <p:nvPr/>
        </p:nvSpPr>
        <p:spPr>
          <a:xfrm>
            <a:off x="3504525" y="3429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A457293F-001D-0B63-1681-66B16C01D195}"/>
              </a:ext>
            </a:extLst>
          </p:cNvPr>
          <p:cNvSpPr/>
          <p:nvPr/>
        </p:nvSpPr>
        <p:spPr>
          <a:xfrm>
            <a:off x="3394883" y="494408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5D8DCB-9223-178E-FCAD-69E5F99772AB}"/>
              </a:ext>
            </a:extLst>
          </p:cNvPr>
          <p:cNvSpPr txBox="1"/>
          <p:nvPr/>
        </p:nvSpPr>
        <p:spPr>
          <a:xfrm>
            <a:off x="3684944" y="474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98F9B3-AA3E-DB73-F3F7-98367A56A5BA}"/>
              </a:ext>
            </a:extLst>
          </p:cNvPr>
          <p:cNvSpPr txBox="1"/>
          <p:nvPr/>
        </p:nvSpPr>
        <p:spPr>
          <a:xfrm>
            <a:off x="878162" y="1572630"/>
            <a:ext cx="8086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does the within cluster sum of squares compare?</a:t>
            </a:r>
          </a:p>
        </p:txBody>
      </p:sp>
      <p:pic>
        <p:nvPicPr>
          <p:cNvPr id="41" name="Picture 4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74E510A-8397-F3C3-1FFF-95E812BB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50" y="2088241"/>
            <a:ext cx="4990757" cy="8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</p:spTree>
    <p:extLst>
      <p:ext uri="{BB962C8B-B14F-4D97-AF65-F5344CB8AC3E}">
        <p14:creationId xmlns:p14="http://schemas.microsoft.com/office/powerpoint/2010/main" val="240268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8738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5222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5357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183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49176" y="493031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39237" y="473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418759" y="44321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708820" y="42368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6779315" y="4719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069376" y="452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26" name="Picture 2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8B51E33-EC5C-73CA-61FD-A4BF0D85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67" y="1736254"/>
            <a:ext cx="4990757" cy="8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7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Learn about and apply k-means clustering</a:t>
            </a:r>
          </a:p>
          <a:p>
            <a:r>
              <a:rPr lang="en-US" b="0" i="0" dirty="0">
                <a:effectLst/>
                <a:latin typeface="-apple-system"/>
              </a:rPr>
              <a:t>Practice interpreting data visualizations integrating normalization, dimensionality reduction, and k-means</a:t>
            </a:r>
          </a:p>
        </p:txBody>
      </p:sp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A44EEF4-8129-45A7-F1B7-12F42CDA567F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206BABEA-1342-7758-DC5C-045BB8ED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64" y="365125"/>
            <a:ext cx="5230564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visualizations, which cell-type expresses more gene Z: cell-type B or cell-type D? </a:t>
            </a:r>
          </a:p>
        </p:txBody>
      </p:sp>
      <p:pic>
        <p:nvPicPr>
          <p:cNvPr id="16" name="Picture 15" descr="A graph with colorful dots and lines&#10;&#10;Description automatically generated">
            <a:extLst>
              <a:ext uri="{FF2B5EF4-FFF2-40B4-BE49-F238E27FC236}">
                <a16:creationId xmlns:a16="http://schemas.microsoft.com/office/drawing/2014/main" id="{64CDB41C-FE85-379D-3595-74962441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11" y="1779598"/>
            <a:ext cx="5003188" cy="48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25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8543-BB87-92AC-B1A3-5A2C7F77A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426D31-E1FA-F7ED-6B21-4105B379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5838A-3AAF-76C2-B856-DD7AA158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27" y="623141"/>
            <a:ext cx="3327400" cy="2857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95C365E-7361-DC97-9E5B-3FEDCCB5E242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74BE308-56C4-4C5F-E633-0902E055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64" y="365125"/>
            <a:ext cx="5230564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visualizations, which cell-type expresses more gene Z: cell-type B or cell-type D? </a:t>
            </a:r>
          </a:p>
        </p:txBody>
      </p:sp>
      <p:pic>
        <p:nvPicPr>
          <p:cNvPr id="3" name="Picture 2" descr="A graph with colorful dots and lines&#10;&#10;Description automatically generated">
            <a:extLst>
              <a:ext uri="{FF2B5EF4-FFF2-40B4-BE49-F238E27FC236}">
                <a16:creationId xmlns:a16="http://schemas.microsoft.com/office/drawing/2014/main" id="{F9C87EE4-90B9-7DCD-F06B-2D827F462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811" y="1779598"/>
            <a:ext cx="5003188" cy="48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0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6593-ED2E-15BA-1188-570EF8A8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4E521EF-42DD-AE6D-91D3-70295C968AB9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C52670-0718-569C-957D-37E7373B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C2F8C8-4561-61B8-9E75-77E3D1A1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27" y="623141"/>
            <a:ext cx="33274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EDC25-99CB-F790-4590-274EA686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602" y="2194421"/>
            <a:ext cx="4469943" cy="383869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62127FF-0B6D-C091-846C-54A47FF9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67670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these visualizations,</a:t>
            </a:r>
            <a:br>
              <a:rPr lang="en-US" sz="3200" dirty="0"/>
            </a:br>
            <a:r>
              <a:rPr lang="en-US" sz="3200" dirty="0"/>
              <a:t>what is the loading value</a:t>
            </a:r>
            <a:br>
              <a:rPr lang="en-US" sz="3200" dirty="0"/>
            </a:br>
            <a:r>
              <a:rPr lang="en-US" sz="3200" dirty="0"/>
              <a:t>of gene Z on PC2?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CC0DE-ECE2-CE29-E851-30D82BCFC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ED3AE5-FA01-EEA6-7475-375772AA4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427" y="593534"/>
            <a:ext cx="3327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E56EC-8640-9F94-669C-E50FBA8D2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F49CA-8239-5CD2-E526-5D7CDAE836A4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0BBF4-FD98-EA73-C103-99C750D2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9" y="365125"/>
            <a:ext cx="4693186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these visualizations,</a:t>
            </a:r>
            <a:br>
              <a:rPr lang="en-US" sz="3200" dirty="0"/>
            </a:br>
            <a:r>
              <a:rPr lang="en-US" sz="3200" dirty="0"/>
              <a:t>which population expresses more gene Z: cell-type A or B?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89EA2-36B2-EC21-8C54-E7553FB9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02" y="2194421"/>
            <a:ext cx="4469943" cy="3838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B4E01-B1F3-B09E-8747-FA5BD8E8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37" y="872818"/>
            <a:ext cx="3592647" cy="55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2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50912-9BBE-AAB5-FDBF-799C9E47F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B5119C8-B917-F6A3-292C-7330C69CFEDD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716CCE-F957-497D-701B-64A7F5CF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t-SNE plot, which population expresses more gene Z: cell-type A or B? What other information do you need to answer this question?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66ABD-95E8-81C8-354C-8D833C78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83" y="2194420"/>
            <a:ext cx="4469942" cy="38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0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3D58E-25AE-DE43-C3DF-E7E913644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F87EA0-139E-DAD1-51A2-34977C7A2F51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9A4E3D-EC60-6E10-A461-67E75B8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t-SNE plot, which population expresses more gene Z: cell-type A or B? What other information do you need to answer this question?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0ACA13-5285-D64D-4F3F-1A07235D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83" y="2194420"/>
            <a:ext cx="4469942" cy="3838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CCCF91-975D-E29D-25C5-65B7CB86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57" y="2194420"/>
            <a:ext cx="4217766" cy="37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85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B772-FE50-DA1F-9029-8F17D4D64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D4E83B-0705-4575-6FEE-53D02EAE7693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D16CAF-5C5B-7269-EC02-79AF8ACD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can we run k-means clustering on? </a:t>
            </a:r>
            <a:br>
              <a:rPr lang="en-US" sz="3200" dirty="0"/>
            </a:br>
            <a:r>
              <a:rPr lang="en-US" sz="3200" dirty="0"/>
              <a:t>Will the clusters we get be similar?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92904-EC0B-B5C6-8C88-783C5DAB9C12}"/>
              </a:ext>
            </a:extLst>
          </p:cNvPr>
          <p:cNvSpPr txBox="1"/>
          <p:nvPr/>
        </p:nvSpPr>
        <p:spPr>
          <a:xfrm>
            <a:off x="1033992" y="226129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C3E5D-6DAF-5906-6058-C86B41C5BF22}"/>
              </a:ext>
            </a:extLst>
          </p:cNvPr>
          <p:cNvSpPr txBox="1"/>
          <p:nvPr/>
        </p:nvSpPr>
        <p:spPr>
          <a:xfrm>
            <a:off x="1699906" y="3813941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12E55-C4A3-4463-1691-00E36DBDF813}"/>
              </a:ext>
            </a:extLst>
          </p:cNvPr>
          <p:cNvSpPr txBox="1"/>
          <p:nvPr/>
        </p:nvSpPr>
        <p:spPr>
          <a:xfrm>
            <a:off x="1651913" y="543058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tSNE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8323D-2394-DED5-C614-B0D2BD7B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13" y="4966040"/>
            <a:ext cx="1942012" cy="1667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E6E9B-D4E9-607A-745E-7A9C950E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47" y="3183961"/>
            <a:ext cx="1942012" cy="1667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9749F8-E176-34C8-7616-F6A7F8D5B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678" y="1576221"/>
            <a:ext cx="1872123" cy="1607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702D8-4EC5-045C-E7B2-6E61F11C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800" y="1576221"/>
            <a:ext cx="1872125" cy="1607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82F307-D19D-8B62-223C-40C7685FD57E}"/>
                  </a:ext>
                </a:extLst>
              </p14:cNvPr>
              <p14:cNvContentPartPr/>
              <p14:nvPr/>
            </p14:nvContentPartPr>
            <p14:xfrm>
              <a:off x="6148440" y="123120"/>
              <a:ext cx="3341880" cy="268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82F307-D19D-8B62-223C-40C7685FD5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9080" y="113760"/>
                <a:ext cx="3360600" cy="27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50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72F0-FD10-DBE2-E1DA-D96E4E3B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48843-189A-EB6E-3650-B946954435A8}"/>
              </a:ext>
            </a:extLst>
          </p:cNvPr>
          <p:cNvSpPr txBox="1"/>
          <p:nvPr/>
        </p:nvSpPr>
        <p:spPr>
          <a:xfrm>
            <a:off x="3185844" y="528848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05A53-70F3-EB10-A548-CFE4D1354ADF}"/>
              </a:ext>
            </a:extLst>
          </p:cNvPr>
          <p:cNvSpPr txBox="1"/>
          <p:nvPr/>
        </p:nvSpPr>
        <p:spPr>
          <a:xfrm rot="16200000">
            <a:off x="1496201" y="354419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9B9E37-FB2C-2DE1-093A-38A702A9AFEC}"/>
              </a:ext>
            </a:extLst>
          </p:cNvPr>
          <p:cNvCxnSpPr/>
          <p:nvPr/>
        </p:nvCxnSpPr>
        <p:spPr>
          <a:xfrm flipV="1">
            <a:off x="2111433" y="2345775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09FAB7-CB93-4863-48E4-5C1D070C690A}"/>
              </a:ext>
            </a:extLst>
          </p:cNvPr>
          <p:cNvCxnSpPr>
            <a:cxnSpLocks/>
          </p:cNvCxnSpPr>
          <p:nvPr/>
        </p:nvCxnSpPr>
        <p:spPr>
          <a:xfrm>
            <a:off x="2111433" y="5288481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D711BD5-FA71-5913-FC07-054BEF23E98D}"/>
              </a:ext>
            </a:extLst>
          </p:cNvPr>
          <p:cNvSpPr/>
          <p:nvPr/>
        </p:nvSpPr>
        <p:spPr>
          <a:xfrm>
            <a:off x="2310938" y="432261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D07360-C982-A49B-E896-382B24327443}"/>
              </a:ext>
            </a:extLst>
          </p:cNvPr>
          <p:cNvSpPr/>
          <p:nvPr/>
        </p:nvSpPr>
        <p:spPr>
          <a:xfrm>
            <a:off x="2499010" y="476952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A70529-32AD-4B61-27EC-8AE5FA1CA5C6}"/>
              </a:ext>
            </a:extLst>
          </p:cNvPr>
          <p:cNvSpPr/>
          <p:nvPr/>
        </p:nvSpPr>
        <p:spPr>
          <a:xfrm>
            <a:off x="2858527" y="442469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44E97C-315C-48C0-6A5F-705B6E38F7D5}"/>
              </a:ext>
            </a:extLst>
          </p:cNvPr>
          <p:cNvSpPr/>
          <p:nvPr/>
        </p:nvSpPr>
        <p:spPr>
          <a:xfrm>
            <a:off x="3019308" y="286479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AD914B-870B-C6E3-1352-2237D14B43DC}"/>
              </a:ext>
            </a:extLst>
          </p:cNvPr>
          <p:cNvSpPr/>
          <p:nvPr/>
        </p:nvSpPr>
        <p:spPr>
          <a:xfrm>
            <a:off x="3207380" y="331169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C33D9-BE45-414F-CE91-551E59E3430F}"/>
              </a:ext>
            </a:extLst>
          </p:cNvPr>
          <p:cNvSpPr/>
          <p:nvPr/>
        </p:nvSpPr>
        <p:spPr>
          <a:xfrm>
            <a:off x="3566897" y="296687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B952E0-DE97-105C-0C4C-5078F0968BC2}"/>
              </a:ext>
            </a:extLst>
          </p:cNvPr>
          <p:cNvSpPr/>
          <p:nvPr/>
        </p:nvSpPr>
        <p:spPr>
          <a:xfrm>
            <a:off x="4014166" y="397870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4D318-8F0E-1A75-B15D-9956206F08AD}"/>
              </a:ext>
            </a:extLst>
          </p:cNvPr>
          <p:cNvSpPr/>
          <p:nvPr/>
        </p:nvSpPr>
        <p:spPr>
          <a:xfrm>
            <a:off x="4202238" y="442560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6F8D00-9B82-1AF7-06AB-F0A22F849C9C}"/>
              </a:ext>
            </a:extLst>
          </p:cNvPr>
          <p:cNvSpPr/>
          <p:nvPr/>
        </p:nvSpPr>
        <p:spPr>
          <a:xfrm>
            <a:off x="4561755" y="408078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BDC3A-DC9F-BC7D-DF0E-A701244A24F3}"/>
              </a:ext>
            </a:extLst>
          </p:cNvPr>
          <p:cNvSpPr txBox="1"/>
          <p:nvPr/>
        </p:nvSpPr>
        <p:spPr>
          <a:xfrm>
            <a:off x="7524060" y="52563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DEF16-87F0-1A51-A36B-F14AED3E0317}"/>
              </a:ext>
            </a:extLst>
          </p:cNvPr>
          <p:cNvSpPr txBox="1"/>
          <p:nvPr/>
        </p:nvSpPr>
        <p:spPr>
          <a:xfrm rot="16200000">
            <a:off x="5834417" y="35120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87B0CD-9761-B88F-BB21-027BF3B11766}"/>
              </a:ext>
            </a:extLst>
          </p:cNvPr>
          <p:cNvCxnSpPr/>
          <p:nvPr/>
        </p:nvCxnSpPr>
        <p:spPr>
          <a:xfrm flipV="1">
            <a:off x="6449649" y="23136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B25A02-9484-7B9B-8790-C358D2A5BABA}"/>
              </a:ext>
            </a:extLst>
          </p:cNvPr>
          <p:cNvCxnSpPr>
            <a:cxnSpLocks/>
          </p:cNvCxnSpPr>
          <p:nvPr/>
        </p:nvCxnSpPr>
        <p:spPr>
          <a:xfrm>
            <a:off x="6449649" y="52563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EA8A490-F57D-6911-E4FB-6152BEEE3E58}"/>
              </a:ext>
            </a:extLst>
          </p:cNvPr>
          <p:cNvSpPr/>
          <p:nvPr/>
        </p:nvSpPr>
        <p:spPr>
          <a:xfrm>
            <a:off x="6649154" y="4290457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164330-7298-961F-6C84-8337A45FA97A}"/>
              </a:ext>
            </a:extLst>
          </p:cNvPr>
          <p:cNvSpPr/>
          <p:nvPr/>
        </p:nvSpPr>
        <p:spPr>
          <a:xfrm>
            <a:off x="6837226" y="4737360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FCDB2D-6F6D-5587-E64A-62DA14D78D43}"/>
              </a:ext>
            </a:extLst>
          </p:cNvPr>
          <p:cNvSpPr/>
          <p:nvPr/>
        </p:nvSpPr>
        <p:spPr>
          <a:xfrm>
            <a:off x="7196743" y="4392536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89CD3-0E40-28BB-BA26-95EFF86168F7}"/>
              </a:ext>
            </a:extLst>
          </p:cNvPr>
          <p:cNvSpPr/>
          <p:nvPr/>
        </p:nvSpPr>
        <p:spPr>
          <a:xfrm>
            <a:off x="7357524" y="28326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CB4D0-5738-92FC-A100-015F9CCF8AA9}"/>
              </a:ext>
            </a:extLst>
          </p:cNvPr>
          <p:cNvSpPr/>
          <p:nvPr/>
        </p:nvSpPr>
        <p:spPr>
          <a:xfrm>
            <a:off x="7545596" y="32795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F57D91-4078-D269-7DF5-B5A0FFF9D1A2}"/>
              </a:ext>
            </a:extLst>
          </p:cNvPr>
          <p:cNvSpPr/>
          <p:nvPr/>
        </p:nvSpPr>
        <p:spPr>
          <a:xfrm>
            <a:off x="7905113" y="29347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823C99-B191-8988-D80E-3EDD61702DA9}"/>
              </a:ext>
            </a:extLst>
          </p:cNvPr>
          <p:cNvSpPr/>
          <p:nvPr/>
        </p:nvSpPr>
        <p:spPr>
          <a:xfrm>
            <a:off x="8352382" y="39465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DC4876-E021-72B9-DD7F-820B04780E77}"/>
              </a:ext>
            </a:extLst>
          </p:cNvPr>
          <p:cNvSpPr/>
          <p:nvPr/>
        </p:nvSpPr>
        <p:spPr>
          <a:xfrm>
            <a:off x="8540454" y="43934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EEE5CB-FF34-8886-5611-C00396BCC4F6}"/>
              </a:ext>
            </a:extLst>
          </p:cNvPr>
          <p:cNvSpPr/>
          <p:nvPr/>
        </p:nvSpPr>
        <p:spPr>
          <a:xfrm>
            <a:off x="8899971" y="40486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5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randomly place k centroids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1818D-F51B-CF51-C13E-7548A6191668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ED48A-EE63-CD14-F9FB-C54131CB6E8F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956D92-2072-B087-9FDC-A5D595F6798F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2F4A53-4930-78CB-4E1E-FC8074CF345D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4FF23F0-7BE5-2717-8301-4B85FF603A9F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8958AF-0C87-6844-2AC6-8D9DA0074FAF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09EC3C-D32B-C245-9B73-4B8EA2CB2318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8DC475-959A-86B3-9764-3EA61822CFF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26163C-5A0F-F7D1-9CD0-A39DC3901F3D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DB4E5-56EA-E0C1-BD06-5AB653D575DC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DF8BBA-325B-389E-F5DE-040678D443AC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C346B-B923-D6A4-BB78-37516B890892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BDC283-F288-2DA5-799D-5DD53F175503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5052E44-631A-8A0C-A4FD-4455EF69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508" y="1825625"/>
            <a:ext cx="2661928" cy="4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for each observation (x), find the nearest centroid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0E44C7-93BB-8554-1B26-784974557DC6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0AC59-FC82-2E32-6578-D16817A4B72C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271F16-90EA-8AC8-C542-C31A7909EF95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064E9D-26B6-4CA0-1745-3E6BECB637D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91E020F-7069-732C-E73A-052BF23E5254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36547A-B63E-822D-5E7A-7C13B5A9B74C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72B95-8F4E-75AE-9D40-DCE34A599EFF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333EF6-8A61-972B-1601-B36A07AD6EC4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DA73A8-15D2-4AAC-5EA0-031A3C0003D4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F54FE5-7DD5-B543-E057-2E7BD409BA87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F43BF9-56F1-253F-EE50-AF4E0220A845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5D3B5F-C350-3AFA-A135-C6DBC5F7A889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A4FC9B-6BC2-8750-1276-87E3CCA9FF77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assign the observation (x) to that cluster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F6D336CD-61D2-FEE8-B537-256C175F3667}"/>
              </a:ext>
            </a:extLst>
          </p:cNvPr>
          <p:cNvSpPr/>
          <p:nvPr/>
        </p:nvSpPr>
        <p:spPr>
          <a:xfrm>
            <a:off x="5714946" y="407804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03C3FB8-E4FF-BAE5-78FE-318CA6AD0841}"/>
              </a:ext>
            </a:extLst>
          </p:cNvPr>
          <p:cNvSpPr/>
          <p:nvPr/>
        </p:nvSpPr>
        <p:spPr>
          <a:xfrm>
            <a:off x="4989670" y="489972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BF65B-EB90-E3FA-C65F-23E1C8B82960}"/>
              </a:ext>
            </a:extLst>
          </p:cNvPr>
          <p:cNvSpPr txBox="1"/>
          <p:nvPr/>
        </p:nvSpPr>
        <p:spPr>
          <a:xfrm>
            <a:off x="5434212" y="4117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4E01F-3E83-83FB-B986-37F10D298190}"/>
              </a:ext>
            </a:extLst>
          </p:cNvPr>
          <p:cNvSpPr txBox="1"/>
          <p:nvPr/>
        </p:nvSpPr>
        <p:spPr>
          <a:xfrm>
            <a:off x="5044064" y="455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4AAD116F-8582-1EE6-4265-EAE35C509103}"/>
              </a:ext>
            </a:extLst>
          </p:cNvPr>
          <p:cNvSpPr/>
          <p:nvPr/>
        </p:nvSpPr>
        <p:spPr>
          <a:xfrm>
            <a:off x="5714947" y="294551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AB5C57-79B6-7195-769E-2065AB0A35E7}"/>
              </a:ext>
            </a:extLst>
          </p:cNvPr>
          <p:cNvSpPr txBox="1"/>
          <p:nvPr/>
        </p:nvSpPr>
        <p:spPr>
          <a:xfrm>
            <a:off x="5476918" y="2870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419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4: for each cluster, recompute to find a new centroid based on the observations in that cluster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E660-522A-1E28-88CC-1BF778AE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44" y="2674214"/>
            <a:ext cx="3300811" cy="5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73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49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574</Words>
  <Application>Microsoft Macintosh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Aptos</vt:lpstr>
      <vt:lpstr>Aptos Display</vt:lpstr>
      <vt:lpstr>Arial</vt:lpstr>
      <vt:lpstr>docs-Roboto</vt:lpstr>
      <vt:lpstr>Office Theme</vt:lpstr>
      <vt:lpstr>EN.580.428  Genomic Data Visualization Lesson 7  K-means clustering</vt:lpstr>
      <vt:lpstr>Lesson learning objectives</vt:lpstr>
      <vt:lpstr>Why cluster?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Based on this visualizations, which cell-type expresses more gene Z: cell-type B or cell-type D? </vt:lpstr>
      <vt:lpstr>Based on this visualizations, which cell-type expresses more gene Z: cell-type B or cell-type D? </vt:lpstr>
      <vt:lpstr>Based on these visualizations, what is the loading value of gene Z on PC2?</vt:lpstr>
      <vt:lpstr>Based on these visualizations, which population expresses more gene Z: cell-type A or B?</vt:lpstr>
      <vt:lpstr>Based on this t-SNE plot, which population expresses more gene Z: cell-type A or B? What other information do you need to answer this question?</vt:lpstr>
      <vt:lpstr>Based on this t-SNE plot, which population expresses more gene Z: cell-type A or B? What other information do you need to answer this question?</vt:lpstr>
      <vt:lpstr>What can we run k-means clustering on?  Will the clusters we get be similar?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6  K-means clustering</dc:title>
  <dc:creator>Jean Fan</dc:creator>
  <cp:lastModifiedBy>Jean Fan</cp:lastModifiedBy>
  <cp:revision>3</cp:revision>
  <dcterms:created xsi:type="dcterms:W3CDTF">2024-02-04T23:18:40Z</dcterms:created>
  <dcterms:modified xsi:type="dcterms:W3CDTF">2025-02-06T23:16:03Z</dcterms:modified>
</cp:coreProperties>
</file>