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98" r:id="rId2"/>
    <p:sldId id="328" r:id="rId3"/>
    <p:sldId id="353" r:id="rId4"/>
    <p:sldId id="355" r:id="rId5"/>
    <p:sldId id="366" r:id="rId6"/>
    <p:sldId id="367" r:id="rId7"/>
    <p:sldId id="369" r:id="rId8"/>
    <p:sldId id="358" r:id="rId9"/>
    <p:sldId id="359" r:id="rId10"/>
    <p:sldId id="364" r:id="rId11"/>
    <p:sldId id="362" r:id="rId12"/>
    <p:sldId id="360" r:id="rId13"/>
    <p:sldId id="363" r:id="rId14"/>
    <p:sldId id="74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0680"/>
  </p:normalViewPr>
  <p:slideViewPr>
    <p:cSldViewPr snapToGrid="0">
      <p:cViewPr varScale="1">
        <p:scale>
          <a:sx n="102" d="100"/>
          <a:sy n="102" d="100"/>
        </p:scale>
        <p:origin x="1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F648D-20A3-C945-9B99-D4E95814E039}" type="datetimeFigureOut">
              <a:rPr lang="en-US" smtClean="0"/>
              <a:t>1/26/25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64489-9831-C643-AA24-FB0F96CDD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85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64489-9831-C643-AA24-FB0F96CDD8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77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FF73B-148E-B204-05A4-F94472AB2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D498D4-AF5F-99C9-1E36-8202F298E8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3DBE40-E1A2-B589-254C-521071ED26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818A3-ED51-EF71-AD63-8EBCF74F84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64489-9831-C643-AA24-FB0F96CDD8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4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AE344-8948-6EFE-7EBE-DF29E70A9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3E0A21-FACD-D365-E03A-C2A95562C0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88C7F8-E7DC-FA24-0C24-34EB863CA2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930D4-2988-8FDE-0EA4-F30F15D33A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64489-9831-C643-AA24-FB0F96CDD8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84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2FA07-5AA4-1168-43F3-A2D667DEC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3FC373-D995-D80E-3FE3-A5CA905F16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D5A220-5B23-69FD-72DE-62E2D2DA68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BD75B-25C0-FD74-090D-75C5A1AEED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64489-9831-C643-AA24-FB0F96CDD8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64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64489-9831-C643-AA24-FB0F96CDD8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59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6B84-EC5C-DDF8-93EF-5C72BE5B4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5CF49-99DA-7DD4-7C7A-00F0D6240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6F3FF-6E24-C3EF-A222-9C1BD8C26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1981E-C9ED-2B44-8BB9-364BB9A777E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6E679-E7EE-1475-3BBD-EF9007C0D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6DC8B-C173-C411-0436-7ABFD393F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7330-0279-A74D-9C57-AF40B6146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32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BAFCE-304D-EEAE-15F4-0D9992B5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F7567-DCE7-00C0-2796-EB8066149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A853E-7943-2835-9E9F-999EAC0E5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1981E-C9ED-2B44-8BB9-364BB9A777E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CA54E-5BA8-4A6C-F01E-231965A5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456AA-B934-0A6C-7150-DE563016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7330-0279-A74D-9C57-AF40B6146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3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CF9AB7-FB56-84CA-C306-FDF8518E4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1551EE-755D-7724-5479-A90F25FAB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423AB-BFDE-3779-49F5-9A3A5DB4F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1981E-C9ED-2B44-8BB9-364BB9A777E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C3045-E956-B9A5-1ECC-7ADACF59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9E391-ABB2-D887-107D-9535AC4F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7330-0279-A74D-9C57-AF40B6146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93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4774-AC81-2D1F-F963-40B862ED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B1997-E39A-D944-D13A-117658052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89345-F1CD-6C92-083D-EE430B25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1981E-C9ED-2B44-8BB9-364BB9A777E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18A77-D903-5467-4B8F-108B4B94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86913-8697-9A5A-FC32-B71A162C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7330-0279-A74D-9C57-AF40B6146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9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26D31-7209-C3E6-8F4D-33FF1E880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CDE61-7474-C1A1-544A-47AEE0CFC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31835-74CD-3C57-0526-7D64492C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1981E-C9ED-2B44-8BB9-364BB9A777E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4843B-7EB1-FBE6-B4A5-7DE57A4C1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53053-2111-6F0D-71D0-0775126F1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7330-0279-A74D-9C57-AF40B6146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1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D9531-40F0-B45B-2F2F-C84F3F1B0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FDD37-F041-3B6F-2DFE-A2DE33DEC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6B192-17CC-EC4F-5DBF-B80C181FA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E08EE-E8D7-E3A5-32C1-2D0F2CE85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1981E-C9ED-2B44-8BB9-364BB9A777E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6DBF5-EB64-2988-49C8-4B984533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20DB6-ED26-15BB-D484-2055A0135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7330-0279-A74D-9C57-AF40B6146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4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7EEC4-DA4D-1A9E-2B1B-9F7DE8B5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3C4E2-F125-5017-7F08-85179D251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885E0-4438-0D41-D98A-292BCDF17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821B3-BA37-49CB-D0CF-D48122FB0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8E39E5-C51F-3174-9DFF-268AB2ADF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8FF875-1DDF-83EB-8730-958878E1B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1981E-C9ED-2B44-8BB9-364BB9A777E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35CA79-DF89-4D20-C0C2-97D319AD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A22F09-B64D-CFAF-364D-467D7C05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7330-0279-A74D-9C57-AF40B6146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4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03D58-E919-DE3D-62A7-DC75F359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C6C92B-455F-52CF-A9B6-905C47BD7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1981E-C9ED-2B44-8BB9-364BB9A777E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BEBE7-3E4F-4B68-A4CD-6323659A6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47E66-AA4A-96E1-A1E3-A528C31C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7330-0279-A74D-9C57-AF40B6146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7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B759DA-F7A2-37C0-FFCB-227A40A81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1981E-C9ED-2B44-8BB9-364BB9A777E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26F34E-58CF-78F4-E1E0-663AC6C7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B5449-C297-06FD-AC72-A6ADE9A88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7330-0279-A74D-9C57-AF40B6146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1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4809A-71E1-BB30-5BD7-9669AEC9F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78FE9-1248-A107-8023-F6763F901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86265-5D63-FACC-0009-90F577BDA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2E87B-C59E-399E-90CD-7BD6C8413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1981E-C9ED-2B44-8BB9-364BB9A777E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F9692-FF4D-8B81-75A4-F548CE2C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9771F-4B2E-0A35-6D3C-D7C051A6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7330-0279-A74D-9C57-AF40B6146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3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B5217-BC86-0825-D6F7-01D8EB29D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9E3DCA-D5EB-4A61-491F-18EDB2962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DD417-386B-D24C-4547-0D67476E3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AA111-F65C-2FBD-FD14-8EFE01535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1981E-C9ED-2B44-8BB9-364BB9A777E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F88B3-8B2A-3D22-3A7D-BEC864FEF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55B96-216B-D8FF-20AA-C7744205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A7330-0279-A74D-9C57-AF40B6146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36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0EF6F0-455A-7798-CB13-117E67E0A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9F509-3C13-9711-CA26-B86D7AF78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94D72-2D04-F52A-9FAB-BD7793C6A2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71981E-C9ED-2B44-8BB9-364BB9A777E8}" type="datetimeFigureOut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6D00C-58CB-3007-FDAF-7DF4410EE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5103D-55C0-2F75-D5B3-25BCFAD43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7A7330-0279-A74D-9C57-AF40B6146A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6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BD3AC-550C-F448-AA0E-9671A0B2B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  <a:t>EN.580.428 </a:t>
            </a:r>
            <a:b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</a:br>
            <a: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  <a:t>Genomic Data Visualization</a:t>
            </a:r>
            <a:b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</a:br>
            <a: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  <a:t>Lesson 3</a:t>
            </a:r>
            <a:b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</a:br>
            <a:br>
              <a:rPr lang="en-US" sz="5000" dirty="0"/>
            </a:br>
            <a:r>
              <a:rPr lang="en-US" sz="5000" dirty="0"/>
              <a:t>Linear Dimensionality Reduction: Principal Components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2EFB6-6688-534D-88FE-6CB4D5345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2729" y="5499895"/>
            <a:ext cx="9638443" cy="48463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Prof. Jean Fan</a:t>
            </a:r>
          </a:p>
        </p:txBody>
      </p:sp>
    </p:spTree>
    <p:extLst>
      <p:ext uri="{BB962C8B-B14F-4D97-AF65-F5344CB8AC3E}">
        <p14:creationId xmlns:p14="http://schemas.microsoft.com/office/powerpoint/2010/main" val="555411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0FB58-3B38-85A3-3554-B655578D7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CB98-221E-2B0C-A323-087EFD12C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504583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Consider the following centered gene expression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616538-1945-0F91-8F70-82A222A69D88}"/>
              </a:ext>
            </a:extLst>
          </p:cNvPr>
          <p:cNvSpPr txBox="1">
            <a:spLocks/>
          </p:cNvSpPr>
          <p:nvPr/>
        </p:nvSpPr>
        <p:spPr>
          <a:xfrm>
            <a:off x="10197342" y="-622227"/>
            <a:ext cx="2312915" cy="231291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FFFF"/>
                </a:solidFill>
              </a:rPr>
              <a:t>Practice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91E11D-7B38-5C8C-7895-50042D3D9F37}"/>
              </a:ext>
            </a:extLst>
          </p:cNvPr>
          <p:cNvCxnSpPr/>
          <p:nvPr/>
        </p:nvCxnSpPr>
        <p:spPr>
          <a:xfrm>
            <a:off x="3767204" y="2289965"/>
            <a:ext cx="0" cy="358802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3373B4-37B6-75DD-A4AD-372D3E041EC7}"/>
              </a:ext>
            </a:extLst>
          </p:cNvPr>
          <p:cNvCxnSpPr>
            <a:cxnSpLocks/>
          </p:cNvCxnSpPr>
          <p:nvPr/>
        </p:nvCxnSpPr>
        <p:spPr>
          <a:xfrm flipH="1" flipV="1">
            <a:off x="1096714" y="3972960"/>
            <a:ext cx="5741408" cy="713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A2A02E-2544-1197-BBE0-5E396C426818}"/>
              </a:ext>
            </a:extLst>
          </p:cNvPr>
          <p:cNvSpPr txBox="1"/>
          <p:nvPr/>
        </p:nvSpPr>
        <p:spPr>
          <a:xfrm>
            <a:off x="6071839" y="3959744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9256D7-4535-91F2-0C7F-8575E7C5EC2C}"/>
              </a:ext>
            </a:extLst>
          </p:cNvPr>
          <p:cNvSpPr txBox="1"/>
          <p:nvPr/>
        </p:nvSpPr>
        <p:spPr>
          <a:xfrm rot="16200000">
            <a:off x="3501266" y="228939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C0A2123-99B5-05A3-DA9F-84F8EFE9A468}"/>
              </a:ext>
            </a:extLst>
          </p:cNvPr>
          <p:cNvSpPr/>
          <p:nvPr/>
        </p:nvSpPr>
        <p:spPr>
          <a:xfrm>
            <a:off x="5506167" y="3814447"/>
            <a:ext cx="331303" cy="33130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0C6C5D-17C8-8A41-B49E-96C5BABBF60C}"/>
              </a:ext>
            </a:extLst>
          </p:cNvPr>
          <p:cNvSpPr/>
          <p:nvPr/>
        </p:nvSpPr>
        <p:spPr>
          <a:xfrm rot="18663285">
            <a:off x="1814695" y="3819426"/>
            <a:ext cx="331303" cy="33130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9738C29-A8DC-C395-C18A-3B88FF6E86A8}"/>
              </a:ext>
            </a:extLst>
          </p:cNvPr>
          <p:cNvSpPr/>
          <p:nvPr/>
        </p:nvSpPr>
        <p:spPr>
          <a:xfrm>
            <a:off x="3608041" y="3233937"/>
            <a:ext cx="331303" cy="33130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D6833EB-79B6-5F6D-7ADE-07628E31520C}"/>
              </a:ext>
            </a:extLst>
          </p:cNvPr>
          <p:cNvSpPr/>
          <p:nvPr/>
        </p:nvSpPr>
        <p:spPr>
          <a:xfrm>
            <a:off x="3601552" y="4312916"/>
            <a:ext cx="331303" cy="33130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588E9A-2CBF-A9E3-9297-8495BE5BEAA5}"/>
              </a:ext>
            </a:extLst>
          </p:cNvPr>
          <p:cNvSpPr txBox="1"/>
          <p:nvPr/>
        </p:nvSpPr>
        <p:spPr>
          <a:xfrm>
            <a:off x="8424797" y="2111133"/>
            <a:ext cx="2412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Are solutions unique? 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AAEB8B5-4756-1156-03CA-DBE80A264873}"/>
              </a:ext>
            </a:extLst>
          </p:cNvPr>
          <p:cNvSpPr/>
          <p:nvPr/>
        </p:nvSpPr>
        <p:spPr>
          <a:xfrm rot="18663285">
            <a:off x="1415333" y="3807308"/>
            <a:ext cx="331303" cy="33130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C6392EC-6545-9ED6-DFF5-1DE35C0EF5F2}"/>
              </a:ext>
            </a:extLst>
          </p:cNvPr>
          <p:cNvSpPr/>
          <p:nvPr/>
        </p:nvSpPr>
        <p:spPr>
          <a:xfrm rot="18663285">
            <a:off x="2191905" y="3819426"/>
            <a:ext cx="331303" cy="33130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CDCD23-AFBB-6C50-8B56-41D8334330E2}"/>
              </a:ext>
            </a:extLst>
          </p:cNvPr>
          <p:cNvSpPr/>
          <p:nvPr/>
        </p:nvSpPr>
        <p:spPr>
          <a:xfrm>
            <a:off x="5106146" y="3814447"/>
            <a:ext cx="331303" cy="33130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6B7C2FB-2388-0305-5651-613C7BAB76F7}"/>
              </a:ext>
            </a:extLst>
          </p:cNvPr>
          <p:cNvSpPr/>
          <p:nvPr/>
        </p:nvSpPr>
        <p:spPr>
          <a:xfrm>
            <a:off x="5930348" y="3814447"/>
            <a:ext cx="331303" cy="33130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F7DFD15-BF60-E23D-B671-CFA4E967356C}"/>
              </a:ext>
            </a:extLst>
          </p:cNvPr>
          <p:cNvSpPr/>
          <p:nvPr/>
        </p:nvSpPr>
        <p:spPr>
          <a:xfrm>
            <a:off x="3614212" y="2851505"/>
            <a:ext cx="331303" cy="33130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7366A6E-5CFC-3678-A6D1-5C8D15EBE246}"/>
              </a:ext>
            </a:extLst>
          </p:cNvPr>
          <p:cNvSpPr/>
          <p:nvPr/>
        </p:nvSpPr>
        <p:spPr>
          <a:xfrm>
            <a:off x="3601368" y="4682451"/>
            <a:ext cx="331303" cy="33130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62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1E04-C36D-3E1F-CA9E-98DFECF5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504583" cy="1325563"/>
          </a:xfrm>
        </p:spPr>
        <p:txBody>
          <a:bodyPr>
            <a:normAutofit/>
          </a:bodyPr>
          <a:lstStyle/>
          <a:p>
            <a:r>
              <a:rPr lang="en-US" sz="3200" dirty="0"/>
              <a:t>Genes that are more highly expressed </a:t>
            </a:r>
            <a:r>
              <a:rPr lang="en-US" sz="3200" i="1" dirty="0"/>
              <a:t>tend</a:t>
            </a:r>
            <a:r>
              <a:rPr lang="en-US" sz="3200" dirty="0"/>
              <a:t> to be more variable. How does this impact our PCs?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F2591E-746E-188A-6CD1-177161175C1E}"/>
              </a:ext>
            </a:extLst>
          </p:cNvPr>
          <p:cNvSpPr txBox="1">
            <a:spLocks/>
          </p:cNvSpPr>
          <p:nvPr/>
        </p:nvSpPr>
        <p:spPr>
          <a:xfrm>
            <a:off x="10197342" y="-622227"/>
            <a:ext cx="2312915" cy="231291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FFFF"/>
                </a:solidFill>
              </a:rPr>
              <a:t>Practice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0B955D-A266-C01D-4A32-AD8AC4A1BBC1}"/>
              </a:ext>
            </a:extLst>
          </p:cNvPr>
          <p:cNvCxnSpPr/>
          <p:nvPr/>
        </p:nvCxnSpPr>
        <p:spPr>
          <a:xfrm>
            <a:off x="1101587" y="2289965"/>
            <a:ext cx="0" cy="358802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E2707C-62CF-640A-8AAE-DF0F211E6020}"/>
              </a:ext>
            </a:extLst>
          </p:cNvPr>
          <p:cNvCxnSpPr>
            <a:cxnSpLocks/>
          </p:cNvCxnSpPr>
          <p:nvPr/>
        </p:nvCxnSpPr>
        <p:spPr>
          <a:xfrm flipH="1" flipV="1">
            <a:off x="1096714" y="5870852"/>
            <a:ext cx="5741408" cy="713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FCB974E-618A-1D79-5071-332AA5875A78}"/>
              </a:ext>
            </a:extLst>
          </p:cNvPr>
          <p:cNvSpPr txBox="1"/>
          <p:nvPr/>
        </p:nvSpPr>
        <p:spPr>
          <a:xfrm>
            <a:off x="6071839" y="5877991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6F3508-362A-0D9B-45C1-37CAE6039A3C}"/>
              </a:ext>
            </a:extLst>
          </p:cNvPr>
          <p:cNvSpPr txBox="1"/>
          <p:nvPr/>
        </p:nvSpPr>
        <p:spPr>
          <a:xfrm rot="16200000">
            <a:off x="840523" y="2377071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129E78-071E-4BE0-4085-94A5FE4201A5}"/>
              </a:ext>
            </a:extLst>
          </p:cNvPr>
          <p:cNvSpPr/>
          <p:nvPr/>
        </p:nvSpPr>
        <p:spPr>
          <a:xfrm>
            <a:off x="6356793" y="4329076"/>
            <a:ext cx="331303" cy="33130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95768B2-96AA-04AD-2A1C-E5AAC80DE1BC}"/>
              </a:ext>
            </a:extLst>
          </p:cNvPr>
          <p:cNvSpPr/>
          <p:nvPr/>
        </p:nvSpPr>
        <p:spPr>
          <a:xfrm>
            <a:off x="5275804" y="4732182"/>
            <a:ext cx="331303" cy="33130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743D4FC-9C3A-B808-D37B-DF89C8B72CDD}"/>
              </a:ext>
            </a:extLst>
          </p:cNvPr>
          <p:cNvSpPr/>
          <p:nvPr/>
        </p:nvSpPr>
        <p:spPr>
          <a:xfrm>
            <a:off x="5802196" y="4504675"/>
            <a:ext cx="331303" cy="33130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498A909-F62F-F25C-04B8-F526A0DA47D2}"/>
              </a:ext>
            </a:extLst>
          </p:cNvPr>
          <p:cNvSpPr/>
          <p:nvPr/>
        </p:nvSpPr>
        <p:spPr>
          <a:xfrm rot="18663285">
            <a:off x="1757265" y="4924742"/>
            <a:ext cx="331303" cy="33130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56FB114-8029-3E07-BFA6-68051AA2046D}"/>
              </a:ext>
            </a:extLst>
          </p:cNvPr>
          <p:cNvSpPr/>
          <p:nvPr/>
        </p:nvSpPr>
        <p:spPr>
          <a:xfrm rot="18663285">
            <a:off x="2282118" y="4992962"/>
            <a:ext cx="331303" cy="33130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6740E91-07C6-D8F0-8973-A4D865913DAE}"/>
              </a:ext>
            </a:extLst>
          </p:cNvPr>
          <p:cNvSpPr/>
          <p:nvPr/>
        </p:nvSpPr>
        <p:spPr>
          <a:xfrm rot="18663285">
            <a:off x="1297576" y="5131545"/>
            <a:ext cx="331303" cy="33130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544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C49B8-F534-1E8F-8FD8-91DF184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200322" cy="1325563"/>
          </a:xfrm>
        </p:spPr>
        <p:txBody>
          <a:bodyPr>
            <a:noAutofit/>
          </a:bodyPr>
          <a:lstStyle/>
          <a:p>
            <a:r>
              <a:rPr lang="en-US" sz="3200" dirty="0"/>
              <a:t>Gene expression is correlated with cell size (for imaging-based ST) or number of cells per spot (for sequencing-based ST). How does this impact our PCs?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3B0BE-E40B-E32E-9476-EA7A6A7E2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898663-044E-ABCE-4BB4-A53F7FED7DF7}"/>
              </a:ext>
            </a:extLst>
          </p:cNvPr>
          <p:cNvSpPr txBox="1">
            <a:spLocks/>
          </p:cNvSpPr>
          <p:nvPr/>
        </p:nvSpPr>
        <p:spPr>
          <a:xfrm>
            <a:off x="10197342" y="-622227"/>
            <a:ext cx="2312915" cy="231291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FFFF"/>
                </a:solidFill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501831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DF43-B0CD-9E15-8724-24121E867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For next class, please install these R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1FD78-33E2-D1EB-A28E-86585F745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Rtsne</a:t>
            </a:r>
            <a:endParaRPr lang="en-US" dirty="0"/>
          </a:p>
          <a:p>
            <a:pPr marL="457200" lvl="1" indent="0">
              <a:buNone/>
            </a:pPr>
            <a:r>
              <a:rPr lang="en-US" dirty="0" err="1">
                <a:latin typeface="Courier" pitchFamily="2" charset="0"/>
              </a:rPr>
              <a:t>install.packages</a:t>
            </a:r>
            <a:r>
              <a:rPr lang="en-US" dirty="0">
                <a:latin typeface="Courier" pitchFamily="2" charset="0"/>
              </a:rPr>
              <a:t>('</a:t>
            </a:r>
            <a:r>
              <a:rPr lang="en-US" dirty="0" err="1">
                <a:latin typeface="Courier" pitchFamily="2" charset="0"/>
              </a:rPr>
              <a:t>Rtsne</a:t>
            </a:r>
            <a:r>
              <a:rPr lang="en-US" dirty="0">
                <a:latin typeface="Courier" pitchFamily="2" charset="0"/>
              </a:rPr>
              <a:t>’)</a:t>
            </a:r>
          </a:p>
          <a:p>
            <a:pPr marL="457200" lvl="1" indent="0">
              <a:buNone/>
            </a:pPr>
            <a:endParaRPr lang="en-US" dirty="0">
              <a:latin typeface="Courier" pitchFamily="2" charset="0"/>
            </a:endParaRPr>
          </a:p>
          <a:p>
            <a:r>
              <a:rPr lang="en-US" dirty="0"/>
              <a:t>patchwork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sz="2400" dirty="0">
                <a:latin typeface="Courier" pitchFamily="2" charset="0"/>
              </a:rPr>
              <a:t>https://</a:t>
            </a:r>
            <a:r>
              <a:rPr lang="en-US" sz="2400" dirty="0" err="1">
                <a:latin typeface="Courier" pitchFamily="2" charset="0"/>
              </a:rPr>
              <a:t>patchwork.data-imaginist.com</a:t>
            </a:r>
            <a:r>
              <a:rPr lang="en-US" sz="2400" dirty="0">
                <a:latin typeface="Courier" pitchFamily="2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177449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1ED6D-AC59-5AD2-BAA6-8EED8EBA6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23DB6-6876-3C78-3E07-3061BA31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out your reflection 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A7DC8-922C-9262-C337-F1362A47D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/>
              <a:t>Take Home Quiz </a:t>
            </a:r>
            <a:r>
              <a:rPr lang="en-US" b="1" dirty="0"/>
              <a:t>Friday</a:t>
            </a:r>
          </a:p>
        </p:txBody>
      </p:sp>
    </p:spTree>
    <p:extLst>
      <p:ext uri="{BB962C8B-B14F-4D97-AF65-F5344CB8AC3E}">
        <p14:creationId xmlns:p14="http://schemas.microsoft.com/office/powerpoint/2010/main" val="312441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BF69B-E6EA-2A43-801A-0AFB317A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F0B12-4A98-5C4C-9933-412E66E36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Learn about and apply linear dimensionality reduction via principal components analysis</a:t>
            </a:r>
          </a:p>
        </p:txBody>
      </p:sp>
    </p:spTree>
    <p:extLst>
      <p:ext uri="{BB962C8B-B14F-4D97-AF65-F5344CB8AC3E}">
        <p14:creationId xmlns:p14="http://schemas.microsoft.com/office/powerpoint/2010/main" val="810943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09B02-5DD8-534C-648C-37C73F8FD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dimensionality reduction?</a:t>
            </a:r>
          </a:p>
        </p:txBody>
      </p:sp>
      <p:pic>
        <p:nvPicPr>
          <p:cNvPr id="5122" name="Picture 2" descr="3D scatter plot with data points colored according to their group - rstudio  - Posit Community">
            <a:extLst>
              <a:ext uri="{FF2B5EF4-FFF2-40B4-BE49-F238E27FC236}">
                <a16:creationId xmlns:a16="http://schemas.microsoft.com/office/drawing/2014/main" id="{AEA2E408-9C82-411A-8A37-53A743FE87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7826"/>
            <a:ext cx="4503410" cy="360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77BE56-CE1F-9521-D8FD-EE87010999BD}"/>
              </a:ext>
            </a:extLst>
          </p:cNvPr>
          <p:cNvSpPr txBox="1"/>
          <p:nvPr/>
        </p:nvSpPr>
        <p:spPr>
          <a:xfrm>
            <a:off x="8639653" y="180316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4D?</a:t>
            </a:r>
          </a:p>
        </p:txBody>
      </p:sp>
    </p:spTree>
    <p:extLst>
      <p:ext uri="{BB962C8B-B14F-4D97-AF65-F5344CB8AC3E}">
        <p14:creationId xmlns:p14="http://schemas.microsoft.com/office/powerpoint/2010/main" val="313958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7352F-4FEA-A05B-DB97-541F670C0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59" y="195912"/>
            <a:ext cx="5492115" cy="1325563"/>
          </a:xfrm>
        </p:spPr>
        <p:txBody>
          <a:bodyPr>
            <a:noAutofit/>
          </a:bodyPr>
          <a:lstStyle/>
          <a:p>
            <a:r>
              <a:rPr lang="en-US" sz="3200" dirty="0"/>
              <a:t>Linear dimensionality reduction: </a:t>
            </a:r>
            <a:br>
              <a:rPr lang="en-US" sz="3200" dirty="0"/>
            </a:br>
            <a:r>
              <a:rPr lang="en-US" sz="3200" dirty="0"/>
              <a:t>principal components analysis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F486F6-4189-1895-9669-8C8FAA5748DD}"/>
              </a:ext>
            </a:extLst>
          </p:cNvPr>
          <p:cNvGrpSpPr/>
          <p:nvPr/>
        </p:nvGrpSpPr>
        <p:grpSpPr>
          <a:xfrm>
            <a:off x="6156152" y="676118"/>
            <a:ext cx="5407364" cy="5888736"/>
            <a:chOff x="4288735" y="2222126"/>
            <a:chExt cx="3614531" cy="393630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3D73327-439C-346A-2053-A90C430D617D}"/>
                </a:ext>
              </a:extLst>
            </p:cNvPr>
            <p:cNvCxnSpPr/>
            <p:nvPr/>
          </p:nvCxnSpPr>
          <p:spPr>
            <a:xfrm>
              <a:off x="4288735" y="2282825"/>
              <a:ext cx="0" cy="358802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A80F647-77D0-EAB7-925F-C39479AD42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8735" y="5870851"/>
              <a:ext cx="3614531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95C3C8-6B3C-9EF3-32B5-F747862D2AF0}"/>
                </a:ext>
              </a:extLst>
            </p:cNvPr>
            <p:cNvSpPr txBox="1"/>
            <p:nvPr/>
          </p:nvSpPr>
          <p:spPr>
            <a:xfrm>
              <a:off x="7076776" y="5849830"/>
              <a:ext cx="762066" cy="30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 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C684733-92CE-12AC-99A3-EB329AFA1C15}"/>
                </a:ext>
              </a:extLst>
            </p:cNvPr>
            <p:cNvSpPr txBox="1"/>
            <p:nvPr/>
          </p:nvSpPr>
          <p:spPr>
            <a:xfrm rot="16200000">
              <a:off x="4090762" y="2450467"/>
              <a:ext cx="765280" cy="30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 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7FE4C55-B6A1-C89B-475C-B53007EA4E86}"/>
                </a:ext>
              </a:extLst>
            </p:cNvPr>
            <p:cNvSpPr/>
            <p:nvPr/>
          </p:nvSpPr>
          <p:spPr>
            <a:xfrm>
              <a:off x="6878011" y="2610029"/>
              <a:ext cx="331303" cy="331303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A7B1B6-1C80-4D05-5C7C-BA9C66A13D1D}"/>
                </a:ext>
              </a:extLst>
            </p:cNvPr>
            <p:cNvSpPr/>
            <p:nvPr/>
          </p:nvSpPr>
          <p:spPr>
            <a:xfrm>
              <a:off x="6884622" y="3027589"/>
              <a:ext cx="331303" cy="331303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1A8F947-9A80-9EDA-C2A1-8BCEDBD5D876}"/>
                </a:ext>
              </a:extLst>
            </p:cNvPr>
            <p:cNvSpPr/>
            <p:nvPr/>
          </p:nvSpPr>
          <p:spPr>
            <a:xfrm>
              <a:off x="6573165" y="3550791"/>
              <a:ext cx="331303" cy="331303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4C8CE18-75C4-A880-84B3-87C0D49C2006}"/>
                </a:ext>
              </a:extLst>
            </p:cNvPr>
            <p:cNvSpPr/>
            <p:nvPr/>
          </p:nvSpPr>
          <p:spPr>
            <a:xfrm>
              <a:off x="7361730" y="2943924"/>
              <a:ext cx="331303" cy="331303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C467607-EE5E-A82D-6D61-FF88965B9B79}"/>
                </a:ext>
              </a:extLst>
            </p:cNvPr>
            <p:cNvSpPr/>
            <p:nvPr/>
          </p:nvSpPr>
          <p:spPr>
            <a:xfrm>
              <a:off x="6407514" y="3139558"/>
              <a:ext cx="331303" cy="331303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CD5C91F-3D36-B800-0413-5847EF5B67C6}"/>
                </a:ext>
              </a:extLst>
            </p:cNvPr>
            <p:cNvSpPr/>
            <p:nvPr/>
          </p:nvSpPr>
          <p:spPr>
            <a:xfrm>
              <a:off x="4886797" y="5358399"/>
              <a:ext cx="331303" cy="331303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91DAAE-867D-D712-A887-A21BE781DF28}"/>
                </a:ext>
              </a:extLst>
            </p:cNvPr>
            <p:cNvSpPr/>
            <p:nvPr/>
          </p:nvSpPr>
          <p:spPr>
            <a:xfrm>
              <a:off x="4981096" y="4889227"/>
              <a:ext cx="331303" cy="331303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190853E-C733-D977-DFAF-0420D4244CE9}"/>
                </a:ext>
              </a:extLst>
            </p:cNvPr>
            <p:cNvSpPr/>
            <p:nvPr/>
          </p:nvSpPr>
          <p:spPr>
            <a:xfrm>
              <a:off x="5479743" y="4889226"/>
              <a:ext cx="331303" cy="331303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EE523E3-4CFF-08DA-4282-9BFC065024D6}"/>
                </a:ext>
              </a:extLst>
            </p:cNvPr>
            <p:cNvSpPr/>
            <p:nvPr/>
          </p:nvSpPr>
          <p:spPr>
            <a:xfrm>
              <a:off x="4521407" y="5096030"/>
              <a:ext cx="331303" cy="331303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DCB4066-89BE-EACB-F3AC-705307CD9F29}"/>
                </a:ext>
              </a:extLst>
            </p:cNvPr>
            <p:cNvSpPr/>
            <p:nvPr/>
          </p:nvSpPr>
          <p:spPr>
            <a:xfrm>
              <a:off x="5051082" y="4420055"/>
              <a:ext cx="331303" cy="331303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2621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36969-3997-F30D-1632-B44AB509F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269C7-B536-087A-3DD1-D8905E4C1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59" y="195912"/>
            <a:ext cx="5492115" cy="1325563"/>
          </a:xfrm>
        </p:spPr>
        <p:txBody>
          <a:bodyPr>
            <a:noAutofit/>
          </a:bodyPr>
          <a:lstStyle/>
          <a:p>
            <a:r>
              <a:rPr lang="en-US" sz="3200" dirty="0"/>
              <a:t>Step 1: center the data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CFEAD96-760E-FF0B-A351-BCE64FAEA351}"/>
              </a:ext>
            </a:extLst>
          </p:cNvPr>
          <p:cNvGrpSpPr/>
          <p:nvPr/>
        </p:nvGrpSpPr>
        <p:grpSpPr>
          <a:xfrm>
            <a:off x="6156152" y="676118"/>
            <a:ext cx="5407364" cy="5888736"/>
            <a:chOff x="4288735" y="2222126"/>
            <a:chExt cx="3614531" cy="393630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06D2A31-59B1-BCF6-F52A-8AD58F5D592B}"/>
                </a:ext>
              </a:extLst>
            </p:cNvPr>
            <p:cNvCxnSpPr/>
            <p:nvPr/>
          </p:nvCxnSpPr>
          <p:spPr>
            <a:xfrm>
              <a:off x="4288735" y="2282825"/>
              <a:ext cx="0" cy="358802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5B9959-6512-62D9-20F9-C5F2159723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8735" y="5870851"/>
              <a:ext cx="3614531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E74C4D9-0DFE-3514-4201-D4608DF9950E}"/>
                </a:ext>
              </a:extLst>
            </p:cNvPr>
            <p:cNvSpPr txBox="1"/>
            <p:nvPr/>
          </p:nvSpPr>
          <p:spPr>
            <a:xfrm>
              <a:off x="7076776" y="5849830"/>
              <a:ext cx="762066" cy="30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 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AA8A64-6226-205B-8CE3-F2792B67A983}"/>
                </a:ext>
              </a:extLst>
            </p:cNvPr>
            <p:cNvSpPr txBox="1"/>
            <p:nvPr/>
          </p:nvSpPr>
          <p:spPr>
            <a:xfrm rot="16200000">
              <a:off x="4090762" y="2450467"/>
              <a:ext cx="765280" cy="30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 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9BCF2F4-09E3-D9A6-1467-A81B6530B83B}"/>
                </a:ext>
              </a:extLst>
            </p:cNvPr>
            <p:cNvSpPr/>
            <p:nvPr/>
          </p:nvSpPr>
          <p:spPr>
            <a:xfrm>
              <a:off x="6878011" y="2610029"/>
              <a:ext cx="331303" cy="331303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5081D1C-01A4-2371-E549-CECE581F6BF0}"/>
                </a:ext>
              </a:extLst>
            </p:cNvPr>
            <p:cNvSpPr/>
            <p:nvPr/>
          </p:nvSpPr>
          <p:spPr>
            <a:xfrm>
              <a:off x="6884622" y="3027589"/>
              <a:ext cx="331303" cy="331303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85D7FAC-6C83-D2AC-A92F-5843C33E62A5}"/>
                </a:ext>
              </a:extLst>
            </p:cNvPr>
            <p:cNvSpPr/>
            <p:nvPr/>
          </p:nvSpPr>
          <p:spPr>
            <a:xfrm>
              <a:off x="6573165" y="3550791"/>
              <a:ext cx="331303" cy="331303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80BA018-7B6B-E2EE-2411-129898A6ED87}"/>
                </a:ext>
              </a:extLst>
            </p:cNvPr>
            <p:cNvSpPr/>
            <p:nvPr/>
          </p:nvSpPr>
          <p:spPr>
            <a:xfrm>
              <a:off x="7361730" y="2943924"/>
              <a:ext cx="331303" cy="331303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71AFCB1-AD4A-1822-965B-661862B77710}"/>
                </a:ext>
              </a:extLst>
            </p:cNvPr>
            <p:cNvSpPr/>
            <p:nvPr/>
          </p:nvSpPr>
          <p:spPr>
            <a:xfrm>
              <a:off x="6407514" y="3139558"/>
              <a:ext cx="331303" cy="331303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FF43C69-84D5-4564-38CB-F883F65A8B6F}"/>
                </a:ext>
              </a:extLst>
            </p:cNvPr>
            <p:cNvSpPr/>
            <p:nvPr/>
          </p:nvSpPr>
          <p:spPr>
            <a:xfrm>
              <a:off x="4886797" y="5358399"/>
              <a:ext cx="331303" cy="331303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1E22804-4B9F-83FD-65F6-67DB148CF383}"/>
                </a:ext>
              </a:extLst>
            </p:cNvPr>
            <p:cNvSpPr/>
            <p:nvPr/>
          </p:nvSpPr>
          <p:spPr>
            <a:xfrm>
              <a:off x="4981096" y="4889227"/>
              <a:ext cx="331303" cy="331303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9CCB09B-209D-5A0C-E33B-9798F857FB96}"/>
                </a:ext>
              </a:extLst>
            </p:cNvPr>
            <p:cNvSpPr/>
            <p:nvPr/>
          </p:nvSpPr>
          <p:spPr>
            <a:xfrm>
              <a:off x="5479743" y="4889226"/>
              <a:ext cx="331303" cy="331303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BDAA07F-F8F9-2B49-8088-3024109583E2}"/>
                </a:ext>
              </a:extLst>
            </p:cNvPr>
            <p:cNvSpPr/>
            <p:nvPr/>
          </p:nvSpPr>
          <p:spPr>
            <a:xfrm>
              <a:off x="4521407" y="5096030"/>
              <a:ext cx="331303" cy="331303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8B250C3-8452-7BCF-ECAB-FBB2CB3381C6}"/>
                </a:ext>
              </a:extLst>
            </p:cNvPr>
            <p:cNvSpPr/>
            <p:nvPr/>
          </p:nvSpPr>
          <p:spPr>
            <a:xfrm>
              <a:off x="5051082" y="4420055"/>
              <a:ext cx="331303" cy="331303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7422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E6ADD-4911-0322-8892-46E42F87B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839F-84DF-7D25-214B-BBB2C442E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59" y="195912"/>
            <a:ext cx="5492115" cy="1325563"/>
          </a:xfrm>
        </p:spPr>
        <p:txBody>
          <a:bodyPr>
            <a:noAutofit/>
          </a:bodyPr>
          <a:lstStyle/>
          <a:p>
            <a:r>
              <a:rPr lang="en-US" sz="3200" dirty="0"/>
              <a:t>Step 2: find the of best fit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9428FBC-A366-4177-B1E8-56C6932DA9A8}"/>
              </a:ext>
            </a:extLst>
          </p:cNvPr>
          <p:cNvCxnSpPr/>
          <p:nvPr/>
        </p:nvCxnSpPr>
        <p:spPr>
          <a:xfrm>
            <a:off x="8698936" y="766924"/>
            <a:ext cx="0" cy="536771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EE6E13-937C-311B-6BE8-5386271846A0}"/>
              </a:ext>
            </a:extLst>
          </p:cNvPr>
          <p:cNvCxnSpPr>
            <a:cxnSpLocks/>
          </p:cNvCxnSpPr>
          <p:nvPr/>
        </p:nvCxnSpPr>
        <p:spPr>
          <a:xfrm flipH="1">
            <a:off x="6156152" y="3429000"/>
            <a:ext cx="5407364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8FF432A-DFCC-6C1B-1679-DD4F8FE893BA}"/>
              </a:ext>
            </a:extLst>
          </p:cNvPr>
          <p:cNvSpPr txBox="1"/>
          <p:nvPr/>
        </p:nvSpPr>
        <p:spPr>
          <a:xfrm>
            <a:off x="10327081" y="3397552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206756-9D83-906D-07D2-2980998FAEDF}"/>
              </a:ext>
            </a:extLst>
          </p:cNvPr>
          <p:cNvSpPr txBox="1"/>
          <p:nvPr/>
        </p:nvSpPr>
        <p:spPr>
          <a:xfrm rot="16200000">
            <a:off x="8402767" y="1017718"/>
            <a:ext cx="1144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 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1B7061-E687-354F-D014-F788DEECE10C}"/>
              </a:ext>
            </a:extLst>
          </p:cNvPr>
          <p:cNvSpPr/>
          <p:nvPr/>
        </p:nvSpPr>
        <p:spPr>
          <a:xfrm>
            <a:off x="10029727" y="1256424"/>
            <a:ext cx="495632" cy="495632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D56B76-D24E-6A35-6CDC-3BFF9A0E9693}"/>
              </a:ext>
            </a:extLst>
          </p:cNvPr>
          <p:cNvSpPr/>
          <p:nvPr/>
        </p:nvSpPr>
        <p:spPr>
          <a:xfrm>
            <a:off x="10039617" y="1881096"/>
            <a:ext cx="495632" cy="495632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01F2CB2-E64D-EE1B-7619-195C56BB8734}"/>
              </a:ext>
            </a:extLst>
          </p:cNvPr>
          <p:cNvSpPr/>
          <p:nvPr/>
        </p:nvSpPr>
        <p:spPr>
          <a:xfrm>
            <a:off x="9573675" y="2663810"/>
            <a:ext cx="495632" cy="495632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3E63221-3ABF-78DD-6878-9A526F677572}"/>
              </a:ext>
            </a:extLst>
          </p:cNvPr>
          <p:cNvSpPr/>
          <p:nvPr/>
        </p:nvSpPr>
        <p:spPr>
          <a:xfrm>
            <a:off x="10753374" y="1755933"/>
            <a:ext cx="495632" cy="495632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1E6311-2C1B-0049-FA51-C2792E2F3EDA}"/>
              </a:ext>
            </a:extLst>
          </p:cNvPr>
          <p:cNvSpPr/>
          <p:nvPr/>
        </p:nvSpPr>
        <p:spPr>
          <a:xfrm>
            <a:off x="9325860" y="2048603"/>
            <a:ext cx="495632" cy="495632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3958D2-3E14-C800-14B0-ACA625CCD1D1}"/>
              </a:ext>
            </a:extLst>
          </p:cNvPr>
          <p:cNvSpPr/>
          <p:nvPr/>
        </p:nvSpPr>
        <p:spPr>
          <a:xfrm>
            <a:off x="7050857" y="5368005"/>
            <a:ext cx="495632" cy="495632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7AD320B-DFFB-0D3B-7F49-D29839FD5B13}"/>
              </a:ext>
            </a:extLst>
          </p:cNvPr>
          <p:cNvSpPr/>
          <p:nvPr/>
        </p:nvSpPr>
        <p:spPr>
          <a:xfrm>
            <a:off x="7191929" y="4666120"/>
            <a:ext cx="495632" cy="495632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EED9B6-D606-829A-4231-A2B486B11200}"/>
              </a:ext>
            </a:extLst>
          </p:cNvPr>
          <p:cNvSpPr/>
          <p:nvPr/>
        </p:nvSpPr>
        <p:spPr>
          <a:xfrm>
            <a:off x="7937908" y="4666119"/>
            <a:ext cx="495632" cy="495632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7450054-0CB1-DD78-ADEF-73226B4D533F}"/>
              </a:ext>
            </a:extLst>
          </p:cNvPr>
          <p:cNvSpPr/>
          <p:nvPr/>
        </p:nvSpPr>
        <p:spPr>
          <a:xfrm>
            <a:off x="6504231" y="4975499"/>
            <a:ext cx="495632" cy="495632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788E836-6834-70B6-160F-51EA4EB46B47}"/>
              </a:ext>
            </a:extLst>
          </p:cNvPr>
          <p:cNvSpPr/>
          <p:nvPr/>
        </p:nvSpPr>
        <p:spPr>
          <a:xfrm>
            <a:off x="7296629" y="3964236"/>
            <a:ext cx="495632" cy="495632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5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98CA5-78E6-AD57-04F4-0463A9E73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8C423-1A9A-8797-DE33-8DEBCE87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59" y="195912"/>
            <a:ext cx="5492115" cy="1325563"/>
          </a:xfrm>
        </p:spPr>
        <p:txBody>
          <a:bodyPr>
            <a:noAutofit/>
          </a:bodyPr>
          <a:lstStyle/>
          <a:p>
            <a:r>
              <a:rPr lang="en-US" sz="3200" dirty="0"/>
              <a:t>Equivalent Step 2: find the line of best fit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4A2966-ADF4-C7B4-C619-9DE39FDE6DA6}"/>
              </a:ext>
            </a:extLst>
          </p:cNvPr>
          <p:cNvCxnSpPr/>
          <p:nvPr/>
        </p:nvCxnSpPr>
        <p:spPr>
          <a:xfrm>
            <a:off x="8698936" y="766924"/>
            <a:ext cx="0" cy="536771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5EE34A9-BF47-B05E-B08E-3B472F2E227C}"/>
              </a:ext>
            </a:extLst>
          </p:cNvPr>
          <p:cNvCxnSpPr>
            <a:cxnSpLocks/>
          </p:cNvCxnSpPr>
          <p:nvPr/>
        </p:nvCxnSpPr>
        <p:spPr>
          <a:xfrm flipH="1">
            <a:off x="6156152" y="3429000"/>
            <a:ext cx="5407364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2027341-763C-6DEC-5E78-EE4A2C8B2A50}"/>
              </a:ext>
            </a:extLst>
          </p:cNvPr>
          <p:cNvSpPr txBox="1"/>
          <p:nvPr/>
        </p:nvSpPr>
        <p:spPr>
          <a:xfrm>
            <a:off x="10327081" y="3397552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F2D356-73DA-8216-0D24-77123FE094E8}"/>
              </a:ext>
            </a:extLst>
          </p:cNvPr>
          <p:cNvSpPr txBox="1"/>
          <p:nvPr/>
        </p:nvSpPr>
        <p:spPr>
          <a:xfrm rot="16200000">
            <a:off x="8402767" y="1017718"/>
            <a:ext cx="1144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 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71CEF64-409B-EE37-B9CA-40FA9BDD9345}"/>
              </a:ext>
            </a:extLst>
          </p:cNvPr>
          <p:cNvSpPr/>
          <p:nvPr/>
        </p:nvSpPr>
        <p:spPr>
          <a:xfrm>
            <a:off x="10029727" y="1256424"/>
            <a:ext cx="495632" cy="495632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380393-4B2A-2709-7AE4-E47174514CFA}"/>
              </a:ext>
            </a:extLst>
          </p:cNvPr>
          <p:cNvSpPr/>
          <p:nvPr/>
        </p:nvSpPr>
        <p:spPr>
          <a:xfrm>
            <a:off x="10039617" y="1881096"/>
            <a:ext cx="495632" cy="495632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A2DCCC-C4AC-7214-FA2D-9AF387A566EF}"/>
              </a:ext>
            </a:extLst>
          </p:cNvPr>
          <p:cNvSpPr/>
          <p:nvPr/>
        </p:nvSpPr>
        <p:spPr>
          <a:xfrm>
            <a:off x="9573675" y="2663810"/>
            <a:ext cx="495632" cy="495632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7B17455-1FB4-7139-CFF3-20172F354F57}"/>
              </a:ext>
            </a:extLst>
          </p:cNvPr>
          <p:cNvSpPr/>
          <p:nvPr/>
        </p:nvSpPr>
        <p:spPr>
          <a:xfrm>
            <a:off x="10753374" y="1755933"/>
            <a:ext cx="495632" cy="495632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107784C-E0DB-B444-4970-889DCFA98A39}"/>
              </a:ext>
            </a:extLst>
          </p:cNvPr>
          <p:cNvSpPr/>
          <p:nvPr/>
        </p:nvSpPr>
        <p:spPr>
          <a:xfrm>
            <a:off x="9325860" y="2048603"/>
            <a:ext cx="495632" cy="495632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BD61A8-F57A-E982-6CA5-34B08461AB11}"/>
              </a:ext>
            </a:extLst>
          </p:cNvPr>
          <p:cNvSpPr/>
          <p:nvPr/>
        </p:nvSpPr>
        <p:spPr>
          <a:xfrm>
            <a:off x="7050857" y="5368005"/>
            <a:ext cx="495632" cy="495632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32ACD8A-87FC-3C8E-115A-FAF500D07C41}"/>
              </a:ext>
            </a:extLst>
          </p:cNvPr>
          <p:cNvSpPr/>
          <p:nvPr/>
        </p:nvSpPr>
        <p:spPr>
          <a:xfrm>
            <a:off x="7191929" y="4666120"/>
            <a:ext cx="495632" cy="495632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4D15851-9D1E-FD9D-50B0-47A472699997}"/>
              </a:ext>
            </a:extLst>
          </p:cNvPr>
          <p:cNvSpPr/>
          <p:nvPr/>
        </p:nvSpPr>
        <p:spPr>
          <a:xfrm>
            <a:off x="7937908" y="4666119"/>
            <a:ext cx="495632" cy="495632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B665C65-CEB7-E9E7-760D-FA1CF92EAFB9}"/>
              </a:ext>
            </a:extLst>
          </p:cNvPr>
          <p:cNvSpPr/>
          <p:nvPr/>
        </p:nvSpPr>
        <p:spPr>
          <a:xfrm>
            <a:off x="6504231" y="4975499"/>
            <a:ext cx="495632" cy="495632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DEB32A2-177D-0C84-B7EA-4C5A2B277233}"/>
              </a:ext>
            </a:extLst>
          </p:cNvPr>
          <p:cNvSpPr/>
          <p:nvPr/>
        </p:nvSpPr>
        <p:spPr>
          <a:xfrm>
            <a:off x="7296629" y="3964236"/>
            <a:ext cx="495632" cy="495632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90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18F48-11D7-E1C2-3138-D3CA71D35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Scree plot: PC# vs </a:t>
            </a:r>
            <a:r>
              <a:rPr lang="en-US" sz="3200" dirty="0" err="1"/>
              <a:t>stdev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49456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D3D18-7A53-7D0B-C69B-48613689F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13391" cy="1325563"/>
          </a:xfrm>
        </p:spPr>
        <p:txBody>
          <a:bodyPr>
            <a:noAutofit/>
          </a:bodyPr>
          <a:lstStyle/>
          <a:p>
            <a:r>
              <a:rPr lang="en-US" sz="3200" dirty="0"/>
              <a:t>PCs are linear combinations of genes </a:t>
            </a:r>
            <a:br>
              <a:rPr lang="en-US" sz="3200" dirty="0"/>
            </a:br>
            <a:r>
              <a:rPr lang="en-US" sz="3200" dirty="0"/>
              <a:t>(why this is linear dimensionality reduction)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A85A0D7-50F3-6329-BCA6-2208409EDF9D}"/>
              </a:ext>
            </a:extLst>
          </p:cNvPr>
          <p:cNvCxnSpPr/>
          <p:nvPr/>
        </p:nvCxnSpPr>
        <p:spPr>
          <a:xfrm>
            <a:off x="8698936" y="766924"/>
            <a:ext cx="0" cy="536771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028A9D-9833-7C7A-54B2-CB67BBBD31A6}"/>
              </a:ext>
            </a:extLst>
          </p:cNvPr>
          <p:cNvCxnSpPr>
            <a:cxnSpLocks/>
          </p:cNvCxnSpPr>
          <p:nvPr/>
        </p:nvCxnSpPr>
        <p:spPr>
          <a:xfrm flipH="1">
            <a:off x="6156152" y="3429000"/>
            <a:ext cx="5407364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2302083-4678-6F21-9034-B8ABF5FDDC92}"/>
              </a:ext>
            </a:extLst>
          </p:cNvPr>
          <p:cNvSpPr txBox="1"/>
          <p:nvPr/>
        </p:nvSpPr>
        <p:spPr>
          <a:xfrm>
            <a:off x="10327081" y="3397552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BB01D8-3FE1-B86E-D514-A64E17A20165}"/>
              </a:ext>
            </a:extLst>
          </p:cNvPr>
          <p:cNvSpPr txBox="1"/>
          <p:nvPr/>
        </p:nvSpPr>
        <p:spPr>
          <a:xfrm rot="16200000">
            <a:off x="8402767" y="1017718"/>
            <a:ext cx="1144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 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56ECBC-843B-7D5D-CFE2-D839430E8D90}"/>
              </a:ext>
            </a:extLst>
          </p:cNvPr>
          <p:cNvSpPr/>
          <p:nvPr/>
        </p:nvSpPr>
        <p:spPr>
          <a:xfrm>
            <a:off x="10029727" y="1256424"/>
            <a:ext cx="495632" cy="495632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4CEEF0-11AB-C9D0-7DA6-08940B355443}"/>
              </a:ext>
            </a:extLst>
          </p:cNvPr>
          <p:cNvSpPr/>
          <p:nvPr/>
        </p:nvSpPr>
        <p:spPr>
          <a:xfrm>
            <a:off x="10039617" y="1881096"/>
            <a:ext cx="495632" cy="495632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BB4DB0B-12E7-2FA9-AFE5-72161CB5D7A1}"/>
              </a:ext>
            </a:extLst>
          </p:cNvPr>
          <p:cNvSpPr/>
          <p:nvPr/>
        </p:nvSpPr>
        <p:spPr>
          <a:xfrm>
            <a:off x="9573675" y="2663810"/>
            <a:ext cx="495632" cy="495632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B07D4E5-EA4F-C32F-C088-BC6FF3FEBAF5}"/>
              </a:ext>
            </a:extLst>
          </p:cNvPr>
          <p:cNvSpPr/>
          <p:nvPr/>
        </p:nvSpPr>
        <p:spPr>
          <a:xfrm>
            <a:off x="10753374" y="1755933"/>
            <a:ext cx="495632" cy="495632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FAA9BB9-CCF3-E7E4-74D0-C1E075B78C54}"/>
              </a:ext>
            </a:extLst>
          </p:cNvPr>
          <p:cNvSpPr/>
          <p:nvPr/>
        </p:nvSpPr>
        <p:spPr>
          <a:xfrm>
            <a:off x="9325860" y="2048603"/>
            <a:ext cx="495632" cy="495632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7B50591-F8A3-7E03-410A-22D7C75566C2}"/>
              </a:ext>
            </a:extLst>
          </p:cNvPr>
          <p:cNvSpPr/>
          <p:nvPr/>
        </p:nvSpPr>
        <p:spPr>
          <a:xfrm>
            <a:off x="7050857" y="5368005"/>
            <a:ext cx="495632" cy="495632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14A05BC-4270-6787-7450-2E09AAF0EE33}"/>
              </a:ext>
            </a:extLst>
          </p:cNvPr>
          <p:cNvSpPr/>
          <p:nvPr/>
        </p:nvSpPr>
        <p:spPr>
          <a:xfrm>
            <a:off x="7191929" y="4666120"/>
            <a:ext cx="495632" cy="495632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5C462AE-B25F-24FC-7DBF-762B4E70C128}"/>
              </a:ext>
            </a:extLst>
          </p:cNvPr>
          <p:cNvSpPr/>
          <p:nvPr/>
        </p:nvSpPr>
        <p:spPr>
          <a:xfrm>
            <a:off x="7937908" y="4666119"/>
            <a:ext cx="495632" cy="495632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9FD6D2F-40D1-9CF2-9D87-D2C45F9D51D2}"/>
              </a:ext>
            </a:extLst>
          </p:cNvPr>
          <p:cNvSpPr/>
          <p:nvPr/>
        </p:nvSpPr>
        <p:spPr>
          <a:xfrm>
            <a:off x="6504231" y="4975499"/>
            <a:ext cx="495632" cy="495632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0967274-0D92-F5CD-7A4C-333C0B83CA19}"/>
              </a:ext>
            </a:extLst>
          </p:cNvPr>
          <p:cNvSpPr/>
          <p:nvPr/>
        </p:nvSpPr>
        <p:spPr>
          <a:xfrm>
            <a:off x="7296629" y="3964236"/>
            <a:ext cx="495632" cy="495632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91ECCB-A8C4-E5AC-2E8D-BAE71C0DA020}"/>
              </a:ext>
            </a:extLst>
          </p:cNvPr>
          <p:cNvCxnSpPr>
            <a:cxnSpLocks/>
          </p:cNvCxnSpPr>
          <p:nvPr/>
        </p:nvCxnSpPr>
        <p:spPr>
          <a:xfrm flipH="1">
            <a:off x="6305921" y="1164962"/>
            <a:ext cx="4603714" cy="4736253"/>
          </a:xfrm>
          <a:prstGeom prst="line">
            <a:avLst/>
          </a:prstGeom>
          <a:ln w="38100">
            <a:solidFill>
              <a:schemeClr val="dk1"/>
            </a:solidFill>
            <a:prstDash val="sysDot"/>
            <a:head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DF72CD1-519C-DAED-A1FC-96DF124EDA3C}"/>
              </a:ext>
            </a:extLst>
          </p:cNvPr>
          <p:cNvSpPr txBox="1"/>
          <p:nvPr/>
        </p:nvSpPr>
        <p:spPr>
          <a:xfrm>
            <a:off x="10821536" y="81360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PC1</a:t>
            </a:r>
          </a:p>
        </p:txBody>
      </p:sp>
    </p:spTree>
    <p:extLst>
      <p:ext uri="{BB962C8B-B14F-4D97-AF65-F5344CB8AC3E}">
        <p14:creationId xmlns:p14="http://schemas.microsoft.com/office/powerpoint/2010/main" val="325668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231</Words>
  <Application>Microsoft Macintosh PowerPoint</Application>
  <PresentationFormat>Widescreen</PresentationFormat>
  <Paragraphs>47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-apple-system</vt:lpstr>
      <vt:lpstr>Aptos</vt:lpstr>
      <vt:lpstr>Aptos Display</vt:lpstr>
      <vt:lpstr>Arial</vt:lpstr>
      <vt:lpstr>Courier</vt:lpstr>
      <vt:lpstr>docs-Roboto</vt:lpstr>
      <vt:lpstr>Office Theme</vt:lpstr>
      <vt:lpstr>EN.580.428  Genomic Data Visualization Lesson 3  Linear Dimensionality Reduction: Principal Components Analysis</vt:lpstr>
      <vt:lpstr>Lesson learning objectives</vt:lpstr>
      <vt:lpstr>Why do we need dimensionality reduction?</vt:lpstr>
      <vt:lpstr>Linear dimensionality reduction:  principal components analysis</vt:lpstr>
      <vt:lpstr>Step 1: center the data</vt:lpstr>
      <vt:lpstr>Step 2: find the of best fit</vt:lpstr>
      <vt:lpstr>Equivalent Step 2: find the line of best fit</vt:lpstr>
      <vt:lpstr>Scree plot: PC# vs stdev</vt:lpstr>
      <vt:lpstr>PCs are linear combinations of genes  (why this is linear dimensionality reduction)</vt:lpstr>
      <vt:lpstr>Consider the following centered gene expression</vt:lpstr>
      <vt:lpstr>Genes that are more highly expressed tend to be more variable. How does this impact our PCs?</vt:lpstr>
      <vt:lpstr>Gene expression is correlated with cell size (for imaging-based ST) or number of cells per spot (for sequencing-based ST). How does this impact our PCs?</vt:lpstr>
      <vt:lpstr>For next class, please install these R packages</vt:lpstr>
      <vt:lpstr>Fill out your reflection card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EN.580.428  Genomic Data Visualization Lesson 4  Linear Dimensionality Reduction: Principal Components Analysis</dc:title>
  <dc:creator>Jean Fan</dc:creator>
  <cp:lastModifiedBy>Jean Fan</cp:lastModifiedBy>
  <cp:revision>4</cp:revision>
  <dcterms:created xsi:type="dcterms:W3CDTF">2024-01-30T17:39:03Z</dcterms:created>
  <dcterms:modified xsi:type="dcterms:W3CDTF">2025-01-26T18:52:24Z</dcterms:modified>
</cp:coreProperties>
</file>