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sldIdLst>
    <p:sldId id="256" r:id="rId2"/>
    <p:sldId id="264" r:id="rId3"/>
    <p:sldId id="265" r:id="rId4"/>
    <p:sldId id="267"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1348"/>
    <p:restoredTop sz="96327"/>
  </p:normalViewPr>
  <p:slideViewPr>
    <p:cSldViewPr snapToGrid="0" snapToObjects="1">
      <p:cViewPr varScale="1">
        <p:scale>
          <a:sx n="109" d="100"/>
          <a:sy n="109" d="100"/>
        </p:scale>
        <p:origin x="216" y="6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B49BF8B-8FD1-1748-B518-B651293E6FA0}" type="datetimeFigureOut">
              <a:rPr lang="en-US" smtClean="0"/>
              <a:t>2/2/25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BD3A67-28D3-A24A-BDB9-B8FFDB06109C}" type="slidenum">
              <a:rPr lang="en-US" smtClean="0"/>
              <a:t>‹#›</a:t>
            </a:fld>
            <a:endParaRPr lang="en-US"/>
          </a:p>
        </p:txBody>
      </p:sp>
    </p:spTree>
    <p:extLst>
      <p:ext uri="{BB962C8B-B14F-4D97-AF65-F5344CB8AC3E}">
        <p14:creationId xmlns:p14="http://schemas.microsoft.com/office/powerpoint/2010/main" val="33701873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49BF8B-8FD1-1748-B518-B651293E6FA0}" type="datetimeFigureOut">
              <a:rPr lang="en-US" smtClean="0"/>
              <a:t>2/2/25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BD3A67-28D3-A24A-BDB9-B8FFDB06109C}" type="slidenum">
              <a:rPr lang="en-US" smtClean="0"/>
              <a:t>‹#›</a:t>
            </a:fld>
            <a:endParaRPr lang="en-US"/>
          </a:p>
        </p:txBody>
      </p:sp>
    </p:spTree>
    <p:extLst>
      <p:ext uri="{BB962C8B-B14F-4D97-AF65-F5344CB8AC3E}">
        <p14:creationId xmlns:p14="http://schemas.microsoft.com/office/powerpoint/2010/main" val="28618763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49BF8B-8FD1-1748-B518-B651293E6FA0}" type="datetimeFigureOut">
              <a:rPr lang="en-US" smtClean="0"/>
              <a:t>2/2/25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BD3A67-28D3-A24A-BDB9-B8FFDB06109C}" type="slidenum">
              <a:rPr lang="en-US" smtClean="0"/>
              <a:t>‹#›</a:t>
            </a:fld>
            <a:endParaRPr lang="en-US"/>
          </a:p>
        </p:txBody>
      </p:sp>
    </p:spTree>
    <p:extLst>
      <p:ext uri="{BB962C8B-B14F-4D97-AF65-F5344CB8AC3E}">
        <p14:creationId xmlns:p14="http://schemas.microsoft.com/office/powerpoint/2010/main" val="9718353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B49BF8B-8FD1-1748-B518-B651293E6FA0}" type="datetimeFigureOut">
              <a:rPr lang="en-US" smtClean="0"/>
              <a:t>2/2/25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0BD3A67-28D3-A24A-BDB9-B8FFDB06109C}" type="slidenum">
              <a:rPr lang="en-US" smtClean="0"/>
              <a:t>‹#›</a:t>
            </a:fld>
            <a:endParaRPr lang="en-US"/>
          </a:p>
        </p:txBody>
      </p:sp>
    </p:spTree>
    <p:extLst>
      <p:ext uri="{BB962C8B-B14F-4D97-AF65-F5344CB8AC3E}">
        <p14:creationId xmlns:p14="http://schemas.microsoft.com/office/powerpoint/2010/main" val="29065329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B49BF8B-8FD1-1748-B518-B651293E6FA0}" type="datetimeFigureOut">
              <a:rPr lang="en-US" smtClean="0"/>
              <a:t>2/2/25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BD3A67-28D3-A24A-BDB9-B8FFDB06109C}" type="slidenum">
              <a:rPr lang="en-US" smtClean="0"/>
              <a:t>‹#›</a:t>
            </a:fld>
            <a:endParaRPr lang="en-US"/>
          </a:p>
        </p:txBody>
      </p:sp>
    </p:spTree>
    <p:extLst>
      <p:ext uri="{BB962C8B-B14F-4D97-AF65-F5344CB8AC3E}">
        <p14:creationId xmlns:p14="http://schemas.microsoft.com/office/powerpoint/2010/main" val="23635923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3B49BF8B-8FD1-1748-B518-B651293E6FA0}" type="datetimeFigureOut">
              <a:rPr lang="en-US" smtClean="0"/>
              <a:t>2/2/25</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A0BD3A67-28D3-A24A-BDB9-B8FFDB06109C}" type="slidenum">
              <a:rPr lang="en-US" smtClean="0"/>
              <a:t>‹#›</a:t>
            </a:fld>
            <a:endParaRPr lang="en-US"/>
          </a:p>
        </p:txBody>
      </p:sp>
    </p:spTree>
    <p:extLst>
      <p:ext uri="{BB962C8B-B14F-4D97-AF65-F5344CB8AC3E}">
        <p14:creationId xmlns:p14="http://schemas.microsoft.com/office/powerpoint/2010/main" val="5401458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3B49BF8B-8FD1-1748-B518-B651293E6FA0}" type="datetimeFigureOut">
              <a:rPr lang="en-US" smtClean="0"/>
              <a:t>2/2/25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0BD3A67-28D3-A24A-BDB9-B8FFDB06109C}"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323442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B49BF8B-8FD1-1748-B518-B651293E6FA0}" type="datetimeFigureOut">
              <a:rPr lang="en-US" smtClean="0"/>
              <a:t>2/2/25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0BD3A67-28D3-A24A-BDB9-B8FFDB06109C}" type="slidenum">
              <a:rPr lang="en-US" smtClean="0"/>
              <a:t>‹#›</a:t>
            </a:fld>
            <a:endParaRPr lang="en-US"/>
          </a:p>
        </p:txBody>
      </p:sp>
    </p:spTree>
    <p:extLst>
      <p:ext uri="{BB962C8B-B14F-4D97-AF65-F5344CB8AC3E}">
        <p14:creationId xmlns:p14="http://schemas.microsoft.com/office/powerpoint/2010/main" val="10817145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B49BF8B-8FD1-1748-B518-B651293E6FA0}" type="datetimeFigureOut">
              <a:rPr lang="en-US" smtClean="0"/>
              <a:t>2/2/25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0BD3A67-28D3-A24A-BDB9-B8FFDB06109C}" type="slidenum">
              <a:rPr lang="en-US" smtClean="0"/>
              <a:t>‹#›</a:t>
            </a:fld>
            <a:endParaRPr lang="en-US"/>
          </a:p>
        </p:txBody>
      </p:sp>
    </p:spTree>
    <p:extLst>
      <p:ext uri="{BB962C8B-B14F-4D97-AF65-F5344CB8AC3E}">
        <p14:creationId xmlns:p14="http://schemas.microsoft.com/office/powerpoint/2010/main" val="39243396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6096000" y="0"/>
            <a:ext cx="6096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3B49BF8B-8FD1-1748-B518-B651293E6FA0}" type="datetimeFigureOut">
              <a:rPr lang="en-US" smtClean="0"/>
              <a:t>2/2/25</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chemeClr val="tx1">
                    <a:alpha val="70000"/>
                  </a:schemeClr>
                </a:solidFill>
              </a:defRPr>
            </a:lvl1pPr>
          </a:lstStyle>
          <a:p>
            <a:endParaRPr lang="en-US"/>
          </a:p>
        </p:txBody>
      </p:sp>
      <p:sp>
        <p:nvSpPr>
          <p:cNvPr id="11" name="Slide Number Placeholder 10"/>
          <p:cNvSpPr>
            <a:spLocks noGrp="1"/>
          </p:cNvSpPr>
          <p:nvPr>
            <p:ph type="sldNum" sz="quarter" idx="12"/>
          </p:nvPr>
        </p:nvSpPr>
        <p:spPr/>
        <p:txBody>
          <a:bodyPr/>
          <a:lstStyle/>
          <a:p>
            <a:fld id="{A0BD3A67-28D3-A24A-BDB9-B8FFDB06109C}" type="slidenum">
              <a:rPr lang="en-US" smtClean="0"/>
              <a:t>‹#›</a:t>
            </a:fld>
            <a:endParaRPr lang="en-US"/>
          </a:p>
        </p:txBody>
      </p:sp>
    </p:spTree>
    <p:extLst>
      <p:ext uri="{BB962C8B-B14F-4D97-AF65-F5344CB8AC3E}">
        <p14:creationId xmlns:p14="http://schemas.microsoft.com/office/powerpoint/2010/main" val="25680549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85000"/>
            </a:schemeClr>
          </a:solidFill>
        </p:spPr>
        <p:txBody>
          <a:bodyPr anchor="t"/>
          <a:lstStyle>
            <a:lvl1pPr marL="0" indent="0">
              <a:buNone/>
              <a:defRPr sz="3200">
                <a:solidFill>
                  <a:schemeClr val="bg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3B49BF8B-8FD1-1748-B518-B651293E6FA0}" type="datetimeFigureOut">
              <a:rPr lang="en-US" smtClean="0"/>
              <a:t>2/2/25</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chemeClr val="tx1">
                    <a:alpha val="70000"/>
                  </a:schemeClr>
                </a:solidFill>
              </a:defRPr>
            </a:lvl1pPr>
          </a:lstStyle>
          <a:p>
            <a:endParaRPr lang="en-US"/>
          </a:p>
        </p:txBody>
      </p:sp>
      <p:sp>
        <p:nvSpPr>
          <p:cNvPr id="10" name="Slide Number Placeholder 9"/>
          <p:cNvSpPr>
            <a:spLocks noGrp="1"/>
          </p:cNvSpPr>
          <p:nvPr>
            <p:ph type="sldNum" sz="quarter" idx="12"/>
          </p:nvPr>
        </p:nvSpPr>
        <p:spPr/>
        <p:txBody>
          <a:bodyPr/>
          <a:lstStyle/>
          <a:p>
            <a:fld id="{A0BD3A67-28D3-A24A-BDB9-B8FFDB06109C}" type="slidenum">
              <a:rPr lang="en-US" smtClean="0"/>
              <a:t>‹#›</a:t>
            </a:fld>
            <a:endParaRPr lang="en-US"/>
          </a:p>
        </p:txBody>
      </p:sp>
    </p:spTree>
    <p:extLst>
      <p:ext uri="{BB962C8B-B14F-4D97-AF65-F5344CB8AC3E}">
        <p14:creationId xmlns:p14="http://schemas.microsoft.com/office/powerpoint/2010/main" val="4158038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31136" y="964692"/>
            <a:ext cx="7729728" cy="1188720"/>
          </a:xfrm>
          <a:prstGeom prst="rect">
            <a:avLst/>
          </a:prstGeom>
          <a:solidFill>
            <a:schemeClr val="bg1"/>
          </a:solidFill>
          <a:ln w="31750" cap="sq">
            <a:solidFill>
              <a:schemeClr val="tx1">
                <a:lumMod val="75000"/>
                <a:lumOff val="25000"/>
              </a:schemeClr>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3B49BF8B-8FD1-1748-B518-B651293E6FA0}" type="datetimeFigureOut">
              <a:rPr lang="en-US" smtClean="0"/>
              <a:t>2/2/25</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A0BD3A67-28D3-A24A-BDB9-B8FFDB06109C}" type="slidenum">
              <a:rPr lang="en-US" smtClean="0"/>
              <a:t>‹#›</a:t>
            </a:fld>
            <a:endParaRPr lang="en-US"/>
          </a:p>
        </p:txBody>
      </p:sp>
    </p:spTree>
    <p:extLst>
      <p:ext uri="{BB962C8B-B14F-4D97-AF65-F5344CB8AC3E}">
        <p14:creationId xmlns:p14="http://schemas.microsoft.com/office/powerpoint/2010/main" val="109463802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lnSpc>
          <a:spcPct val="90000"/>
        </a:lnSpc>
        <a:spcBef>
          <a:spcPct val="0"/>
        </a:spcBef>
        <a:buNone/>
        <a:defRPr sz="2800" kern="1200" cap="all" spc="200" baseline="0">
          <a:solidFill>
            <a:schemeClr val="tx1">
              <a:lumMod val="85000"/>
              <a:lumOff val="15000"/>
            </a:schemeClr>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D1029-307D-AC46-9051-0EB1164B6B63}"/>
              </a:ext>
            </a:extLst>
          </p:cNvPr>
          <p:cNvSpPr>
            <a:spLocks noGrp="1"/>
          </p:cNvSpPr>
          <p:nvPr>
            <p:ph type="ctrTitle"/>
          </p:nvPr>
        </p:nvSpPr>
        <p:spPr/>
        <p:txBody>
          <a:bodyPr/>
          <a:lstStyle/>
          <a:p>
            <a:r>
              <a:rPr lang="en-US" dirty="0"/>
              <a:t>Homework Assignment 2</a:t>
            </a:r>
          </a:p>
        </p:txBody>
      </p:sp>
      <p:sp>
        <p:nvSpPr>
          <p:cNvPr id="3" name="Subtitle 2">
            <a:extLst>
              <a:ext uri="{FF2B5EF4-FFF2-40B4-BE49-F238E27FC236}">
                <a16:creationId xmlns:a16="http://schemas.microsoft.com/office/drawing/2014/main" id="{A6412897-8F09-D94B-9E08-D29098A67DA3}"/>
              </a:ext>
            </a:extLst>
          </p:cNvPr>
          <p:cNvSpPr>
            <a:spLocks noGrp="1"/>
          </p:cNvSpPr>
          <p:nvPr>
            <p:ph type="subTitle" idx="1"/>
          </p:nvPr>
        </p:nvSpPr>
        <p:spPr/>
        <p:txBody>
          <a:bodyPr/>
          <a:lstStyle/>
          <a:p>
            <a:r>
              <a:rPr lang="en-US" dirty="0"/>
              <a:t>Due Wednesday (Midnight Baltimore Time)</a:t>
            </a:r>
          </a:p>
        </p:txBody>
      </p:sp>
    </p:spTree>
    <p:extLst>
      <p:ext uri="{BB962C8B-B14F-4D97-AF65-F5344CB8AC3E}">
        <p14:creationId xmlns:p14="http://schemas.microsoft.com/office/powerpoint/2010/main" val="13569840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C33976D1-3430-450C-A978-87A9A6E8E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7D6AAC78-7D86-415A-ADC1-2B4748079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F2A658D9-F185-44F1-BA33-D50320D1D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4D8A67B-C41D-C04F-A9CD-C8CCBE14AC7C}"/>
              </a:ext>
            </a:extLst>
          </p:cNvPr>
          <p:cNvSpPr>
            <a:spLocks noGrp="1"/>
          </p:cNvSpPr>
          <p:nvPr>
            <p:ph type="title"/>
          </p:nvPr>
        </p:nvSpPr>
        <p:spPr>
          <a:xfrm>
            <a:off x="2231136" y="467418"/>
            <a:ext cx="7729728" cy="1188720"/>
          </a:xfrm>
        </p:spPr>
        <p:txBody>
          <a:bodyPr>
            <a:normAutofit/>
          </a:bodyPr>
          <a:lstStyle/>
          <a:p>
            <a:r>
              <a:rPr lang="en-US" dirty="0"/>
              <a:t>Make a multi-panel </a:t>
            </a:r>
            <a:br>
              <a:rPr lang="en-US" dirty="0"/>
            </a:br>
            <a:r>
              <a:rPr lang="en-US" dirty="0"/>
              <a:t>data visualization</a:t>
            </a:r>
            <a:endParaRPr lang="en-US" sz="2000" dirty="0"/>
          </a:p>
        </p:txBody>
      </p:sp>
      <p:sp>
        <p:nvSpPr>
          <p:cNvPr id="9" name="Content Placeholder 2">
            <a:extLst>
              <a:ext uri="{FF2B5EF4-FFF2-40B4-BE49-F238E27FC236}">
                <a16:creationId xmlns:a16="http://schemas.microsoft.com/office/drawing/2014/main" id="{3CB996ED-CE04-4444-B7E2-ADBC4AFA0419}"/>
              </a:ext>
            </a:extLst>
          </p:cNvPr>
          <p:cNvSpPr>
            <a:spLocks noGrp="1"/>
          </p:cNvSpPr>
          <p:nvPr>
            <p:ph idx="1"/>
          </p:nvPr>
        </p:nvSpPr>
        <p:spPr>
          <a:xfrm>
            <a:off x="1706062" y="1843590"/>
            <a:ext cx="8779512" cy="3560748"/>
          </a:xfrm>
        </p:spPr>
        <p:txBody>
          <a:bodyPr>
            <a:normAutofit/>
          </a:bodyPr>
          <a:lstStyle/>
          <a:p>
            <a:pPr marL="0" indent="0">
              <a:lnSpc>
                <a:spcPct val="90000"/>
              </a:lnSpc>
              <a:buNone/>
            </a:pPr>
            <a:r>
              <a:rPr lang="en-US" sz="1600" dirty="0">
                <a:solidFill>
                  <a:srgbClr val="404040"/>
                </a:solidFill>
              </a:rPr>
              <a:t>Make a new data visualization of your spatial transcriptomics dataset with a minimum of 2 panels that explores dimensionality reduction using PCA to specifically explore one of the following questions:</a:t>
            </a:r>
          </a:p>
          <a:p>
            <a:pPr algn="l">
              <a:buFont typeface="+mj-lt"/>
              <a:buAutoNum type="arabicPeriod"/>
            </a:pPr>
            <a:r>
              <a:rPr lang="en-US" sz="1600" b="0" i="0" dirty="0">
                <a:effectLst/>
                <a:latin typeface="-apple-system"/>
              </a:rPr>
              <a:t>Focus on cells: How do cells relate in gene expression space versus physical space? For example, are cells that are more transcriptionally similar to each other also physically closer to each other? </a:t>
            </a:r>
            <a:endParaRPr lang="en-US" sz="1600" dirty="0">
              <a:latin typeface="-apple-system"/>
            </a:endParaRPr>
          </a:p>
          <a:p>
            <a:pPr algn="l">
              <a:buFont typeface="+mj-lt"/>
              <a:buAutoNum type="arabicPeriod"/>
            </a:pPr>
            <a:r>
              <a:rPr lang="en-US" sz="1600" b="0" i="0" dirty="0">
                <a:effectLst/>
                <a:latin typeface="-apple-system"/>
              </a:rPr>
              <a:t>Focus on genes: How do the gene loadings on the first PC relate to features of the genes such as its mean or variance? </a:t>
            </a:r>
            <a:r>
              <a:rPr lang="en-US" sz="1600" dirty="0">
                <a:latin typeface="-apple-system"/>
              </a:rPr>
              <a:t>Do the results change if you scale or don’t scale the genes?</a:t>
            </a:r>
          </a:p>
          <a:p>
            <a:pPr marL="0" indent="0" algn="l">
              <a:buNone/>
            </a:pPr>
            <a:r>
              <a:rPr lang="en-US" sz="1600" dirty="0">
                <a:latin typeface="-apple-system"/>
              </a:rPr>
              <a:t>Alternatively: you are welcome to come up with your own question to explore. Please check with Caleb or Prof. Fan to obtain permission if you are interested. </a:t>
            </a:r>
          </a:p>
          <a:p>
            <a:pPr marL="0" indent="0" algn="l">
              <a:buNone/>
            </a:pPr>
            <a:r>
              <a:rPr lang="en-US" sz="1600" b="0" i="0" dirty="0">
                <a:effectLst/>
                <a:latin typeface="-apple-system"/>
              </a:rPr>
              <a:t>Write a description </a:t>
            </a:r>
            <a:r>
              <a:rPr lang="en-US" sz="1600" dirty="0">
                <a:latin typeface="-apple-system"/>
              </a:rPr>
              <a:t>explaining </a:t>
            </a:r>
            <a:r>
              <a:rPr lang="en-US" sz="1600" b="0" i="0" dirty="0">
                <a:effectLst/>
                <a:latin typeface="-apple-system"/>
              </a:rPr>
              <a:t>why you believe your data visualization is effective using vocabulary terms from Lesson 1.</a:t>
            </a:r>
            <a:r>
              <a:rPr lang="en-US" sz="1600" b="0" i="0" dirty="0">
                <a:solidFill>
                  <a:srgbClr val="404040"/>
                </a:solidFill>
                <a:effectLst/>
                <a:latin typeface="-apple-system"/>
              </a:rPr>
              <a:t> </a:t>
            </a:r>
            <a:r>
              <a:rPr lang="en-US" sz="1600" dirty="0">
                <a:solidFill>
                  <a:srgbClr val="404040"/>
                </a:solidFill>
              </a:rPr>
              <a:t>You must include the entire code you used to generate the figure so that it can be reproduced.  You must provide attribution to external resources referenced (if any) in writing your code. </a:t>
            </a:r>
          </a:p>
        </p:txBody>
      </p:sp>
    </p:spTree>
    <p:extLst>
      <p:ext uri="{BB962C8B-B14F-4D97-AF65-F5344CB8AC3E}">
        <p14:creationId xmlns:p14="http://schemas.microsoft.com/office/powerpoint/2010/main" val="34869281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A14E3D3-CEFF-A440-953D-97FBCB2BE115}"/>
              </a:ext>
            </a:extLst>
          </p:cNvPr>
          <p:cNvSpPr>
            <a:spLocks noGrp="1"/>
          </p:cNvSpPr>
          <p:nvPr>
            <p:ph type="ctrTitle"/>
          </p:nvPr>
        </p:nvSpPr>
        <p:spPr/>
        <p:txBody>
          <a:bodyPr/>
          <a:lstStyle/>
          <a:p>
            <a:r>
              <a:rPr lang="en-US" dirty="0"/>
              <a:t>Submitting your HW</a:t>
            </a:r>
          </a:p>
        </p:txBody>
      </p:sp>
    </p:spTree>
    <p:extLst>
      <p:ext uri="{BB962C8B-B14F-4D97-AF65-F5344CB8AC3E}">
        <p14:creationId xmlns:p14="http://schemas.microsoft.com/office/powerpoint/2010/main" val="6150139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C33976D1-3430-450C-A978-87A9A6E8E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7D6AAC78-7D86-415A-ADC1-2B4748079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F2A658D9-F185-44F1-BA33-D50320D1D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4D8A67B-C41D-C04F-A9CD-C8CCBE14AC7C}"/>
              </a:ext>
            </a:extLst>
          </p:cNvPr>
          <p:cNvSpPr>
            <a:spLocks noGrp="1"/>
          </p:cNvSpPr>
          <p:nvPr>
            <p:ph type="title"/>
          </p:nvPr>
        </p:nvSpPr>
        <p:spPr>
          <a:xfrm>
            <a:off x="2231136" y="467418"/>
            <a:ext cx="7729728" cy="1188720"/>
          </a:xfrm>
        </p:spPr>
        <p:txBody>
          <a:bodyPr>
            <a:normAutofit/>
          </a:bodyPr>
          <a:lstStyle/>
          <a:p>
            <a:r>
              <a:rPr lang="en-US" sz="2000" dirty="0"/>
              <a:t>To submit your homework, follow the steps summarized here</a:t>
            </a:r>
          </a:p>
        </p:txBody>
      </p:sp>
      <p:sp>
        <p:nvSpPr>
          <p:cNvPr id="9" name="Content Placeholder 2">
            <a:extLst>
              <a:ext uri="{FF2B5EF4-FFF2-40B4-BE49-F238E27FC236}">
                <a16:creationId xmlns:a16="http://schemas.microsoft.com/office/drawing/2014/main" id="{3CB996ED-CE04-4444-B7E2-ADBC4AFA0419}"/>
              </a:ext>
            </a:extLst>
          </p:cNvPr>
          <p:cNvSpPr>
            <a:spLocks noGrp="1"/>
          </p:cNvSpPr>
          <p:nvPr>
            <p:ph idx="1"/>
          </p:nvPr>
        </p:nvSpPr>
        <p:spPr>
          <a:xfrm>
            <a:off x="1706062" y="2291262"/>
            <a:ext cx="8779512" cy="2879256"/>
          </a:xfrm>
        </p:spPr>
        <p:txBody>
          <a:bodyPr>
            <a:normAutofit/>
          </a:bodyPr>
          <a:lstStyle/>
          <a:p>
            <a:pPr marL="0" indent="0">
              <a:lnSpc>
                <a:spcPct val="90000"/>
              </a:lnSpc>
              <a:buNone/>
            </a:pPr>
            <a:r>
              <a:rPr lang="en-US" sz="1500" dirty="0">
                <a:solidFill>
                  <a:srgbClr val="404040"/>
                </a:solidFill>
              </a:rPr>
              <a:t>0.  Update your personal fork by fetching upstream</a:t>
            </a:r>
          </a:p>
          <a:p>
            <a:pPr marL="0" indent="0">
              <a:lnSpc>
                <a:spcPct val="90000"/>
              </a:lnSpc>
              <a:buNone/>
            </a:pPr>
            <a:r>
              <a:rPr lang="en-US" sz="1500" dirty="0">
                <a:solidFill>
                  <a:srgbClr val="404040"/>
                </a:solidFill>
              </a:rPr>
              <a:t>1. Save your data visualization to the homework/hw2/ folder using [</a:t>
            </a:r>
            <a:r>
              <a:rPr lang="en-US" sz="1500" dirty="0" err="1">
                <a:solidFill>
                  <a:srgbClr val="404040"/>
                </a:solidFill>
              </a:rPr>
              <a:t>yourname</a:t>
            </a:r>
            <a:r>
              <a:rPr lang="en-US" sz="1500" dirty="0">
                <a:solidFill>
                  <a:srgbClr val="404040"/>
                </a:solidFill>
              </a:rPr>
              <a:t>].</a:t>
            </a:r>
            <a:r>
              <a:rPr lang="en-US" sz="1500" dirty="0" err="1">
                <a:solidFill>
                  <a:srgbClr val="404040"/>
                </a:solidFill>
              </a:rPr>
              <a:t>png</a:t>
            </a:r>
            <a:endParaRPr lang="en-US" sz="1500" dirty="0">
              <a:solidFill>
                <a:srgbClr val="404040"/>
              </a:solidFill>
            </a:endParaRPr>
          </a:p>
          <a:p>
            <a:pPr marL="0" indent="0">
              <a:lnSpc>
                <a:spcPct val="90000"/>
              </a:lnSpc>
              <a:buNone/>
            </a:pPr>
            <a:r>
              <a:rPr lang="en-US" sz="1500" dirty="0">
                <a:solidFill>
                  <a:srgbClr val="404040"/>
                </a:solidFill>
              </a:rPr>
              <a:t>2. Create a .md file in main _posts/ as [submission date]-[</a:t>
            </a:r>
            <a:r>
              <a:rPr lang="en-US" sz="1500" dirty="0" err="1">
                <a:solidFill>
                  <a:srgbClr val="404040"/>
                </a:solidFill>
              </a:rPr>
              <a:t>jhed</a:t>
            </a:r>
            <a:r>
              <a:rPr lang="en-US" sz="1500" dirty="0">
                <a:solidFill>
                  <a:srgbClr val="404040"/>
                </a:solidFill>
              </a:rPr>
              <a:t>].md as you did in HW1</a:t>
            </a:r>
          </a:p>
          <a:p>
            <a:pPr marL="0" indent="0">
              <a:lnSpc>
                <a:spcPct val="90000"/>
              </a:lnSpc>
              <a:buNone/>
            </a:pPr>
            <a:r>
              <a:rPr lang="en-US" sz="1500" dirty="0">
                <a:solidFill>
                  <a:srgbClr val="404040"/>
                </a:solidFill>
              </a:rPr>
              <a:t>3. Update the _posts/[submission date]-[</a:t>
            </a:r>
            <a:r>
              <a:rPr lang="en-US" sz="1500" dirty="0" err="1">
                <a:solidFill>
                  <a:srgbClr val="404040"/>
                </a:solidFill>
              </a:rPr>
              <a:t>jhed</a:t>
            </a:r>
            <a:r>
              <a:rPr lang="en-US" sz="1500" dirty="0">
                <a:solidFill>
                  <a:srgbClr val="404040"/>
                </a:solidFill>
              </a:rPr>
              <a:t>].md header appropriately</a:t>
            </a:r>
          </a:p>
          <a:p>
            <a:pPr marL="0" indent="0">
              <a:lnSpc>
                <a:spcPct val="90000"/>
              </a:lnSpc>
              <a:buNone/>
            </a:pPr>
            <a:r>
              <a:rPr lang="en-US" sz="1500" dirty="0">
                <a:solidFill>
                  <a:srgbClr val="404040"/>
                </a:solidFill>
              </a:rPr>
              <a:t>	- change category to [ HW 2 ] </a:t>
            </a:r>
          </a:p>
          <a:p>
            <a:pPr marL="0" indent="0">
              <a:lnSpc>
                <a:spcPct val="90000"/>
              </a:lnSpc>
              <a:buNone/>
            </a:pPr>
            <a:r>
              <a:rPr lang="en-US" sz="1500" dirty="0">
                <a:solidFill>
                  <a:srgbClr val="404040"/>
                </a:solidFill>
              </a:rPr>
              <a:t>4. Double check your post shows up and make a pull request as you learned from HW1</a:t>
            </a:r>
          </a:p>
          <a:p>
            <a:pPr marL="0" indent="0">
              <a:lnSpc>
                <a:spcPct val="90000"/>
              </a:lnSpc>
              <a:buNone/>
            </a:pPr>
            <a:endParaRPr lang="en-US" sz="1500" dirty="0">
              <a:solidFill>
                <a:srgbClr val="404040"/>
              </a:solidFill>
            </a:endParaRPr>
          </a:p>
        </p:txBody>
      </p:sp>
    </p:spTree>
    <p:extLst>
      <p:ext uri="{BB962C8B-B14F-4D97-AF65-F5344CB8AC3E}">
        <p14:creationId xmlns:p14="http://schemas.microsoft.com/office/powerpoint/2010/main" val="1345784553"/>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71C241A9-A460-4AD1-916F-25308628A5BC}"/>
    </a:ext>
  </a:extLst>
</a:theme>
</file>

<file path=docProps/app.xml><?xml version="1.0" encoding="utf-8"?>
<Properties xmlns="http://schemas.openxmlformats.org/officeDocument/2006/extended-properties" xmlns:vt="http://schemas.openxmlformats.org/officeDocument/2006/docPropsVTypes">
  <Template>{59D49F2E-55E9-F842-A83C-124AF83D916B}tf10001120</Template>
  <TotalTime>24235</TotalTime>
  <Words>315</Words>
  <Application>Microsoft Macintosh PowerPoint</Application>
  <PresentationFormat>Widescreen</PresentationFormat>
  <Paragraphs>16</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-apple-system</vt:lpstr>
      <vt:lpstr>Arial</vt:lpstr>
      <vt:lpstr>Gill Sans MT</vt:lpstr>
      <vt:lpstr>Parcel</vt:lpstr>
      <vt:lpstr>Homework Assignment 2</vt:lpstr>
      <vt:lpstr>Make a multi-panel  data visualization</vt:lpstr>
      <vt:lpstr>Submitting your HW</vt:lpstr>
      <vt:lpstr>To submit your homework, follow the steps summarized here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Homework Assignment 0</dc:title>
  <dc:creator>Jean Fan</dc:creator>
  <cp:lastModifiedBy>Jean Fan</cp:lastModifiedBy>
  <cp:revision>19</cp:revision>
  <dcterms:created xsi:type="dcterms:W3CDTF">2021-08-10T19:19:16Z</dcterms:created>
  <dcterms:modified xsi:type="dcterms:W3CDTF">2025-02-02T18:46:03Z</dcterms:modified>
</cp:coreProperties>
</file>