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7.xml" ContentType="application/vnd.openxmlformats-officedocument.presentationml.tags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tags/tag24.xml" ContentType="application/vnd.openxmlformats-officedocument.presentationml.tags+xml"/>
  <Override PartName="/ppt/notesSlides/notesSlide33.xml" ContentType="application/vnd.openxmlformats-officedocument.presentationml.notesSlide+xml"/>
  <Override PartName="/ppt/tags/tag25.xml" ContentType="application/vnd.openxmlformats-officedocument.presentationml.tags+xml"/>
  <Override PartName="/ppt/notesSlides/notesSlide34.xml" ContentType="application/vnd.openxmlformats-officedocument.presentationml.notesSlide+xml"/>
  <Override PartName="/ppt/tags/tag26.xml" ContentType="application/vnd.openxmlformats-officedocument.presentationml.tags+xml"/>
  <Override PartName="/ppt/notesSlides/notesSlide35.xml" ContentType="application/vnd.openxmlformats-officedocument.presentationml.notesSlide+xml"/>
  <Override PartName="/ppt/tags/tag27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8.xml" ContentType="application/vnd.openxmlformats-officedocument.presentationml.tags+xml"/>
  <Override PartName="/ppt/notesSlides/notesSlide38.xml" ContentType="application/vnd.openxmlformats-officedocument.presentationml.notesSlide+xml"/>
  <Override PartName="/ppt/tags/tag2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0.xml" ContentType="application/vnd.openxmlformats-officedocument.presentationml.tags+xml"/>
  <Override PartName="/ppt/notesSlides/notesSlide41.xml" ContentType="application/vnd.openxmlformats-officedocument.presentationml.notesSlide+xml"/>
  <Override PartName="/ppt/tags/tag31.xml" ContentType="application/vnd.openxmlformats-officedocument.presentationml.tags+xml"/>
  <Override PartName="/ppt/notesSlides/notesSlide42.xml" ContentType="application/vnd.openxmlformats-officedocument.presentationml.notesSlide+xml"/>
  <Override PartName="/ppt/tags/tag32.xml" ContentType="application/vnd.openxmlformats-officedocument.presentationml.tags+xml"/>
  <Override PartName="/ppt/notesSlides/notesSlide43.xml" ContentType="application/vnd.openxmlformats-officedocument.presentationml.notesSlide+xml"/>
  <Override PartName="/ppt/tags/tag33.xml" ContentType="application/vnd.openxmlformats-officedocument.presentationml.tags+xml"/>
  <Override PartName="/ppt/notesSlides/notesSlide44.xml" ContentType="application/vnd.openxmlformats-officedocument.presentationml.notesSlide+xml"/>
  <Override PartName="/ppt/tags/tag34.xml" ContentType="application/vnd.openxmlformats-officedocument.presentationml.tags+xml"/>
  <Override PartName="/ppt/notesSlides/notesSlide45.xml" ContentType="application/vnd.openxmlformats-officedocument.presentationml.notesSlide+xml"/>
  <Override PartName="/ppt/tags/tag35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36.xml" ContentType="application/vnd.openxmlformats-officedocument.presentationml.tags+xml"/>
  <Override PartName="/ppt/notesSlides/notesSlide48.xml" ContentType="application/vnd.openxmlformats-officedocument.presentationml.notesSlide+xml"/>
  <Override PartName="/ppt/tags/tag37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8.xml" ContentType="application/vnd.openxmlformats-officedocument.presentationml.tags+xml"/>
  <Override PartName="/ppt/notesSlides/notesSlide51.xml" ContentType="application/vnd.openxmlformats-officedocument.presentationml.notesSlide+xml"/>
  <Override PartName="/ppt/tags/tag39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40.xml" ContentType="application/vnd.openxmlformats-officedocument.presentationml.tags+xml"/>
  <Override PartName="/ppt/notesSlides/notesSlide54.xml" ContentType="application/vnd.openxmlformats-officedocument.presentationml.notesSlide+xml"/>
  <Override PartName="/ppt/tags/tag41.xml" ContentType="application/vnd.openxmlformats-officedocument.presentationml.tags+xml"/>
  <Override PartName="/ppt/notesSlides/notesSlide55.xml" ContentType="application/vnd.openxmlformats-officedocument.presentationml.notesSlide+xml"/>
  <Override PartName="/ppt/tags/tag42.xml" ContentType="application/vnd.openxmlformats-officedocument.presentationml.tags+xml"/>
  <Override PartName="/ppt/notesSlides/notesSlide56.xml" ContentType="application/vnd.openxmlformats-officedocument.presentationml.notesSlide+xml"/>
  <Override PartName="/ppt/tags/tag43.xml" ContentType="application/vnd.openxmlformats-officedocument.presentationml.tags+xml"/>
  <Override PartName="/ppt/notesSlides/notesSlide57.xml" ContentType="application/vnd.openxmlformats-officedocument.presentationml.notesSlide+xml"/>
  <Override PartName="/ppt/tags/tag44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45.xml" ContentType="application/vnd.openxmlformats-officedocument.presentationml.tags+xml"/>
  <Override PartName="/ppt/notesSlides/notesSlide60.xml" ContentType="application/vnd.openxmlformats-officedocument.presentationml.notesSlide+xml"/>
  <Override PartName="/ppt/tags/tag4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47.xml" ContentType="application/vnd.openxmlformats-officedocument.presentationml.tags+xml"/>
  <Override PartName="/ppt/notesSlides/notesSlide63.xml" ContentType="application/vnd.openxmlformats-officedocument.presentationml.notesSlide+xml"/>
  <Override PartName="/ppt/tags/tag48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49.xml" ContentType="application/vnd.openxmlformats-officedocument.presentationml.tags+xml"/>
  <Override PartName="/ppt/notesSlides/notesSlide66.xml" ContentType="application/vnd.openxmlformats-officedocument.presentationml.notesSlide+xml"/>
  <Override PartName="/ppt/tags/tag50.xml" ContentType="application/vnd.openxmlformats-officedocument.presentationml.tags+xml"/>
  <Override PartName="/ppt/notesSlides/notesSlide67.xml" ContentType="application/vnd.openxmlformats-officedocument.presentationml.notesSlide+xml"/>
  <Override PartName="/ppt/tags/tag51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52.xml" ContentType="application/vnd.openxmlformats-officedocument.presentationml.tags+xml"/>
  <Override PartName="/ppt/notesSlides/notesSlide70.xml" ContentType="application/vnd.openxmlformats-officedocument.presentationml.notesSlide+xml"/>
  <Override PartName="/ppt/tags/tag53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54.xml" ContentType="application/vnd.openxmlformats-officedocument.presentationml.tags+xml"/>
  <Override PartName="/ppt/notesSlides/notesSlide73.xml" ContentType="application/vnd.openxmlformats-officedocument.presentationml.notesSlide+xml"/>
  <Override PartName="/ppt/tags/tag55.xml" ContentType="application/vnd.openxmlformats-officedocument.presentationml.tags+xml"/>
  <Override PartName="/ppt/notesSlides/notesSlide74.xml" ContentType="application/vnd.openxmlformats-officedocument.presentationml.notesSlide+xml"/>
  <Override PartName="/ppt/tags/tag56.xml" ContentType="application/vnd.openxmlformats-officedocument.presentationml.tags+xml"/>
  <Override PartName="/ppt/notesSlides/notesSlide75.xml" ContentType="application/vnd.openxmlformats-officedocument.presentationml.notesSlide+xml"/>
  <Override PartName="/ppt/tags/tag57.xml" ContentType="application/vnd.openxmlformats-officedocument.presentationml.tags+xml"/>
  <Override PartName="/ppt/notesSlides/notesSlide76.xml" ContentType="application/vnd.openxmlformats-officedocument.presentationml.notesSlide+xml"/>
  <Override PartName="/ppt/tags/tag58.xml" ContentType="application/vnd.openxmlformats-officedocument.presentationml.tags+xml"/>
  <Override PartName="/ppt/notesSlides/notesSlide77.xml" ContentType="application/vnd.openxmlformats-officedocument.presentationml.notesSlide+xml"/>
  <Override PartName="/ppt/tags/tag59.xml" ContentType="application/vnd.openxmlformats-officedocument.presentationml.tags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6" r:id="rId2"/>
  </p:sldMasterIdLst>
  <p:notesMasterIdLst>
    <p:notesMasterId r:id="rId81"/>
  </p:notesMasterIdLst>
  <p:sldIdLst>
    <p:sldId id="257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374" r:id="rId13"/>
    <p:sldId id="327" r:id="rId14"/>
    <p:sldId id="378" r:id="rId15"/>
    <p:sldId id="402" r:id="rId16"/>
    <p:sldId id="328" r:id="rId17"/>
    <p:sldId id="329" r:id="rId18"/>
    <p:sldId id="403" r:id="rId19"/>
    <p:sldId id="411" r:id="rId20"/>
    <p:sldId id="412" r:id="rId21"/>
    <p:sldId id="383" r:id="rId22"/>
    <p:sldId id="332" r:id="rId23"/>
    <p:sldId id="413" r:id="rId24"/>
    <p:sldId id="334" r:id="rId25"/>
    <p:sldId id="384" r:id="rId26"/>
    <p:sldId id="336" r:id="rId27"/>
    <p:sldId id="337" r:id="rId28"/>
    <p:sldId id="389" r:id="rId29"/>
    <p:sldId id="338" r:id="rId30"/>
    <p:sldId id="379" r:id="rId31"/>
    <p:sldId id="388" r:id="rId32"/>
    <p:sldId id="339" r:id="rId33"/>
    <p:sldId id="340" r:id="rId34"/>
    <p:sldId id="341" r:id="rId35"/>
    <p:sldId id="342" r:id="rId36"/>
    <p:sldId id="414" r:id="rId37"/>
    <p:sldId id="380" r:id="rId38"/>
    <p:sldId id="404" r:id="rId39"/>
    <p:sldId id="344" r:id="rId40"/>
    <p:sldId id="345" r:id="rId41"/>
    <p:sldId id="375" r:id="rId42"/>
    <p:sldId id="415" r:id="rId43"/>
    <p:sldId id="348" r:id="rId44"/>
    <p:sldId id="416" r:id="rId45"/>
    <p:sldId id="350" r:id="rId46"/>
    <p:sldId id="351" r:id="rId47"/>
    <p:sldId id="352" r:id="rId48"/>
    <p:sldId id="405" r:id="rId49"/>
    <p:sldId id="353" r:id="rId50"/>
    <p:sldId id="376" r:id="rId51"/>
    <p:sldId id="406" r:id="rId52"/>
    <p:sldId id="355" r:id="rId53"/>
    <p:sldId id="356" r:id="rId54"/>
    <p:sldId id="386" r:id="rId55"/>
    <p:sldId id="357" r:id="rId56"/>
    <p:sldId id="358" r:id="rId57"/>
    <p:sldId id="359" r:id="rId58"/>
    <p:sldId id="360" r:id="rId59"/>
    <p:sldId id="382" r:id="rId60"/>
    <p:sldId id="407" r:id="rId61"/>
    <p:sldId id="361" r:id="rId62"/>
    <p:sldId id="390" r:id="rId63"/>
    <p:sldId id="408" r:id="rId64"/>
    <p:sldId id="362" r:id="rId65"/>
    <p:sldId id="391" r:id="rId66"/>
    <p:sldId id="409" r:id="rId67"/>
    <p:sldId id="363" r:id="rId68"/>
    <p:sldId id="364" r:id="rId69"/>
    <p:sldId id="392" r:id="rId70"/>
    <p:sldId id="417" r:id="rId71"/>
    <p:sldId id="365" r:id="rId72"/>
    <p:sldId id="418" r:id="rId73"/>
    <p:sldId id="387" r:id="rId74"/>
    <p:sldId id="367" r:id="rId75"/>
    <p:sldId id="419" r:id="rId76"/>
    <p:sldId id="369" r:id="rId77"/>
    <p:sldId id="370" r:id="rId78"/>
    <p:sldId id="371" r:id="rId79"/>
    <p:sldId id="372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概述" id="{E1A60916-9A78-4E7E-BB92-3128165CDAEA}">
          <p14:sldIdLst>
            <p14:sldId id="257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python程序框架" id="{A6DBA4C3-5F64-4F66-9083-999CC603BD43}">
          <p14:sldIdLst>
            <p14:sldId id="374"/>
            <p14:sldId id="327"/>
            <p14:sldId id="378"/>
          </p14:sldIdLst>
        </p14:section>
        <p14:section name="变量赋值输入输出" id="{70EE0BE8-ADEF-4A49-AF06-EB3485B9F7EA}">
          <p14:sldIdLst>
            <p14:sldId id="402"/>
            <p14:sldId id="328"/>
            <p14:sldId id="329"/>
          </p14:sldIdLst>
        </p14:section>
        <p14:section name="变量名和保留字" id="{11BB1594-2A1B-4E18-BA70-9D1BBA619CF5}">
          <p14:sldIdLst>
            <p14:sldId id="403"/>
            <p14:sldId id="411"/>
            <p14:sldId id="412"/>
          </p14:sldIdLst>
        </p14:section>
        <p14:section name="数字类型" id="{31C187DE-BFB2-404F-9277-68622FAFEC2E}">
          <p14:sldIdLst>
            <p14:sldId id="383"/>
            <p14:sldId id="332"/>
            <p14:sldId id="413"/>
            <p14:sldId id="334"/>
          </p14:sldIdLst>
        </p14:section>
        <p14:section name="字符串类型序号" id="{5E1865BE-BDD1-48B0-8154-84AD145C5FBF}">
          <p14:sldIdLst>
            <p14:sldId id="384"/>
            <p14:sldId id="336"/>
            <p14:sldId id="337"/>
            <p14:sldId id="389"/>
            <p14:sldId id="338"/>
            <p14:sldId id="379"/>
          </p14:sldIdLst>
        </p14:section>
        <p14:section name="字符串操作和函数" id="{8F2FC420-D5A5-4642-8D09-915A2131429E}">
          <p14:sldIdLst>
            <p14:sldId id="388"/>
            <p14:sldId id="339"/>
            <p14:sldId id="340"/>
            <p14:sldId id="341"/>
            <p14:sldId id="342"/>
            <p14:sldId id="414"/>
            <p14:sldId id="380"/>
          </p14:sldIdLst>
        </p14:section>
        <p14:section name="字符串的格式化" id="{E97855DB-C03E-461A-A8AA-1A58D529AB13}">
          <p14:sldIdLst>
            <p14:sldId id="404"/>
            <p14:sldId id="344"/>
            <p14:sldId id="345"/>
          </p14:sldIdLst>
        </p14:section>
        <p14:section name="分支结构" id="{5A5B0D69-32B7-4B87-BC9E-97455DA09DCB}">
          <p14:sldIdLst>
            <p14:sldId id="375"/>
            <p14:sldId id="415"/>
            <p14:sldId id="348"/>
            <p14:sldId id="416"/>
            <p14:sldId id="350"/>
            <p14:sldId id="351"/>
            <p14:sldId id="352"/>
          </p14:sldIdLst>
        </p14:section>
        <p14:section name="分支结构的应用" id="{F146F823-1E1C-46A3-AE4C-5787685ABF70}">
          <p14:sldIdLst>
            <p14:sldId id="405"/>
            <p14:sldId id="353"/>
            <p14:sldId id="376"/>
          </p14:sldIdLst>
        </p14:section>
        <p14:section name="条件判断" id="{E696361A-02E1-451B-B550-DEF366877C6D}">
          <p14:sldIdLst>
            <p14:sldId id="406"/>
            <p14:sldId id="355"/>
            <p14:sldId id="356"/>
          </p14:sldIdLst>
        </p14:section>
        <p14:section name="遍历循环 计数循环" id="{FCB4AD4D-C061-4044-966E-E5008292B38A}">
          <p14:sldIdLst>
            <p14:sldId id="386"/>
            <p14:sldId id="357"/>
            <p14:sldId id="358"/>
            <p14:sldId id="359"/>
            <p14:sldId id="360"/>
            <p14:sldId id="382"/>
          </p14:sldIdLst>
        </p14:section>
        <p14:section name="字符串遍历循环" id="{4EF65608-B252-4ECD-A55E-35A8727940C2}">
          <p14:sldIdLst>
            <p14:sldId id="407"/>
            <p14:sldId id="361"/>
            <p14:sldId id="390"/>
          </p14:sldIdLst>
        </p14:section>
        <p14:section name="无限循环" id="{173165D9-7325-4950-BB53-A0B8434F7E7B}">
          <p14:sldIdLst>
            <p14:sldId id="408"/>
            <p14:sldId id="362"/>
            <p14:sldId id="391"/>
          </p14:sldIdLst>
        </p14:section>
        <p14:section name="循环控制保留字" id="{AEBF86FB-3519-47F1-A10D-7D368FB6EC5D}">
          <p14:sldIdLst>
            <p14:sldId id="409"/>
            <p14:sldId id="363"/>
            <p14:sldId id="364"/>
            <p14:sldId id="392"/>
          </p14:sldIdLst>
        </p14:section>
        <p14:section name="循环的高级用法" id="{61F7B79D-7385-4883-A9D5-157FC3693725}">
          <p14:sldIdLst>
            <p14:sldId id="417"/>
            <p14:sldId id="365"/>
            <p14:sldId id="418"/>
          </p14:sldIdLst>
        </p14:section>
        <p14:section name="异常处理" id="{66E2F3A6-C24A-4868-9374-E36C85B4AFFF}">
          <p14:sldIdLst>
            <p14:sldId id="387"/>
            <p14:sldId id="367"/>
            <p14:sldId id="419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00"/>
    <a:srgbClr val="800000"/>
    <a:srgbClr val="FF9900"/>
    <a:srgbClr val="2A4F86"/>
    <a:srgbClr val="339933"/>
    <a:srgbClr val="33CC33"/>
    <a:srgbClr val="9966FF"/>
    <a:srgbClr val="99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8" autoAdjust="0"/>
    <p:restoredTop sz="84021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D807-20A1-4810-B522-7BA242626596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F8F9-43C6-4EAF-8006-A07F276C9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2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同学你好！本讲我们开始学习第二章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基础及控制结构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2F8F9-43C6-4EAF-8006-A07F276C9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02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82" indent="-186282" defTabSz="1261858" fontAlgn="ctr">
              <a:lnSpc>
                <a:spcPct val="125000"/>
              </a:lnSpc>
              <a:spcAft>
                <a:spcPts val="621"/>
              </a:spcAft>
              <a:buFont typeface="Huawei Sans" panose="020C0503030203020204" pitchFamily="34" charset="0"/>
              <a:buChar char="•"/>
              <a:defRPr/>
            </a:pP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具体来说，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的开发工具包括以下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种，分别是：</a:t>
            </a: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Pycharm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VS code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Jupyter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 Notebook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Spyder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IDLE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。</a:t>
            </a:r>
            <a:endParaRPr lang="en-US" altLang="zh-CN" sz="1100" dirty="0">
              <a:solidFill>
                <a:prstClr val="black"/>
              </a:solidFill>
              <a:latin typeface="Arial Unicode MS" panose="020B0604020202020204" pitchFamily="34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86282" indent="-186282" defTabSz="1261858" fontAlgn="ctr">
              <a:lnSpc>
                <a:spcPct val="125000"/>
              </a:lnSpc>
              <a:spcAft>
                <a:spcPts val="621"/>
              </a:spcAft>
              <a:buFont typeface="Huawei Sans" panose="020C0503030203020204" pitchFamily="34" charset="0"/>
              <a:buChar char="•"/>
              <a:defRPr/>
            </a:pP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Pycharm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是标准的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开发环境，功能最全，唯一的缺点就是启动有点慢。</a:t>
            </a: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Pycharm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可以从官网下载安装，其中社区版属于免费版本。</a:t>
            </a: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Pycharm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带有一整套可以帮助用户提高开发效率的工具，比如调试、语法高亮、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Project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管理。此外，</a:t>
            </a: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Pycharm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提供了一些高级功能，用于支持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Django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框架下的专业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Web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开发。</a:t>
            </a:r>
            <a:endParaRPr lang="en-US" altLang="zh-CN" sz="1100" dirty="0">
              <a:solidFill>
                <a:prstClr val="black"/>
              </a:solidFill>
              <a:latin typeface="Arial Unicode MS" panose="020B0604020202020204" pitchFamily="34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86282" indent="-186282" defTabSz="1261858" fontAlgn="ctr">
              <a:lnSpc>
                <a:spcPct val="125000"/>
              </a:lnSpc>
              <a:spcAft>
                <a:spcPts val="621"/>
              </a:spcAft>
              <a:buFont typeface="Huawei Sans" panose="020C0503030203020204" pitchFamily="34" charset="0"/>
              <a:buChar char="•"/>
              <a:defRPr/>
            </a:pP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VS code</a:t>
            </a:r>
            <a:r>
              <a:rPr lang="zh-CN" altLang="en-US" sz="1700" dirty="0"/>
              <a:t>是一款免费开源的现代化轻量级代码编辑器。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可以从官网上下载对应版本安装。</a:t>
            </a:r>
            <a:endParaRPr lang="en-US" altLang="zh-CN" sz="1100" dirty="0">
              <a:solidFill>
                <a:prstClr val="black"/>
              </a:solidFill>
              <a:latin typeface="Arial Unicode MS" panose="020B0604020202020204" pitchFamily="34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86282" indent="-186282" defTabSz="1261858" fontAlgn="ctr">
              <a:lnSpc>
                <a:spcPct val="125000"/>
              </a:lnSpc>
              <a:spcAft>
                <a:spcPts val="621"/>
              </a:spcAft>
              <a:buFont typeface="Huawei Sans" panose="020C0503030203020204" pitchFamily="34" charset="0"/>
              <a:buChar char="•"/>
              <a:defRPr/>
            </a:pPr>
            <a:r>
              <a:rPr lang="en-US" altLang="zh-CN" sz="1100" dirty="0" err="1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Jupyter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 Notebook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Spyder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都是</a:t>
            </a: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anaconda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安装后自带的开发工具。</a:t>
            </a:r>
            <a:endParaRPr lang="en-US" altLang="zh-CN" sz="1100" dirty="0">
              <a:solidFill>
                <a:prstClr val="black"/>
              </a:solidFill>
              <a:latin typeface="Arial Unicode MS" panose="020B0604020202020204" pitchFamily="34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946313"/>
            <a:r>
              <a:rPr lang="en-US" altLang="zh-CN" dirty="0"/>
              <a:t>IDLE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自带的开发工具</a:t>
            </a:r>
            <a:r>
              <a:rPr lang="en-US" altLang="zh-CN" dirty="0"/>
              <a:t>,</a:t>
            </a:r>
            <a:r>
              <a:rPr lang="zh-CN" altLang="en-US" dirty="0"/>
              <a:t>是应用</a:t>
            </a:r>
            <a:r>
              <a:rPr lang="en-US" altLang="zh-CN" dirty="0"/>
              <a:t>Python</a:t>
            </a:r>
            <a:r>
              <a:rPr lang="zh-CN" altLang="en-US" dirty="0"/>
              <a:t>第三方库的图形接口库</a:t>
            </a:r>
            <a:r>
              <a:rPr lang="en-US" altLang="zh-CN" dirty="0" err="1"/>
              <a:t>Tkinter</a:t>
            </a:r>
            <a:r>
              <a:rPr lang="zh-CN" altLang="en-US" dirty="0"/>
              <a:t>开发的一个图形界面的开发工具。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安装完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解释器后就可以使用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IDLE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了，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IDLE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可以用于运行和调试一些简单的小程序，一般开始学习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的时候用的比较多，但不适合做项目开发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本讲，我们学习了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概述，同学再见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21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同学，你好！本讲我们学习</a:t>
            </a:r>
            <a:r>
              <a:rPr lang="en-US" altLang="zh-CN" dirty="0"/>
              <a:t>Python</a:t>
            </a:r>
            <a:r>
              <a:rPr lang="zh-CN" altLang="en-US" dirty="0"/>
              <a:t>基础知识中  程序的格式框架部分。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下面，我们从例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2.1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的程序代码入手，解析一个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程序的格式框架。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这个程序的功能是实现两种重量单位之间的转换，如果用户输入的 是千克重量，则将其转换为磅重量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相反，如果用户输入 的是磅重量，则将其转换为千克重量。如果输入的不是这两种重量单位则输出报错信息。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这里，我们不关注程序的代码细节，而是从整体了解程序的构成。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同学们可以看出，程序的 不同语法部分，用不同的颜色显示。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程序前面的红色部分和绿色部分，我们称为注释。注释是用于提高代码可读性的辅助性文字，不是真正要执行的代码，不会被执行。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红色部分以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#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开头，我们把它叫做单行注释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绿色部分用三个单引号作为开头和结尾，叫做多行注释。单行注释和多行注释都不会被执行。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在下面的代码中，有些代码行前面留了一块空白区域。这叫做缩进。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语言就是利用位置上的缩进来表示语句之间的逻辑关系，用来实现程序的结构框架。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对于缩进，需要注意的是，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        缩进不正确会导致程序运行错误；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方正兰亭黑简体" panose="02000000000000000000" pitchFamily="2" charset="-122"/>
              <a:cs typeface="Times New Roman"/>
            </a:endParaRPr>
          </a:p>
          <a:p>
            <a:pPr marL="594950" marR="0" lvl="1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缩进可以表达代码之间的包含关系和层次关系；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594950" marR="0" lvl="1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此外，缩进的长度应该一致，规范的用法时，一般用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4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个空格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或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</a:t>
            </a:r>
            <a:r>
              <a:rPr kumimoji="0" lang="en-US" altLang="zh-CN" sz="1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TAB</a:t>
            </a:r>
            <a:r>
              <a:rPr kumimoji="0" lang="zh-CN" altLang="en-US" sz="1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制表符来表示一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个缩进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我们观察一下，程序中的引号，同学们会发现，同样是表示字符串，有的地方使用单引号，有的地方使用双引号。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中，表示字符串时，既可以使用单引号，也可以使用双引号。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那么什么时候只能用单引号，什么时候只能用双引号呢？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7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在有些情况下，需要单引号和双引号的配合使用的时候，只能用其中一种引号。</a:t>
            </a:r>
            <a:endParaRPr lang="en-US" altLang="zh-CN" dirty="0"/>
          </a:p>
          <a:p>
            <a:r>
              <a:rPr lang="zh-CN" altLang="en-US" dirty="0"/>
              <a:t>比如，如果字符串本身包含单引号，那么该字符串的外侧必须用双引号括起来。</a:t>
            </a:r>
            <a:endParaRPr lang="en-US" altLang="zh-CN" dirty="0"/>
          </a:p>
          <a:p>
            <a:r>
              <a:rPr lang="zh-CN" altLang="en-US" dirty="0"/>
              <a:t>比如这里需要输出的字符串中包含两个单引号，那么在</a:t>
            </a:r>
            <a:r>
              <a:rPr lang="en-US" altLang="zh-CN" dirty="0"/>
              <a:t>print</a:t>
            </a:r>
            <a:r>
              <a:rPr lang="zh-CN" altLang="en-US" dirty="0"/>
              <a:t>语句中，需要用双引号将这个字符串括起来，表示这是一个字符串。</a:t>
            </a:r>
            <a:endParaRPr lang="en-US" altLang="zh-CN" dirty="0"/>
          </a:p>
          <a:p>
            <a:r>
              <a:rPr lang="zh-CN" altLang="en-US" dirty="0"/>
              <a:t>同样，如果字符串内部存在双引号，则该字符串的外侧需要用单引号括起来。</a:t>
            </a:r>
            <a:endParaRPr lang="en-US" altLang="zh-CN" dirty="0"/>
          </a:p>
          <a:p>
            <a:r>
              <a:rPr lang="zh-CN" altLang="en-US" dirty="0"/>
              <a:t>但是，不管是使用单引号还是双引号，一定要注意引号的配对关系。</a:t>
            </a:r>
            <a:endParaRPr lang="en-US" altLang="zh-CN" dirty="0"/>
          </a:p>
          <a:p>
            <a:r>
              <a:rPr lang="zh-CN" altLang="en-US" dirty="0"/>
              <a:t>本讲我们学习了程序的格式框架，同学再见！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F8F9-43C6-4EAF-8006-A07F276C98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5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同学，你好！本讲我们开始学习</a:t>
            </a:r>
            <a:r>
              <a:rPr lang="en-US" altLang="zh-CN" dirty="0"/>
              <a:t>Python</a:t>
            </a:r>
            <a:r>
              <a:rPr lang="zh-CN" altLang="en-US" dirty="0"/>
              <a:t>基础知识中的 变量赋值、输入函数和输出函数。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04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首先，我们来学习变量赋值语句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234950" marR="0" lvl="0" indent="-22225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赋值语句用来给变量赋予新的数据值。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将右侧运算结果赋给左侧变量。例如，下面两个语句就是赋值语句。</a:t>
            </a:r>
          </a:p>
          <a:p>
            <a:pPr indent="269875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 = input()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 = a + 10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第一个赋值语句中，使用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函数接收用户的输入，返回输入的字符串赋值给左侧的变量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是字符串类型。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第二个赋值语句中，计算变量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的和，将结果复制给左侧的变量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是计算的结果，如果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，比如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a+10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的结果为整数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也为整数。如果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为小数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a+10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10.2,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也为小数。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因此，在赋值时右侧的类型会作用到左侧变量上。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eval()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函数用来执行一个字符串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里面的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表达式，并返回表达式的值。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实质是去掉参数最外侧引号并执行余下语句。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eval('1+2‘)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这个语句的功能是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，即执行了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1+2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得到结果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8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接下来我们学习输入输出函数，包括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输入函数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与输出函数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print()</a:t>
            </a:r>
            <a:b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</a:b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输入函数是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input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input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函数的调用格式如下，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&lt;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变量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&gt; = input(&lt;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提示信息字符串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&gt;)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Input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的参数是提示信息字符串，该参数是可选参数，可以根据需求决定是否添加提示信息。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     Input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函数的功能是：将用户输入的内容，以字符串形式保存在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&lt;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变量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&gt;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Input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的参数是提示信息字符串，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例句中的参数是用引号括起来的提示信息：请输入用户名。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0" algn="l" defTabSz="1219304" rtl="0" eaLnBrk="1" fontAlgn="ctr" latinLnBrk="0" hangingPunct="1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007EDE"/>
              </a:buClr>
              <a:buSzTx/>
              <a:buFontTx/>
              <a:buNone/>
              <a:tabLst>
                <a:tab pos="235585" algn="l"/>
              </a:tabLst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这个例句的功能是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将用户输入的数据保存到变量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data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中。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输出函数是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print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，调用形式如下，其功能是：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以字符串的形式向控制台输出结果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print(“format error”)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，其输出结果是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 error</a:t>
            </a: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需要注意：字符串类型的一对引号仅在程序内部使用，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输出时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左右两侧并无引号。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再例如下面的例句：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print(“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重量为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{:.2f}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kg”.format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(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ConStr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))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，这里用到了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，也就是格式化函数。关于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函数，后面我们还会详细讲解，在这里，只需要知道，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{}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是槽，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:.2f</a:t>
            </a:r>
            <a:r>
              <a:rPr kumimoji="0" lang="zh-CN" altLang="en-US" sz="1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}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表示将变量</a:t>
            </a:r>
            <a:r>
              <a:rPr kumimoji="0" lang="en-US" altLang="zh-CN" sz="11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ConStr</a:t>
            </a:r>
            <a:r>
              <a:rPr kumimoji="0" lang="zh-CN" altLang="en-US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的值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填充到此处，并保留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2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位小数。</a:t>
            </a:r>
            <a:endParaRPr kumimoji="0" lang="en-US" altLang="zh-CN" sz="11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conStr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原来的值为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123.4567,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直接用槽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{}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输出时，输出结果为 重量为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123.4567kg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，在槽中指定格式为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:.2f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时，结果为 重量为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123.4567kg</a:t>
            </a: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本讲我们学习了赋值语句 评估函数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eval 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输入函数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input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和输出函数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print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54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▫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54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▫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8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同学，你好！本讲我们学习</a:t>
            </a:r>
            <a:r>
              <a:rPr lang="en-US" altLang="zh-CN" dirty="0"/>
              <a:t>Python</a:t>
            </a:r>
            <a:r>
              <a:rPr lang="zh-CN" altLang="en-US" dirty="0"/>
              <a:t>基础知识中的变量命名规则和保留字。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914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变量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是程序中用于保存数据的占位符号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变量名可以由用户自由指定，但是需要符合标识符的命名规则，也就是说</a:t>
            </a:r>
            <a:r>
              <a:rPr kumimoji="0" lang="zh-CN" altLang="en-US" sz="1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变量名中只能出现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大小写英文字母、数字、下划线和中文字符，不能出现其他符号。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除此之外，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变量名的首字符不能是数字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而且，变量名不能与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的保留字相同。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的变量名对于大小写敏感。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下面我们来看看，什么样的变量名是合法的，什么样的变量名不合法。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例如，</a:t>
            </a: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第一行的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name_1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name123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_name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等是合法的变量名。</a:t>
            </a: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第二行中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是合法的变量名，但是代表的是两个不同的变量。</a:t>
            </a: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第三行都是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Num&amp;1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123num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for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等是不合法的变量名。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比如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&amp;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是不允许的字符，首字符不能为数字，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for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的保留字重名。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所以，我们需要了解，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有哪些保留字。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2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808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保留字也称关键字。保留字是被编程语言内部定义并保留使用的标识符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语言有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35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个保留字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(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也叫关键字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，下面表中列出的是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的所有保留字。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其中，红色显示的是不常用的保留字。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可以通过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keyword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库中的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kwlist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输出这些保留字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具体的实现语句是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import keyword</a:t>
            </a:r>
          </a:p>
          <a:p>
            <a:pPr>
              <a:lnSpc>
                <a:spcPct val="120000"/>
              </a:lnSpc>
            </a:pPr>
            <a:r>
              <a:rPr lang="en-US" altLang="zh-CN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en-US" altLang="zh-CN" sz="11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keyword.kwlist</a:t>
            </a:r>
            <a:r>
              <a:rPr lang="en-US" altLang="zh-CN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通过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keyword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库的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lwlist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常量得到所有保留字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本讲，我们学习了变量的命名规则和保留字，同学再见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68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本章我们包括三部分内容。分别是</a:t>
            </a:r>
            <a:r>
              <a:rPr lang="en-US" altLang="zh-CN" dirty="0"/>
              <a:t>Python</a:t>
            </a:r>
            <a:r>
              <a:rPr lang="zh-CN" altLang="en-US" dirty="0"/>
              <a:t>概述、</a:t>
            </a:r>
            <a:r>
              <a:rPr lang="en-US" altLang="zh-CN" dirty="0"/>
              <a:t>Python</a:t>
            </a:r>
            <a:r>
              <a:rPr lang="zh-CN" altLang="en-US" dirty="0"/>
              <a:t>基础知识以及控制结构。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0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同学你好，本节我们学习</a:t>
            </a:r>
            <a:r>
              <a:rPr lang="en-US" altLang="zh-CN" dirty="0"/>
              <a:t>Python</a:t>
            </a:r>
            <a:r>
              <a:rPr lang="zh-CN" altLang="en-US" dirty="0"/>
              <a:t>基础知识部分的数字类型。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的基本数据类型包括：数字类型和字符串类型。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8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其中，数字类型可用来表示各种数值，包括为整数、浮点数、复数三种类型。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整数对应于数学上的整数。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浮点数对应于数学上的实数。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复数即形如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a+bj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形式。由实部和虚部两部分组成。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121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数字参加运算时，会用到运算符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接下来我们学习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的常用数值运算符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与数学上用法相同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* 表示 乘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注意除和整除的区别。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/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是数学上的除法，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//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则是整除，例如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10//3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结果是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3.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是求余运算符。一般用来判断整除关系或倍数关系等。整除和求余操作都要求操作符左右侧的两个操作数都是整数。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**是幂运算，计算幂。还可以使用数学库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math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中的对应函数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pow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实现。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另外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还可以作为单目操作符，放在一个数据之前，分别表示取该数本身和相反数。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本讲我们学习了整数类型、实数类型、复数类型和常见操作符。同学再见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59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</a:t>
            </a:r>
            <a:r>
              <a:rPr lang="en-US" altLang="zh-CN" dirty="0"/>
              <a:t>Python</a:t>
            </a:r>
            <a:r>
              <a:rPr lang="zh-CN" altLang="en-US" dirty="0"/>
              <a:t>基础知识中的字符串类型 字符串的切片和索引。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字符串常量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由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一对单引号或一对双引号表示。字符串是由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个或多个字符组成的有序字符序列。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每个字符串可能包含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个或多个字符。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例如这三个数据都是字符串类型的。字符串在形式上就是用双引号或单引号括起来。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字符串是字符的有序序列，字符串中的每个字符都有序号，可以通过序号任意访问字符串中的某个字符，这个过程叫做索引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8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既然字符串是有序的，那么序号是如何定义的呢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比如，这里有一个字符串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hello.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包含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个字符，每个字符在字符串中的序号是多少呢？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对于字符串中每个字符，我们可以从正向和反向两个方向上为字符编号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在正向序号体系中，第一个字符的序号最小，为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，而且从左到右依次递增；例如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hello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字符串中字符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4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在反向序号体系中，最后一个字符的序号最大，为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，而且从右到左的依次递减；例如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hello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字符串中字符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同学们可以发现字符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有两个序号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，可以通过其中任意一个序号来访问字符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也有两个序号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4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。字符串中的每个字符都有正向递增序号和反向递减序号。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14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下面，我们来看一下索引字符串元素的方法。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索引，就是返回字符串中的单个字符。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索引的形式是 字符串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序号。其中序号要用方括号括起来。字符的序号也叫索引号。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例如：变量</a:t>
            </a: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存放了字符串</a:t>
            </a: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'hello‘</a:t>
            </a: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则</a:t>
            </a: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s[1]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表示字符串中序号为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的字符，也就是正数第二个字符</a:t>
            </a: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‘e’ </a:t>
            </a: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s[-1]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表示字符串中序号为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-1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的字符，就是最后一个字符</a:t>
            </a:r>
            <a:r>
              <a:rPr kumimoji="0" lang="pt-BR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‘o’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14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除了索引之外，字符串切片也是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的常见操作。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切片，顾名思义，就是从一个字符串中切出一段。结果是返回字符串的一段子串。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切片的形式是字符串加子串的起始序号和终止序号。起始序号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M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，终止序号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中间要用英文冒号连接，表示序号范围。而且，序号范围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M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要用方括号括起来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必须注意的是终止序号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所在位置上的字符并不包含在内。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存放的字符串内容为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hello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字符串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中的第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3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位到第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5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位的字串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可以用</a:t>
            </a:r>
            <a:r>
              <a:rPr lang="en-US" altLang="zh-CN" sz="11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s[2:5]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，注意，这里终止序号为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，所以实际切片结果最多只能取到序号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4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需要同学们注意的是，起始序号和终止序号省略的情况。省略了起始序号表示从序号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开始。省略了终止序号，表示包含最后一位。因此，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s[:]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可以用来表示获得字符串中的所有字符。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但是如果冒号右侧的终止序号不为空，则表示该序号是被排除在外的。比如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s[:-1]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表示去掉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中的字符串去掉最后一位字符后剩下的子串。结果是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hell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7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下面，我们通过例</a:t>
            </a:r>
            <a:r>
              <a:rPr lang="en-US" altLang="zh-CN" dirty="0"/>
              <a:t>2.2</a:t>
            </a:r>
            <a:r>
              <a:rPr lang="zh-CN" altLang="en-US" dirty="0"/>
              <a:t>，进一步学习字符串的切片操作。</a:t>
            </a:r>
            <a:endParaRPr lang="en-US" altLang="zh-CN" dirty="0"/>
          </a:p>
          <a:p>
            <a:r>
              <a:rPr lang="zh-CN" altLang="en-US" dirty="0"/>
              <a:t>首先通过</a:t>
            </a:r>
            <a:r>
              <a:rPr lang="en-US" altLang="zh-CN" dirty="0"/>
              <a:t>input</a:t>
            </a:r>
            <a:r>
              <a:rPr lang="zh-CN" altLang="en-US" dirty="0"/>
              <a:t>函数，接受用户输入的</a:t>
            </a:r>
            <a:r>
              <a:rPr lang="en-US" altLang="zh-CN" dirty="0"/>
              <a:t>11</a:t>
            </a:r>
            <a:r>
              <a:rPr lang="zh-CN" altLang="en-US" dirty="0"/>
              <a:t>位手机号，并存在变量</a:t>
            </a:r>
            <a:r>
              <a:rPr lang="en-US" altLang="zh-CN" dirty="0" err="1"/>
              <a:t>telnum</a:t>
            </a:r>
            <a:r>
              <a:rPr lang="zh-CN" altLang="en-US" dirty="0"/>
              <a:t>中，</a:t>
            </a:r>
            <a:endParaRPr lang="en-US" altLang="zh-CN" dirty="0"/>
          </a:p>
          <a:p>
            <a:r>
              <a:rPr lang="zh-CN" altLang="en-US" dirty="0"/>
              <a:t>然后通过</a:t>
            </a:r>
            <a:r>
              <a:rPr lang="en-US" altLang="zh-CN" dirty="0" err="1"/>
              <a:t>telnum</a:t>
            </a:r>
            <a:r>
              <a:rPr lang="en-US" altLang="zh-CN" dirty="0"/>
              <a:t>[0:3]</a:t>
            </a:r>
            <a:r>
              <a:rPr lang="zh-CN" altLang="en-US" dirty="0"/>
              <a:t>截取手机号的前三位。从切片形式上来看，结果是序号为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的子串，也就是第</a:t>
            </a:r>
            <a:r>
              <a:rPr lang="en-US" altLang="zh-CN" dirty="0"/>
              <a:t>1</a:t>
            </a:r>
            <a:r>
              <a:rPr lang="zh-CN" altLang="en-US" dirty="0"/>
              <a:t>位到第</a:t>
            </a:r>
            <a:r>
              <a:rPr lang="en-US" altLang="zh-CN" dirty="0"/>
              <a:t>3</a:t>
            </a:r>
            <a:r>
              <a:rPr lang="zh-CN" altLang="en-US" dirty="0"/>
              <a:t>位的子串。内容为</a:t>
            </a:r>
            <a:r>
              <a:rPr lang="en-US" altLang="zh-CN" dirty="0"/>
              <a:t>130</a:t>
            </a:r>
          </a:p>
          <a:p>
            <a:r>
              <a:rPr lang="en-US" altLang="zh-CN" dirty="0" err="1"/>
              <a:t>telnum</a:t>
            </a:r>
            <a:r>
              <a:rPr lang="en-US" altLang="zh-CN" dirty="0"/>
              <a:t>[-4: ]</a:t>
            </a:r>
            <a:r>
              <a:rPr lang="zh-CN" altLang="en-US" dirty="0"/>
              <a:t>截取手机后四位。从切片形式上看，结果是从倒数第四位到倒数第一位的字串。内容为</a:t>
            </a:r>
            <a:r>
              <a:rPr lang="en-US" altLang="zh-CN" dirty="0"/>
              <a:t>5678</a:t>
            </a:r>
          </a:p>
          <a:p>
            <a:r>
              <a:rPr lang="zh-CN" altLang="en-US" dirty="0"/>
              <a:t>在索引和切片时，起始序号和索引序号既可以是正向递增序号，也可以是反向递减序号。甚至是两种序号的混合使用，都是合法的。</a:t>
            </a:r>
            <a:endParaRPr lang="en-US" altLang="zh-CN" dirty="0"/>
          </a:p>
          <a:p>
            <a:r>
              <a:rPr lang="zh-CN" altLang="en-US" dirty="0"/>
              <a:t>比如截取前三位也可以表示为</a:t>
            </a:r>
            <a:r>
              <a:rPr lang="en-US" altLang="zh-CN" dirty="0" err="1"/>
              <a:t>telnum</a:t>
            </a:r>
            <a:r>
              <a:rPr lang="en-US" altLang="zh-CN" dirty="0"/>
              <a:t>[-11:3]</a:t>
            </a:r>
          </a:p>
          <a:p>
            <a:r>
              <a:rPr lang="zh-CN" altLang="en-US" dirty="0"/>
              <a:t>本讲，我们学习了字符串类型，字符串元素的序号，字符串的索引和字符串的切片。同学再见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F8F9-43C6-4EAF-8006-A07F276C98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313">
              <a:defRPr/>
            </a:pPr>
            <a:r>
              <a:rPr lang="zh-CN" altLang="en-US" dirty="0"/>
              <a:t>本讲我们学习第一部分</a:t>
            </a:r>
            <a:r>
              <a:rPr lang="en-US" altLang="zh-CN" dirty="0"/>
              <a:t>Python</a:t>
            </a:r>
            <a:r>
              <a:rPr lang="zh-CN" altLang="en-US" dirty="0"/>
              <a:t>概述。</a:t>
            </a:r>
            <a:endParaRPr lang="en-US" altLang="zh-CN" dirty="0"/>
          </a:p>
          <a:p>
            <a:pPr defTabSz="946313">
              <a:defRPr/>
            </a:pPr>
            <a:r>
              <a:rPr lang="zh-CN" altLang="en-US" dirty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的发展，应用领域，和环境安装。</a:t>
            </a:r>
          </a:p>
          <a:p>
            <a:pPr defTabSz="946313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</a:t>
            </a:r>
            <a:r>
              <a:rPr lang="en-US" altLang="zh-CN" dirty="0"/>
              <a:t>Python</a:t>
            </a:r>
            <a:r>
              <a:rPr lang="zh-CN" altLang="en-US" dirty="0"/>
              <a:t>基础知识的 字符串的操作符 和字符串的处理函数。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字符串的操作包括连接、复制、以及判断是否包含。从表里可以看出，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连接两个字符串用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号，例如：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world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两个字符串连接为一个更长的字符串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pythonworld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前面我们学习过，数值的加法也是用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那到底加号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到底是加法运算，还是连接运算呢？这主要看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号两侧的数据类型。如果两侧都是字符串就执行连接操作，如果两侧都是数值就执行求和操作。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但是要注意：加号两侧的数据类型需要一致，要么都是数值，要么都是字符串。不能一边是数值，另一边是字符串，这种情况下执行程序时将会报错。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复制字符串用*操作，也就是说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*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或者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*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都表示将字符串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复制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次。例如字符串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AI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*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，返回三个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AI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组成的新字符串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判断字符串的包含关系用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in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操作符。如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 in 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，用来判断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是否是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的子串，如果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的子串，则返回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True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。如果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不是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的子串，则返回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False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“python”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pythonworld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”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的子串，因此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"python" in "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pythonworld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"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，结果为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True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       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”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不是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pythonworld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”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的子串，因此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"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" in "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pythonworld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"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，结果为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False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13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接下来介绍常用的字符串处理函数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len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,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返回字符串的长度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。例如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len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(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人工智能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)</a:t>
            </a:r>
            <a:r>
              <a:rPr kumimoji="0" lang="zh-CN" altLang="en-US" sz="1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zh-CN" altLang="en-US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，字母和汉字都是按照长度为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进行计数。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，返回任意类型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所对应的字符串形式，例如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(3.14)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3.14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”, </a:t>
            </a:r>
            <a:r>
              <a:rPr kumimoji="0" lang="zh-CN" altLang="en-US" sz="1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([1,2])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“[1,2]”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，均增加了双引号。</a:t>
            </a:r>
            <a:endParaRPr kumimoji="0" lang="en-US" altLang="zh-CN" sz="11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hex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oct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函数返回整数的十六进制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或八进制小写形式字符串。例如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：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hex(425)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0x1a9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kumimoji="0" lang="zh-CN" altLang="en-US" sz="11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en-US" altLang="zh-CN" sz="11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,,                   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oct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(425)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0o651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是一对相反操作。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通过编码值得到对应的字符用函数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。例如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(97)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结果是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‘a‘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，这是因为在计算机内部，字符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用编码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97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表示，因此可以通过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97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得到字符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源于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character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，意思是字符。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与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chr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相反的操作，是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是通过字符得到对应的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Unicode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编码。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源于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，意思是顺序、编号。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例如：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ord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('a')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结果是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97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63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接下来我们介绍一些特殊的函数，叫做字符串的方法。字符串的方法是以方法形式提供的字符串处理功能。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字符串处理方法的用法是，字符串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.+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对应的方法。比如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str.lower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str.upper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str.split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str.count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str.replace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等。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其中 将字符串中的英文字母全部转为小写形式的方法是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lower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，例如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"</a:t>
            </a:r>
            <a:r>
              <a:rPr lang="en-US" altLang="zh-CN" sz="1100" b="1" kern="1200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AbCdEfGh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".lower() </a:t>
            </a:r>
            <a:r>
              <a:rPr lang="zh-CN" altLang="en-US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结果为 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"</a:t>
            </a:r>
            <a:r>
              <a:rPr lang="en-US" altLang="zh-CN" sz="1100" b="1" kern="1200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abcdefgh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"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相反地，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upper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方法的功能是将字符串中的英文字母全部转为大写形式。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将一个字符串切分为多个子串的方法是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split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，可以指定分隔符。如果没有指定分隔符，则默认按照空白字符进行分割（空白字符包括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空格，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TAB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和回车）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A,B,C”.split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(“,”)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的作用是，以逗号为分隔符，将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“A,B,C”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划分为三个子串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 B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，三个短字符串组成一个列表，因此返回结果为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['A','B',‘C’]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统计子串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sub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中出现的次数，可以使用用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count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方法。例如，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“an apple a </a:t>
            </a:r>
            <a:r>
              <a:rPr lang="en-US" altLang="zh-CN" sz="1100" b="1" kern="1200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day”.count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(“a”) </a:t>
            </a:r>
            <a:r>
              <a:rPr lang="zh-CN" altLang="en-US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结果为 </a:t>
            </a:r>
            <a:r>
              <a:rPr lang="en-US" altLang="zh-CN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1100" b="1" kern="1200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如果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中不存在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sub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，则返回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如果需要将一个字符串中的某个子串替换为别的内容，可以使用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replace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方法。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Replace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需要两个参数，第一参数表示旧串，第二个参数表示新串。跟英语短语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replace old with new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，中的顺序一致，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old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在前，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new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在后，这是容易混淆的地方。例如，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book”.replace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(“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b”,“c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”)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结果为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“cook”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book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中的所有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都用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替换。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这里需要同学们注意，我们刚刚学习的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lower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upper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replace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这些方法，得到的结果是新的字符串。也就是说，原字符串没有发生改变。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84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下面还有几个方法也是字符串的常用处理方法。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将字符串包装成居中对齐的形式，使用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center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方法。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ceter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方法有两个参数，第一个参数指定对齐后的字符串总宽度，第二个参数指定填充字符，就是当源字符串不满总宽度时，用指定填充字符在两侧补足。第二个参数可以省略，此时默认省略字符为空格。例如：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en-US" altLang="zh-CN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”.center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(10,“=”)</a:t>
            </a:r>
            <a:r>
              <a:rPr kumimoji="0" lang="en-US" altLang="zh-CN" sz="1100" b="0" i="0" u="none" strike="noStrike" kern="1200" cap="none" spc="-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‘==python==‘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宽度为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6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，为了凑足总宽度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10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两侧，各自补上两个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=.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从字符串左右两侧去掉给定的字符，使用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strip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方法。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Strip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方法的参数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chars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是一个参考字符串。在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两侧只要出现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chars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中的字符，就要去掉，直到出现一个不属于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chars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的字符为止。例如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“=</a:t>
            </a:r>
            <a:r>
              <a:rPr kumimoji="0" lang="en-US" altLang="zh-CN" sz="1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python=</a:t>
            </a:r>
            <a:r>
              <a:rPr kumimoji="0" lang="en-US" altLang="zh-CN" sz="1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”.strip(“=”)</a:t>
            </a:r>
            <a:r>
              <a:rPr kumimoji="0" lang="en-US" altLang="zh-CN" sz="110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“p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ython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，即去掉了左右两侧的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=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前面我们学习了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split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方法，将一个长的字符串分割为几个短串，形成一个字符串列表。与这个操作相反的是将几个短字符串连接成一个长字符串。这个操作使用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join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方法。使用方法是</a:t>
            </a:r>
            <a:r>
              <a:rPr lang="en-US" altLang="zh-CN" sz="1100" b="1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str.join</a:t>
            </a:r>
            <a:r>
              <a:rPr lang="en-US" altLang="zh-CN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100" b="1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iter</a:t>
            </a:r>
            <a:r>
              <a:rPr lang="en-US" altLang="zh-CN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lang="zh-CN" altLang="en-US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100" b="1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iter</a:t>
            </a:r>
            <a:r>
              <a:rPr lang="zh-CN" altLang="en-US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表示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可迭代的变量</a:t>
            </a:r>
            <a:r>
              <a:rPr lang="zh-CN" altLang="en-US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</a:t>
            </a:r>
            <a:r>
              <a:rPr lang="zh-CN" altLang="en-US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表示字符串之间的连接符。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除最后元素外，</a:t>
            </a:r>
            <a:r>
              <a:rPr lang="en-US" altLang="zh-CN" sz="1100" b="1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Iter</a:t>
            </a:r>
            <a:r>
              <a:rPr lang="zh-CN" altLang="en-US" sz="11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中的每个元素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后增加一个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str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，然后相互连接成一个长字符串。例如：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“,”.join(“12345”)</a:t>
            </a:r>
            <a:r>
              <a:rPr kumimoji="0" lang="en-US" altLang="zh-CN" sz="1100" b="0" i="0" u="none" strike="noStrike" kern="1200" cap="none" spc="-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结果为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“1,2,3,4,5”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，这里的字符串“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12345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”，可以看成是五个字符的序列，前面的每个元素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1234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后都增加一个连接符逗号，最后五个部分连接成一个长串。</a:t>
            </a:r>
            <a:endParaRPr kumimoji="0" lang="en-US" altLang="zh-CN" sz="11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需要注意的是，这里的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center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、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strip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方法得到的结果都是新的字符串，不会改变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str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本身的内容。</a:t>
            </a:r>
            <a:endParaRPr kumimoji="0" lang="en-US" altLang="zh-CN" sz="11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993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下面，我们通过例</a:t>
            </a:r>
            <a:r>
              <a:rPr lang="en-US" altLang="zh-CN" dirty="0"/>
              <a:t>2.3</a:t>
            </a:r>
            <a:r>
              <a:rPr lang="zh-CN" altLang="en-US" dirty="0"/>
              <a:t>，学习常见字符串方法的用法。</a:t>
            </a:r>
            <a:endParaRPr lang="en-US" altLang="zh-CN" dirty="0"/>
          </a:p>
          <a:p>
            <a:r>
              <a:rPr lang="zh-CN" altLang="en-US" dirty="0"/>
              <a:t>要求将从输入的手机号中的中间</a:t>
            </a:r>
            <a:r>
              <a:rPr lang="en-US" altLang="zh-CN" dirty="0"/>
              <a:t>4</a:t>
            </a:r>
            <a:r>
              <a:rPr lang="zh-CN" altLang="en-US" dirty="0"/>
              <a:t>位（第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位）替换为“****”。</a:t>
            </a:r>
            <a:endParaRPr lang="en-US" altLang="zh-CN" dirty="0"/>
          </a:p>
          <a:p>
            <a:r>
              <a:rPr lang="zh-CN" altLang="en-US" dirty="0"/>
              <a:t>第一条语句，用</a:t>
            </a:r>
            <a:r>
              <a:rPr lang="en-US" altLang="zh-CN" dirty="0"/>
              <a:t>input</a:t>
            </a:r>
            <a:r>
              <a:rPr lang="zh-CN" altLang="en-US" dirty="0"/>
              <a:t>函数实现输入，并将输入的字符串存在</a:t>
            </a:r>
            <a:r>
              <a:rPr lang="en-US" altLang="zh-CN" dirty="0" err="1"/>
              <a:t>telnum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第二条语句，用</a:t>
            </a:r>
            <a:r>
              <a:rPr lang="en-US" altLang="zh-CN" dirty="0"/>
              <a:t>replace</a:t>
            </a:r>
            <a:r>
              <a:rPr lang="zh-CN" altLang="en-US" dirty="0"/>
              <a:t>方法将</a:t>
            </a:r>
            <a:r>
              <a:rPr lang="en-US" altLang="zh-CN" dirty="0" err="1"/>
              <a:t>telnum</a:t>
            </a:r>
            <a:r>
              <a:rPr lang="zh-CN" altLang="en-US" dirty="0"/>
              <a:t>中的中间四位替换为四个*，并将替换得到的结果存放在变量</a:t>
            </a:r>
            <a:r>
              <a:rPr lang="en-US" altLang="zh-CN" dirty="0" err="1"/>
              <a:t>newnum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为了比较新旧字符串的内容，用两条输出语句分别输出旧串</a:t>
            </a:r>
            <a:r>
              <a:rPr lang="en-US" altLang="zh-CN" dirty="0" err="1"/>
              <a:t>telnum</a:t>
            </a:r>
            <a:r>
              <a:rPr lang="zh-CN" altLang="en-US" dirty="0"/>
              <a:t>和新串</a:t>
            </a:r>
            <a:r>
              <a:rPr lang="en-US" altLang="zh-CN" dirty="0" err="1"/>
              <a:t>newnum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从程序运行结果来看，在执行</a:t>
            </a:r>
            <a:r>
              <a:rPr lang="en-US" altLang="zh-CN" dirty="0"/>
              <a:t>replace</a:t>
            </a:r>
            <a:r>
              <a:rPr lang="zh-CN" altLang="en-US" dirty="0"/>
              <a:t>方法的过程中，原来的字符串没有发生变化 ，替换得到的新串内容存放在别的变量中。</a:t>
            </a:r>
            <a:endParaRPr lang="en-US" altLang="zh-CN" dirty="0"/>
          </a:p>
          <a:p>
            <a:r>
              <a:rPr lang="zh-CN" altLang="en-US" dirty="0"/>
              <a:t>好，本讲我们学习了字符串的常用操作符、处理函数和处理方法，同学再见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F8F9-43C6-4EAF-8006-A07F276C98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3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同学你好，本讲，我们学校</a:t>
            </a:r>
            <a:r>
              <a:rPr lang="en-US" altLang="zh-CN" dirty="0"/>
              <a:t>python</a:t>
            </a:r>
            <a:r>
              <a:rPr lang="zh-CN" altLang="en-US" dirty="0"/>
              <a:t>基础知识中的字符串的格式化方法</a:t>
            </a:r>
            <a:r>
              <a:rPr lang="en-US" altLang="zh-CN" dirty="0"/>
              <a:t>format</a:t>
            </a:r>
            <a:r>
              <a:rPr lang="zh-CN" altLang="en-US" dirty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40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格式化是对字符串进行格式表达的方式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字符串格式化使用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.format()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方法，用法为：</a:t>
            </a:r>
            <a:r>
              <a:rPr kumimoji="0" lang="en-US" altLang="zh-CN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&lt;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模板字符串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&gt;.format(&lt;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逗号</a:t>
            </a:r>
            <a:r>
              <a:rPr kumimoji="0" lang="zh-CN" altLang="en-US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分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隔的</a:t>
            </a:r>
            <a:r>
              <a:rPr kumimoji="0" lang="zh-CN" altLang="en-US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参数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&gt;)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95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print…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95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其中绿色的双引号中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</a:t>
            </a:r>
            <a:r>
              <a:rPr kumimoji="0" lang="zh-CN" altLang="en-US" sz="1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}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叫做槽，每个槽将会用一个数据代替，字符串中可以有多个槽，每个槽的数据在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后面的括号中依次列出。 </a:t>
            </a:r>
            <a:endParaRPr kumimoji="0" lang="en-US" altLang="zh-CN" sz="11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95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在槽的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{}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内部可以用一些符号规范数据的格式，例如这里的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</a:t>
            </a:r>
            <a:r>
              <a:rPr kumimoji="0" lang="zh-CN" altLang="en-US" sz="1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:.2f</a:t>
            </a:r>
            <a:r>
              <a:rPr kumimoji="0" lang="zh-CN" altLang="en-US" sz="1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 </a:t>
            </a:r>
            <a:r>
              <a:rPr kumimoji="0" lang="en-US" altLang="zh-CN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}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表示将后面变量</a:t>
            </a:r>
            <a:r>
              <a:rPr kumimoji="0" lang="en-US" altLang="zh-CN" sz="11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ConStr</a:t>
            </a:r>
            <a:r>
              <a:rPr kumimoji="0" lang="zh-CN" altLang="en-US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的数据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填充到此处，并且小数点</a:t>
            </a:r>
            <a:r>
              <a:rPr kumimoji="0" lang="zh-CN" altLang="en-US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后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保留</a:t>
            </a:r>
            <a:r>
              <a:rPr kumimoji="0" lang="en-US" altLang="zh-CN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2</a:t>
            </a:r>
            <a:r>
              <a:rPr kumimoji="0" lang="zh-CN" altLang="en-US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位小数。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633095" marR="0" lvl="0" indent="-180000" algn="l" defTabSz="1219304" rtl="0" eaLnBrk="1" fontAlgn="ctr" latinLnBrk="0" hangingPunct="1">
              <a:lnSpc>
                <a:spcPct val="100000"/>
              </a:lnSpc>
              <a:spcBef>
                <a:spcPts val="181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16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下面，我们来详细学习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槽的格式化。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配置方式槽中内容用：分成两部分，其中冒号之前为引导符号，表示此槽中引用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后面数据的序号，此项省略时，按照槽的位置顺序，依次取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后面各数的值。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冒号后面为格式说明符，其中前三项用来指定对齐方式。，用来指定数字的千位分隔符，点精度用来指定小数精度或字符串最大输出长度。最后的类型部分用来指定整数 的输出形式，其中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是二进制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是字符符号，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是十进制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是八进制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是小写十六进制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X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是大写十六进制，如果是浮点数，有四种输出形式，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是指数形式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,E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是大写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的指数形式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,f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是标准浮点形式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,%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是百分数形式。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例如：第一个例句中 双引号中只有一个槽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{}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中只有一个数据，因此此处的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可以省略，冒号后面的</a:t>
            </a:r>
            <a:r>
              <a:rPr lang="en-US" altLang="zh-CN" sz="1100" b="1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&amp;^20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表示将序号为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的数据在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20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个字符的宽度内居中对齐，如果不满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20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个字符，则在两侧用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&amp;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填充。注意这三个标记的顺序是先填充字符然后对齐方式最后是宽度。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第二个例句中，双引号中有两个槽，也就是有两个花括号，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中有两个数据，如果是按顺序依次取值的话，冒号前的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可以省略。另外如果不需要指定格式，可以不要冒号，但是只要指定格式就必须有冒号，然后列出格式标记。例句中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0:,.3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表示此处取序号为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的数据，也就是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12.6789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，这里没有指定对齐方式，而是指定千分位逗号和小数点后保留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位小数，第二个槽中，只指定取值序号位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的参数，即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9.8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，没有指定任何格式，因此，不需要冒号。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对于字符串的格式化，建议同学课后多学多练，掌握各种使用形式。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  <a:p>
            <a:pPr marL="0" marR="0" lvl="0" indent="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好，本讲我们学习了字符串的格式化方法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，同学再见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6FC0"/>
              </a:solidFill>
              <a:effectLst/>
              <a:uLnTx/>
              <a:uFillTx/>
              <a:latin typeface="微软雅黑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的发展 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语言最初诞生于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1990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年。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lvl="1"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一个编程牛人 名叫</a:t>
            </a:r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吉多</a:t>
            </a:r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·</a:t>
            </a:r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范罗苏姆 （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Guido van Rossum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）领导设计并开发了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语言。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lvl="1"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  [`pai</a:t>
            </a:r>
            <a:r>
              <a:rPr lang="el-GR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θ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ən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]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的意思是“蟒蛇”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lvl="1"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语言是开源项目的优秀代表，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是一种通用脚本语言。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解释器的所有代码都是开源的，从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官网可以下载得到开源代码。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lvl="0"/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语言的特点是语法简洁、跨平台、可扩展、开源。目前，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Python2.1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版本之后的所有版本的拥有者是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PSF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PSF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全名叫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软件基金会，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PSF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是一个非营利组织，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PSF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</a:rPr>
              <a:t>致力于保护</a:t>
            </a:r>
            <a:r>
              <a:rPr lang="en-US" altLang="zh-CN" dirty="0">
                <a:latin typeface="Arial Unicode MS" panose="020B0604020202020204" pitchFamily="34" charset="-122"/>
                <a:ea typeface="字魂59号-创粗黑" panose="00000500000000000000" pitchFamily="2" charset="-122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</a:rPr>
              <a:t>语言的开放、开源和发展。</a:t>
            </a:r>
            <a:endParaRPr lang="en-US" altLang="zh-CN" dirty="0">
              <a:solidFill>
                <a:prstClr val="black"/>
              </a:solidFill>
              <a:latin typeface="Arial Unicode MS" panose="020B0604020202020204" pitchFamily="34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/>
            <a:r>
              <a:rPr lang="en-US" altLang="zh-CN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的一个重要特点具有丰富和强大的库。</a:t>
            </a:r>
            <a:r>
              <a:rPr lang="en-US" altLang="zh-CN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能够把用其他语言制作的各种模块（尤其是</a:t>
            </a:r>
            <a:r>
              <a:rPr lang="en-US" altLang="zh-CN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C/C++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）很轻松地联结在一起，因此，</a:t>
            </a:r>
            <a:r>
              <a:rPr lang="en-US" altLang="zh-CN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ea typeface="字魂59号-创粗黑" panose="00000500000000000000" pitchFamily="2" charset="-122"/>
                <a:sym typeface="Huawei Sans" panose="020C0503030203020204" pitchFamily="34" charset="0"/>
              </a:rPr>
              <a:t>也称为胶水语言，。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925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</a:t>
            </a:r>
            <a:r>
              <a:rPr lang="en-US" altLang="zh-CN" dirty="0"/>
              <a:t>python</a:t>
            </a:r>
            <a:r>
              <a:rPr lang="zh-CN" altLang="en-US" dirty="0"/>
              <a:t>控制结构部分的基本控制结构和分支结构。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程序设计的三种基本结构，是：顺序结构、分支结构、循环结构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从流程图可以看出，顺序结构按照步骤逐步执行。分支结构则根据条件进行选择。循环结构在给定 条件下循环执行某些操作。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96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分支结构，依据所判断的条件复杂程度，可以分为单分支、二分支、多分支。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96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/>
              <a:t>单分支，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根据判断条件结果而选择是否执行语句块。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单分支语句形式为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条件：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   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语句块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单分支语句的流程如图所示，首先判断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后面的条件，如果条件不成立，即表达式结果为零值，则不执行任何操作，直接结束分支语句，相反，如果条件成立，即表达式结果为非零值，则执行语句块。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下面通过例</a:t>
            </a:r>
            <a:r>
              <a:rPr lang="en-US" altLang="zh-CN" dirty="0"/>
              <a:t>2.4</a:t>
            </a:r>
            <a:r>
              <a:rPr lang="zh-CN" altLang="en-US" dirty="0"/>
              <a:t>，了解单分支语句的执行情况。</a:t>
            </a:r>
            <a:endParaRPr lang="en-US" altLang="zh-CN" dirty="0"/>
          </a:p>
          <a:p>
            <a:r>
              <a:rPr lang="zh-CN" altLang="en-US" dirty="0"/>
              <a:t>第一条语句是将输入的数据转换为数值，并存放在</a:t>
            </a:r>
            <a:r>
              <a:rPr lang="en-US" altLang="zh-CN" dirty="0"/>
              <a:t>num</a:t>
            </a:r>
            <a:r>
              <a:rPr lang="zh-CN" altLang="en-US" dirty="0"/>
              <a:t>变量中</a:t>
            </a:r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/>
              <a:t>if</a:t>
            </a:r>
            <a:r>
              <a:rPr lang="zh-CN" altLang="en-US" dirty="0"/>
              <a:t>语句判断，</a:t>
            </a:r>
            <a:r>
              <a:rPr lang="en-US" altLang="zh-CN" dirty="0"/>
              <a:t>num</a:t>
            </a:r>
            <a:r>
              <a:rPr lang="zh-CN" altLang="en-US" dirty="0"/>
              <a:t>除以</a:t>
            </a:r>
            <a:r>
              <a:rPr lang="en-US" altLang="zh-CN" dirty="0"/>
              <a:t>2</a:t>
            </a:r>
            <a:r>
              <a:rPr lang="zh-CN" altLang="en-US" dirty="0"/>
              <a:t>的余数，如果余数为零，说明</a:t>
            </a:r>
            <a:r>
              <a:rPr lang="en-US" altLang="zh-CN" dirty="0"/>
              <a:t>num</a:t>
            </a:r>
            <a:r>
              <a:rPr lang="zh-CN" altLang="en-US" dirty="0"/>
              <a:t>能被</a:t>
            </a:r>
            <a:r>
              <a:rPr lang="en-US" altLang="zh-CN" dirty="0"/>
              <a:t>2</a:t>
            </a:r>
            <a:r>
              <a:rPr lang="zh-CN" altLang="en-US" dirty="0"/>
              <a:t>整数，此时，输出是偶数，否则，不执行任何操作。</a:t>
            </a:r>
            <a:endParaRPr lang="en-US" altLang="zh-CN" dirty="0"/>
          </a:p>
          <a:p>
            <a:r>
              <a:rPr lang="zh-CN" altLang="en-US" dirty="0"/>
              <a:t>同学们需要注意的是</a:t>
            </a:r>
            <a:r>
              <a:rPr lang="en-US" altLang="zh-CN" dirty="0"/>
              <a:t>if</a:t>
            </a:r>
            <a:r>
              <a:rPr lang="zh-CN" altLang="en-US" dirty="0"/>
              <a:t>条件行的末尾用冒号结尾，冒号不能省略，第二点是语句块的位置在</a:t>
            </a:r>
            <a:r>
              <a:rPr lang="en-US" altLang="zh-CN" dirty="0"/>
              <a:t>if</a:t>
            </a:r>
            <a:r>
              <a:rPr lang="zh-CN" altLang="en-US" dirty="0"/>
              <a:t>的基础上向右有一个缩进，这个缩进大小是四个空格，也可以通过一个制表符</a:t>
            </a:r>
            <a:r>
              <a:rPr lang="en-US" altLang="zh-CN" dirty="0"/>
              <a:t>tab</a:t>
            </a:r>
            <a:r>
              <a:rPr lang="zh-CN" altLang="en-US" dirty="0"/>
              <a:t>实现。其实只要</a:t>
            </a:r>
            <a:r>
              <a:rPr lang="en-US" altLang="zh-CN" dirty="0"/>
              <a:t>if</a:t>
            </a:r>
            <a:r>
              <a:rPr lang="zh-CN" altLang="en-US" dirty="0"/>
              <a:t>行末尾有冒号，回车换行时，光标会自动缩进。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540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二分支结构：是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根据判断条件结果在两种可选操作中选择一种来执行。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两分支借助两个保留字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实现，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行代表条件满足，此时执行语句块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表示条件不满足，此时语句块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2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需要注意的是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本身就表示对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条件的否定，因此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后面不用再列出别的条件，但是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行和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行的末尾都必须加英文输入法下的冒号。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两分支结构的执行过程用流程图表示为 首先判断计算条件表达式，如果表达式值不为零，表示条件成立，此时执行语句块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，如果表达式为零，表示条件不成立，此时走另一个分支，执行语句块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2.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下面我们通过例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2.5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，学习两分支语句的使用方法。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第一条语句是输入数值存放在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num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中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下面是一个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if-else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语句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首先计算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num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除以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2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的余数，如果余数为零，则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后面的条件表达式的值为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，表示条件为真，此时输出 “是偶数”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如果余数不为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0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，则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if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后面的条件表达式的值为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0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，表示原条件为假，此时输出“是奇数”。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/>
              <a:t>例如用户输入</a:t>
            </a:r>
            <a:r>
              <a:rPr lang="en-US" altLang="zh-CN" dirty="0"/>
              <a:t>88</a:t>
            </a:r>
            <a:r>
              <a:rPr lang="zh-CN" altLang="en-US" dirty="0"/>
              <a:t>时，输出结果为是偶数。</a:t>
            </a:r>
            <a:endParaRPr lang="en-US" altLang="zh-CN" dirty="0"/>
          </a:p>
          <a:p>
            <a:r>
              <a:rPr lang="zh-CN" altLang="en-US" dirty="0"/>
              <a:t>二分支结构用于处理二选一的情况。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162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二分支结构还有一种紧凑形式。具体形式是将条件满足时执行的表达式</a:t>
            </a:r>
            <a:r>
              <a:rPr lang="en-US" altLang="zh-CN" dirty="0"/>
              <a:t>1</a:t>
            </a:r>
            <a:r>
              <a:rPr lang="zh-CN" altLang="en-US" dirty="0"/>
              <a:t>提前，条件和两种结果都写在一行上。</a:t>
            </a:r>
            <a:endParaRPr lang="en-US" altLang="zh-CN" dirty="0"/>
          </a:p>
          <a:p>
            <a:r>
              <a:rPr lang="zh-CN" altLang="en-US" dirty="0"/>
              <a:t>该形式适用于简单表达式的二分支结构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下面我们来看例</a:t>
            </a:r>
            <a:r>
              <a:rPr lang="en-US" altLang="zh-CN" dirty="0"/>
              <a:t>2.6.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第一条语句是输入数值存放在</a:t>
            </a:r>
            <a:r>
              <a:rPr lang="en-US" altLang="zh-CN" dirty="0"/>
              <a:t>num</a:t>
            </a:r>
            <a:r>
              <a:rPr lang="zh-CN" altLang="en-US" dirty="0"/>
              <a:t>变量中，</a:t>
            </a:r>
            <a:endParaRPr lang="en-US" altLang="zh-CN" dirty="0"/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/>
              <a:t>第二条语句将紧凑形式的二分支语句作为</a:t>
            </a:r>
            <a:r>
              <a:rPr lang="en-US" altLang="zh-CN" dirty="0"/>
              <a:t>format</a:t>
            </a:r>
            <a:r>
              <a:rPr lang="zh-CN" altLang="en-US" dirty="0"/>
              <a:t>的参数，这个紧凑形式最终返回偶数或者奇数。</a:t>
            </a:r>
            <a:r>
              <a:rPr lang="en-US" altLang="zh-CN" dirty="0"/>
              <a:t>Num%2</a:t>
            </a:r>
            <a:r>
              <a:rPr lang="zh-CN" altLang="en-US" dirty="0"/>
              <a:t>的余数等于</a:t>
            </a:r>
            <a:r>
              <a:rPr lang="en-US" altLang="zh-CN" dirty="0"/>
              <a:t>0</a:t>
            </a:r>
            <a:r>
              <a:rPr lang="zh-CN" altLang="en-US" dirty="0"/>
              <a:t>，则条件成立，输出</a:t>
            </a:r>
            <a:r>
              <a:rPr lang="en-US" altLang="zh-CN" dirty="0"/>
              <a:t>if</a:t>
            </a:r>
            <a:r>
              <a:rPr lang="zh-CN" altLang="en-US" dirty="0"/>
              <a:t>前面的偶数，如果</a:t>
            </a:r>
            <a:r>
              <a:rPr lang="en-US" altLang="zh-CN" dirty="0"/>
              <a:t>num</a:t>
            </a:r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的余数不等于</a:t>
            </a:r>
            <a:r>
              <a:rPr lang="en-US" altLang="zh-CN" dirty="0"/>
              <a:t>0</a:t>
            </a:r>
            <a:r>
              <a:rPr lang="zh-CN" altLang="en-US" dirty="0"/>
              <a:t>，则条件不成立，输出</a:t>
            </a:r>
            <a:r>
              <a:rPr lang="en-US" altLang="zh-CN" dirty="0"/>
              <a:t>else</a:t>
            </a:r>
            <a:r>
              <a:rPr lang="zh-CN" altLang="en-US" dirty="0"/>
              <a:t>后面的奇数。</a:t>
            </a:r>
            <a:endParaRPr lang="zh-CN" altLang="en-US" sz="1200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36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如果处理结果布置两种，则可以使用多分支结构，多分支结构除了需要</a:t>
            </a:r>
            <a:r>
              <a:rPr lang="en-US" altLang="zh-CN" dirty="0"/>
              <a:t>if else</a:t>
            </a:r>
            <a:r>
              <a:rPr lang="zh-CN" altLang="en-US" dirty="0"/>
              <a:t>之外还要借助于另一个保留字</a:t>
            </a:r>
            <a:r>
              <a:rPr lang="en-US" altLang="zh-CN" dirty="0" err="1"/>
              <a:t>elif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多分支结构的语句形式为</a:t>
            </a:r>
            <a:endParaRPr lang="en-US" altLang="zh-CN" dirty="0"/>
          </a:p>
          <a:p>
            <a:r>
              <a:rPr lang="en-US" altLang="zh-CN" dirty="0"/>
              <a:t>If &lt;</a:t>
            </a:r>
            <a:r>
              <a:rPr lang="zh-CN" altLang="en-US" dirty="0"/>
              <a:t>条件</a:t>
            </a:r>
            <a:r>
              <a:rPr lang="en-US" altLang="zh-CN" dirty="0"/>
              <a:t>1&gt; :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 &lt;</a:t>
            </a:r>
            <a:r>
              <a:rPr lang="zh-CN" altLang="en-US" dirty="0"/>
              <a:t>条件</a:t>
            </a:r>
            <a:r>
              <a:rPr lang="en-US" altLang="zh-CN" dirty="0"/>
              <a:t>2&gt; :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r>
              <a:rPr lang="zh-CN" altLang="en-US" dirty="0"/>
              <a:t>根据分支数量，后面可以加多个</a:t>
            </a:r>
            <a:r>
              <a:rPr lang="en-US" altLang="zh-CN" dirty="0" err="1"/>
              <a:t>elif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zh-CN" altLang="en-US" dirty="0"/>
              <a:t>最后的</a:t>
            </a:r>
            <a:endParaRPr lang="en-US" altLang="zh-CN" dirty="0"/>
          </a:p>
          <a:p>
            <a:r>
              <a:rPr lang="en-US" altLang="zh-CN" dirty="0"/>
              <a:t>else :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N&gt;</a:t>
            </a:r>
          </a:p>
          <a:p>
            <a:r>
              <a:rPr lang="zh-CN" altLang="en-US" dirty="0"/>
              <a:t>是对前面所有情况的否定</a:t>
            </a:r>
            <a:endParaRPr lang="en-US" altLang="zh-CN" dirty="0"/>
          </a:p>
          <a:p>
            <a:r>
              <a:rPr lang="zh-CN" altLang="en-US" dirty="0"/>
              <a:t>这里需要同学们注意的是，</a:t>
            </a:r>
            <a:endParaRPr lang="en-US" altLang="zh-CN" dirty="0"/>
          </a:p>
          <a:p>
            <a:r>
              <a:rPr lang="en-US" altLang="zh-CN" dirty="0"/>
              <a:t>1 if</a:t>
            </a:r>
            <a:r>
              <a:rPr lang="zh-CN" altLang="en-US" dirty="0"/>
              <a:t>和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行一定要有条件表达式，而</a:t>
            </a:r>
            <a:r>
              <a:rPr lang="en-US" altLang="zh-CN" dirty="0"/>
              <a:t>else</a:t>
            </a:r>
            <a:r>
              <a:rPr lang="zh-CN" altLang="en-US" dirty="0"/>
              <a:t>行不能有条件表达式。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但是</a:t>
            </a:r>
            <a:r>
              <a:rPr lang="en-US" altLang="zh-CN" dirty="0"/>
              <a:t>if 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行的末尾一定有冒号</a:t>
            </a:r>
            <a:endParaRPr lang="en-US" altLang="zh-CN" dirty="0"/>
          </a:p>
          <a:p>
            <a:r>
              <a:rPr lang="en-US" altLang="zh-CN" dirty="0"/>
              <a:t>3 if </a:t>
            </a:r>
            <a:r>
              <a:rPr lang="en-US" altLang="zh-CN" dirty="0" err="1"/>
              <a:t>elif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下面的语句一定有缩进。</a:t>
            </a:r>
            <a:endParaRPr lang="en-US" altLang="zh-CN" dirty="0"/>
          </a:p>
          <a:p>
            <a:r>
              <a:rPr lang="zh-CN" altLang="en-US" dirty="0"/>
              <a:t>本讲，我们学习了单分支、双分支和多分支结构，同学再见。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10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本节我们学习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控制结构中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分支结构的应用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773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下面，我们看一个多分支的示例例</a:t>
            </a:r>
            <a:r>
              <a:rPr lang="en-US" altLang="zh-CN" dirty="0"/>
              <a:t>2.7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要求编程实现：根据不同分数进行分级</a:t>
            </a:r>
            <a:endParaRPr lang="en-US" altLang="zh-CN" dirty="0"/>
          </a:p>
          <a:p>
            <a:pPr marL="352659" lvl="1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100&gt;</a:t>
            </a:r>
            <a:r>
              <a:rPr lang="zh-CN" altLang="en-US" dirty="0">
                <a:latin typeface="Arial" panose="020B0604020202020204" pitchFamily="34" charset="0"/>
              </a:rPr>
              <a:t>分数</a:t>
            </a:r>
            <a:r>
              <a:rPr lang="en-US" altLang="zh-CN" dirty="0">
                <a:latin typeface="Arial" panose="020B0604020202020204" pitchFamily="34" charset="0"/>
              </a:rPr>
              <a:t>&gt;=90  </a:t>
            </a:r>
            <a:r>
              <a:rPr lang="zh-CN" altLang="en-US" dirty="0">
                <a:latin typeface="Arial" panose="020B0604020202020204" pitchFamily="34" charset="0"/>
              </a:rPr>
              <a:t>则输出等级</a:t>
            </a:r>
            <a:r>
              <a:rPr lang="en-US" altLang="zh-CN" dirty="0">
                <a:latin typeface="Arial" panose="020B0604020202020204" pitchFamily="34" charset="0"/>
              </a:rPr>
              <a:t> A</a:t>
            </a:r>
          </a:p>
          <a:p>
            <a:pPr marL="352659" lvl="1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90&gt;</a:t>
            </a:r>
            <a:r>
              <a:rPr lang="zh-CN" altLang="en-US" dirty="0">
                <a:latin typeface="Arial" panose="020B0604020202020204" pitchFamily="34" charset="0"/>
              </a:rPr>
              <a:t>分数</a:t>
            </a:r>
            <a:r>
              <a:rPr lang="en-US" altLang="zh-CN" dirty="0">
                <a:latin typeface="Arial" panose="020B0604020202020204" pitchFamily="34" charset="0"/>
              </a:rPr>
              <a:t>&gt;=80 </a:t>
            </a:r>
            <a:r>
              <a:rPr lang="zh-CN" altLang="en-US" dirty="0">
                <a:latin typeface="Arial" panose="020B0604020202020204" pitchFamily="34" charset="0"/>
              </a:rPr>
              <a:t>则输出等级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</a:p>
          <a:p>
            <a:pPr marL="352659" lvl="1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80&gt;</a:t>
            </a:r>
            <a:r>
              <a:rPr lang="zh-CN" altLang="en-US" dirty="0">
                <a:latin typeface="Arial" panose="020B0604020202020204" pitchFamily="34" charset="0"/>
              </a:rPr>
              <a:t>分数</a:t>
            </a:r>
            <a:r>
              <a:rPr lang="en-US" altLang="zh-CN" dirty="0">
                <a:latin typeface="Arial" panose="020B0604020202020204" pitchFamily="34" charset="0"/>
              </a:rPr>
              <a:t>&gt;=70 </a:t>
            </a:r>
            <a:r>
              <a:rPr lang="zh-CN" altLang="en-US" dirty="0">
                <a:latin typeface="Arial" panose="020B0604020202020204" pitchFamily="34" charset="0"/>
              </a:rPr>
              <a:t>则输出等级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</a:p>
          <a:p>
            <a:pPr marL="352659" lvl="1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70&gt;</a:t>
            </a:r>
            <a:r>
              <a:rPr lang="zh-CN" altLang="en-US" dirty="0">
                <a:latin typeface="Arial" panose="020B0604020202020204" pitchFamily="34" charset="0"/>
              </a:rPr>
              <a:t>分数</a:t>
            </a:r>
            <a:r>
              <a:rPr lang="en-US" altLang="zh-CN" dirty="0">
                <a:latin typeface="Arial" panose="020B0604020202020204" pitchFamily="34" charset="0"/>
              </a:rPr>
              <a:t>&gt;=60 </a:t>
            </a:r>
            <a:r>
              <a:rPr lang="zh-CN" altLang="en-US" dirty="0">
                <a:latin typeface="Arial" panose="020B0604020202020204" pitchFamily="34" charset="0"/>
              </a:rPr>
              <a:t>则输出等级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/>
              <a:t>同学们观察一下，屏幕所列出的程序是否正确？</a:t>
            </a:r>
            <a:endParaRPr lang="en-US" altLang="zh-CN" dirty="0"/>
          </a:p>
          <a:p>
            <a:r>
              <a:rPr lang="zh-CN" altLang="en-US" dirty="0"/>
              <a:t>当输入成绩为</a:t>
            </a:r>
            <a:r>
              <a:rPr lang="en-US" altLang="zh-CN" dirty="0"/>
              <a:t>95</a:t>
            </a:r>
            <a:r>
              <a:rPr lang="zh-CN" altLang="en-US" dirty="0"/>
              <a:t>时，按照题目要求输出结果应该属于级别</a:t>
            </a:r>
            <a:r>
              <a:rPr lang="en-US" altLang="zh-CN" dirty="0"/>
              <a:t>A</a:t>
            </a:r>
            <a:r>
              <a:rPr lang="zh-CN" altLang="en-US" dirty="0"/>
              <a:t>但是，实际上输出了级别</a:t>
            </a:r>
            <a:r>
              <a:rPr lang="en-US" altLang="zh-CN" dirty="0"/>
              <a:t>D</a:t>
            </a:r>
            <a:r>
              <a:rPr lang="zh-CN" altLang="en-US" dirty="0"/>
              <a:t>，为什么会这样呢？</a:t>
            </a:r>
            <a:endParaRPr lang="en-US" altLang="zh-CN" dirty="0"/>
          </a:p>
          <a:p>
            <a:r>
              <a:rPr lang="zh-CN" altLang="en-US" dirty="0"/>
              <a:t>我们按照</a:t>
            </a:r>
            <a:r>
              <a:rPr lang="en-US" altLang="zh-CN" dirty="0"/>
              <a:t>score</a:t>
            </a:r>
            <a:r>
              <a:rPr lang="zh-CN" altLang="en-US" dirty="0"/>
              <a:t>为</a:t>
            </a:r>
            <a:r>
              <a:rPr lang="en-US" altLang="zh-CN" dirty="0"/>
              <a:t>95</a:t>
            </a:r>
            <a:r>
              <a:rPr lang="zh-CN" altLang="en-US" dirty="0"/>
              <a:t>，看看代码的执行情况，首先判断第一个条件</a:t>
            </a:r>
            <a:r>
              <a:rPr lang="en-US" altLang="zh-CN" dirty="0"/>
              <a:t>score&gt;=60</a:t>
            </a:r>
            <a:r>
              <a:rPr lang="zh-CN" altLang="en-US" dirty="0"/>
              <a:t>，发现第一个条件成立，因此就执行第一个语句块将</a:t>
            </a:r>
            <a:r>
              <a:rPr lang="en-US" altLang="zh-CN" dirty="0"/>
              <a:t>grade</a:t>
            </a:r>
            <a:r>
              <a:rPr lang="zh-CN" altLang="en-US" dirty="0"/>
              <a:t>赋值为</a:t>
            </a:r>
            <a:r>
              <a:rPr lang="en-US" altLang="zh-CN" dirty="0"/>
              <a:t>D</a:t>
            </a:r>
            <a:r>
              <a:rPr lang="zh-CN" altLang="en-US" dirty="0"/>
              <a:t>，然后跳过后面的</a:t>
            </a:r>
            <a:r>
              <a:rPr lang="en-US" altLang="zh-CN" dirty="0" err="1"/>
              <a:t>elif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直接转到最后一行语句</a:t>
            </a:r>
            <a:r>
              <a:rPr lang="en-US" altLang="zh-CN" dirty="0"/>
              <a:t>print</a:t>
            </a:r>
            <a:r>
              <a:rPr lang="zh-CN" altLang="en-US" dirty="0"/>
              <a:t>输出结果信息。</a:t>
            </a:r>
            <a:endParaRPr lang="en-US" altLang="zh-CN" dirty="0"/>
          </a:p>
          <a:p>
            <a:r>
              <a:rPr lang="zh-CN" altLang="en-US" dirty="0"/>
              <a:t>由此可见，代码存在逻辑问题。那应该如何修改呢？</a:t>
            </a:r>
            <a:endParaRPr lang="en-US" altLang="zh-CN" dirty="0"/>
          </a:p>
          <a:p>
            <a:r>
              <a:rPr lang="zh-CN" altLang="en-US" dirty="0"/>
              <a:t>我们发现代码中的</a:t>
            </a:r>
            <a:r>
              <a:rPr lang="en-US" altLang="zh-CN" dirty="0"/>
              <a:t>if</a:t>
            </a:r>
            <a:r>
              <a:rPr lang="zh-CN" altLang="en-US" dirty="0"/>
              <a:t>条件与</a:t>
            </a:r>
            <a:r>
              <a:rPr lang="en-US" altLang="zh-CN" dirty="0" err="1"/>
              <a:t>elif</a:t>
            </a:r>
            <a:r>
              <a:rPr lang="zh-CN" altLang="en-US" dirty="0"/>
              <a:t>的条件存在包含关系的。即</a:t>
            </a:r>
            <a:r>
              <a:rPr lang="en-US" altLang="zh-CN" dirty="0"/>
              <a:t>&gt;=60</a:t>
            </a:r>
            <a:r>
              <a:rPr lang="zh-CN" altLang="en-US" dirty="0"/>
              <a:t>包含了</a:t>
            </a:r>
            <a:r>
              <a:rPr lang="en-US" altLang="zh-CN" dirty="0"/>
              <a:t>&gt;=70</a:t>
            </a:r>
            <a:r>
              <a:rPr lang="zh-CN" altLang="en-US" dirty="0"/>
              <a:t>，</a:t>
            </a:r>
            <a:r>
              <a:rPr lang="en-US" altLang="zh-CN" dirty="0"/>
              <a:t>&gt;=80</a:t>
            </a:r>
            <a:r>
              <a:rPr lang="zh-CN" altLang="en-US" dirty="0"/>
              <a:t>，</a:t>
            </a:r>
            <a:r>
              <a:rPr lang="en-US" altLang="zh-CN" dirty="0"/>
              <a:t>&gt;=90</a:t>
            </a:r>
            <a:r>
              <a:rPr lang="zh-CN" altLang="en-US" dirty="0"/>
              <a:t>，这不符合多分支结构的条件相互独立的特点。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3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我们调整一下各个条件的顺序。把小范围</a:t>
            </a:r>
            <a:r>
              <a:rPr lang="en-US" altLang="zh-CN" dirty="0"/>
              <a:t>&gt;=90</a:t>
            </a:r>
            <a:r>
              <a:rPr lang="zh-CN" altLang="en-US" dirty="0"/>
              <a:t>放在前面，然后依次是</a:t>
            </a:r>
            <a:r>
              <a:rPr lang="en-US" altLang="zh-CN" dirty="0"/>
              <a:t>&gt;=80&gt;=70&gt;=60</a:t>
            </a:r>
            <a:r>
              <a:rPr lang="zh-CN" altLang="en-US" dirty="0"/>
              <a:t>，输入成绩</a:t>
            </a:r>
            <a:r>
              <a:rPr lang="en-US" altLang="zh-CN" dirty="0"/>
              <a:t>95</a:t>
            </a:r>
            <a:r>
              <a:rPr lang="zh-CN" altLang="en-US" dirty="0"/>
              <a:t>时，判断满足第一个条件，为</a:t>
            </a:r>
            <a:r>
              <a:rPr lang="en-US" altLang="zh-CN" dirty="0"/>
              <a:t>grade</a:t>
            </a:r>
            <a:r>
              <a:rPr lang="zh-CN" altLang="en-US" dirty="0"/>
              <a:t>复制</a:t>
            </a:r>
            <a:r>
              <a:rPr lang="en-US" altLang="zh-CN" dirty="0"/>
              <a:t>A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本讲我们学习了分支结构的应用举例。同学再见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的发展经历了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python1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、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python2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、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python3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三个版本体系。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1990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年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诞生之后，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January 1994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年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月，发布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 1.0 </a:t>
            </a: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2000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年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月，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Python2.0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正式发布。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2010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年，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 2.x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系列发布最后一版，主版本号是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2.7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，至此，终结了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2.x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系列版本的发展。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早在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2008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年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12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月，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Python3.0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正式发布，这个版本在语法层面和解释器内部做了很多重大改进，解释器内部采用完全面向对象的方式实现。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这些重大的修改使得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3.x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系列版本的代码无法兼容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2.x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系列的既有语法。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根据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目前的应用情况来看，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Python2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系列只能代表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语言的历史，</a:t>
            </a:r>
            <a:r>
              <a:rPr lang="en-US" altLang="zh-CN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Python3</a:t>
            </a:r>
            <a:r>
              <a:rPr lang="zh-CN" altLang="en-US" sz="11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系列才是这个语言的现在和未来。</a:t>
            </a:r>
            <a:endParaRPr lang="en-US" altLang="zh-CN" sz="11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432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同学，你好，本讲我们学习</a:t>
            </a:r>
            <a:r>
              <a:rPr lang="en-US" altLang="zh-CN" dirty="0"/>
              <a:t>python</a:t>
            </a:r>
            <a:r>
              <a:rPr lang="zh-CN" altLang="en-US" dirty="0"/>
              <a:t>控制结构的条件判断部分。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079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 ，分支结构需要判断条件，那么怎么表示各种条件呢？其实大部分条件都是判断数据的大小关系。</a:t>
            </a:r>
            <a:endParaRPr lang="en-US" altLang="zh-CN" dirty="0"/>
          </a:p>
          <a:p>
            <a:r>
              <a:rPr lang="zh-CN" altLang="en-US" dirty="0"/>
              <a:t>因此，我们要借助于关系运算符来表示大小关系。</a:t>
            </a:r>
            <a:endParaRPr lang="en-US" altLang="zh-CN" dirty="0"/>
          </a:p>
          <a:p>
            <a:r>
              <a:rPr lang="zh-CN" altLang="en-US" dirty="0"/>
              <a:t>首先 来看一下条件判断的操作符有哪些。</a:t>
            </a:r>
            <a:endParaRPr lang="en-US" altLang="zh-CN" dirty="0"/>
          </a:p>
          <a:p>
            <a:r>
              <a:rPr lang="zh-CN" altLang="zh-CN" sz="1200" b="1" i="0" u="none" strike="noStrike" kern="1200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200" b="1" i="0" u="none" strike="noStrike" kern="1200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b="1" i="0" u="none" strike="noStrike" kern="1200" spc="-5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1200" b="1" i="0" u="none" strike="noStrike" kern="1200" spc="-5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b="1" i="0" u="none" strike="noStrike" kern="1200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200" b="1" i="0" u="none" strike="noStrike" kern="1200" baseline="0" dirty="0">
                <a:solidFill>
                  <a:srgbClr val="2A4F8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！=</a:t>
            </a:r>
            <a:endParaRPr lang="en-US" altLang="zh-CN" sz="1200" b="1" i="0" u="none" strike="noStrike" kern="1200" baseline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200" b="1" i="0" u="none" strike="noStrike" kern="120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的形式和用法和数学公式一样。</a:t>
            </a:r>
            <a:endParaRPr lang="en-US" altLang="zh-CN" sz="1200" b="1" i="0" u="none" strike="noStrike" kern="1200" baseline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需要注意的是红色的几个操作符，其中</a:t>
            </a:r>
            <a:r>
              <a:rPr lang="en-US" altLang="zh-CN" sz="1050" b="0" i="0" u="none" strike="noStrike" dirty="0">
                <a:effectLst/>
                <a:latin typeface="Arial" panose="020B0604020202020204" pitchFamily="34" charset="0"/>
              </a:rPr>
              <a:t>&lt;=</a:t>
            </a:r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是用</a:t>
            </a:r>
            <a:r>
              <a:rPr lang="en-US" altLang="zh-CN" sz="1050" b="0" i="0" u="none" strike="noStrike" dirty="0">
                <a:effectLst/>
                <a:latin typeface="Arial" panose="020B0604020202020204" pitchFamily="34" charset="0"/>
              </a:rPr>
              <a:t>&lt;</a:t>
            </a:r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后加一个等号构成的，小于等于号与小于号的区别是 </a:t>
            </a:r>
            <a:r>
              <a:rPr lang="en-US" altLang="zh-CN" sz="1050" b="0" i="0" u="none" strike="noStrike" dirty="0">
                <a:effectLst/>
                <a:latin typeface="Arial" panose="020B0604020202020204" pitchFamily="34" charset="0"/>
              </a:rPr>
              <a:t>3&lt;3</a:t>
            </a:r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不成立，但是</a:t>
            </a:r>
            <a:r>
              <a:rPr lang="en-US" altLang="zh-CN" sz="1050" b="0" i="0" u="none" strike="noStrike" dirty="0">
                <a:effectLst/>
                <a:latin typeface="Arial" panose="020B0604020202020204" pitchFamily="34" charset="0"/>
              </a:rPr>
              <a:t>3&lt;=3</a:t>
            </a:r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是成立的</a:t>
            </a:r>
            <a:endParaRPr lang="en-US" altLang="zh-CN" sz="105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另外</a:t>
            </a:r>
            <a:r>
              <a:rPr lang="en-US" altLang="zh-CN" sz="1050" b="0" i="0" u="none" strike="noStrike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sz="1050" b="0" i="0" u="none" strike="noStrike" dirty="0">
                <a:effectLst/>
                <a:latin typeface="Arial" panose="020B0604020202020204" pitchFamily="34" charset="0"/>
              </a:rPr>
              <a:t>中表示相等关系的操作符是两个等号，不等于是！加等号。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89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如果是需要表示复杂的条件，则需要逻辑运算符，分别是逻辑与</a:t>
            </a:r>
            <a:r>
              <a:rPr lang="en-US" altLang="zh-CN" dirty="0"/>
              <a:t>and</a:t>
            </a:r>
            <a:r>
              <a:rPr lang="zh-CN" altLang="en-US" dirty="0"/>
              <a:t>，逻辑或</a:t>
            </a:r>
            <a:r>
              <a:rPr lang="en-US" altLang="zh-CN" dirty="0"/>
              <a:t>or</a:t>
            </a:r>
            <a:r>
              <a:rPr lang="zh-CN" altLang="en-US" dirty="0"/>
              <a:t>，逻辑非</a:t>
            </a:r>
            <a:r>
              <a:rPr lang="en-US" altLang="zh-CN" dirty="0"/>
              <a:t>not.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：要求左右两边条件均成立，才表示真，返回</a:t>
            </a:r>
            <a:r>
              <a:rPr lang="en-US" altLang="zh-CN" dirty="0"/>
              <a:t>True </a:t>
            </a:r>
            <a:r>
              <a:rPr lang="zh-CN" altLang="en-US" dirty="0"/>
              <a:t>，否则只要有一个条件不成立，就返回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y</a:t>
            </a:r>
            <a:r>
              <a:rPr lang="zh-CN" altLang="en-US" dirty="0"/>
              <a:t>赋值为</a:t>
            </a:r>
            <a:r>
              <a:rPr lang="en-US" altLang="zh-CN" dirty="0"/>
              <a:t>7</a:t>
            </a:r>
            <a:r>
              <a:rPr lang="zh-CN" altLang="en-US" dirty="0"/>
              <a:t>，然后计算表达式 </a:t>
            </a:r>
            <a:r>
              <a:rPr lang="es-ES" altLang="zh-CN" dirty="0"/>
              <a:t>y&gt;5 and y&lt;8 </a:t>
            </a:r>
            <a:r>
              <a:rPr lang="zh-CN" altLang="en-US" dirty="0"/>
              <a:t>的值，将</a:t>
            </a:r>
            <a:r>
              <a:rPr lang="en-US" altLang="zh-CN" dirty="0"/>
              <a:t>y=7</a:t>
            </a:r>
            <a:r>
              <a:rPr lang="zh-CN" altLang="en-US" dirty="0"/>
              <a:t>代入，因为</a:t>
            </a:r>
            <a:r>
              <a:rPr lang="en-US" altLang="zh-CN" dirty="0"/>
              <a:t>7&gt;5</a:t>
            </a:r>
            <a:r>
              <a:rPr lang="zh-CN" altLang="en-US" dirty="0"/>
              <a:t>为真，且 </a:t>
            </a:r>
            <a:r>
              <a:rPr lang="en-US" altLang="zh-CN" dirty="0"/>
              <a:t>7&lt;8</a:t>
            </a:r>
            <a:r>
              <a:rPr lang="zh-CN" altLang="en-US" dirty="0"/>
              <a:t>为真，因此该表达式的值为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or: </a:t>
            </a:r>
            <a:r>
              <a:rPr lang="zh-CN" altLang="en-US" dirty="0"/>
              <a:t>只有两个条件均为假时，才返回</a:t>
            </a:r>
            <a:r>
              <a:rPr lang="en-US" altLang="zh-CN" dirty="0"/>
              <a:t>False</a:t>
            </a:r>
            <a:r>
              <a:rPr lang="zh-CN" altLang="en-US" dirty="0"/>
              <a:t>，否则，只要有一个条件为真，就返回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y</a:t>
            </a:r>
            <a:r>
              <a:rPr lang="zh-CN" altLang="en-US" dirty="0"/>
              <a:t>赋值为</a:t>
            </a:r>
            <a:r>
              <a:rPr lang="en-US" altLang="zh-CN" dirty="0"/>
              <a:t>1</a:t>
            </a:r>
            <a:r>
              <a:rPr lang="zh-CN" altLang="en-US" dirty="0"/>
              <a:t>，因为</a:t>
            </a:r>
            <a:r>
              <a:rPr lang="en-US" altLang="zh-CN" dirty="0"/>
              <a:t>1&gt;5 </a:t>
            </a:r>
            <a:r>
              <a:rPr lang="zh-CN" altLang="en-US" dirty="0"/>
              <a:t>和</a:t>
            </a:r>
            <a:r>
              <a:rPr lang="en-US" altLang="zh-CN" dirty="0"/>
              <a:t>1&lt;-5</a:t>
            </a:r>
            <a:r>
              <a:rPr lang="zh-CN" altLang="en-US" dirty="0"/>
              <a:t>均不成立，则结果为假，返回</a:t>
            </a:r>
            <a:r>
              <a:rPr lang="en-US" altLang="zh-CN" dirty="0"/>
              <a:t>False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not</a:t>
            </a:r>
            <a:r>
              <a:rPr lang="zh-CN" altLang="en-US" dirty="0"/>
              <a:t>：取条件的非，即原条件为假时，返回</a:t>
            </a:r>
            <a:r>
              <a:rPr lang="en-US" altLang="zh-CN" dirty="0"/>
              <a:t>True</a:t>
            </a:r>
            <a:r>
              <a:rPr lang="zh-CN" altLang="en-US" dirty="0"/>
              <a:t>，原条件为真时，返回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本讲我们学习了关系运算符和逻辑运算符。同学再见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45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同学你好，本讲我们学习开始学习</a:t>
            </a:r>
            <a:r>
              <a:rPr lang="en-US" altLang="zh-CN" dirty="0"/>
              <a:t>python</a:t>
            </a:r>
            <a:r>
              <a:rPr lang="zh-CN" altLang="en-US" dirty="0"/>
              <a:t>控制结构中的循环结构，重点学习遍历循环。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循环结构将从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遍历循环、无限循环、循环控制保留字、循环的高级用法四个部分进行展开。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遍历循环包括</a:t>
            </a:r>
            <a:r>
              <a:rPr lang="zh-CN" altLang="en-US" dirty="0"/>
              <a:t>计数循环、字符串遍历、列表遍历、文件遍历等。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本讲我们学习第一部分遍历循环中的计数循环。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870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遍历循环用保留字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in</a:t>
            </a:r>
            <a:r>
              <a:rPr lang="zh-CN" altLang="en-US" dirty="0"/>
              <a:t>实现，遍历结构分为两个部分，第一部分是</a:t>
            </a:r>
            <a:r>
              <a:rPr lang="en-US" altLang="zh-CN" dirty="0"/>
              <a:t>for	&lt;</a:t>
            </a:r>
            <a:r>
              <a:rPr lang="zh-CN" altLang="en-US" dirty="0"/>
              <a:t>循环变量</a:t>
            </a:r>
            <a:r>
              <a:rPr lang="en-US" altLang="zh-CN" dirty="0"/>
              <a:t>&gt; in &lt;</a:t>
            </a:r>
            <a:r>
              <a:rPr lang="zh-CN" altLang="en-US" dirty="0"/>
              <a:t>遍历结构</a:t>
            </a:r>
            <a:r>
              <a:rPr lang="en-US" altLang="zh-CN" dirty="0"/>
              <a:t>&gt; :</a:t>
            </a:r>
            <a:r>
              <a:rPr lang="zh-CN" altLang="en-US" dirty="0"/>
              <a:t>，这行表示循环变量依次从遍历结构中逐一提取元素，每取得一个元素，就执行一次下面的语句块。这样就能够重复多次执行语句块，实现循环。</a:t>
            </a:r>
            <a:endParaRPr lang="en-US" altLang="zh-CN" dirty="0"/>
          </a:p>
          <a:p>
            <a:r>
              <a:rPr lang="zh-CN" altLang="en-US" dirty="0"/>
              <a:t>需要注意</a:t>
            </a:r>
            <a:r>
              <a:rPr lang="en-US" altLang="zh-CN" dirty="0"/>
              <a:t>: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215265" indent="-202565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15900" algn="l"/>
              </a:tabLst>
            </a:pPr>
            <a:r>
              <a:rPr lang="en-US" altLang="zh-CN" sz="1200" spc="-1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for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lang="en-US" altLang="zh-CN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in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是保留字，每次循环，所获得元素放入循环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变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量，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并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执行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一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次语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句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块</a:t>
            </a:r>
            <a:endParaRPr lang="en-US" altLang="zh-CN" sz="1200" spc="-5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215265" marR="0" indent="-202565" algn="l" defTabSz="121930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15900" algn="l"/>
              </a:tabLst>
              <a:defRPr/>
            </a:pP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完整遍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历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所有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元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素后</a:t>
            </a:r>
            <a:r>
              <a:rPr lang="zh-CN" altLang="en-US" sz="12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</a:t>
            </a:r>
            <a:r>
              <a:rPr lang="zh-CN" altLang="en-US" sz="12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束循环</a:t>
            </a:r>
            <a:endParaRPr lang="zh-CN" altLang="en-US" sz="12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45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solidFill>
                  <a:srgbClr val="007EDE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如果</a:t>
            </a:r>
            <a:r>
              <a:rPr lang="en-US" altLang="zh-CN" sz="1100" dirty="0">
                <a:solidFill>
                  <a:srgbClr val="007EDE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in</a:t>
            </a:r>
            <a:r>
              <a:rPr lang="zh-CN" altLang="en-US" sz="1100" dirty="0">
                <a:solidFill>
                  <a:srgbClr val="007EDE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后面的遍历结构是由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range()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函数产生的数字序列，则这个循环语句也叫计数循环。</a:t>
            </a:r>
            <a:endParaRPr lang="en-US" altLang="zh-CN" sz="11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Range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能够产生一个数字序列，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range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函数有三个参数。</a:t>
            </a:r>
            <a:endParaRPr lang="en-US" altLang="zh-CN" sz="11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第一个参数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start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指定序列的起始值，这个参数可以省略，则认为序列的起始值为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0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。</a:t>
            </a:r>
            <a:endParaRPr lang="en-US" altLang="zh-CN" sz="11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第二个参数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stop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用于指定终止值，但是要注意结果序列不包括这个终止值。参数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stop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不能省略。</a:t>
            </a:r>
            <a:endParaRPr lang="en-US" altLang="zh-CN" sz="11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第三个参数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step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用于指定两个相邻值的差，参数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step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可以省略，则认为序列步长为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1.</a:t>
            </a:r>
            <a:endParaRPr lang="en-US" altLang="zh-CN" sz="1100" dirty="0"/>
          </a:p>
          <a:p>
            <a:endParaRPr lang="zh-CN" altLang="en-US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359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接下来我们看计数循环的应用举例。</a:t>
            </a:r>
            <a:endParaRPr lang="en-US" altLang="zh-CN" sz="1100" dirty="0"/>
          </a:p>
          <a:p>
            <a:r>
              <a:rPr lang="zh-CN" altLang="en-US" sz="1100" dirty="0"/>
              <a:t>第一个</a:t>
            </a:r>
            <a:r>
              <a:rPr lang="en-US" altLang="zh-CN" sz="1100" dirty="0"/>
              <a:t>for</a:t>
            </a:r>
            <a:r>
              <a:rPr lang="zh-CN" altLang="en-US" sz="1100" dirty="0"/>
              <a:t>语句中，</a:t>
            </a:r>
            <a:r>
              <a:rPr lang="en-US" altLang="zh-CN" sz="1100" dirty="0"/>
              <a:t>range(6) </a:t>
            </a:r>
            <a:r>
              <a:rPr lang="zh-CN" altLang="en-US" sz="1100" dirty="0"/>
              <a:t>只有一个参数，则该参数表示终止值。</a:t>
            </a:r>
            <a:r>
              <a:rPr lang="en-US" altLang="zh-CN" sz="1100" dirty="0" err="1"/>
              <a:t>i</a:t>
            </a:r>
            <a:r>
              <a:rPr lang="zh-CN" altLang="en-US" sz="1100" dirty="0"/>
              <a:t>从</a:t>
            </a:r>
            <a:r>
              <a:rPr lang="en-US" altLang="zh-CN" sz="1100" dirty="0"/>
              <a:t>0</a:t>
            </a:r>
            <a:r>
              <a:rPr lang="zh-CN" altLang="en-US" sz="1100" dirty="0"/>
              <a:t>循环到</a:t>
            </a:r>
            <a:r>
              <a:rPr lang="en-US" altLang="zh-CN" sz="1100" dirty="0"/>
              <a:t>5</a:t>
            </a:r>
            <a:r>
              <a:rPr lang="zh-CN" altLang="en-US" sz="1100" dirty="0"/>
              <a:t>，共</a:t>
            </a:r>
            <a:r>
              <a:rPr lang="en-US" altLang="zh-CN" sz="1100" dirty="0"/>
              <a:t>6</a:t>
            </a:r>
            <a:r>
              <a:rPr lang="zh-CN" altLang="en-US" sz="1100" dirty="0"/>
              <a:t>次。每次输出当时的</a:t>
            </a:r>
            <a:r>
              <a:rPr lang="en-US" altLang="zh-CN" sz="1100" dirty="0" err="1"/>
              <a:t>i</a:t>
            </a:r>
            <a:r>
              <a:rPr lang="zh-CN" altLang="en-US" sz="1100" dirty="0"/>
              <a:t>值。结果为</a:t>
            </a:r>
            <a:r>
              <a:rPr lang="en-US" altLang="zh-CN" sz="1100" dirty="0"/>
              <a:t>012345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/>
              <a:t>第二个</a:t>
            </a:r>
            <a:r>
              <a:rPr lang="en-US" altLang="zh-CN" sz="1100" dirty="0"/>
              <a:t>for</a:t>
            </a:r>
            <a:r>
              <a:rPr lang="zh-CN" altLang="en-US" sz="1100" dirty="0"/>
              <a:t>语句中，</a:t>
            </a:r>
            <a:r>
              <a:rPr lang="en-US" altLang="zh-CN" sz="1100" dirty="0"/>
              <a:t>range(1,6),</a:t>
            </a:r>
            <a:r>
              <a:rPr lang="zh-CN" altLang="en-US" sz="1100" dirty="0"/>
              <a:t>有两个参数，分别为起始值和终止值。</a:t>
            </a:r>
            <a:r>
              <a:rPr lang="en-US" altLang="zh-CN" sz="1100" baseline="0" dirty="0"/>
              <a:t> </a:t>
            </a:r>
            <a:r>
              <a:rPr lang="en-US" altLang="zh-CN" sz="1100" dirty="0" err="1"/>
              <a:t>i</a:t>
            </a:r>
            <a:r>
              <a:rPr lang="zh-CN" altLang="en-US" sz="1100" dirty="0"/>
              <a:t>从</a:t>
            </a:r>
            <a:r>
              <a:rPr lang="en-US" altLang="zh-CN" sz="1100" dirty="0"/>
              <a:t>1</a:t>
            </a:r>
            <a:r>
              <a:rPr lang="zh-CN" altLang="en-US" sz="1100" dirty="0"/>
              <a:t>循环到</a:t>
            </a:r>
            <a:r>
              <a:rPr lang="en-US" altLang="zh-CN" sz="1100" dirty="0"/>
              <a:t>5</a:t>
            </a:r>
            <a:r>
              <a:rPr lang="zh-CN" altLang="en-US" sz="1100" dirty="0"/>
              <a:t>，共</a:t>
            </a:r>
            <a:r>
              <a:rPr lang="en-US" altLang="zh-CN" sz="1100" dirty="0"/>
              <a:t>5</a:t>
            </a:r>
            <a:r>
              <a:rPr lang="zh-CN" altLang="en-US" sz="1100" dirty="0"/>
              <a:t>次。每次输出当时的</a:t>
            </a:r>
            <a:r>
              <a:rPr lang="en-US" altLang="zh-CN" sz="1100" dirty="0" err="1"/>
              <a:t>i</a:t>
            </a:r>
            <a:r>
              <a:rPr lang="zh-CN" altLang="en-US" sz="1100" dirty="0"/>
              <a:t>值。结果为</a:t>
            </a:r>
            <a:r>
              <a:rPr lang="en-US" altLang="zh-CN" sz="1100" dirty="0"/>
              <a:t>12345</a:t>
            </a:r>
          </a:p>
          <a:p>
            <a:r>
              <a:rPr lang="zh-CN" altLang="en-US" sz="1100" dirty="0"/>
              <a:t>第三个</a:t>
            </a:r>
            <a:r>
              <a:rPr lang="en-US" altLang="zh-CN" sz="1100" dirty="0"/>
              <a:t>for</a:t>
            </a:r>
            <a:r>
              <a:rPr lang="zh-CN" altLang="en-US" sz="1100" dirty="0"/>
              <a:t>语句中，</a:t>
            </a:r>
            <a:r>
              <a:rPr lang="en-US" altLang="zh-CN" sz="1100" dirty="0"/>
              <a:t>range(1,10,2)</a:t>
            </a:r>
            <a:r>
              <a:rPr lang="zh-CN" altLang="en-US" sz="1100" dirty="0"/>
              <a:t>有三个参数，说明起始值为</a:t>
            </a:r>
            <a:r>
              <a:rPr lang="en-US" altLang="zh-CN" sz="1100" dirty="0"/>
              <a:t>1</a:t>
            </a:r>
            <a:r>
              <a:rPr lang="zh-CN" altLang="en-US" sz="1100" dirty="0"/>
              <a:t>，终止值为</a:t>
            </a:r>
            <a:r>
              <a:rPr lang="en-US" altLang="zh-CN" sz="1100" dirty="0"/>
              <a:t>10</a:t>
            </a:r>
            <a:r>
              <a:rPr lang="zh-CN" altLang="en-US" sz="1100" dirty="0"/>
              <a:t>，步长为</a:t>
            </a:r>
            <a:r>
              <a:rPr lang="en-US" altLang="zh-CN" sz="1100" dirty="0"/>
              <a:t>2. </a:t>
            </a:r>
            <a:r>
              <a:rPr lang="en-US" altLang="zh-CN" sz="1100" dirty="0" err="1"/>
              <a:t>i</a:t>
            </a:r>
            <a:r>
              <a:rPr lang="zh-CN" altLang="en-US" sz="1100" dirty="0"/>
              <a:t>从</a:t>
            </a:r>
            <a:r>
              <a:rPr lang="en-US" altLang="zh-CN" sz="1100" dirty="0"/>
              <a:t>1</a:t>
            </a:r>
            <a:r>
              <a:rPr lang="zh-CN" altLang="en-US" sz="1100" dirty="0"/>
              <a:t>循环，按照步长为</a:t>
            </a:r>
            <a:r>
              <a:rPr lang="en-US" altLang="zh-CN" sz="1100" dirty="0"/>
              <a:t>2</a:t>
            </a:r>
            <a:r>
              <a:rPr lang="zh-CN" altLang="en-US" sz="1100" dirty="0"/>
              <a:t>增加，共循环</a:t>
            </a:r>
            <a:r>
              <a:rPr lang="en-US" altLang="zh-CN" sz="1100" dirty="0"/>
              <a:t>5</a:t>
            </a:r>
            <a:r>
              <a:rPr lang="zh-CN" altLang="en-US" sz="1100" dirty="0"/>
              <a:t>次。</a:t>
            </a:r>
            <a:r>
              <a:rPr lang="en-US" altLang="zh-CN" sz="1100" dirty="0" err="1"/>
              <a:t>i</a:t>
            </a:r>
            <a:r>
              <a:rPr lang="zh-CN" altLang="en-US" sz="1100" dirty="0"/>
              <a:t>的值为</a:t>
            </a:r>
            <a:r>
              <a:rPr lang="en-US" altLang="zh-CN" sz="1100" dirty="0"/>
              <a:t>13579</a:t>
            </a:r>
          </a:p>
          <a:p>
            <a:endParaRPr lang="zh-CN" altLang="en-US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69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下面我们通过例</a:t>
            </a:r>
            <a:r>
              <a:rPr lang="en-US" altLang="zh-CN" dirty="0"/>
              <a:t>2.10</a:t>
            </a:r>
            <a:r>
              <a:rPr lang="zh-CN" altLang="en-US" dirty="0"/>
              <a:t>，学习计数循环的应用。</a:t>
            </a:r>
            <a:endParaRPr lang="en-US" altLang="zh-CN" dirty="0"/>
          </a:p>
          <a:p>
            <a:r>
              <a:rPr lang="zh-CN" altLang="en-US" dirty="0"/>
              <a:t>题目要求使用计数遍历，求</a:t>
            </a:r>
            <a:r>
              <a:rPr lang="en-US" altLang="zh-CN" dirty="0"/>
              <a:t>1+1/2+…+1/n</a:t>
            </a:r>
            <a:r>
              <a:rPr lang="zh-CN" altLang="en-US" dirty="0"/>
              <a:t>的值，结果保留</a:t>
            </a:r>
            <a:r>
              <a:rPr lang="en-US" altLang="zh-CN" dirty="0"/>
              <a:t>2</a:t>
            </a:r>
            <a:r>
              <a:rPr lang="zh-CN" altLang="en-US" dirty="0"/>
              <a:t>位小数，</a:t>
            </a:r>
            <a:r>
              <a:rPr lang="en-US" altLang="zh-CN" dirty="0"/>
              <a:t>n</a:t>
            </a:r>
            <a:r>
              <a:rPr lang="zh-CN" altLang="en-US" dirty="0"/>
              <a:t>从键盘输入。</a:t>
            </a:r>
            <a:endParaRPr lang="en-US" altLang="zh-CN" dirty="0"/>
          </a:p>
          <a:p>
            <a:r>
              <a:rPr lang="zh-CN" altLang="en-US" dirty="0"/>
              <a:t>通过分析，可以发现</a:t>
            </a:r>
            <a:r>
              <a:rPr lang="en-US" altLang="zh-CN" dirty="0"/>
              <a:t>n</a:t>
            </a:r>
            <a:r>
              <a:rPr lang="zh-CN" altLang="en-US" dirty="0"/>
              <a:t>个分式的特点，分子相同，分母是从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的连续整数，因此可以使用</a:t>
            </a:r>
            <a:r>
              <a:rPr lang="en-US" altLang="zh-CN" dirty="0"/>
              <a:t>range(1,n+1)</a:t>
            </a:r>
            <a:r>
              <a:rPr lang="zh-CN" altLang="en-US" dirty="0"/>
              <a:t>产生整数序列，得到所有的分母。</a:t>
            </a:r>
            <a:endParaRPr lang="en-US" altLang="zh-CN" dirty="0"/>
          </a:p>
          <a:p>
            <a:r>
              <a:rPr lang="zh-CN" altLang="en-US" dirty="0"/>
              <a:t>实现代码为</a:t>
            </a:r>
            <a:endParaRPr lang="en-US" altLang="zh-CN" dirty="0"/>
          </a:p>
          <a:p>
            <a:r>
              <a:rPr lang="zh-CN" altLang="en-US" dirty="0"/>
              <a:t>首先定义一个变量</a:t>
            </a:r>
            <a:r>
              <a:rPr lang="en-US" altLang="zh-CN" dirty="0"/>
              <a:t>s</a:t>
            </a:r>
            <a:r>
              <a:rPr lang="zh-CN" altLang="en-US" dirty="0"/>
              <a:t>用来存放和值，首先把</a:t>
            </a:r>
            <a:r>
              <a:rPr lang="en-US" altLang="zh-CN" dirty="0"/>
              <a:t>s</a:t>
            </a:r>
            <a:r>
              <a:rPr lang="zh-CN" altLang="en-US" dirty="0"/>
              <a:t>赋零值，</a:t>
            </a:r>
            <a:endParaRPr lang="en-US" altLang="zh-CN" dirty="0"/>
          </a:p>
          <a:p>
            <a:r>
              <a:rPr lang="zh-CN" altLang="en-US" dirty="0"/>
              <a:t>然后调用</a:t>
            </a:r>
            <a:r>
              <a:rPr lang="en-US" altLang="zh-CN" dirty="0"/>
              <a:t>input</a:t>
            </a:r>
            <a:r>
              <a:rPr lang="zh-CN" altLang="en-US" dirty="0"/>
              <a:t>函数获得输入的</a:t>
            </a:r>
            <a:r>
              <a:rPr lang="en-US" altLang="zh-CN" dirty="0"/>
              <a:t>n</a:t>
            </a:r>
            <a:r>
              <a:rPr lang="zh-CN" altLang="en-US" dirty="0"/>
              <a:t>值，并调用</a:t>
            </a:r>
            <a:r>
              <a:rPr lang="en-US" altLang="zh-CN" dirty="0"/>
              <a:t>int</a:t>
            </a:r>
            <a:r>
              <a:rPr lang="zh-CN" altLang="en-US" dirty="0"/>
              <a:t>函数将输入的数据转换为整数。</a:t>
            </a:r>
            <a:endParaRPr lang="en-US" altLang="zh-CN" dirty="0"/>
          </a:p>
          <a:p>
            <a:r>
              <a:rPr lang="zh-CN" altLang="en-US" dirty="0"/>
              <a:t>在下面的</a:t>
            </a:r>
            <a:r>
              <a:rPr lang="en-US" altLang="zh-CN" dirty="0"/>
              <a:t>for</a:t>
            </a:r>
            <a:r>
              <a:rPr lang="zh-CN" altLang="en-US" dirty="0"/>
              <a:t>语句中</a:t>
            </a:r>
            <a:r>
              <a:rPr lang="en-US" altLang="zh-CN" dirty="0" err="1"/>
              <a:t>i</a:t>
            </a:r>
            <a:r>
              <a:rPr lang="zh-CN" altLang="en-US" dirty="0"/>
              <a:t>逐一获取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之间的每个整数，并将</a:t>
            </a:r>
            <a:r>
              <a:rPr lang="en-US" altLang="zh-CN" dirty="0"/>
              <a:t>1/</a:t>
            </a:r>
            <a:r>
              <a:rPr lang="en-US" altLang="zh-CN" dirty="0" err="1"/>
              <a:t>i</a:t>
            </a:r>
            <a:r>
              <a:rPr lang="zh-CN" altLang="en-US" dirty="0"/>
              <a:t>加到变量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这样推出</a:t>
            </a:r>
            <a:r>
              <a:rPr lang="en-US" altLang="zh-CN" dirty="0"/>
              <a:t>for</a:t>
            </a:r>
            <a:r>
              <a:rPr lang="zh-CN" altLang="en-US" dirty="0"/>
              <a:t>语句时，变量</a:t>
            </a:r>
            <a:r>
              <a:rPr lang="en-US" altLang="zh-CN" dirty="0"/>
              <a:t>s</a:t>
            </a:r>
            <a:r>
              <a:rPr lang="zh-CN" altLang="en-US" dirty="0"/>
              <a:t>里存放的时</a:t>
            </a:r>
            <a:r>
              <a:rPr lang="en-US" altLang="zh-CN" dirty="0"/>
              <a:t>n</a:t>
            </a:r>
            <a:r>
              <a:rPr lang="zh-CN" altLang="en-US" dirty="0"/>
              <a:t>项分式的和值。</a:t>
            </a:r>
            <a:endParaRPr lang="en-US" altLang="zh-CN" dirty="0"/>
          </a:p>
          <a:p>
            <a:r>
              <a:rPr lang="zh-CN" altLang="en-US" dirty="0"/>
              <a:t>最后，调用</a:t>
            </a:r>
            <a:r>
              <a:rPr lang="en-US" altLang="zh-CN" dirty="0"/>
              <a:t>print</a:t>
            </a:r>
            <a:r>
              <a:rPr lang="zh-CN" altLang="en-US" dirty="0"/>
              <a:t>输出</a:t>
            </a:r>
            <a:r>
              <a:rPr lang="en-US" altLang="zh-CN" dirty="0"/>
              <a:t>s</a:t>
            </a:r>
            <a:r>
              <a:rPr lang="zh-CN" altLang="en-US" dirty="0"/>
              <a:t>的值，这里利用字符串的格式化方法，</a:t>
            </a:r>
            <a:r>
              <a:rPr lang="en-US" altLang="zh-CN" dirty="0"/>
              <a:t>{}</a:t>
            </a:r>
            <a:r>
              <a:rPr lang="zh-CN" altLang="en-US" dirty="0"/>
              <a:t>中的 </a:t>
            </a:r>
            <a:r>
              <a:rPr lang="en-US" altLang="zh-CN" dirty="0"/>
              <a:t>:.2f </a:t>
            </a:r>
            <a:r>
              <a:rPr lang="zh-CN" altLang="en-US" dirty="0"/>
              <a:t>表示将</a:t>
            </a:r>
            <a:r>
              <a:rPr lang="en-US" altLang="zh-CN" dirty="0"/>
              <a:t>s</a:t>
            </a:r>
            <a:r>
              <a:rPr lang="zh-CN" altLang="en-US" dirty="0"/>
              <a:t>的值保留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en-US" altLang="zh-CN" dirty="0"/>
          </a:p>
          <a:p>
            <a:r>
              <a:rPr lang="zh-CN" altLang="en-US" dirty="0"/>
              <a:t>本讲，我们学习了遍历循环中的计数循环，以及遍历循环的应用，同学再见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F8F9-43C6-4EAF-8006-A07F276C98A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7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同学你好，本节我们学习字符串遍历循环。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2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的应用领域非常广泛，在软件开发、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web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开发、人工智能、数据分析等方面，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逐渐成为主流编程语言。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在软件开发方面，支持函数式编程和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OOP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面向对象编程，可以进行常规的软件开发、脚本编写、网络编程。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web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开发方面，基于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Web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开发框架应用非常广泛，主要框架有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Django 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dʒæŋɡoʊ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Tornado[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tɔ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ːˈ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neɪdəʊ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]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Flask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（微型框架）等著名的框架。其中的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Python+Django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架构，开发速度快，学习门槛低，可以用于快速搭建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WEB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服务。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在人工智能领域应用广泛，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是机器学习、神经网络、深度学习等方面的主流编程语言，。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NumPy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pandas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Matplotlib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优秀功能库的支持下，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Python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广泛应用于做数据分析和科学计算。</a:t>
            </a:r>
            <a:endParaRPr lang="zh-CN" altLang="en-US" dirty="0"/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4174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字符串遍历循环，就是遍历字符串中每个字符，产生循环。</a:t>
            </a:r>
            <a:endParaRPr lang="en-US" altLang="zh-CN" sz="1100" dirty="0"/>
          </a:p>
          <a:p>
            <a:r>
              <a:rPr lang="zh-CN" altLang="en-US" sz="1100" dirty="0"/>
              <a:t>也就是说</a:t>
            </a:r>
            <a:r>
              <a:rPr lang="en-US" altLang="zh-CN" sz="1100" dirty="0"/>
              <a:t>for</a:t>
            </a:r>
            <a:r>
              <a:rPr lang="zh-CN" altLang="en-US" sz="1100" dirty="0"/>
              <a:t>语句中</a:t>
            </a:r>
            <a:r>
              <a:rPr lang="en-US" altLang="zh-CN" sz="1100" dirty="0"/>
              <a:t>in</a:t>
            </a:r>
            <a:r>
              <a:rPr lang="zh-CN" altLang="en-US" sz="1100" dirty="0"/>
              <a:t>后面的遍历结构是一个字符串。</a:t>
            </a:r>
            <a:endParaRPr lang="en-US" altLang="zh-CN" sz="1100" dirty="0"/>
          </a:p>
          <a:p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210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下面，我们通过例</a:t>
            </a:r>
            <a:r>
              <a:rPr lang="en-US" altLang="zh-CN" sz="1100" dirty="0"/>
              <a:t>2.11</a:t>
            </a:r>
            <a:r>
              <a:rPr lang="zh-CN" altLang="en-US" sz="1100" dirty="0"/>
              <a:t>学习字符串遍历循环。</a:t>
            </a:r>
            <a:endParaRPr lang="en-US" altLang="zh-CN" sz="1100" dirty="0"/>
          </a:p>
          <a:p>
            <a:r>
              <a:rPr lang="zh-CN" altLang="en-US" sz="1100" dirty="0"/>
              <a:t>例如：遍历字符串 </a:t>
            </a:r>
            <a:r>
              <a:rPr lang="en-US" altLang="zh-CN" sz="1100" dirty="0"/>
              <a:t>python</a:t>
            </a:r>
            <a:r>
              <a:rPr lang="zh-CN" altLang="en-US" sz="1100" dirty="0"/>
              <a:t>实践 中的每个字符，并在每个字符后加逗号输出。</a:t>
            </a: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/>
              <a:t>实现代码中，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for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c 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kumimoji="0" lang="en-US" altLang="zh-CN" sz="1100" b="1" i="0" u="none" strike="noStrike" kern="1200" cap="none" spc="-4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“Python</a:t>
            </a:r>
            <a:r>
              <a:rPr kumimoji="0" lang="zh-CN" altLang="en-US" sz="11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实践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”</a:t>
            </a:r>
            <a:r>
              <a:rPr kumimoji="0" lang="zh-CN" altLang="en-US" sz="11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表示变量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c</a:t>
            </a:r>
            <a:r>
              <a:rPr kumimoji="0" lang="zh-CN" altLang="en-US" sz="11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逐个获得</a:t>
            </a:r>
            <a:r>
              <a:rPr lang="zh-CN" altLang="en-US" sz="1100" dirty="0"/>
              <a:t>字符串 </a:t>
            </a:r>
            <a:r>
              <a:rPr lang="en-US" altLang="zh-CN" sz="1100" dirty="0"/>
              <a:t>python</a:t>
            </a:r>
            <a:r>
              <a:rPr lang="zh-CN" altLang="en-US" sz="1100" dirty="0"/>
              <a:t>实践 中的每个字符，然后通过</a:t>
            </a:r>
            <a:r>
              <a:rPr lang="en-US" altLang="zh-CN" sz="1100" dirty="0"/>
              <a:t>print</a:t>
            </a:r>
            <a:r>
              <a:rPr lang="zh-CN" altLang="en-US" sz="1100" dirty="0"/>
              <a:t>输出</a:t>
            </a:r>
            <a:r>
              <a:rPr lang="en-US" altLang="zh-CN" sz="1100" dirty="0"/>
              <a:t>c</a:t>
            </a:r>
            <a:r>
              <a:rPr lang="zh-CN" altLang="en-US" sz="1100" dirty="0"/>
              <a:t>的内容，</a:t>
            </a:r>
            <a:r>
              <a:rPr lang="en-US" altLang="zh-CN" sz="1100" dirty="0"/>
              <a:t>end=“,”</a:t>
            </a:r>
            <a:r>
              <a:rPr lang="zh-CN" altLang="en-US" sz="1100" dirty="0"/>
              <a:t>表示输出</a:t>
            </a:r>
            <a:r>
              <a:rPr kumimoji="0" lang="en-US" altLang="zh-CN" sz="11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11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之后不回车，直接加一个逗号。下次输出的内容紧跟在逗号之后。最后的运行结果为</a:t>
            </a:r>
            <a:r>
              <a:rPr kumimoji="0" lang="en-US" altLang="zh-CN" sz="1100" b="1" i="0" u="none" strike="noStrike" kern="1200" cap="none" spc="-5" normalizeH="0" baseline="0" noProof="0" dirty="0" err="1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P,y,t,h,o,n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r>
              <a:rPr kumimoji="0" lang="zh-CN" altLang="en-US" sz="11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实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r>
              <a:rPr kumimoji="0" lang="zh-CN" altLang="en-US" sz="11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践</a:t>
            </a:r>
            <a:r>
              <a:rPr kumimoji="0" lang="en-US" altLang="zh-CN" sz="11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endParaRPr kumimoji="0" lang="zh-CN" altLang="en-US" sz="1100" b="1" i="0" u="none" strike="noStrike" kern="1200" cap="none" spc="-5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r>
              <a:rPr lang="zh-CN" altLang="en-US" sz="1100" dirty="0"/>
              <a:t>除了计数循环和字符串遍历循环外，列表遍历和文件遍历也是典型的遍历循环应用。后续章节会讲到，在此先不展开介绍。</a:t>
            </a:r>
            <a:endParaRPr lang="en-US" altLang="zh-CN" sz="1100" dirty="0"/>
          </a:p>
          <a:p>
            <a:r>
              <a:rPr lang="zh-CN" altLang="en-US" sz="1100" dirty="0"/>
              <a:t>本讲我们学习了字符串遍历循环。同学再见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763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同学你好，本讲我们学习无限循环。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777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无限循环是由条件控制的循环运行方式，用保留字</a:t>
            </a:r>
            <a:r>
              <a:rPr lang="en-US" altLang="zh-CN" dirty="0"/>
              <a:t>while</a:t>
            </a:r>
            <a:r>
              <a:rPr lang="zh-CN" altLang="en-US" dirty="0"/>
              <a:t>实现，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无限循环的形式为：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/>
              <a:t>while &lt;</a:t>
            </a:r>
            <a:r>
              <a:rPr lang="zh-CN" altLang="en-US" dirty="0"/>
              <a:t>条件</a:t>
            </a:r>
            <a:r>
              <a:rPr lang="en-US" altLang="zh-CN" dirty="0"/>
              <a:t>&gt; :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&gt;</a:t>
            </a: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/>
              <a:t>其中的语句块还是循环体，具体执行次数由条件的满足情况决定。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当满足条件时，反复执行语句块，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直到条件不满足时结束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18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下面我们来看例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2.12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，学习无限循环语句的使用方法。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遍历字符串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"Python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实践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"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中的每个字符，在每个字符后加逗号输出。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例如：要求输出小于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3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的非负整数。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实现代码中，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先赋值为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3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，当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a&gt;0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时，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减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，并输出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。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的初始值是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3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，该循环执行三次，结果输出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2,1,0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本讲我们学习了无限循环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while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语句，同学再见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3926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同学，你好，本讲我们学习循环控制保留字。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00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循环控制保留字可以跳出循环或提前终止循环。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python</a:t>
            </a: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提供了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break</a:t>
            </a: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continue</a:t>
            </a: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两个保留字用于控制循环。</a:t>
            </a:r>
            <a:endParaRPr lang="en-US" altLang="zh-CN" sz="1100" spc="-5" dirty="0"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</a:t>
            </a:r>
            <a:r>
              <a:rPr lang="en-US" altLang="zh-CN" sz="1100" spc="-1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r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</a:t>
            </a:r>
            <a:r>
              <a:rPr lang="en-US" altLang="zh-CN" sz="11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k</a:t>
            </a: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的作用是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跳出并结束当前循环，执行循环后的语句。但是如果有多重循环语句的嵌套的话，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break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只能跳出一层循环。</a:t>
            </a: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continue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结束当次循环，继续执行后续次数循环。也就是说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continue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的只能让程序少执行一次循环体</a:t>
            </a: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需要同学注意的是，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break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continue</a:t>
            </a:r>
            <a:r>
              <a:rPr lang="zh-CN" altLang="en-US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不能脱离循环语句单独使用，必须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与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for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和</a:t>
            </a:r>
            <a:r>
              <a:rPr lang="en-US" altLang="zh-CN" sz="1100" spc="-1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while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循环搭配使用</a:t>
            </a:r>
          </a:p>
          <a:p>
            <a:endParaRPr lang="zh-CN" altLang="en-US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080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下面我们通过具体的例子来掌握</a:t>
            </a:r>
            <a:r>
              <a:rPr lang="en-US" altLang="zh-CN" sz="1100" dirty="0"/>
              <a:t>break</a:t>
            </a:r>
            <a:r>
              <a:rPr lang="zh-CN" altLang="en-US" sz="1100" dirty="0"/>
              <a:t>和</a:t>
            </a:r>
            <a:r>
              <a:rPr lang="en-US" altLang="zh-CN" sz="1100" dirty="0"/>
              <a:t>continue</a:t>
            </a:r>
            <a:r>
              <a:rPr lang="zh-CN" altLang="en-US" sz="1100" dirty="0"/>
              <a:t>的区别。</a:t>
            </a:r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例</a:t>
            </a:r>
            <a:r>
              <a:rPr lang="en-US" altLang="zh-CN" sz="1100" dirty="0"/>
              <a:t>2.13</a:t>
            </a:r>
            <a:r>
              <a:rPr lang="zh-CN" altLang="en-US" sz="1100" dirty="0"/>
              <a:t>依次输出字符串</a:t>
            </a:r>
            <a:r>
              <a:rPr lang="en-US" altLang="zh-CN" sz="1100" dirty="0"/>
              <a:t>" hello, world "</a:t>
            </a:r>
            <a:r>
              <a:rPr lang="zh-CN" altLang="en-US" sz="1100" dirty="0"/>
              <a:t>中</a:t>
            </a:r>
            <a:r>
              <a:rPr lang="en-US" altLang="zh-CN" sz="1100" dirty="0"/>
              <a:t>","</a:t>
            </a:r>
            <a:r>
              <a:rPr lang="zh-CN" altLang="en-US" sz="1100" dirty="0"/>
              <a:t>之外的字符。</a:t>
            </a:r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实现代码中，</a:t>
            </a:r>
            <a:r>
              <a:rPr lang="en-US" altLang="zh-CN" sz="1100" dirty="0"/>
              <a:t>c</a:t>
            </a:r>
            <a:r>
              <a:rPr lang="zh-CN" altLang="en-US" sz="1100" dirty="0"/>
              <a:t>逐一获得</a:t>
            </a:r>
            <a:r>
              <a:rPr lang="en-US" altLang="zh-CN" sz="1100" dirty="0"/>
              <a:t>“ hello, world ”</a:t>
            </a:r>
            <a:r>
              <a:rPr lang="zh-CN" altLang="en-US" sz="1100" dirty="0"/>
              <a:t>中得字符，然后判断如果</a:t>
            </a:r>
            <a:r>
              <a:rPr lang="en-US" altLang="zh-CN" sz="1100" dirty="0"/>
              <a:t>c</a:t>
            </a:r>
            <a:r>
              <a:rPr lang="zh-CN" altLang="en-US" sz="1100" dirty="0"/>
              <a:t>等于逗号，则跳过后面得</a:t>
            </a:r>
            <a:r>
              <a:rPr lang="en-US" altLang="zh-CN" sz="1100" dirty="0"/>
              <a:t>print</a:t>
            </a:r>
            <a:r>
              <a:rPr lang="zh-CN" altLang="en-US" sz="1100" dirty="0"/>
              <a:t>语句，进入下次循环。逗号以外得其他字符都会正常输出，而且因为</a:t>
            </a:r>
            <a:r>
              <a:rPr lang="en-US" altLang="zh-CN" sz="1100" dirty="0"/>
              <a:t>end=</a:t>
            </a:r>
            <a:r>
              <a:rPr lang="zh-CN" altLang="en-US" sz="1100" dirty="0"/>
              <a:t>“”，所以输出得字符位置连续。程序运行结果是少了一个，逗号前后的字符正常输出。</a:t>
            </a:r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US" altLang="zh-CN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的作用是结束当次循环，继续执行后续次数循环。只能少执行一次语句</a:t>
            </a:r>
            <a:endParaRPr lang="zh-CN" altLang="en-US" sz="105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429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如果把程序中的</a:t>
            </a:r>
            <a:r>
              <a:rPr lang="en-US" altLang="zh-CN" sz="1100" dirty="0"/>
              <a:t>continue</a:t>
            </a:r>
            <a:r>
              <a:rPr lang="zh-CN" altLang="en-US" sz="1100" dirty="0"/>
              <a:t>换成</a:t>
            </a:r>
            <a:r>
              <a:rPr lang="en-US" altLang="zh-CN" sz="1100" dirty="0"/>
              <a:t>break</a:t>
            </a:r>
            <a:r>
              <a:rPr lang="zh-CN" altLang="en-US" sz="1100" dirty="0"/>
              <a:t>，则当遇到逗号时，直接结束</a:t>
            </a:r>
            <a:r>
              <a:rPr lang="en-US" altLang="zh-CN" sz="1100" dirty="0"/>
              <a:t>for</a:t>
            </a:r>
            <a:r>
              <a:rPr lang="zh-CN" altLang="en-US" sz="1100" dirty="0"/>
              <a:t>语句的执行。后面剩余的循环都被跳过去了。</a:t>
            </a:r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程序运行结果是</a:t>
            </a:r>
            <a:r>
              <a:rPr lang="en-US" altLang="zh-CN" sz="1100" dirty="0"/>
              <a:t>hello</a:t>
            </a:r>
            <a:r>
              <a:rPr lang="zh-CN" altLang="en-US" sz="1100" dirty="0"/>
              <a:t>，逗号之前的字符正常输出，逗号及其后的字符都未输出。</a:t>
            </a:r>
            <a:endParaRPr lang="en-US" altLang="zh-CN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/>
              <a:t>本讲我们学习了循环控制保留字，同学再见</a:t>
            </a:r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171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同学你好，本讲我们学习循环的高级用法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40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dirty="0"/>
              <a:t>此外，</a:t>
            </a:r>
            <a:r>
              <a:rPr lang="en-US" altLang="zh-CN" dirty="0"/>
              <a:t>python</a:t>
            </a:r>
            <a:r>
              <a:rPr lang="zh-CN" altLang="en-US" dirty="0"/>
              <a:t>在网络爬虫、云计算、自动化运维等方面也应用广泛。</a:t>
            </a:r>
            <a:endParaRPr lang="en-US" altLang="zh-CN" dirty="0"/>
          </a:p>
          <a:p>
            <a:pPr defTabSz="1261858" fontAlgn="ctr">
              <a:lnSpc>
                <a:spcPct val="125000"/>
              </a:lnSpc>
              <a:spcAft>
                <a:spcPts val="621"/>
              </a:spcAft>
              <a:defRPr/>
            </a:pPr>
            <a:r>
              <a:rPr lang="zh-CN" altLang="en-US" dirty="0"/>
              <a:t>表现比较出色的有</a:t>
            </a:r>
            <a:r>
              <a:rPr lang="en-US" altLang="zh-CN" dirty="0"/>
              <a:t>Scrapy</a:t>
            </a:r>
            <a:r>
              <a:rPr lang="zh-CN" altLang="en-US" dirty="0"/>
              <a:t>爬虫框架、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开源云计算解决方案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OpenStack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以及自动化运维平台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Saltstack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Ansible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等。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endParaRPr lang="zh-CN" altLang="en-US" dirty="0"/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60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</a:rPr>
              <a:t>循环的高级用法是指带</a:t>
            </a:r>
            <a:r>
              <a:rPr lang="en-US" altLang="zh-CN" sz="1100" dirty="0">
                <a:latin typeface="Arial" panose="020B0604020202020204" pitchFamily="34" charset="0"/>
              </a:rPr>
              <a:t>else</a:t>
            </a:r>
            <a:r>
              <a:rPr lang="zh-CN" altLang="en-US" sz="1100" dirty="0">
                <a:latin typeface="Arial" panose="020B0604020202020204" pitchFamily="34" charset="0"/>
              </a:rPr>
              <a:t>的循环。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</a:rPr>
              <a:t>一般高级用法会与</a:t>
            </a:r>
            <a:r>
              <a:rPr lang="en-US" altLang="zh-CN" sz="1100" dirty="0">
                <a:latin typeface="Arial" panose="020B0604020202020204" pitchFamily="34" charset="0"/>
              </a:rPr>
              <a:t>break</a:t>
            </a:r>
            <a:r>
              <a:rPr lang="zh-CN" altLang="en-US" sz="1100" dirty="0">
                <a:latin typeface="Arial" panose="020B0604020202020204" pitchFamily="34" charset="0"/>
              </a:rPr>
              <a:t>一起使用。在循环体也就是语句块</a:t>
            </a:r>
            <a:r>
              <a:rPr lang="en-US" altLang="zh-CN" sz="1100" dirty="0">
                <a:latin typeface="Arial" panose="020B0604020202020204" pitchFamily="34" charset="0"/>
              </a:rPr>
              <a:t>1</a:t>
            </a:r>
            <a:r>
              <a:rPr lang="zh-CN" altLang="en-US" sz="1100" dirty="0">
                <a:latin typeface="Arial" panose="020B0604020202020204" pitchFamily="34" charset="0"/>
              </a:rPr>
              <a:t>中有</a:t>
            </a:r>
            <a:r>
              <a:rPr lang="en-US" altLang="zh-CN" sz="1100" dirty="0">
                <a:latin typeface="Arial" panose="020B0604020202020204" pitchFamily="34" charset="0"/>
              </a:rPr>
              <a:t>break</a:t>
            </a:r>
            <a:r>
              <a:rPr lang="zh-CN" altLang="en-US" sz="1100" dirty="0">
                <a:latin typeface="Arial" panose="020B0604020202020204" pitchFamily="34" charset="0"/>
              </a:rPr>
              <a:t>，控制循环提前结束。</a:t>
            </a:r>
            <a:r>
              <a:rPr lang="en-US" altLang="zh-CN" sz="1100" dirty="0">
                <a:latin typeface="Arial" panose="020B0604020202020204" pitchFamily="34" charset="0"/>
              </a:rPr>
              <a:t>For</a:t>
            </a:r>
            <a:r>
              <a:rPr lang="zh-CN" altLang="en-US" sz="1100" dirty="0">
                <a:latin typeface="Arial" panose="020B0604020202020204" pitchFamily="34" charset="0"/>
              </a:rPr>
              <a:t>循环和</a:t>
            </a:r>
            <a:r>
              <a:rPr lang="en-US" altLang="zh-CN" sz="1100" dirty="0">
                <a:latin typeface="Arial" panose="020B0604020202020204" pitchFamily="34" charset="0"/>
              </a:rPr>
              <a:t>while</a:t>
            </a:r>
            <a:r>
              <a:rPr lang="zh-CN" altLang="en-US" sz="1100" dirty="0">
                <a:latin typeface="Arial" panose="020B0604020202020204" pitchFamily="34" charset="0"/>
              </a:rPr>
              <a:t>循环都可以带</a:t>
            </a:r>
            <a:r>
              <a:rPr lang="en-US" altLang="zh-CN" sz="1100" dirty="0">
                <a:latin typeface="Arial" panose="020B0604020202020204" pitchFamily="34" charset="0"/>
              </a:rPr>
              <a:t>else</a:t>
            </a:r>
            <a:r>
              <a:rPr lang="zh-CN" altLang="en-US" sz="1100" dirty="0">
                <a:latin typeface="Arial" panose="020B0604020202020204" pitchFamily="34" charset="0"/>
              </a:rPr>
              <a:t>子句。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dirty="0">
                <a:latin typeface="Arial" panose="020B0604020202020204" pitchFamily="34" charset="0"/>
              </a:rPr>
              <a:t>对于带</a:t>
            </a:r>
            <a:r>
              <a:rPr lang="en-US" altLang="zh-CN" sz="1100" dirty="0">
                <a:latin typeface="Arial" panose="020B0604020202020204" pitchFamily="34" charset="0"/>
              </a:rPr>
              <a:t>else</a:t>
            </a:r>
            <a:r>
              <a:rPr lang="zh-CN" altLang="en-US" sz="1100" dirty="0">
                <a:latin typeface="Arial" panose="020B0604020202020204" pitchFamily="34" charset="0"/>
              </a:rPr>
              <a:t>的循环语句，程序逻辑是：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marL="234950" marR="0" lvl="0" indent="-222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当循环没有被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</a:t>
            </a:r>
            <a:r>
              <a:rPr lang="en-US" altLang="zh-CN" sz="1100" spc="-1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r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</a:t>
            </a:r>
            <a:r>
              <a:rPr lang="en-US" altLang="zh-CN" sz="1100" spc="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a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k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语句退出时，也就是说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循环语句把所有循环次数都正常运行完，这种情况下，程序将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执行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el</a:t>
            </a:r>
            <a:r>
              <a:rPr lang="en-US" altLang="zh-CN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s</a:t>
            </a:r>
            <a:r>
              <a:rPr lang="en-US" altLang="zh-CN" sz="1100" spc="-5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</a:t>
            </a:r>
            <a:r>
              <a:rPr lang="zh-CN" altLang="en-US" sz="11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语句块。</a:t>
            </a: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100" spc="-5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也就是说</a:t>
            </a:r>
            <a:r>
              <a:rPr lang="en-US" altLang="zh-CN" sz="1100" spc="-5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else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语句块作为</a:t>
            </a:r>
            <a:r>
              <a:rPr lang="en-US" altLang="zh-CN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正常</a:t>
            </a:r>
            <a:r>
              <a:rPr lang="en-US" altLang="zh-CN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完成循环的奖励</a:t>
            </a:r>
            <a:endParaRPr lang="en-US" altLang="zh-CN" sz="1100" dirty="0">
              <a:solidFill>
                <a:srgbClr val="BD582C"/>
              </a:solidFill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如果循环过程中遇到</a:t>
            </a:r>
            <a:r>
              <a:rPr lang="en-US" altLang="zh-CN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break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语句提前退出循环，则不会执行</a:t>
            </a:r>
            <a:r>
              <a:rPr lang="en-US" altLang="zh-CN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else</a:t>
            </a:r>
            <a:r>
              <a:rPr lang="zh-CN" altLang="en-US" sz="1100" dirty="0">
                <a:solidFill>
                  <a:srgbClr val="BD582C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子句。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sz="1100" dirty="0">
              <a:latin typeface="Arial" panose="020B0604020202020204" pitchFamily="34" charset="0"/>
            </a:endParaRPr>
          </a:p>
          <a:p>
            <a:endParaRPr lang="zh-CN" altLang="en-US" sz="1100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647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，我们以例</a:t>
            </a:r>
            <a:r>
              <a:rPr lang="en-US" altLang="zh-CN" dirty="0"/>
              <a:t>2.15 </a:t>
            </a:r>
            <a:r>
              <a:rPr lang="zh-CN" altLang="en-US" dirty="0"/>
              <a:t>判断素数为例，介绍循环的高级用法。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素数 大于等于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，只能被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和它本身的数整除。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判断方法：对正整数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，如果用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之间的所有整数去除，都无法整除，则正整数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为素数。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可以看出，程序中，对于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取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</a:rPr>
              <a:t>之间的不同整数，如果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能被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整除时，直接输出信息不是素数并退出循环。否则，如果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不能整除任何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，那么程序就没有执行</a:t>
            </a:r>
            <a:r>
              <a:rPr lang="en-US" altLang="zh-CN" dirty="0">
                <a:latin typeface="Arial" panose="020B0604020202020204" pitchFamily="34" charset="0"/>
              </a:rPr>
              <a:t>break</a:t>
            </a:r>
            <a:r>
              <a:rPr lang="zh-CN" altLang="en-US" dirty="0">
                <a:latin typeface="Arial" panose="020B0604020202020204" pitchFamily="34" charset="0"/>
              </a:rPr>
              <a:t>语句，顺利执行完</a:t>
            </a:r>
            <a:r>
              <a:rPr lang="en-US" altLang="zh-CN" dirty="0">
                <a:latin typeface="Arial" panose="020B0604020202020204" pitchFamily="34" charset="0"/>
              </a:rPr>
              <a:t>range</a:t>
            </a:r>
            <a:r>
              <a:rPr lang="zh-CN" altLang="en-US" dirty="0">
                <a:latin typeface="Arial" panose="020B0604020202020204" pitchFamily="34" charset="0"/>
              </a:rPr>
              <a:t>函数产生的所有循环次数，这种情况下，结束</a:t>
            </a:r>
            <a:r>
              <a:rPr lang="en-US" altLang="zh-CN" dirty="0">
                <a:latin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</a:rPr>
              <a:t>语句之间，奖励执行</a:t>
            </a:r>
            <a:r>
              <a:rPr lang="en-US" altLang="zh-CN" dirty="0">
                <a:latin typeface="Arial" panose="020B0604020202020204" pitchFamily="34" charset="0"/>
              </a:rPr>
              <a:t>else</a:t>
            </a:r>
            <a:r>
              <a:rPr lang="zh-CN" altLang="en-US" dirty="0">
                <a:latin typeface="Arial" panose="020B0604020202020204" pitchFamily="34" charset="0"/>
              </a:rPr>
              <a:t>子句，即输出信息 是素数。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当然，此算法还有更优化的方法是，用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 err="1">
                <a:latin typeface="Arial" panose="020B0604020202020204" pitchFamily="34" charset="0"/>
              </a:rPr>
              <a:t>sqrt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）之间的所有去除即可。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本讲我们学习了循环的高级用法，同学再见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  <a:p>
            <a:pPr marL="12700" marR="0" lvl="0" indent="-180000" algn="l" defTabSz="1219304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7193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同学你好，本讲我们学习异常处理。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异常处理，英文名为</a:t>
            </a:r>
            <a:r>
              <a:rPr lang="en-US" altLang="zh-CN" dirty="0"/>
              <a:t>exceptional handling</a:t>
            </a:r>
          </a:p>
          <a:p>
            <a:r>
              <a:rPr lang="zh-CN" altLang="en-US" dirty="0"/>
              <a:t>异常处理是防止未知错误产生所采取的处理措施</a:t>
            </a:r>
          </a:p>
          <a:p>
            <a:r>
              <a:rPr lang="zh-CN" altLang="en-US" dirty="0"/>
              <a:t>异常处理是编程语言里的一种机制，用于处理软件或信息系统中出现的异常状况（即超出程序正常执行流程的某些特殊条件）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510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异常处理的实现需要两个保留字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except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具体的语法形式为</a:t>
            </a:r>
            <a:endParaRPr lang="en-US" altLang="zh-CN" dirty="0"/>
          </a:p>
          <a:p>
            <a:r>
              <a:rPr lang="en-US" altLang="zh-CN" dirty="0"/>
              <a:t>try :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r>
              <a:rPr lang="en-US" altLang="zh-CN" dirty="0"/>
              <a:t>except :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这种用法可以捕获所有异常。异常处理的执行过程是：当执行语句块</a:t>
            </a:r>
            <a:r>
              <a:rPr lang="en-US" altLang="zh-CN" dirty="0"/>
              <a:t>1</a:t>
            </a:r>
            <a:r>
              <a:rPr lang="zh-CN" altLang="en-US" dirty="0"/>
              <a:t>过程中出现异常时，则捕捉该异常，并在语句块</a:t>
            </a:r>
            <a:r>
              <a:rPr lang="en-US" altLang="zh-CN" dirty="0"/>
              <a:t>2</a:t>
            </a:r>
            <a:r>
              <a:rPr lang="zh-CN" altLang="en-US" dirty="0"/>
              <a:t>中进行错误处理。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（翻篇）也可以在</a:t>
            </a:r>
            <a:r>
              <a:rPr lang="en-US" altLang="zh-CN" dirty="0"/>
              <a:t>Except</a:t>
            </a:r>
            <a:r>
              <a:rPr lang="zh-CN" altLang="en-US" dirty="0"/>
              <a:t>后加异常类型，即指定特定异常类型的处理方法，其他异常类型不做处理。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7282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举例说明一下，下面两行代码的功能是：输入一个整数后，输出该整数的平方。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第一条语句是讲输入的数据转换为整数，要求用户输入的必须是数值才能转换，如果用户输入的是</a:t>
            </a:r>
            <a:r>
              <a:rPr lang="en-US" altLang="zh-CN" dirty="0"/>
              <a:t>ab</a:t>
            </a:r>
            <a:r>
              <a:rPr lang="zh-CN" altLang="en-US" dirty="0"/>
              <a:t>，就无法转换为整数。此时会产生异常。并弹出如下红色的错误提示。</a:t>
            </a:r>
            <a:endParaRPr lang="en-US" altLang="zh-CN" dirty="0"/>
          </a:p>
          <a:p>
            <a:r>
              <a:rPr lang="zh-CN" altLang="en-US" dirty="0"/>
              <a:t>在错误提示中，指明了异常发生的那行，即这里的</a:t>
            </a:r>
            <a:r>
              <a:rPr lang="en-US" altLang="zh-CN" dirty="0"/>
              <a:t>line 1, </a:t>
            </a:r>
            <a:r>
              <a:rPr lang="zh-CN" altLang="en-US" dirty="0"/>
              <a:t>异常类型，即</a:t>
            </a:r>
            <a:r>
              <a:rPr lang="en-US" altLang="zh-CN" dirty="0" err="1"/>
              <a:t>ValueError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920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如果想让程序更加健壮，也就是说遇到异常情况，也能正常运行，不会中断崩掉。可以在代码中包装上异常处理。</a:t>
            </a:r>
            <a:endParaRPr lang="en-US" altLang="zh-CN" dirty="0"/>
          </a:p>
          <a:p>
            <a:r>
              <a:rPr lang="zh-CN" altLang="en-US" dirty="0"/>
              <a:t>比如前面求平方的代码，</a:t>
            </a:r>
            <a:endParaRPr lang="en-US" altLang="zh-CN" dirty="0"/>
          </a:p>
          <a:p>
            <a:r>
              <a:rPr lang="zh-CN" altLang="en-US" dirty="0"/>
              <a:t>增加异常处理，即可以更改为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try</a:t>
            </a:r>
            <a:r>
              <a:rPr lang="en-US" altLang="zh-CN" sz="1200" spc="5" dirty="0">
                <a:latin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cs typeface="Consolas"/>
              </a:rPr>
              <a:t>:</a:t>
            </a:r>
          </a:p>
          <a:p>
            <a:pPr marL="214611" marR="508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num</a:t>
            </a:r>
            <a:r>
              <a:rPr lang="en-US" altLang="zh-CN" sz="1200" spc="-2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=</a:t>
            </a:r>
            <a:r>
              <a:rPr lang="en-US" altLang="zh-CN" sz="1200" spc="-3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 </a:t>
            </a:r>
            <a:r>
              <a:rPr lang="en-US" altLang="zh-CN" sz="1200" spc="0" dirty="0" err="1">
                <a:solidFill>
                  <a:srgbClr val="8B0092"/>
                </a:solidFill>
                <a:latin typeface="Arial" panose="020B0604020202020204" pitchFamily="34" charset="0"/>
                <a:cs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(</a:t>
            </a:r>
            <a:r>
              <a:rPr lang="en-US" altLang="zh-CN" sz="1200" dirty="0">
                <a:solidFill>
                  <a:srgbClr val="8B0092"/>
                </a:solidFill>
                <a:latin typeface="Arial" panose="020B0604020202020204" pitchFamily="34" charset="0"/>
                <a:cs typeface="Consolas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(</a:t>
            </a:r>
            <a:r>
              <a:rPr lang="en-US" altLang="zh-CN" sz="1200" dirty="0">
                <a:solidFill>
                  <a:srgbClr val="1DB41D"/>
                </a:solidFill>
                <a:latin typeface="Arial" panose="020B0604020202020204" pitchFamily="34" charset="0"/>
                <a:cs typeface="Consolas"/>
              </a:rPr>
              <a:t>"</a:t>
            </a:r>
            <a:r>
              <a:rPr lang="zh-CN" altLang="en-US" sz="1200" dirty="0">
                <a:solidFill>
                  <a:srgbClr val="1DB41D"/>
                </a:solidFill>
                <a:latin typeface="Arial" panose="020B0604020202020204" pitchFamily="34" charset="0"/>
                <a:cs typeface="微软雅黑"/>
              </a:rPr>
              <a:t>请输入一个整数</a:t>
            </a:r>
            <a:r>
              <a:rPr lang="en-US" altLang="zh-CN" sz="1200" dirty="0">
                <a:solidFill>
                  <a:srgbClr val="1DB41D"/>
                </a:solidFill>
                <a:latin typeface="Arial" panose="020B0604020202020204" pitchFamily="34" charset="0"/>
                <a:cs typeface="微软雅黑"/>
              </a:rPr>
              <a:t>:</a:t>
            </a:r>
            <a:r>
              <a:rPr lang="zh-CN" altLang="en-US" sz="1200" spc="35" dirty="0">
                <a:solidFill>
                  <a:srgbClr val="1DB41D"/>
                </a:solidFill>
                <a:latin typeface="Arial" panose="020B0604020202020204" pitchFamily="34" charset="0"/>
                <a:cs typeface="微软雅黑"/>
              </a:rPr>
              <a:t> </a:t>
            </a:r>
            <a:r>
              <a:rPr lang="en-US" altLang="zh-CN" sz="1200" dirty="0">
                <a:solidFill>
                  <a:srgbClr val="1DB41D"/>
                </a:solidFill>
                <a:latin typeface="Arial" panose="020B0604020202020204" pitchFamily="34" charset="0"/>
                <a:cs typeface="Consolas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))  </a:t>
            </a:r>
          </a:p>
          <a:p>
            <a:pPr marL="214611" marR="508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8B0092"/>
                </a:solidFill>
                <a:latin typeface="Arial" panose="020B0604020202020204" pitchFamily="34" charset="0"/>
                <a:cs typeface="Consolas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**2)</a:t>
            </a:r>
          </a:p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except</a:t>
            </a:r>
            <a:r>
              <a:rPr lang="en-US" altLang="zh-CN" sz="1200" spc="5" dirty="0">
                <a:latin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cs typeface="Consolas"/>
              </a:rPr>
              <a:t>:</a:t>
            </a:r>
          </a:p>
          <a:p>
            <a:pPr marL="214611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en-US" altLang="zh-CN" sz="1200" dirty="0">
                <a:solidFill>
                  <a:srgbClr val="8B0092"/>
                </a:solidFill>
                <a:latin typeface="Arial" panose="020B0604020202020204" pitchFamily="34" charset="0"/>
                <a:cs typeface="Consolas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(</a:t>
            </a:r>
            <a:r>
              <a:rPr lang="en-US" altLang="zh-CN" sz="1200" dirty="0">
                <a:solidFill>
                  <a:srgbClr val="1DB41D"/>
                </a:solidFill>
                <a:latin typeface="Arial" panose="020B0604020202020204" pitchFamily="34" charset="0"/>
                <a:cs typeface="Consolas"/>
              </a:rPr>
              <a:t>"</a:t>
            </a:r>
            <a:r>
              <a:rPr lang="zh-CN" altLang="en-US" sz="1200" dirty="0">
                <a:solidFill>
                  <a:srgbClr val="1DB41D"/>
                </a:solidFill>
                <a:latin typeface="Arial" panose="020B0604020202020204" pitchFamily="34" charset="0"/>
                <a:cs typeface="微软雅黑"/>
              </a:rPr>
              <a:t>输入不是整数</a:t>
            </a:r>
            <a:r>
              <a:rPr lang="en-US" altLang="zh-CN" sz="1200" dirty="0">
                <a:solidFill>
                  <a:srgbClr val="1DB41D"/>
                </a:solidFill>
                <a:latin typeface="Arial" panose="020B0604020202020204" pitchFamily="34" charset="0"/>
                <a:cs typeface="Consolas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Consolas"/>
              </a:rPr>
              <a:t>)</a:t>
            </a:r>
          </a:p>
          <a:p>
            <a:r>
              <a:rPr lang="zh-CN" altLang="en-US" dirty="0"/>
              <a:t>运行时，即使遇到异常情况，也不会中断执行，而是输出报错信息。</a:t>
            </a:r>
            <a:endParaRPr lang="en-US" altLang="zh-CN" dirty="0"/>
          </a:p>
          <a:p>
            <a:r>
              <a:rPr lang="zh-CN" altLang="en-US" dirty="0"/>
              <a:t>也可以在</a:t>
            </a:r>
            <a:r>
              <a:rPr lang="en-US" altLang="zh-CN" dirty="0"/>
              <a:t>except</a:t>
            </a:r>
            <a:r>
              <a:rPr lang="zh-CN" altLang="en-US" dirty="0"/>
              <a:t>之后增加对应的异常类型进行处理。此时，仅响应</a:t>
            </a:r>
            <a:r>
              <a:rPr lang="en-US" altLang="zh-CN" dirty="0" err="1"/>
              <a:t>ValueError</a:t>
            </a:r>
            <a:r>
              <a:rPr lang="zh-CN" altLang="en-US" dirty="0"/>
              <a:t>这个异常类型。</a:t>
            </a:r>
            <a:endParaRPr lang="en-US" altLang="zh-CN" dirty="0"/>
          </a:p>
          <a:p>
            <a:r>
              <a:rPr lang="zh-CN" altLang="en-US" dirty="0"/>
              <a:t>这里需要强调的是，如果对于异常类型并不明确，则可以不加异常类型，这样可以捕捉所有的异常。程序更加健壮。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935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接下来我们认识异常处理的高级用法。也就是，在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except</a:t>
            </a:r>
            <a:r>
              <a:rPr lang="zh-CN" altLang="en-US" dirty="0"/>
              <a:t>的基础上，增加</a:t>
            </a:r>
            <a:r>
              <a:rPr lang="en-US" altLang="zh-CN" dirty="0"/>
              <a:t>else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形式如下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1250"/>
              </a:spcBef>
              <a:buNone/>
            </a:pPr>
            <a:r>
              <a:rPr lang="en-US" altLang="zh-CN" sz="1200" i="1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try</a:t>
            </a:r>
            <a:r>
              <a:rPr lang="en-US" altLang="zh-CN" sz="1200" i="1" spc="-5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: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505800" indent="0">
              <a:lnSpc>
                <a:spcPct val="100000"/>
              </a:lnSpc>
              <a:spcBef>
                <a:spcPts val="1150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&lt;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1&gt;</a:t>
            </a:r>
          </a:p>
          <a:p>
            <a:pPr marL="0" indent="0">
              <a:lnSpc>
                <a:spcPct val="100000"/>
              </a:lnSpc>
              <a:spcBef>
                <a:spcPts val="1155"/>
              </a:spcBef>
              <a:buNone/>
            </a:pPr>
            <a:r>
              <a:rPr lang="en-US" altLang="zh-CN" sz="1200" i="1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except</a:t>
            </a:r>
            <a:r>
              <a:rPr lang="en-US" altLang="zh-CN" sz="1200" i="1" spc="-10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: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505800" indent="0">
              <a:lnSpc>
                <a:spcPct val="100000"/>
              </a:lnSpc>
              <a:spcBef>
                <a:spcPts val="1150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&lt;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2&gt;</a:t>
            </a:r>
          </a:p>
          <a:p>
            <a:pPr marL="0" indent="0">
              <a:lnSpc>
                <a:spcPct val="100000"/>
              </a:lnSpc>
              <a:spcBef>
                <a:spcPts val="1155"/>
              </a:spcBef>
              <a:buNone/>
            </a:pPr>
            <a:r>
              <a:rPr lang="en-US" altLang="zh-CN" sz="1200" i="1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else</a:t>
            </a:r>
            <a:r>
              <a:rPr lang="en-US" altLang="zh-CN" sz="1200" i="1" spc="-15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: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505800" indent="0">
              <a:lnSpc>
                <a:spcPct val="100000"/>
              </a:lnSpc>
              <a:spcBef>
                <a:spcPts val="1150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&lt;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3&gt;</a:t>
            </a:r>
          </a:p>
          <a:p>
            <a:pPr marL="0" indent="0">
              <a:lnSpc>
                <a:spcPct val="100000"/>
              </a:lnSpc>
              <a:spcBef>
                <a:spcPts val="1150"/>
              </a:spcBef>
              <a:buNone/>
            </a:pPr>
            <a:r>
              <a:rPr lang="en-US" altLang="zh-CN" sz="1200" i="1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finally</a:t>
            </a:r>
            <a:r>
              <a:rPr lang="en-US" altLang="zh-CN" sz="1200" i="1" spc="-10" dirty="0">
                <a:solidFill>
                  <a:srgbClr val="FF77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 </a:t>
            </a:r>
            <a:r>
              <a:rPr lang="en-US" altLang="zh-CN" sz="1200" dirty="0">
                <a:solidFill>
                  <a:srgbClr val="DF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:</a:t>
            </a:r>
            <a:endParaRPr lang="en-US" altLang="zh-CN" sz="1200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  <a:p>
            <a:pPr marL="505800" indent="0">
              <a:lnSpc>
                <a:spcPct val="100000"/>
              </a:lnSpc>
              <a:spcBef>
                <a:spcPts val="1155"/>
              </a:spcBef>
              <a:buNone/>
            </a:pP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&lt;</a:t>
            </a:r>
            <a:r>
              <a:rPr lang="zh-CN" altLang="en-US" sz="1200" dirty="0"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语句块</a:t>
            </a:r>
            <a:r>
              <a:rPr lang="en-US" altLang="zh-CN" sz="120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4&gt;</a:t>
            </a:r>
          </a:p>
          <a:p>
            <a:r>
              <a:rPr lang="zh-CN" altLang="en-US" dirty="0"/>
              <a:t>在执行</a:t>
            </a:r>
            <a:r>
              <a:rPr lang="en-US" altLang="zh-CN" dirty="0"/>
              <a:t>try</a:t>
            </a:r>
            <a:r>
              <a:rPr lang="zh-CN" altLang="en-US" dirty="0"/>
              <a:t>下面的语句块</a:t>
            </a:r>
            <a:r>
              <a:rPr lang="en-US" altLang="zh-CN" dirty="0"/>
              <a:t>1</a:t>
            </a:r>
            <a:r>
              <a:rPr lang="zh-CN" altLang="en-US" dirty="0"/>
              <a:t>过程中，</a:t>
            </a:r>
            <a:endParaRPr lang="en-US" altLang="zh-CN" dirty="0"/>
          </a:p>
          <a:p>
            <a:r>
              <a:rPr lang="zh-CN" altLang="en-US" dirty="0"/>
              <a:t>如果发生异常，则执行</a:t>
            </a:r>
            <a:r>
              <a:rPr lang="en-US" altLang="zh-CN" dirty="0"/>
              <a:t>except</a:t>
            </a:r>
            <a:r>
              <a:rPr lang="zh-CN" altLang="en-US" dirty="0"/>
              <a:t>下面的语句块</a:t>
            </a:r>
            <a:r>
              <a:rPr lang="en-US" altLang="zh-CN" dirty="0"/>
              <a:t>2.</a:t>
            </a:r>
          </a:p>
          <a:p>
            <a:r>
              <a:rPr lang="zh-CN" altLang="en-US" dirty="0"/>
              <a:t>如果不发生异常，则执行</a:t>
            </a:r>
            <a:r>
              <a:rPr lang="en-US" altLang="zh-CN" dirty="0"/>
              <a:t>else</a:t>
            </a:r>
            <a:r>
              <a:rPr lang="zh-CN" altLang="en-US" dirty="0"/>
              <a:t>下面的语句块</a:t>
            </a:r>
            <a:r>
              <a:rPr lang="en-US" altLang="zh-CN" dirty="0"/>
              <a:t>3.</a:t>
            </a:r>
          </a:p>
          <a:p>
            <a:r>
              <a:rPr lang="zh-CN" altLang="en-US" dirty="0"/>
              <a:t>无论是否发生异常，都会执行</a:t>
            </a:r>
            <a:r>
              <a:rPr lang="en-US" altLang="zh-CN" dirty="0"/>
              <a:t>Finally</a:t>
            </a:r>
            <a:r>
              <a:rPr lang="zh-CN" altLang="en-US" dirty="0"/>
              <a:t>后的语句块</a:t>
            </a:r>
            <a:r>
              <a:rPr lang="en-US" altLang="zh-CN" dirty="0"/>
              <a:t>4i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中的语句一定执行，</a:t>
            </a:r>
            <a:r>
              <a:rPr lang="en-US" altLang="zh-CN" dirty="0"/>
              <a:t>except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中的语句二选一执行。</a:t>
            </a:r>
            <a:endParaRPr lang="en-US" altLang="zh-CN" dirty="0"/>
          </a:p>
          <a:p>
            <a:r>
              <a:rPr lang="zh-CN" altLang="en-US"/>
              <a:t>本讲我们学习了异常处理，同学再见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678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本章我们学习了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概述、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基础知识、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给定控制结构三方面的内容。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大家可以在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编程环境下， 自行编程实践本章所有的例题，进一步加深理解。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以上是本章的全部内容。感谢学习。我们下节课见。</a:t>
            </a:r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3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下面，我们介绍</a:t>
            </a:r>
            <a:r>
              <a:rPr lang="en-US" altLang="zh-CN" dirty="0"/>
              <a:t>python</a:t>
            </a:r>
            <a:r>
              <a:rPr lang="zh-CN" altLang="en-US" dirty="0"/>
              <a:t>开发环境的安装</a:t>
            </a:r>
            <a:endParaRPr lang="en-US" altLang="zh-CN" dirty="0"/>
          </a:p>
          <a:p>
            <a:pPr defTabSz="946313">
              <a:defRPr/>
            </a:pPr>
            <a:r>
              <a:rPr lang="en-US" altLang="zh-CN" dirty="0"/>
              <a:t>Python</a:t>
            </a:r>
            <a:r>
              <a:rPr lang="zh-CN" altLang="en-US" dirty="0"/>
              <a:t>开发环境可以从官网</a:t>
            </a:r>
            <a:r>
              <a:rPr lang="en-US" altLang="zh-CN" dirty="0"/>
              <a:t>www.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python.org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下载。根据自己电脑的系统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,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（是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windows, mac 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os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还是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linux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，选择对应的安装包，下载安装。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因为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是跨平台的，它可以运行在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Windows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Mac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和各种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Linux/Unix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系统上。在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Windows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上写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程序，放到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Linux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上也是能够运行的。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1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52925" cy="3265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313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对于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python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来说，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Anancoda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是一个很重要的集成开发环境。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Anancoda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提供了编辑和调试程序的开发功能。同时便于用户获取功能包且能够对包进行管理。</a:t>
            </a:r>
            <a:r>
              <a:rPr lang="en-US" altLang="zh-CN" dirty="0"/>
              <a:t>Anaconda</a:t>
            </a:r>
            <a:r>
              <a:rPr lang="zh-CN" altLang="en-US" dirty="0"/>
              <a:t>就是可以便捷获取包且对包能够进行管理，同时对环境可以统一管理的发行版本。这样，用户可以利用</a:t>
            </a:r>
            <a:r>
              <a:rPr lang="en-US" altLang="zh-CN" dirty="0"/>
              <a:t>python</a:t>
            </a:r>
            <a:r>
              <a:rPr lang="zh-CN" altLang="en-US" dirty="0"/>
              <a:t>丰富的扩展库，而且不必关心底部的实现代码。</a:t>
            </a:r>
            <a:endParaRPr lang="en-US" altLang="zh-CN" dirty="0"/>
          </a:p>
          <a:p>
            <a:r>
              <a:rPr lang="en-US" altLang="zh-CN" dirty="0"/>
              <a:t>Anaconda</a:t>
            </a:r>
            <a:r>
              <a:rPr lang="zh-CN" altLang="en-US" dirty="0"/>
              <a:t>包含了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 err="1"/>
              <a:t>ipython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在内的超过</a:t>
            </a:r>
            <a:r>
              <a:rPr lang="en-US" altLang="zh-CN" dirty="0"/>
              <a:t>180</a:t>
            </a:r>
            <a:r>
              <a:rPr lang="zh-CN" altLang="en-US" dirty="0"/>
              <a:t>个科学包及其依赖项。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6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84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 rot="10800000">
            <a:off x="0" y="6065838"/>
            <a:ext cx="9144000" cy="792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0" y="260350"/>
            <a:ext cx="9144000" cy="7921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-36513" y="5138738"/>
            <a:ext cx="431801" cy="17192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ltGray">
          <a:xfrm>
            <a:off x="-36513" y="4149725"/>
            <a:ext cx="431801" cy="1006475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ltGray">
          <a:xfrm>
            <a:off x="-36513" y="0"/>
            <a:ext cx="431801" cy="2349500"/>
          </a:xfrm>
          <a:prstGeom prst="rect">
            <a:avLst/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ltGray">
          <a:xfrm>
            <a:off x="-36513" y="2349500"/>
            <a:ext cx="431801" cy="863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ltGray">
          <a:xfrm>
            <a:off x="-36513" y="3200400"/>
            <a:ext cx="431801" cy="96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90600" y="1219200"/>
            <a:ext cx="7239000" cy="6858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19050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rgbClr val="8FAFE9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8A15C-25DA-4B1D-B2D8-5C7571720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7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8932"/>
            <a:ext cx="65644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3379787" cy="4175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0" y="1341440"/>
            <a:ext cx="3379788" cy="4175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5C16-940E-486B-9B9F-D5F64EE9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55160" cy="93610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3AFF6-F367-4CA6-AE26-48ADFCCDD4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24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C8B41-5034-4608-BC75-E074CBBEFA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6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/>
          <a:lstStyle/>
          <a:p>
            <a:fld id="{A2698DC4-6999-4EEE-A7E5-2D4FC3F2599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3816-2560-4414-BE9D-208EB8963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9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912768" cy="563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452" y="1268760"/>
            <a:ext cx="6911975" cy="417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3AD15-AA46-4E46-BDD3-752656CE7A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6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8A15C-25DA-4B1D-B2D8-5C7571720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8930"/>
            <a:ext cx="65644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3379787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0" y="1341438"/>
            <a:ext cx="3379788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5C16-940E-486B-9B9F-D5F64EE9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55160" cy="93610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3AFF6-F367-4CA6-AE26-48ADFCCDD4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C8B41-5034-4608-BC75-E074CBBEFA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fld id="{A2698DC4-6999-4EEE-A7E5-2D4FC3F2599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3816-2560-4414-BE9D-208EB8963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 rot="10800000">
            <a:off x="0" y="6065838"/>
            <a:ext cx="9144000" cy="792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0" y="260352"/>
            <a:ext cx="9144000" cy="7921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-36513" y="5138738"/>
            <a:ext cx="431801" cy="17192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ltGray">
          <a:xfrm>
            <a:off x="-36513" y="4149727"/>
            <a:ext cx="431801" cy="1006475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ltGray">
          <a:xfrm>
            <a:off x="-36513" y="0"/>
            <a:ext cx="431801" cy="2349500"/>
          </a:xfrm>
          <a:prstGeom prst="rect">
            <a:avLst/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ltGray">
          <a:xfrm>
            <a:off x="-36513" y="2349500"/>
            <a:ext cx="431801" cy="863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ltGray">
          <a:xfrm>
            <a:off x="-36513" y="3200401"/>
            <a:ext cx="431801" cy="96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90600" y="1219200"/>
            <a:ext cx="7239000" cy="685800"/>
          </a:xfrm>
        </p:spPr>
        <p:txBody>
          <a:bodyPr/>
          <a:lstStyle>
            <a:lvl1pPr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19050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 b="1">
                <a:solidFill>
                  <a:srgbClr val="8FAFE9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43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332658"/>
            <a:ext cx="6912768" cy="563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453" y="1268762"/>
            <a:ext cx="6911975" cy="417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3AD15-AA46-4E46-BDD3-752656CE7A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24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0" y="260350"/>
            <a:ext cx="9144000" cy="720725"/>
          </a:xfrm>
          <a:prstGeom prst="rect">
            <a:avLst/>
          </a:prstGeom>
          <a:solidFill>
            <a:schemeClr val="accent1">
              <a:alpha val="9097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71576"/>
            <a:ext cx="8066087" cy="509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32708" y="33893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034" name="Group 28"/>
          <p:cNvGrpSpPr>
            <a:grpSpLocks/>
          </p:cNvGrpSpPr>
          <p:nvPr/>
        </p:nvGrpSpPr>
        <p:grpSpPr bwMode="auto">
          <a:xfrm>
            <a:off x="179388" y="188913"/>
            <a:ext cx="838200" cy="838200"/>
            <a:chOff x="18" y="144"/>
            <a:chExt cx="510" cy="480"/>
          </a:xfrm>
        </p:grpSpPr>
        <p:sp>
          <p:nvSpPr>
            <p:cNvPr id="1040" name="AutoShape 29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1" name="AutoShape 30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2" name="AutoShape 31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036" name="AutoShape 35"/>
          <p:cNvSpPr>
            <a:spLocks noChangeArrowheads="1"/>
          </p:cNvSpPr>
          <p:nvPr/>
        </p:nvSpPr>
        <p:spPr bwMode="gray">
          <a:xfrm>
            <a:off x="8027988" y="6021388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7" name="AutoShape 36"/>
          <p:cNvSpPr>
            <a:spLocks noChangeArrowheads="1"/>
          </p:cNvSpPr>
          <p:nvPr/>
        </p:nvSpPr>
        <p:spPr bwMode="gray">
          <a:xfrm>
            <a:off x="8534400" y="57340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C6D3494-854A-4BD5-BF16-476CFE004E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9" name="AutoShape 38"/>
          <p:cNvSpPr>
            <a:spLocks noChangeArrowheads="1"/>
          </p:cNvSpPr>
          <p:nvPr/>
        </p:nvSpPr>
        <p:spPr bwMode="gray">
          <a:xfrm>
            <a:off x="8534400" y="6324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60" r:id="rId6"/>
    <p:sldLayoutId id="2147483765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0" y="260352"/>
            <a:ext cx="9144000" cy="720725"/>
          </a:xfrm>
          <a:prstGeom prst="rect">
            <a:avLst/>
          </a:prstGeom>
          <a:solidFill>
            <a:schemeClr val="accent1">
              <a:alpha val="9097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171576"/>
            <a:ext cx="8066087" cy="509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32708" y="338932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ltGray">
          <a:xfrm>
            <a:off x="-9524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ltGray">
          <a:xfrm>
            <a:off x="0" y="404815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ltGray">
          <a:xfrm>
            <a:off x="-14287" y="1128715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ltGray">
          <a:xfrm>
            <a:off x="-14287" y="1847852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ltGray">
          <a:xfrm>
            <a:off x="-14287" y="2552702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grpSp>
        <p:nvGrpSpPr>
          <p:cNvPr id="1034" name="Group 28"/>
          <p:cNvGrpSpPr>
            <a:grpSpLocks/>
          </p:cNvGrpSpPr>
          <p:nvPr/>
        </p:nvGrpSpPr>
        <p:grpSpPr bwMode="auto">
          <a:xfrm>
            <a:off x="179388" y="188913"/>
            <a:ext cx="838200" cy="838200"/>
            <a:chOff x="18" y="144"/>
            <a:chExt cx="510" cy="480"/>
          </a:xfrm>
        </p:grpSpPr>
        <p:sp>
          <p:nvSpPr>
            <p:cNvPr id="1040" name="AutoShape 29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  <a:ea typeface="宋体" charset="-122"/>
              </a:endParaRPr>
            </a:p>
          </p:txBody>
        </p:sp>
        <p:sp>
          <p:nvSpPr>
            <p:cNvPr id="1041" name="AutoShape 30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  <a:ea typeface="宋体" charset="-122"/>
              </a:endParaRPr>
            </a:p>
          </p:txBody>
        </p:sp>
        <p:sp>
          <p:nvSpPr>
            <p:cNvPr id="1042" name="AutoShape 31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  <a:ea typeface="宋体" charset="-122"/>
              </a:endParaRPr>
            </a:p>
          </p:txBody>
        </p:sp>
      </p:grpSp>
      <p:sp>
        <p:nvSpPr>
          <p:cNvPr id="1036" name="AutoShape 35"/>
          <p:cNvSpPr>
            <a:spLocks noChangeArrowheads="1"/>
          </p:cNvSpPr>
          <p:nvPr/>
        </p:nvSpPr>
        <p:spPr bwMode="gray">
          <a:xfrm>
            <a:off x="8027988" y="6021388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37" name="AutoShape 36"/>
          <p:cNvSpPr>
            <a:spLocks noChangeArrowheads="1"/>
          </p:cNvSpPr>
          <p:nvPr/>
        </p:nvSpPr>
        <p:spPr bwMode="gray">
          <a:xfrm>
            <a:off x="8534400" y="57340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C6D3494-854A-4BD5-BF16-476CFE004E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9" name="AutoShape 38"/>
          <p:cNvSpPr>
            <a:spLocks noChangeArrowheads="1"/>
          </p:cNvSpPr>
          <p:nvPr/>
        </p:nvSpPr>
        <p:spPr bwMode="gray">
          <a:xfrm>
            <a:off x="8534400" y="6324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9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7163991" y="5372100"/>
            <a:ext cx="628650" cy="628650"/>
            <a:chOff x="18" y="144"/>
            <a:chExt cx="510" cy="480"/>
          </a:xfrm>
        </p:grpSpPr>
        <p:sp>
          <p:nvSpPr>
            <p:cNvPr id="2" name="AutoShape 16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zh-CN" altLang="en-US" sz="1350">
                <a:solidFill>
                  <a:srgbClr val="2A4F86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081" name="AutoShape 17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zh-CN" altLang="en-US" sz="1350">
                <a:solidFill>
                  <a:srgbClr val="2A4F86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082" name="AutoShape 18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zh-CN" altLang="en-US" sz="1350">
                <a:solidFill>
                  <a:srgbClr val="2A4F86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075" name="Group 19"/>
          <p:cNvGrpSpPr>
            <a:grpSpLocks/>
          </p:cNvGrpSpPr>
          <p:nvPr/>
        </p:nvGrpSpPr>
        <p:grpSpPr bwMode="auto">
          <a:xfrm>
            <a:off x="6840141" y="998935"/>
            <a:ext cx="719138" cy="732234"/>
            <a:chOff x="4967" y="391"/>
            <a:chExt cx="604" cy="615"/>
          </a:xfrm>
        </p:grpSpPr>
        <p:sp>
          <p:nvSpPr>
            <p:cNvPr id="3078" name="Oval 20"/>
            <p:cNvSpPr>
              <a:spLocks noChangeArrowheads="1"/>
            </p:cNvSpPr>
            <p:nvPr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2A4F86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079" name="Picture 21" descr="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标题 12"/>
          <p:cNvSpPr>
            <a:spLocks noGrp="1"/>
          </p:cNvSpPr>
          <p:nvPr>
            <p:ph type="ctrTitle"/>
          </p:nvPr>
        </p:nvSpPr>
        <p:spPr>
          <a:xfrm>
            <a:off x="2008389" y="2854762"/>
            <a:ext cx="5429250" cy="51435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基础及控制结构</a:t>
            </a:r>
          </a:p>
        </p:txBody>
      </p:sp>
      <p:sp>
        <p:nvSpPr>
          <p:cNvPr id="3077" name="副标题 13"/>
          <p:cNvSpPr>
            <a:spLocks noGrp="1"/>
          </p:cNvSpPr>
          <p:nvPr>
            <p:ph type="subTitle" idx="1"/>
          </p:nvPr>
        </p:nvSpPr>
        <p:spPr>
          <a:xfrm>
            <a:off x="1982037" y="3969060"/>
            <a:ext cx="5314950" cy="28575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北京联合大学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5"/>
    </mc:Choice>
    <mc:Fallback xmlns="">
      <p:transition spd="slow" advTm="91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45756" y="2170642"/>
            <a:ext cx="2376326" cy="1636754"/>
            <a:chOff x="-274449" y="181280"/>
            <a:chExt cx="4224580" cy="2182339"/>
          </a:xfrm>
        </p:grpSpPr>
        <p:grpSp>
          <p:nvGrpSpPr>
            <p:cNvPr id="27" name="组合 26"/>
            <p:cNvGrpSpPr/>
            <p:nvPr/>
          </p:nvGrpSpPr>
          <p:grpSpPr>
            <a:xfrm>
              <a:off x="-45889" y="181280"/>
              <a:ext cx="3996020" cy="2182339"/>
              <a:chOff x="3784882" y="1693681"/>
              <a:chExt cx="5081257" cy="2182339"/>
            </a:xfrm>
          </p:grpSpPr>
          <p:sp>
            <p:nvSpPr>
              <p:cNvPr id="29" name="矩形 42"/>
              <p:cNvSpPr/>
              <p:nvPr/>
            </p:nvSpPr>
            <p:spPr>
              <a:xfrm rot="1800000">
                <a:off x="3955864" y="1693681"/>
                <a:ext cx="4910275" cy="2182339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247535" y="28039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zh-CN" altLang="en-US" sz="24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3784882" y="1768427"/>
                <a:ext cx="348987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zh-CN" altLang="en-US" sz="24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zh-CN" altLang="en-US" sz="2400" b="1" dirty="0">
                <a:solidFill>
                  <a:srgbClr val="FFFFFF"/>
                </a:solidFill>
                <a:latin typeface="Verdan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6507" y="1372963"/>
            <a:ext cx="3207003" cy="860018"/>
            <a:chOff x="874713" y="1266703"/>
            <a:chExt cx="2917029" cy="1146691"/>
          </a:xfrm>
        </p:grpSpPr>
        <p:sp>
          <p:nvSpPr>
            <p:cNvPr id="94" name="Rectangle: Rounded Corners 4"/>
            <p:cNvSpPr/>
            <p:nvPr/>
          </p:nvSpPr>
          <p:spPr>
            <a:xfrm>
              <a:off x="886241" y="1266703"/>
              <a:ext cx="2905501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Autofit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3200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74713" y="1336176"/>
              <a:ext cx="291702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 err="1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endParaRPr lang="zh-CN" altLang="en-US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1473499" y="1990145"/>
            <a:ext cx="7057501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https://www.jetbrains.com/pycharm/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036507" y="2512208"/>
            <a:ext cx="3412128" cy="851867"/>
            <a:chOff x="874713" y="1266703"/>
            <a:chExt cx="2917029" cy="1146691"/>
          </a:xfrm>
        </p:grpSpPr>
        <p:sp>
          <p:nvSpPr>
            <p:cNvPr id="99" name="Rectangle: Rounded Corners 4"/>
            <p:cNvSpPr/>
            <p:nvPr/>
          </p:nvSpPr>
          <p:spPr>
            <a:xfrm>
              <a:off x="886241" y="1266703"/>
              <a:ext cx="2905501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Autofit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3200" b="1" dirty="0">
                <a:solidFill>
                  <a:srgbClr val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74713" y="1336176"/>
              <a:ext cx="291702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 Code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1473499" y="3097950"/>
            <a:ext cx="5481659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https://code.visualstudio.com/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1036507" y="3535948"/>
            <a:ext cx="5119669" cy="860018"/>
            <a:chOff x="874713" y="1266703"/>
            <a:chExt cx="2486917" cy="1146691"/>
          </a:xfrm>
        </p:grpSpPr>
        <p:sp>
          <p:nvSpPr>
            <p:cNvPr id="104" name="Rectangle: Rounded Corners 4"/>
            <p:cNvSpPr/>
            <p:nvPr/>
          </p:nvSpPr>
          <p:spPr>
            <a:xfrm>
              <a:off x="886240" y="1266703"/>
              <a:ext cx="2085830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Autofit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3200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74713" y="1336176"/>
              <a:ext cx="248691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 Notebook</a:t>
              </a:r>
            </a:p>
          </p:txBody>
        </p:sp>
      </p:grpSp>
      <p:sp>
        <p:nvSpPr>
          <p:cNvPr id="41" name="Rectangle: Rounded Corners 4"/>
          <p:cNvSpPr/>
          <p:nvPr/>
        </p:nvSpPr>
        <p:spPr>
          <a:xfrm>
            <a:off x="1042991" y="4133272"/>
            <a:ext cx="1634345" cy="433484"/>
          </a:xfrm>
          <a:prstGeom prst="round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215000" anchor="t" anchorCtr="1">
            <a:noAutofit/>
          </a:bodyPr>
          <a:lstStyle/>
          <a:p>
            <a:pPr algn="ctr" defTabSz="685800">
              <a:lnSpc>
                <a:spcPct val="120000"/>
              </a:lnSpc>
            </a:pPr>
            <a:endParaRPr lang="zh-CN" altLang="en-US" sz="3200" b="1" dirty="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6506" y="4365104"/>
            <a:ext cx="2924066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F55507-927B-4433-A683-76D670FC591D}"/>
              </a:ext>
            </a:extLst>
          </p:cNvPr>
          <p:cNvSpPr/>
          <p:nvPr/>
        </p:nvSpPr>
        <p:spPr>
          <a:xfrm>
            <a:off x="1057156" y="5150659"/>
            <a:ext cx="2924066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</a:p>
        </p:txBody>
      </p:sp>
      <p:sp>
        <p:nvSpPr>
          <p:cNvPr id="33" name="文本框 31"/>
          <p:cNvSpPr txBox="1"/>
          <p:nvPr/>
        </p:nvSpPr>
        <p:spPr>
          <a:xfrm>
            <a:off x="1117188" y="404664"/>
            <a:ext cx="6883813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开发工具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E3406-E122-41DA-9CB1-BE1130F0B17E}"/>
              </a:ext>
            </a:extLst>
          </p:cNvPr>
          <p:cNvSpPr txBox="1"/>
          <p:nvPr/>
        </p:nvSpPr>
        <p:spPr>
          <a:xfrm>
            <a:off x="3819296" y="1258029"/>
            <a:ext cx="5324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dirty="0" err="1">
                <a:solidFill>
                  <a:srgbClr val="C00000"/>
                </a:solidFill>
              </a:rPr>
              <a:t>pycharm</a:t>
            </a:r>
            <a:r>
              <a:rPr lang="zh-CN" altLang="en-US" sz="2400" dirty="0">
                <a:solidFill>
                  <a:srgbClr val="C00000"/>
                </a:solidFill>
              </a:rPr>
              <a:t>是标准的</a:t>
            </a:r>
            <a:r>
              <a:rPr lang="en-US" altLang="zh-CN" sz="2400" dirty="0">
                <a:solidFill>
                  <a:srgbClr val="C00000"/>
                </a:solidFill>
              </a:rPr>
              <a:t>python</a:t>
            </a:r>
            <a:r>
              <a:rPr lang="zh-CN" altLang="en-US" sz="2400" dirty="0">
                <a:solidFill>
                  <a:srgbClr val="C00000"/>
                </a:solidFill>
              </a:rPr>
              <a:t>开发环境，功能最全，唯一的缺点就是启动有点慢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17C2C0-8B40-405A-BC07-22785E7BFA84}"/>
              </a:ext>
            </a:extLst>
          </p:cNvPr>
          <p:cNvSpPr txBox="1"/>
          <p:nvPr/>
        </p:nvSpPr>
        <p:spPr>
          <a:xfrm>
            <a:off x="5397770" y="3552955"/>
            <a:ext cx="3534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Jupyter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 Notebook</a:t>
            </a:r>
            <a:r>
              <a:rPr lang="zh-CN" altLang="en-US" sz="2400" dirty="0">
                <a:solidFill>
                  <a:srgbClr val="C00000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Spyder</a:t>
            </a:r>
            <a:r>
              <a:rPr lang="zh-CN" altLang="en-US" sz="2400" dirty="0">
                <a:solidFill>
                  <a:srgbClr val="C00000"/>
                </a:solidFill>
                <a:latin typeface="Arial Unicode MS" panose="020B0604020202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都是</a:t>
            </a:r>
            <a:r>
              <a:rPr lang="en-US" altLang="zh-CN" sz="2400" dirty="0">
                <a:solidFill>
                  <a:srgbClr val="C00000"/>
                </a:solidFill>
              </a:rPr>
              <a:t>Anaconda</a:t>
            </a:r>
            <a:r>
              <a:rPr lang="zh-CN" altLang="en-US" sz="2400" dirty="0">
                <a:solidFill>
                  <a:srgbClr val="C00000"/>
                </a:solidFill>
              </a:rPr>
              <a:t>安装后自带的开发工具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defTabSz="685800"/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C609E7D-DA71-41EE-970C-681FE33E6EDC}"/>
              </a:ext>
            </a:extLst>
          </p:cNvPr>
          <p:cNvSpPr txBox="1"/>
          <p:nvPr/>
        </p:nvSpPr>
        <p:spPr>
          <a:xfrm>
            <a:off x="4276853" y="2481135"/>
            <a:ext cx="4867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C00000"/>
                </a:solidFill>
              </a:defRPr>
            </a:lvl1pPr>
          </a:lstStyle>
          <a:p>
            <a:pPr defTabSz="685800"/>
            <a:r>
              <a:rPr lang="en-US" altLang="zh-CN" sz="2400" dirty="0" err="1"/>
              <a:t>VSCode</a:t>
            </a:r>
            <a:r>
              <a:rPr lang="zh-CN" altLang="en-US" sz="2400" dirty="0"/>
              <a:t>是一款免费开源的轻量级代码编辑器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B8C70-2828-4259-A887-A97DDCE23F6B}"/>
              </a:ext>
            </a:extLst>
          </p:cNvPr>
          <p:cNvSpPr txBox="1"/>
          <p:nvPr/>
        </p:nvSpPr>
        <p:spPr>
          <a:xfrm>
            <a:off x="2864234" y="5296155"/>
            <a:ext cx="5452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C00000"/>
                </a:solidFill>
              </a:defRPr>
            </a:lvl1pPr>
          </a:lstStyle>
          <a:p>
            <a:pPr defTabSz="685800"/>
            <a:r>
              <a:rPr lang="en-US" altLang="zh-CN" sz="2400" dirty="0"/>
              <a:t>IDLE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自带的开发工具</a:t>
            </a:r>
            <a:r>
              <a:rPr lang="en-US" altLang="zh-CN" sz="2400" dirty="0"/>
              <a:t>,</a:t>
            </a:r>
            <a:r>
              <a:rPr lang="zh-CN" altLang="en-US" sz="2400" dirty="0"/>
              <a:t>是应用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第三方库的图形接口库</a:t>
            </a:r>
            <a:r>
              <a:rPr lang="en-US" altLang="zh-CN" sz="2400" dirty="0" err="1"/>
              <a:t>Tkinter</a:t>
            </a:r>
            <a:r>
              <a:rPr lang="zh-CN" altLang="en-US" sz="2400" dirty="0"/>
              <a:t>开发的一个图形界面的开发工具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129669"/>
      </p:ext>
    </p:extLst>
  </p:cSld>
  <p:clrMapOvr>
    <a:masterClrMapping/>
  </p:clrMapOvr>
  <p:transition spd="slow" advTm="9823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42" grpId="0"/>
      <p:bldP spid="34" grpId="0"/>
      <p:bldP spid="24" grpId="0"/>
      <p:bldP spid="26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程序的格式框架</a:t>
            </a:r>
          </a:p>
        </p:txBody>
      </p:sp>
    </p:spTree>
    <p:extLst>
      <p:ext uri="{BB962C8B-B14F-4D97-AF65-F5344CB8AC3E}">
        <p14:creationId xmlns:p14="http://schemas.microsoft.com/office/powerpoint/2010/main" val="1866849085"/>
      </p:ext>
    </p:extLst>
  </p:cSld>
  <p:clrMapOvr>
    <a:masterClrMapping/>
  </p:clrMapOvr>
  <p:transition spd="slow" advTm="876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17843" y="1224237"/>
            <a:ext cx="4780061" cy="577979"/>
            <a:chOff x="874712" y="1266703"/>
            <a:chExt cx="6373417" cy="577979"/>
          </a:xfrm>
        </p:grpSpPr>
        <p:sp>
          <p:nvSpPr>
            <p:cNvPr id="33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4712" y="1336176"/>
              <a:ext cx="63734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重量单位转换实例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程序的格式框架</a:t>
            </a:r>
          </a:p>
        </p:txBody>
      </p:sp>
      <p:sp>
        <p:nvSpPr>
          <p:cNvPr id="45" name="矩形 44"/>
          <p:cNvSpPr/>
          <p:nvPr/>
        </p:nvSpPr>
        <p:spPr>
          <a:xfrm>
            <a:off x="5724128" y="2132856"/>
            <a:ext cx="3528393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注释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：用于提高代码可读性的辅助性文字，不被执行</a:t>
            </a:r>
          </a:p>
        </p:txBody>
      </p:sp>
      <p:sp>
        <p:nvSpPr>
          <p:cNvPr id="49" name="矩形 48"/>
          <p:cNvSpPr/>
          <p:nvPr/>
        </p:nvSpPr>
        <p:spPr>
          <a:xfrm>
            <a:off x="5724128" y="3789040"/>
            <a:ext cx="3528393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缩进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：一行代码开始前的空白区域，表达程序的格式框架</a:t>
            </a:r>
          </a:p>
        </p:txBody>
      </p:sp>
      <p:sp>
        <p:nvSpPr>
          <p:cNvPr id="50" name="矩形 49"/>
          <p:cNvSpPr/>
          <p:nvPr/>
        </p:nvSpPr>
        <p:spPr>
          <a:xfrm>
            <a:off x="5724129" y="5229200"/>
            <a:ext cx="3419872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引号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：单引号和双引号都是可以使用的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54730" y="1282014"/>
            <a:ext cx="1322668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5DDE82F-B1D9-40E9-92BC-F9622965D3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96" t="9058" r="39487" b="39053"/>
          <a:stretch/>
        </p:blipFill>
        <p:spPr>
          <a:xfrm>
            <a:off x="683568" y="1988840"/>
            <a:ext cx="5075497" cy="39726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C21533-3C98-41AF-9CFF-614EFEED9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95" t="60577" r="62005" b="34270"/>
          <a:stretch/>
        </p:blipFill>
        <p:spPr>
          <a:xfrm>
            <a:off x="1115616" y="5949280"/>
            <a:ext cx="2955812" cy="394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714477"/>
      </p:ext>
    </p:extLst>
  </p:cSld>
  <p:clrMapOvr>
    <a:masterClrMapping/>
  </p:clrMapOvr>
  <p:transition spd="slow" advTm="15100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0404" y="117506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使用的时候，单引号还是使用双引号并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没有区别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818044" y="2858653"/>
            <a:ext cx="750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如果运行结果需要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输出单引号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时，则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括起来</a:t>
            </a:r>
          </a:p>
        </p:txBody>
      </p:sp>
      <p:sp>
        <p:nvSpPr>
          <p:cNvPr id="4" name="矩形 3"/>
          <p:cNvSpPr/>
          <p:nvPr/>
        </p:nvSpPr>
        <p:spPr>
          <a:xfrm>
            <a:off x="818044" y="4656819"/>
            <a:ext cx="750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如果运行结果需要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输出双引号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时，则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括起来。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034068" y="3705276"/>
            <a:ext cx="4483383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</a:pPr>
            <a:r>
              <a:rPr sz="2400" b="1" dirty="0">
                <a:solidFill>
                  <a:srgbClr val="780D16"/>
                </a:solidFill>
                <a:ea typeface="方正兰亭黑简体" panose="02000000000000000000" pitchFamily="2" charset="-122"/>
                <a:cs typeface="Consolas"/>
              </a:rPr>
              <a:t>&gt;&gt;&gt; </a:t>
            </a:r>
            <a:r>
              <a:rPr sz="2400" b="1" spc="-5" dirty="0">
                <a:solidFill>
                  <a:srgbClr val="900090"/>
                </a:solidFill>
                <a:ea typeface="方正兰亭黑简体" panose="02000000000000000000" pitchFamily="2" charset="-122"/>
                <a:cs typeface="Consolas"/>
              </a:rPr>
              <a:t>print</a:t>
            </a:r>
            <a:r>
              <a:rPr sz="2400" b="1" spc="-5" dirty="0">
                <a:ea typeface="方正兰亭黑简体" panose="02000000000000000000" pitchFamily="2" charset="-122"/>
                <a:cs typeface="Consolas"/>
              </a:rPr>
              <a:t>(</a:t>
            </a:r>
            <a:r>
              <a:rPr 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" 'Python</a:t>
            </a:r>
            <a:r>
              <a:rPr lang="zh-CN" alt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' "</a:t>
            </a:r>
            <a:r>
              <a:rPr 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 </a:t>
            </a:r>
            <a:r>
              <a:rPr sz="2400" b="1" spc="-5" dirty="0">
                <a:ea typeface="方正兰亭黑简体" panose="02000000000000000000" pitchFamily="2" charset="-122"/>
                <a:cs typeface="Consolas"/>
              </a:rPr>
              <a:t>)</a:t>
            </a:r>
            <a:endParaRPr sz="2400" b="1" dirty="0">
              <a:ea typeface="方正兰亭黑简体" panose="02000000000000000000" pitchFamily="2" charset="-122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'Python</a:t>
            </a:r>
            <a:r>
              <a:rPr lang="zh-CN" altLang="en-US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'</a:t>
            </a:r>
            <a:endParaRPr sz="2400" b="1" dirty="0">
              <a:solidFill>
                <a:srgbClr val="0070C0"/>
              </a:solidFill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034067" y="5487816"/>
            <a:ext cx="4483383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</a:pPr>
            <a:r>
              <a:rPr sz="2400" b="1" dirty="0">
                <a:solidFill>
                  <a:srgbClr val="780D16"/>
                </a:solidFill>
                <a:ea typeface="方正兰亭黑简体" panose="02000000000000000000" pitchFamily="2" charset="-122"/>
                <a:cs typeface="Consolas"/>
              </a:rPr>
              <a:t>&gt;&gt;&gt; </a:t>
            </a:r>
            <a:r>
              <a:rPr sz="2400" b="1" spc="-5" dirty="0">
                <a:solidFill>
                  <a:srgbClr val="900090"/>
                </a:solidFill>
                <a:ea typeface="方正兰亭黑简体" panose="02000000000000000000" pitchFamily="2" charset="-122"/>
                <a:cs typeface="Consolas"/>
              </a:rPr>
              <a:t>print</a:t>
            </a:r>
            <a:r>
              <a:rPr sz="2400" b="1" spc="-5" dirty="0">
                <a:ea typeface="方正兰亭黑简体" panose="02000000000000000000" pitchFamily="2" charset="-122"/>
                <a:cs typeface="Consolas"/>
              </a:rPr>
              <a:t>(</a:t>
            </a:r>
            <a:r>
              <a:rPr 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' "Python</a:t>
            </a:r>
            <a:r>
              <a:rPr lang="zh-CN" alt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" '</a:t>
            </a:r>
            <a:r>
              <a:rPr 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 </a:t>
            </a:r>
            <a:r>
              <a:rPr sz="2400" b="1" spc="-5" dirty="0">
                <a:ea typeface="方正兰亭黑简体" panose="02000000000000000000" pitchFamily="2" charset="-122"/>
                <a:cs typeface="Consolas"/>
              </a:rPr>
              <a:t>)</a:t>
            </a:r>
            <a:endParaRPr sz="2400" b="1" dirty="0">
              <a:ea typeface="方正兰亭黑简体" panose="02000000000000000000" pitchFamily="2" charset="-122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"Python</a:t>
            </a:r>
            <a:r>
              <a:rPr lang="zh-CN" altLang="en-US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0070C0"/>
                </a:solidFill>
                <a:ea typeface="方正兰亭黑简体" panose="02000000000000000000" pitchFamily="2" charset="-122"/>
                <a:cs typeface="Consolas"/>
              </a:rPr>
              <a:t>"</a:t>
            </a:r>
            <a:endParaRPr sz="2400" b="1" dirty="0">
              <a:solidFill>
                <a:srgbClr val="0070C0"/>
              </a:solidFill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6548" y="1774652"/>
            <a:ext cx="274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"Python</a:t>
            </a:r>
            <a:r>
              <a:rPr lang="zh-CN" alt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"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01946" y="2358657"/>
            <a:ext cx="2688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'Python</a:t>
            </a:r>
            <a:r>
              <a:rPr lang="zh-CN" altLang="en-US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程序设计</a:t>
            </a:r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'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58876" y="200548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均表示字符串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54B8C46-0E53-4BC2-B284-56AD7B5DD04E}"/>
              </a:ext>
            </a:extLst>
          </p:cNvPr>
          <p:cNvCxnSpPr>
            <a:cxnSpLocks/>
          </p:cNvCxnSpPr>
          <p:nvPr/>
        </p:nvCxnSpPr>
        <p:spPr>
          <a:xfrm>
            <a:off x="2627784" y="4077072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0203F4F-5239-4087-B913-F537828ECA5E}"/>
              </a:ext>
            </a:extLst>
          </p:cNvPr>
          <p:cNvCxnSpPr>
            <a:cxnSpLocks/>
          </p:cNvCxnSpPr>
          <p:nvPr/>
        </p:nvCxnSpPr>
        <p:spPr>
          <a:xfrm>
            <a:off x="4932040" y="4077072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94073E4-FF96-4E2A-A0A4-F3577C7163D3}"/>
              </a:ext>
            </a:extLst>
          </p:cNvPr>
          <p:cNvCxnSpPr>
            <a:cxnSpLocks/>
          </p:cNvCxnSpPr>
          <p:nvPr/>
        </p:nvCxnSpPr>
        <p:spPr>
          <a:xfrm>
            <a:off x="2627784" y="5877272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CC2BD23-D96F-4E5B-98C6-A83008678429}"/>
              </a:ext>
            </a:extLst>
          </p:cNvPr>
          <p:cNvCxnSpPr>
            <a:cxnSpLocks/>
          </p:cNvCxnSpPr>
          <p:nvPr/>
        </p:nvCxnSpPr>
        <p:spPr>
          <a:xfrm>
            <a:off x="4940424" y="5877272"/>
            <a:ext cx="207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7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08"/>
    </mc:Choice>
    <mc:Fallback xmlns="">
      <p:transition spd="slow" advTm="73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02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基础知识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变量赋值  输入函数  输出函数</a:t>
            </a:r>
          </a:p>
        </p:txBody>
      </p:sp>
    </p:spTree>
    <p:extLst>
      <p:ext uri="{BB962C8B-B14F-4D97-AF65-F5344CB8AC3E}">
        <p14:creationId xmlns:p14="http://schemas.microsoft.com/office/powerpoint/2010/main" val="3571292339"/>
      </p:ext>
    </p:extLst>
  </p:cSld>
  <p:clrMapOvr>
    <a:masterClrMapping/>
  </p:clrMapOvr>
  <p:transition spd="slow" advTm="1092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赋    值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656034" y="1368303"/>
            <a:ext cx="2835845" cy="1146691"/>
            <a:chOff x="874712" y="1266703"/>
            <a:chExt cx="3781128" cy="1146691"/>
          </a:xfrm>
        </p:grpSpPr>
        <p:sp>
          <p:nvSpPr>
            <p:cNvPr id="71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74712" y="1336176"/>
              <a:ext cx="37811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赋值语句</a:t>
              </a:r>
            </a:p>
          </p:txBody>
        </p:sp>
      </p:grpSp>
      <p:sp>
        <p:nvSpPr>
          <p:cNvPr id="74" name="矩形 73"/>
          <p:cNvSpPr/>
          <p:nvPr/>
        </p:nvSpPr>
        <p:spPr>
          <a:xfrm>
            <a:off x="672172" y="2056406"/>
            <a:ext cx="8364324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赋值符号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=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构成的一行代码    形式： 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=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表达式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56034" y="4364422"/>
            <a:ext cx="3699941" cy="1656866"/>
            <a:chOff x="874712" y="1266703"/>
            <a:chExt cx="4933256" cy="1656866"/>
          </a:xfrm>
        </p:grpSpPr>
        <p:sp>
          <p:nvSpPr>
            <p:cNvPr id="80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74712" y="1353909"/>
              <a:ext cx="493325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评估函数</a:t>
              </a:r>
              <a:r>
                <a:rPr lang="en-US" altLang="zh-CN" sz="3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eval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72172" y="5053709"/>
            <a:ext cx="6087008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去掉参数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最外侧引号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并执行余下语句的函数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664681" y="3554319"/>
            <a:ext cx="7795751" cy="592503"/>
            <a:chOff x="2873828" y="1394361"/>
            <a:chExt cx="883915" cy="592503"/>
          </a:xfrm>
        </p:grpSpPr>
        <p:sp>
          <p:nvSpPr>
            <p:cNvPr id="94" name="Rectangle: Rounded Corners 4"/>
            <p:cNvSpPr/>
            <p:nvPr/>
          </p:nvSpPr>
          <p:spPr>
            <a:xfrm>
              <a:off x="2873828" y="1394361"/>
              <a:ext cx="883915" cy="592503"/>
            </a:xfrm>
            <a:prstGeom prst="round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873828" y="1440748"/>
              <a:ext cx="88391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注意：赋值时右侧的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类型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也会同时作用于左侧的变量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94F31C8-9745-4EB3-B122-3CB3A0C2A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53" t="34416" r="44090" b="58446"/>
          <a:stretch/>
        </p:blipFill>
        <p:spPr>
          <a:xfrm>
            <a:off x="1403648" y="2564904"/>
            <a:ext cx="2883199" cy="936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D75730-4584-4FB7-9138-5219939717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43" t="38571" r="64881" b="54107"/>
          <a:stretch/>
        </p:blipFill>
        <p:spPr>
          <a:xfrm>
            <a:off x="1475656" y="5733256"/>
            <a:ext cx="3240360" cy="8798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237128"/>
      </p:ext>
    </p:extLst>
  </p:cSld>
  <p:clrMapOvr>
    <a:masterClrMapping/>
  </p:clrMapOvr>
  <p:transition spd="slow" advTm="1154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输入输出函数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56034" y="1368303"/>
            <a:ext cx="4059981" cy="1639133"/>
            <a:chOff x="874713" y="1266703"/>
            <a:chExt cx="2565365" cy="1639133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4713" y="1336176"/>
              <a:ext cx="256536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输入函数 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763688" y="2018328"/>
            <a:ext cx="65527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 = </a:t>
            </a:r>
            <a:r>
              <a:rPr lang="en-US" altLang="zh-CN" sz="2400" b="1" dirty="0">
                <a:solidFill>
                  <a:srgbClr val="9F199B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input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(&lt;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提示信息字符串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&gt;)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56034" y="3549845"/>
            <a:ext cx="3601356" cy="815260"/>
            <a:chOff x="874712" y="1266703"/>
            <a:chExt cx="4357192" cy="1639133"/>
          </a:xfrm>
        </p:grpSpPr>
        <p:sp>
          <p:nvSpPr>
            <p:cNvPr id="23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4712" y="1336176"/>
              <a:ext cx="435719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输出函数 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835696" y="4222829"/>
            <a:ext cx="65527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9F199B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print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(&lt;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拟输出字符串或字符串变量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&gt;)</a:t>
            </a:r>
          </a:p>
        </p:txBody>
      </p:sp>
      <p:sp>
        <p:nvSpPr>
          <p:cNvPr id="3" name="矩形 2"/>
          <p:cNvSpPr/>
          <p:nvPr/>
        </p:nvSpPr>
        <p:spPr>
          <a:xfrm>
            <a:off x="855358" y="214873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格式：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724" y="43354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格式：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53F5C9-1C3D-453D-9291-491DBE474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08" t="10761" r="63092" b="83054"/>
          <a:stretch/>
        </p:blipFill>
        <p:spPr>
          <a:xfrm>
            <a:off x="1331640" y="2780929"/>
            <a:ext cx="2952328" cy="728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15B0A-79C3-44DF-BA8E-6788F0F5A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28" t="10915" r="45360" b="82127"/>
          <a:stretch/>
        </p:blipFill>
        <p:spPr>
          <a:xfrm>
            <a:off x="1331640" y="2780929"/>
            <a:ext cx="5938249" cy="8171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C9953E-20E5-4316-A1A5-DD5727193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81" t="38571" r="46105" b="57373"/>
          <a:stretch/>
        </p:blipFill>
        <p:spPr>
          <a:xfrm>
            <a:off x="1403648" y="5013176"/>
            <a:ext cx="4548314" cy="46385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844052A-C75F-4CB6-965E-170384D0B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54" t="45955" r="33167" b="49441"/>
          <a:stretch/>
        </p:blipFill>
        <p:spPr>
          <a:xfrm>
            <a:off x="1475656" y="5589240"/>
            <a:ext cx="6721074" cy="52660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2AB81B-9BA9-4CE4-A6F6-DCBECD74A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06" t="52135" r="29154" b="42084"/>
          <a:stretch/>
        </p:blipFill>
        <p:spPr>
          <a:xfrm>
            <a:off x="1403648" y="5517232"/>
            <a:ext cx="7469175" cy="66126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B682CD8-E137-4446-BDA2-D01162CD17AA}"/>
              </a:ext>
            </a:extLst>
          </p:cNvPr>
          <p:cNvSpPr txBox="1"/>
          <p:nvPr/>
        </p:nvSpPr>
        <p:spPr>
          <a:xfrm>
            <a:off x="6228184" y="4941168"/>
            <a:ext cx="2592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rPr>
              <a:t>format error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0EC396-EE3B-4F5B-A10B-08D426B53DC1}"/>
              </a:ext>
            </a:extLst>
          </p:cNvPr>
          <p:cNvSpPr txBox="1"/>
          <p:nvPr/>
        </p:nvSpPr>
        <p:spPr>
          <a:xfrm>
            <a:off x="2483768" y="6237312"/>
            <a:ext cx="466145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0" sz="28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defRPr>
            </a:lvl1pPr>
          </a:lstStyle>
          <a:p>
            <a:r>
              <a:rPr lang="zh-CN" altLang="en-US" dirty="0"/>
              <a:t>重量为</a:t>
            </a:r>
            <a:r>
              <a:rPr lang="en-US" altLang="zh-CN" dirty="0"/>
              <a:t>123.4567kg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3174E-1520-4DC5-A610-7FDDCABAF68C}"/>
              </a:ext>
            </a:extLst>
          </p:cNvPr>
          <p:cNvSpPr txBox="1"/>
          <p:nvPr/>
        </p:nvSpPr>
        <p:spPr>
          <a:xfrm>
            <a:off x="2483768" y="6237312"/>
            <a:ext cx="466145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0" sz="28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方正兰亭黑简体" panose="02000000000000000000" pitchFamily="2" charset="-122"/>
                <a:cs typeface="微软雅黑"/>
              </a:defRPr>
            </a:lvl1pPr>
          </a:lstStyle>
          <a:p>
            <a:r>
              <a:rPr lang="zh-CN" altLang="en-US" dirty="0"/>
              <a:t>重量为</a:t>
            </a:r>
            <a:r>
              <a:rPr lang="en-US" altLang="zh-CN" dirty="0"/>
              <a:t>123.46kg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755208"/>
      </p:ext>
    </p:extLst>
  </p:cSld>
  <p:clrMapOvr>
    <a:masterClrMapping/>
  </p:clrMapOvr>
  <p:transition spd="slow" advTm="18632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" grpId="0"/>
      <p:bldP spid="5" grpId="0"/>
      <p:bldP spid="22" grpId="0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02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基础知识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变量命名 保留字</a:t>
            </a:r>
          </a:p>
        </p:txBody>
      </p:sp>
    </p:spTree>
    <p:extLst>
      <p:ext uri="{BB962C8B-B14F-4D97-AF65-F5344CB8AC3E}">
        <p14:creationId xmlns:p14="http://schemas.microsoft.com/office/powerpoint/2010/main" val="1804159183"/>
      </p:ext>
    </p:extLst>
  </p:cSld>
  <p:clrMapOvr>
    <a:masterClrMapping/>
  </p:clrMapOvr>
  <p:transition spd="slow" advTm="899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-34418" y="427083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变量命名规则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56034" y="1368303"/>
            <a:ext cx="2619821" cy="654248"/>
            <a:chOff x="874713" y="1266703"/>
            <a:chExt cx="2155870" cy="654248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85000"/>
                    <a:lumOff val="15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4713" y="1336176"/>
              <a:ext cx="21558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7ABA3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变量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672172" y="2056404"/>
            <a:ext cx="8471828" cy="11350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命名规则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大小写字母、数字、下划线和中文等字符及组合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Huawei Sans" panose="020C0503030203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注意事项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: 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首字符不能是数字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不与保留字相同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大小写敏感</a:t>
            </a:r>
          </a:p>
        </p:txBody>
      </p:sp>
      <p:sp>
        <p:nvSpPr>
          <p:cNvPr id="32" name="矩形 31"/>
          <p:cNvSpPr/>
          <p:nvPr/>
        </p:nvSpPr>
        <p:spPr>
          <a:xfrm>
            <a:off x="1335098" y="4221088"/>
            <a:ext cx="6271100" cy="580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name_1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name123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_name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、用户名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35097" y="4893826"/>
            <a:ext cx="4945747" cy="5745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python</a:t>
            </a:r>
          </a:p>
        </p:txBody>
      </p:sp>
      <p:sp>
        <p:nvSpPr>
          <p:cNvPr id="35" name="矩形 34"/>
          <p:cNvSpPr/>
          <p:nvPr/>
        </p:nvSpPr>
        <p:spPr>
          <a:xfrm>
            <a:off x="1335098" y="5566563"/>
            <a:ext cx="4154070" cy="5745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Num&amp;1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123num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for</a:t>
            </a:r>
          </a:p>
        </p:txBody>
      </p:sp>
      <p:sp>
        <p:nvSpPr>
          <p:cNvPr id="43" name="矩形 42"/>
          <p:cNvSpPr/>
          <p:nvPr/>
        </p:nvSpPr>
        <p:spPr>
          <a:xfrm>
            <a:off x="6732240" y="4365104"/>
            <a:ext cx="13780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5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合法</a:t>
            </a:r>
          </a:p>
        </p:txBody>
      </p:sp>
      <p:sp>
        <p:nvSpPr>
          <p:cNvPr id="46" name="矩形 45"/>
          <p:cNvSpPr/>
          <p:nvPr/>
        </p:nvSpPr>
        <p:spPr>
          <a:xfrm>
            <a:off x="5652120" y="5013176"/>
            <a:ext cx="244710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5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不同的变量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585097" y="5629904"/>
            <a:ext cx="2483373" cy="510778"/>
            <a:chOff x="2826480" y="1394361"/>
            <a:chExt cx="897528" cy="510778"/>
          </a:xfrm>
        </p:grpSpPr>
        <p:sp>
          <p:nvSpPr>
            <p:cNvPr id="48" name="Rectangle: Rounded Corners 4"/>
            <p:cNvSpPr/>
            <p:nvPr/>
          </p:nvSpPr>
          <p:spPr>
            <a:xfrm>
              <a:off x="2826480" y="1394361"/>
              <a:ext cx="883915" cy="510778"/>
            </a:xfrm>
            <a:prstGeom prst="round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459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155395" y="1415643"/>
              <a:ext cx="568613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459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-5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不合法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3152" y="3706186"/>
            <a:ext cx="1322668" cy="514902"/>
            <a:chOff x="2873828" y="1394361"/>
            <a:chExt cx="1236822" cy="514902"/>
          </a:xfrm>
        </p:grpSpPr>
        <p:sp>
          <p:nvSpPr>
            <p:cNvPr id="24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示例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2227073"/>
      </p:ext>
    </p:extLst>
  </p:cSld>
  <p:clrMapOvr>
    <a:masterClrMapping/>
  </p:clrMapOvr>
  <p:transition spd="slow" advTm="1164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3" grpId="0"/>
      <p:bldP spid="35" grpId="0"/>
      <p:bldP spid="43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0" y="414484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保 留 字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656034" y="1368303"/>
            <a:ext cx="2403797" cy="1146691"/>
            <a:chOff x="874712" y="1266703"/>
            <a:chExt cx="3205064" cy="1146691"/>
          </a:xfrm>
        </p:grpSpPr>
        <p:sp>
          <p:nvSpPr>
            <p:cNvPr id="71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85000"/>
                    <a:lumOff val="15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74712" y="1336176"/>
              <a:ext cx="32050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7ABA3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保留字</a:t>
              </a:r>
            </a:p>
          </p:txBody>
        </p:sp>
      </p:grpSp>
      <p:sp>
        <p:nvSpPr>
          <p:cNvPr id="74" name="矩形 73"/>
          <p:cNvSpPr/>
          <p:nvPr/>
        </p:nvSpPr>
        <p:spPr>
          <a:xfrm>
            <a:off x="827584" y="2060848"/>
            <a:ext cx="6996172" cy="11350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被编程语言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内部定义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并保留使用的标识符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语言有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35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个保留字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也叫关键字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)</a:t>
            </a:r>
          </a:p>
        </p:txBody>
      </p:sp>
      <p:graphicFrame>
        <p:nvGraphicFramePr>
          <p:cNvPr id="25" name="object 9"/>
          <p:cNvGraphicFramePr>
            <a:graphicFrameLocks noGrp="1"/>
          </p:cNvGraphicFramePr>
          <p:nvPr/>
        </p:nvGraphicFramePr>
        <p:xfrm>
          <a:off x="1043608" y="3386669"/>
          <a:ext cx="6696744" cy="2994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2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and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elif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import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Consolas"/>
                        </a:rPr>
                        <a:t>raise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global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6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5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as</a:t>
                      </a:r>
                      <a:endParaRPr sz="20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else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5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in</a:t>
                      </a:r>
                      <a:endParaRPr sz="20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return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Consolas"/>
                        </a:rPr>
                        <a:t>nonlocal</a:t>
                      </a:r>
                    </a:p>
                  </a:txBody>
                  <a:tcPr marL="0" marR="0" marT="2794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Consolas"/>
                        </a:rPr>
                        <a:t>assert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except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Consolas"/>
                        </a:rPr>
                        <a:t>is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try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True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0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break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finally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lambda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while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False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Consolas"/>
                        </a:rPr>
                        <a:t>class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for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not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Consolas"/>
                        </a:rPr>
                        <a:t>with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None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77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continue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from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Consolas"/>
                        </a:rPr>
                        <a:t>or</a:t>
                      </a:r>
                      <a:endParaRPr sz="20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Consolas"/>
                        </a:rPr>
                        <a:t>yield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Times New Roman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Times New Roman"/>
                        </a:rPr>
                        <a:t>async</a:t>
                      </a:r>
                      <a:endParaRPr sz="2000" b="1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8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def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if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baseline="0" dirty="0">
                          <a:latin typeface="Arial" panose="020B0604020202020204" pitchFamily="34" charset="0"/>
                          <a:cs typeface="Consolas"/>
                        </a:rPr>
                        <a:t>pass</a:t>
                      </a: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5" baseline="0" dirty="0">
                          <a:latin typeface="Arial" panose="020B0604020202020204" pitchFamily="34" charset="0"/>
                          <a:cs typeface="Consolas"/>
                        </a:rPr>
                        <a:t>del</a:t>
                      </a:r>
                      <a:endParaRPr sz="2000" b="1" baseline="0" dirty="0">
                        <a:latin typeface="Arial" panose="020B0604020202020204" pitchFamily="34" charset="0"/>
                        <a:cs typeface="Consolas"/>
                      </a:endParaRPr>
                    </a:p>
                  </a:txBody>
                  <a:tcPr marL="0" marR="0" marT="285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Times New Roman"/>
                        </a:rPr>
                        <a:t> await</a:t>
                      </a:r>
                      <a:endParaRPr sz="20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652120" y="985952"/>
            <a:ext cx="345638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★★★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输出所有关键字：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import keyword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print(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keyword.kwlist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384331"/>
      </p:ext>
    </p:extLst>
  </p:cSld>
  <p:clrMapOvr>
    <a:masterClrMapping/>
  </p:clrMapOvr>
  <p:transition spd="slow" advTm="5211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571339" y="2348880"/>
            <a:ext cx="4001321" cy="390791"/>
            <a:chOff x="6085854" y="2001689"/>
            <a:chExt cx="3489876" cy="521055"/>
          </a:xfrm>
        </p:grpSpPr>
        <p:sp>
          <p:nvSpPr>
            <p:cNvPr id="2" name="圆角矩形 1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endParaRPr lang="zh-CN" altLang="en-US" sz="28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316309" y="2071319"/>
              <a:ext cx="29737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257175" indent="-257175" defTabSz="685800">
                <a:buClr>
                  <a:srgbClr val="57ABA3"/>
                </a:buClr>
              </a:pPr>
              <a:r>
                <a:rPr lang="en-US" altLang="zh-CN" sz="2800" b="1" dirty="0">
                  <a:solidFill>
                    <a:srgbClr val="2A4F86"/>
                  </a:solidFill>
                </a:rPr>
                <a:t>01. Python </a:t>
              </a:r>
              <a:r>
                <a:rPr lang="zh-CN" altLang="en-US" sz="2800" b="1" dirty="0">
                  <a:solidFill>
                    <a:srgbClr val="2A4F86"/>
                  </a:solidFill>
                </a:rPr>
                <a:t>概述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71339" y="3214394"/>
            <a:ext cx="4212468" cy="483935"/>
            <a:chOff x="6085854" y="2852040"/>
            <a:chExt cx="6268658" cy="645247"/>
          </a:xfrm>
        </p:grpSpPr>
        <p:sp>
          <p:nvSpPr>
            <p:cNvPr id="33" name="圆角矩形 32"/>
            <p:cNvSpPr/>
            <p:nvPr/>
          </p:nvSpPr>
          <p:spPr>
            <a:xfrm>
              <a:off x="6085854" y="2852040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79058" y="2912512"/>
              <a:ext cx="587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257175" indent="-257175" defTabSz="685800">
                <a:buClr>
                  <a:srgbClr val="57ABA3"/>
                </a:buClr>
              </a:pPr>
              <a:r>
                <a:rPr lang="en-US" altLang="zh-CN" sz="2800" b="1" dirty="0">
                  <a:solidFill>
                    <a:srgbClr val="2A4F86"/>
                  </a:solidFill>
                </a:rPr>
                <a:t>02. Python </a:t>
              </a:r>
              <a:r>
                <a:rPr lang="zh-CN" altLang="en-US" sz="2800" b="1" dirty="0">
                  <a:solidFill>
                    <a:srgbClr val="2A4F86"/>
                  </a:solidFill>
                </a:rPr>
                <a:t>基础知识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71340" y="4069748"/>
            <a:ext cx="2856977" cy="483935"/>
            <a:chOff x="6085854" y="3702391"/>
            <a:chExt cx="4251525" cy="645247"/>
          </a:xfrm>
        </p:grpSpPr>
        <p:sp>
          <p:nvSpPr>
            <p:cNvPr id="34" name="圆角矩形 33"/>
            <p:cNvSpPr/>
            <p:nvPr/>
          </p:nvSpPr>
          <p:spPr>
            <a:xfrm>
              <a:off x="6085854" y="3702391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79058" y="3762863"/>
              <a:ext cx="38583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257175" indent="-257175" defTabSz="685800">
                <a:buClr>
                  <a:srgbClr val="57ABA3"/>
                </a:buClr>
              </a:pPr>
              <a:r>
                <a:rPr lang="en-US" altLang="zh-CN" sz="2800" b="1" dirty="0">
                  <a:solidFill>
                    <a:srgbClr val="2A4F86"/>
                  </a:solidFill>
                </a:rPr>
                <a:t>03. </a:t>
              </a:r>
              <a:r>
                <a:rPr lang="zh-CN" altLang="en-US" sz="2800" b="1" dirty="0">
                  <a:solidFill>
                    <a:srgbClr val="2A4F86"/>
                  </a:solidFill>
                </a:rPr>
                <a:t>控制结构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143000" y="404664"/>
            <a:ext cx="6858000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40231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67">
        <p:split orient="vert"/>
      </p:transition>
    </mc:Choice>
    <mc:Fallback xmlns="">
      <p:transition spd="slow" advTm="8067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Python</a:t>
            </a:r>
            <a:r>
              <a:rPr lang="zh-CN" altLang="en-US" dirty="0">
                <a:solidFill>
                  <a:srgbClr val="2A4F86"/>
                </a:solidFill>
              </a:rPr>
              <a:t>基础知识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数字类型</a:t>
            </a:r>
          </a:p>
          <a:p>
            <a:pPr>
              <a:buClr>
                <a:srgbClr val="57ABA3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123166"/>
      </p:ext>
    </p:extLst>
  </p:cSld>
  <p:clrMapOvr>
    <a:masterClrMapping/>
  </p:clrMapOvr>
  <p:transition spd="slow" advTm="911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67083" y="1484784"/>
            <a:ext cx="1705171" cy="1113064"/>
            <a:chOff x="875744" y="1661468"/>
            <a:chExt cx="2273562" cy="1113064"/>
          </a:xfrm>
        </p:grpSpPr>
        <p:sp>
          <p:nvSpPr>
            <p:cNvPr id="76" name="Rectangle: Rounded Corners 4"/>
            <p:cNvSpPr/>
            <p:nvPr/>
          </p:nvSpPr>
          <p:spPr>
            <a:xfrm>
              <a:off x="877943" y="1661468"/>
              <a:ext cx="2269165" cy="1113064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5744" y="2005633"/>
              <a:ext cx="22735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数字类型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549134" y="2666509"/>
            <a:ext cx="3814953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236030" y="3285483"/>
            <a:ext cx="2424202" cy="1054904"/>
            <a:chOff x="875744" y="1690548"/>
            <a:chExt cx="3232270" cy="1054904"/>
          </a:xfrm>
        </p:grpSpPr>
        <p:sp>
          <p:nvSpPr>
            <p:cNvPr id="87" name="Rectangle: Rounded Corners 4"/>
            <p:cNvSpPr/>
            <p:nvPr/>
          </p:nvSpPr>
          <p:spPr>
            <a:xfrm>
              <a:off x="877943" y="1690548"/>
              <a:ext cx="2269165" cy="1054904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75744" y="2005633"/>
              <a:ext cx="32322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字符串类型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基本数据类型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3851920" y="1828949"/>
            <a:ext cx="147023" cy="2210647"/>
          </a:xfrm>
          <a:prstGeom prst="leftBrace">
            <a:avLst>
              <a:gd name="adj1" fmla="val 28192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260751"/>
      </p:ext>
    </p:extLst>
  </p:cSld>
  <p:clrMapOvr>
    <a:masterClrMapping/>
  </p:clrMapOvr>
  <p:transition spd="slow" advTm="704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数字类型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6036" y="1196752"/>
            <a:ext cx="3059640" cy="1146691"/>
            <a:chOff x="874713" y="1266703"/>
            <a:chExt cx="1657837" cy="1146691"/>
          </a:xfrm>
        </p:grpSpPr>
        <p:sp>
          <p:nvSpPr>
            <p:cNvPr id="33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85000"/>
                    <a:lumOff val="15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4713" y="1336176"/>
              <a:ext cx="165783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7ABA3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整数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2336098" y="1196752"/>
            <a:ext cx="6087008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数学中的整数</a:t>
            </a:r>
          </a:p>
        </p:txBody>
      </p:sp>
      <p:sp>
        <p:nvSpPr>
          <p:cNvPr id="40" name="矩形 39"/>
          <p:cNvSpPr/>
          <p:nvPr/>
        </p:nvSpPr>
        <p:spPr>
          <a:xfrm>
            <a:off x="2638311" y="1916832"/>
            <a:ext cx="1728192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89DA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45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89DA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89DA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-2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89DA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89DA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656036" y="2944453"/>
            <a:ext cx="2979860" cy="1132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浮点数</a:t>
            </a:r>
          </a:p>
        </p:txBody>
      </p:sp>
      <p:sp>
        <p:nvSpPr>
          <p:cNvPr id="45" name="矩形 44"/>
          <p:cNvSpPr/>
          <p:nvPr/>
        </p:nvSpPr>
        <p:spPr>
          <a:xfrm>
            <a:off x="2497759" y="2919951"/>
            <a:ext cx="608700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数学中的实数，带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小数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部分</a:t>
            </a:r>
          </a:p>
        </p:txBody>
      </p:sp>
      <p:sp>
        <p:nvSpPr>
          <p:cNvPr id="47" name="矩形 46"/>
          <p:cNvSpPr/>
          <p:nvPr/>
        </p:nvSpPr>
        <p:spPr>
          <a:xfrm>
            <a:off x="2621366" y="3775473"/>
            <a:ext cx="4104456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1.9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-59.3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7.0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56036" y="4581128"/>
            <a:ext cx="2907852" cy="1297881"/>
            <a:chOff x="874713" y="1266703"/>
            <a:chExt cx="3877135" cy="1297881"/>
          </a:xfrm>
        </p:grpSpPr>
        <p:sp>
          <p:nvSpPr>
            <p:cNvPr id="50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85000"/>
                    <a:lumOff val="15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74713" y="1487366"/>
              <a:ext cx="38771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7ABA3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复数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2109962" y="4759343"/>
            <a:ext cx="7716252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z=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a+b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a,b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均为实数），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称为实部，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称为虚部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018563"/>
            <a:ext cx="1322668" cy="514902"/>
            <a:chOff x="2873828" y="1394361"/>
            <a:chExt cx="1236822" cy="514902"/>
          </a:xfrm>
        </p:grpSpPr>
        <p:sp>
          <p:nvSpPr>
            <p:cNvPr id="32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示例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43608" y="3843472"/>
            <a:ext cx="1322668" cy="514902"/>
            <a:chOff x="2873828" y="1394361"/>
            <a:chExt cx="1236822" cy="514902"/>
          </a:xfrm>
        </p:grpSpPr>
        <p:sp>
          <p:nvSpPr>
            <p:cNvPr id="54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示例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621366" y="5510395"/>
            <a:ext cx="4104456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3+4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j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43608" y="5578394"/>
            <a:ext cx="1322668" cy="514902"/>
            <a:chOff x="2873828" y="1394361"/>
            <a:chExt cx="1236822" cy="514902"/>
          </a:xfrm>
        </p:grpSpPr>
        <p:sp>
          <p:nvSpPr>
            <p:cNvPr id="36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示例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8700665"/>
      </p:ext>
    </p:extLst>
  </p:cSld>
  <p:clrMapOvr>
    <a:masterClrMapping/>
  </p:clrMapOvr>
  <p:transition spd="slow" advTm="3172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0" grpId="0"/>
      <p:bldP spid="44" grpId="0"/>
      <p:bldP spid="45" grpId="0"/>
      <p:bldP spid="47" grpId="0"/>
      <p:bldP spid="5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数值运算</a:t>
            </a:r>
          </a:p>
        </p:txBody>
      </p:sp>
      <p:graphicFrame>
        <p:nvGraphicFramePr>
          <p:cNvPr id="28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94930"/>
              </p:ext>
            </p:extLst>
          </p:nvPr>
        </p:nvGraphicFramePr>
        <p:xfrm>
          <a:off x="755575" y="1347360"/>
          <a:ext cx="7272808" cy="53402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6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操作符及使用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</a:t>
                      </a:r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述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+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加，x与y之和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–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减，x与y之差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*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乘，x与y之积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9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/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1754505" algn="l"/>
                        </a:tabLst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除，x与y之商	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1754505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10/3结果是3.3333333333333335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//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2600325" algn="l"/>
                        </a:tabLst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整数除，x与y之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整数商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2600325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10//3结果是3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1678305" algn="l"/>
                        </a:tabLst>
                      </a:pP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余数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，模运算	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1678305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10%3结果是1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896826"/>
                  </a:ext>
                </a:extLst>
              </a:tr>
              <a:tr h="4395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</a:t>
                      </a:r>
                      <a:r>
                        <a:rPr lang="en-US" altLang="zh-CN"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**</a:t>
                      </a: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78305" algn="l"/>
                        </a:tabLst>
                        <a:defRPr/>
                      </a:pPr>
                      <a:r>
                        <a:rPr lang="zh-CN" altLang="en-US"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幂</a:t>
                      </a:r>
                      <a:r>
                        <a:rPr lang="zh-CN" alt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运算，</a:t>
                      </a: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次幂，</a:t>
                      </a:r>
                      <a:r>
                        <a:rPr lang="en-US" altLang="zh-CN"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</a:t>
                      </a:r>
                      <a:r>
                        <a:rPr lang="en-US" altLang="zh-CN" sz="1800" b="1" kern="1200" baseline="300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</a:t>
                      </a:r>
                      <a:endParaRPr lang="en-US" altLang="zh-CN" sz="1800" b="1" kern="1200" baseline="30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314566"/>
                  </a:ext>
                </a:extLst>
              </a:tr>
              <a:tr h="4395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 x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x本身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8074"/>
                  </a:ext>
                </a:extLst>
              </a:tr>
              <a:tr h="391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altLang="zh-CN"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</a:t>
                      </a: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的负值</a:t>
                      </a: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02231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C1D427-6DA6-4A3B-8605-31A4B7998CD5}"/>
              </a:ext>
            </a:extLst>
          </p:cNvPr>
          <p:cNvCxnSpPr>
            <a:cxnSpLocks/>
          </p:cNvCxnSpPr>
          <p:nvPr/>
        </p:nvCxnSpPr>
        <p:spPr>
          <a:xfrm>
            <a:off x="1763688" y="3140969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5D464A-C8BB-4A3F-AADC-21021CDFA636}"/>
              </a:ext>
            </a:extLst>
          </p:cNvPr>
          <p:cNvCxnSpPr>
            <a:cxnSpLocks/>
          </p:cNvCxnSpPr>
          <p:nvPr/>
        </p:nvCxnSpPr>
        <p:spPr>
          <a:xfrm>
            <a:off x="1763688" y="4581128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4F7CB45-7613-41C3-A611-3431D8315900}"/>
              </a:ext>
            </a:extLst>
          </p:cNvPr>
          <p:cNvCxnSpPr>
            <a:cxnSpLocks/>
          </p:cNvCxnSpPr>
          <p:nvPr/>
        </p:nvCxnSpPr>
        <p:spPr>
          <a:xfrm>
            <a:off x="1763688" y="5301208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10F7C3-C695-4A7B-9899-BD377B19AE99}"/>
              </a:ext>
            </a:extLst>
          </p:cNvPr>
          <p:cNvCxnSpPr>
            <a:cxnSpLocks/>
          </p:cNvCxnSpPr>
          <p:nvPr/>
        </p:nvCxnSpPr>
        <p:spPr>
          <a:xfrm>
            <a:off x="1763688" y="580526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0865040"/>
      </p:ext>
    </p:extLst>
  </p:cSld>
  <p:clrMapOvr>
    <a:masterClrMapping/>
  </p:clrMapOvr>
  <p:transition spd="slow" advTm="10582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Python</a:t>
            </a:r>
            <a:r>
              <a:rPr lang="zh-CN" altLang="en-US" dirty="0">
                <a:solidFill>
                  <a:srgbClr val="2A4F86"/>
                </a:solidFill>
              </a:rPr>
              <a:t>基础知识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字符串类型 字符串的切片和索引</a:t>
            </a:r>
          </a:p>
          <a:p>
            <a:pPr>
              <a:buClr>
                <a:srgbClr val="57ABA3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113377"/>
      </p:ext>
    </p:extLst>
  </p:cSld>
  <p:clrMapOvr>
    <a:masterClrMapping/>
  </p:clrMapOvr>
  <p:transition spd="slow" advTm="1468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-34418" y="427083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6036" y="1441798"/>
            <a:ext cx="3483916" cy="654248"/>
            <a:chOff x="874713" y="1266703"/>
            <a:chExt cx="4645220" cy="654248"/>
          </a:xfrm>
        </p:grpSpPr>
        <p:sp>
          <p:nvSpPr>
            <p:cNvPr id="33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4713" y="1336176"/>
              <a:ext cx="46452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72172" y="2129899"/>
            <a:ext cx="7932276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字符串由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一对单引号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一对双引号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个或多个字符组成的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有序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字符序列</a:t>
            </a:r>
          </a:p>
        </p:txBody>
      </p:sp>
      <p:sp>
        <p:nvSpPr>
          <p:cNvPr id="40" name="矩形 39"/>
          <p:cNvSpPr/>
          <p:nvPr/>
        </p:nvSpPr>
        <p:spPr>
          <a:xfrm>
            <a:off x="2123728" y="3419565"/>
            <a:ext cx="6852156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请输入一个数字</a:t>
            </a: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Hello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1053.95kg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676" y="4509120"/>
            <a:ext cx="7500228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字符串是字符的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有序序列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，可以对其中的字符进行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uawei Sans" panose="020C0503030203020204" pitchFamily="34" charset="0"/>
              </a:rPr>
              <a:t>索引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3270" y="3565581"/>
            <a:ext cx="1322668" cy="514902"/>
            <a:chOff x="2873828" y="1394361"/>
            <a:chExt cx="1236822" cy="514902"/>
          </a:xfrm>
        </p:grpSpPr>
        <p:sp>
          <p:nvSpPr>
            <p:cNvPr id="19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3581025"/>
      </p:ext>
    </p:extLst>
  </p:cSld>
  <p:clrMapOvr>
    <a:masterClrMapping/>
  </p:clrMapOvr>
  <p:transition spd="slow" advTm="5039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7081"/>
              </p:ext>
            </p:extLst>
          </p:nvPr>
        </p:nvGraphicFramePr>
        <p:xfrm>
          <a:off x="1547664" y="2547576"/>
          <a:ext cx="5472610" cy="720080"/>
        </p:xfrm>
        <a:graphic>
          <a:graphicData uri="http://schemas.openxmlformats.org/drawingml/2006/table">
            <a:tbl>
              <a:tblPr firstRow="1" bandRow="1"/>
              <a:tblGrid>
                <a:gridCol w="1094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032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h</a:t>
                      </a:r>
                      <a:endParaRPr sz="2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1594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e</a:t>
                      </a:r>
                      <a:endParaRPr sz="2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58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l</a:t>
                      </a:r>
                      <a:endParaRPr sz="2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54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l</a:t>
                      </a:r>
                      <a:endParaRPr sz="2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60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o</a:t>
                      </a:r>
                      <a:endParaRPr sz="2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12"/>
          <p:cNvSpPr txBox="1"/>
          <p:nvPr/>
        </p:nvSpPr>
        <p:spPr>
          <a:xfrm>
            <a:off x="1835696" y="1656477"/>
            <a:ext cx="4801223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78">
              <a:spcBef>
                <a:spcPts val="10"/>
              </a:spcBef>
            </a:pPr>
            <a:endParaRPr lang="en-US" sz="325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914478">
              <a:spcBef>
                <a:spcPts val="10"/>
              </a:spcBef>
            </a:pPr>
            <a:endParaRPr lang="en-US" sz="325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914478">
              <a:spcBef>
                <a:spcPts val="10"/>
              </a:spcBef>
            </a:pPr>
            <a:endParaRPr lang="en-US" sz="325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7005" algn="ctr" defTabSz="914478">
              <a:tabLst>
                <a:tab pos="710565" algn="l"/>
                <a:tab pos="1236345" algn="l"/>
                <a:tab pos="1772285" algn="l"/>
                <a:tab pos="2291080" algn="l"/>
                <a:tab pos="2834640" algn="l"/>
                <a:tab pos="3361054" algn="l"/>
                <a:tab pos="3886200" algn="l"/>
                <a:tab pos="4401185" algn="l"/>
                <a:tab pos="4944745" algn="l"/>
              </a:tabLst>
            </a:pPr>
            <a:r>
              <a:rPr sz="2800" b="1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endParaRPr lang="en-US" sz="28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7005" algn="ctr" defTabSz="914478">
              <a:tabLst>
                <a:tab pos="710565" algn="l"/>
                <a:tab pos="1236345" algn="l"/>
                <a:tab pos="1772285" algn="l"/>
                <a:tab pos="2291080" algn="l"/>
                <a:tab pos="2834640" algn="l"/>
                <a:tab pos="3361054" algn="l"/>
                <a:tab pos="3886200" algn="l"/>
                <a:tab pos="4401185" algn="l"/>
                <a:tab pos="4944745" algn="l"/>
              </a:tabLst>
            </a:pPr>
            <a:endParaRPr lang="en-US" b="1" spc="-5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67005" algn="ctr" defTabSz="914478">
              <a:lnSpc>
                <a:spcPct val="150000"/>
              </a:lnSpc>
              <a:tabLst>
                <a:tab pos="710565" algn="l"/>
                <a:tab pos="1236345" algn="l"/>
                <a:tab pos="1772285" algn="l"/>
                <a:tab pos="2291080" algn="l"/>
                <a:tab pos="2834640" algn="l"/>
                <a:tab pos="3361054" algn="l"/>
                <a:tab pos="3886200" algn="l"/>
                <a:tab pos="4401185" algn="l"/>
                <a:tab pos="4944745" algn="l"/>
              </a:tabLst>
            </a:pPr>
            <a:r>
              <a:rPr b="1" spc="600" dirty="0" err="1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正向递增序号</a:t>
            </a:r>
            <a:endParaRPr b="1" spc="600" dirty="0">
              <a:solidFill>
                <a:srgbClr val="C00000"/>
              </a:solidFill>
              <a:latin typeface="方正兰亭黑简体" panose="02000000000000000000" pitchFamily="2" charset="-122"/>
              <a:cs typeface="微软雅黑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字符串的序号</a:t>
            </a:r>
          </a:p>
        </p:txBody>
      </p:sp>
      <p:sp>
        <p:nvSpPr>
          <p:cNvPr id="21" name="object 10"/>
          <p:cNvSpPr/>
          <p:nvPr/>
        </p:nvSpPr>
        <p:spPr>
          <a:xfrm>
            <a:off x="1907704" y="3790876"/>
            <a:ext cx="4824536" cy="147931"/>
          </a:xfrm>
          <a:custGeom>
            <a:avLst/>
            <a:gdLst/>
            <a:ahLst/>
            <a:cxnLst/>
            <a:rect l="l" t="t" r="r" b="b"/>
            <a:pathLst>
              <a:path w="3776979" h="76200">
                <a:moveTo>
                  <a:pt x="3700272" y="0"/>
                </a:moveTo>
                <a:lnTo>
                  <a:pt x="3700272" y="76199"/>
                </a:lnTo>
                <a:lnTo>
                  <a:pt x="3751326" y="50672"/>
                </a:lnTo>
                <a:lnTo>
                  <a:pt x="3712972" y="50672"/>
                </a:lnTo>
                <a:lnTo>
                  <a:pt x="3712972" y="25526"/>
                </a:lnTo>
                <a:lnTo>
                  <a:pt x="3751326" y="25526"/>
                </a:lnTo>
                <a:lnTo>
                  <a:pt x="3700272" y="0"/>
                </a:lnTo>
                <a:close/>
              </a:path>
              <a:path w="3776979" h="76200">
                <a:moveTo>
                  <a:pt x="3700272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700272" y="50672"/>
                </a:lnTo>
                <a:lnTo>
                  <a:pt x="3700272" y="25526"/>
                </a:lnTo>
                <a:close/>
              </a:path>
              <a:path w="3776979" h="76200">
                <a:moveTo>
                  <a:pt x="3751326" y="25526"/>
                </a:moveTo>
                <a:lnTo>
                  <a:pt x="3712972" y="25526"/>
                </a:lnTo>
                <a:lnTo>
                  <a:pt x="3712972" y="50672"/>
                </a:lnTo>
                <a:lnTo>
                  <a:pt x="3751326" y="50672"/>
                </a:lnTo>
                <a:lnTo>
                  <a:pt x="3776472" y="38099"/>
                </a:lnTo>
                <a:lnTo>
                  <a:pt x="3751326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7664" y="1772816"/>
            <a:ext cx="539681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8415" lvl="0" algn="ctr" defTabSz="914478">
              <a:lnSpc>
                <a:spcPct val="180000"/>
              </a:lnSpc>
              <a:spcBef>
                <a:spcPts val="1480"/>
              </a:spcBef>
            </a:pPr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-5   </a:t>
            </a:r>
            <a:r>
              <a:rPr lang="zh-CN" altLang="en-US" sz="2800" b="1" spc="-5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-4   </a:t>
            </a:r>
            <a:r>
              <a:rPr lang="zh-CN" altLang="en-US" sz="2800" b="1" spc="-50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-3   </a:t>
            </a:r>
            <a:r>
              <a:rPr lang="zh-CN" altLang="en-US" sz="2800" b="1" spc="-5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-2    -1</a:t>
            </a:r>
            <a:r>
              <a:rPr lang="zh-CN" altLang="en-US" sz="28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907704" y="3267656"/>
            <a:ext cx="5180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0    1</a:t>
            </a:r>
            <a:r>
              <a:rPr lang="zh-CN" altLang="en-US" sz="2800" b="1" dirty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Consolas"/>
                <a:cs typeface="Consolas"/>
              </a:rPr>
              <a:t>2     3     4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480" lvl="0" algn="ctr" defTabSz="914478">
              <a:lnSpc>
                <a:spcPct val="200000"/>
              </a:lnSpc>
              <a:spcBef>
                <a:spcPts val="2230"/>
              </a:spcBef>
            </a:pPr>
            <a:r>
              <a:rPr lang="zh-CN" altLang="en-US" b="1" spc="600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反向递减序号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763688" y="1844824"/>
            <a:ext cx="4824535" cy="0"/>
          </a:xfrm>
          <a:prstGeom prst="straightConnector1">
            <a:avLst/>
          </a:prstGeom>
          <a:ln w="508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C47172-0383-4C0F-9F03-DA6223892B22}"/>
              </a:ext>
            </a:extLst>
          </p:cNvPr>
          <p:cNvCxnSpPr>
            <a:cxnSpLocks/>
          </p:cNvCxnSpPr>
          <p:nvPr/>
        </p:nvCxnSpPr>
        <p:spPr>
          <a:xfrm>
            <a:off x="6300192" y="2492896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5F2160-3E3E-49D3-907A-132E8556170F}"/>
              </a:ext>
            </a:extLst>
          </p:cNvPr>
          <p:cNvCxnSpPr>
            <a:cxnSpLocks/>
          </p:cNvCxnSpPr>
          <p:nvPr/>
        </p:nvCxnSpPr>
        <p:spPr>
          <a:xfrm>
            <a:off x="6372200" y="3717032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A20B0A-15F9-445C-9024-60C7C1478DD9}"/>
              </a:ext>
            </a:extLst>
          </p:cNvPr>
          <p:cNvCxnSpPr>
            <a:cxnSpLocks/>
          </p:cNvCxnSpPr>
          <p:nvPr/>
        </p:nvCxnSpPr>
        <p:spPr>
          <a:xfrm>
            <a:off x="1763688" y="2420888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0F822C0-1C41-4EA0-8FBE-F8745FC11056}"/>
              </a:ext>
            </a:extLst>
          </p:cNvPr>
          <p:cNvCxnSpPr>
            <a:cxnSpLocks/>
          </p:cNvCxnSpPr>
          <p:nvPr/>
        </p:nvCxnSpPr>
        <p:spPr>
          <a:xfrm>
            <a:off x="1835696" y="3717032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8283183"/>
      </p:ext>
    </p:extLst>
  </p:cSld>
  <p:clrMapOvr>
    <a:masterClrMapping/>
  </p:clrMapOvr>
  <p:transition spd="slow" advTm="7816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52840" y="41437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字符串的序号</a:t>
            </a:r>
          </a:p>
        </p:txBody>
      </p:sp>
      <p:sp>
        <p:nvSpPr>
          <p:cNvPr id="24" name="矩形 23"/>
          <p:cNvSpPr/>
          <p:nvPr/>
        </p:nvSpPr>
        <p:spPr>
          <a:xfrm>
            <a:off x="1730017" y="2199871"/>
            <a:ext cx="2808311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[M]</a:t>
            </a:r>
          </a:p>
        </p:txBody>
      </p:sp>
      <p:sp>
        <p:nvSpPr>
          <p:cNvPr id="25" name="矩形 24"/>
          <p:cNvSpPr/>
          <p:nvPr/>
        </p:nvSpPr>
        <p:spPr>
          <a:xfrm>
            <a:off x="683568" y="1406042"/>
            <a:ext cx="7383152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索引：返回字符串中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单个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字符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2614" y="3279362"/>
            <a:ext cx="1322668" cy="514902"/>
            <a:chOff x="2873828" y="1394361"/>
            <a:chExt cx="1236822" cy="514902"/>
          </a:xfrm>
        </p:grpSpPr>
        <p:sp>
          <p:nvSpPr>
            <p:cNvPr id="13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126568" y="38662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s='hello'</a:t>
            </a:r>
          </a:p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s[1]</a:t>
            </a:r>
          </a:p>
          <a:p>
            <a:pPr lvl="0"/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  'e'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                </a:t>
            </a:r>
          </a:p>
          <a:p>
            <a:pPr lvl="0"/>
            <a:endParaRPr lang="en-US" altLang="zh-CN" sz="24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s[-1]</a:t>
            </a:r>
          </a:p>
          <a:p>
            <a:pPr lvl="0"/>
            <a:r>
              <a:rPr lang="en-US" altLang="zh-CN" sz="2400" b="1" dirty="0">
                <a:solidFill>
                  <a:srgbClr val="3E68D0"/>
                </a:solidFill>
              </a:rPr>
              <a:t>   'o'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3568" y="231926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pt-BR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形式：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73DC7F-9766-43EB-B290-7BCF1F92A0D6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0703295"/>
      </p:ext>
    </p:extLst>
  </p:cSld>
  <p:clrMapOvr>
    <a:masterClrMapping/>
  </p:clrMapOvr>
  <p:transition spd="slow" advTm="6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字符串的序号</a:t>
            </a:r>
          </a:p>
        </p:txBody>
      </p:sp>
      <p:sp>
        <p:nvSpPr>
          <p:cNvPr id="24" name="矩形 23"/>
          <p:cNvSpPr/>
          <p:nvPr/>
        </p:nvSpPr>
        <p:spPr>
          <a:xfrm>
            <a:off x="1733512" y="2134597"/>
            <a:ext cx="3342544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pt-BR" altLang="zh-CN" sz="2400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pt-BR" sz="2400" b="1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pt-BR" altLang="zh-CN" sz="2400" b="1" dirty="0">
                <a:latin typeface="微软雅黑" pitchFamily="34" charset="-122"/>
                <a:ea typeface="微软雅黑" pitchFamily="34" charset="-122"/>
              </a:rPr>
              <a:t>&gt;[M:N]</a:t>
            </a:r>
          </a:p>
        </p:txBody>
      </p:sp>
      <p:sp>
        <p:nvSpPr>
          <p:cNvPr id="25" name="矩形 24"/>
          <p:cNvSpPr/>
          <p:nvPr/>
        </p:nvSpPr>
        <p:spPr>
          <a:xfrm>
            <a:off x="611560" y="1418949"/>
            <a:ext cx="608700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切片：返回字符串中一段字符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子串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3429000"/>
            <a:ext cx="6925471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表示字符串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中的第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位到第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位的写法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56" y="2708920"/>
            <a:ext cx="4672865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注意：不包含序号为</a:t>
            </a:r>
            <a:r>
              <a:rPr lang="en-US" altLang="zh-CN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N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的字符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29527" y="3501008"/>
            <a:ext cx="1322668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11560" y="224736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pt-BR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形式：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395860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s='hello'</a:t>
            </a:r>
          </a:p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s[2:5]</a:t>
            </a:r>
          </a:p>
          <a:p>
            <a:pPr lvl="0"/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  '</a:t>
            </a:r>
            <a:r>
              <a:rPr lang="en-US" altLang="zh-CN" sz="2400" b="1" dirty="0" err="1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llo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</a:p>
          <a:p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s[:]</a:t>
            </a:r>
          </a:p>
          <a:p>
            <a:pPr lvl="0"/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 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'hello’ </a:t>
            </a:r>
          </a:p>
          <a:p>
            <a:pPr lvl="0"/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&gt;&gt;&gt;</a:t>
            </a:r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s[:-1]</a:t>
            </a:r>
          </a:p>
          <a:p>
            <a:pPr lvl="0"/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 'hell'</a:t>
            </a:r>
          </a:p>
          <a:p>
            <a:pPr lvl="0"/>
            <a:r>
              <a:rPr lang="en-US" altLang="zh-CN" sz="24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4788024" y="4053265"/>
            <a:ext cx="421140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★★★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省略表示从第一字符开始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省略表示到最后一个字符为止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不省略时，到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位为止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时，作用是去掉最后一位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DF3605-C33C-4DF3-B79C-EB0CE880A639}"/>
              </a:ext>
            </a:extLst>
          </p:cNvPr>
          <p:cNvCxnSpPr>
            <a:cxnSpLocks/>
          </p:cNvCxnSpPr>
          <p:nvPr/>
        </p:nvCxnSpPr>
        <p:spPr>
          <a:xfrm>
            <a:off x="2771800" y="5445224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BC78093-D7D4-4615-B6B8-80B9666A22E0}"/>
              </a:ext>
            </a:extLst>
          </p:cNvPr>
          <p:cNvCxnSpPr>
            <a:cxnSpLocks/>
          </p:cNvCxnSpPr>
          <p:nvPr/>
        </p:nvCxnSpPr>
        <p:spPr>
          <a:xfrm>
            <a:off x="2987824" y="623731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163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097">
        <p:fade/>
      </p:transition>
    </mc:Choice>
    <mc:Fallback xmlns="">
      <p:transition spd="med" advTm="1690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14" grpId="0"/>
      <p:bldP spid="18" grpId="0"/>
      <p:bldP spid="3" grpId="0"/>
      <p:bldP spid="2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1298959"/>
            <a:ext cx="6517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从输入的手机号中取出前三位和后四位并输出。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364502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13012345678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前三位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: 130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后四位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: 5678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7493" y="1282014"/>
            <a:ext cx="1322668" cy="514902"/>
            <a:chOff x="2873828" y="1394361"/>
            <a:chExt cx="1236822" cy="514902"/>
          </a:xfrm>
        </p:grpSpPr>
        <p:sp>
          <p:nvSpPr>
            <p:cNvPr id="6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2.2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E9560D1-222A-4B2A-A1A0-B1CF64613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4" t="22319" r="33711" b="58192"/>
          <a:stretch/>
        </p:blipFill>
        <p:spPr>
          <a:xfrm>
            <a:off x="2051721" y="1844824"/>
            <a:ext cx="6048672" cy="14478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0A624A-3557-4C41-AAB8-AF628A8A5FBF}"/>
              </a:ext>
            </a:extLst>
          </p:cNvPr>
          <p:cNvCxnSpPr>
            <a:cxnSpLocks/>
          </p:cNvCxnSpPr>
          <p:nvPr/>
        </p:nvCxnSpPr>
        <p:spPr>
          <a:xfrm>
            <a:off x="6732240" y="2780928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26A40BD-B766-4B4F-95C0-C54A0634C92F}"/>
              </a:ext>
            </a:extLst>
          </p:cNvPr>
          <p:cNvCxnSpPr>
            <a:cxnSpLocks/>
          </p:cNvCxnSpPr>
          <p:nvPr/>
        </p:nvCxnSpPr>
        <p:spPr>
          <a:xfrm>
            <a:off x="6732240" y="3212976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39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93"/>
    </mc:Choice>
    <mc:Fallback xmlns="">
      <p:transition spd="slow" advTm="77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528773" y="2961095"/>
            <a:ext cx="4086453" cy="47779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defTabSz="685800"/>
            <a:r>
              <a:rPr lang="en-US" altLang="zh-CN" dirty="0">
                <a:solidFill>
                  <a:srgbClr val="2A4F86"/>
                </a:solidFill>
              </a:rPr>
              <a:t>01 Python</a:t>
            </a:r>
            <a:r>
              <a:rPr lang="zh-CN" altLang="en-US" dirty="0">
                <a:solidFill>
                  <a:srgbClr val="2A4F86"/>
                </a:solidFill>
              </a:rPr>
              <a:t>概述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01669" y="3861048"/>
            <a:ext cx="5940660" cy="9002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685800">
              <a:buClr>
                <a:srgbClr val="57ABA3"/>
              </a:buClr>
            </a:pPr>
            <a:r>
              <a:rPr lang="en-US" altLang="zh-CN" dirty="0"/>
              <a:t>Python</a:t>
            </a:r>
            <a:r>
              <a:rPr lang="zh-CN" altLang="en-US" dirty="0"/>
              <a:t>的发展、应用领域、环境安装</a:t>
            </a:r>
          </a:p>
        </p:txBody>
      </p:sp>
    </p:spTree>
    <p:extLst>
      <p:ext uri="{BB962C8B-B14F-4D97-AF65-F5344CB8AC3E}">
        <p14:creationId xmlns:p14="http://schemas.microsoft.com/office/powerpoint/2010/main" val="2667510540"/>
      </p:ext>
    </p:extLst>
  </p:cSld>
  <p:clrMapOvr>
    <a:masterClrMapping/>
  </p:clrMapOvr>
  <p:transition spd="slow" advTm="897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Python</a:t>
            </a:r>
            <a:r>
              <a:rPr lang="zh-CN" altLang="en-US" dirty="0">
                <a:solidFill>
                  <a:srgbClr val="2A4F86"/>
                </a:solidFill>
              </a:rPr>
              <a:t>基础知识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字符串的操作符  字符串的处理函数</a:t>
            </a:r>
          </a:p>
          <a:p>
            <a:pPr>
              <a:buClr>
                <a:srgbClr val="57ABA3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079000"/>
      </p:ext>
    </p:extLst>
  </p:cSld>
  <p:clrMapOvr>
    <a:masterClrMapping/>
  </p:clrMapOvr>
  <p:transition spd="slow" advTm="1034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字符串操作运算</a:t>
            </a:r>
          </a:p>
        </p:txBody>
      </p:sp>
      <p:graphicFrame>
        <p:nvGraphicFramePr>
          <p:cNvPr id="29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34053"/>
              </p:ext>
            </p:extLst>
          </p:nvPr>
        </p:nvGraphicFramePr>
        <p:xfrm>
          <a:off x="699010" y="1556792"/>
          <a:ext cx="8049454" cy="435859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 err="1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操作符及使用</a:t>
                      </a:r>
                      <a:endParaRPr sz="20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</a:t>
                      </a:r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述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+ 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</a:t>
                      </a:r>
                      <a:r>
                        <a:rPr sz="20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两个字符串x和y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+ 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world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，结果为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pythonworld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endParaRPr lang="en-US" sz="2000" b="1" kern="1200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708660" algn="l"/>
                          <a:tab pos="1084580" algn="l"/>
                        </a:tabLst>
                      </a:pP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708660" algn="l"/>
                          <a:tab pos="1084580" algn="l"/>
                        </a:tabLst>
                      </a:pP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708660" algn="l"/>
                          <a:tab pos="1084580" algn="l"/>
                        </a:tabLst>
                      </a:pP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* n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复制n次</a:t>
                      </a:r>
                      <a:r>
                        <a:rPr sz="20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字符串x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AI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 3</a:t>
                      </a: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，结果为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AIAIAI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endParaRPr sz="2000" b="1" kern="1200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 in s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如果x是s的</a:t>
                      </a:r>
                      <a:r>
                        <a:rPr sz="20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子串</a:t>
                      </a:r>
                      <a:r>
                        <a:rPr sz="20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，返回True，否则返回False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in 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pythonworld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，结果为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20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pytld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in 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20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pythonworld</a:t>
                      </a:r>
                      <a:r>
                        <a:rPr lang="en-US" altLang="zh-CN" sz="20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，结果为</a:t>
                      </a:r>
                      <a:r>
                        <a:rPr lang="en-US" altLang="zh-CN" sz="20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endParaRPr sz="2000" b="1" kern="1200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B57462-01B7-4798-9CAA-B52537AF7F86}"/>
              </a:ext>
            </a:extLst>
          </p:cNvPr>
          <p:cNvCxnSpPr>
            <a:cxnSpLocks/>
          </p:cNvCxnSpPr>
          <p:nvPr/>
        </p:nvCxnSpPr>
        <p:spPr>
          <a:xfrm>
            <a:off x="1259632" y="2996952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0BE455-5C47-401F-B22F-C54969081398}"/>
              </a:ext>
            </a:extLst>
          </p:cNvPr>
          <p:cNvCxnSpPr>
            <a:cxnSpLocks/>
          </p:cNvCxnSpPr>
          <p:nvPr/>
        </p:nvCxnSpPr>
        <p:spPr>
          <a:xfrm>
            <a:off x="1331640" y="3861048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4B1586-795E-4018-B565-1E3DCAA0F26C}"/>
              </a:ext>
            </a:extLst>
          </p:cNvPr>
          <p:cNvCxnSpPr>
            <a:cxnSpLocks/>
          </p:cNvCxnSpPr>
          <p:nvPr/>
        </p:nvCxnSpPr>
        <p:spPr>
          <a:xfrm>
            <a:off x="1259632" y="4581128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BF5020-6E89-4D3A-A381-489915475636}"/>
              </a:ext>
            </a:extLst>
          </p:cNvPr>
          <p:cNvCxnSpPr>
            <a:cxnSpLocks/>
          </p:cNvCxnSpPr>
          <p:nvPr/>
        </p:nvCxnSpPr>
        <p:spPr>
          <a:xfrm>
            <a:off x="1259632" y="5517232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368437"/>
      </p:ext>
    </p:extLst>
  </p:cSld>
  <p:clrMapOvr>
    <a:masterClrMapping/>
  </p:clrMapOvr>
  <p:transition spd="slow" advTm="12955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字符串处理函数</a:t>
            </a:r>
          </a:p>
        </p:txBody>
      </p:sp>
      <p:graphicFrame>
        <p:nvGraphicFramePr>
          <p:cNvPr id="9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95462"/>
              </p:ext>
            </p:extLst>
          </p:nvPr>
        </p:nvGraphicFramePr>
        <p:xfrm>
          <a:off x="611561" y="1511299"/>
          <a:ext cx="8064895" cy="436597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函数及使用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len(x)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返回字符串x的</a:t>
                      </a:r>
                      <a:r>
                        <a:rPr sz="18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长度</a:t>
                      </a:r>
                      <a:endParaRPr sz="18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sz="1800" b="1" spc="-5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AI</a:t>
                      </a:r>
                      <a:r>
                        <a:rPr lang="zh-CN" altLang="en-US"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人工智能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r>
                        <a:rPr sz="1800" b="1" spc="-1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结果为</a:t>
                      </a:r>
                      <a:r>
                        <a:rPr sz="1800" b="1" spc="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sz="18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str(x)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b="1" baseline="0" dirty="0"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sz="18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任意类型x所对应的</a:t>
                      </a:r>
                      <a:r>
                        <a:rPr sz="18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字符串形式</a:t>
                      </a:r>
                      <a:endParaRPr sz="18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sz="1800" b="1" spc="-5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str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.14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结果为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3.14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1800" b="1" spc="5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en-US" sz="1800" b="1" spc="55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sz="1800" b="1" spc="-5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str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([1,2])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结果为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"[1,2]"</a:t>
                      </a:r>
                      <a:endParaRPr sz="18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Consolas"/>
                      </a:endParaRP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hex(x) 或</a:t>
                      </a:r>
                      <a:r>
                        <a:rPr sz="20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oct(x)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b="1" baseline="0" dirty="0"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sz="18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整数x的</a:t>
                      </a:r>
                      <a:r>
                        <a:rPr sz="18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十六进制</a:t>
                      </a:r>
                      <a:r>
                        <a:rPr sz="18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sz="18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八进制小写</a:t>
                      </a:r>
                      <a:r>
                        <a:rPr sz="18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  <a:r>
                        <a:rPr sz="18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sz="18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hex(425)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结果为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"0x1a9"</a:t>
                      </a:r>
                      <a:r>
                        <a:rPr sz="1800" b="1" spc="-47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1800" b="1" spc="-47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,,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sz="1800" b="1" spc="-5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oct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(425)</a:t>
                      </a:r>
                      <a:r>
                        <a:rPr sz="18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结果为</a:t>
                      </a:r>
                      <a:r>
                        <a:rPr sz="1800" b="1" spc="-5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"0o651"</a:t>
                      </a:r>
                      <a:endParaRPr sz="18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Consolas"/>
                      </a:endParaRP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2F104CD-8EBA-44D1-BF58-45F3BDDAD945}"/>
              </a:ext>
            </a:extLst>
          </p:cNvPr>
          <p:cNvCxnSpPr>
            <a:cxnSpLocks/>
          </p:cNvCxnSpPr>
          <p:nvPr/>
        </p:nvCxnSpPr>
        <p:spPr>
          <a:xfrm>
            <a:off x="1403648" y="2924944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C925FE-BC3E-4B8A-80A8-6389E9486E2A}"/>
              </a:ext>
            </a:extLst>
          </p:cNvPr>
          <p:cNvCxnSpPr>
            <a:cxnSpLocks/>
          </p:cNvCxnSpPr>
          <p:nvPr/>
        </p:nvCxnSpPr>
        <p:spPr>
          <a:xfrm>
            <a:off x="1331640" y="407707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FB1A2F-E3F1-4AE5-BBB5-51ADD962A5F7}"/>
              </a:ext>
            </a:extLst>
          </p:cNvPr>
          <p:cNvCxnSpPr>
            <a:cxnSpLocks/>
          </p:cNvCxnSpPr>
          <p:nvPr/>
        </p:nvCxnSpPr>
        <p:spPr>
          <a:xfrm>
            <a:off x="755576" y="551723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FC8D3D-1AB9-448C-ADB0-388726116AD8}"/>
              </a:ext>
            </a:extLst>
          </p:cNvPr>
          <p:cNvCxnSpPr>
            <a:cxnSpLocks/>
          </p:cNvCxnSpPr>
          <p:nvPr/>
        </p:nvCxnSpPr>
        <p:spPr>
          <a:xfrm>
            <a:off x="1907704" y="551723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0287655"/>
      </p:ext>
    </p:extLst>
  </p:cSld>
  <p:clrMapOvr>
    <a:masterClrMapping/>
  </p:clrMapOvr>
  <p:transition spd="slow" advTm="9853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194132" cy="2754720"/>
            <a:chOff x="-274449" y="-24656"/>
            <a:chExt cx="5592176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0" y="-24656"/>
              <a:ext cx="5363617" cy="2754720"/>
              <a:chOff x="3784881" y="1487745"/>
              <a:chExt cx="6820264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1" y="1768427"/>
                <a:ext cx="514069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字符串处理函数</a:t>
            </a:r>
          </a:p>
        </p:txBody>
      </p:sp>
      <p:graphicFrame>
        <p:nvGraphicFramePr>
          <p:cNvPr id="9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55612"/>
              </p:ext>
            </p:extLst>
          </p:nvPr>
        </p:nvGraphicFramePr>
        <p:xfrm>
          <a:off x="646632" y="1467605"/>
          <a:ext cx="8101832" cy="260946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2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函数及使用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</a:t>
                      </a:r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述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chr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</a:t>
                      </a: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为Unicode编码，返回其对应的</a:t>
                      </a:r>
                      <a:r>
                        <a:rPr sz="18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字符</a:t>
                      </a:r>
                      <a:endParaRPr lang="en-US" sz="1800" b="1" kern="1200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lang="en-US" altLang="zh-CN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chr</a:t>
                      </a:r>
                      <a:r>
                        <a:rPr lang="en-US" altLang="zh-CN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(97) </a:t>
                      </a: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结果是</a:t>
                      </a:r>
                      <a:r>
                        <a:rPr lang="en-US" altLang="zh-CN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'a'</a:t>
                      </a:r>
                      <a:endParaRPr sz="1800" b="1" kern="1200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ord(x)</a:t>
                      </a: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x为字符，返回其对应的Unicode</a:t>
                      </a:r>
                      <a:r>
                        <a:rPr sz="18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编码</a:t>
                      </a:r>
                      <a:endParaRPr lang="en-US" sz="1800" b="1" kern="1200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lang="en-US" altLang="zh-CN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ord</a:t>
                      </a:r>
                      <a:r>
                        <a:rPr lang="en-US" altLang="zh-CN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('a')</a:t>
                      </a: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结果是</a:t>
                      </a:r>
                      <a:r>
                        <a:rPr lang="en-US" altLang="zh-CN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</a:t>
                      </a:r>
                      <a:endParaRPr sz="1800" b="1" kern="1200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3"/>
          <p:cNvSpPr txBox="1"/>
          <p:nvPr/>
        </p:nvSpPr>
        <p:spPr>
          <a:xfrm>
            <a:off x="2048054" y="4932983"/>
            <a:ext cx="17713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cs typeface="微软雅黑"/>
              </a:rPr>
              <a:t>U</a:t>
            </a:r>
            <a:r>
              <a:rPr sz="2000" b="1" dirty="0">
                <a:solidFill>
                  <a:srgbClr val="C00000"/>
                </a:solidFill>
                <a:cs typeface="微软雅黑"/>
              </a:rPr>
              <a:t>n</a:t>
            </a:r>
            <a:r>
              <a:rPr sz="2000" b="1" spc="-5" dirty="0">
                <a:solidFill>
                  <a:srgbClr val="C00000"/>
                </a:solidFill>
                <a:cs typeface="微软雅黑"/>
              </a:rPr>
              <a:t>ico</a:t>
            </a:r>
            <a:r>
              <a:rPr sz="2000" b="1" dirty="0">
                <a:solidFill>
                  <a:srgbClr val="C00000"/>
                </a:solidFill>
                <a:cs typeface="微软雅黑"/>
              </a:rPr>
              <a:t>de</a:t>
            </a:r>
            <a:r>
              <a:rPr lang="zh-CN" altLang="en-US" sz="2000" b="1" dirty="0">
                <a:solidFill>
                  <a:srgbClr val="C00000"/>
                </a:solidFill>
                <a:cs typeface="微软雅黑"/>
              </a:rPr>
              <a:t>编码</a:t>
            </a:r>
            <a:endParaRPr sz="2000" b="1" dirty="0">
              <a:solidFill>
                <a:srgbClr val="C00000"/>
              </a:solidFill>
              <a:cs typeface="微软雅黑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5386000" y="4934065"/>
            <a:ext cx="7998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+mn-ea"/>
                <a:cs typeface="微软雅黑"/>
              </a:rPr>
              <a:t>单字符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10119" y="4437112"/>
            <a:ext cx="1383623" cy="618000"/>
            <a:chOff x="4251168" y="4649671"/>
            <a:chExt cx="1844831" cy="618000"/>
          </a:xfrm>
        </p:grpSpPr>
        <p:sp>
          <p:nvSpPr>
            <p:cNvPr id="10" name="object 11"/>
            <p:cNvSpPr txBox="1"/>
            <p:nvPr/>
          </p:nvSpPr>
          <p:spPr>
            <a:xfrm>
              <a:off x="4419127" y="4649671"/>
              <a:ext cx="167687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Consolas"/>
                </a:rPr>
                <a:t>ch</a:t>
              </a:r>
              <a:r>
                <a:rPr sz="2400" b="1" spc="1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Consolas"/>
                </a:rPr>
                <a:t>r</a:t>
              </a:r>
              <a:r>
                <a:rPr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Consolas"/>
                </a:rPr>
                <a:t>(u)</a:t>
              </a:r>
            </a:p>
          </p:txBody>
        </p:sp>
        <p:sp>
          <p:nvSpPr>
            <p:cNvPr id="14" name="object 15"/>
            <p:cNvSpPr/>
            <p:nvPr/>
          </p:nvSpPr>
          <p:spPr>
            <a:xfrm>
              <a:off x="4251168" y="5200418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60">
                  <a:moveTo>
                    <a:pt x="0" y="0"/>
                  </a:moveTo>
                  <a:lnTo>
                    <a:pt x="136864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bject 16"/>
            <p:cNvSpPr/>
            <p:nvPr/>
          </p:nvSpPr>
          <p:spPr>
            <a:xfrm>
              <a:off x="5493148" y="5133149"/>
              <a:ext cx="121364" cy="134522"/>
            </a:xfrm>
            <a:custGeom>
              <a:avLst/>
              <a:gdLst/>
              <a:ahLst/>
              <a:cxnLst/>
              <a:rect l="l" t="t" r="r" b="b"/>
              <a:pathLst>
                <a:path w="158114" h="175260">
                  <a:moveTo>
                    <a:pt x="12" y="0"/>
                  </a:moveTo>
                  <a:lnTo>
                    <a:pt x="157746" y="87642"/>
                  </a:lnTo>
                  <a:lnTo>
                    <a:pt x="0" y="175259"/>
                  </a:lnTo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95936" y="5229200"/>
            <a:ext cx="1585835" cy="591576"/>
            <a:chOff x="4269583" y="5438166"/>
            <a:chExt cx="2114445" cy="591576"/>
          </a:xfrm>
        </p:grpSpPr>
        <p:sp>
          <p:nvSpPr>
            <p:cNvPr id="11" name="object 12"/>
            <p:cNvSpPr txBox="1"/>
            <p:nvPr/>
          </p:nvSpPr>
          <p:spPr>
            <a:xfrm>
              <a:off x="4419124" y="5647586"/>
              <a:ext cx="19649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Consolas"/>
                </a:rPr>
                <a:t>or</a:t>
              </a:r>
              <a:r>
                <a:rPr sz="2400" b="1" spc="1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Consolas"/>
                </a:rPr>
                <a:t>d</a:t>
              </a:r>
              <a:r>
                <a:rPr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(x)</a:t>
              </a:r>
            </a:p>
          </p:txBody>
        </p:sp>
        <p:sp>
          <p:nvSpPr>
            <p:cNvPr id="16" name="object 17"/>
            <p:cNvSpPr/>
            <p:nvPr/>
          </p:nvSpPr>
          <p:spPr>
            <a:xfrm>
              <a:off x="4269583" y="55067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2052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bject 18"/>
            <p:cNvSpPr/>
            <p:nvPr/>
          </p:nvSpPr>
          <p:spPr>
            <a:xfrm>
              <a:off x="4280044" y="5438166"/>
              <a:ext cx="96370" cy="137134"/>
            </a:xfrm>
            <a:custGeom>
              <a:avLst/>
              <a:gdLst/>
              <a:ahLst/>
              <a:cxnLst/>
              <a:rect l="l" t="t" r="r" b="b"/>
              <a:pathLst>
                <a:path w="158114" h="175260">
                  <a:moveTo>
                    <a:pt x="157734" y="0"/>
                  </a:moveTo>
                  <a:lnTo>
                    <a:pt x="0" y="87642"/>
                  </a:lnTo>
                  <a:lnTo>
                    <a:pt x="157746" y="175260"/>
                  </a:lnTo>
                </a:path>
              </a:pathLst>
            </a:custGeom>
            <a:solidFill>
              <a:schemeClr val="bg1"/>
            </a:solidFill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6F8EB30-2B96-4FEC-85F6-34408879F328}"/>
              </a:ext>
            </a:extLst>
          </p:cNvPr>
          <p:cNvCxnSpPr>
            <a:cxnSpLocks/>
          </p:cNvCxnSpPr>
          <p:nvPr/>
        </p:nvCxnSpPr>
        <p:spPr>
          <a:xfrm>
            <a:off x="1475656" y="3789040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F33E9C3-F5AA-4CFA-8178-7B62DD1DA431}"/>
              </a:ext>
            </a:extLst>
          </p:cNvPr>
          <p:cNvCxnSpPr>
            <a:cxnSpLocks/>
          </p:cNvCxnSpPr>
          <p:nvPr/>
        </p:nvCxnSpPr>
        <p:spPr>
          <a:xfrm>
            <a:off x="1475656" y="2708920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7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313">
        <p:fade/>
      </p:transition>
    </mc:Choice>
    <mc:Fallback xmlns="">
      <p:transition spd="med" advTm="743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字符串处理方法</a:t>
            </a:r>
          </a:p>
        </p:txBody>
      </p:sp>
      <p:graphicFrame>
        <p:nvGraphicFramePr>
          <p:cNvPr id="19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44477"/>
              </p:ext>
            </p:extLst>
          </p:nvPr>
        </p:nvGraphicFramePr>
        <p:xfrm>
          <a:off x="611560" y="1348235"/>
          <a:ext cx="8064895" cy="41715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9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 err="1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方法及使用</a:t>
                      </a:r>
                      <a:endParaRPr sz="20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</a:t>
                      </a:r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述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str.lower() 或 str.upper()</a:t>
                      </a: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返回字符串的副本，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全部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字符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小写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大写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AbCdEfGh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".lower() 结果为 "abcdefgh"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str.split(sep=None)</a:t>
                      </a: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返回一个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列表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，由str根据sep被分隔的部分组成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"A,B,C".split(",") 结果为 ['A','B','C']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str.count(sub)</a:t>
                      </a:r>
                    </a:p>
                  </a:txBody>
                  <a:tcPr marL="0" marR="0" marT="266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子串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sub在str中出现的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次数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"an apple a day".count("a") 结果为 4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marR="317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381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str.replace(old, new)</a:t>
                      </a:r>
                    </a:p>
                  </a:txBody>
                  <a:tcPr marL="0" marR="0" marT="44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返回字符串str副本，所有old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子串被替换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为new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lang="en-US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book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".replace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("</a:t>
                      </a:r>
                      <a:r>
                        <a:rPr lang="en-US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","</a:t>
                      </a:r>
                      <a:r>
                        <a:rPr lang="en-US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") 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结果为"</a:t>
                      </a:r>
                      <a:r>
                        <a:rPr lang="en-US"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0775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2187D4-9DA2-4996-A3B6-C87CD2CD429C}"/>
              </a:ext>
            </a:extLst>
          </p:cNvPr>
          <p:cNvCxnSpPr>
            <a:cxnSpLocks/>
          </p:cNvCxnSpPr>
          <p:nvPr/>
        </p:nvCxnSpPr>
        <p:spPr>
          <a:xfrm>
            <a:off x="1187624" y="234888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6A61D5-399C-4EFD-AF68-972B0318B0C9}"/>
              </a:ext>
            </a:extLst>
          </p:cNvPr>
          <p:cNvCxnSpPr>
            <a:cxnSpLocks/>
          </p:cNvCxnSpPr>
          <p:nvPr/>
        </p:nvCxnSpPr>
        <p:spPr>
          <a:xfrm>
            <a:off x="1331640" y="263691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682269B-8BE5-4231-82C5-90B62491093D}"/>
              </a:ext>
            </a:extLst>
          </p:cNvPr>
          <p:cNvCxnSpPr>
            <a:cxnSpLocks/>
          </p:cNvCxnSpPr>
          <p:nvPr/>
        </p:nvCxnSpPr>
        <p:spPr>
          <a:xfrm>
            <a:off x="827584" y="3501008"/>
            <a:ext cx="2232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815C8-7F87-4557-BBF7-7153D806CB85}"/>
              </a:ext>
            </a:extLst>
          </p:cNvPr>
          <p:cNvCxnSpPr>
            <a:cxnSpLocks/>
          </p:cNvCxnSpPr>
          <p:nvPr/>
        </p:nvCxnSpPr>
        <p:spPr>
          <a:xfrm>
            <a:off x="1187624" y="4365104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B779FB-4BA9-4472-B865-0EE9655D966D}"/>
              </a:ext>
            </a:extLst>
          </p:cNvPr>
          <p:cNvCxnSpPr>
            <a:cxnSpLocks/>
          </p:cNvCxnSpPr>
          <p:nvPr/>
        </p:nvCxnSpPr>
        <p:spPr>
          <a:xfrm>
            <a:off x="827584" y="530120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2869032"/>
      </p:ext>
    </p:extLst>
  </p:cSld>
  <p:clrMapOvr>
    <a:masterClrMapping/>
  </p:clrMapOvr>
  <p:transition spd="slow" advTm="21270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194132" cy="2754720"/>
            <a:chOff x="-274449" y="-24656"/>
            <a:chExt cx="5592176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0" y="-24656"/>
              <a:ext cx="5363617" cy="2754720"/>
              <a:chOff x="3784881" y="1487745"/>
              <a:chExt cx="6820264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1" y="1768427"/>
                <a:ext cx="514069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字符串处理方法</a:t>
            </a:r>
          </a:p>
        </p:txBody>
      </p:sp>
      <p:graphicFrame>
        <p:nvGraphicFramePr>
          <p:cNvPr id="9" name="object 10"/>
          <p:cNvGraphicFramePr>
            <a:graphicFrameLocks noGrp="1"/>
          </p:cNvGraphicFramePr>
          <p:nvPr/>
        </p:nvGraphicFramePr>
        <p:xfrm>
          <a:off x="611560" y="1348235"/>
          <a:ext cx="7992888" cy="42061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 err="1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方法及使用</a:t>
                      </a:r>
                      <a:endParaRPr sz="20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</a:t>
                      </a:r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sz="2000" b="1" kern="1200" baseline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述</a:t>
                      </a: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7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marR="317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str.center(width[,fillchar])</a:t>
                      </a:r>
                    </a:p>
                  </a:txBody>
                  <a:tcPr marL="0" marR="0" marT="44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字符串str根据宽度width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居中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，fillchar可选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python".center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0,"=") 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结果为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'==python=='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str.strip(chars)</a:t>
                      </a:r>
                    </a:p>
                  </a:txBody>
                  <a:tcPr marL="0" marR="0" marT="44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从str中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去掉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在其左侧和右侧chars中</a:t>
                      </a:r>
                      <a:r>
                        <a:rPr sz="18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列出的字符</a:t>
                      </a: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"=python=".strip("=") 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结果为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lang="en-US" altLang="zh-CN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ytho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str.join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iter</a:t>
                      </a:r>
                      <a:r>
                        <a:rPr sz="1800" b="1" kern="12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44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在iter变量除最后元素外</a:t>
                      </a:r>
                      <a:r>
                        <a:rPr sz="1800" b="1" kern="1200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每个元素后增加</a:t>
                      </a:r>
                      <a:r>
                        <a:rPr sz="18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一个str</a:t>
                      </a:r>
                      <a:endParaRPr sz="1800" b="1" kern="120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举例：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",".join("12345") </a:t>
                      </a:r>
                      <a:r>
                        <a:rPr sz="1800" b="1" kern="1200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结果为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sz="18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"1,2,3,4,5"</a:t>
                      </a:r>
                    </a:p>
                  </a:txBody>
                  <a:tcPr marL="0" marR="0" marT="97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2E208C-9C05-4767-B209-970164C3605B}"/>
              </a:ext>
            </a:extLst>
          </p:cNvPr>
          <p:cNvCxnSpPr>
            <a:cxnSpLocks/>
          </p:cNvCxnSpPr>
          <p:nvPr/>
        </p:nvCxnSpPr>
        <p:spPr>
          <a:xfrm>
            <a:off x="827584" y="2636912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A51A00-529B-4F57-9FBE-C8A75D9C7C0A}"/>
              </a:ext>
            </a:extLst>
          </p:cNvPr>
          <p:cNvCxnSpPr>
            <a:cxnSpLocks/>
          </p:cNvCxnSpPr>
          <p:nvPr/>
        </p:nvCxnSpPr>
        <p:spPr>
          <a:xfrm>
            <a:off x="1403648" y="386104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F983CD2-9441-43CC-97FF-CF7A69E58910}"/>
              </a:ext>
            </a:extLst>
          </p:cNvPr>
          <p:cNvCxnSpPr>
            <a:cxnSpLocks/>
          </p:cNvCxnSpPr>
          <p:nvPr/>
        </p:nvCxnSpPr>
        <p:spPr>
          <a:xfrm>
            <a:off x="1619672" y="522920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4995">
        <p:fade/>
      </p:transition>
    </mc:Choice>
    <mc:Fallback xmlns="">
      <p:transition spd="med" advTm="2049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1144275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从输入的手机号中的中间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位（第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位）替换为“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4437112"/>
            <a:ext cx="5256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13012345678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old: 13012345678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new: 130****5678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7266" y="1268760"/>
            <a:ext cx="1322668" cy="514902"/>
            <a:chOff x="2873828" y="1394361"/>
            <a:chExt cx="1236822" cy="514902"/>
          </a:xfrm>
        </p:grpSpPr>
        <p:sp>
          <p:nvSpPr>
            <p:cNvPr id="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2.3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4E7F701-7162-4FAF-B44F-00CDF58A5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38" t="22965" r="7459" b="52640"/>
          <a:stretch/>
        </p:blipFill>
        <p:spPr>
          <a:xfrm>
            <a:off x="1187624" y="2348880"/>
            <a:ext cx="7736153" cy="172819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D8025F-2295-434C-9741-19813D5FD88B}"/>
              </a:ext>
            </a:extLst>
          </p:cNvPr>
          <p:cNvCxnSpPr>
            <a:cxnSpLocks/>
          </p:cNvCxnSpPr>
          <p:nvPr/>
        </p:nvCxnSpPr>
        <p:spPr>
          <a:xfrm>
            <a:off x="2627784" y="314096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09F31D0-65C7-4F3F-A5BD-B6B383CC6496}"/>
              </a:ext>
            </a:extLst>
          </p:cNvPr>
          <p:cNvCxnSpPr>
            <a:cxnSpLocks/>
          </p:cNvCxnSpPr>
          <p:nvPr/>
        </p:nvCxnSpPr>
        <p:spPr>
          <a:xfrm>
            <a:off x="5364088" y="3140968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921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55"/>
    </mc:Choice>
    <mc:Fallback xmlns="">
      <p:transition spd="slow" advTm="113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02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基础知识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字符串的格式化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FAF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44052"/>
      </p:ext>
    </p:extLst>
  </p:cSld>
  <p:clrMapOvr>
    <a:masterClrMapping/>
  </p:clrMapOvr>
  <p:transition spd="slow" advTm="1110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字符串的格式化</a:t>
            </a:r>
          </a:p>
        </p:txBody>
      </p:sp>
      <p:sp>
        <p:nvSpPr>
          <p:cNvPr id="10" name="矩形 9"/>
          <p:cNvSpPr/>
          <p:nvPr/>
        </p:nvSpPr>
        <p:spPr>
          <a:xfrm>
            <a:off x="1373528" y="2199871"/>
            <a:ext cx="6798871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模板字符串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&gt;.format(&lt;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逗号分隔的参数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&gt;)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56034" y="1469903"/>
            <a:ext cx="4780061" cy="654248"/>
            <a:chOff x="874712" y="1266703"/>
            <a:chExt cx="6373417" cy="654248"/>
          </a:xfrm>
        </p:grpSpPr>
        <p:sp>
          <p:nvSpPr>
            <p:cNvPr id="13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74712" y="1336176"/>
              <a:ext cx="6373417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 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cxnSp>
        <p:nvCxnSpPr>
          <p:cNvPr id="17" name="直接连接符 16"/>
          <p:cNvCxnSpPr>
            <a:cxnSpLocks/>
          </p:cNvCxnSpPr>
          <p:nvPr/>
        </p:nvCxnSpPr>
        <p:spPr>
          <a:xfrm>
            <a:off x="5868144" y="3356992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59632" y="4437112"/>
            <a:ext cx="7644245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，后续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填充到槽中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{ :.2f }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表示将变量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ConStr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填充到此处，取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小数点后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D6F0B-9821-4AC6-BACA-3A4AA05DA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t="30585" r="28229" b="62150"/>
          <a:stretch/>
        </p:blipFill>
        <p:spPr>
          <a:xfrm>
            <a:off x="1403648" y="2852936"/>
            <a:ext cx="6128129" cy="42366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131AC8-98B3-4BCD-93F2-2ECC0C41A733}"/>
              </a:ext>
            </a:extLst>
          </p:cNvPr>
          <p:cNvGrpSpPr/>
          <p:nvPr/>
        </p:nvGrpSpPr>
        <p:grpSpPr>
          <a:xfrm>
            <a:off x="3347864" y="3429000"/>
            <a:ext cx="3096344" cy="576064"/>
            <a:chOff x="3347864" y="3429000"/>
            <a:chExt cx="3096344" cy="576064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E8C9138-7193-49C6-B424-719A60694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501008"/>
              <a:ext cx="0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635FB3F-1425-47B4-915D-84FFA2E64770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3429000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890E9A6-7875-4501-B789-EF1A2CD826A4}"/>
                </a:ext>
              </a:extLst>
            </p:cNvPr>
            <p:cNvCxnSpPr/>
            <p:nvPr/>
          </p:nvCxnSpPr>
          <p:spPr>
            <a:xfrm>
              <a:off x="3347864" y="4005064"/>
              <a:ext cx="30963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8A831C-9AA1-468E-AEAE-18ACA179859F}"/>
              </a:ext>
            </a:extLst>
          </p:cNvPr>
          <p:cNvCxnSpPr>
            <a:cxnSpLocks/>
          </p:cNvCxnSpPr>
          <p:nvPr/>
        </p:nvCxnSpPr>
        <p:spPr>
          <a:xfrm>
            <a:off x="2771800" y="3356992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2883994"/>
      </p:ext>
    </p:extLst>
  </p:cSld>
  <p:clrMapOvr>
    <a:masterClrMapping/>
  </p:clrMapOvr>
  <p:transition spd="slow" advTm="8381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30"/>
          <p:cNvSpPr txBox="1"/>
          <p:nvPr/>
        </p:nvSpPr>
        <p:spPr>
          <a:xfrm>
            <a:off x="1115616" y="4653136"/>
            <a:ext cx="48965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&gt;&gt;&gt;</a:t>
            </a:r>
            <a:r>
              <a:rPr sz="2400" b="1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"{0:</a:t>
            </a:r>
            <a:r>
              <a:rPr lang="en-US" altLang="zh-CN" sz="2400" b="1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&amp;</a:t>
            </a:r>
            <a:r>
              <a:rPr sz="2400" b="1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^20}"</a:t>
            </a:r>
            <a:r>
              <a:rPr sz="2400" b="1" spc="-5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.format(</a:t>
            </a:r>
            <a:r>
              <a:rPr sz="2400" b="1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"PYTHON"</a:t>
            </a:r>
            <a:r>
              <a:rPr sz="2400" b="1" spc="-5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)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52" name="object 31"/>
          <p:cNvSpPr txBox="1"/>
          <p:nvPr/>
        </p:nvSpPr>
        <p:spPr>
          <a:xfrm>
            <a:off x="1115615" y="5177069"/>
            <a:ext cx="5376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10FF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'&amp;&amp;&amp;&amp;&amp;&amp;&amp;PYTHON&amp;&amp;&amp;&amp;&amp;&amp;&amp;'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83D2D0-265A-42B7-BB67-39DBFFBE0373}"/>
              </a:ext>
            </a:extLst>
          </p:cNvPr>
          <p:cNvCxnSpPr>
            <a:cxnSpLocks/>
          </p:cNvCxnSpPr>
          <p:nvPr/>
        </p:nvCxnSpPr>
        <p:spPr>
          <a:xfrm>
            <a:off x="1763688" y="508518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9">
            <a:extLst>
              <a:ext uri="{FF2B5EF4-FFF2-40B4-BE49-F238E27FC236}">
                <a16:creationId xmlns:a16="http://schemas.microsoft.com/office/drawing/2014/main" id="{65BE43A2-0BC7-4C7E-8F1C-228980EABE38}"/>
              </a:ext>
            </a:extLst>
          </p:cNvPr>
          <p:cNvSpPr txBox="1"/>
          <p:nvPr/>
        </p:nvSpPr>
        <p:spPr>
          <a:xfrm>
            <a:off x="1115616" y="4725144"/>
            <a:ext cx="6984776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&gt;&gt;&gt;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"{0:,.</a:t>
            </a:r>
            <a:r>
              <a:rPr lang="en-US"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3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f}</a:t>
            </a:r>
            <a:r>
              <a:rPr lang="zh-CN" altLang="en-US"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和</a:t>
            </a:r>
            <a:r>
              <a:rPr lang="en-US" altLang="zh-CN" sz="2400" b="1" spc="-10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{0:,.1f} 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.format(12345.6789</a:t>
            </a:r>
            <a:r>
              <a:rPr lang="en-US"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)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1B2B5D10-28C1-4F38-8E47-0F8BAAB66C8A}"/>
              </a:ext>
            </a:extLst>
          </p:cNvPr>
          <p:cNvSpPr txBox="1"/>
          <p:nvPr/>
        </p:nvSpPr>
        <p:spPr>
          <a:xfrm>
            <a:off x="1115616" y="5171836"/>
            <a:ext cx="4680520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'12,345.679</a:t>
            </a:r>
            <a:r>
              <a:rPr lang="zh-CN" altLang="en-US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和</a:t>
            </a:r>
            <a:r>
              <a:rPr lang="en-US" altLang="zh-CN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12,345.7 '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9842" y="2348880"/>
            <a:ext cx="7254526" cy="2383645"/>
          </a:xfrm>
          <a:prstGeom prst="roundRect">
            <a:avLst>
              <a:gd name="adj" fmla="val 9162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4366718" y="2825867"/>
            <a:ext cx="34289" cy="1466469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3714" y="1340337"/>
            <a:ext cx="7682702" cy="1077218"/>
            <a:chOff x="2330067" y="1355834"/>
            <a:chExt cx="2831696" cy="1077218"/>
          </a:xfrm>
        </p:grpSpPr>
        <p:sp>
          <p:nvSpPr>
            <p:cNvPr id="63" name="Rectangle: Rounded Corners 4"/>
            <p:cNvSpPr/>
            <p:nvPr/>
          </p:nvSpPr>
          <p:spPr>
            <a:xfrm>
              <a:off x="2873828" y="1394361"/>
              <a:ext cx="2287935" cy="59250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0067" y="1355834"/>
              <a:ext cx="28190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槽内部对格式化的配置方式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字符串的格式化</a:t>
            </a:r>
          </a:p>
        </p:txBody>
      </p:sp>
      <p:sp>
        <p:nvSpPr>
          <p:cNvPr id="24" name="object 11"/>
          <p:cNvSpPr/>
          <p:nvPr/>
        </p:nvSpPr>
        <p:spPr>
          <a:xfrm>
            <a:off x="1181176" y="318566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6958675" y="3185672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bject 14"/>
          <p:cNvSpPr/>
          <p:nvPr/>
        </p:nvSpPr>
        <p:spPr>
          <a:xfrm flipV="1">
            <a:off x="1220388" y="3094845"/>
            <a:ext cx="7024020" cy="45719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bject 17"/>
          <p:cNvSpPr/>
          <p:nvPr/>
        </p:nvSpPr>
        <p:spPr>
          <a:xfrm>
            <a:off x="2377471" y="2825864"/>
            <a:ext cx="34289" cy="146647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3487546" y="2825864"/>
            <a:ext cx="41238" cy="1467232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object 21"/>
          <p:cNvSpPr/>
          <p:nvPr/>
        </p:nvSpPr>
        <p:spPr>
          <a:xfrm>
            <a:off x="5343982" y="2825864"/>
            <a:ext cx="59412" cy="146647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object 23"/>
          <p:cNvSpPr/>
          <p:nvPr/>
        </p:nvSpPr>
        <p:spPr>
          <a:xfrm flipH="1">
            <a:off x="6712433" y="2825864"/>
            <a:ext cx="34289" cy="146647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043608" y="3324975"/>
            <a:ext cx="37753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引导</a:t>
            </a:r>
            <a:endParaRPr lang="en-US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符号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7" name="object 26"/>
          <p:cNvSpPr txBox="1"/>
          <p:nvPr/>
        </p:nvSpPr>
        <p:spPr>
          <a:xfrm>
            <a:off x="2545680" y="3324977"/>
            <a:ext cx="946200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^</a:t>
            </a:r>
            <a:r>
              <a:rPr sz="1400" b="1" spc="-85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sz="1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居中对齐</a:t>
            </a:r>
            <a:endParaRPr lang="en-US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&lt;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左对齐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&gt;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右对齐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1475656" y="2825867"/>
            <a:ext cx="49090" cy="1466469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25400">
            <a:solidFill>
              <a:srgbClr val="6E6E6E"/>
            </a:solidFill>
            <a:prstDash val="dash"/>
          </a:ln>
        </p:spPr>
        <p:txBody>
          <a:bodyPr wrap="square" lIns="0" tIns="0" rIns="0" bIns="0" rtlCol="0"/>
          <a:lstStyle/>
          <a:p>
            <a:endParaRPr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object 29"/>
          <p:cNvSpPr txBox="1"/>
          <p:nvPr/>
        </p:nvSpPr>
        <p:spPr>
          <a:xfrm>
            <a:off x="5436095" y="3324975"/>
            <a:ext cx="1276337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400" b="1" spc="-5" dirty="0" err="1">
                <a:latin typeface="微软雅黑" pitchFamily="34" charset="-122"/>
                <a:ea typeface="微软雅黑" pitchFamily="34" charset="-122"/>
                <a:cs typeface="微软雅黑"/>
              </a:rPr>
              <a:t>浮点数小数精度</a:t>
            </a:r>
            <a:endParaRPr lang="en-US" sz="1400" b="1" spc="-40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065" marR="5080" algn="ctr">
              <a:spcBef>
                <a:spcPts val="100"/>
              </a:spcBef>
            </a:pPr>
            <a:r>
              <a:rPr sz="1400" b="1" spc="-5" dirty="0" err="1">
                <a:latin typeface="微软雅黑" pitchFamily="34" charset="-122"/>
                <a:ea typeface="微软雅黑" pitchFamily="34" charset="-122"/>
                <a:cs typeface="微软雅黑"/>
              </a:rPr>
              <a:t>或字符串最大输</a:t>
            </a:r>
            <a:r>
              <a:rPr sz="1400"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 出长度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41" name="object 30"/>
          <p:cNvSpPr txBox="1"/>
          <p:nvPr/>
        </p:nvSpPr>
        <p:spPr>
          <a:xfrm>
            <a:off x="6876256" y="3324974"/>
            <a:ext cx="1368152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065" marR="5080" algn="ctr">
              <a:spcBef>
                <a:spcPts val="100"/>
              </a:spcBef>
              <a:defRPr sz="1200" spc="-5">
                <a:latin typeface="+mn-ea"/>
                <a:cs typeface="微软雅黑"/>
              </a:defRPr>
            </a:lvl1pPr>
          </a:lstStyle>
          <a:p>
            <a:pPr algn="l"/>
            <a:r>
              <a:rPr sz="1400" b="1" dirty="0">
                <a:latin typeface="微软雅黑" pitchFamily="34" charset="-122"/>
                <a:ea typeface="微软雅黑" pitchFamily="34" charset="-122"/>
              </a:rPr>
              <a:t>整数类型</a:t>
            </a:r>
          </a:p>
          <a:p>
            <a:r>
              <a:rPr sz="1400" b="1" dirty="0">
                <a:latin typeface="微软雅黑" pitchFamily="34" charset="-122"/>
                <a:ea typeface="微软雅黑" pitchFamily="34" charset="-122"/>
              </a:rPr>
              <a:t>b, c, d, o, x, X</a:t>
            </a:r>
          </a:p>
          <a:p>
            <a:pPr algn="l"/>
            <a:r>
              <a:rPr sz="1400" b="1" dirty="0">
                <a:latin typeface="微软雅黑" pitchFamily="34" charset="-122"/>
                <a:ea typeface="微软雅黑" pitchFamily="34" charset="-122"/>
              </a:rPr>
              <a:t>浮点数类型</a:t>
            </a:r>
          </a:p>
          <a:p>
            <a:r>
              <a:rPr sz="1400" b="1" dirty="0">
                <a:latin typeface="微软雅黑" pitchFamily="34" charset="-122"/>
                <a:ea typeface="微软雅黑" pitchFamily="34" charset="-122"/>
              </a:rPr>
              <a:t>e, E, f, %</a:t>
            </a:r>
          </a:p>
        </p:txBody>
      </p:sp>
      <p:sp>
        <p:nvSpPr>
          <p:cNvPr id="46" name="object 31"/>
          <p:cNvSpPr txBox="1"/>
          <p:nvPr/>
        </p:nvSpPr>
        <p:spPr>
          <a:xfrm>
            <a:off x="1235338" y="2756643"/>
            <a:ext cx="2857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：</a:t>
            </a:r>
            <a:endParaRPr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49" name="object 34"/>
          <p:cNvSpPr txBox="1"/>
          <p:nvPr/>
        </p:nvSpPr>
        <p:spPr>
          <a:xfrm>
            <a:off x="5353116" y="2745861"/>
            <a:ext cx="9700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.</a:t>
            </a:r>
            <a:r>
              <a:rPr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精度&gt;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0" name="object 35"/>
          <p:cNvSpPr txBox="1"/>
          <p:nvPr/>
        </p:nvSpPr>
        <p:spPr>
          <a:xfrm>
            <a:off x="6746722" y="2756645"/>
            <a:ext cx="10656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类型&gt;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1043608" y="4725144"/>
            <a:ext cx="6120680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&gt;&gt;&gt;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"{:,.</a:t>
            </a:r>
            <a:r>
              <a:rPr lang="en-US"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3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f}"</a:t>
            </a:r>
            <a:r>
              <a:rPr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.format(12345.6789</a:t>
            </a:r>
            <a:r>
              <a:rPr lang="en-US"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)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54" name="object 10"/>
          <p:cNvSpPr txBox="1"/>
          <p:nvPr/>
        </p:nvSpPr>
        <p:spPr>
          <a:xfrm>
            <a:off x="1033518" y="5222369"/>
            <a:ext cx="3394465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10FF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'12,345.6</a:t>
            </a:r>
            <a:r>
              <a:rPr lang="en-US" sz="2400" b="1" spc="-10" dirty="0">
                <a:solidFill>
                  <a:srgbClr val="0010FF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79</a:t>
            </a:r>
            <a:r>
              <a:rPr sz="2400" b="1" spc="-10" dirty="0">
                <a:solidFill>
                  <a:srgbClr val="0010FF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'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2000" y="2756644"/>
            <a:ext cx="1161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82164" algn="l"/>
              </a:tabLst>
            </a:pPr>
            <a:r>
              <a:rPr lang="en-US" altLang="zh-CN"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lang="zh-CN" altLang="en-US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对齐</a:t>
            </a:r>
            <a:r>
              <a:rPr lang="en-US" altLang="zh-CN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1142" y="2756644"/>
            <a:ext cx="990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82164" algn="l"/>
              </a:tabLst>
            </a:pPr>
            <a:r>
              <a:rPr lang="en-US" altLang="zh-CN"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lang="zh-CN" altLang="en-US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填充</a:t>
            </a:r>
            <a:r>
              <a:rPr lang="en-US" altLang="zh-CN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7" name="object 25"/>
          <p:cNvSpPr txBox="1"/>
          <p:nvPr/>
        </p:nvSpPr>
        <p:spPr>
          <a:xfrm>
            <a:off x="1403648" y="3324975"/>
            <a:ext cx="94532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填充的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单个字符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85093" y="2756644"/>
            <a:ext cx="1129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82164" algn="l"/>
              </a:tabLst>
            </a:pPr>
            <a:r>
              <a:rPr lang="en-US" altLang="zh-CN"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lang="zh-CN" altLang="en-US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宽度</a:t>
            </a:r>
            <a:r>
              <a:rPr lang="en-US" altLang="zh-CN" b="1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71151" y="2756643"/>
            <a:ext cx="81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9550" algn="ctr">
              <a:lnSpc>
                <a:spcPct val="100000"/>
              </a:lnSpc>
              <a:spcBef>
                <a:spcPts val="100"/>
              </a:spcBef>
              <a:tabLst>
                <a:tab pos="1711325" algn="l"/>
              </a:tabLst>
            </a:pPr>
            <a:r>
              <a:rPr lang="en-US" altLang="zh-CN"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lang="en-US" altLang="zh-CN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r>
              <a:rPr lang="en-US" altLang="zh-CN" b="1" spc="-5" dirty="0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0" name="object 25"/>
          <p:cNvSpPr txBox="1"/>
          <p:nvPr/>
        </p:nvSpPr>
        <p:spPr>
          <a:xfrm>
            <a:off x="3487546" y="3324975"/>
            <a:ext cx="879171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设定的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宽度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1" name="object 25"/>
          <p:cNvSpPr txBox="1"/>
          <p:nvPr/>
        </p:nvSpPr>
        <p:spPr>
          <a:xfrm>
            <a:off x="4369477" y="3324975"/>
            <a:ext cx="98363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数字的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微软雅黑"/>
              </a:rPr>
              <a:t>千位分隔符</a:t>
            </a:r>
            <a:endParaRPr sz="1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8618" y="1911839"/>
            <a:ext cx="61416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参数序号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：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格式控制标记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&gt;}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FC56D84A-AFC3-4DCE-866B-F5D0D61E4BC9}"/>
              </a:ext>
            </a:extLst>
          </p:cNvPr>
          <p:cNvSpPr txBox="1"/>
          <p:nvPr/>
        </p:nvSpPr>
        <p:spPr>
          <a:xfrm>
            <a:off x="1043608" y="4725144"/>
            <a:ext cx="6929501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&gt;&gt;&gt;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"{0:,.</a:t>
            </a:r>
            <a:r>
              <a:rPr lang="en-US"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3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f}</a:t>
            </a:r>
            <a:r>
              <a:rPr lang="zh-CN" altLang="en-US"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和</a:t>
            </a:r>
            <a:r>
              <a:rPr lang="en-US" altLang="zh-CN" sz="2400" b="1" spc="-10" dirty="0">
                <a:solidFill>
                  <a:srgbClr val="1DB41D"/>
                </a:solidFill>
                <a:ea typeface="方正兰亭黑简体" panose="02000000000000000000" pitchFamily="2" charset="-122"/>
                <a:cs typeface="Consolas"/>
              </a:rPr>
              <a:t>{1}</a:t>
            </a:r>
            <a:r>
              <a:rPr sz="2400" b="1" spc="-10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"</a:t>
            </a:r>
            <a:r>
              <a:rPr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.format(12.6789</a:t>
            </a:r>
            <a:r>
              <a:rPr lang="en-US" sz="2400" b="1" spc="-10" dirty="0">
                <a:latin typeface="Arial" panose="020B0604020202020204" pitchFamily="34" charset="0"/>
                <a:ea typeface="方正兰亭黑简体" panose="02000000000000000000" pitchFamily="2" charset="-122"/>
                <a:cs typeface="Consolas"/>
              </a:rPr>
              <a:t>, 9.8)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D3AEDBC2-743B-42D5-8DB2-24BB23C83FA1}"/>
              </a:ext>
            </a:extLst>
          </p:cNvPr>
          <p:cNvSpPr txBox="1"/>
          <p:nvPr/>
        </p:nvSpPr>
        <p:spPr>
          <a:xfrm>
            <a:off x="1043608" y="5229200"/>
            <a:ext cx="3538481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'12.679</a:t>
            </a:r>
            <a:r>
              <a:rPr lang="zh-CN" altLang="en-US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和</a:t>
            </a:r>
            <a:r>
              <a:rPr lang="en-US" altLang="zh-CN" sz="2400" b="1" spc="-10" dirty="0">
                <a:solidFill>
                  <a:srgbClr val="0010FF"/>
                </a:solidFill>
                <a:ea typeface="方正兰亭黑简体" panose="02000000000000000000" pitchFamily="2" charset="-122"/>
                <a:cs typeface="Consolas"/>
              </a:rPr>
              <a:t>9.8'</a:t>
            </a:r>
            <a:endParaRPr sz="2400" b="1" dirty="0">
              <a:latin typeface="Arial" panose="020B0604020202020204" pitchFamily="34" charset="0"/>
              <a:ea typeface="方正兰亭黑简体" panose="02000000000000000000" pitchFamily="2" charset="-122"/>
              <a:cs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5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5647">
        <p:fade/>
      </p:transition>
    </mc:Choice>
    <mc:Fallback xmlns="">
      <p:transition spd="med" advTm="4156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9" grpId="0" animBg="1"/>
      <p:bldP spid="42" grpId="0" animBg="1"/>
      <p:bldP spid="28" grpId="0" animBg="1"/>
      <p:bldP spid="26" grpId="0" animBg="1"/>
      <p:bldP spid="29" grpId="0" animBg="1"/>
      <p:bldP spid="31" grpId="0" animBg="1"/>
      <p:bldP spid="32" grpId="0" animBg="1"/>
      <p:bldP spid="34" grpId="0" animBg="1"/>
      <p:bldP spid="36" grpId="0"/>
      <p:bldP spid="37" grpId="0"/>
      <p:bldP spid="38" grpId="0" animBg="1"/>
      <p:bldP spid="40" grpId="0"/>
      <p:bldP spid="41" grpId="0"/>
      <p:bldP spid="46" grpId="0"/>
      <p:bldP spid="49" grpId="0"/>
      <p:bldP spid="50" grpId="0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143000" y="404664"/>
            <a:ext cx="6858000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发展 </a:t>
            </a:r>
          </a:p>
        </p:txBody>
      </p:sp>
      <p:sp>
        <p:nvSpPr>
          <p:cNvPr id="95" name="Isosceles Triangle 17"/>
          <p:cNvSpPr/>
          <p:nvPr/>
        </p:nvSpPr>
        <p:spPr>
          <a:xfrm rot="10800000">
            <a:off x="827648" y="1865928"/>
            <a:ext cx="40903" cy="15657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12590" y="1387674"/>
            <a:ext cx="318607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Guido van </a:t>
            </a:r>
            <a:r>
              <a:rPr lang="en-US" altLang="zh-CN" sz="2400" b="1" dirty="0" err="1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Rossum</a:t>
            </a:r>
            <a:endParaRPr lang="en-US" altLang="zh-CN" sz="2400" b="1" dirty="0">
              <a:solidFill>
                <a:srgbClr val="2A4F8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38101" y="1315648"/>
            <a:ext cx="1242430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zh-CN" altLang="en-US" sz="3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诞生</a:t>
            </a:r>
          </a:p>
        </p:txBody>
      </p:sp>
      <p:sp>
        <p:nvSpPr>
          <p:cNvPr id="98" name="矩形 97"/>
          <p:cNvSpPr/>
          <p:nvPr/>
        </p:nvSpPr>
        <p:spPr>
          <a:xfrm>
            <a:off x="1945612" y="1387674"/>
            <a:ext cx="1540761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</p:txBody>
      </p:sp>
      <p:sp>
        <p:nvSpPr>
          <p:cNvPr id="100" name="Isosceles Triangle 11"/>
          <p:cNvSpPr/>
          <p:nvPr/>
        </p:nvSpPr>
        <p:spPr>
          <a:xfrm flipH="1">
            <a:off x="848100" y="4501057"/>
            <a:ext cx="40903" cy="15657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9358" y="1387674"/>
            <a:ext cx="385656" cy="514210"/>
            <a:chOff x="890319" y="1376070"/>
            <a:chExt cx="685611" cy="685613"/>
          </a:xfrm>
        </p:grpSpPr>
        <p:sp>
          <p:nvSpPr>
            <p:cNvPr id="117" name="Oval 10"/>
            <p:cNvSpPr/>
            <p:nvPr/>
          </p:nvSpPr>
          <p:spPr>
            <a:xfrm>
              <a:off x="890319" y="1376070"/>
              <a:ext cx="685611" cy="68561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sz="135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709" y="1479257"/>
              <a:ext cx="397835" cy="502529"/>
            </a:xfrm>
            <a:prstGeom prst="rect">
              <a:avLst/>
            </a:prstGeom>
          </p:spPr>
        </p:pic>
      </p:grpSp>
      <p:sp>
        <p:nvSpPr>
          <p:cNvPr id="118" name="矩形 117"/>
          <p:cNvSpPr/>
          <p:nvPr/>
        </p:nvSpPr>
        <p:spPr>
          <a:xfrm>
            <a:off x="6107783" y="1387674"/>
            <a:ext cx="263517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创立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19" name="矩形 118"/>
          <p:cNvSpPr/>
          <p:nvPr/>
        </p:nvSpPr>
        <p:spPr>
          <a:xfrm>
            <a:off x="2173109" y="2117025"/>
            <a:ext cx="5201804" cy="493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  [`</a:t>
            </a:r>
            <a:r>
              <a:rPr lang="en-US" altLang="zh-CN" sz="2400" b="1" dirty="0" err="1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pai</a:t>
            </a:r>
            <a:r>
              <a:rPr lang="el-GR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en-US" altLang="zh-CN" sz="2400" b="1" dirty="0" err="1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ən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，译为“蟒蛇”</a:t>
            </a:r>
          </a:p>
        </p:txBody>
      </p:sp>
      <p:sp>
        <p:nvSpPr>
          <p:cNvPr id="121" name="矩形 120"/>
          <p:cNvSpPr/>
          <p:nvPr/>
        </p:nvSpPr>
        <p:spPr>
          <a:xfrm>
            <a:off x="1043608" y="1988840"/>
            <a:ext cx="1242430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zh-CN" altLang="en-US" sz="3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命名</a:t>
            </a:r>
          </a:p>
        </p:txBody>
      </p:sp>
      <p:sp>
        <p:nvSpPr>
          <p:cNvPr id="122" name="矩形 121"/>
          <p:cNvSpPr/>
          <p:nvPr/>
        </p:nvSpPr>
        <p:spPr>
          <a:xfrm>
            <a:off x="1043608" y="2708920"/>
            <a:ext cx="708163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语言是一个有开放、开源精神的编程语言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1187626" y="3350914"/>
            <a:ext cx="7018283" cy="1019241"/>
            <a:chOff x="2842316" y="1394361"/>
            <a:chExt cx="1360859" cy="1358985"/>
          </a:xfrm>
        </p:grpSpPr>
        <p:sp>
          <p:nvSpPr>
            <p:cNvPr id="124" name="Rectangle: Rounded Corners 4"/>
            <p:cNvSpPr/>
            <p:nvPr/>
          </p:nvSpPr>
          <p:spPr>
            <a:xfrm>
              <a:off x="2873828" y="1394361"/>
              <a:ext cx="1236821" cy="734574"/>
            </a:xfrm>
            <a:prstGeom prst="round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>
                <a:lnSpc>
                  <a:spcPct val="120000"/>
                </a:lnSpc>
              </a:pPr>
              <a:endPara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842316" y="1498475"/>
              <a:ext cx="1360859" cy="12548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2A4F8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2400" b="1" dirty="0">
                  <a:solidFill>
                    <a:srgbClr val="2A4F8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语言是一个语法简洁、跨平台、可扩展的开源通用脚本语言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1187625" y="4533221"/>
            <a:ext cx="8204012" cy="10888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3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语言拥有者</a:t>
            </a:r>
            <a:endParaRPr lang="en-US" altLang="zh-CN" sz="3200" b="1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 Software Foundation(PSF) </a:t>
            </a:r>
            <a:endParaRPr lang="zh-CN" altLang="en-US" sz="2400" b="1" dirty="0">
              <a:solidFill>
                <a:srgbClr val="2A4F8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175506" y="5696499"/>
            <a:ext cx="802362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PSF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致力于保护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语言开放、开源和发展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683568" y="4501057"/>
            <a:ext cx="386470" cy="515293"/>
            <a:chOff x="891044" y="1381036"/>
            <a:chExt cx="687057" cy="687057"/>
          </a:xfrm>
        </p:grpSpPr>
        <p:sp>
          <p:nvSpPr>
            <p:cNvPr id="139" name="Oval 14"/>
            <p:cNvSpPr/>
            <p:nvPr/>
          </p:nvSpPr>
          <p:spPr>
            <a:xfrm>
              <a:off x="891044" y="1381036"/>
              <a:ext cx="687057" cy="6870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sz="135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59" y="1506653"/>
              <a:ext cx="461426" cy="426818"/>
            </a:xfrm>
            <a:prstGeom prst="rect">
              <a:avLst/>
            </a:prstGeom>
          </p:spPr>
        </p:pic>
      </p:grpSp>
      <p:sp>
        <p:nvSpPr>
          <p:cNvPr id="140" name="object 10"/>
          <p:cNvSpPr/>
          <p:nvPr/>
        </p:nvSpPr>
        <p:spPr>
          <a:xfrm>
            <a:off x="7874609" y="2009243"/>
            <a:ext cx="883485" cy="1296144"/>
          </a:xfrm>
          <a:prstGeom prst="rect">
            <a:avLst/>
          </a:prstGeom>
          <a:blipFill dpi="0" rotWithShape="1">
            <a:blip r:embed="rId6"/>
            <a:srcRect/>
            <a:stretch>
              <a:fillRect l="-6066" t="-4312" r="-6420" b="-4350"/>
            </a:stretch>
          </a:blipFill>
          <a:effectLst/>
        </p:spPr>
        <p:txBody>
          <a:bodyPr wrap="square" lIns="0" tIns="0" rIns="0" bIns="0" rtlCol="0"/>
          <a:lstStyle/>
          <a:p>
            <a:pPr defTabSz="685800"/>
            <a:endParaRPr b="1">
              <a:solidFill>
                <a:srgbClr val="2A4F8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9157718"/>
      </p:ext>
    </p:extLst>
  </p:cSld>
  <p:clrMapOvr>
    <a:masterClrMapping/>
  </p:clrMapOvr>
  <p:transition spd="slow" advTm="7946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50" fill="hold"/>
                                        <p:tgtEl>
                                          <p:spTgt spid="1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/>
      <p:bldP spid="98" grpId="0"/>
      <p:bldP spid="100" grpId="0" animBg="1"/>
      <p:bldP spid="118" grpId="0"/>
      <p:bldP spid="119" grpId="0"/>
      <p:bldP spid="121" grpId="0"/>
      <p:bldP spid="122" grpId="0"/>
      <p:bldP spid="133" grpId="0"/>
      <p:bldP spid="134" grpId="0"/>
      <p:bldP spid="1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03 </a:t>
            </a:r>
            <a:r>
              <a:rPr lang="en-US" altLang="zh-CN" dirty="0"/>
              <a:t>Python</a:t>
            </a:r>
            <a:r>
              <a:rPr lang="zh-CN" altLang="en-US" dirty="0"/>
              <a:t>控制结构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基本控制结构、分支结构</a:t>
            </a:r>
          </a:p>
        </p:txBody>
      </p:sp>
    </p:spTree>
    <p:extLst>
      <p:ext uri="{BB962C8B-B14F-4D97-AF65-F5344CB8AC3E}">
        <p14:creationId xmlns:p14="http://schemas.microsoft.com/office/powerpoint/2010/main" val="1660444797"/>
      </p:ext>
    </p:extLst>
  </p:cSld>
  <p:clrMapOvr>
    <a:masterClrMapping/>
  </p:clrMapOvr>
  <p:transition spd="slow" advTm="936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13032" y="1290316"/>
            <a:ext cx="469358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三种基本控制结构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基本控制结构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191214" y="2951386"/>
            <a:ext cx="2748938" cy="2133798"/>
            <a:chOff x="1030359" y="2717347"/>
            <a:chExt cx="2122484" cy="1522860"/>
          </a:xfrm>
        </p:grpSpPr>
        <p:sp>
          <p:nvSpPr>
            <p:cNvPr id="46" name="object 14"/>
            <p:cNvSpPr/>
            <p:nvPr/>
          </p:nvSpPr>
          <p:spPr>
            <a:xfrm>
              <a:off x="1581507" y="2995783"/>
              <a:ext cx="1019343" cy="387447"/>
            </a:xfrm>
            <a:custGeom>
              <a:avLst/>
              <a:gdLst/>
              <a:ahLst/>
              <a:cxnLst/>
              <a:rect l="l" t="t" r="r" b="b"/>
              <a:pathLst>
                <a:path w="1381125" h="475614">
                  <a:moveTo>
                    <a:pt x="0" y="237743"/>
                  </a:moveTo>
                  <a:lnTo>
                    <a:pt x="690372" y="0"/>
                  </a:lnTo>
                  <a:lnTo>
                    <a:pt x="1380744" y="237743"/>
                  </a:lnTo>
                  <a:lnTo>
                    <a:pt x="690372" y="475487"/>
                  </a:lnTo>
                  <a:lnTo>
                    <a:pt x="0" y="237743"/>
                  </a:lnTo>
                  <a:close/>
                </a:path>
              </a:pathLst>
            </a:custGeom>
            <a:ln w="25908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1" i="0" u="none" strike="noStrike" kern="1200" cap="none" spc="0" normalizeH="0" baseline="0" noProof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2" name="object 21"/>
            <p:cNvSpPr txBox="1"/>
            <p:nvPr/>
          </p:nvSpPr>
          <p:spPr>
            <a:xfrm>
              <a:off x="1890998" y="3074098"/>
              <a:ext cx="578535" cy="22926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0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条件 ?</a:t>
              </a:r>
            </a:p>
          </p:txBody>
        </p:sp>
        <p:sp>
          <p:nvSpPr>
            <p:cNvPr id="53" name="object 22"/>
            <p:cNvSpPr txBox="1"/>
            <p:nvPr/>
          </p:nvSpPr>
          <p:spPr>
            <a:xfrm>
              <a:off x="1100379" y="2932917"/>
              <a:ext cx="537921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24485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是</a:t>
              </a:r>
            </a:p>
          </p:txBody>
        </p:sp>
        <p:sp>
          <p:nvSpPr>
            <p:cNvPr id="57" name="object 30"/>
            <p:cNvSpPr txBox="1"/>
            <p:nvPr/>
          </p:nvSpPr>
          <p:spPr>
            <a:xfrm>
              <a:off x="1030359" y="3516585"/>
              <a:ext cx="832347" cy="260328"/>
            </a:xfrm>
            <a:prstGeom prst="rect">
              <a:avLst/>
            </a:prstGeom>
            <a:solidFill>
              <a:schemeClr val="bg1"/>
            </a:solidFill>
            <a:ln w="25907">
              <a:solidFill>
                <a:srgbClr val="6E6E6E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选择A</a:t>
              </a:r>
            </a:p>
          </p:txBody>
        </p:sp>
        <p:sp>
          <p:nvSpPr>
            <p:cNvPr id="58" name="object 31"/>
            <p:cNvSpPr txBox="1"/>
            <p:nvPr/>
          </p:nvSpPr>
          <p:spPr>
            <a:xfrm>
              <a:off x="2320496" y="3516587"/>
              <a:ext cx="832347" cy="251689"/>
            </a:xfrm>
            <a:prstGeom prst="rect">
              <a:avLst/>
            </a:prstGeom>
            <a:solidFill>
              <a:schemeClr val="bg1"/>
            </a:solidFill>
            <a:ln w="25907">
              <a:solidFill>
                <a:srgbClr val="6E6E6E"/>
              </a:solidFill>
            </a:ln>
          </p:spPr>
          <p:txBody>
            <a:bodyPr vert="horz" wrap="square" lIns="0" tIns="44450" rIns="0" bIns="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defRPr sz="1400">
                  <a:latin typeface="Arial" panose="020B0604020202020204" pitchFamily="34" charset="0"/>
                  <a:ea typeface="方正兰亭黑简体" panose="02000000000000000000" pitchFamily="2" charset="-122"/>
                  <a:cs typeface="微软雅黑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选择B</a:t>
              </a:r>
            </a:p>
          </p:txBody>
        </p:sp>
        <p:sp>
          <p:nvSpPr>
            <p:cNvPr id="84" name="object 43"/>
            <p:cNvSpPr txBox="1"/>
            <p:nvPr/>
          </p:nvSpPr>
          <p:spPr>
            <a:xfrm>
              <a:off x="2574745" y="2918937"/>
              <a:ext cx="52298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否</a:t>
              </a:r>
            </a:p>
          </p:txBody>
        </p:sp>
        <p:cxnSp>
          <p:nvCxnSpPr>
            <p:cNvPr id="17" name="肘形连接符 16"/>
            <p:cNvCxnSpPr/>
            <p:nvPr/>
          </p:nvCxnSpPr>
          <p:spPr>
            <a:xfrm rot="5400000">
              <a:off x="1343200" y="3278277"/>
              <a:ext cx="333765" cy="142850"/>
            </a:xfrm>
            <a:prstGeom prst="bentConnector3">
              <a:avLst>
                <a:gd name="adj1" fmla="val 1802"/>
              </a:avLst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 rot="16200000" flipH="1">
              <a:off x="2505220" y="3285135"/>
              <a:ext cx="327079" cy="135819"/>
            </a:xfrm>
            <a:prstGeom prst="bentConnector3">
              <a:avLst>
                <a:gd name="adj1" fmla="val 818"/>
              </a:avLst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84646" y="2717347"/>
              <a:ext cx="0" cy="275362"/>
            </a:xfrm>
            <a:prstGeom prst="straightConnector1">
              <a:avLst/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16200000" flipH="1">
              <a:off x="2090318" y="3133127"/>
              <a:ext cx="2566" cy="1290137"/>
            </a:xfrm>
            <a:prstGeom prst="bentConnector3">
              <a:avLst>
                <a:gd name="adj1" fmla="val 9008807"/>
              </a:avLst>
            </a:prstGeom>
            <a:ln w="25400">
              <a:solidFill>
                <a:srgbClr val="2E9E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091601" y="4023789"/>
              <a:ext cx="0" cy="216418"/>
            </a:xfrm>
            <a:prstGeom prst="straightConnector1">
              <a:avLst/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6245547" y="2996952"/>
            <a:ext cx="2574925" cy="2136696"/>
            <a:chOff x="3673115" y="2717347"/>
            <a:chExt cx="2197124" cy="1656533"/>
          </a:xfrm>
        </p:grpSpPr>
        <p:sp>
          <p:nvSpPr>
            <p:cNvPr id="94" name="object 52"/>
            <p:cNvSpPr/>
            <p:nvPr/>
          </p:nvSpPr>
          <p:spPr>
            <a:xfrm>
              <a:off x="4608624" y="3632339"/>
              <a:ext cx="1261615" cy="434460"/>
            </a:xfrm>
            <a:custGeom>
              <a:avLst/>
              <a:gdLst/>
              <a:ahLst/>
              <a:cxnLst/>
              <a:rect l="l" t="t" r="r" b="b"/>
              <a:pathLst>
                <a:path w="1381125" h="475614">
                  <a:moveTo>
                    <a:pt x="0" y="237744"/>
                  </a:moveTo>
                  <a:lnTo>
                    <a:pt x="690372" y="0"/>
                  </a:lnTo>
                  <a:lnTo>
                    <a:pt x="1380744" y="237744"/>
                  </a:lnTo>
                  <a:lnTo>
                    <a:pt x="690372" y="475488"/>
                  </a:lnTo>
                  <a:lnTo>
                    <a:pt x="0" y="237744"/>
                  </a:lnTo>
                  <a:close/>
                </a:path>
              </a:pathLst>
            </a:custGeom>
            <a:ln w="25908">
              <a:solidFill>
                <a:schemeClr val="bg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1" i="0" u="none" strike="noStrike" kern="1200" cap="none" spc="0" normalizeH="0" baseline="0" noProof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5" name="object 53"/>
            <p:cNvSpPr txBox="1"/>
            <p:nvPr/>
          </p:nvSpPr>
          <p:spPr>
            <a:xfrm>
              <a:off x="4696457" y="3719924"/>
              <a:ext cx="885067" cy="2485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2895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条件 ?</a:t>
              </a:r>
            </a:p>
          </p:txBody>
        </p:sp>
        <p:sp>
          <p:nvSpPr>
            <p:cNvPr id="96" name="object 54"/>
            <p:cNvSpPr txBox="1"/>
            <p:nvPr/>
          </p:nvSpPr>
          <p:spPr>
            <a:xfrm>
              <a:off x="3759220" y="3673119"/>
              <a:ext cx="208819" cy="24805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9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是</a:t>
              </a:r>
            </a:p>
          </p:txBody>
        </p:sp>
        <p:sp>
          <p:nvSpPr>
            <p:cNvPr id="103" name="object 61"/>
            <p:cNvSpPr txBox="1"/>
            <p:nvPr/>
          </p:nvSpPr>
          <p:spPr>
            <a:xfrm>
              <a:off x="3673115" y="3256466"/>
              <a:ext cx="1030174" cy="282795"/>
            </a:xfrm>
            <a:prstGeom prst="rect">
              <a:avLst/>
            </a:prstGeom>
            <a:solidFill>
              <a:schemeClr val="bg1"/>
            </a:solidFill>
            <a:ln w="25907">
              <a:solidFill>
                <a:schemeClr val="bg2">
                  <a:lumMod val="50000"/>
                </a:schemeClr>
              </a:solidFill>
            </a:ln>
          </p:spPr>
          <p:txBody>
            <a:bodyPr vert="horz" wrap="square" lIns="0" tIns="44450" rIns="0" bIns="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defRPr sz="1400">
                  <a:latin typeface="Arial" panose="020B0604020202020204" pitchFamily="34" charset="0"/>
                  <a:ea typeface="方正兰亭黑简体" panose="02000000000000000000" pitchFamily="2" charset="-122"/>
                  <a:cs typeface="微软雅黑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语句块</a:t>
              </a:r>
            </a:p>
          </p:txBody>
        </p:sp>
        <p:sp>
          <p:nvSpPr>
            <p:cNvPr id="109" name="object 67"/>
            <p:cNvSpPr txBox="1"/>
            <p:nvPr/>
          </p:nvSpPr>
          <p:spPr>
            <a:xfrm>
              <a:off x="5504520" y="4013590"/>
              <a:ext cx="208819" cy="24805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9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微软雅黑"/>
                </a:rPr>
                <a:t>否</a:t>
              </a: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5227320" y="2717347"/>
              <a:ext cx="0" cy="914992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肘形连接符 113"/>
            <p:cNvCxnSpPr>
              <a:stCxn id="103" idx="0"/>
            </p:cNvCxnSpPr>
            <p:nvPr/>
          </p:nvCxnSpPr>
          <p:spPr>
            <a:xfrm rot="5400000" flipH="1" flipV="1">
              <a:off x="4507009" y="2536153"/>
              <a:ext cx="401506" cy="1039120"/>
            </a:xfrm>
            <a:prstGeom prst="bentConnector2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连接符 116"/>
            <p:cNvCxnSpPr>
              <a:stCxn id="103" idx="2"/>
            </p:cNvCxnSpPr>
            <p:nvPr/>
          </p:nvCxnSpPr>
          <p:spPr>
            <a:xfrm rot="16200000" flipH="1">
              <a:off x="4241876" y="3485587"/>
              <a:ext cx="313076" cy="420422"/>
            </a:xfrm>
            <a:prstGeom prst="bentConnector2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>
              <a:off x="5242560" y="4066799"/>
              <a:ext cx="0" cy="30708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1007775" y="2996952"/>
            <a:ext cx="1403985" cy="2282379"/>
            <a:chOff x="6703056" y="2717347"/>
            <a:chExt cx="1332002" cy="1628900"/>
          </a:xfrm>
        </p:grpSpPr>
        <p:sp>
          <p:nvSpPr>
            <p:cNvPr id="129" name="object 23"/>
            <p:cNvSpPr txBox="1"/>
            <p:nvPr/>
          </p:nvSpPr>
          <p:spPr>
            <a:xfrm>
              <a:off x="6703058" y="3023230"/>
              <a:ext cx="1332000" cy="251689"/>
            </a:xfrm>
            <a:prstGeom prst="rect">
              <a:avLst/>
            </a:prstGeom>
            <a:solidFill>
              <a:schemeClr val="bg1"/>
            </a:solidFill>
            <a:ln w="25907">
              <a:solidFill>
                <a:srgbClr val="6E6E6E"/>
              </a:solidFill>
            </a:ln>
          </p:spPr>
          <p:txBody>
            <a:bodyPr vert="horz" wrap="square" lIns="0" tIns="44450" rIns="0" bIns="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defRPr sz="1400">
                  <a:latin typeface="Arial" panose="020B0604020202020204" pitchFamily="34" charset="0"/>
                  <a:ea typeface="方正兰亭黑简体" panose="02000000000000000000" pitchFamily="2" charset="-122"/>
                  <a:cs typeface="微软雅黑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第1步骤</a:t>
              </a:r>
            </a:p>
          </p:txBody>
        </p:sp>
        <p:sp>
          <p:nvSpPr>
            <p:cNvPr id="130" name="object 25"/>
            <p:cNvSpPr txBox="1"/>
            <p:nvPr/>
          </p:nvSpPr>
          <p:spPr>
            <a:xfrm>
              <a:off x="6703056" y="3685847"/>
              <a:ext cx="1332000" cy="261610"/>
            </a:xfrm>
            <a:prstGeom prst="rect">
              <a:avLst/>
            </a:prstGeom>
            <a:solidFill>
              <a:schemeClr val="bg1"/>
            </a:solidFill>
            <a:ln w="25907">
              <a:solidFill>
                <a:srgbClr val="6E6E6E"/>
              </a:solidFill>
            </a:ln>
          </p:spPr>
          <p:txBody>
            <a:bodyPr vert="horz" wrap="square" lIns="0" tIns="44450" rIns="0" bIns="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defRPr sz="1400">
                  <a:latin typeface="Arial" panose="020B0604020202020204" pitchFamily="34" charset="0"/>
                  <a:ea typeface="方正兰亭黑简体" panose="02000000000000000000" pitchFamily="2" charset="-122"/>
                  <a:cs typeface="微软雅黑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第2步骤</a:t>
              </a:r>
            </a:p>
          </p:txBody>
        </p:sp>
        <p:cxnSp>
          <p:nvCxnSpPr>
            <p:cNvPr id="133" name="直接箭头连接符 132"/>
            <p:cNvCxnSpPr>
              <a:stCxn id="129" idx="2"/>
              <a:endCxn id="130" idx="0"/>
            </p:cNvCxnSpPr>
            <p:nvPr/>
          </p:nvCxnSpPr>
          <p:spPr>
            <a:xfrm flipH="1">
              <a:off x="7369056" y="3274919"/>
              <a:ext cx="2" cy="410928"/>
            </a:xfrm>
            <a:prstGeom prst="straightConnector1">
              <a:avLst/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 flipH="1">
              <a:off x="7369056" y="3945881"/>
              <a:ext cx="2" cy="400366"/>
            </a:xfrm>
            <a:prstGeom prst="straightConnector1">
              <a:avLst/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7369056" y="2717347"/>
              <a:ext cx="0" cy="316567"/>
            </a:xfrm>
            <a:prstGeom prst="straightConnector1">
              <a:avLst/>
            </a:prstGeom>
            <a:ln w="25400">
              <a:solidFill>
                <a:srgbClr val="2E9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12"/>
          <p:cNvSpPr/>
          <p:nvPr/>
        </p:nvSpPr>
        <p:spPr>
          <a:xfrm>
            <a:off x="895146" y="2204864"/>
            <a:ext cx="1794952" cy="609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0123" y="2296821"/>
            <a:ext cx="202617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顺序结构</a:t>
            </a:r>
          </a:p>
        </p:txBody>
      </p:sp>
      <p:sp>
        <p:nvSpPr>
          <p:cNvPr id="56" name="Rectangle 12"/>
          <p:cNvSpPr/>
          <p:nvPr/>
        </p:nvSpPr>
        <p:spPr>
          <a:xfrm>
            <a:off x="3596903" y="2204864"/>
            <a:ext cx="1794952" cy="609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91880" y="2296821"/>
            <a:ext cx="202617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分支结构</a:t>
            </a:r>
          </a:p>
        </p:txBody>
      </p:sp>
      <p:sp>
        <p:nvSpPr>
          <p:cNvPr id="49" name="Rectangle 12"/>
          <p:cNvSpPr/>
          <p:nvPr/>
        </p:nvSpPr>
        <p:spPr>
          <a:xfrm>
            <a:off x="6611290" y="2204864"/>
            <a:ext cx="1794952" cy="609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06267" y="2296821"/>
            <a:ext cx="202617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循环结构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494387"/>
      </p:ext>
    </p:extLst>
  </p:cSld>
  <p:clrMapOvr>
    <a:masterClrMapping/>
  </p:clrMapOvr>
  <p:transition spd="slow" advTm="4714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 animBg="1"/>
      <p:bldP spid="56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90798" y="1618011"/>
            <a:ext cx="4421562" cy="1802002"/>
            <a:chOff x="2873827" y="1394361"/>
            <a:chExt cx="1501531" cy="1094163"/>
          </a:xfrm>
          <a:solidFill>
            <a:schemeClr val="bg1"/>
          </a:solidFill>
        </p:grpSpPr>
        <p:sp>
          <p:nvSpPr>
            <p:cNvPr id="37" name="Rectangle: Rounded Corners 4"/>
            <p:cNvSpPr/>
            <p:nvPr/>
          </p:nvSpPr>
          <p:spPr>
            <a:xfrm>
              <a:off x="2873828" y="1394361"/>
              <a:ext cx="1501530" cy="462426"/>
            </a:xfrm>
            <a:prstGeom prst="round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873827" y="1411306"/>
              <a:ext cx="1501531" cy="10772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单分支结构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分支结构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390798" y="2450596"/>
            <a:ext cx="4421562" cy="1802002"/>
            <a:chOff x="2873827" y="1394361"/>
            <a:chExt cx="1501531" cy="1094163"/>
          </a:xfrm>
          <a:solidFill>
            <a:schemeClr val="bg1"/>
          </a:solidFill>
        </p:grpSpPr>
        <p:sp>
          <p:nvSpPr>
            <p:cNvPr id="50" name="Rectangle: Rounded Corners 4"/>
            <p:cNvSpPr/>
            <p:nvPr/>
          </p:nvSpPr>
          <p:spPr>
            <a:xfrm>
              <a:off x="2873828" y="1394361"/>
              <a:ext cx="1501530" cy="462426"/>
            </a:xfrm>
            <a:prstGeom prst="round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73827" y="1411306"/>
              <a:ext cx="1501531" cy="10772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二分支结构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390798" y="3283182"/>
            <a:ext cx="4421562" cy="1802002"/>
            <a:chOff x="2873827" y="1394361"/>
            <a:chExt cx="1501531" cy="1094163"/>
          </a:xfrm>
          <a:solidFill>
            <a:schemeClr val="bg1"/>
          </a:solidFill>
        </p:grpSpPr>
        <p:sp>
          <p:nvSpPr>
            <p:cNvPr id="53" name="Rectangle: Rounded Corners 4"/>
            <p:cNvSpPr/>
            <p:nvPr/>
          </p:nvSpPr>
          <p:spPr>
            <a:xfrm>
              <a:off x="2873828" y="1394361"/>
              <a:ext cx="1501530" cy="462426"/>
            </a:xfrm>
            <a:prstGeom prst="round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873827" y="1411306"/>
              <a:ext cx="1501531" cy="10772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多分支结构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852514"/>
      </p:ext>
    </p:extLst>
  </p:cSld>
  <p:clrMapOvr>
    <a:masterClrMapping/>
  </p:clrMapOvr>
  <p:transition spd="slow" advTm="115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90414" y="1237285"/>
            <a:ext cx="765399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根据判断条件结果而选择是否执行语句块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单分支结构</a:t>
            </a:r>
          </a:p>
        </p:txBody>
      </p:sp>
      <p:sp>
        <p:nvSpPr>
          <p:cNvPr id="49" name="object 10"/>
          <p:cNvSpPr txBox="1"/>
          <p:nvPr/>
        </p:nvSpPr>
        <p:spPr>
          <a:xfrm>
            <a:off x="1115616" y="2121274"/>
            <a:ext cx="3013762" cy="1120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D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68580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</a:p>
        </p:txBody>
      </p:sp>
      <p:sp>
        <p:nvSpPr>
          <p:cNvPr id="50" name="object 11"/>
          <p:cNvSpPr/>
          <p:nvPr/>
        </p:nvSpPr>
        <p:spPr>
          <a:xfrm>
            <a:off x="4786127" y="2056819"/>
            <a:ext cx="1740412" cy="584200"/>
          </a:xfrm>
          <a:custGeom>
            <a:avLst/>
            <a:gdLst/>
            <a:ahLst/>
            <a:cxnLst/>
            <a:rect l="l" t="t" r="r" b="b"/>
            <a:pathLst>
              <a:path w="1697990" h="584200">
                <a:moveTo>
                  <a:pt x="0" y="291845"/>
                </a:moveTo>
                <a:lnTo>
                  <a:pt x="848868" y="0"/>
                </a:lnTo>
                <a:lnTo>
                  <a:pt x="1697736" y="291845"/>
                </a:lnTo>
                <a:lnTo>
                  <a:pt x="848868" y="583691"/>
                </a:lnTo>
                <a:lnTo>
                  <a:pt x="0" y="291845"/>
                </a:lnTo>
                <a:close/>
              </a:path>
            </a:pathLst>
          </a:custGeom>
          <a:ln w="25908"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" name="object 12"/>
          <p:cNvSpPr txBox="1"/>
          <p:nvPr/>
        </p:nvSpPr>
        <p:spPr>
          <a:xfrm>
            <a:off x="5264510" y="2174055"/>
            <a:ext cx="10628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?</a:t>
            </a:r>
          </a:p>
        </p:txBody>
      </p:sp>
      <p:sp>
        <p:nvSpPr>
          <p:cNvPr id="52" name="object 13"/>
          <p:cNvSpPr txBox="1"/>
          <p:nvPr/>
        </p:nvSpPr>
        <p:spPr>
          <a:xfrm>
            <a:off x="4888210" y="2746904"/>
            <a:ext cx="6919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True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6" name="object 17"/>
          <p:cNvSpPr txBox="1"/>
          <p:nvPr/>
        </p:nvSpPr>
        <p:spPr>
          <a:xfrm>
            <a:off x="4815427" y="3076991"/>
            <a:ext cx="1681811" cy="415498"/>
          </a:xfrm>
          <a:prstGeom prst="rect">
            <a:avLst/>
          </a:prstGeom>
          <a:ln w="25907">
            <a:solidFill>
              <a:schemeClr val="bg2">
                <a:lumMod val="50000"/>
              </a:schemeClr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37820" marR="0" lvl="0" indent="0" algn="l" defTabSz="914400" rtl="0" eaLnBrk="1" fontAlgn="base" latinLnBrk="0" hangingPunct="1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</a:p>
        </p:txBody>
      </p:sp>
      <p:sp>
        <p:nvSpPr>
          <p:cNvPr id="60" name="object 21"/>
          <p:cNvSpPr txBox="1"/>
          <p:nvPr/>
        </p:nvSpPr>
        <p:spPr>
          <a:xfrm>
            <a:off x="6501130" y="1930196"/>
            <a:ext cx="987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7" name="直接箭头连接符 6"/>
          <p:cNvCxnSpPr>
            <a:stCxn id="56" idx="2"/>
          </p:cNvCxnSpPr>
          <p:nvPr/>
        </p:nvCxnSpPr>
        <p:spPr>
          <a:xfrm>
            <a:off x="5656333" y="3492489"/>
            <a:ext cx="2228" cy="80114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6" idx="0"/>
          </p:cNvCxnSpPr>
          <p:nvPr/>
        </p:nvCxnSpPr>
        <p:spPr>
          <a:xfrm flipH="1">
            <a:off x="5656333" y="2641019"/>
            <a:ext cx="2228" cy="4359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54102" y="1732283"/>
            <a:ext cx="4459" cy="34596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516216" y="2339741"/>
            <a:ext cx="816636" cy="583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V="1">
            <a:off x="5652993" y="2348881"/>
            <a:ext cx="1655311" cy="1483019"/>
          </a:xfrm>
          <a:prstGeom prst="bentConnector3">
            <a:avLst>
              <a:gd name="adj1" fmla="val -105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72208" y="56850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运行结果：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	88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175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	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是偶数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883042" y="3958070"/>
            <a:ext cx="1322668" cy="514902"/>
            <a:chOff x="2873828" y="1394361"/>
            <a:chExt cx="1236822" cy="514902"/>
          </a:xfrm>
        </p:grpSpPr>
        <p:sp>
          <p:nvSpPr>
            <p:cNvPr id="58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2.4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8F76350-C38D-402E-BA43-B3C5CE7C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7" t="31267" r="54166" b="47615"/>
          <a:stretch/>
        </p:blipFill>
        <p:spPr>
          <a:xfrm>
            <a:off x="2123728" y="4509120"/>
            <a:ext cx="3467100" cy="118110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361AE7-9FFF-4736-BA82-C993A0182FCD}"/>
              </a:ext>
            </a:extLst>
          </p:cNvPr>
          <p:cNvCxnSpPr>
            <a:cxnSpLocks/>
          </p:cNvCxnSpPr>
          <p:nvPr/>
        </p:nvCxnSpPr>
        <p:spPr>
          <a:xfrm>
            <a:off x="2771800" y="522920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97666145"/>
      </p:ext>
    </p:extLst>
  </p:cSld>
  <p:clrMapOvr>
    <a:masterClrMapping/>
  </p:clrMapOvr>
  <p:transition spd="slow" advTm="9957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 animBg="1"/>
      <p:bldP spid="50" grpId="0" animBg="1"/>
      <p:bldP spid="51" grpId="0"/>
      <p:bldP spid="52" grpId="0"/>
      <p:bldP spid="56" grpId="0" animBg="1"/>
      <p:bldP spid="60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90414" y="1268760"/>
            <a:ext cx="7149937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根据判断条件结果而选择不同向前路径的运行方式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二分支结构</a:t>
            </a:r>
          </a:p>
        </p:txBody>
      </p:sp>
      <p:sp>
        <p:nvSpPr>
          <p:cNvPr id="26" name="object 10"/>
          <p:cNvSpPr txBox="1"/>
          <p:nvPr/>
        </p:nvSpPr>
        <p:spPr>
          <a:xfrm>
            <a:off x="876025" y="1938848"/>
            <a:ext cx="2833000" cy="1490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80000">
              <a:tabLst>
                <a:tab pos="685800" algn="l"/>
              </a:tabLst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</a:t>
            </a:r>
            <a:r>
              <a:rPr lang="en-US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sz="2400" b="1" spc="-4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algn="ctr"/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  <a:endParaRPr 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80000"/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</a:t>
            </a:r>
            <a:r>
              <a:rPr sz="2400" b="1" spc="-1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algn="ctr"/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</a:p>
        </p:txBody>
      </p:sp>
      <p:sp>
        <p:nvSpPr>
          <p:cNvPr id="31" name="object 10"/>
          <p:cNvSpPr/>
          <p:nvPr/>
        </p:nvSpPr>
        <p:spPr>
          <a:xfrm>
            <a:off x="5287633" y="2401091"/>
            <a:ext cx="80361" cy="591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object 12"/>
          <p:cNvSpPr/>
          <p:nvPr/>
        </p:nvSpPr>
        <p:spPr>
          <a:xfrm>
            <a:off x="5412201" y="2401092"/>
            <a:ext cx="80361" cy="591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object 14"/>
          <p:cNvSpPr/>
          <p:nvPr/>
        </p:nvSpPr>
        <p:spPr>
          <a:xfrm>
            <a:off x="5316768" y="2097121"/>
            <a:ext cx="1998034" cy="594956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3"/>
                </a:moveTo>
                <a:lnTo>
                  <a:pt x="690372" y="0"/>
                </a:lnTo>
                <a:lnTo>
                  <a:pt x="1380744" y="237743"/>
                </a:lnTo>
                <a:lnTo>
                  <a:pt x="690372" y="475487"/>
                </a:lnTo>
                <a:lnTo>
                  <a:pt x="0" y="237743"/>
                </a:lnTo>
                <a:close/>
              </a:path>
            </a:pathLst>
          </a:custGeom>
          <a:ln w="25908">
            <a:solidFill>
              <a:srgbClr val="2E9EED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object 21"/>
          <p:cNvSpPr txBox="1"/>
          <p:nvPr/>
        </p:nvSpPr>
        <p:spPr>
          <a:xfrm>
            <a:off x="5964840" y="2218380"/>
            <a:ext cx="113399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?</a:t>
            </a:r>
          </a:p>
        </p:txBody>
      </p:sp>
      <p:sp>
        <p:nvSpPr>
          <p:cNvPr id="55" name="object 22"/>
          <p:cNvSpPr txBox="1"/>
          <p:nvPr/>
        </p:nvSpPr>
        <p:spPr>
          <a:xfrm>
            <a:off x="4573853" y="1989888"/>
            <a:ext cx="72861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是</a:t>
            </a:r>
          </a:p>
        </p:txBody>
      </p:sp>
      <p:sp>
        <p:nvSpPr>
          <p:cNvPr id="61" name="object 30"/>
          <p:cNvSpPr txBox="1"/>
          <p:nvPr/>
        </p:nvSpPr>
        <p:spPr>
          <a:xfrm>
            <a:off x="4359393" y="2787236"/>
            <a:ext cx="1133170" cy="415498"/>
          </a:xfrm>
          <a:prstGeom prst="rect">
            <a:avLst/>
          </a:prstGeom>
          <a:ln w="25907">
            <a:solidFill>
              <a:srgbClr val="2E9EED"/>
            </a:solidFill>
          </a:ln>
        </p:spPr>
        <p:txBody>
          <a:bodyPr vert="horz" wrap="square" lIns="0" tIns="45720" rIns="0" bIns="0" rtlCol="0">
            <a:spAutoFit/>
          </a:bodyPr>
          <a:lstStyle>
            <a:defPPr>
              <a:defRPr lang="zh-CN"/>
            </a:defPPr>
            <a:lvl1pPr marL="337820">
              <a:lnSpc>
                <a:spcPct val="100000"/>
              </a:lnSpc>
              <a:spcBef>
                <a:spcPts val="360"/>
              </a:spcBef>
              <a:defRPr sz="1600">
                <a:latin typeface="+mn-ea"/>
                <a:cs typeface="微软雅黑"/>
              </a:defRPr>
            </a:lvl1pPr>
          </a:lstStyle>
          <a:p>
            <a:pPr marL="0" algn="ctr">
              <a:spcBef>
                <a:spcPts val="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object 31"/>
          <p:cNvSpPr txBox="1"/>
          <p:nvPr/>
        </p:nvSpPr>
        <p:spPr>
          <a:xfrm>
            <a:off x="7116967" y="2777444"/>
            <a:ext cx="1404731" cy="415498"/>
          </a:xfrm>
          <a:prstGeom prst="rect">
            <a:avLst/>
          </a:prstGeom>
          <a:ln w="25907">
            <a:solidFill>
              <a:srgbClr val="2E9EED"/>
            </a:solidFill>
          </a:ln>
        </p:spPr>
        <p:txBody>
          <a:bodyPr vert="horz" wrap="square" lIns="0" tIns="4572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ts val="0"/>
              </a:spcBef>
              <a:defRPr sz="1600">
                <a:latin typeface="+mn-ea"/>
                <a:cs typeface="微软雅黑"/>
              </a:defRPr>
            </a:lvl1pPr>
          </a:lstStyle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object 43"/>
          <p:cNvSpPr txBox="1"/>
          <p:nvPr/>
        </p:nvSpPr>
        <p:spPr>
          <a:xfrm>
            <a:off x="7062940" y="1961751"/>
            <a:ext cx="102510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否</a:t>
            </a:r>
          </a:p>
        </p:txBody>
      </p:sp>
      <p:cxnSp>
        <p:nvCxnSpPr>
          <p:cNvPr id="3" name="肘形连接符 2"/>
          <p:cNvCxnSpPr>
            <a:cxnSpLocks/>
            <a:endCxn id="61" idx="0"/>
          </p:cNvCxnSpPr>
          <p:nvPr/>
        </p:nvCxnSpPr>
        <p:spPr>
          <a:xfrm rot="10800000" flipV="1">
            <a:off x="4925979" y="2394594"/>
            <a:ext cx="401839" cy="392641"/>
          </a:xfrm>
          <a:prstGeom prst="bentConnector2">
            <a:avLst/>
          </a:prstGeom>
          <a:ln w="25400">
            <a:solidFill>
              <a:srgbClr val="6E6E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cxnSpLocks/>
            <a:endCxn id="62" idx="0"/>
          </p:cNvCxnSpPr>
          <p:nvPr/>
        </p:nvCxnSpPr>
        <p:spPr>
          <a:xfrm>
            <a:off x="7314802" y="2401090"/>
            <a:ext cx="504531" cy="376354"/>
          </a:xfrm>
          <a:prstGeom prst="bentConnector2">
            <a:avLst/>
          </a:prstGeom>
          <a:ln w="25400">
            <a:solidFill>
              <a:srgbClr val="6E6E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cxnSpLocks/>
            <a:stCxn id="61" idx="2"/>
          </p:cNvCxnSpPr>
          <p:nvPr/>
        </p:nvCxnSpPr>
        <p:spPr>
          <a:xfrm rot="16200000" flipH="1">
            <a:off x="5507748" y="2620964"/>
            <a:ext cx="226266" cy="1389806"/>
          </a:xfrm>
          <a:prstGeom prst="bentConnector2">
            <a:avLst/>
          </a:prstGeom>
          <a:ln w="25400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59726" y="3429000"/>
            <a:ext cx="0" cy="290416"/>
          </a:xfrm>
          <a:prstGeom prst="straightConnector1">
            <a:avLst/>
          </a:prstGeom>
          <a:ln w="25400">
            <a:solidFill>
              <a:srgbClr val="6E6E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351165" y="1806705"/>
            <a:ext cx="0" cy="290416"/>
          </a:xfrm>
          <a:prstGeom prst="straightConnector1">
            <a:avLst/>
          </a:prstGeom>
          <a:ln w="25400">
            <a:solidFill>
              <a:srgbClr val="6E6E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873772" y="3850202"/>
            <a:ext cx="1322668" cy="514902"/>
            <a:chOff x="2873828" y="1394361"/>
            <a:chExt cx="1236822" cy="514902"/>
          </a:xfrm>
        </p:grpSpPr>
        <p:sp>
          <p:nvSpPr>
            <p:cNvPr id="49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2.5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3" name="肘形连接符 22"/>
          <p:cNvCxnSpPr>
            <a:cxnSpLocks/>
            <a:stCxn id="62" idx="2"/>
          </p:cNvCxnSpPr>
          <p:nvPr/>
        </p:nvCxnSpPr>
        <p:spPr>
          <a:xfrm rot="5400000">
            <a:off x="6971502" y="2581169"/>
            <a:ext cx="236058" cy="1459605"/>
          </a:xfrm>
          <a:prstGeom prst="bentConnector2">
            <a:avLst/>
          </a:prstGeom>
          <a:ln w="25400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8B06600-4F00-41D5-94F8-4B48E421F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8" t="31436" r="53958" b="34672"/>
          <a:stretch/>
        </p:blipFill>
        <p:spPr>
          <a:xfrm>
            <a:off x="2123727" y="4509120"/>
            <a:ext cx="3728495" cy="2016224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7F58ED1-E8DD-40F2-9BC5-2F35CAE069EE}"/>
              </a:ext>
            </a:extLst>
          </p:cNvPr>
          <p:cNvCxnSpPr>
            <a:cxnSpLocks/>
          </p:cNvCxnSpPr>
          <p:nvPr/>
        </p:nvCxnSpPr>
        <p:spPr>
          <a:xfrm>
            <a:off x="2699792" y="5229200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64502D-AF7C-4C2F-BCCF-5370E4C7CAED}"/>
              </a:ext>
            </a:extLst>
          </p:cNvPr>
          <p:cNvCxnSpPr>
            <a:cxnSpLocks/>
          </p:cNvCxnSpPr>
          <p:nvPr/>
        </p:nvCxnSpPr>
        <p:spPr>
          <a:xfrm>
            <a:off x="1979712" y="6093296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4222122"/>
      </p:ext>
    </p:extLst>
  </p:cSld>
  <p:clrMapOvr>
    <a:masterClrMapping/>
  </p:clrMapOvr>
  <p:transition spd="slow" advTm="12484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6" grpId="0" animBg="1"/>
      <p:bldP spid="38" grpId="0" animBg="1"/>
      <p:bldP spid="54" grpId="0"/>
      <p:bldP spid="55" grpId="0"/>
      <p:bldP spid="61" grpId="0" animBg="1"/>
      <p:bldP spid="62" grpId="0" animBg="1"/>
      <p:bldP spid="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05837" y="-48422"/>
            <a:ext cx="3214596" cy="2428533"/>
            <a:chOff x="-274449" y="-48422"/>
            <a:chExt cx="4286128" cy="2428533"/>
          </a:xfrm>
        </p:grpSpPr>
        <p:grpSp>
          <p:nvGrpSpPr>
            <p:cNvPr id="34" name="组合 33"/>
            <p:cNvGrpSpPr/>
            <p:nvPr/>
          </p:nvGrpSpPr>
          <p:grpSpPr>
            <a:xfrm>
              <a:off x="-45890" y="-48422"/>
              <a:ext cx="4057569" cy="2428533"/>
              <a:chOff x="3784881" y="1463979"/>
              <a:chExt cx="5159521" cy="2428533"/>
            </a:xfrm>
          </p:grpSpPr>
          <p:sp>
            <p:nvSpPr>
              <p:cNvPr id="36" name="矩形 42"/>
              <p:cNvSpPr/>
              <p:nvPr/>
            </p:nvSpPr>
            <p:spPr>
              <a:xfrm rot="1800000">
                <a:off x="4034127" y="1463979"/>
                <a:ext cx="4910275" cy="2428533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833418" y="26381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84881" y="1768427"/>
                <a:ext cx="4144064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90414" y="1268760"/>
            <a:ext cx="6717889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紧凑形式：适用于简单表达式的二分支结构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二分支结构</a:t>
            </a:r>
          </a:p>
        </p:txBody>
      </p:sp>
      <p:sp>
        <p:nvSpPr>
          <p:cNvPr id="32" name="矩形 31"/>
          <p:cNvSpPr/>
          <p:nvPr/>
        </p:nvSpPr>
        <p:spPr>
          <a:xfrm>
            <a:off x="1187703" y="1970078"/>
            <a:ext cx="6336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87630" algn="ctr">
              <a:lnSpc>
                <a:spcPct val="100000"/>
              </a:lnSpc>
              <a:tabLst>
                <a:tab pos="2628265" algn="l"/>
              </a:tabLst>
            </a:pPr>
            <a:r>
              <a:rPr lang="en-US" altLang="zh-CN" sz="2400" b="1" spc="-10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表达式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  <a:r>
              <a:rPr lang="zh-CN" altLang="en-US" sz="2400" b="1" spc="2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if </a:t>
            </a:r>
            <a:r>
              <a:rPr lang="en-US" altLang="zh-CN" sz="2400" b="1" spc="-10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lang="zh-CN" altLang="en-US" sz="2400" b="1" spc="-1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1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 </a:t>
            </a:r>
            <a:r>
              <a:rPr lang="en-US" altLang="zh-CN" sz="2400" b="1" spc="-10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表达式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1331640" y="3912681"/>
            <a:ext cx="756084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zh-CN" sz="2200" b="1" dirty="0" err="1">
                <a:latin typeface="微软雅黑" pitchFamily="34" charset="-122"/>
                <a:ea typeface="微软雅黑" pitchFamily="34" charset="-122"/>
                <a:cs typeface="Consolas"/>
              </a:rPr>
              <a:t>num</a:t>
            </a:r>
            <a:r>
              <a:rPr sz="2200" b="1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=</a:t>
            </a:r>
            <a:r>
              <a:rPr sz="2200" b="1" spc="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200" b="1" spc="-5" dirty="0" err="1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eval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sz="2200" b="1" spc="-5" dirty="0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input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())</a:t>
            </a:r>
            <a:endParaRPr lang="en-US" sz="22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2700">
              <a:lnSpc>
                <a:spcPct val="150000"/>
              </a:lnSpc>
            </a:pPr>
            <a:r>
              <a:rPr sz="2200" b="1" spc="-5" dirty="0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print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lang="zh-CN" altLang="en-US"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是</a:t>
            </a:r>
            <a:r>
              <a:rPr sz="2200" b="1" spc="-10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{}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.format(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lang="zh-CN" altLang="en-US"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偶数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sz="2200" b="1" spc="40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2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if</a:t>
            </a:r>
            <a:r>
              <a:rPr sz="22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200" b="1" spc="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num%2</a:t>
            </a:r>
            <a:r>
              <a:rPr sz="2200" b="1" dirty="0">
                <a:latin typeface="微软雅黑" pitchFamily="34" charset="-122"/>
                <a:ea typeface="微软雅黑" pitchFamily="34" charset="-122"/>
                <a:cs typeface="Consolas"/>
              </a:rPr>
              <a:t>==</a:t>
            </a:r>
            <a:r>
              <a:rPr lang="en-US" sz="2200" b="1" dirty="0">
                <a:latin typeface="微软雅黑" pitchFamily="34" charset="-122"/>
                <a:ea typeface="微软雅黑" pitchFamily="34" charset="-122"/>
                <a:cs typeface="Consolas"/>
              </a:rPr>
              <a:t>0</a:t>
            </a:r>
            <a:r>
              <a:rPr sz="2200" b="1" spc="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2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</a:t>
            </a:r>
            <a:r>
              <a:rPr sz="22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lang="zh-CN" altLang="en-US"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奇数</a:t>
            </a:r>
            <a:r>
              <a:rPr sz="22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sz="2200" b="1" spc="-5" dirty="0">
                <a:latin typeface="微软雅黑" pitchFamily="34" charset="-122"/>
                <a:ea typeface="微软雅黑" pitchFamily="34" charset="-122"/>
                <a:cs typeface="Consolas"/>
              </a:rPr>
              <a:t>))</a:t>
            </a:r>
            <a:endParaRPr sz="2200"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29756" y="3284984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2.6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DC08D39-2486-4791-BD70-ED5B4AD262A0}"/>
              </a:ext>
            </a:extLst>
          </p:cNvPr>
          <p:cNvCxnSpPr>
            <a:cxnSpLocks/>
          </p:cNvCxnSpPr>
          <p:nvPr/>
        </p:nvCxnSpPr>
        <p:spPr>
          <a:xfrm>
            <a:off x="4139952" y="50131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2AF3BD7-CC24-48DA-9010-0DEE2386C6EC}"/>
              </a:ext>
            </a:extLst>
          </p:cNvPr>
          <p:cNvCxnSpPr>
            <a:cxnSpLocks/>
          </p:cNvCxnSpPr>
          <p:nvPr/>
        </p:nvCxnSpPr>
        <p:spPr>
          <a:xfrm>
            <a:off x="5292080" y="5013176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1EA837-4C88-40CD-B3C3-E067AE528330}"/>
              </a:ext>
            </a:extLst>
          </p:cNvPr>
          <p:cNvCxnSpPr>
            <a:cxnSpLocks/>
          </p:cNvCxnSpPr>
          <p:nvPr/>
        </p:nvCxnSpPr>
        <p:spPr>
          <a:xfrm>
            <a:off x="7812360" y="50131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552">
        <p:fade/>
      </p:transition>
    </mc:Choice>
    <mc:Fallback xmlns="">
      <p:transition spd="med" advTm="100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2" grpId="0" animBg="1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45"/>
          <p:cNvSpPr/>
          <p:nvPr/>
        </p:nvSpPr>
        <p:spPr>
          <a:xfrm>
            <a:off x="5580112" y="1844675"/>
            <a:ext cx="2808312" cy="3126508"/>
          </a:xfrm>
          <a:custGeom>
            <a:avLst/>
            <a:gdLst/>
            <a:ahLst/>
            <a:cxnLst/>
            <a:rect l="l" t="t" r="r" b="b"/>
            <a:pathLst>
              <a:path w="2480945" h="2946400">
                <a:moveTo>
                  <a:pt x="2124900" y="0"/>
                </a:moveTo>
                <a:lnTo>
                  <a:pt x="2480500" y="0"/>
                </a:lnTo>
                <a:lnTo>
                  <a:pt x="2480500" y="2946387"/>
                </a:lnTo>
                <a:lnTo>
                  <a:pt x="0" y="2946387"/>
                </a:lnTo>
              </a:path>
            </a:pathLst>
          </a:custGeom>
          <a:ln>
            <a:solidFill>
              <a:srgbClr val="6E6E6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多分支结构</a:t>
            </a:r>
          </a:p>
        </p:txBody>
      </p:sp>
      <p:sp>
        <p:nvSpPr>
          <p:cNvPr id="14" name="object 9"/>
          <p:cNvSpPr txBox="1"/>
          <p:nvPr/>
        </p:nvSpPr>
        <p:spPr>
          <a:xfrm>
            <a:off x="1144191" y="1618257"/>
            <a:ext cx="2491705" cy="4053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80000">
              <a:lnSpc>
                <a:spcPct val="100000"/>
              </a:lnSpc>
              <a:spcBef>
                <a:spcPts val="105"/>
              </a:spcBef>
              <a:tabLst>
                <a:tab pos="571500" algn="l"/>
              </a:tabLst>
            </a:pPr>
            <a:r>
              <a:rPr sz="20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if	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  <a:r>
              <a:rPr sz="2000" b="1" spc="-10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0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</a:p>
          <a:p>
            <a:pPr marL="180000">
              <a:lnSpc>
                <a:spcPct val="100000"/>
              </a:lnSpc>
              <a:spcBef>
                <a:spcPts val="1440"/>
              </a:spcBef>
              <a:tabLst>
                <a:tab pos="850265" algn="l"/>
              </a:tabLst>
            </a:pPr>
            <a:r>
              <a:rPr lang="en-US" altLang="zh-CN" sz="2000" b="1" dirty="0" err="1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</a:t>
            </a:r>
            <a:r>
              <a:rPr sz="2000" b="1" dirty="0" err="1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lif</a:t>
            </a:r>
            <a:r>
              <a:rPr lang="en-US" sz="20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 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  <a:r>
              <a:rPr sz="2000" b="1" spc="-1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0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latin typeface="微软雅黑" pitchFamily="34" charset="-122"/>
                <a:ea typeface="微软雅黑" pitchFamily="34" charset="-122"/>
                <a:cs typeface="Consolas"/>
              </a:rPr>
              <a:t>……</a:t>
            </a:r>
            <a:endParaRPr lang="en-US"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endParaRPr lang="en-US"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800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</a:t>
            </a:r>
            <a:r>
              <a:rPr lang="en-US" altLang="zh-CN" sz="2000" b="1" spc="-2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0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Consolas"/>
              </a:rPr>
              <a:t>N&gt;</a:t>
            </a: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endParaRPr sz="2000"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4788025" y="1532254"/>
            <a:ext cx="1718454" cy="612000"/>
          </a:xfrm>
          <a:custGeom>
            <a:avLst/>
            <a:gdLst/>
            <a:ahLst/>
            <a:cxnLst/>
            <a:rect l="l" t="t" r="r" b="b"/>
            <a:pathLst>
              <a:path w="1697989" h="584200">
                <a:moveTo>
                  <a:pt x="0" y="291846"/>
                </a:moveTo>
                <a:lnTo>
                  <a:pt x="848868" y="0"/>
                </a:lnTo>
                <a:lnTo>
                  <a:pt x="1697736" y="291846"/>
                </a:lnTo>
                <a:lnTo>
                  <a:pt x="848868" y="583692"/>
                </a:lnTo>
                <a:lnTo>
                  <a:pt x="0" y="291846"/>
                </a:lnTo>
                <a:close/>
              </a:path>
            </a:pathLst>
          </a:custGeom>
          <a:ln w="25908">
            <a:solidFill>
              <a:srgbClr val="2E9EED"/>
            </a:solidFill>
          </a:ln>
        </p:spPr>
        <p:txBody>
          <a:bodyPr wrap="square" lIns="0" tIns="0" rIns="0" bIns="0" rtlCol="0"/>
          <a:lstStyle/>
          <a:p>
            <a:endParaRPr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5317687" y="1664320"/>
            <a:ext cx="78435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条件1</a:t>
            </a:r>
            <a:r>
              <a:rPr b="1" spc="-65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?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006780" y="1352681"/>
            <a:ext cx="7591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True</a:t>
            </a:r>
            <a:endParaRPr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5130280" y="4162680"/>
            <a:ext cx="1276404" cy="325089"/>
          </a:xfrm>
          <a:prstGeom prst="rect">
            <a:avLst/>
          </a:prstGeom>
          <a:ln w="25907">
            <a:solidFill>
              <a:srgbClr val="2E9EED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语句块N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4994525" y="2094872"/>
            <a:ext cx="618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False</a:t>
            </a:r>
            <a:endParaRPr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4788025" y="3233038"/>
            <a:ext cx="1718453" cy="585470"/>
          </a:xfrm>
          <a:custGeom>
            <a:avLst/>
            <a:gdLst/>
            <a:ahLst/>
            <a:cxnLst/>
            <a:rect l="l" t="t" r="r" b="b"/>
            <a:pathLst>
              <a:path w="1697989" h="585470">
                <a:moveTo>
                  <a:pt x="0" y="292608"/>
                </a:moveTo>
                <a:lnTo>
                  <a:pt x="848868" y="0"/>
                </a:lnTo>
                <a:lnTo>
                  <a:pt x="1697736" y="292608"/>
                </a:lnTo>
                <a:lnTo>
                  <a:pt x="848868" y="585216"/>
                </a:lnTo>
                <a:lnTo>
                  <a:pt x="0" y="292608"/>
                </a:lnTo>
                <a:close/>
              </a:path>
            </a:pathLst>
          </a:custGeom>
          <a:ln w="25908">
            <a:solidFill>
              <a:srgbClr val="2E9EED"/>
            </a:solidFill>
          </a:ln>
        </p:spPr>
        <p:txBody>
          <a:bodyPr wrap="square" lIns="0" tIns="0" rIns="0" bIns="0" rtlCol="0"/>
          <a:lstStyle/>
          <a:p>
            <a:endParaRPr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bject 31"/>
          <p:cNvSpPr txBox="1"/>
          <p:nvPr/>
        </p:nvSpPr>
        <p:spPr>
          <a:xfrm>
            <a:off x="5004836" y="2881186"/>
            <a:ext cx="618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False</a:t>
            </a:r>
            <a:endParaRPr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22" name="object 32"/>
          <p:cNvSpPr txBox="1"/>
          <p:nvPr/>
        </p:nvSpPr>
        <p:spPr>
          <a:xfrm>
            <a:off x="5007749" y="3764496"/>
            <a:ext cx="618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False</a:t>
            </a:r>
            <a:endParaRPr b="1" dirty="0"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23" name="object 33"/>
          <p:cNvSpPr txBox="1"/>
          <p:nvPr/>
        </p:nvSpPr>
        <p:spPr>
          <a:xfrm>
            <a:off x="5508828" y="2207582"/>
            <a:ext cx="2908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……</a:t>
            </a:r>
          </a:p>
        </p:txBody>
      </p:sp>
      <p:sp>
        <p:nvSpPr>
          <p:cNvPr id="24" name="object 34"/>
          <p:cNvSpPr txBox="1"/>
          <p:nvPr/>
        </p:nvSpPr>
        <p:spPr>
          <a:xfrm>
            <a:off x="5228034" y="3367076"/>
            <a:ext cx="11786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条件N-1</a:t>
            </a:r>
            <a:r>
              <a:rPr b="1" spc="-65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?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6" name="object 39"/>
          <p:cNvSpPr/>
          <p:nvPr/>
        </p:nvSpPr>
        <p:spPr>
          <a:xfrm>
            <a:off x="6732239" y="1623695"/>
            <a:ext cx="1338331" cy="468000"/>
          </a:xfrm>
          <a:custGeom>
            <a:avLst/>
            <a:gdLst/>
            <a:ahLst/>
            <a:cxnLst/>
            <a:rect l="l" t="t" r="r" b="b"/>
            <a:pathLst>
              <a:path w="1061084" h="403860">
                <a:moveTo>
                  <a:pt x="0" y="0"/>
                </a:moveTo>
                <a:lnTo>
                  <a:pt x="1060703" y="0"/>
                </a:lnTo>
                <a:lnTo>
                  <a:pt x="1060703" y="403860"/>
                </a:lnTo>
                <a:lnTo>
                  <a:pt x="0" y="4038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908">
            <a:solidFill>
              <a:srgbClr val="2E9EED"/>
            </a:solidFill>
          </a:ln>
        </p:spPr>
        <p:txBody>
          <a:bodyPr wrap="square" lIns="0" tIns="0" rIns="0" bIns="0" rtlCol="0"/>
          <a:lstStyle/>
          <a:p>
            <a:endParaRPr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bject 43"/>
          <p:cNvSpPr txBox="1"/>
          <p:nvPr/>
        </p:nvSpPr>
        <p:spPr>
          <a:xfrm>
            <a:off x="6805619" y="3387469"/>
            <a:ext cx="126495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语句块N</a:t>
            </a:r>
            <a:r>
              <a:rPr b="1" spc="-10" dirty="0">
                <a:latin typeface="微软雅黑" pitchFamily="34" charset="-122"/>
                <a:ea typeface="微软雅黑" pitchFamily="34" charset="-122"/>
                <a:cs typeface="微软雅黑"/>
              </a:rPr>
              <a:t>-</a:t>
            </a: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1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8" name="object 44"/>
          <p:cNvSpPr/>
          <p:nvPr/>
        </p:nvSpPr>
        <p:spPr>
          <a:xfrm>
            <a:off x="6765977" y="3290951"/>
            <a:ext cx="1304594" cy="468000"/>
          </a:xfrm>
          <a:custGeom>
            <a:avLst/>
            <a:gdLst/>
            <a:ahLst/>
            <a:cxnLst/>
            <a:rect l="l" t="t" r="r" b="b"/>
            <a:pathLst>
              <a:path w="1061084" h="402589">
                <a:moveTo>
                  <a:pt x="0" y="0"/>
                </a:moveTo>
                <a:lnTo>
                  <a:pt x="1060703" y="0"/>
                </a:lnTo>
                <a:lnTo>
                  <a:pt x="1060703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E9EED"/>
            </a:solidFill>
          </a:ln>
        </p:spPr>
        <p:txBody>
          <a:bodyPr wrap="square" lIns="0" tIns="0" rIns="0" bIns="0" rtlCol="0"/>
          <a:lstStyle/>
          <a:p>
            <a:endParaRPr sz="20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633913" y="2131449"/>
            <a:ext cx="0" cy="320601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35509" y="2912440"/>
            <a:ext cx="0" cy="320601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633913" y="3818511"/>
            <a:ext cx="0" cy="344169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070571" y="3524951"/>
            <a:ext cx="317853" cy="822"/>
          </a:xfrm>
          <a:prstGeom prst="line">
            <a:avLst/>
          </a:prstGeom>
          <a:ln>
            <a:solidFill>
              <a:srgbClr val="6E6E6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460759" y="1844675"/>
            <a:ext cx="270704" cy="0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580112" y="4971183"/>
            <a:ext cx="0" cy="347472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16216" y="3501008"/>
            <a:ext cx="270704" cy="0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object 38"/>
          <p:cNvSpPr txBox="1"/>
          <p:nvPr/>
        </p:nvSpPr>
        <p:spPr>
          <a:xfrm>
            <a:off x="6837923" y="1713104"/>
            <a:ext cx="84408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itchFamily="34" charset="-122"/>
                <a:ea typeface="微软雅黑" pitchFamily="34" charset="-122"/>
                <a:cs typeface="微软雅黑"/>
              </a:rPr>
              <a:t>语句块1</a:t>
            </a:r>
            <a:endParaRPr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580112" y="4487769"/>
            <a:ext cx="7576" cy="483414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14C90E-D76B-43D5-8EB4-0A894142E4F6}"/>
              </a:ext>
            </a:extLst>
          </p:cNvPr>
          <p:cNvCxnSpPr/>
          <p:nvPr/>
        </p:nvCxnSpPr>
        <p:spPr>
          <a:xfrm>
            <a:off x="5652120" y="1196752"/>
            <a:ext cx="0" cy="320601"/>
          </a:xfrm>
          <a:prstGeom prst="straightConnector1">
            <a:avLst/>
          </a:prstGeom>
          <a:ln>
            <a:solidFill>
              <a:srgbClr val="6E6E6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8005806"/>
      </p:ext>
    </p:extLst>
  </p:cSld>
  <p:clrMapOvr>
    <a:masterClrMapping/>
  </p:clrMapOvr>
  <p:transition spd="slow" advTm="13986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6" grpId="0" animBg="1"/>
      <p:bldP spid="27" grpId="0"/>
      <p:bldP spid="28" grpId="0" animBg="1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分支结构的应用</a:t>
            </a:r>
          </a:p>
        </p:txBody>
      </p:sp>
    </p:spTree>
    <p:extLst>
      <p:ext uri="{BB962C8B-B14F-4D97-AF65-F5344CB8AC3E}">
        <p14:creationId xmlns:p14="http://schemas.microsoft.com/office/powerpoint/2010/main" val="1618500953"/>
      </p:ext>
    </p:extLst>
  </p:cSld>
  <p:clrMapOvr>
    <a:masterClrMapping/>
  </p:clrMapOvr>
  <p:transition spd="slow" advTm="1043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8501" y="4270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多分支结构</a:t>
            </a:r>
          </a:p>
        </p:txBody>
      </p:sp>
      <p:sp>
        <p:nvSpPr>
          <p:cNvPr id="45" name="object 12"/>
          <p:cNvSpPr txBox="1"/>
          <p:nvPr/>
        </p:nvSpPr>
        <p:spPr>
          <a:xfrm>
            <a:off x="2195736" y="6165304"/>
            <a:ext cx="3140828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</a:rPr>
              <a:t>输入的成绩属于级别</a:t>
            </a:r>
            <a:r>
              <a:rPr lang="en-US" altLang="zh-CN" sz="2000" b="1" dirty="0">
                <a:solidFill>
                  <a:schemeClr val="tx1"/>
                </a:solidFill>
              </a:rPr>
              <a:t>D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5450" y="2449899"/>
            <a:ext cx="4743891" cy="3427373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195736" y="5805264"/>
            <a:ext cx="3960440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当输入成绩为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95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，输出结果是？</a:t>
            </a:r>
          </a:p>
        </p:txBody>
      </p:sp>
      <p:sp>
        <p:nvSpPr>
          <p:cNvPr id="16" name="矩形 15"/>
          <p:cNvSpPr/>
          <p:nvPr/>
        </p:nvSpPr>
        <p:spPr>
          <a:xfrm>
            <a:off x="2051720" y="1184945"/>
            <a:ext cx="6480720" cy="12926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对不同分数进行分级：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≥分数≥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90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A,90&gt;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70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C,70&gt;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5035" y="1172270"/>
            <a:ext cx="1322669" cy="497957"/>
            <a:chOff x="2873827" y="1411306"/>
            <a:chExt cx="1236823" cy="497957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2873827" y="1422362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2.7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F203AE-3FD0-4DE3-AFEC-282350ECFEC0}"/>
              </a:ext>
            </a:extLst>
          </p:cNvPr>
          <p:cNvCxnSpPr>
            <a:cxnSpLocks/>
          </p:cNvCxnSpPr>
          <p:nvPr/>
        </p:nvCxnSpPr>
        <p:spPr>
          <a:xfrm>
            <a:off x="2771800" y="299695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128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533">
        <p:fade/>
      </p:transition>
    </mc:Choice>
    <mc:Fallback xmlns="">
      <p:transition spd="med" advTm="975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05837" y="256026"/>
            <a:ext cx="3214596" cy="1200347"/>
            <a:chOff x="-274449" y="256026"/>
            <a:chExt cx="4286128" cy="1200347"/>
          </a:xfrm>
        </p:grpSpPr>
        <p:grpSp>
          <p:nvGrpSpPr>
            <p:cNvPr id="34" name="组合 33"/>
            <p:cNvGrpSpPr/>
            <p:nvPr/>
          </p:nvGrpSpPr>
          <p:grpSpPr>
            <a:xfrm>
              <a:off x="-45890" y="256026"/>
              <a:ext cx="4057569" cy="1200347"/>
              <a:chOff x="3784881" y="1768427"/>
              <a:chExt cx="5159521" cy="1200347"/>
            </a:xfrm>
          </p:grpSpPr>
          <p:sp>
            <p:nvSpPr>
              <p:cNvPr id="36" name="矩形 42"/>
              <p:cNvSpPr/>
              <p:nvPr/>
            </p:nvSpPr>
            <p:spPr>
              <a:xfrm rot="1800000">
                <a:off x="4034127" y="2387717"/>
                <a:ext cx="4910275" cy="581057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833418" y="26381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84881" y="1768427"/>
                <a:ext cx="4144063" cy="817076"/>
              </a:xfrm>
              <a:prstGeom prst="roundRect">
                <a:avLst>
                  <a:gd name="adj" fmla="val 50000"/>
                </a:avLst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-274449" y="256026"/>
              <a:ext cx="901687" cy="817076"/>
            </a:xfrm>
            <a:prstGeom prst="ellipse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多分支结构</a:t>
            </a:r>
          </a:p>
        </p:txBody>
      </p:sp>
      <p:sp>
        <p:nvSpPr>
          <p:cNvPr id="14" name="object 12"/>
          <p:cNvSpPr txBox="1"/>
          <p:nvPr/>
        </p:nvSpPr>
        <p:spPr>
          <a:xfrm>
            <a:off x="2151253" y="6187370"/>
            <a:ext cx="5157051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</a:rPr>
              <a:t>当输入成绩为</a:t>
            </a:r>
            <a:r>
              <a:rPr lang="en-US" altLang="zh-CN" sz="2000" b="1" dirty="0">
                <a:solidFill>
                  <a:schemeClr val="tx1"/>
                </a:solidFill>
              </a:rPr>
              <a:t>95</a:t>
            </a:r>
            <a:r>
              <a:rPr lang="zh-CN" altLang="en-US" sz="2000" b="1" dirty="0">
                <a:solidFill>
                  <a:schemeClr val="tx1"/>
                </a:solidFill>
              </a:rPr>
              <a:t>，输出的级别为</a:t>
            </a:r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11" y="2443130"/>
            <a:ext cx="5356444" cy="3794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5" name="矩形 24"/>
          <p:cNvSpPr/>
          <p:nvPr/>
        </p:nvSpPr>
        <p:spPr>
          <a:xfrm>
            <a:off x="2051720" y="1184945"/>
            <a:ext cx="6480720" cy="12926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对不同分数进行分级：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≥分数≥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90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A,90&gt;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70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C,70&gt;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分数≥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输出等级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5035" y="1172270"/>
            <a:ext cx="1322669" cy="497957"/>
            <a:chOff x="2873827" y="1411306"/>
            <a:chExt cx="1236823" cy="497957"/>
          </a:xfrm>
        </p:grpSpPr>
        <p:sp>
          <p:nvSpPr>
            <p:cNvPr id="27" name="Rectangle: Rounded Corners 4"/>
            <p:cNvSpPr/>
            <p:nvPr/>
          </p:nvSpPr>
          <p:spPr>
            <a:xfrm>
              <a:off x="2873827" y="1422362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2.7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2299" y="3368025"/>
            <a:ext cx="3460579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注意多条件之间的包含关系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295FAF-AE53-47F1-9B90-F93DC95CD3C3}"/>
              </a:ext>
            </a:extLst>
          </p:cNvPr>
          <p:cNvCxnSpPr>
            <a:cxnSpLocks/>
          </p:cNvCxnSpPr>
          <p:nvPr/>
        </p:nvCxnSpPr>
        <p:spPr>
          <a:xfrm>
            <a:off x="2699792" y="306896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85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546">
        <p:fade/>
      </p:transition>
    </mc:Choice>
    <mc:Fallback xmlns="">
      <p:transition spd="med" advTm="1045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17"/>
          <p:cNvSpPr/>
          <p:nvPr/>
        </p:nvSpPr>
        <p:spPr>
          <a:xfrm rot="10800000">
            <a:off x="857993" y="1909862"/>
            <a:ext cx="40903" cy="14462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sz="1350" b="1" dirty="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3568" y="1412776"/>
            <a:ext cx="386470" cy="515293"/>
            <a:chOff x="891044" y="1381036"/>
            <a:chExt cx="687057" cy="687057"/>
          </a:xfrm>
        </p:grpSpPr>
        <p:sp>
          <p:nvSpPr>
            <p:cNvPr id="27" name="Oval 14"/>
            <p:cNvSpPr/>
            <p:nvPr/>
          </p:nvSpPr>
          <p:spPr>
            <a:xfrm>
              <a:off x="891044" y="1381036"/>
              <a:ext cx="687057" cy="68705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sz="1350" b="1" dirty="0">
                <a:solidFill>
                  <a:srgbClr val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26" y="1509031"/>
              <a:ext cx="385191" cy="379172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1143000" y="404664"/>
            <a:ext cx="6858000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发展 </a:t>
            </a:r>
          </a:p>
        </p:txBody>
      </p:sp>
      <p:sp>
        <p:nvSpPr>
          <p:cNvPr id="63" name="矩形 62"/>
          <p:cNvSpPr/>
          <p:nvPr/>
        </p:nvSpPr>
        <p:spPr>
          <a:xfrm>
            <a:off x="1403648" y="1427127"/>
            <a:ext cx="3061883" cy="80791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spcBef>
                <a:spcPct val="20000"/>
              </a:spcBef>
              <a:buClr>
                <a:srgbClr val="57ABA3"/>
              </a:buClr>
            </a:pPr>
            <a:r>
              <a:rPr lang="en-US" altLang="zh-CN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</a:p>
        </p:txBody>
      </p:sp>
      <p:sp>
        <p:nvSpPr>
          <p:cNvPr id="65" name="矩形 64"/>
          <p:cNvSpPr/>
          <p:nvPr/>
        </p:nvSpPr>
        <p:spPr>
          <a:xfrm>
            <a:off x="3498993" y="2780928"/>
            <a:ext cx="549019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 2.0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正式发布</a:t>
            </a:r>
          </a:p>
        </p:txBody>
      </p:sp>
      <p:sp>
        <p:nvSpPr>
          <p:cNvPr id="66" name="矩形 65"/>
          <p:cNvSpPr/>
          <p:nvPr/>
        </p:nvSpPr>
        <p:spPr>
          <a:xfrm>
            <a:off x="1403648" y="2780928"/>
            <a:ext cx="210282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sp>
        <p:nvSpPr>
          <p:cNvPr id="67" name="矩形 66"/>
          <p:cNvSpPr/>
          <p:nvPr/>
        </p:nvSpPr>
        <p:spPr>
          <a:xfrm>
            <a:off x="3491880" y="3435099"/>
            <a:ext cx="549019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Python2.7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，终结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2.x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系列版本的发展</a:t>
            </a:r>
          </a:p>
        </p:txBody>
      </p:sp>
      <p:sp>
        <p:nvSpPr>
          <p:cNvPr id="73" name="矩形 72"/>
          <p:cNvSpPr/>
          <p:nvPr/>
        </p:nvSpPr>
        <p:spPr>
          <a:xfrm>
            <a:off x="1403648" y="3435099"/>
            <a:ext cx="210282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</p:txBody>
      </p:sp>
      <p:sp>
        <p:nvSpPr>
          <p:cNvPr id="74" name="矩形 73"/>
          <p:cNvSpPr/>
          <p:nvPr/>
        </p:nvSpPr>
        <p:spPr>
          <a:xfrm>
            <a:off x="1403648" y="4011163"/>
            <a:ext cx="210282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sp>
        <p:nvSpPr>
          <p:cNvPr id="77" name="矩形 76"/>
          <p:cNvSpPr/>
          <p:nvPr/>
        </p:nvSpPr>
        <p:spPr>
          <a:xfrm>
            <a:off x="3491880" y="4011163"/>
            <a:ext cx="549019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 3.0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正式发布</a:t>
            </a:r>
          </a:p>
        </p:txBody>
      </p:sp>
      <p:sp>
        <p:nvSpPr>
          <p:cNvPr id="78" name="矩形 77"/>
          <p:cNvSpPr/>
          <p:nvPr/>
        </p:nvSpPr>
        <p:spPr>
          <a:xfrm>
            <a:off x="3498993" y="4587227"/>
            <a:ext cx="549019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版本重大改进</a:t>
            </a:r>
          </a:p>
        </p:txBody>
      </p:sp>
      <p:sp>
        <p:nvSpPr>
          <p:cNvPr id="83" name="矩形 82"/>
          <p:cNvSpPr/>
          <p:nvPr/>
        </p:nvSpPr>
        <p:spPr>
          <a:xfrm>
            <a:off x="2427960" y="5589846"/>
            <a:ext cx="651390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语言的现在和未来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34" y="4960769"/>
            <a:ext cx="377537" cy="551103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1701698" y="5188197"/>
            <a:ext cx="6673141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Python2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不兼容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F86D34-D291-4A50-99B7-F783F9764FA1}"/>
              </a:ext>
            </a:extLst>
          </p:cNvPr>
          <p:cNvSpPr/>
          <p:nvPr/>
        </p:nvSpPr>
        <p:spPr>
          <a:xfrm>
            <a:off x="3498993" y="2132856"/>
            <a:ext cx="549019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 1.0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正式发布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612400-6A4B-4E09-923F-A0762408DA8F}"/>
              </a:ext>
            </a:extLst>
          </p:cNvPr>
          <p:cNvSpPr/>
          <p:nvPr/>
        </p:nvSpPr>
        <p:spPr>
          <a:xfrm>
            <a:off x="1403648" y="2132856"/>
            <a:ext cx="210282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970">
        <p:fade/>
      </p:transition>
    </mc:Choice>
    <mc:Fallback xmlns="">
      <p:transition spd="med" advTm="709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3" grpId="0"/>
      <p:bldP spid="65" grpId="0"/>
      <p:bldP spid="66" grpId="0"/>
      <p:bldP spid="67" grpId="0"/>
      <p:bldP spid="73" grpId="0"/>
      <p:bldP spid="74" grpId="0"/>
      <p:bldP spid="77" grpId="0"/>
      <p:bldP spid="78" grpId="0"/>
      <p:bldP spid="83" grpId="0"/>
      <p:bldP spid="94" grpId="0"/>
      <p:bldP spid="28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条件判断</a:t>
            </a:r>
          </a:p>
        </p:txBody>
      </p:sp>
    </p:spTree>
    <p:extLst>
      <p:ext uri="{BB962C8B-B14F-4D97-AF65-F5344CB8AC3E}">
        <p14:creationId xmlns:p14="http://schemas.microsoft.com/office/powerpoint/2010/main" val="3025939457"/>
      </p:ext>
    </p:extLst>
  </p:cSld>
  <p:clrMapOvr>
    <a:masterClrMapping/>
  </p:clrMapOvr>
  <p:transition spd="slow" advTm="771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条件判断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15414"/>
              </p:ext>
            </p:extLst>
          </p:nvPr>
        </p:nvGraphicFramePr>
        <p:xfrm>
          <a:off x="1187624" y="1332335"/>
          <a:ext cx="7056783" cy="408386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7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824">
                  <a:extLst>
                    <a:ext uri="{9D8B030D-6E8A-4147-A177-3AD203B41FA5}">
                      <a16:colId xmlns:a16="http://schemas.microsoft.com/office/drawing/2014/main" val="4210225951"/>
                    </a:ext>
                  </a:extLst>
                </a:gridCol>
              </a:tblGrid>
              <a:tr h="5844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操作符</a:t>
                      </a:r>
                      <a:endParaRPr sz="24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数学符号</a:t>
                      </a:r>
                      <a:endParaRPr sz="24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4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&lt;=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  <a:endParaRPr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&gt;=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8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 algn="l" defTabSz="914400" rtl="0" eaLnBrk="1" latinLnBrk="0" hangingPunct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大于等于</a:t>
                      </a: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8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9484"/>
                  </a:ext>
                </a:extLst>
              </a:tr>
              <a:tr h="58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==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8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  <a:endParaRPr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4333"/>
                  </a:ext>
                </a:extLst>
              </a:tr>
              <a:tr h="58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！=</a:t>
                      </a:r>
                    </a:p>
                  </a:txBody>
                  <a:tcPr marL="0" marR="0" marT="660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R="666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Cambria Math"/>
                      </a:endParaRPr>
                    </a:p>
                  </a:txBody>
                  <a:tcPr marL="0" marR="0" marT="8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085484" lvl="2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不等于</a:t>
                      </a:r>
                      <a:endParaRPr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81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977285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70FA36-D1F0-4B77-B1BD-A3A8367054D9}"/>
              </a:ext>
            </a:extLst>
          </p:cNvPr>
          <p:cNvCxnSpPr>
            <a:cxnSpLocks/>
          </p:cNvCxnSpPr>
          <p:nvPr/>
        </p:nvCxnSpPr>
        <p:spPr>
          <a:xfrm>
            <a:off x="1547664" y="2996952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0C98E4-65A2-45A3-87AD-DFC1669118C7}"/>
              </a:ext>
            </a:extLst>
          </p:cNvPr>
          <p:cNvCxnSpPr>
            <a:cxnSpLocks/>
          </p:cNvCxnSpPr>
          <p:nvPr/>
        </p:nvCxnSpPr>
        <p:spPr>
          <a:xfrm>
            <a:off x="1547664" y="357301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48EAD0D-077F-47B4-8F15-CD41CD8DCEDE}"/>
              </a:ext>
            </a:extLst>
          </p:cNvPr>
          <p:cNvCxnSpPr>
            <a:cxnSpLocks/>
          </p:cNvCxnSpPr>
          <p:nvPr/>
        </p:nvCxnSpPr>
        <p:spPr>
          <a:xfrm>
            <a:off x="1619672" y="4725144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C57029-1B49-452D-8DA2-CDEA43F60441}"/>
              </a:ext>
            </a:extLst>
          </p:cNvPr>
          <p:cNvCxnSpPr>
            <a:cxnSpLocks/>
          </p:cNvCxnSpPr>
          <p:nvPr/>
        </p:nvCxnSpPr>
        <p:spPr>
          <a:xfrm>
            <a:off x="1619672" y="530120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94712874"/>
      </p:ext>
    </p:extLst>
  </p:cSld>
  <p:clrMapOvr>
    <a:masterClrMapping/>
  </p:clrMapOvr>
  <p:transition spd="slow" advTm="8195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条件组合</a:t>
            </a:r>
          </a:p>
        </p:txBody>
      </p:sp>
      <p:graphicFrame>
        <p:nvGraphicFramePr>
          <p:cNvPr id="1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37048"/>
              </p:ext>
            </p:extLst>
          </p:nvPr>
        </p:nvGraphicFramePr>
        <p:xfrm>
          <a:off x="1043608" y="1124744"/>
          <a:ext cx="7200800" cy="55880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1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115">
                  <a:extLst>
                    <a:ext uri="{9D8B030D-6E8A-4147-A177-3AD203B41FA5}">
                      <a16:colId xmlns:a16="http://schemas.microsoft.com/office/drawing/2014/main" val="4210225951"/>
                    </a:ext>
                  </a:extLst>
                </a:gridCol>
              </a:tblGrid>
              <a:tr h="670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操作符及使用</a:t>
                      </a:r>
                      <a:endParaRPr sz="24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400" b="1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400" b="1" kern="120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5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</a:t>
                      </a:r>
                      <a:r>
                        <a:rPr sz="2400" b="1" spc="-2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两个条件x和</a:t>
                      </a:r>
                      <a:r>
                        <a:rPr sz="2400" b="1" spc="-1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sz="24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sz="24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</a:t>
                      </a:r>
                      <a:r>
                        <a:rPr sz="24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endParaRPr lang="en-US"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lang="en-US" altLang="zh-CN" sz="2400" b="1" baseline="3000" dirty="0">
                          <a:solidFill>
                            <a:srgbClr val="780D16"/>
                          </a:solidFill>
                          <a:latin typeface="微软雅黑" pitchFamily="34" charset="-122"/>
                          <a:ea typeface="微软雅黑" pitchFamily="34" charset="-122"/>
                          <a:cs typeface="Consolas"/>
                        </a:rPr>
                        <a:t>&gt;&gt;&gt;</a:t>
                      </a: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y=7</a:t>
                      </a: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altLang="zh-CN" sz="2400" b="1" baseline="3000" dirty="0">
                          <a:solidFill>
                            <a:srgbClr val="780D16"/>
                          </a:solidFill>
                          <a:latin typeface="微软雅黑" pitchFamily="34" charset="-122"/>
                          <a:ea typeface="微软雅黑" pitchFamily="34" charset="-122"/>
                          <a:cs typeface="Consolas"/>
                        </a:rPr>
                        <a:t>               &gt;&gt;&gt;</a:t>
                      </a: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y&gt;5 </a:t>
                      </a:r>
                      <a:r>
                        <a:rPr lang="en-US" altLang="zh-CN" sz="2400" b="1" kern="1200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 y</a:t>
                      </a: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&lt;8</a:t>
                      </a: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         True</a:t>
                      </a:r>
                      <a:endParaRPr sz="24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7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</a:t>
                      </a:r>
                      <a:r>
                        <a:rPr sz="24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两个条件x和</a:t>
                      </a:r>
                      <a:r>
                        <a:rPr sz="2400" b="1" spc="-1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sz="24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sz="24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</a:t>
                      </a:r>
                      <a:r>
                        <a:rPr sz="24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endParaRPr lang="en-US"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lang="en-US" altLang="zh-CN" sz="2400" b="1" baseline="3000" dirty="0">
                          <a:solidFill>
                            <a:srgbClr val="780D16"/>
                          </a:solidFill>
                          <a:latin typeface="微软雅黑" pitchFamily="34" charset="-122"/>
                          <a:ea typeface="微软雅黑" pitchFamily="34" charset="-122"/>
                          <a:cs typeface="Consolas"/>
                        </a:rPr>
                        <a:t>&gt;&gt;&gt;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y=1  </a:t>
                      </a: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Consolas"/>
                        </a:rPr>
                        <a:t>          </a:t>
                      </a:r>
                      <a:r>
                        <a:rPr lang="en-US" altLang="zh-CN" sz="2400" b="1" baseline="3000" dirty="0">
                          <a:solidFill>
                            <a:srgbClr val="780D16"/>
                          </a:solidFill>
                          <a:latin typeface="微软雅黑" pitchFamily="34" charset="-122"/>
                          <a:ea typeface="微软雅黑" pitchFamily="34" charset="-122"/>
                          <a:cs typeface="Consolas"/>
                        </a:rPr>
                        <a:t>&gt;&gt;&gt;</a:t>
                      </a: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y&gt;5 or y&lt;-5</a:t>
                      </a: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         False</a:t>
                      </a:r>
                      <a:endParaRPr sz="24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5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kern="1200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not</a:t>
                      </a:r>
                      <a:r>
                        <a:rPr sz="2400" b="1" spc="3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400" b="1" baseline="0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sz="24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条件x的</a:t>
                      </a:r>
                      <a:r>
                        <a:rPr sz="2400" b="1" kern="1200" baseline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</a:t>
                      </a:r>
                      <a:r>
                        <a:rPr sz="24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endParaRPr lang="en-US" sz="2400" b="1" baseline="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628467" lvl="1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zh-CN" altLang="en-US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举例：</a:t>
                      </a:r>
                      <a:r>
                        <a:rPr lang="en-US" altLang="zh-CN" sz="24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not y&gt;5</a:t>
                      </a:r>
                      <a:endParaRPr sz="24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49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E6C823-63AD-4255-9D17-F791C6B94574}"/>
              </a:ext>
            </a:extLst>
          </p:cNvPr>
          <p:cNvCxnSpPr>
            <a:cxnSpLocks/>
          </p:cNvCxnSpPr>
          <p:nvPr/>
        </p:nvCxnSpPr>
        <p:spPr>
          <a:xfrm>
            <a:off x="1475656" y="306896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7C245A-AD55-4391-9C88-B9224BB5F801}"/>
              </a:ext>
            </a:extLst>
          </p:cNvPr>
          <p:cNvCxnSpPr>
            <a:cxnSpLocks/>
          </p:cNvCxnSpPr>
          <p:nvPr/>
        </p:nvCxnSpPr>
        <p:spPr>
          <a:xfrm>
            <a:off x="1475656" y="4941168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EBA029-9269-48AE-B4BB-B1EE3E10C90F}"/>
              </a:ext>
            </a:extLst>
          </p:cNvPr>
          <p:cNvCxnSpPr>
            <a:cxnSpLocks/>
          </p:cNvCxnSpPr>
          <p:nvPr/>
        </p:nvCxnSpPr>
        <p:spPr>
          <a:xfrm>
            <a:off x="1547664" y="6381328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4916802"/>
      </p:ext>
    </p:extLst>
  </p:cSld>
  <p:clrMapOvr>
    <a:masterClrMapping/>
  </p:clrMapOvr>
  <p:transition spd="slow" advTm="9939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03 </a:t>
            </a:r>
            <a:r>
              <a:rPr lang="en-US" altLang="zh-CN" dirty="0"/>
              <a:t>Python</a:t>
            </a:r>
            <a:r>
              <a:rPr lang="zh-CN" altLang="en-US" dirty="0"/>
              <a:t>控制结构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循环结构  遍历循环</a:t>
            </a:r>
          </a:p>
        </p:txBody>
      </p:sp>
    </p:spTree>
    <p:extLst>
      <p:ext uri="{BB962C8B-B14F-4D97-AF65-F5344CB8AC3E}">
        <p14:creationId xmlns:p14="http://schemas.microsoft.com/office/powerpoint/2010/main" val="1905457900"/>
      </p:ext>
    </p:extLst>
  </p:cSld>
  <p:clrMapOvr>
    <a:masterClrMapping/>
  </p:clrMapOvr>
  <p:transition spd="slow" advTm="1345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25422" y="1626483"/>
            <a:ext cx="2650434" cy="538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循环结构</a:t>
            </a:r>
          </a:p>
        </p:txBody>
      </p:sp>
      <p:sp>
        <p:nvSpPr>
          <p:cNvPr id="51" name="矩形 50"/>
          <p:cNvSpPr/>
          <p:nvPr/>
        </p:nvSpPr>
        <p:spPr>
          <a:xfrm>
            <a:off x="625423" y="2435540"/>
            <a:ext cx="250032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</a:p>
        </p:txBody>
      </p:sp>
      <p:sp>
        <p:nvSpPr>
          <p:cNvPr id="54" name="矩形 53"/>
          <p:cNvSpPr/>
          <p:nvPr/>
        </p:nvSpPr>
        <p:spPr>
          <a:xfrm>
            <a:off x="625420" y="3244598"/>
            <a:ext cx="4018588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循环控制保留字</a:t>
            </a:r>
          </a:p>
        </p:txBody>
      </p:sp>
      <p:sp>
        <p:nvSpPr>
          <p:cNvPr id="19" name="矩形 18"/>
          <p:cNvSpPr/>
          <p:nvPr/>
        </p:nvSpPr>
        <p:spPr>
          <a:xfrm>
            <a:off x="625420" y="4053655"/>
            <a:ext cx="3658547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循环的高级用法</a:t>
            </a:r>
          </a:p>
        </p:txBody>
      </p:sp>
      <p:sp>
        <p:nvSpPr>
          <p:cNvPr id="22" name="矩形 21"/>
          <p:cNvSpPr/>
          <p:nvPr/>
        </p:nvSpPr>
        <p:spPr>
          <a:xfrm>
            <a:off x="4123890" y="1412776"/>
            <a:ext cx="269115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计数循环</a:t>
            </a:r>
          </a:p>
        </p:txBody>
      </p:sp>
      <p:sp>
        <p:nvSpPr>
          <p:cNvPr id="25" name="矩形 24"/>
          <p:cNvSpPr/>
          <p:nvPr/>
        </p:nvSpPr>
        <p:spPr>
          <a:xfrm>
            <a:off x="4123888" y="1988840"/>
            <a:ext cx="3400440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字符串遍历循环</a:t>
            </a:r>
          </a:p>
        </p:txBody>
      </p:sp>
      <p:sp>
        <p:nvSpPr>
          <p:cNvPr id="44" name="矩形 43"/>
          <p:cNvSpPr/>
          <p:nvPr/>
        </p:nvSpPr>
        <p:spPr>
          <a:xfrm>
            <a:off x="4123888" y="2564904"/>
            <a:ext cx="3400440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列表遍历循环</a:t>
            </a:r>
          </a:p>
        </p:txBody>
      </p:sp>
      <p:sp>
        <p:nvSpPr>
          <p:cNvPr id="47" name="矩形 46"/>
          <p:cNvSpPr/>
          <p:nvPr/>
        </p:nvSpPr>
        <p:spPr>
          <a:xfrm>
            <a:off x="4123888" y="3140968"/>
            <a:ext cx="3400440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文件遍历循环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635896" y="1556792"/>
            <a:ext cx="504056" cy="2009448"/>
          </a:xfrm>
          <a:prstGeom prst="leftBrace">
            <a:avLst>
              <a:gd name="adj1" fmla="val 11107"/>
              <a:gd name="adj2" fmla="val 132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585199"/>
      </p:ext>
    </p:extLst>
  </p:cSld>
  <p:clrMapOvr>
    <a:masterClrMapping/>
  </p:clrMapOvr>
  <p:transition spd="slow" advTm="2662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1" grpId="0"/>
      <p:bldP spid="54" grpId="0"/>
      <p:bldP spid="19" grpId="0"/>
      <p:bldP spid="22" grpId="0"/>
      <p:bldP spid="25" grpId="0"/>
      <p:bldP spid="44" grpId="0"/>
      <p:bldP spid="47" grpId="0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遍历循环</a:t>
            </a:r>
          </a:p>
        </p:txBody>
      </p:sp>
      <p:sp>
        <p:nvSpPr>
          <p:cNvPr id="33" name="object 9"/>
          <p:cNvSpPr txBox="1"/>
          <p:nvPr/>
        </p:nvSpPr>
        <p:spPr>
          <a:xfrm>
            <a:off x="1869520" y="2551474"/>
            <a:ext cx="5404961" cy="1120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100"/>
              </a:spcBef>
              <a:tabLst>
                <a:tab pos="925830" algn="l"/>
              </a:tabLst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	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循环变量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sz="2400" b="1" spc="1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遍历结构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2005964">
              <a:lnSpc>
                <a:spcPct val="100000"/>
              </a:lnSpc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1249993" y="3933056"/>
            <a:ext cx="7272808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功能：从遍历结构中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逐一提取元素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，放在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循环变量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6036" y="1441798"/>
            <a:ext cx="3915964" cy="1146691"/>
            <a:chOff x="874713" y="1266703"/>
            <a:chExt cx="5221284" cy="1146691"/>
          </a:xfrm>
        </p:grpSpPr>
        <p:sp>
          <p:nvSpPr>
            <p:cNvPr id="19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4713" y="1336176"/>
              <a:ext cx="522128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遍历循环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269271" y="4581128"/>
            <a:ext cx="7191161" cy="157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每次循环，所获得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放入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循环变量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，并执行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一次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由保留字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组成，完整遍历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元素后结束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984847"/>
      </p:ext>
    </p:extLst>
  </p:cSld>
  <p:clrMapOvr>
    <a:masterClrMapping/>
  </p:clrMapOvr>
  <p:transition spd="slow" advTm="5810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遍历循环的应用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56036" y="1441798"/>
            <a:ext cx="3915964" cy="1146691"/>
            <a:chOff x="874713" y="1266703"/>
            <a:chExt cx="5221284" cy="1146691"/>
          </a:xfrm>
        </p:grpSpPr>
        <p:sp>
          <p:nvSpPr>
            <p:cNvPr id="12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4713" y="1336176"/>
              <a:ext cx="522128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计数循环</a:t>
              </a:r>
            </a:p>
          </p:txBody>
        </p:sp>
      </p:grpSp>
      <p:sp>
        <p:nvSpPr>
          <p:cNvPr id="14" name="object 9"/>
          <p:cNvSpPr txBox="1"/>
          <p:nvPr/>
        </p:nvSpPr>
        <p:spPr>
          <a:xfrm>
            <a:off x="1763688" y="2295939"/>
            <a:ext cx="5776801" cy="995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80000">
              <a:lnSpc>
                <a:spcPct val="100000"/>
              </a:lnSpc>
              <a:spcBef>
                <a:spcPts val="1920"/>
              </a:spcBef>
              <a:tabLst>
                <a:tab pos="2364105" algn="l"/>
                <a:tab pos="2870200" algn="l"/>
                <a:tab pos="3543935" algn="l"/>
              </a:tabLst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</a:t>
            </a:r>
            <a:r>
              <a:rPr lang="en-US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sz="24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6F2F9F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range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  <a:cs typeface="Consolas"/>
              </a:rPr>
              <a:t>start, stop[, step]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)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>
              <a:lnSpc>
                <a:spcPct val="100000"/>
              </a:lnSpc>
              <a:spcBef>
                <a:spcPts val="1920"/>
              </a:spcBef>
              <a:tabLst>
                <a:tab pos="2364105" algn="l"/>
                <a:tab pos="2870200" algn="l"/>
                <a:tab pos="3543935" algn="l"/>
              </a:tabLst>
            </a:pPr>
            <a:r>
              <a:rPr lang="en-US" sz="2400" b="1" dirty="0">
                <a:latin typeface="微软雅黑" pitchFamily="34" charset="-122"/>
                <a:ea typeface="微软雅黑" pitchFamily="34" charset="-122"/>
                <a:cs typeface="Consolas"/>
              </a:rPr>
              <a:t>        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</a:p>
        </p:txBody>
      </p:sp>
      <p:sp>
        <p:nvSpPr>
          <p:cNvPr id="15" name="矩形 14"/>
          <p:cNvSpPr/>
          <p:nvPr/>
        </p:nvSpPr>
        <p:spPr>
          <a:xfrm>
            <a:off x="1496845" y="4149080"/>
            <a:ext cx="7228333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start: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计数从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start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开始。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开始。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stop: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计数到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stop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结束，但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不包括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step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：步长，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608" y="3429000"/>
            <a:ext cx="7681570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功能：遍历由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range()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函数产生的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数字序列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，产生循环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76195"/>
      </p:ext>
    </p:extLst>
  </p:cSld>
  <p:clrMapOvr>
    <a:masterClrMapping/>
  </p:clrMapOvr>
  <p:transition spd="slow" advTm="4944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194132" cy="2754720"/>
            <a:chOff x="-274449" y="-24656"/>
            <a:chExt cx="5592176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0" y="-24656"/>
              <a:ext cx="5363617" cy="2754720"/>
              <a:chOff x="3784881" y="1487745"/>
              <a:chExt cx="6820264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1" y="1768427"/>
                <a:ext cx="514069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遍历循环的应用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56036" y="1441798"/>
            <a:ext cx="4420020" cy="1146691"/>
            <a:chOff x="874713" y="1266703"/>
            <a:chExt cx="3767573" cy="1146691"/>
          </a:xfrm>
        </p:grpSpPr>
        <p:sp>
          <p:nvSpPr>
            <p:cNvPr id="12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4713" y="1336176"/>
              <a:ext cx="376757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计数循环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640379" y="2252966"/>
            <a:ext cx="2392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baseline="3000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&gt;&gt;&gt; </a:t>
            </a:r>
            <a:r>
              <a:rPr lang="en-US" altLang="zh-CN" sz="2400" b="1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 </a:t>
            </a:r>
            <a:r>
              <a:rPr lang="en-US" altLang="zh-CN" sz="2400" b="1" baseline="3000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spc="22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spc="22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range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(6):</a:t>
            </a:r>
          </a:p>
          <a:p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dirty="0">
                <a:latin typeface="微软雅黑" pitchFamily="34" charset="-122"/>
                <a:ea typeface="微软雅黑" pitchFamily="34" charset="-122"/>
                <a:cs typeface="Consolas"/>
              </a:rPr>
              <a:t>        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pr</a:t>
            </a:r>
            <a:r>
              <a:rPr lang="en-US" altLang="zh-CN" sz="2400" b="1" spc="-15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t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lang="en-US" altLang="zh-CN" sz="2400" b="1" baseline="3000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) 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	</a:t>
            </a:r>
            <a:endParaRPr lang="zh-CN" altLang="en-US" sz="2400" b="1" baseline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07704" y="3701814"/>
            <a:ext cx="274432" cy="27515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3848" y="2274575"/>
            <a:ext cx="2577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baseline="3000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&gt;&gt;&gt; </a:t>
            </a:r>
            <a:r>
              <a:rPr lang="en-US" altLang="zh-CN" sz="2400" b="1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 </a:t>
            </a:r>
            <a:r>
              <a:rPr lang="en-US" altLang="zh-CN" sz="2400" b="1" baseline="3000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spc="22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spc="22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range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(1,6):</a:t>
            </a:r>
          </a:p>
          <a:p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dirty="0">
                <a:latin typeface="微软雅黑" pitchFamily="34" charset="-122"/>
                <a:ea typeface="微软雅黑" pitchFamily="34" charset="-122"/>
                <a:cs typeface="Consolas"/>
              </a:rPr>
              <a:t>        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pr</a:t>
            </a:r>
            <a:r>
              <a:rPr lang="en-US" altLang="zh-CN" sz="2400" b="1" spc="-15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t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lang="en-US" altLang="zh-CN" sz="2400" b="1" baseline="3000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) 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	</a:t>
            </a:r>
            <a:endParaRPr lang="zh-CN" altLang="en-US" sz="2400" b="1" baseline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4355976" y="3701814"/>
            <a:ext cx="518407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8716" y="2274575"/>
            <a:ext cx="2888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baseline="3000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&gt;&gt;&gt; </a:t>
            </a:r>
            <a:r>
              <a:rPr lang="en-US" altLang="zh-CN" sz="2400" b="1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 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spc="22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spc="22" baseline="300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range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(1,10,2):</a:t>
            </a:r>
          </a:p>
          <a:p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spc="-7" dirty="0">
                <a:latin typeface="微软雅黑" pitchFamily="34" charset="-122"/>
                <a:ea typeface="微软雅黑" pitchFamily="34" charset="-122"/>
                <a:cs typeface="Consolas"/>
              </a:rPr>
              <a:t>        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pr</a:t>
            </a:r>
            <a:r>
              <a:rPr lang="en-US" altLang="zh-CN" sz="2400" b="1" spc="-15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altLang="zh-CN" sz="2400" b="1" baseline="3000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t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lang="en-US" altLang="zh-CN" sz="2400" b="1" baseline="3000" dirty="0" err="1">
                <a:latin typeface="微软雅黑" pitchFamily="34" charset="-122"/>
                <a:ea typeface="微软雅黑" pitchFamily="34" charset="-122"/>
                <a:cs typeface="Consolas"/>
              </a:rPr>
              <a:t>i</a:t>
            </a:r>
            <a:r>
              <a:rPr lang="en-US" altLang="zh-CN" sz="2400" b="1" baseline="3000" dirty="0">
                <a:latin typeface="微软雅黑" pitchFamily="34" charset="-122"/>
                <a:ea typeface="微软雅黑" pitchFamily="34" charset="-122"/>
                <a:cs typeface="Consolas"/>
              </a:rPr>
              <a:t>) </a:t>
            </a:r>
            <a:r>
              <a:rPr lang="en-US" altLang="zh-CN" sz="2400" b="1" spc="-7" baseline="3000" dirty="0">
                <a:latin typeface="微软雅黑" pitchFamily="34" charset="-122"/>
                <a:ea typeface="微软雅黑" pitchFamily="34" charset="-122"/>
                <a:cs typeface="Consolas"/>
              </a:rPr>
              <a:t>	</a:t>
            </a:r>
            <a:endParaRPr lang="zh-CN" altLang="en-US" sz="2400" b="1" baseline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7236296" y="3701814"/>
            <a:ext cx="654811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2" name="矩形 1"/>
          <p:cNvSpPr/>
          <p:nvPr/>
        </p:nvSpPr>
        <p:spPr>
          <a:xfrm>
            <a:off x="768991" y="3168141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zh-CN" altLang="en-US" sz="2400" b="1" spc="-5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运行结果：</a:t>
            </a:r>
            <a:endParaRPr lang="en-US" altLang="zh-CN" sz="2400" b="1" spc="-5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0881" y="3169570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zh-CN" altLang="en-US" sz="2400" b="1" spc="-5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运行结果：</a:t>
            </a:r>
            <a:endParaRPr lang="en-US" altLang="zh-CN" sz="2400" b="1" spc="-5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6176" y="3161374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zh-CN" altLang="en-US" sz="2400" b="1" spc="-5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运行结果：</a:t>
            </a:r>
            <a:endParaRPr lang="en-US" altLang="zh-CN" sz="2400" b="1" spc="-5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9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984">
        <p:fade/>
      </p:transition>
    </mc:Choice>
    <mc:Fallback xmlns="">
      <p:transition spd="med" advTm="919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" grpId="0"/>
      <p:bldP spid="23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1347848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使用计数遍历，求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1+1/2+…+1/n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的值，结果保留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2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位小数，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n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从键盘输入。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49649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运行结果：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		</a:t>
            </a:r>
            <a:r>
              <a:rPr lang="zh-CN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输入：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5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		</a:t>
            </a:r>
            <a:r>
              <a:rPr lang="zh-CN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输出：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2.28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5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遍历循环的应用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8296" y="1330903"/>
            <a:ext cx="1322668" cy="514902"/>
            <a:chOff x="2873828" y="1394361"/>
            <a:chExt cx="1236822" cy="514902"/>
          </a:xfrm>
        </p:grpSpPr>
        <p:sp>
          <p:nvSpPr>
            <p:cNvPr id="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2.10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878F726-76D6-4EC0-A5A5-960A0962B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8" t="22496" r="38286" b="46698"/>
          <a:stretch/>
        </p:blipFill>
        <p:spPr>
          <a:xfrm>
            <a:off x="2123728" y="2420888"/>
            <a:ext cx="4963886" cy="201168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2FE36E-DD2A-4E44-B2A2-0229521CEE25}"/>
              </a:ext>
            </a:extLst>
          </p:cNvPr>
          <p:cNvCxnSpPr>
            <a:cxnSpLocks/>
          </p:cNvCxnSpPr>
          <p:nvPr/>
        </p:nvCxnSpPr>
        <p:spPr>
          <a:xfrm>
            <a:off x="3995936" y="3645024"/>
            <a:ext cx="2232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A7CC914-70F3-48A0-8C4E-C7629740750C}"/>
              </a:ext>
            </a:extLst>
          </p:cNvPr>
          <p:cNvCxnSpPr>
            <a:cxnSpLocks/>
          </p:cNvCxnSpPr>
          <p:nvPr/>
        </p:nvCxnSpPr>
        <p:spPr>
          <a:xfrm>
            <a:off x="3491880" y="450912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ECA84F-E1D0-4CB4-9193-2FD125A4CD0C}"/>
              </a:ext>
            </a:extLst>
          </p:cNvPr>
          <p:cNvCxnSpPr>
            <a:cxnSpLocks/>
          </p:cNvCxnSpPr>
          <p:nvPr/>
        </p:nvCxnSpPr>
        <p:spPr>
          <a:xfrm>
            <a:off x="2699792" y="3212976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41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48"/>
    </mc:Choice>
    <mc:Fallback xmlns="">
      <p:transition spd="slow" advTm="122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>
              <a:buClr>
                <a:srgbClr val="57ABA3"/>
              </a:buClr>
              <a:defRPr/>
            </a:pPr>
            <a:r>
              <a:rPr lang="zh-CN" altLang="en-US" dirty="0"/>
              <a:t>字符串遍历循环</a:t>
            </a:r>
          </a:p>
        </p:txBody>
      </p:sp>
    </p:spTree>
    <p:extLst>
      <p:ext uri="{BB962C8B-B14F-4D97-AF65-F5344CB8AC3E}">
        <p14:creationId xmlns:p14="http://schemas.microsoft.com/office/powerpoint/2010/main" val="3413855909"/>
      </p:ext>
    </p:extLst>
  </p:cSld>
  <p:clrMapOvr>
    <a:masterClrMapping/>
  </p:clrMapOvr>
  <p:transition spd="slow" advTm="576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63688" y="1513452"/>
            <a:ext cx="2943693" cy="2238437"/>
            <a:chOff x="-274449" y="-350694"/>
            <a:chExt cx="5233232" cy="2984582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-350694"/>
              <a:ext cx="5004673" cy="2984582"/>
              <a:chOff x="3784881" y="1161707"/>
              <a:chExt cx="6363839" cy="2984582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4137116" y="1161707"/>
                <a:ext cx="6011604" cy="2984582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3424007 w 4910276"/>
                  <a:gd name="connsiteY1" fmla="*/ 17973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3424007" y="17973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zh-CN" altLang="en-US" sz="24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5838791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zh-CN" altLang="en-US" sz="24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zh-CN" altLang="en-US" sz="2400" b="1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143000" y="398131"/>
            <a:ext cx="6858000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的应用领域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5027" y="1412775"/>
            <a:ext cx="2558931" cy="1647793"/>
            <a:chOff x="874713" y="1266703"/>
            <a:chExt cx="4549210" cy="2131576"/>
          </a:xfrm>
        </p:grpSpPr>
        <p:sp>
          <p:nvSpPr>
            <p:cNvPr id="94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74713" y="1336176"/>
              <a:ext cx="454921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2313203" y="1994939"/>
            <a:ext cx="6867309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函数式编程和面向对象编程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635027" y="2564904"/>
            <a:ext cx="2180889" cy="490686"/>
            <a:chOff x="874713" y="1266703"/>
            <a:chExt cx="1657837" cy="654248"/>
          </a:xfrm>
        </p:grpSpPr>
        <p:sp>
          <p:nvSpPr>
            <p:cNvPr id="99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74713" y="1336176"/>
              <a:ext cx="1657837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2313203" y="3078486"/>
            <a:ext cx="456525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Django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Tornado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Flask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1635027" y="3630518"/>
            <a:ext cx="2396913" cy="1598682"/>
            <a:chOff x="874713" y="1266703"/>
            <a:chExt cx="4261178" cy="2131576"/>
          </a:xfrm>
        </p:grpSpPr>
        <p:sp>
          <p:nvSpPr>
            <p:cNvPr id="104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74713" y="1336176"/>
              <a:ext cx="4261178" cy="20621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2313203" y="4226530"/>
            <a:ext cx="456525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机器学习、深度学习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1635027" y="4782646"/>
            <a:ext cx="2396913" cy="1598682"/>
            <a:chOff x="874713" y="1266703"/>
            <a:chExt cx="4261178" cy="2131576"/>
          </a:xfrm>
        </p:grpSpPr>
        <p:sp>
          <p:nvSpPr>
            <p:cNvPr id="109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74713" y="1336176"/>
              <a:ext cx="4261178" cy="20621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</p:grpSp>
      <p:sp>
        <p:nvSpPr>
          <p:cNvPr id="111" name="矩形 110"/>
          <p:cNvSpPr/>
          <p:nvPr/>
        </p:nvSpPr>
        <p:spPr>
          <a:xfrm>
            <a:off x="2313203" y="5325737"/>
            <a:ext cx="6848892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numpy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pandas</a:t>
            </a:r>
            <a:r>
              <a:rPr lang="zh-CN" altLang="en-US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Matplotlib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310348"/>
      </p:ext>
    </p:extLst>
  </p:cSld>
  <p:clrMapOvr>
    <a:masterClrMapping/>
  </p:clrMapOvr>
  <p:transition spd="slow" advTm="6502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6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字符串遍历循环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56036" y="1441798"/>
            <a:ext cx="5284116" cy="1146691"/>
            <a:chOff x="874713" y="1266703"/>
            <a:chExt cx="7045489" cy="1146691"/>
          </a:xfrm>
        </p:grpSpPr>
        <p:sp>
          <p:nvSpPr>
            <p:cNvPr id="12" name="Rectangle: Rounded Corners 4"/>
            <p:cNvSpPr/>
            <p:nvPr/>
          </p:nvSpPr>
          <p:spPr>
            <a:xfrm>
              <a:off x="886241" y="1266703"/>
              <a:ext cx="1890535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4713" y="1336176"/>
              <a:ext cx="704548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字符串遍历循环</a:t>
              </a:r>
            </a:p>
          </p:txBody>
        </p:sp>
      </p:grpSp>
      <p:sp>
        <p:nvSpPr>
          <p:cNvPr id="23" name="object 9"/>
          <p:cNvSpPr txBox="1"/>
          <p:nvPr/>
        </p:nvSpPr>
        <p:spPr>
          <a:xfrm>
            <a:off x="2699792" y="2524204"/>
            <a:ext cx="3744416" cy="1120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80000">
              <a:lnSpc>
                <a:spcPct val="150000"/>
              </a:lnSpc>
              <a:tabLst>
                <a:tab pos="2337435" algn="l"/>
                <a:tab pos="2843530" algn="l"/>
                <a:tab pos="3516629" algn="l"/>
                <a:tab pos="4021454" algn="l"/>
              </a:tabLst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</a:t>
            </a: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or</a:t>
            </a:r>
            <a:r>
              <a:rPr lang="en-US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c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en-US" sz="2400" b="1" spc="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s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360000" marR="254000" algn="ctr">
              <a:lnSpc>
                <a:spcPct val="150000"/>
              </a:lnSpc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 err="1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3831431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>
              <a:spcBef>
                <a:spcPts val="2455"/>
              </a:spcBef>
            </a:pP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 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是字符串，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遍历字符串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每个字符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，产生循环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3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96">
        <p:fade/>
      </p:transition>
    </mc:Choice>
    <mc:Fallback xmlns="">
      <p:transition spd="med" advTm="389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遍历循环的应用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2411760" y="2636912"/>
            <a:ext cx="4483383" cy="2376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lvl="0" indent="-979169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for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c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"Python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实践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  </a:t>
            </a:r>
            <a:endParaRPr kumimoji="0" lang="en-US" sz="2400" b="1" i="0" u="none" strike="noStrike" kern="1200" cap="none" spc="-5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991235" marR="5080" lvl="0" indent="-979169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	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print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(c,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end=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","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)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-5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运行结果：</a:t>
            </a:r>
            <a:endParaRPr kumimoji="0" lang="en-US" altLang="zh-CN" sz="2400" b="1" i="0" u="none" strike="noStrike" kern="1200" cap="none" spc="-5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	   </a:t>
            </a:r>
            <a:r>
              <a:rPr kumimoji="0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P,y,t,h,o,n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实</a:t>
            </a:r>
            <a:r>
              <a:rPr kumimoji="0" lang="en-US" altLang="zh-CN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践</a:t>
            </a:r>
            <a:r>
              <a:rPr kumimoji="0" lang="en-US" altLang="zh-CN" sz="24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,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0284" y="1329922"/>
            <a:ext cx="1322668" cy="514902"/>
            <a:chOff x="2873828" y="1394361"/>
            <a:chExt cx="1236822" cy="514902"/>
          </a:xfrm>
        </p:grpSpPr>
        <p:sp>
          <p:nvSpPr>
            <p:cNvPr id="1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2.11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4911CB1-2990-487D-8397-9268CAD0224C}"/>
              </a:ext>
            </a:extLst>
          </p:cNvPr>
          <p:cNvSpPr/>
          <p:nvPr/>
        </p:nvSpPr>
        <p:spPr>
          <a:xfrm>
            <a:off x="2267744" y="1268760"/>
            <a:ext cx="6192688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遍历字符串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"Python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中的每个字符，在每个字符后加逗号输出。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4CA636-C195-433B-A498-765EF8843D5D}"/>
              </a:ext>
            </a:extLst>
          </p:cNvPr>
          <p:cNvCxnSpPr>
            <a:cxnSpLocks/>
          </p:cNvCxnSpPr>
          <p:nvPr/>
        </p:nvCxnSpPr>
        <p:spPr>
          <a:xfrm>
            <a:off x="3707904" y="3068960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827E46-9E3D-4E8B-AECA-2ADEE590F066}"/>
              </a:ext>
            </a:extLst>
          </p:cNvPr>
          <p:cNvCxnSpPr>
            <a:cxnSpLocks/>
          </p:cNvCxnSpPr>
          <p:nvPr/>
        </p:nvCxnSpPr>
        <p:spPr>
          <a:xfrm>
            <a:off x="4644008" y="350100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0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770">
        <p:fade/>
      </p:transition>
    </mc:Choice>
    <mc:Fallback xmlns="">
      <p:transition spd="med" advTm="947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</a:t>
            </a:r>
          </a:p>
        </p:txBody>
      </p:sp>
    </p:spTree>
    <p:extLst>
      <p:ext uri="{BB962C8B-B14F-4D97-AF65-F5344CB8AC3E}">
        <p14:creationId xmlns:p14="http://schemas.microsoft.com/office/powerpoint/2010/main" val="4963978"/>
      </p:ext>
    </p:extLst>
  </p:cSld>
  <p:clrMapOvr>
    <a:masterClrMapping/>
  </p:clrMapOvr>
  <p:transition spd="slow" advTm="507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无限循环</a:t>
            </a:r>
          </a:p>
        </p:txBody>
      </p:sp>
      <p:sp>
        <p:nvSpPr>
          <p:cNvPr id="33" name="矩形 32"/>
          <p:cNvSpPr/>
          <p:nvPr/>
        </p:nvSpPr>
        <p:spPr>
          <a:xfrm>
            <a:off x="590414" y="1303572"/>
            <a:ext cx="7437969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由条件控制的循环运行方式</a:t>
            </a:r>
          </a:p>
        </p:txBody>
      </p:sp>
      <p:sp>
        <p:nvSpPr>
          <p:cNvPr id="40" name="object 10"/>
          <p:cNvSpPr txBox="1"/>
          <p:nvPr/>
        </p:nvSpPr>
        <p:spPr>
          <a:xfrm>
            <a:off x="1115616" y="3122303"/>
            <a:ext cx="5684360" cy="501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b="1" dirty="0" err="1">
                <a:latin typeface="微软雅黑" pitchFamily="34" charset="-122"/>
                <a:ea typeface="微软雅黑" pitchFamily="34" charset="-122"/>
              </a:rPr>
              <a:t>反复执行语句块，直到</a:t>
            </a:r>
            <a:r>
              <a:rPr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条件不满足</a:t>
            </a:r>
            <a:r>
              <a:rPr sz="2400" b="1" dirty="0" err="1">
                <a:latin typeface="微软雅黑" pitchFamily="34" charset="-122"/>
                <a:ea typeface="微软雅黑" pitchFamily="34" charset="-122"/>
              </a:rPr>
              <a:t>时</a:t>
            </a:r>
            <a:r>
              <a:rPr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object 12"/>
          <p:cNvSpPr txBox="1"/>
          <p:nvPr/>
        </p:nvSpPr>
        <p:spPr>
          <a:xfrm>
            <a:off x="2483768" y="2001483"/>
            <a:ext cx="3312368" cy="1120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w</a:t>
            </a:r>
            <a:r>
              <a:rPr lang="en-US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hile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sz="2400" b="1" spc="-8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900000">
              <a:lnSpc>
                <a:spcPct val="100000"/>
              </a:lnSpc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934569"/>
      </p:ext>
    </p:extLst>
  </p:cSld>
  <p:clrMapOvr>
    <a:masterClrMapping/>
  </p:clrMapOvr>
  <p:transition spd="slow" advTm="3147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无限循环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91555" y="1417837"/>
            <a:ext cx="1390405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2.12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67744" y="4869160"/>
            <a:ext cx="4572000" cy="18184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8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运行结果：</a:t>
            </a:r>
            <a:r>
              <a:rPr kumimoji="0" lang="en-US" altLang="zh-CN" sz="2400" b="1" i="0" u="none" strike="noStrike" kern="1200" cap="none" spc="-5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8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-5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	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	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C5D31-708D-48C4-8BCB-FBABC2C1A659}"/>
              </a:ext>
            </a:extLst>
          </p:cNvPr>
          <p:cNvSpPr/>
          <p:nvPr/>
        </p:nvSpPr>
        <p:spPr>
          <a:xfrm>
            <a:off x="2267744" y="1340768"/>
            <a:ext cx="619268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输出小于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的非负整数。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C6DEF4-0985-4723-B159-1237E5E78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2" t="31409" r="65484" b="40814"/>
          <a:stretch/>
        </p:blipFill>
        <p:spPr>
          <a:xfrm>
            <a:off x="2267744" y="2420888"/>
            <a:ext cx="3096344" cy="1933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09784"/>
      </p:ext>
    </p:extLst>
  </p:cSld>
  <p:clrMapOvr>
    <a:masterClrMapping/>
  </p:clrMapOvr>
  <p:transition spd="slow" advTm="5450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>
              <a:buClr>
                <a:srgbClr val="57ABA3"/>
              </a:buClr>
            </a:pPr>
            <a:r>
              <a:rPr lang="zh-CN" altLang="en-US" dirty="0"/>
              <a:t>循环控制保留字</a:t>
            </a:r>
          </a:p>
        </p:txBody>
      </p:sp>
    </p:spTree>
    <p:extLst>
      <p:ext uri="{BB962C8B-B14F-4D97-AF65-F5344CB8AC3E}">
        <p14:creationId xmlns:p14="http://schemas.microsoft.com/office/powerpoint/2010/main" val="2875003132"/>
      </p:ext>
    </p:extLst>
  </p:cSld>
  <p:clrMapOvr>
    <a:masterClrMapping/>
  </p:clrMapOvr>
  <p:transition spd="slow" advTm="602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循环控制保留字</a:t>
            </a:r>
          </a:p>
        </p:txBody>
      </p:sp>
      <p:sp>
        <p:nvSpPr>
          <p:cNvPr id="27" name="矩形 26"/>
          <p:cNvSpPr/>
          <p:nvPr/>
        </p:nvSpPr>
        <p:spPr>
          <a:xfrm>
            <a:off x="1403648" y="2057615"/>
            <a:ext cx="2736303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048" y="2057614"/>
            <a:ext cx="2592288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</a:p>
        </p:txBody>
      </p:sp>
      <p:sp>
        <p:nvSpPr>
          <p:cNvPr id="20" name="矩形 19"/>
          <p:cNvSpPr/>
          <p:nvPr/>
        </p:nvSpPr>
        <p:spPr>
          <a:xfrm>
            <a:off x="878446" y="2661824"/>
            <a:ext cx="3621546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跳出并结束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当前循环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590414" y="1303572"/>
            <a:ext cx="7437969" cy="7306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循环控制保留字</a:t>
            </a:r>
          </a:p>
        </p:txBody>
      </p:sp>
      <p:sp>
        <p:nvSpPr>
          <p:cNvPr id="11" name="矩形 10"/>
          <p:cNvSpPr/>
          <p:nvPr/>
        </p:nvSpPr>
        <p:spPr>
          <a:xfrm>
            <a:off x="899592" y="4077072"/>
            <a:ext cx="7870017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只能在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循环中使用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4841968" y="2661824"/>
            <a:ext cx="3546456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当次循环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，继续执行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后续次数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100365"/>
      </p:ext>
    </p:extLst>
  </p:cSld>
  <p:clrMapOvr>
    <a:masterClrMapping/>
  </p:clrMapOvr>
  <p:transition spd="slow" advTm="5826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0" grpId="0"/>
      <p:bldP spid="10" grpId="0"/>
      <p:bldP spid="11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194132" cy="2754720"/>
            <a:chOff x="-274449" y="-24656"/>
            <a:chExt cx="5592176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0" y="-24656"/>
              <a:ext cx="5363617" cy="2754720"/>
              <a:chOff x="3784881" y="1487745"/>
              <a:chExt cx="6820264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1" y="1768427"/>
                <a:ext cx="514069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循环控制保留字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11560" y="1379171"/>
            <a:ext cx="1322668" cy="514902"/>
            <a:chOff x="2873828" y="1394361"/>
            <a:chExt cx="1236822" cy="514902"/>
          </a:xfrm>
        </p:grpSpPr>
        <p:sp>
          <p:nvSpPr>
            <p:cNvPr id="14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2.13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37700" y="4461294"/>
            <a:ext cx="199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9875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运行结果：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9BAF3FB-F428-4B83-9A52-B9768E8E2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3" t="20136" r="53705" b="64579"/>
          <a:stretch/>
        </p:blipFill>
        <p:spPr>
          <a:xfrm>
            <a:off x="2195736" y="2060848"/>
            <a:ext cx="4824536" cy="173464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2D32B9A-0E1B-47DD-AD1E-5D97A1F79C53}"/>
              </a:ext>
            </a:extLst>
          </p:cNvPr>
          <p:cNvSpPr txBox="1"/>
          <p:nvPr/>
        </p:nvSpPr>
        <p:spPr>
          <a:xfrm>
            <a:off x="2843808" y="5085184"/>
            <a:ext cx="22013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 indent="269875" algn="just">
              <a:spcAft>
                <a:spcPts val="0"/>
              </a:spcAft>
              <a:defRPr sz="2400" b="1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hello world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715144-0919-4852-A1BB-056500763555}"/>
              </a:ext>
            </a:extLst>
          </p:cNvPr>
          <p:cNvSpPr txBox="1"/>
          <p:nvPr/>
        </p:nvSpPr>
        <p:spPr>
          <a:xfrm>
            <a:off x="1979712" y="1412776"/>
            <a:ext cx="6912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依次输出字符串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" hello, world "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","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之外的字符。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27240C-E42C-4DE6-9582-DB6599F397A5}"/>
              </a:ext>
            </a:extLst>
          </p:cNvPr>
          <p:cNvSpPr/>
          <p:nvPr/>
        </p:nvSpPr>
        <p:spPr>
          <a:xfrm>
            <a:off x="1979712" y="5805264"/>
            <a:ext cx="6984776" cy="497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结束当次循环，继续执行后续次数循环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D8DAFC-40E5-4628-A5B1-EA8B68EB43CD}"/>
              </a:ext>
            </a:extLst>
          </p:cNvPr>
          <p:cNvCxnSpPr>
            <a:cxnSpLocks/>
          </p:cNvCxnSpPr>
          <p:nvPr/>
        </p:nvCxnSpPr>
        <p:spPr>
          <a:xfrm>
            <a:off x="4139952" y="2420888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D90123C-D108-46FE-8D43-2A4BD338FBE4}"/>
              </a:ext>
            </a:extLst>
          </p:cNvPr>
          <p:cNvCxnSpPr>
            <a:cxnSpLocks/>
          </p:cNvCxnSpPr>
          <p:nvPr/>
        </p:nvCxnSpPr>
        <p:spPr>
          <a:xfrm>
            <a:off x="5508104" y="2420888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C8DF153-B3EF-41E6-8B7A-C93FB88F5651}"/>
              </a:ext>
            </a:extLst>
          </p:cNvPr>
          <p:cNvCxnSpPr>
            <a:cxnSpLocks/>
          </p:cNvCxnSpPr>
          <p:nvPr/>
        </p:nvCxnSpPr>
        <p:spPr>
          <a:xfrm flipV="1">
            <a:off x="4572000" y="3717032"/>
            <a:ext cx="1188132" cy="6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154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892">
        <p:fade/>
      </p:transition>
    </mc:Choice>
    <mc:Fallback xmlns="">
      <p:transition spd="med" advTm="758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0" grpId="0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194132" cy="2754720"/>
            <a:chOff x="-274449" y="-24656"/>
            <a:chExt cx="5592176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0" y="-24656"/>
              <a:ext cx="5363617" cy="2754720"/>
              <a:chOff x="3784881" y="1487745"/>
              <a:chExt cx="6820264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1" y="1768427"/>
                <a:ext cx="5140695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循环控制保留字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11560" y="1379171"/>
            <a:ext cx="1322668" cy="514902"/>
            <a:chOff x="2873828" y="1394361"/>
            <a:chExt cx="1236822" cy="514902"/>
          </a:xfrm>
        </p:grpSpPr>
        <p:sp>
          <p:nvSpPr>
            <p:cNvPr id="14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2.14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37700" y="4461294"/>
            <a:ext cx="199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运行结果：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D32B9A-0E1B-47DD-AD1E-5D97A1F79C53}"/>
              </a:ext>
            </a:extLst>
          </p:cNvPr>
          <p:cNvSpPr txBox="1"/>
          <p:nvPr/>
        </p:nvSpPr>
        <p:spPr>
          <a:xfrm>
            <a:off x="3275856" y="5085184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 indent="269875" algn="just">
              <a:spcAft>
                <a:spcPts val="0"/>
              </a:spcAft>
              <a:defRPr sz="2400" b="1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</a:lstStyle>
          <a:p>
            <a:pPr lvl="0"/>
            <a:r>
              <a:rPr lang="en-US" altLang="zh-CN" dirty="0">
                <a:solidFill>
                  <a:schemeClr val="tx2"/>
                </a:solidFill>
              </a:rPr>
              <a:t>hello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715144-0919-4852-A1BB-056500763555}"/>
              </a:ext>
            </a:extLst>
          </p:cNvPr>
          <p:cNvSpPr txBox="1"/>
          <p:nvPr/>
        </p:nvSpPr>
        <p:spPr>
          <a:xfrm>
            <a:off x="1979712" y="1412776"/>
            <a:ext cx="6912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依次输出字符串“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hello, world”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中“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,”</a:t>
            </a: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之前的字符。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27240C-E42C-4DE6-9582-DB6599F397A5}"/>
              </a:ext>
            </a:extLst>
          </p:cNvPr>
          <p:cNvSpPr/>
          <p:nvPr/>
        </p:nvSpPr>
        <p:spPr>
          <a:xfrm>
            <a:off x="1685581" y="5805264"/>
            <a:ext cx="6630835" cy="497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跳出并结束当前循环，执行循环后的语句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3CE6BD-5BA5-4107-A177-AF18D29096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59" t="10106" r="54984" b="73097"/>
          <a:stretch/>
        </p:blipFill>
        <p:spPr>
          <a:xfrm>
            <a:off x="2195735" y="2442754"/>
            <a:ext cx="5005315" cy="192235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8FAA925-D119-4533-9B47-28B6638B94BC}"/>
              </a:ext>
            </a:extLst>
          </p:cNvPr>
          <p:cNvCxnSpPr>
            <a:cxnSpLocks/>
          </p:cNvCxnSpPr>
          <p:nvPr/>
        </p:nvCxnSpPr>
        <p:spPr>
          <a:xfrm>
            <a:off x="4139952" y="2852936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435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56">
        <p:fade/>
      </p:transition>
    </mc:Choice>
    <mc:Fallback xmlns="">
      <p:transition spd="med" advTm="450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0" grpId="0"/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 Python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控制结构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AB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FAF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循环的高级用法</a:t>
            </a:r>
          </a:p>
        </p:txBody>
      </p:sp>
    </p:spTree>
    <p:extLst>
      <p:ext uri="{BB962C8B-B14F-4D97-AF65-F5344CB8AC3E}">
        <p14:creationId xmlns:p14="http://schemas.microsoft.com/office/powerpoint/2010/main" val="1486078186"/>
      </p:ext>
    </p:extLst>
  </p:cSld>
  <p:clrMapOvr>
    <a:masterClrMapping/>
  </p:clrMapOvr>
  <p:transition spd="slow" advTm="502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143000" y="404664"/>
            <a:ext cx="6858000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的应用领域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5027" y="1361133"/>
            <a:ext cx="3873077" cy="1598682"/>
            <a:chOff x="874713" y="1266703"/>
            <a:chExt cx="3301071" cy="2131576"/>
          </a:xfrm>
        </p:grpSpPr>
        <p:sp>
          <p:nvSpPr>
            <p:cNvPr id="94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74713" y="1336176"/>
              <a:ext cx="3301071" cy="20621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2455016" y="1996670"/>
            <a:ext cx="456525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scrapy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635027" y="2689021"/>
            <a:ext cx="1748841" cy="1229350"/>
            <a:chOff x="874713" y="1266703"/>
            <a:chExt cx="3109050" cy="1639133"/>
          </a:xfrm>
        </p:grpSpPr>
        <p:sp>
          <p:nvSpPr>
            <p:cNvPr id="99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74713" y="1336176"/>
              <a:ext cx="310905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2455016" y="3332658"/>
            <a:ext cx="4565256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Openstack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1635027" y="4033371"/>
            <a:ext cx="4089101" cy="1915909"/>
            <a:chOff x="874713" y="1113846"/>
            <a:chExt cx="7269511" cy="2554545"/>
          </a:xfrm>
        </p:grpSpPr>
        <p:sp>
          <p:nvSpPr>
            <p:cNvPr id="104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788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74713" y="1113846"/>
              <a:ext cx="726951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自动化运维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2455016" y="4655192"/>
            <a:ext cx="2924871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Saltstack</a:t>
            </a: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  <a:r>
              <a:rPr lang="en-US" altLang="zh-CN" sz="2400" b="1" dirty="0" err="1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Ansible</a:t>
            </a:r>
            <a:endParaRPr lang="en-US" altLang="zh-CN" sz="2400" b="1" dirty="0">
              <a:solidFill>
                <a:srgbClr val="2A4F8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67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56">
        <p:fade/>
      </p:transition>
    </mc:Choice>
    <mc:Fallback xmlns="">
      <p:transition spd="med" advTm="212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6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循环的高级用法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56036" y="1441798"/>
            <a:ext cx="3987972" cy="1146691"/>
            <a:chOff x="874713" y="1266703"/>
            <a:chExt cx="5317298" cy="1146691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886241" y="1266703"/>
              <a:ext cx="1890535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74713" y="1336176"/>
              <a:ext cx="531729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的循环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99592" y="2276579"/>
            <a:ext cx="418095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2700">
              <a:spcBef>
                <a:spcPts val="600"/>
              </a:spcBef>
              <a:tabLst>
                <a:tab pos="5196840" algn="l"/>
              </a:tabLst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for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遍历结构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&gt;</a:t>
            </a:r>
            <a:r>
              <a:rPr lang="zh-CN" altLang="en-US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</a:p>
          <a:p>
            <a:pPr marL="12700">
              <a:spcBef>
                <a:spcPts val="600"/>
              </a:spcBef>
              <a:tabLst>
                <a:tab pos="519684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  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1&gt;</a:t>
            </a:r>
          </a:p>
          <a:p>
            <a:pPr marL="12700">
              <a:spcBef>
                <a:spcPts val="600"/>
              </a:spcBef>
              <a:tabLst>
                <a:tab pos="5196840" algn="l"/>
              </a:tabLst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 </a:t>
            </a:r>
            <a:r>
              <a:rPr lang="en-US" altLang="zh-CN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</a:p>
          <a:p>
            <a:pPr marL="12700">
              <a:spcBef>
                <a:spcPts val="600"/>
              </a:spcBef>
              <a:tabLst>
                <a:tab pos="519684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  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2&gt;</a:t>
            </a:r>
          </a:p>
          <a:p>
            <a:pPr marL="12700">
              <a:spcBef>
                <a:spcPts val="600"/>
              </a:spcBef>
              <a:tabLst>
                <a:tab pos="5196840" algn="l"/>
              </a:tabLst>
            </a:pPr>
            <a:endParaRPr lang="zh-CN" altLang="en-US" sz="2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5235" y="2276872"/>
            <a:ext cx="3279253" cy="2169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while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条件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lang="zh-CN" altLang="en-US" sz="2400" b="1" spc="-8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2700">
              <a:spcBef>
                <a:spcPts val="6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   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2700">
              <a:spcBef>
                <a:spcPts val="600"/>
              </a:spcBef>
            </a:pPr>
            <a:r>
              <a:rPr lang="en-US" altLang="zh-CN"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</a:t>
            </a:r>
            <a:r>
              <a:rPr lang="zh-CN" altLang="en-US" sz="2400" b="1" spc="-1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</a:p>
          <a:p>
            <a:pPr marL="12700">
              <a:spcBef>
                <a:spcPts val="600"/>
              </a:spcBef>
            </a:pPr>
            <a:r>
              <a:rPr lang="zh-CN" altLang="en-US"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9592" y="5517232"/>
            <a:ext cx="748883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ctr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当循环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时，执行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语句块</a:t>
            </a:r>
          </a:p>
        </p:txBody>
      </p:sp>
      <p:sp>
        <p:nvSpPr>
          <p:cNvPr id="22" name="矩形 21"/>
          <p:cNvSpPr/>
          <p:nvPr/>
        </p:nvSpPr>
        <p:spPr>
          <a:xfrm>
            <a:off x="899592" y="4941168"/>
            <a:ext cx="603056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ctr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语句块作为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完成循环的奖励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071277"/>
      </p:ext>
    </p:extLst>
  </p:cSld>
  <p:clrMapOvr>
    <a:masterClrMapping/>
  </p:clrMapOvr>
  <p:transition spd="slow" advTm="5597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循环的高级用法</a:t>
            </a:r>
          </a:p>
        </p:txBody>
      </p:sp>
      <p:sp>
        <p:nvSpPr>
          <p:cNvPr id="13" name="矩形 12"/>
          <p:cNvSpPr/>
          <p:nvPr/>
        </p:nvSpPr>
        <p:spPr>
          <a:xfrm>
            <a:off x="2051721" y="1261230"/>
            <a:ext cx="6192688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判断素数（素数又称质数，大于等于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，只能被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和它本身的数整除）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298" y="1288170"/>
            <a:ext cx="1141526" cy="514902"/>
            <a:chOff x="2873828" y="1394361"/>
            <a:chExt cx="1236822" cy="514902"/>
          </a:xfrm>
        </p:grpSpPr>
        <p:sp>
          <p:nvSpPr>
            <p:cNvPr id="20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2.15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B3AD12-BD45-413B-98BA-72DD705A1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1" t="22295" r="39285" b="40650"/>
          <a:stretch/>
        </p:blipFill>
        <p:spPr>
          <a:xfrm>
            <a:off x="2267744" y="2492896"/>
            <a:ext cx="4820194" cy="241976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A4149D-9AF0-43AE-A1AD-C3E428665C57}"/>
              </a:ext>
            </a:extLst>
          </p:cNvPr>
          <p:cNvCxnSpPr>
            <a:cxnSpLocks/>
          </p:cNvCxnSpPr>
          <p:nvPr/>
        </p:nvCxnSpPr>
        <p:spPr>
          <a:xfrm>
            <a:off x="2267744" y="486916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7A60A4-64C0-4BB0-ACB4-809FB8F69429}"/>
              </a:ext>
            </a:extLst>
          </p:cNvPr>
          <p:cNvCxnSpPr>
            <a:cxnSpLocks/>
          </p:cNvCxnSpPr>
          <p:nvPr/>
        </p:nvCxnSpPr>
        <p:spPr>
          <a:xfrm>
            <a:off x="3635896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A823038-F7CA-4444-A0FC-89848D2E2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1" t="58890" r="39285" b="34097"/>
          <a:stretch/>
        </p:blipFill>
        <p:spPr>
          <a:xfrm>
            <a:off x="1547664" y="5011271"/>
            <a:ext cx="4820194" cy="4579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77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829">
        <p:fade/>
      </p:transition>
    </mc:Choice>
    <mc:Fallback xmlns="">
      <p:transition spd="med" advTm="1018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547664" y="3079973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03 </a:t>
            </a:r>
            <a:r>
              <a:rPr lang="en-US" altLang="zh-CN" dirty="0"/>
              <a:t>Python</a:t>
            </a:r>
            <a:r>
              <a:rPr lang="zh-CN" altLang="en-US" dirty="0"/>
              <a:t>控制结构</a:t>
            </a:r>
          </a:p>
          <a:p>
            <a:endParaRPr lang="zh-CN" altLang="en-US" dirty="0">
              <a:solidFill>
                <a:srgbClr val="2A4F8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544" y="3739791"/>
            <a:ext cx="8280920" cy="76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rgbClr val="57ABA3"/>
              </a:buClr>
            </a:pPr>
            <a:r>
              <a:rPr lang="zh-CN" altLang="en-US" dirty="0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237649250"/>
      </p:ext>
    </p:extLst>
  </p:cSld>
  <p:clrMapOvr>
    <a:masterClrMapping/>
  </p:clrMapOvr>
  <p:transition spd="slow" advTm="483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异常处理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3608" y="1441798"/>
            <a:ext cx="2592288" cy="1146691"/>
            <a:chOff x="874713" y="1266703"/>
            <a:chExt cx="1902063" cy="1146691"/>
          </a:xfrm>
        </p:grpSpPr>
        <p:sp>
          <p:nvSpPr>
            <p:cNvPr id="19" name="Rectangle: Rounded Corners 4"/>
            <p:cNvSpPr/>
            <p:nvPr/>
          </p:nvSpPr>
          <p:spPr>
            <a:xfrm>
              <a:off x="886241" y="1266703"/>
              <a:ext cx="1890535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4713" y="1336176"/>
              <a:ext cx="188118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832629" y="1525317"/>
            <a:ext cx="4331659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exceptional handling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0211" y="2339510"/>
            <a:ext cx="6130101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防止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未知错误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产生所采取的处理措施</a:t>
            </a:r>
          </a:p>
        </p:txBody>
      </p:sp>
      <p:sp>
        <p:nvSpPr>
          <p:cNvPr id="5" name="矩形 4"/>
          <p:cNvSpPr/>
          <p:nvPr/>
        </p:nvSpPr>
        <p:spPr>
          <a:xfrm>
            <a:off x="1403017" y="3956863"/>
            <a:ext cx="6841391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处理软件或信息系统中出现的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异常状况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处理超出程序正常执行流程的某些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特殊条件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98298" y="3346146"/>
            <a:ext cx="1141526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976395"/>
      </p:ext>
    </p:extLst>
  </p:cSld>
  <p:clrMapOvr>
    <a:masterClrMapping/>
  </p:clrMapOvr>
  <p:transition spd="slow" advTm="2494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05837" y="-48422"/>
            <a:ext cx="3214596" cy="2428533"/>
            <a:chOff x="-274449" y="-48422"/>
            <a:chExt cx="4286128" cy="2428533"/>
          </a:xfrm>
        </p:grpSpPr>
        <p:grpSp>
          <p:nvGrpSpPr>
            <p:cNvPr id="34" name="组合 33"/>
            <p:cNvGrpSpPr/>
            <p:nvPr/>
          </p:nvGrpSpPr>
          <p:grpSpPr>
            <a:xfrm>
              <a:off x="-45890" y="-48422"/>
              <a:ext cx="4057569" cy="2428533"/>
              <a:chOff x="3784881" y="1463979"/>
              <a:chExt cx="5159521" cy="2428533"/>
            </a:xfrm>
          </p:grpSpPr>
          <p:sp>
            <p:nvSpPr>
              <p:cNvPr id="36" name="矩形 42"/>
              <p:cNvSpPr/>
              <p:nvPr/>
            </p:nvSpPr>
            <p:spPr>
              <a:xfrm rot="1800000">
                <a:off x="4034127" y="1463979"/>
                <a:ext cx="4910275" cy="2428533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833418" y="26381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84881" y="1768427"/>
                <a:ext cx="4144064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异常处理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6036" y="1441798"/>
            <a:ext cx="3322913" cy="1146691"/>
            <a:chOff x="874713" y="1266703"/>
            <a:chExt cx="4430551" cy="1146691"/>
          </a:xfrm>
        </p:grpSpPr>
        <p:sp>
          <p:nvSpPr>
            <p:cNvPr id="19" name="Rectangle: Rounded Corners 4"/>
            <p:cNvSpPr/>
            <p:nvPr/>
          </p:nvSpPr>
          <p:spPr>
            <a:xfrm>
              <a:off x="886241" y="1266703"/>
              <a:ext cx="1890535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A4F86">
                    <a:lumMod val="85000"/>
                    <a:lumOff val="15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4713" y="1336176"/>
              <a:ext cx="44305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7ABA3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异常处理</a:t>
              </a:r>
            </a:p>
          </p:txBody>
        </p:sp>
      </p:grpSp>
      <p:sp>
        <p:nvSpPr>
          <p:cNvPr id="15" name="object 9"/>
          <p:cNvSpPr txBox="1"/>
          <p:nvPr/>
        </p:nvSpPr>
        <p:spPr>
          <a:xfrm>
            <a:off x="1373633" y="2364964"/>
            <a:ext cx="3198366" cy="290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42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242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1</a:t>
            </a: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242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try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D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marR="0" lvl="0" indent="0" algn="l" defTabSz="914400" rtl="0" eaLnBrk="1" fontAlgn="base" latinLnBrk="0" hangingPunct="1">
              <a:lnSpc>
                <a:spcPct val="100000"/>
              </a:lnSpc>
              <a:spcBef>
                <a:spcPts val="17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73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except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D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marR="0" lvl="0" indent="0" algn="l" defTabSz="914400" rtl="0" eaLnBrk="1" fontAlgn="base" latinLnBrk="0" hangingPunct="1">
              <a:lnSpc>
                <a:spcPct val="100000"/>
              </a:lnSpc>
              <a:spcBef>
                <a:spcPts val="17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</a:p>
        </p:txBody>
      </p:sp>
      <p:sp>
        <p:nvSpPr>
          <p:cNvPr id="16" name="object 11"/>
          <p:cNvSpPr txBox="1"/>
          <p:nvPr/>
        </p:nvSpPr>
        <p:spPr>
          <a:xfrm>
            <a:off x="5148064" y="2364943"/>
            <a:ext cx="3600400" cy="290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42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242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2</a:t>
            </a: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242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try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D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marR="0" lvl="0" indent="0" algn="l" defTabSz="914400" rtl="0" eaLnBrk="1" fontAlgn="base" latinLnBrk="0" hangingPunct="1">
              <a:lnSpc>
                <a:spcPct val="100000"/>
              </a:lnSpc>
              <a:spcBef>
                <a:spcPts val="17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</a:p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ts val="173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except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异常类型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&gt;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D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 marR="0" lvl="0" indent="0" algn="l" defTabSz="914400" rtl="0" eaLnBrk="1" fontAlgn="base" latinLnBrk="0" hangingPunct="1">
              <a:lnSpc>
                <a:spcPct val="100000"/>
              </a:lnSpc>
              <a:spcBef>
                <a:spcPts val="17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3C4B6D-E61B-465F-8ABF-4FC177F8FC53}"/>
              </a:ext>
            </a:extLst>
          </p:cNvPr>
          <p:cNvCxnSpPr>
            <a:cxnSpLocks/>
          </p:cNvCxnSpPr>
          <p:nvPr/>
        </p:nvCxnSpPr>
        <p:spPr>
          <a:xfrm>
            <a:off x="1547664" y="472514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ED5BC02-2AB5-499A-8C6B-C4DEA2B49005}"/>
              </a:ext>
            </a:extLst>
          </p:cNvPr>
          <p:cNvCxnSpPr>
            <a:cxnSpLocks/>
          </p:cNvCxnSpPr>
          <p:nvPr/>
        </p:nvCxnSpPr>
        <p:spPr>
          <a:xfrm>
            <a:off x="5364088" y="4725144"/>
            <a:ext cx="2952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10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75">
        <p:fade/>
      </p:transition>
    </mc:Choice>
    <mc:Fallback xmlns="">
      <p:transition spd="med" advTm="480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05837" y="-48422"/>
            <a:ext cx="3214596" cy="2428533"/>
            <a:chOff x="-274449" y="-48422"/>
            <a:chExt cx="4286128" cy="2428533"/>
          </a:xfrm>
        </p:grpSpPr>
        <p:grpSp>
          <p:nvGrpSpPr>
            <p:cNvPr id="34" name="组合 33"/>
            <p:cNvGrpSpPr/>
            <p:nvPr/>
          </p:nvGrpSpPr>
          <p:grpSpPr>
            <a:xfrm>
              <a:off x="-45890" y="-48422"/>
              <a:ext cx="4057569" cy="2428533"/>
              <a:chOff x="3784881" y="1463979"/>
              <a:chExt cx="5159521" cy="2428533"/>
            </a:xfrm>
          </p:grpSpPr>
          <p:sp>
            <p:nvSpPr>
              <p:cNvPr id="36" name="矩形 42"/>
              <p:cNvSpPr/>
              <p:nvPr/>
            </p:nvSpPr>
            <p:spPr>
              <a:xfrm rot="1800000">
                <a:off x="4034127" y="1463979"/>
                <a:ext cx="4910275" cy="2428533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833418" y="26381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84881" y="1768427"/>
                <a:ext cx="4144064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异常处理</a:t>
            </a:r>
          </a:p>
        </p:txBody>
      </p:sp>
      <p:sp>
        <p:nvSpPr>
          <p:cNvPr id="24" name="object 9"/>
          <p:cNvSpPr txBox="1"/>
          <p:nvPr/>
        </p:nvSpPr>
        <p:spPr>
          <a:xfrm>
            <a:off x="1370728" y="1913385"/>
            <a:ext cx="5865568" cy="101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num =</a:t>
            </a:r>
            <a:r>
              <a:rPr sz="2400" b="1" spc="-15" dirty="0"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lang="en-US" altLang="zh-CN" sz="2400" b="1" dirty="0" err="1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int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sz="2400" b="1" dirty="0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input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(</a:t>
            </a:r>
            <a:r>
              <a:rPr sz="2400" b="1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sz="2400" b="1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请输入一个整数:</a:t>
            </a:r>
            <a:r>
              <a:rPr sz="2400" b="1" spc="50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sz="2400" b="1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"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))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sz="2400" b="1" dirty="0">
                <a:solidFill>
                  <a:srgbClr val="8B0092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print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(num**2)</a:t>
            </a:r>
          </a:p>
        </p:txBody>
      </p:sp>
      <p:sp>
        <p:nvSpPr>
          <p:cNvPr id="27" name="矩形 26"/>
          <p:cNvSpPr/>
          <p:nvPr/>
        </p:nvSpPr>
        <p:spPr>
          <a:xfrm>
            <a:off x="640886" y="3037485"/>
            <a:ext cx="8179586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当用户没有输入整数时，会产生异常，怎么处理？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3743308"/>
            <a:ext cx="6190587" cy="21276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16015" y="4635768"/>
            <a:ext cx="720081" cy="378274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60966" y="5445223"/>
            <a:ext cx="1410834" cy="425745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87624" y="5892131"/>
            <a:ext cx="1626830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异常类型</a:t>
            </a:r>
          </a:p>
        </p:txBody>
      </p:sp>
      <p:sp>
        <p:nvSpPr>
          <p:cNvPr id="33" name="矩形 32"/>
          <p:cNvSpPr/>
          <p:nvPr/>
        </p:nvSpPr>
        <p:spPr>
          <a:xfrm>
            <a:off x="4716016" y="4147944"/>
            <a:ext cx="3600401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异常发生的行数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48785" y="1250993"/>
            <a:ext cx="1322668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9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982">
        <p:fade/>
      </p:transition>
    </mc:Choice>
    <mc:Fallback xmlns="">
      <p:transition spd="med" advTm="47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AFFE61-23AD-4DD6-8C4B-1D187464D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8" t="21895" r="10857" b="45899"/>
          <a:stretch/>
        </p:blipFill>
        <p:spPr>
          <a:xfrm>
            <a:off x="1259632" y="4278207"/>
            <a:ext cx="7560840" cy="210312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0" y="427083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异常处理</a:t>
            </a:r>
          </a:p>
        </p:txBody>
      </p:sp>
      <p:sp>
        <p:nvSpPr>
          <p:cNvPr id="20" name="矩形 19"/>
          <p:cNvSpPr/>
          <p:nvPr/>
        </p:nvSpPr>
        <p:spPr>
          <a:xfrm>
            <a:off x="5004048" y="5445224"/>
            <a:ext cx="4009251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标注异常类型后，仅响应此类异常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11560" y="1234230"/>
            <a:ext cx="1322668" cy="514902"/>
            <a:chOff x="2873828" y="1394361"/>
            <a:chExt cx="1236822" cy="514902"/>
          </a:xfrm>
        </p:grpSpPr>
        <p:sp>
          <p:nvSpPr>
            <p:cNvPr id="1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2.16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2F0561A-5024-42F9-968D-E025B33BF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57" t="22095" r="10143" b="45499"/>
          <a:stretch/>
        </p:blipFill>
        <p:spPr>
          <a:xfrm>
            <a:off x="1331640" y="1844824"/>
            <a:ext cx="7498081" cy="211618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6F1DCF-1481-4659-AF38-D66C34F75F34}"/>
              </a:ext>
            </a:extLst>
          </p:cNvPr>
          <p:cNvCxnSpPr>
            <a:cxnSpLocks/>
          </p:cNvCxnSpPr>
          <p:nvPr/>
        </p:nvCxnSpPr>
        <p:spPr>
          <a:xfrm>
            <a:off x="1475656" y="3501008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8B07EB-11B2-4073-9CB7-8C85EE0BE545}"/>
              </a:ext>
            </a:extLst>
          </p:cNvPr>
          <p:cNvCxnSpPr>
            <a:cxnSpLocks/>
          </p:cNvCxnSpPr>
          <p:nvPr/>
        </p:nvCxnSpPr>
        <p:spPr>
          <a:xfrm>
            <a:off x="1403648" y="5877272"/>
            <a:ext cx="3312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39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750">
        <p:fade/>
      </p:transition>
    </mc:Choice>
    <mc:Fallback xmlns="">
      <p:transition spd="med" advTm="77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异常处理的高级用法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56036" y="1441798"/>
            <a:ext cx="2547812" cy="1146691"/>
            <a:chOff x="874713" y="1266703"/>
            <a:chExt cx="3397083" cy="1146691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886241" y="1266703"/>
              <a:ext cx="1890535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4713" y="1336176"/>
              <a:ext cx="339708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</p:grpSp>
      <p:sp>
        <p:nvSpPr>
          <p:cNvPr id="24" name="object 9"/>
          <p:cNvSpPr txBox="1"/>
          <p:nvPr/>
        </p:nvSpPr>
        <p:spPr>
          <a:xfrm>
            <a:off x="1526895" y="2204864"/>
            <a:ext cx="3117113" cy="4192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58750" rIns="0" bIns="0" rtlCol="0">
            <a:spAutoFit/>
          </a:bodyPr>
          <a:lstStyle/>
          <a:p>
            <a:pPr marL="18000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try</a:t>
            </a: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1&gt;</a:t>
            </a:r>
          </a:p>
          <a:p>
            <a:pPr marL="1800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except</a:t>
            </a:r>
            <a:r>
              <a:rPr sz="2400" b="1" spc="-1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2&gt;</a:t>
            </a:r>
          </a:p>
          <a:p>
            <a:pPr marL="1800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else</a:t>
            </a:r>
            <a:r>
              <a:rPr sz="2400" b="1" spc="-1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3&gt;</a:t>
            </a:r>
          </a:p>
          <a:p>
            <a:pPr marL="1800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finally</a:t>
            </a:r>
            <a:r>
              <a:rPr sz="2400" b="1" spc="-10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 </a:t>
            </a:r>
            <a:r>
              <a:rPr sz="2400" b="1" dirty="0">
                <a:solidFill>
                  <a:srgbClr val="DF0000"/>
                </a:solidFill>
                <a:latin typeface="微软雅黑" pitchFamily="34" charset="-122"/>
                <a:ea typeface="微软雅黑" pitchFamily="34" charset="-122"/>
                <a:cs typeface="Consolas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Consolas"/>
              </a:rPr>
              <a:t>4&gt;</a:t>
            </a:r>
          </a:p>
        </p:txBody>
      </p:sp>
      <p:sp>
        <p:nvSpPr>
          <p:cNvPr id="25" name="object 11"/>
          <p:cNvSpPr txBox="1"/>
          <p:nvPr/>
        </p:nvSpPr>
        <p:spPr>
          <a:xfrm>
            <a:off x="4644008" y="4479503"/>
            <a:ext cx="4608512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else</a:t>
            </a:r>
            <a:r>
              <a:rPr lang="zh-CN" altLang="en-US" dirty="0"/>
              <a:t>对应语句块</a:t>
            </a:r>
            <a:r>
              <a:rPr lang="en-US" altLang="zh-CN" dirty="0"/>
              <a:t>3</a:t>
            </a:r>
            <a:r>
              <a:rPr lang="zh-CN" altLang="en-US" dirty="0"/>
              <a:t>在不发生异常时执行</a:t>
            </a:r>
          </a:p>
        </p:txBody>
      </p:sp>
      <p:sp>
        <p:nvSpPr>
          <p:cNvPr id="15" name="object 11"/>
          <p:cNvSpPr txBox="1"/>
          <p:nvPr/>
        </p:nvSpPr>
        <p:spPr>
          <a:xfrm>
            <a:off x="4644008" y="5487615"/>
            <a:ext cx="4608512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finally对应语句块4一定执行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C467D73-9F16-4513-8E05-D5B13B9D7449}"/>
              </a:ext>
            </a:extLst>
          </p:cNvPr>
          <p:cNvCxnSpPr>
            <a:cxnSpLocks/>
          </p:cNvCxnSpPr>
          <p:nvPr/>
        </p:nvCxnSpPr>
        <p:spPr>
          <a:xfrm>
            <a:off x="1619672" y="278092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2F115-F7F6-4E39-967E-1DA908561C2F}"/>
              </a:ext>
            </a:extLst>
          </p:cNvPr>
          <p:cNvCxnSpPr>
            <a:cxnSpLocks/>
          </p:cNvCxnSpPr>
          <p:nvPr/>
        </p:nvCxnSpPr>
        <p:spPr>
          <a:xfrm>
            <a:off x="1619672" y="378904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439E58B-DFC3-4964-AEBD-4F0ED54A9F13}"/>
              </a:ext>
            </a:extLst>
          </p:cNvPr>
          <p:cNvCxnSpPr>
            <a:cxnSpLocks/>
          </p:cNvCxnSpPr>
          <p:nvPr/>
        </p:nvCxnSpPr>
        <p:spPr>
          <a:xfrm>
            <a:off x="1619672" y="486916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C1F5B-9B15-4FDE-8139-20EC47E1FF3B}"/>
              </a:ext>
            </a:extLst>
          </p:cNvPr>
          <p:cNvCxnSpPr>
            <a:cxnSpLocks/>
          </p:cNvCxnSpPr>
          <p:nvPr/>
        </p:nvCxnSpPr>
        <p:spPr>
          <a:xfrm>
            <a:off x="1619672" y="587727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1">
            <a:extLst>
              <a:ext uri="{FF2B5EF4-FFF2-40B4-BE49-F238E27FC236}">
                <a16:creationId xmlns:a16="http://schemas.microsoft.com/office/drawing/2014/main" id="{EA47E573-57C9-4053-96BC-9E162BCD017D}"/>
              </a:ext>
            </a:extLst>
          </p:cNvPr>
          <p:cNvSpPr txBox="1"/>
          <p:nvPr/>
        </p:nvSpPr>
        <p:spPr>
          <a:xfrm>
            <a:off x="4644008" y="3356992"/>
            <a:ext cx="4608512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except</a:t>
            </a:r>
            <a:r>
              <a:rPr lang="zh-CN" altLang="en-US" dirty="0"/>
              <a:t>对应语句块</a:t>
            </a:r>
            <a:r>
              <a:rPr lang="en-US" altLang="zh-CN" dirty="0"/>
              <a:t>2</a:t>
            </a:r>
            <a:r>
              <a:rPr lang="zh-CN" altLang="en-US" dirty="0"/>
              <a:t>在发生异常时执行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106969"/>
      </p:ext>
    </p:extLst>
  </p:cSld>
  <p:clrMapOvr>
    <a:masterClrMapping/>
  </p:clrMapOvr>
  <p:transition spd="slow" advTm="10498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5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69799" y="1343004"/>
            <a:ext cx="2966097" cy="1048359"/>
            <a:chOff x="6085854" y="2001689"/>
            <a:chExt cx="3489876" cy="1048359"/>
          </a:xfrm>
        </p:grpSpPr>
        <p:sp>
          <p:nvSpPr>
            <p:cNvPr id="9" name="圆角矩形 8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38"/>
            <p:cNvSpPr txBox="1"/>
            <p:nvPr/>
          </p:nvSpPr>
          <p:spPr>
            <a:xfrm>
              <a:off x="6281355" y="2071319"/>
              <a:ext cx="2522487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2400" b="1"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Python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概述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526500" y="1397394"/>
            <a:ext cx="4775220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发展、应用领域、环境安装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69799" y="2665743"/>
            <a:ext cx="2966097" cy="1048359"/>
            <a:chOff x="6085854" y="2001689"/>
            <a:chExt cx="3489876" cy="1048359"/>
          </a:xfrm>
        </p:grpSpPr>
        <p:sp>
          <p:nvSpPr>
            <p:cNvPr id="16" name="圆角矩形 15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38"/>
            <p:cNvSpPr txBox="1"/>
            <p:nvPr/>
          </p:nvSpPr>
          <p:spPr>
            <a:xfrm>
              <a:off x="6210822" y="2071319"/>
              <a:ext cx="3347499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2400" b="1"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Python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基础知识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3526500" y="2716331"/>
            <a:ext cx="5183224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程序框架、输入输出、数据类型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69799" y="3988482"/>
            <a:ext cx="3592545" cy="1048359"/>
            <a:chOff x="6085854" y="2001689"/>
            <a:chExt cx="4226947" cy="1048359"/>
          </a:xfrm>
        </p:grpSpPr>
        <p:sp>
          <p:nvSpPr>
            <p:cNvPr id="25" name="圆角矩形 24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38"/>
            <p:cNvSpPr txBox="1"/>
            <p:nvPr/>
          </p:nvSpPr>
          <p:spPr>
            <a:xfrm>
              <a:off x="6140291" y="2071319"/>
              <a:ext cx="4172510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2400" b="1"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Python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基本控制结构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238468" y="4005064"/>
            <a:ext cx="601405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三种：顺序、分支、循环</a:t>
            </a:r>
          </a:p>
        </p:txBody>
      </p:sp>
      <p:sp>
        <p:nvSpPr>
          <p:cNvPr id="35" name="矩形 34"/>
          <p:cNvSpPr/>
          <p:nvPr/>
        </p:nvSpPr>
        <p:spPr>
          <a:xfrm>
            <a:off x="3526499" y="4536510"/>
            <a:ext cx="3206357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-36512" y="323945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总 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204889"/>
      </p:ext>
    </p:extLst>
  </p:cSld>
  <p:clrMapOvr>
    <a:masterClrMapping/>
  </p:clrMapOvr>
  <p:transition spd="slow" advTm="2394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20"/>
            </p:par>
          </p:childTnLst>
        </p:cTn>
      </p:par>
    </p:tnLst>
    <p:bldLst>
      <p:bldP spid="12" grpId="0"/>
      <p:bldP spid="18" grpId="0"/>
      <p:bldP spid="2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117188" y="404664"/>
            <a:ext cx="6883813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环境安装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" y="1196752"/>
            <a:ext cx="7508973" cy="1602472"/>
            <a:chOff x="-245895" y="1261649"/>
            <a:chExt cx="5146470" cy="2136630"/>
          </a:xfrm>
        </p:grpSpPr>
        <p:sp>
          <p:nvSpPr>
            <p:cNvPr id="35" name="Rectangle: Rounded Corners 4"/>
            <p:cNvSpPr/>
            <p:nvPr/>
          </p:nvSpPr>
          <p:spPr>
            <a:xfrm>
              <a:off x="59892" y="1261649"/>
              <a:ext cx="1668273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Autofit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3200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245895" y="1336176"/>
              <a:ext cx="514647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1628775" lvl="3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zh-CN" altLang="en-US" sz="3200" b="1" dirty="0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官方网站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2222249" y="1880755"/>
            <a:ext cx="567756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https://www.python.org/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641512" y="2388772"/>
            <a:ext cx="7223035" cy="500776"/>
            <a:chOff x="886241" y="1266703"/>
            <a:chExt cx="4734882" cy="667702"/>
          </a:xfrm>
        </p:grpSpPr>
        <p:sp>
          <p:nvSpPr>
            <p:cNvPr id="42" name="Rectangle: Rounded Corners 4"/>
            <p:cNvSpPr/>
            <p:nvPr/>
          </p:nvSpPr>
          <p:spPr>
            <a:xfrm>
              <a:off x="886241" y="1266703"/>
              <a:ext cx="3350800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Autofit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sz="2400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63931" y="1270462"/>
              <a:ext cx="4357192" cy="663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2A4F8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根据系统选择对应的安装包</a:t>
              </a: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244" y="2918629"/>
            <a:ext cx="4644396" cy="3714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0418585"/>
      </p:ext>
    </p:extLst>
  </p:cSld>
  <p:clrMapOvr>
    <a:masterClrMapping/>
  </p:clrMapOvr>
  <p:transition spd="slow" advTm="4679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98577" y="1268760"/>
            <a:ext cx="3693057" cy="490686"/>
            <a:chOff x="874713" y="1266703"/>
            <a:chExt cx="2789558" cy="654248"/>
          </a:xfrm>
        </p:grpSpPr>
        <p:sp>
          <p:nvSpPr>
            <p:cNvPr id="35" name="Rectangle: Rounded Corners 4"/>
            <p:cNvSpPr/>
            <p:nvPr/>
          </p:nvSpPr>
          <p:spPr>
            <a:xfrm>
              <a:off x="886241" y="1266703"/>
              <a:ext cx="1668273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215000" anchor="t" anchorCtr="1">
              <a:normAutofit fontScale="25000" lnSpcReduction="20000"/>
            </a:bodyPr>
            <a:lstStyle/>
            <a:p>
              <a:pPr algn="ctr" defTabSz="685800">
                <a:lnSpc>
                  <a:spcPct val="120000"/>
                </a:lnSpc>
              </a:pPr>
              <a:endParaRPr lang="zh-CN" altLang="en-US" b="1" dirty="0">
                <a:solidFill>
                  <a:srgbClr val="2A4F86">
                    <a:lumMod val="85000"/>
                    <a:lumOff val="15000"/>
                  </a:srgb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4713" y="1336176"/>
              <a:ext cx="2789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257175" indent="-257175" defTabSz="685800">
                <a:spcBef>
                  <a:spcPct val="20000"/>
                </a:spcBef>
                <a:buClr>
                  <a:srgbClr val="57ABA3"/>
                </a:buClr>
                <a:buFont typeface="Wingdings" panose="05000000000000000000" pitchFamily="2" charset="2"/>
                <a:buChar char="v"/>
              </a:pPr>
              <a:r>
                <a:rPr lang="en-US" altLang="zh-CN" sz="3200" b="1" dirty="0" err="1">
                  <a:solidFill>
                    <a:srgbClr val="2A4F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Anancoda</a:t>
              </a:r>
              <a:endParaRPr lang="en-US" altLang="zh-CN" sz="32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877171" y="1893349"/>
            <a:ext cx="6264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2400" b="1" dirty="0">
                <a:solidFill>
                  <a:srgbClr val="2A4F8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https://www.anaconda.com/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63" y="2517862"/>
            <a:ext cx="5698593" cy="3719449"/>
          </a:xfrm>
          <a:prstGeom prst="rect">
            <a:avLst/>
          </a:prstGeom>
        </p:spPr>
      </p:pic>
      <p:sp>
        <p:nvSpPr>
          <p:cNvPr id="17" name="文本框 31"/>
          <p:cNvSpPr txBox="1"/>
          <p:nvPr/>
        </p:nvSpPr>
        <p:spPr>
          <a:xfrm>
            <a:off x="1117188" y="398131"/>
            <a:ext cx="6883813" cy="438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环境安装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6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72">
        <p:fade/>
      </p:transition>
    </mc:Choice>
    <mc:Fallback xmlns="">
      <p:transition spd="med" advTm="35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7.5|3.4|16|7.8|2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5.8|55.8|11.6|1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6|17.2|13.4|26.7|10.1|7|9.9|16.2|36.7|15.1|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38.3|20.1|1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9|4.1|1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.4|1.4|4.3|2.4|1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5.6|1.6|29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9.5|3.4|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2.2|9.4|4.1|10.8|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4.7|7.5|10.8|4.8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5.7|10.9|5.6|35|2.7|14.8|1.6|3.8|27.6|1.9|3.2|1.8|9.9|6.4|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1.7|2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9|52.5|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8|15|42.2|3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28.2|6.1|2.6|3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|25.4|4.2|42.5|65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8.7|68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4.3|30.1|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4.4|24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0.7|3.8|9|15.8|4.8|9.9|59.3|69.1|74.7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7|0.5|0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2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6|19.3|21.5|9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45.9|19.7|13.8|31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8.9|6|33.3|21.6|1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8.5|6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7.1|24.8|6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19.9|13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.5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.5|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4|10.9|12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4|8.9|9.2|9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1.2|13.4|20.3|5|14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5.9|13.5|50.9|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4.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2.3|1.2|11.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3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9.3|2.5|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6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2.2|2.6|2.3|14.8|9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7.5|8.2|11.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6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17.8|3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6.4|4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8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14.1|8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20.5|21.6|1.6|1.8|9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|32.6|3.6|8.3|5.3|5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.9|42.5|34.4|4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0.9|14.3|21.6"/>
</p:tagLst>
</file>

<file path=ppt/theme/theme1.xml><?xml version="1.0" encoding="utf-8"?>
<a:theme xmlns:a="http://schemas.openxmlformats.org/drawingml/2006/main" name="模板5">
  <a:themeElements>
    <a:clrScheme name="131TGp_report_diagram_v2 3">
      <a:dk1>
        <a:srgbClr val="2A4F86"/>
      </a:dk1>
      <a:lt1>
        <a:srgbClr val="FFFFFF"/>
      </a:lt1>
      <a:dk2>
        <a:srgbClr val="3E68D0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131TGp_report_diagram_v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1TGp_report_diagram_v2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模板5">
  <a:themeElements>
    <a:clrScheme name="131TGp_report_diagram_v2 3">
      <a:dk1>
        <a:srgbClr val="2A4F86"/>
      </a:dk1>
      <a:lt1>
        <a:srgbClr val="FFFFFF"/>
      </a:lt1>
      <a:dk2>
        <a:srgbClr val="3E68D0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131TGp_report_diagram_v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1TGp_report_diagram_v2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12300</Words>
  <Application>Microsoft Office PowerPoint</Application>
  <PresentationFormat>全屏显示(4:3)</PresentationFormat>
  <Paragraphs>1198</Paragraphs>
  <Slides>78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΢</vt:lpstr>
      <vt:lpstr>Arial Unicode MS</vt:lpstr>
      <vt:lpstr>Huawei Sans</vt:lpstr>
      <vt:lpstr>方正兰亭黑简体</vt:lpstr>
      <vt:lpstr>微软雅黑</vt:lpstr>
      <vt:lpstr>字魂59号-创粗黑</vt:lpstr>
      <vt:lpstr>Arial</vt:lpstr>
      <vt:lpstr>Calibri</vt:lpstr>
      <vt:lpstr>Consolas</vt:lpstr>
      <vt:lpstr>Times New Roman</vt:lpstr>
      <vt:lpstr>Verdana</vt:lpstr>
      <vt:lpstr>Wingdings</vt:lpstr>
      <vt:lpstr>模板5</vt:lpstr>
      <vt:lpstr>1_模板5</vt:lpstr>
      <vt:lpstr>Python基础及控制结构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梁爱华</dc:creator>
  <cp:lastModifiedBy>huyg hu</cp:lastModifiedBy>
  <cp:revision>330</cp:revision>
  <dcterms:created xsi:type="dcterms:W3CDTF">2021-12-06T07:02:07Z</dcterms:created>
  <dcterms:modified xsi:type="dcterms:W3CDTF">2022-05-16T13:24:02Z</dcterms:modified>
</cp:coreProperties>
</file>