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tags/tag3.xml" ContentType="application/vnd.openxmlformats-officedocument.presentationml.tags+xml"/>
  <Override PartName="/ppt/notesSlides/notesSlide6.xml" ContentType="application/vnd.openxmlformats-officedocument.presentationml.notesSlide+xml"/>
  <Override PartName="/ppt/tags/tag4.xml" ContentType="application/vnd.openxmlformats-officedocument.presentationml.tags+xml"/>
  <Override PartName="/ppt/notesSlides/notesSlide7.xml" ContentType="application/vnd.openxmlformats-officedocument.presentationml.notesSlide+xml"/>
  <Override PartName="/ppt/tags/tag5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6.xml" ContentType="application/vnd.openxmlformats-officedocument.presentationml.tags+xml"/>
  <Override PartName="/ppt/notesSlides/notesSlide11.xml" ContentType="application/vnd.openxmlformats-officedocument.presentationml.notesSlide+xml"/>
  <Override PartName="/ppt/tags/tag7.xml" ContentType="application/vnd.openxmlformats-officedocument.presentationml.tags+xml"/>
  <Override PartName="/ppt/notesSlides/notesSlide12.xml" ContentType="application/vnd.openxmlformats-officedocument.presentationml.notesSlide+xml"/>
  <Override PartName="/ppt/tags/tag8.xml" ContentType="application/vnd.openxmlformats-officedocument.presentationml.tags+xml"/>
  <Override PartName="/ppt/notesSlides/notesSlide13.xml" ContentType="application/vnd.openxmlformats-officedocument.presentationml.notesSlide+xml"/>
  <Override PartName="/ppt/tags/tag9.xml" ContentType="application/vnd.openxmlformats-officedocument.presentationml.tags+xml"/>
  <Override PartName="/ppt/notesSlides/notesSlide14.xml" ContentType="application/vnd.openxmlformats-officedocument.presentationml.notesSlide+xml"/>
  <Override PartName="/ppt/tags/tag10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11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12.xml" ContentType="application/vnd.openxmlformats-officedocument.presentationml.tags+xml"/>
  <Override PartName="/ppt/notesSlides/notesSlide19.xml" ContentType="application/vnd.openxmlformats-officedocument.presentationml.notesSlide+xml"/>
  <Override PartName="/ppt/tags/tag13.xml" ContentType="application/vnd.openxmlformats-officedocument.presentationml.tags+xml"/>
  <Override PartName="/ppt/notesSlides/notesSlide20.xml" ContentType="application/vnd.openxmlformats-officedocument.presentationml.notesSlide+xml"/>
  <Override PartName="/ppt/tags/tag14.xml" ContentType="application/vnd.openxmlformats-officedocument.presentationml.tags+xml"/>
  <Override PartName="/ppt/notesSlides/notesSlide21.xml" ContentType="application/vnd.openxmlformats-officedocument.presentationml.notesSlide+xml"/>
  <Override PartName="/ppt/tags/tag15.xml" ContentType="application/vnd.openxmlformats-officedocument.presentationml.tags+xml"/>
  <Override PartName="/ppt/notesSlides/notesSlide22.xml" ContentType="application/vnd.openxmlformats-officedocument.presentationml.notesSlide+xml"/>
  <Override PartName="/ppt/tags/tag16.xml" ContentType="application/vnd.openxmlformats-officedocument.presentationml.tags+xml"/>
  <Override PartName="/ppt/notesSlides/notesSlide23.xml" ContentType="application/vnd.openxmlformats-officedocument.presentationml.notesSlide+xml"/>
  <Override PartName="/ppt/tags/tag17.xml" ContentType="application/vnd.openxmlformats-officedocument.presentationml.tags+xml"/>
  <Override PartName="/ppt/notesSlides/notesSlide24.xml" ContentType="application/vnd.openxmlformats-officedocument.presentationml.notesSlide+xml"/>
  <Override PartName="/ppt/tags/tag18.xml" ContentType="application/vnd.openxmlformats-officedocument.presentationml.tags+xml"/>
  <Override PartName="/ppt/notesSlides/notesSlide25.xml" ContentType="application/vnd.openxmlformats-officedocument.presentationml.notesSlide+xml"/>
  <Override PartName="/ppt/tags/tag19.xml" ContentType="application/vnd.openxmlformats-officedocument.presentationml.tags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tags/tag20.xml" ContentType="application/vnd.openxmlformats-officedocument.presentationml.tags+xml"/>
  <Override PartName="/ppt/notesSlides/notesSlide28.xml" ContentType="application/vnd.openxmlformats-officedocument.presentationml.notesSlide+xml"/>
  <Override PartName="/ppt/tags/tag21.xml" ContentType="application/vnd.openxmlformats-officedocument.presentationml.tags+xml"/>
  <Override PartName="/ppt/notesSlides/notesSlide29.xml" ContentType="application/vnd.openxmlformats-officedocument.presentationml.notesSlide+xml"/>
  <Override PartName="/ppt/tags/tag22.xml" ContentType="application/vnd.openxmlformats-officedocument.presentationml.tags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tags/tag23.xml" ContentType="application/vnd.openxmlformats-officedocument.presentationml.tags+xml"/>
  <Override PartName="/ppt/notesSlides/notesSlide32.xml" ContentType="application/vnd.openxmlformats-officedocument.presentationml.notesSlide+xml"/>
  <Override PartName="/ppt/tags/tag24.xml" ContentType="application/vnd.openxmlformats-officedocument.presentationml.tags+xml"/>
  <Override PartName="/ppt/notesSlides/notesSlide33.xml" ContentType="application/vnd.openxmlformats-officedocument.presentationml.notesSlide+xml"/>
  <Override PartName="/ppt/tags/tag25.xml" ContentType="application/vnd.openxmlformats-officedocument.presentationml.tags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tags/tag26.xml" ContentType="application/vnd.openxmlformats-officedocument.presentationml.tags+xml"/>
  <Override PartName="/ppt/notesSlides/notesSlide36.xml" ContentType="application/vnd.openxmlformats-officedocument.presentationml.notesSlide+xml"/>
  <Override PartName="/ppt/tags/tag27.xml" ContentType="application/vnd.openxmlformats-officedocument.presentationml.tags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tags/tag28.xml" ContentType="application/vnd.openxmlformats-officedocument.presentationml.tags+xml"/>
  <Override PartName="/ppt/notesSlides/notesSlide39.xml" ContentType="application/vnd.openxmlformats-officedocument.presentationml.notesSlide+xml"/>
  <Override PartName="/ppt/tags/tag29.xml" ContentType="application/vnd.openxmlformats-officedocument.presentationml.tags+xml"/>
  <Override PartName="/ppt/notesSlides/notesSlide40.xml" ContentType="application/vnd.openxmlformats-officedocument.presentationml.notesSlide+xml"/>
  <Override PartName="/ppt/tags/tag30.xml" ContentType="application/vnd.openxmlformats-officedocument.presentationml.tags+xml"/>
  <Override PartName="/ppt/notesSlides/notesSlide41.xml" ContentType="application/vnd.openxmlformats-officedocument.presentationml.notesSlide+xml"/>
  <Override PartName="/ppt/tags/tag31.xml" ContentType="application/vnd.openxmlformats-officedocument.presentationml.tags+xml"/>
  <Override PartName="/ppt/notesSlides/notesSlide42.xml" ContentType="application/vnd.openxmlformats-officedocument.presentationml.notesSlide+xml"/>
  <Override PartName="/ppt/tags/tag32.xml" ContentType="application/vnd.openxmlformats-officedocument.presentationml.tags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tags/tag33.xml" ContentType="application/vnd.openxmlformats-officedocument.presentationml.tags+xml"/>
  <Override PartName="/ppt/notesSlides/notesSlide45.xml" ContentType="application/vnd.openxmlformats-officedocument.presentationml.notesSlide+xml"/>
  <Override PartName="/ppt/tags/tag34.xml" ContentType="application/vnd.openxmlformats-officedocument.presentationml.tags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tags/tag35.xml" ContentType="application/vnd.openxmlformats-officedocument.presentationml.tags+xml"/>
  <Override PartName="/ppt/notesSlides/notesSlide48.xml" ContentType="application/vnd.openxmlformats-officedocument.presentationml.notesSlide+xml"/>
  <Override PartName="/ppt/tags/tag36.xml" ContentType="application/vnd.openxmlformats-officedocument.presentationml.tags+xml"/>
  <Override PartName="/ppt/notesSlides/notesSlide49.xml" ContentType="application/vnd.openxmlformats-officedocument.presentationml.notesSlide+xml"/>
  <Override PartName="/ppt/tags/tag37.xml" ContentType="application/vnd.openxmlformats-officedocument.presentationml.tags+xml"/>
  <Override PartName="/ppt/notesSlides/notesSlide50.xml" ContentType="application/vnd.openxmlformats-officedocument.presentationml.notesSlide+xml"/>
  <Override PartName="/ppt/tags/tag38.xml" ContentType="application/vnd.openxmlformats-officedocument.presentationml.tags+xml"/>
  <Override PartName="/ppt/notesSlides/notesSlide51.xml" ContentType="application/vnd.openxmlformats-officedocument.presentationml.notesSlide+xml"/>
  <Override PartName="/ppt/tags/tag39.xml" ContentType="application/vnd.openxmlformats-officedocument.presentationml.tags+xml"/>
  <Override PartName="/ppt/notesSlides/notesSlide52.xml" ContentType="application/vnd.openxmlformats-officedocument.presentationml.notesSlide+xml"/>
  <Override PartName="/ppt/tags/tag40.xml" ContentType="application/vnd.openxmlformats-officedocument.presentationml.tags+xml"/>
  <Override PartName="/ppt/notesSlides/notesSlide53.xml" ContentType="application/vnd.openxmlformats-officedocument.presentationml.notesSlide+xml"/>
  <Override PartName="/ppt/tags/tag41.xml" ContentType="application/vnd.openxmlformats-officedocument.presentationml.tags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tags/tag42.xml" ContentType="application/vnd.openxmlformats-officedocument.presentationml.tags+xml"/>
  <Override PartName="/ppt/notesSlides/notesSlide56.xml" ContentType="application/vnd.openxmlformats-officedocument.presentationml.notesSlide+xml"/>
  <Override PartName="/ppt/tags/tag43.xml" ContentType="application/vnd.openxmlformats-officedocument.presentationml.tags+xml"/>
  <Override PartName="/ppt/notesSlides/notesSlide57.xml" ContentType="application/vnd.openxmlformats-officedocument.presentationml.notesSlide+xml"/>
  <Override PartName="/ppt/tags/tag44.xml" ContentType="application/vnd.openxmlformats-officedocument.presentationml.tags+xml"/>
  <Override PartName="/ppt/notesSlides/notesSlide58.xml" ContentType="application/vnd.openxmlformats-officedocument.presentationml.notesSlide+xml"/>
  <Override PartName="/ppt/tags/tag45.xml" ContentType="application/vnd.openxmlformats-officedocument.presentationml.tags+xml"/>
  <Override PartName="/ppt/notesSlides/notesSlide59.xml" ContentType="application/vnd.openxmlformats-officedocument.presentationml.notesSlide+xml"/>
  <Override PartName="/ppt/tags/tag46.xml" ContentType="application/vnd.openxmlformats-officedocument.presentationml.tags+xml"/>
  <Override PartName="/ppt/notesSlides/notesSlide60.xml" ContentType="application/vnd.openxmlformats-officedocument.presentationml.notesSlide+xml"/>
  <Override PartName="/ppt/tags/tag47.xml" ContentType="application/vnd.openxmlformats-officedocument.presentationml.tags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tags/tag48.xml" ContentType="application/vnd.openxmlformats-officedocument.presentationml.tags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tags/tag49.xml" ContentType="application/vnd.openxmlformats-officedocument.presentationml.tags+xml"/>
  <Override PartName="/ppt/notesSlides/notesSlide65.xml" ContentType="application/vnd.openxmlformats-officedocument.presentationml.notesSlide+xml"/>
  <Override PartName="/ppt/tags/tag50.xml" ContentType="application/vnd.openxmlformats-officedocument.presentationml.tags+xml"/>
  <Override PartName="/ppt/notesSlides/notesSlide66.xml" ContentType="application/vnd.openxmlformats-officedocument.presentationml.notesSlide+xml"/>
  <Override PartName="/ppt/tags/tag51.xml" ContentType="application/vnd.openxmlformats-officedocument.presentationml.tags+xml"/>
  <Override PartName="/ppt/notesSlides/notesSlide67.xml" ContentType="application/vnd.openxmlformats-officedocument.presentationml.notesSlide+xml"/>
  <Override PartName="/ppt/tags/tag52.xml" ContentType="application/vnd.openxmlformats-officedocument.presentationml.tags+xml"/>
  <Override PartName="/ppt/notesSlides/notesSlide68.xml" ContentType="application/vnd.openxmlformats-officedocument.presentationml.notesSlide+xml"/>
  <Override PartName="/ppt/tags/tag53.xml" ContentType="application/vnd.openxmlformats-officedocument.presentationml.tags+xml"/>
  <Override PartName="/ppt/notesSlides/notesSlide69.xml" ContentType="application/vnd.openxmlformats-officedocument.presentationml.notesSlide+xml"/>
  <Override PartName="/ppt/tags/tag54.xml" ContentType="application/vnd.openxmlformats-officedocument.presentationml.tags+xml"/>
  <Override PartName="/ppt/notesSlides/notesSlide70.xml" ContentType="application/vnd.openxmlformats-officedocument.presentationml.notesSlide+xml"/>
  <Override PartName="/ppt/tags/tag55.xml" ContentType="application/vnd.openxmlformats-officedocument.presentationml.tags+xml"/>
  <Override PartName="/ppt/notesSlides/notesSlide71.xml" ContentType="application/vnd.openxmlformats-officedocument.presentationml.notesSlide+xml"/>
  <Override PartName="/ppt/tags/tag56.xml" ContentType="application/vnd.openxmlformats-officedocument.presentationml.tags+xml"/>
  <Override PartName="/ppt/notesSlides/notesSlide72.xml" ContentType="application/vnd.openxmlformats-officedocument.presentationml.notesSlide+xml"/>
  <Override PartName="/ppt/tags/tag57.xml" ContentType="application/vnd.openxmlformats-officedocument.presentationml.tags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tags/tag58.xml" ContentType="application/vnd.openxmlformats-officedocument.presentationml.tags+xml"/>
  <Override PartName="/ppt/notesSlides/notesSlide7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0"/>
  </p:notesMasterIdLst>
  <p:sldIdLst>
    <p:sldId id="256" r:id="rId2"/>
    <p:sldId id="317" r:id="rId3"/>
    <p:sldId id="318" r:id="rId4"/>
    <p:sldId id="319" r:id="rId5"/>
    <p:sldId id="320" r:id="rId6"/>
    <p:sldId id="380" r:id="rId7"/>
    <p:sldId id="321" r:id="rId8"/>
    <p:sldId id="322" r:id="rId9"/>
    <p:sldId id="323" r:id="rId10"/>
    <p:sldId id="324" r:id="rId11"/>
    <p:sldId id="399" r:id="rId12"/>
    <p:sldId id="325" r:id="rId13"/>
    <p:sldId id="326" r:id="rId14"/>
    <p:sldId id="327" r:id="rId15"/>
    <p:sldId id="328" r:id="rId16"/>
    <p:sldId id="329" r:id="rId17"/>
    <p:sldId id="330" r:id="rId18"/>
    <p:sldId id="387" r:id="rId19"/>
    <p:sldId id="331" r:id="rId20"/>
    <p:sldId id="332" r:id="rId21"/>
    <p:sldId id="333" r:id="rId22"/>
    <p:sldId id="334" r:id="rId23"/>
    <p:sldId id="335" r:id="rId24"/>
    <p:sldId id="400" r:id="rId25"/>
    <p:sldId id="336" r:id="rId26"/>
    <p:sldId id="337" r:id="rId27"/>
    <p:sldId id="388" r:id="rId28"/>
    <p:sldId id="338" r:id="rId29"/>
    <p:sldId id="339" r:id="rId30"/>
    <p:sldId id="340" r:id="rId31"/>
    <p:sldId id="389" r:id="rId32"/>
    <p:sldId id="342" r:id="rId33"/>
    <p:sldId id="343" r:id="rId34"/>
    <p:sldId id="401" r:id="rId35"/>
    <p:sldId id="344" r:id="rId36"/>
    <p:sldId id="345" r:id="rId37"/>
    <p:sldId id="346" r:id="rId38"/>
    <p:sldId id="390" r:id="rId39"/>
    <p:sldId id="348" r:id="rId40"/>
    <p:sldId id="349" r:id="rId41"/>
    <p:sldId id="350" r:id="rId42"/>
    <p:sldId id="351" r:id="rId43"/>
    <p:sldId id="352" r:id="rId44"/>
    <p:sldId id="394" r:id="rId45"/>
    <p:sldId id="353" r:id="rId46"/>
    <p:sldId id="354" r:id="rId47"/>
    <p:sldId id="396" r:id="rId48"/>
    <p:sldId id="355" r:id="rId49"/>
    <p:sldId id="356" r:id="rId50"/>
    <p:sldId id="358" r:id="rId51"/>
    <p:sldId id="357" r:id="rId52"/>
    <p:sldId id="381" r:id="rId53"/>
    <p:sldId id="382" r:id="rId54"/>
    <p:sldId id="360" r:id="rId55"/>
    <p:sldId id="391" r:id="rId56"/>
    <p:sldId id="361" r:id="rId57"/>
    <p:sldId id="383" r:id="rId58"/>
    <p:sldId id="363" r:id="rId59"/>
    <p:sldId id="364" r:id="rId60"/>
    <p:sldId id="365" r:id="rId61"/>
    <p:sldId id="366" r:id="rId62"/>
    <p:sldId id="367" r:id="rId63"/>
    <p:sldId id="368" r:id="rId64"/>
    <p:sldId id="392" r:id="rId65"/>
    <p:sldId id="369" r:id="rId66"/>
    <p:sldId id="398" r:id="rId67"/>
    <p:sldId id="371" r:id="rId68"/>
    <p:sldId id="372" r:id="rId69"/>
    <p:sldId id="373" r:id="rId70"/>
    <p:sldId id="374" r:id="rId71"/>
    <p:sldId id="384" r:id="rId72"/>
    <p:sldId id="376" r:id="rId73"/>
    <p:sldId id="385" r:id="rId74"/>
    <p:sldId id="386" r:id="rId75"/>
    <p:sldId id="378" r:id="rId76"/>
    <p:sldId id="379" r:id="rId77"/>
    <p:sldId id="377" r:id="rId78"/>
    <p:sldId id="276" r:id="rId7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3.1函数的定义" id="{12874091-DC1E-4CFD-BB3C-96755F27113B}">
          <p14:sldIdLst>
            <p14:sldId id="256"/>
            <p14:sldId id="317"/>
            <p14:sldId id="318"/>
            <p14:sldId id="319"/>
            <p14:sldId id="320"/>
            <p14:sldId id="380"/>
            <p14:sldId id="321"/>
            <p14:sldId id="322"/>
          </p14:sldIdLst>
        </p14:section>
        <p14:section name="函数的参数传递方式和返回值" id="{D6A1497E-9660-4304-A9C5-784EA0BDDB31}">
          <p14:sldIdLst>
            <p14:sldId id="323"/>
            <p14:sldId id="324"/>
            <p14:sldId id="399"/>
            <p14:sldId id="325"/>
            <p14:sldId id="326"/>
            <p14:sldId id="327"/>
            <p14:sldId id="328"/>
            <p14:sldId id="329"/>
            <p14:sldId id="330"/>
          </p14:sldIdLst>
        </p14:section>
        <p14:section name="基本类型的局部变量和全局变量" id="{2C7C7C26-BE27-44F7-9003-F97CF83C4DD9}">
          <p14:sldIdLst>
            <p14:sldId id="387"/>
            <p14:sldId id="331"/>
            <p14:sldId id="332"/>
            <p14:sldId id="333"/>
            <p14:sldId id="334"/>
          </p14:sldIdLst>
        </p14:section>
        <p14:section name="组合类型的局部变量" id="{45FB611A-70E4-47DC-B19F-13A486C2574F}">
          <p14:sldIdLst>
            <p14:sldId id="335"/>
            <p14:sldId id="400"/>
            <p14:sldId id="336"/>
            <p14:sldId id="337"/>
          </p14:sldIdLst>
        </p14:section>
        <p14:section name="lambda函数" id="{FFB1552E-7504-41BF-B7D5-1CC9229DF78B}">
          <p14:sldIdLst>
            <p14:sldId id="388"/>
            <p14:sldId id="338"/>
            <p14:sldId id="339"/>
            <p14:sldId id="340"/>
          </p14:sldIdLst>
        </p14:section>
        <p14:section name="递归的定义和实现" id="{B6E35FF5-B396-4978-A59C-95D44C91FD16}">
          <p14:sldIdLst>
            <p14:sldId id="389"/>
            <p14:sldId id="342"/>
            <p14:sldId id="343"/>
            <p14:sldId id="401"/>
          </p14:sldIdLst>
        </p14:section>
        <p14:section name="递归的调用过程" id="{BD97D5D6-01AF-42D9-BD48-D7BEE8366DC1}">
          <p14:sldIdLst>
            <p14:sldId id="344"/>
          </p14:sldIdLst>
        </p14:section>
        <p14:section name="递归应用举例" id="{5BA72EBA-89CE-4C88-AEDE-7D79298E5893}">
          <p14:sldIdLst>
            <p14:sldId id="345"/>
            <p14:sldId id="346"/>
          </p14:sldIdLst>
        </p14:section>
        <p14:section name="序列类型" id="{7BDCD31E-02E5-4C46-9A7F-5009460CC11A}">
          <p14:sldIdLst>
            <p14:sldId id="390"/>
            <p14:sldId id="348"/>
            <p14:sldId id="349"/>
            <p14:sldId id="350"/>
            <p14:sldId id="351"/>
            <p14:sldId id="352"/>
          </p14:sldIdLst>
        </p14:section>
        <p14:section name="元组" id="{A5F54AE2-DBA0-4A1B-9EA2-97F67D65E67F}">
          <p14:sldIdLst>
            <p14:sldId id="394"/>
            <p14:sldId id="353"/>
            <p14:sldId id="354"/>
          </p14:sldIdLst>
        </p14:section>
        <p14:section name="列表类型" id="{A50240AC-13F7-4B90-8899-F91924319C05}">
          <p14:sldIdLst>
            <p14:sldId id="396"/>
            <p14:sldId id="355"/>
            <p14:sldId id="356"/>
            <p14:sldId id="358"/>
            <p14:sldId id="357"/>
          </p14:sldIdLst>
        </p14:section>
        <p14:section name="列表应用举例" id="{3F033BC1-23DB-4909-831B-CF429E797071}">
          <p14:sldIdLst>
            <p14:sldId id="381"/>
            <p14:sldId id="382"/>
            <p14:sldId id="360"/>
          </p14:sldIdLst>
        </p14:section>
        <p14:section name="集合类型" id="{A5644B9D-941F-44A7-8EF7-E9E880540845}">
          <p14:sldIdLst>
            <p14:sldId id="391"/>
            <p14:sldId id="361"/>
            <p14:sldId id="383"/>
          </p14:sldIdLst>
        </p14:section>
        <p14:section name="集合操作和方法" id="{71B34651-D6A9-4011-95DA-ABA4E3AA301F}">
          <p14:sldIdLst>
            <p14:sldId id="363"/>
            <p14:sldId id="364"/>
            <p14:sldId id="365"/>
            <p14:sldId id="366"/>
            <p14:sldId id="367"/>
            <p14:sldId id="368"/>
          </p14:sldIdLst>
        </p14:section>
        <p14:section name="映射类型" id="{52073E48-1C4B-4786-AAE4-80B3243238FD}">
          <p14:sldIdLst>
            <p14:sldId id="392"/>
            <p14:sldId id="369"/>
            <p14:sldId id="398"/>
            <p14:sldId id="371"/>
            <p14:sldId id="372"/>
            <p14:sldId id="373"/>
            <p14:sldId id="374"/>
            <p14:sldId id="384"/>
          </p14:sldIdLst>
        </p14:section>
        <p14:section name="字典类型的应用" id="{11C9C874-1E7F-4938-B812-90FA6364C625}">
          <p14:sldIdLst>
            <p14:sldId id="376"/>
            <p14:sldId id="385"/>
            <p14:sldId id="386"/>
          </p14:sldIdLst>
        </p14:section>
        <p14:section name="第三章小结" id="{CBB606F2-B416-4C14-819B-D3B0EE951679}">
          <p14:sldIdLst>
            <p14:sldId id="378"/>
            <p14:sldId id="379"/>
            <p14:sldId id="377"/>
            <p14:sldId id="2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 jingxiu" initials="nj" lastIdx="1" clrIdx="0">
    <p:extLst>
      <p:ext uri="{19B8F6BF-5375-455C-9EA6-DF929625EA0E}">
        <p15:presenceInfo xmlns:p15="http://schemas.microsoft.com/office/powerpoint/2012/main" userId="dbc3ad13afcb85a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CCECFF"/>
    <a:srgbClr val="000000"/>
    <a:srgbClr val="CC6600"/>
    <a:srgbClr val="BF6501"/>
    <a:srgbClr val="9966FF"/>
    <a:srgbClr val="9900FF"/>
    <a:srgbClr val="C0C0C0"/>
    <a:srgbClr val="2A4F86"/>
    <a:srgbClr val="8FAF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88" autoAdjust="0"/>
    <p:restoredTop sz="82857" autoAdjust="0"/>
  </p:normalViewPr>
  <p:slideViewPr>
    <p:cSldViewPr>
      <p:cViewPr varScale="1">
        <p:scale>
          <a:sx n="60" d="100"/>
          <a:sy n="60" d="100"/>
        </p:scale>
        <p:origin x="1764" y="60"/>
      </p:cViewPr>
      <p:guideLst>
        <p:guide orient="horz" pos="220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694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presProps" Target="presProp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C06957-02F7-4B84-8ACB-CD721CBE2A75}" type="datetimeFigureOut">
              <a:rPr lang="zh-CN" altLang="en-US" smtClean="0"/>
              <a:t>2022/5/16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2899C-268E-405B-BC97-CAD67B356A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0566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同学你好！本讲我们开始学习第三章</a:t>
            </a:r>
            <a:r>
              <a:rPr lang="en-US" altLang="zh-CN" dirty="0"/>
              <a:t>python</a:t>
            </a:r>
            <a:r>
              <a:rPr lang="zh-CN" altLang="en-US" dirty="0"/>
              <a:t>函数及组合数据类型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2899C-268E-405B-BC97-CAD67B356A4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12926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0000" marR="0" indent="-180000" algn="l" defTabSz="1219304" rtl="0" eaLnBrk="1" fontAlgn="ctr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Char char="•"/>
              <a:tabLst/>
              <a:defRPr/>
            </a:pPr>
            <a:r>
              <a:rPr lang="zh-CN" altLang="en-US" dirty="0"/>
              <a:t>函数</a:t>
            </a:r>
            <a:r>
              <a:rPr lang="zh-CN" altLang="en-US" dirty="0">
                <a:latin typeface="Arial" panose="020B0604020202020204" pitchFamily="34" charset="0"/>
                <a:sym typeface="Huawei Sans" panose="020C0503030203020204" pitchFamily="34" charset="0"/>
              </a:rPr>
              <a:t>可以有参数，也可以没有参数，但即使没有参数，也必须保留括号</a:t>
            </a:r>
            <a:endParaRPr lang="en-US" altLang="zh-CN" dirty="0">
              <a:latin typeface="Arial" panose="020B0604020202020204" pitchFamily="34" charset="0"/>
              <a:sym typeface="Huawei Sans" panose="020C0503030203020204" pitchFamily="34" charset="0"/>
            </a:endParaRPr>
          </a:p>
          <a:p>
            <a:pPr marL="180000" marR="0" indent="-180000" algn="l" defTabSz="1219304" rtl="0" eaLnBrk="1" fontAlgn="ctr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Char char="•"/>
              <a:tabLst/>
              <a:defRPr/>
            </a:pPr>
            <a:r>
              <a:rPr lang="zh-CN" altLang="en-US" dirty="0">
                <a:latin typeface="Arial" panose="020B0604020202020204" pitchFamily="34" charset="0"/>
                <a:sym typeface="Huawei Sans" panose="020C0503030203020204" pitchFamily="34" charset="0"/>
              </a:rPr>
              <a:t>下面是一个无参函数的定义形式</a:t>
            </a:r>
          </a:p>
          <a:p>
            <a:endParaRPr lang="zh-CN" altLang="en-US" dirty="0"/>
          </a:p>
          <a:p>
            <a:pPr marL="180000" marR="0" indent="-180000" algn="l" defTabSz="1219304" rtl="0" eaLnBrk="1" fontAlgn="ctr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Char char="•"/>
              <a:tabLst/>
              <a:defRPr/>
            </a:pPr>
            <a:endParaRPr lang="zh-CN" altLang="en-US" dirty="0">
              <a:latin typeface="Arial Unicode MS" panose="020B0604020202020204" pitchFamily="34" charset="-122"/>
              <a:sym typeface="Huawei Sans" panose="020C0503030203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15273-E56A-40F7-8202-17F6624D187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60501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0000" marR="0" indent="-180000" algn="l" defTabSz="1219304" rtl="0" eaLnBrk="1" fontAlgn="ctr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Char char="•"/>
              <a:tabLst/>
              <a:defRPr/>
            </a:pPr>
            <a:r>
              <a:rPr lang="zh-CN" altLang="en-US" dirty="0">
                <a:latin typeface="Arial" panose="020B0604020202020204" pitchFamily="34" charset="0"/>
                <a:sym typeface="Huawei Sans" panose="020C0503030203020204" pitchFamily="34" charset="0"/>
              </a:rPr>
              <a:t>我们来看一个定义无参数的函数的例子，这是最简单的示例，只输出一行信息。没有传入参数值。后面调用函数时，圆括号中也不需要提供数据</a:t>
            </a:r>
          </a:p>
          <a:p>
            <a:endParaRPr lang="zh-CN" altLang="en-US" dirty="0"/>
          </a:p>
          <a:p>
            <a:pPr marL="180000" marR="0" indent="-180000" algn="l" defTabSz="1219304" rtl="0" eaLnBrk="1" fontAlgn="ctr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Char char="•"/>
              <a:tabLst/>
              <a:defRPr/>
            </a:pPr>
            <a:endParaRPr lang="zh-CN" altLang="en-US" dirty="0">
              <a:latin typeface="Arial Unicode MS" panose="020B0604020202020204" pitchFamily="34" charset="-122"/>
              <a:sym typeface="Huawei Sans" panose="020C0503030203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6115273-E56A-40F7-8202-17F6624D187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50419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1219304" rtl="0" eaLnBrk="1" fontAlgn="ctr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None/>
              <a:tabLst/>
              <a:defRPr/>
            </a:pPr>
            <a:r>
              <a:rPr lang="zh-CN" altLang="en-US" sz="2000" dirty="0">
                <a:latin typeface="Arial" panose="020B0604020202020204" pitchFamily="34" charset="0"/>
                <a:cs typeface="微软雅黑"/>
              </a:rPr>
              <a:t>如果函数是有参函数，那么按照参数的使用方法不同，有可选参数不可选参数的区分，和可变参数非可变参数的区分</a:t>
            </a:r>
            <a:endParaRPr lang="en-US" altLang="zh-CN" sz="2000" dirty="0">
              <a:latin typeface="Arial" panose="020B0604020202020204" pitchFamily="34" charset="0"/>
              <a:cs typeface="微软雅黑"/>
            </a:endParaRPr>
          </a:p>
          <a:p>
            <a:pPr marL="0" marR="0" lvl="1" indent="0" algn="l" defTabSz="1219304" rtl="0" eaLnBrk="1" fontAlgn="ctr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None/>
              <a:tabLst/>
              <a:defRPr/>
            </a:pPr>
            <a:r>
              <a:rPr lang="zh-CN" altLang="en-US" sz="2000" dirty="0">
                <a:latin typeface="Arial" panose="020B0604020202020204" pitchFamily="34" charset="0"/>
                <a:cs typeface="微软雅黑"/>
              </a:rPr>
              <a:t>函数定义时可以为某些参数指定默认值，指定了默认值的参数为可选参数，后面调用时，可以不提供参数值，这种情况下，参数取值为默认值。如果调用时，提供了参数值，则参数取值为后指定的新值。</a:t>
            </a:r>
            <a:endParaRPr lang="en-US" altLang="zh-CN" sz="2000" dirty="0">
              <a:latin typeface="Arial" panose="020B0604020202020204" pitchFamily="34" charset="0"/>
              <a:cs typeface="微软雅黑"/>
            </a:endParaRPr>
          </a:p>
          <a:p>
            <a:pPr marL="0" marR="0" lvl="1" indent="0" algn="l" defTabSz="1219304" rtl="0" eaLnBrk="1" fontAlgn="ctr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None/>
              <a:tabLst/>
              <a:defRPr/>
            </a:pPr>
            <a:r>
              <a:rPr lang="zh-CN" altLang="en-US" sz="2000" dirty="0">
                <a:latin typeface="Arial" panose="020B0604020202020204" pitchFamily="34" charset="0"/>
                <a:cs typeface="微软雅黑"/>
              </a:rPr>
              <a:t>定义函数时，可选参数必须放在在非可选参数后面。</a:t>
            </a:r>
            <a:endParaRPr lang="en-US" altLang="zh-CN" sz="2000" dirty="0">
              <a:latin typeface="Arial" panose="020B0604020202020204" pitchFamily="34" charset="0"/>
              <a:cs typeface="微软雅黑"/>
            </a:endParaRPr>
          </a:p>
          <a:p>
            <a:pPr marL="0" marR="0" lvl="1" indent="0" algn="l" defTabSz="1219304" rtl="0" eaLnBrk="1" fontAlgn="ctr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None/>
              <a:tabLst/>
              <a:defRPr/>
            </a:pPr>
            <a:r>
              <a:rPr lang="zh-CN" altLang="en-US" sz="2000" dirty="0">
                <a:latin typeface="Arial" panose="020B0604020202020204" pitchFamily="34" charset="0"/>
                <a:cs typeface="微软雅黑"/>
              </a:rPr>
              <a:t>形式如下。在函数定义中，就为可选参数赋值。</a:t>
            </a:r>
          </a:p>
          <a:p>
            <a:pPr marL="0" indent="0">
              <a:buNone/>
            </a:pPr>
            <a:endParaRPr lang="zh-CN" altLang="en-US" dirty="0"/>
          </a:p>
          <a:p>
            <a:pPr marL="180000" marR="0" indent="-180000" algn="l" defTabSz="1219304" rtl="0" eaLnBrk="1" fontAlgn="ctr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Char char="•"/>
              <a:tabLst/>
              <a:defRPr/>
            </a:pPr>
            <a:endParaRPr lang="zh-CN" altLang="en-US" dirty="0">
              <a:latin typeface="Arial Unicode MS" panose="020B0604020202020204" pitchFamily="34" charset="-122"/>
              <a:sym typeface="Huawei Sans" panose="020C0503030203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15273-E56A-40F7-8202-17F6624D187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32480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1219304" rtl="0" eaLnBrk="1" fontAlgn="ctr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None/>
              <a:tabLst/>
              <a:defRPr/>
            </a:pPr>
            <a:r>
              <a:rPr lang="zh-CN" altLang="en-US" sz="2000" dirty="0">
                <a:latin typeface="Arial" panose="020B0604020202020204" pitchFamily="34" charset="0"/>
                <a:cs typeface="微软雅黑"/>
              </a:rPr>
              <a:t>接下来举例说明可选参数的数据传递情况。</a:t>
            </a:r>
            <a:endParaRPr lang="en-US" altLang="zh-CN" sz="2000" dirty="0">
              <a:latin typeface="Arial" panose="020B0604020202020204" pitchFamily="34" charset="0"/>
              <a:cs typeface="微软雅黑"/>
            </a:endParaRPr>
          </a:p>
          <a:p>
            <a:pPr marL="0" marR="0" lvl="1" indent="0" algn="l" defTabSz="1219304" rtl="0" eaLnBrk="1" fontAlgn="ctr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None/>
              <a:tabLst/>
              <a:defRPr/>
            </a:pPr>
            <a:r>
              <a:rPr lang="zh-CN" altLang="en-US" sz="2000" dirty="0">
                <a:latin typeface="Arial" panose="020B0604020202020204" pitchFamily="34" charset="0"/>
                <a:cs typeface="微软雅黑"/>
              </a:rPr>
              <a:t>定义一个函数</a:t>
            </a:r>
            <a:r>
              <a:rPr lang="en-US" altLang="zh-CN" sz="2000" dirty="0">
                <a:latin typeface="Arial" panose="020B0604020202020204" pitchFamily="34" charset="0"/>
                <a:cs typeface="微软雅黑"/>
              </a:rPr>
              <a:t>sum</a:t>
            </a:r>
            <a:r>
              <a:rPr lang="zh-CN" altLang="en-US" sz="2000" dirty="0">
                <a:latin typeface="Arial" panose="020B0604020202020204" pitchFamily="34" charset="0"/>
                <a:cs typeface="微软雅黑"/>
              </a:rPr>
              <a:t>，提供了三个参数</a:t>
            </a:r>
            <a:r>
              <a:rPr lang="en-US" altLang="zh-CN" sz="2000" dirty="0" err="1">
                <a:latin typeface="Arial" panose="020B0604020202020204" pitchFamily="34" charset="0"/>
                <a:cs typeface="微软雅黑"/>
              </a:rPr>
              <a:t>a,b,c</a:t>
            </a:r>
            <a:r>
              <a:rPr lang="zh-CN" altLang="en-US" sz="2000" dirty="0">
                <a:latin typeface="Arial" panose="020B0604020202020204" pitchFamily="34" charset="0"/>
                <a:cs typeface="微软雅黑"/>
              </a:rPr>
              <a:t>，并为</a:t>
            </a:r>
            <a:r>
              <a:rPr lang="en-US" altLang="zh-CN" sz="2000" dirty="0">
                <a:latin typeface="Arial" panose="020B0604020202020204" pitchFamily="34" charset="0"/>
                <a:cs typeface="微软雅黑"/>
              </a:rPr>
              <a:t>b</a:t>
            </a:r>
            <a:r>
              <a:rPr lang="zh-CN" altLang="en-US" sz="2000" dirty="0">
                <a:latin typeface="Arial" panose="020B0604020202020204" pitchFamily="34" charset="0"/>
                <a:cs typeface="微软雅黑"/>
              </a:rPr>
              <a:t>赋予默认值</a:t>
            </a:r>
            <a:r>
              <a:rPr lang="en-US" altLang="zh-CN" sz="2000" dirty="0">
                <a:latin typeface="Arial" panose="020B0604020202020204" pitchFamily="34" charset="0"/>
                <a:cs typeface="微软雅黑"/>
              </a:rPr>
              <a:t>3</a:t>
            </a:r>
            <a:r>
              <a:rPr lang="zh-CN" altLang="en-US" sz="2000" dirty="0">
                <a:latin typeface="Arial" panose="020B0604020202020204" pitchFamily="34" charset="0"/>
                <a:cs typeface="微软雅黑"/>
              </a:rPr>
              <a:t>，为</a:t>
            </a:r>
            <a:r>
              <a:rPr lang="en-US" altLang="zh-CN" sz="2000" dirty="0">
                <a:latin typeface="Arial" panose="020B0604020202020204" pitchFamily="34" charset="0"/>
                <a:cs typeface="微软雅黑"/>
              </a:rPr>
              <a:t>c</a:t>
            </a:r>
            <a:r>
              <a:rPr lang="zh-CN" altLang="en-US" sz="2000" dirty="0">
                <a:latin typeface="Arial" panose="020B0604020202020204" pitchFamily="34" charset="0"/>
                <a:cs typeface="微软雅黑"/>
              </a:rPr>
              <a:t>赋予默认值</a:t>
            </a:r>
            <a:r>
              <a:rPr lang="en-US" altLang="zh-CN" sz="2000" dirty="0">
                <a:latin typeface="Arial" panose="020B0604020202020204" pitchFamily="34" charset="0"/>
                <a:cs typeface="微软雅黑"/>
              </a:rPr>
              <a:t>5</a:t>
            </a:r>
            <a:r>
              <a:rPr lang="zh-CN" altLang="en-US" sz="2000" dirty="0">
                <a:latin typeface="Arial" panose="020B0604020202020204" pitchFamily="34" charset="0"/>
                <a:cs typeface="微软雅黑"/>
              </a:rPr>
              <a:t>，然后计算</a:t>
            </a:r>
            <a:r>
              <a:rPr lang="en-US" altLang="zh-CN" sz="2000" dirty="0" err="1">
                <a:latin typeface="Arial" panose="020B0604020202020204" pitchFamily="34" charset="0"/>
                <a:cs typeface="微软雅黑"/>
              </a:rPr>
              <a:t>abc</a:t>
            </a:r>
            <a:r>
              <a:rPr lang="zh-CN" altLang="en-US" sz="2000" dirty="0">
                <a:latin typeface="Arial" panose="020B0604020202020204" pitchFamily="34" charset="0"/>
                <a:cs typeface="微软雅黑"/>
              </a:rPr>
              <a:t>的和，并返回和值。</a:t>
            </a:r>
            <a:endParaRPr lang="en-US" altLang="zh-CN" sz="2000" dirty="0">
              <a:latin typeface="Arial" panose="020B0604020202020204" pitchFamily="34" charset="0"/>
              <a:cs typeface="微软雅黑"/>
            </a:endParaRPr>
          </a:p>
          <a:p>
            <a:pPr marL="0" marR="0" lvl="1" indent="0" algn="l" defTabSz="1219304" rtl="0" eaLnBrk="1" fontAlgn="ctr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None/>
              <a:tabLst/>
              <a:defRPr/>
            </a:pPr>
            <a:r>
              <a:rPr lang="zh-CN" altLang="en-US" sz="2000" dirty="0">
                <a:latin typeface="Arial" panose="020B0604020202020204" pitchFamily="34" charset="0"/>
                <a:cs typeface="微软雅黑"/>
              </a:rPr>
              <a:t>第一次调用</a:t>
            </a:r>
            <a:r>
              <a:rPr lang="en-US" altLang="zh-CN" sz="2000" dirty="0">
                <a:latin typeface="Arial" panose="020B0604020202020204" pitchFamily="34" charset="0"/>
                <a:cs typeface="微软雅黑"/>
              </a:rPr>
              <a:t>sum</a:t>
            </a:r>
            <a:r>
              <a:rPr lang="zh-CN" altLang="en-US" sz="2000" dirty="0">
                <a:latin typeface="Arial" panose="020B0604020202020204" pitchFamily="34" charset="0"/>
                <a:cs typeface="微软雅黑"/>
              </a:rPr>
              <a:t>函数时，唯一的实际参数</a:t>
            </a:r>
            <a:r>
              <a:rPr lang="en-US" altLang="zh-CN" sz="2000" dirty="0">
                <a:latin typeface="Arial" panose="020B0604020202020204" pitchFamily="34" charset="0"/>
                <a:cs typeface="微软雅黑"/>
              </a:rPr>
              <a:t>8</a:t>
            </a:r>
            <a:r>
              <a:rPr lang="zh-CN" altLang="en-US" sz="2000" dirty="0">
                <a:latin typeface="Arial" panose="020B0604020202020204" pitchFamily="34" charset="0"/>
                <a:cs typeface="微软雅黑"/>
              </a:rPr>
              <a:t>被赋给</a:t>
            </a:r>
            <a:r>
              <a:rPr lang="en-US" altLang="zh-CN" sz="2000" dirty="0">
                <a:latin typeface="Arial" panose="020B0604020202020204" pitchFamily="34" charset="0"/>
                <a:cs typeface="微软雅黑"/>
              </a:rPr>
              <a:t>a</a:t>
            </a:r>
            <a:r>
              <a:rPr lang="zh-CN" altLang="en-US" sz="2000" dirty="0">
                <a:latin typeface="Arial" panose="020B0604020202020204" pitchFamily="34" charset="0"/>
                <a:cs typeface="微软雅黑"/>
              </a:rPr>
              <a:t>，</a:t>
            </a:r>
            <a:r>
              <a:rPr lang="en-US" altLang="zh-CN" sz="2000" dirty="0">
                <a:latin typeface="Arial" panose="020B0604020202020204" pitchFamily="34" charset="0"/>
                <a:cs typeface="微软雅黑"/>
              </a:rPr>
              <a:t>b</a:t>
            </a:r>
            <a:r>
              <a:rPr lang="zh-CN" altLang="en-US" sz="2000" dirty="0">
                <a:latin typeface="Arial" panose="020B0604020202020204" pitchFamily="34" charset="0"/>
                <a:cs typeface="微软雅黑"/>
              </a:rPr>
              <a:t>和</a:t>
            </a:r>
            <a:r>
              <a:rPr lang="en-US" altLang="zh-CN" sz="2000" dirty="0">
                <a:latin typeface="Arial" panose="020B0604020202020204" pitchFamily="34" charset="0"/>
                <a:cs typeface="微软雅黑"/>
              </a:rPr>
              <a:t>c</a:t>
            </a:r>
            <a:r>
              <a:rPr lang="zh-CN" altLang="en-US" sz="2000" dirty="0">
                <a:latin typeface="Arial" panose="020B0604020202020204" pitchFamily="34" charset="0"/>
                <a:cs typeface="微软雅黑"/>
              </a:rPr>
              <a:t>均取默认值，分别为</a:t>
            </a:r>
            <a:r>
              <a:rPr lang="en-US" altLang="zh-CN" sz="2000" dirty="0">
                <a:latin typeface="Arial" panose="020B0604020202020204" pitchFamily="34" charset="0"/>
                <a:cs typeface="微软雅黑"/>
              </a:rPr>
              <a:t>3</a:t>
            </a:r>
            <a:r>
              <a:rPr lang="zh-CN" altLang="en-US" sz="2000" dirty="0">
                <a:latin typeface="Arial" panose="020B0604020202020204" pitchFamily="34" charset="0"/>
                <a:cs typeface="微软雅黑"/>
              </a:rPr>
              <a:t>和</a:t>
            </a:r>
            <a:r>
              <a:rPr lang="en-US" altLang="zh-CN" sz="2000" dirty="0">
                <a:latin typeface="Arial" panose="020B0604020202020204" pitchFamily="34" charset="0"/>
                <a:cs typeface="微软雅黑"/>
              </a:rPr>
              <a:t>5.</a:t>
            </a:r>
            <a:r>
              <a:rPr lang="zh-CN" altLang="en-US" sz="2000" dirty="0">
                <a:latin typeface="Arial" panose="020B0604020202020204" pitchFamily="34" charset="0"/>
                <a:cs typeface="微软雅黑"/>
              </a:rPr>
              <a:t>因此，总和值为 </a:t>
            </a:r>
            <a:r>
              <a:rPr lang="en-US" altLang="zh-CN" sz="2000" dirty="0">
                <a:latin typeface="Arial" panose="020B0604020202020204" pitchFamily="34" charset="0"/>
                <a:cs typeface="微软雅黑"/>
              </a:rPr>
              <a:t>16.</a:t>
            </a:r>
          </a:p>
          <a:p>
            <a:pPr marL="0" marR="0" lvl="1" indent="0" algn="l" defTabSz="1219304" rtl="0" eaLnBrk="1" fontAlgn="ctr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None/>
              <a:tabLst/>
              <a:defRPr/>
            </a:pPr>
            <a:r>
              <a:rPr lang="zh-CN" altLang="en-US" sz="2000" dirty="0">
                <a:latin typeface="Arial" panose="020B0604020202020204" pitchFamily="34" charset="0"/>
                <a:cs typeface="微软雅黑"/>
              </a:rPr>
              <a:t>第二次调用</a:t>
            </a:r>
            <a:r>
              <a:rPr lang="en-US" altLang="zh-CN" sz="2000" dirty="0">
                <a:latin typeface="Arial" panose="020B0604020202020204" pitchFamily="34" charset="0"/>
                <a:cs typeface="微软雅黑"/>
              </a:rPr>
              <a:t>sum</a:t>
            </a:r>
            <a:r>
              <a:rPr lang="zh-CN" altLang="en-US" sz="2000" dirty="0">
                <a:latin typeface="Arial" panose="020B0604020202020204" pitchFamily="34" charset="0"/>
                <a:cs typeface="微软雅黑"/>
              </a:rPr>
              <a:t>函数时，提供了两个实际参数</a:t>
            </a:r>
            <a:r>
              <a:rPr lang="en-US" altLang="zh-CN" sz="2000" dirty="0">
                <a:latin typeface="Arial" panose="020B0604020202020204" pitchFamily="34" charset="0"/>
                <a:cs typeface="微软雅黑"/>
              </a:rPr>
              <a:t>8</a:t>
            </a:r>
            <a:r>
              <a:rPr lang="zh-CN" altLang="en-US" sz="2000" dirty="0">
                <a:latin typeface="Arial" panose="020B0604020202020204" pitchFamily="34" charset="0"/>
                <a:cs typeface="微软雅黑"/>
              </a:rPr>
              <a:t>和</a:t>
            </a:r>
            <a:r>
              <a:rPr lang="en-US" altLang="zh-CN" sz="2000" dirty="0">
                <a:latin typeface="Arial" panose="020B0604020202020204" pitchFamily="34" charset="0"/>
                <a:cs typeface="微软雅黑"/>
              </a:rPr>
              <a:t>2</a:t>
            </a:r>
            <a:r>
              <a:rPr lang="zh-CN" altLang="en-US" sz="2000" dirty="0">
                <a:latin typeface="Arial" panose="020B0604020202020204" pitchFamily="34" charset="0"/>
                <a:cs typeface="微软雅黑"/>
              </a:rPr>
              <a:t>，则按顺序分别赋给</a:t>
            </a:r>
            <a:r>
              <a:rPr lang="en-US" altLang="zh-CN" sz="2000" dirty="0">
                <a:latin typeface="Arial" panose="020B0604020202020204" pitchFamily="34" charset="0"/>
                <a:cs typeface="微软雅黑"/>
              </a:rPr>
              <a:t>a</a:t>
            </a:r>
            <a:r>
              <a:rPr lang="zh-CN" altLang="en-US" sz="2000" dirty="0">
                <a:latin typeface="Arial" panose="020B0604020202020204" pitchFamily="34" charset="0"/>
                <a:cs typeface="微软雅黑"/>
              </a:rPr>
              <a:t>和</a:t>
            </a:r>
            <a:r>
              <a:rPr lang="en-US" altLang="zh-CN" sz="2000" dirty="0">
                <a:latin typeface="Arial" panose="020B0604020202020204" pitchFamily="34" charset="0"/>
                <a:cs typeface="微软雅黑"/>
              </a:rPr>
              <a:t>b</a:t>
            </a:r>
            <a:r>
              <a:rPr lang="zh-CN" altLang="en-US" sz="2000" dirty="0">
                <a:latin typeface="Arial" panose="020B0604020202020204" pitchFamily="34" charset="0"/>
                <a:cs typeface="微软雅黑"/>
              </a:rPr>
              <a:t>，此时，未指定</a:t>
            </a:r>
            <a:r>
              <a:rPr lang="en-US" altLang="zh-CN" sz="2000" dirty="0">
                <a:latin typeface="Arial" panose="020B0604020202020204" pitchFamily="34" charset="0"/>
                <a:cs typeface="微软雅黑"/>
              </a:rPr>
              <a:t>c</a:t>
            </a:r>
            <a:r>
              <a:rPr lang="zh-CN" altLang="en-US" sz="2000" dirty="0">
                <a:latin typeface="Arial" panose="020B0604020202020204" pitchFamily="34" charset="0"/>
                <a:cs typeface="微软雅黑"/>
              </a:rPr>
              <a:t>的值，则</a:t>
            </a:r>
            <a:r>
              <a:rPr lang="en-US" altLang="zh-CN" sz="2000" dirty="0">
                <a:latin typeface="Arial" panose="020B0604020202020204" pitchFamily="34" charset="0"/>
                <a:cs typeface="微软雅黑"/>
              </a:rPr>
              <a:t>c</a:t>
            </a:r>
            <a:r>
              <a:rPr lang="zh-CN" altLang="en-US" sz="2000" dirty="0">
                <a:latin typeface="Arial" panose="020B0604020202020204" pitchFamily="34" charset="0"/>
                <a:cs typeface="微软雅黑"/>
              </a:rPr>
              <a:t>取默认值</a:t>
            </a:r>
            <a:r>
              <a:rPr lang="en-US" altLang="zh-CN" sz="2000" dirty="0">
                <a:latin typeface="Arial" panose="020B0604020202020204" pitchFamily="34" charset="0"/>
                <a:cs typeface="微软雅黑"/>
              </a:rPr>
              <a:t>5</a:t>
            </a:r>
            <a:r>
              <a:rPr lang="zh-CN" altLang="en-US" sz="2000" dirty="0">
                <a:latin typeface="Arial" panose="020B0604020202020204" pitchFamily="34" charset="0"/>
                <a:cs typeface="微软雅黑"/>
              </a:rPr>
              <a:t>，综合为</a:t>
            </a:r>
            <a:r>
              <a:rPr lang="en-US" altLang="zh-CN" sz="2000" dirty="0">
                <a:latin typeface="Arial" panose="020B0604020202020204" pitchFamily="34" charset="0"/>
                <a:cs typeface="微软雅黑"/>
              </a:rPr>
              <a:t>15</a:t>
            </a:r>
          </a:p>
          <a:p>
            <a:pPr marL="180000" marR="0" indent="-180000" algn="l" defTabSz="1219304" rtl="0" eaLnBrk="1" fontAlgn="ctr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Char char="•"/>
              <a:tabLst/>
              <a:defRPr/>
            </a:pPr>
            <a:endParaRPr lang="zh-CN" altLang="en-US" dirty="0">
              <a:latin typeface="Arial Unicode MS" panose="020B0604020202020204" pitchFamily="34" charset="-122"/>
              <a:sym typeface="Huawei Sans" panose="020C0503030203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15273-E56A-40F7-8202-17F6624D187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15861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另外一种情况是，函数定义时需要接受的数据个数不确定，可能接受</a:t>
            </a:r>
            <a:r>
              <a:rPr lang="en-US" altLang="zh-CN" dirty="0"/>
              <a:t>0</a:t>
            </a:r>
            <a:r>
              <a:rPr lang="zh-CN" altLang="en-US" dirty="0"/>
              <a:t>个，也可能接收多个参数，这种情况下，可以设计可变数量参数。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可变参数函数形式如下，圆括号中带星号的即为可变参数，可变参数只能出现在参数列表的最后。</a:t>
            </a:r>
          </a:p>
          <a:p>
            <a:pPr marL="180000" marR="0" indent="-180000" algn="l" defTabSz="1219304" rtl="0" eaLnBrk="1" fontAlgn="ctr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Char char="•"/>
              <a:tabLst/>
              <a:defRPr/>
            </a:pPr>
            <a:endParaRPr lang="zh-CN" altLang="en-US" dirty="0">
              <a:latin typeface="Arial Unicode MS" panose="020B0604020202020204" pitchFamily="34" charset="-122"/>
              <a:sym typeface="Huawei Sans" panose="020C0503030203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15273-E56A-40F7-8202-17F6624D187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48538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接下来举例说明可变参数的值传递情况。</a:t>
            </a:r>
            <a:endParaRPr lang="en-US" altLang="zh-CN" dirty="0"/>
          </a:p>
          <a:p>
            <a:r>
              <a:rPr lang="zh-CN" altLang="en-US" dirty="0"/>
              <a:t>定义函数</a:t>
            </a:r>
            <a:r>
              <a:rPr lang="en-US" altLang="zh-CN" dirty="0" err="1"/>
              <a:t>stu</a:t>
            </a:r>
            <a:r>
              <a:rPr lang="zh-CN" altLang="en-US" dirty="0"/>
              <a:t>，输出学生的学号、姓名和喜爱的运动项目，对于不同的学生，喜爱的运动项目个数不确定。此时可以用可变参数来存放运动项目。在参数</a:t>
            </a:r>
            <a:r>
              <a:rPr lang="en-US" altLang="zh-CN" dirty="0"/>
              <a:t>sports</a:t>
            </a:r>
            <a:r>
              <a:rPr lang="zh-CN" altLang="en-US" dirty="0"/>
              <a:t>前面加星号，表示是可变参数。</a:t>
            </a:r>
            <a:endParaRPr lang="en-US" altLang="zh-CN" dirty="0"/>
          </a:p>
          <a:p>
            <a:r>
              <a:rPr lang="zh-CN" altLang="en-US" dirty="0"/>
              <a:t>调用时，可以不指定该参数</a:t>
            </a:r>
            <a:endParaRPr lang="en-US" altLang="zh-CN" dirty="0"/>
          </a:p>
          <a:p>
            <a:r>
              <a:rPr lang="zh-CN" altLang="en-US" dirty="0"/>
              <a:t>或指定一个项目，</a:t>
            </a:r>
            <a:r>
              <a:rPr lang="en-US" altLang="zh-CN" dirty="0"/>
              <a:t>running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也可以指定两个或多个项目，如</a:t>
            </a:r>
            <a:r>
              <a:rPr lang="en-US" altLang="zh-CN" dirty="0"/>
              <a:t>running</a:t>
            </a:r>
            <a:r>
              <a:rPr lang="zh-CN" altLang="en-US" dirty="0"/>
              <a:t>，</a:t>
            </a:r>
            <a:r>
              <a:rPr lang="en-US" altLang="zh-CN" dirty="0"/>
              <a:t>skating</a:t>
            </a:r>
          </a:p>
          <a:p>
            <a:r>
              <a:rPr lang="zh-CN" altLang="en-US" dirty="0"/>
              <a:t>需要注意的是，可变参数输出的结果其实是一个元组，元组我们将会在本章后续内容中学习。</a:t>
            </a:r>
          </a:p>
          <a:p>
            <a:pPr marL="180000" marR="0" indent="-180000" algn="l" defTabSz="1219304" rtl="0" eaLnBrk="1" fontAlgn="ctr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Char char="•"/>
              <a:tabLst/>
              <a:defRPr/>
            </a:pPr>
            <a:endParaRPr lang="zh-CN" altLang="en-US" dirty="0">
              <a:latin typeface="Arial Unicode MS" panose="020B0604020202020204" pitchFamily="34" charset="-122"/>
              <a:sym typeface="Huawei Sans" panose="020C0503030203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15273-E56A-40F7-8202-17F6624D187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2771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在调用函数时，如果需要带回计算结果，可以使用</a:t>
            </a:r>
            <a:r>
              <a:rPr lang="en-US" altLang="zh-CN" dirty="0"/>
              <a:t>return</a:t>
            </a:r>
            <a:r>
              <a:rPr lang="zh-CN" altLang="en-US" dirty="0"/>
              <a:t>保留字。</a:t>
            </a:r>
            <a:endParaRPr lang="en-US" altLang="zh-CN" dirty="0"/>
          </a:p>
          <a:p>
            <a:r>
              <a:rPr lang="zh-CN" altLang="en-US" dirty="0"/>
              <a:t>函数可以返回</a:t>
            </a:r>
            <a:r>
              <a:rPr lang="en-US" altLang="zh-CN" dirty="0"/>
              <a:t>0</a:t>
            </a:r>
            <a:r>
              <a:rPr lang="zh-CN" altLang="en-US" dirty="0"/>
              <a:t>个，或多个结果</a:t>
            </a:r>
            <a:endParaRPr lang="en-US" altLang="zh-CN" dirty="0"/>
          </a:p>
          <a:p>
            <a:r>
              <a:rPr lang="zh-CN" altLang="en-US" dirty="0"/>
              <a:t>如果没有返回值，则可以没有</a:t>
            </a:r>
            <a:r>
              <a:rPr lang="en-US" altLang="zh-CN" dirty="0"/>
              <a:t>return</a:t>
            </a:r>
          </a:p>
          <a:p>
            <a:endParaRPr lang="zh-CN" altLang="en-US" dirty="0"/>
          </a:p>
          <a:p>
            <a:pPr marL="180000" marR="0" indent="-180000" algn="l" defTabSz="1219304" rtl="0" eaLnBrk="1" fontAlgn="ctr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Char char="•"/>
              <a:tabLst/>
              <a:defRPr/>
            </a:pPr>
            <a:endParaRPr lang="zh-CN" altLang="en-US" dirty="0">
              <a:latin typeface="Arial Unicode MS" panose="020B0604020202020204" pitchFamily="34" charset="-122"/>
              <a:sym typeface="Huawei Sans" panose="020C0503030203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15273-E56A-40F7-8202-17F6624D187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58553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下面，我们举例说明。</a:t>
            </a:r>
            <a:endParaRPr lang="en-US" altLang="zh-CN" dirty="0"/>
          </a:p>
          <a:p>
            <a:r>
              <a:rPr lang="en-US" altLang="zh-CN" dirty="0" err="1"/>
              <a:t>func</a:t>
            </a:r>
            <a:r>
              <a:rPr lang="zh-CN" altLang="en-US" dirty="0"/>
              <a:t>函数接收两个参数</a:t>
            </a:r>
            <a:r>
              <a:rPr lang="en-US" altLang="zh-CN" dirty="0"/>
              <a:t>n</a:t>
            </a:r>
            <a:r>
              <a:rPr lang="zh-CN" altLang="en-US" dirty="0"/>
              <a:t>和</a:t>
            </a:r>
            <a:r>
              <a:rPr lang="en-US" altLang="zh-CN" dirty="0"/>
              <a:t>m</a:t>
            </a:r>
            <a:r>
              <a:rPr lang="zh-CN" altLang="en-US" dirty="0"/>
              <a:t>，通过</a:t>
            </a:r>
            <a:r>
              <a:rPr lang="en-US" altLang="zh-CN" dirty="0"/>
              <a:t>for</a:t>
            </a:r>
            <a:r>
              <a:rPr lang="zh-CN" altLang="en-US" dirty="0"/>
              <a:t>循环，求得</a:t>
            </a:r>
            <a:r>
              <a:rPr lang="en-US" altLang="zh-CN" dirty="0"/>
              <a:t>1</a:t>
            </a:r>
            <a:r>
              <a:rPr lang="zh-CN" altLang="en-US" dirty="0"/>
              <a:t>至</a:t>
            </a:r>
            <a:r>
              <a:rPr lang="en-US" altLang="zh-CN" dirty="0"/>
              <a:t>n</a:t>
            </a:r>
            <a:r>
              <a:rPr lang="zh-CN" altLang="en-US" dirty="0"/>
              <a:t>的和。通过</a:t>
            </a:r>
            <a:r>
              <a:rPr lang="en-US" altLang="zh-CN" dirty="0"/>
              <a:t>s</a:t>
            </a:r>
            <a:r>
              <a:rPr lang="zh-CN" altLang="en-US" dirty="0"/>
              <a:t>返回。同时计算</a:t>
            </a:r>
            <a:r>
              <a:rPr lang="en-US" altLang="zh-CN" dirty="0"/>
              <a:t>s</a:t>
            </a:r>
            <a:r>
              <a:rPr lang="zh-CN" altLang="en-US" dirty="0"/>
              <a:t>除以</a:t>
            </a:r>
            <a:r>
              <a:rPr lang="en-US" altLang="zh-CN" dirty="0"/>
              <a:t>m</a:t>
            </a:r>
            <a:r>
              <a:rPr lang="zh-CN" altLang="en-US" dirty="0"/>
              <a:t>的值。返回其结果。这样就同时返回了两个值。</a:t>
            </a:r>
            <a:endParaRPr lang="en-US" altLang="zh-CN" dirty="0"/>
          </a:p>
          <a:p>
            <a:r>
              <a:rPr lang="zh-CN" altLang="en-US" dirty="0"/>
              <a:t>调用时提供两个</a:t>
            </a:r>
            <a:r>
              <a:rPr lang="en-US" altLang="zh-CN" dirty="0"/>
              <a:t>10.</a:t>
            </a:r>
            <a:r>
              <a:rPr lang="zh-CN" altLang="en-US" dirty="0"/>
              <a:t>则计算出</a:t>
            </a:r>
            <a:r>
              <a:rPr lang="en-US" altLang="zh-CN" dirty="0"/>
              <a:t>1</a:t>
            </a:r>
            <a:r>
              <a:rPr lang="zh-CN" altLang="en-US" dirty="0"/>
              <a:t>至</a:t>
            </a:r>
            <a:r>
              <a:rPr lang="en-US" altLang="zh-CN" dirty="0"/>
              <a:t>10</a:t>
            </a:r>
            <a:r>
              <a:rPr lang="zh-CN" altLang="en-US" dirty="0"/>
              <a:t>的和为</a:t>
            </a:r>
            <a:r>
              <a:rPr lang="en-US" altLang="zh-CN" dirty="0"/>
              <a:t>55</a:t>
            </a:r>
            <a:r>
              <a:rPr lang="zh-CN" altLang="en-US" dirty="0"/>
              <a:t>，以及</a:t>
            </a:r>
            <a:r>
              <a:rPr lang="en-US" altLang="zh-CN" dirty="0"/>
              <a:t>55</a:t>
            </a:r>
            <a:r>
              <a:rPr lang="zh-CN" altLang="en-US" dirty="0"/>
              <a:t>除以</a:t>
            </a:r>
            <a:r>
              <a:rPr lang="en-US" altLang="zh-CN" dirty="0"/>
              <a:t>10</a:t>
            </a:r>
            <a:r>
              <a:rPr lang="zh-CN" altLang="en-US" dirty="0"/>
              <a:t>，得到的平均值。通过</a:t>
            </a:r>
            <a:r>
              <a:rPr lang="en-US" altLang="zh-CN" dirty="0"/>
              <a:t>return</a:t>
            </a:r>
            <a:r>
              <a:rPr lang="zh-CN" altLang="en-US" dirty="0"/>
              <a:t>将和、平均值都返回。分别赋值给</a:t>
            </a:r>
            <a:r>
              <a:rPr lang="en-US" altLang="zh-CN" dirty="0"/>
              <a:t>s</a:t>
            </a:r>
            <a:r>
              <a:rPr lang="zh-CN" altLang="en-US" dirty="0"/>
              <a:t>和</a:t>
            </a:r>
            <a:r>
              <a:rPr lang="en-US" altLang="zh-CN" dirty="0" err="1"/>
              <a:t>ave</a:t>
            </a:r>
            <a:r>
              <a:rPr lang="zh-CN" altLang="en-US" dirty="0"/>
              <a:t>，最后输出这两个值为</a:t>
            </a:r>
            <a:r>
              <a:rPr lang="en-US" altLang="zh-CN" dirty="0"/>
              <a:t>55</a:t>
            </a:r>
            <a:r>
              <a:rPr lang="zh-CN" altLang="en-US" dirty="0"/>
              <a:t>和 </a:t>
            </a:r>
            <a:r>
              <a:rPr lang="en-US" altLang="zh-CN" dirty="0"/>
              <a:t>5.5.</a:t>
            </a:r>
            <a:endParaRPr lang="zh-CN" altLang="en-US" dirty="0"/>
          </a:p>
          <a:p>
            <a:pPr marL="180000" marR="0" indent="-180000" algn="l" defTabSz="1219304" rtl="0" eaLnBrk="1" fontAlgn="ctr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Char char="•"/>
              <a:tabLst/>
              <a:defRPr/>
            </a:pPr>
            <a:endParaRPr lang="zh-CN" altLang="en-US" dirty="0">
              <a:latin typeface="Arial Unicode MS" panose="020B0604020202020204" pitchFamily="34" charset="-122"/>
              <a:sym typeface="Huawei Sans" panose="020C0503030203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15273-E56A-40F7-8202-17F6624D187C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5197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本节我们学习函数的</a:t>
            </a:r>
            <a:r>
              <a:rPr lang="zh-CN" altLang="en-US" dirty="0">
                <a:latin typeface="Arial Unicode MS" panose="020B0604020202020204" pitchFamily="34" charset="-122"/>
                <a:sym typeface="Huawei Sans" panose="020C0503030203020204" pitchFamily="34" charset="0"/>
              </a:rPr>
              <a:t>局部变量和全局变量以及</a:t>
            </a:r>
            <a:r>
              <a:rPr lang="en-US" altLang="zh-CN" dirty="0">
                <a:latin typeface="Arial Unicode MS" panose="020B0604020202020204" pitchFamily="34" charset="-122"/>
                <a:sym typeface="Huawei Sans" panose="020C0503030203020204" pitchFamily="34" charset="0"/>
              </a:rPr>
              <a:t>lambda</a:t>
            </a:r>
            <a:r>
              <a:rPr lang="zh-CN" altLang="en-US" dirty="0">
                <a:latin typeface="Arial Unicode MS" panose="020B0604020202020204" pitchFamily="34" charset="-122"/>
                <a:sym typeface="Huawei Sans" panose="020C0503030203020204" pitchFamily="34" charset="0"/>
              </a:rPr>
              <a:t>函数</a:t>
            </a:r>
          </a:p>
          <a:p>
            <a:endParaRPr lang="zh-CN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15273-E56A-40F7-8202-17F6624D187C}" type="slidenum">
              <a:rPr lang="zh-CN" altLang="en-US" smtClean="0">
                <a:solidFill>
                  <a:prstClr val="black"/>
                </a:solidFill>
              </a:rPr>
              <a:pPr/>
              <a:t>18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13380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根据变量的不同作用范围，可以将变量分为局部变量和全局变量。</a:t>
            </a:r>
            <a:endParaRPr lang="en-US" altLang="zh-CN" dirty="0"/>
          </a:p>
          <a:p>
            <a:r>
              <a:rPr lang="zh-CN" altLang="en-US" dirty="0"/>
              <a:t>全局变量在程序的整个范围内有效。而局部变量仅在某个函数的内部有效。</a:t>
            </a:r>
          </a:p>
          <a:p>
            <a:pPr marL="180000" marR="0" indent="-180000" algn="l" defTabSz="1219304" rtl="0" eaLnBrk="1" fontAlgn="ctr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Char char="•"/>
              <a:tabLst/>
              <a:defRPr/>
            </a:pPr>
            <a:endParaRPr lang="zh-CN" altLang="en-US" dirty="0">
              <a:latin typeface="Arial Unicode MS" panose="020B0604020202020204" pitchFamily="34" charset="-122"/>
              <a:sym typeface="Huawei Sans" panose="020C0503030203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15273-E56A-40F7-8202-17F6624D187C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8437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本章包括两部分内容：函数和组合数据类型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15273-E56A-40F7-8202-17F6624D187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109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以下我们举例说明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dirty="0">
                <a:latin typeface="微软雅黑" pitchFamily="34" charset="-122"/>
                <a:ea typeface="微软雅黑" pitchFamily="34" charset="-122"/>
                <a:cs typeface="微软雅黑"/>
              </a:rPr>
              <a:t>编写函数计算</a:t>
            </a:r>
            <a:r>
              <a:rPr lang="en-US" altLang="zh-CN" sz="1200" b="1" dirty="0">
                <a:latin typeface="微软雅黑" pitchFamily="34" charset="-122"/>
                <a:ea typeface="微软雅黑" pitchFamily="34" charset="-122"/>
                <a:cs typeface="微软雅黑"/>
              </a:rPr>
              <a:t>n</a:t>
            </a:r>
            <a:r>
              <a:rPr lang="zh-CN" altLang="en-US" sz="1200" b="1" dirty="0">
                <a:latin typeface="微软雅黑" pitchFamily="34" charset="-122"/>
                <a:ea typeface="微软雅黑" pitchFamily="34" charset="-122"/>
                <a:cs typeface="微软雅黑"/>
              </a:rPr>
              <a:t>的阶乘，并调用求</a:t>
            </a:r>
            <a:r>
              <a:rPr lang="en-US" altLang="zh-CN" sz="1200" b="1" dirty="0">
                <a:latin typeface="微软雅黑" pitchFamily="34" charset="-122"/>
                <a:ea typeface="微软雅黑" pitchFamily="34" charset="-122"/>
                <a:cs typeface="微软雅黑"/>
              </a:rPr>
              <a:t>8!</a:t>
            </a:r>
            <a:r>
              <a:rPr lang="zh-CN" altLang="en-US" sz="1200" b="1" dirty="0">
                <a:latin typeface="微软雅黑" pitchFamily="34" charset="-122"/>
                <a:ea typeface="微软雅黑" pitchFamily="34" charset="-122"/>
                <a:cs typeface="微软雅黑"/>
              </a:rPr>
              <a:t> </a:t>
            </a:r>
          </a:p>
          <a:p>
            <a:r>
              <a:rPr lang="zh-CN" altLang="en-US" dirty="0"/>
              <a:t>函数外部的</a:t>
            </a:r>
            <a:r>
              <a:rPr lang="en-US" altLang="zh-CN" dirty="0"/>
              <a:t>n</a:t>
            </a:r>
            <a:r>
              <a:rPr lang="zh-CN" altLang="en-US" dirty="0"/>
              <a:t>和</a:t>
            </a:r>
            <a:r>
              <a:rPr lang="en-US" altLang="zh-CN" dirty="0"/>
              <a:t>s</a:t>
            </a:r>
            <a:r>
              <a:rPr lang="zh-CN" altLang="en-US" dirty="0"/>
              <a:t>为全局变量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在函数</a:t>
            </a:r>
            <a:r>
              <a:rPr lang="en-US" altLang="zh-CN" dirty="0"/>
              <a:t>fact</a:t>
            </a:r>
            <a:r>
              <a:rPr lang="zh-CN" altLang="en-US" dirty="0"/>
              <a:t>内部，参数</a:t>
            </a:r>
            <a:r>
              <a:rPr lang="en-US" altLang="zh-CN" dirty="0"/>
              <a:t>n</a:t>
            </a:r>
            <a:r>
              <a:rPr lang="zh-CN" altLang="en-US" dirty="0"/>
              <a:t>以及用到</a:t>
            </a:r>
            <a:r>
              <a:rPr lang="en-US" altLang="zh-CN" dirty="0"/>
              <a:t>s</a:t>
            </a:r>
            <a:r>
              <a:rPr lang="zh-CN" altLang="en-US" dirty="0"/>
              <a:t>均为</a:t>
            </a:r>
            <a:r>
              <a:rPr lang="en-US" altLang="zh-CN" dirty="0"/>
              <a:t>fact</a:t>
            </a:r>
            <a:r>
              <a:rPr lang="zh-CN" altLang="en-US" dirty="0"/>
              <a:t>函数的局部变量。该函数计算</a:t>
            </a:r>
            <a:r>
              <a:rPr lang="en-US" altLang="zh-CN" dirty="0"/>
              <a:t>n</a:t>
            </a:r>
            <a:r>
              <a:rPr lang="zh-CN" altLang="en-US" dirty="0"/>
              <a:t>！结果通过</a:t>
            </a:r>
            <a:r>
              <a:rPr lang="en-US" altLang="zh-CN" dirty="0"/>
              <a:t>s</a:t>
            </a:r>
            <a:r>
              <a:rPr lang="zh-CN" altLang="en-US" dirty="0"/>
              <a:t>返回。至此，</a:t>
            </a:r>
            <a:r>
              <a:rPr lang="en-US" altLang="zh-CN" dirty="0"/>
              <a:t>fact</a:t>
            </a:r>
            <a:r>
              <a:rPr lang="zh-CN" altLang="en-US" dirty="0"/>
              <a:t>函数中的局部变量</a:t>
            </a:r>
            <a:r>
              <a:rPr lang="en-US" altLang="zh-CN" dirty="0"/>
              <a:t>n</a:t>
            </a:r>
            <a:r>
              <a:rPr lang="zh-CN" altLang="en-US" dirty="0"/>
              <a:t>和</a:t>
            </a:r>
            <a:r>
              <a:rPr lang="en-US" altLang="zh-CN" dirty="0"/>
              <a:t>s</a:t>
            </a:r>
            <a:r>
              <a:rPr lang="zh-CN" altLang="en-US" dirty="0"/>
              <a:t>，会被释放。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最后</a:t>
            </a:r>
            <a:r>
              <a:rPr lang="en-US" altLang="zh-CN" dirty="0"/>
              <a:t>print</a:t>
            </a:r>
            <a:r>
              <a:rPr lang="zh-CN" altLang="en-US" dirty="0"/>
              <a:t>输出参数中出现的</a:t>
            </a:r>
            <a:r>
              <a:rPr lang="en-US" altLang="zh-CN" dirty="0"/>
              <a:t>n</a:t>
            </a:r>
            <a:r>
              <a:rPr lang="zh-CN" altLang="en-US" dirty="0"/>
              <a:t>和</a:t>
            </a:r>
            <a:r>
              <a:rPr lang="en-US" altLang="zh-CN" dirty="0"/>
              <a:t>s</a:t>
            </a:r>
            <a:r>
              <a:rPr lang="zh-CN" altLang="en-US" dirty="0"/>
              <a:t>，依然是全局变量</a:t>
            </a:r>
            <a:r>
              <a:rPr lang="en-US" altLang="zh-CN" dirty="0"/>
              <a:t>n</a:t>
            </a:r>
            <a:r>
              <a:rPr lang="zh-CN" altLang="en-US" dirty="0"/>
              <a:t>，</a:t>
            </a:r>
            <a:r>
              <a:rPr lang="en-US" altLang="zh-CN" dirty="0"/>
              <a:t>s.</a:t>
            </a:r>
          </a:p>
          <a:p>
            <a:r>
              <a:rPr lang="zh-CN" altLang="en-US" dirty="0"/>
              <a:t>函数内部的结果通过</a:t>
            </a:r>
            <a:r>
              <a:rPr lang="en-US" altLang="zh-CN" dirty="0"/>
              <a:t>return</a:t>
            </a:r>
            <a:r>
              <a:rPr lang="zh-CN" altLang="en-US" dirty="0"/>
              <a:t>传递到函数外部。</a:t>
            </a:r>
            <a:endParaRPr lang="en-US" altLang="zh-CN" dirty="0"/>
          </a:p>
          <a:p>
            <a:r>
              <a:rPr lang="zh-CN" altLang="en-US" dirty="0"/>
              <a:t>输出结果为</a:t>
            </a:r>
            <a:r>
              <a:rPr lang="en-US" altLang="zh-CN" dirty="0"/>
              <a:t>8!</a:t>
            </a:r>
            <a:r>
              <a:rPr lang="en-US" altLang="zh-CN" baseline="0" dirty="0"/>
              <a:t>  40320,</a:t>
            </a:r>
            <a:r>
              <a:rPr lang="zh-CN" altLang="en-US" baseline="0" dirty="0"/>
              <a:t>以及</a:t>
            </a:r>
            <a:r>
              <a:rPr lang="en-US" altLang="zh-CN" baseline="0" dirty="0"/>
              <a:t>s 10</a:t>
            </a:r>
          </a:p>
          <a:p>
            <a:r>
              <a:rPr lang="zh-CN" altLang="en-US" dirty="0"/>
              <a:t>在函数和函数内有同名变量</a:t>
            </a:r>
            <a:r>
              <a:rPr lang="en-US" altLang="zh-CN" dirty="0"/>
              <a:t>s</a:t>
            </a:r>
            <a:r>
              <a:rPr lang="zh-CN" altLang="en-US" dirty="0"/>
              <a:t>，在函数外</a:t>
            </a:r>
            <a:r>
              <a:rPr lang="en-US" altLang="zh-CN" dirty="0"/>
              <a:t>s</a:t>
            </a:r>
            <a:r>
              <a:rPr lang="zh-CN" altLang="en-US" dirty="0"/>
              <a:t>初始化为</a:t>
            </a:r>
            <a:r>
              <a:rPr lang="en-US" altLang="zh-CN" dirty="0"/>
              <a:t>10</a:t>
            </a:r>
            <a:r>
              <a:rPr lang="zh-CN" altLang="en-US" dirty="0"/>
              <a:t>，函数内用于返回求得的阶乘值。</a:t>
            </a:r>
          </a:p>
          <a:p>
            <a:endParaRPr lang="en-US" altLang="zh-CN" dirty="0"/>
          </a:p>
          <a:p>
            <a:pPr marL="180000" marR="0" indent="-180000" algn="l" defTabSz="1219304" rtl="0" eaLnBrk="1" fontAlgn="ctr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Char char="•"/>
              <a:tabLst/>
              <a:defRPr/>
            </a:pPr>
            <a:endParaRPr lang="zh-CN" altLang="en-US" dirty="0">
              <a:latin typeface="Arial Unicode MS" panose="020B0604020202020204" pitchFamily="34" charset="-122"/>
              <a:sym typeface="Huawei Sans" panose="020C0503030203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15273-E56A-40F7-8202-17F6624D187C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85197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从刚才的示例中看到，局部变量和全局是不同的变量。这也是其规则之一。</a:t>
            </a:r>
            <a:endParaRPr lang="en-US" altLang="zh-CN" dirty="0"/>
          </a:p>
          <a:p>
            <a:r>
              <a:rPr lang="zh-CN" altLang="en-US" dirty="0"/>
              <a:t>局部变量与全局变量可能重名，但是他们是不同的变量。</a:t>
            </a:r>
            <a:endParaRPr lang="en-US" altLang="zh-CN" dirty="0"/>
          </a:p>
          <a:p>
            <a:r>
              <a:rPr lang="zh-CN" altLang="en-US" dirty="0"/>
              <a:t>函数结束后，</a:t>
            </a:r>
            <a:r>
              <a:rPr lang="zh-CN" altLang="en-US" b="1" dirty="0"/>
              <a:t>局部</a:t>
            </a:r>
            <a:r>
              <a:rPr lang="zh-CN" altLang="en-US" dirty="0"/>
              <a:t>变量会被释放。</a:t>
            </a:r>
            <a:endParaRPr lang="en-US" altLang="zh-CN" dirty="0"/>
          </a:p>
          <a:p>
            <a:r>
              <a:rPr lang="zh-CN" altLang="en-US" dirty="0"/>
              <a:t>如果我们想要在函数内部使用同名的全局变量，可以使用</a:t>
            </a:r>
            <a:r>
              <a:rPr lang="en-US" altLang="zh-CN" dirty="0"/>
              <a:t>global</a:t>
            </a:r>
            <a:r>
              <a:rPr lang="zh-CN" altLang="en-US" dirty="0"/>
              <a:t>保留字。</a:t>
            </a:r>
          </a:p>
          <a:p>
            <a:pPr marL="637200" marR="0" lvl="1" indent="-180000" algn="l" defTabSz="1219304" rtl="0" eaLnBrk="1" fontAlgn="ctr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Char char="•"/>
              <a:tabLst/>
              <a:defRPr/>
            </a:pPr>
            <a:endParaRPr lang="zh-CN" altLang="en-US" dirty="0">
              <a:latin typeface="Arial Unicode MS" panose="020B0604020202020204" pitchFamily="34" charset="-122"/>
              <a:sym typeface="Huawei Sans" panose="020C0503030203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15273-E56A-40F7-8202-17F6624D187C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52786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接下来我们来看使用</a:t>
            </a:r>
            <a:r>
              <a:rPr lang="en-US" altLang="zh-CN" dirty="0"/>
              <a:t>global</a:t>
            </a:r>
            <a:r>
              <a:rPr lang="zh-CN" altLang="en-US" dirty="0"/>
              <a:t>保留字的示例。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fact</a:t>
            </a:r>
            <a:r>
              <a:rPr lang="zh-CN" altLang="en-US" dirty="0"/>
              <a:t>函数中，</a:t>
            </a:r>
            <a:r>
              <a:rPr lang="en-US" altLang="zh-CN" dirty="0"/>
              <a:t>s</a:t>
            </a:r>
            <a:r>
              <a:rPr lang="zh-CN" altLang="en-US" dirty="0"/>
              <a:t>前增加了保留字</a:t>
            </a:r>
            <a:r>
              <a:rPr lang="en-US" altLang="zh-CN" dirty="0"/>
              <a:t>global</a:t>
            </a:r>
            <a:r>
              <a:rPr lang="zh-CN" altLang="en-US" dirty="0"/>
              <a:t>。表明</a:t>
            </a:r>
            <a:r>
              <a:rPr lang="en-US" altLang="zh-CN" dirty="0"/>
              <a:t>s</a:t>
            </a:r>
            <a:r>
              <a:rPr lang="zh-CN" altLang="en-US" dirty="0"/>
              <a:t>为全局变量，也就是说此处的</a:t>
            </a:r>
            <a:r>
              <a:rPr lang="en-US" altLang="zh-CN" dirty="0"/>
              <a:t>s</a:t>
            </a:r>
            <a:r>
              <a:rPr lang="zh-CN" altLang="en-US" dirty="0"/>
              <a:t>与第一行中的</a:t>
            </a:r>
            <a:r>
              <a:rPr lang="en-US" altLang="zh-CN" dirty="0"/>
              <a:t>s</a:t>
            </a:r>
            <a:r>
              <a:rPr lang="zh-CN" altLang="en-US" dirty="0"/>
              <a:t>为同一个变量，因此，</a:t>
            </a:r>
            <a:r>
              <a:rPr lang="en-US" altLang="zh-CN" dirty="0"/>
              <a:t>s</a:t>
            </a:r>
            <a:r>
              <a:rPr lang="zh-CN" altLang="en-US" dirty="0"/>
              <a:t>已经有初值为</a:t>
            </a:r>
            <a:r>
              <a:rPr lang="en-US" altLang="zh-CN" dirty="0"/>
              <a:t>10.</a:t>
            </a:r>
          </a:p>
          <a:p>
            <a:r>
              <a:rPr lang="zh-CN" altLang="en-US" dirty="0"/>
              <a:t>在此基础上，将</a:t>
            </a:r>
            <a:r>
              <a:rPr lang="en-US" altLang="zh-CN" dirty="0"/>
              <a:t>1</a:t>
            </a:r>
            <a:r>
              <a:rPr lang="zh-CN" altLang="en-US" dirty="0"/>
              <a:t>至</a:t>
            </a:r>
            <a:r>
              <a:rPr lang="en-US" altLang="zh-CN" dirty="0"/>
              <a:t>8</a:t>
            </a:r>
            <a:r>
              <a:rPr lang="zh-CN" altLang="en-US" dirty="0"/>
              <a:t>的所有数乘到</a:t>
            </a:r>
            <a:r>
              <a:rPr lang="en-US" altLang="zh-CN" dirty="0"/>
              <a:t>s</a:t>
            </a:r>
            <a:r>
              <a:rPr lang="zh-CN" altLang="en-US" dirty="0"/>
              <a:t>上，相当于在原有的初值</a:t>
            </a:r>
            <a:r>
              <a:rPr lang="en-US" altLang="zh-CN" dirty="0"/>
              <a:t>10</a:t>
            </a:r>
            <a:r>
              <a:rPr lang="zh-CN" altLang="en-US" dirty="0"/>
              <a:t>的基础上乘以</a:t>
            </a:r>
            <a:r>
              <a:rPr lang="en-US" altLang="zh-CN" dirty="0"/>
              <a:t>8</a:t>
            </a:r>
            <a:r>
              <a:rPr lang="zh-CN" altLang="en-US" dirty="0"/>
              <a:t>！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输出</a:t>
            </a:r>
            <a:r>
              <a:rPr lang="en-US" altLang="zh-CN" dirty="0"/>
              <a:t>fact</a:t>
            </a:r>
            <a:r>
              <a:rPr lang="zh-CN" altLang="en-US" dirty="0"/>
              <a:t>函数调用结果为</a:t>
            </a:r>
            <a:r>
              <a:rPr lang="en-US" altLang="zh-CN" dirty="0"/>
              <a:t>403200,</a:t>
            </a:r>
            <a:r>
              <a:rPr lang="zh-CN" altLang="en-US" dirty="0"/>
              <a:t>即</a:t>
            </a:r>
            <a:r>
              <a:rPr lang="en-US" altLang="zh-CN" dirty="0"/>
              <a:t>8</a:t>
            </a:r>
            <a:r>
              <a:rPr lang="zh-CN" altLang="en-US" dirty="0"/>
              <a:t>！的</a:t>
            </a:r>
            <a:r>
              <a:rPr lang="en-US" altLang="zh-CN" dirty="0"/>
              <a:t>10</a:t>
            </a:r>
            <a:r>
              <a:rPr lang="zh-CN" altLang="en-US" dirty="0"/>
              <a:t>倍。同时由于</a:t>
            </a:r>
            <a:r>
              <a:rPr lang="en-US" altLang="zh-CN" dirty="0"/>
              <a:t>s</a:t>
            </a:r>
            <a:r>
              <a:rPr lang="zh-CN" altLang="en-US" dirty="0"/>
              <a:t>是全局变量，在</a:t>
            </a:r>
            <a:r>
              <a:rPr lang="en-US" altLang="zh-CN" dirty="0"/>
              <a:t>fact</a:t>
            </a:r>
            <a:r>
              <a:rPr lang="zh-CN" altLang="en-US" dirty="0"/>
              <a:t>函数中从</a:t>
            </a:r>
            <a:r>
              <a:rPr lang="en-US" altLang="zh-CN" dirty="0"/>
              <a:t>10</a:t>
            </a:r>
            <a:r>
              <a:rPr lang="zh-CN" altLang="en-US" dirty="0"/>
              <a:t>变为</a:t>
            </a:r>
            <a:r>
              <a:rPr lang="en-US" altLang="zh-CN" dirty="0"/>
              <a:t>403200</a:t>
            </a:r>
            <a:r>
              <a:rPr lang="zh-CN" altLang="en-US" dirty="0"/>
              <a:t>，退出函数后，对</a:t>
            </a:r>
            <a:r>
              <a:rPr lang="en-US" altLang="zh-CN" dirty="0"/>
              <a:t>s</a:t>
            </a:r>
            <a:r>
              <a:rPr lang="zh-CN" altLang="en-US" dirty="0"/>
              <a:t>的修改依然有效。</a:t>
            </a:r>
            <a:endParaRPr lang="en-US" altLang="zh-CN" dirty="0"/>
          </a:p>
          <a:p>
            <a:endParaRPr lang="zh-CN" altLang="en-US" dirty="0"/>
          </a:p>
          <a:p>
            <a:pPr marL="180000" marR="0" indent="-180000" algn="l" defTabSz="1219304" rtl="0" eaLnBrk="1" fontAlgn="ctr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Char char="•"/>
              <a:tabLst/>
              <a:defRPr/>
            </a:pPr>
            <a:endParaRPr lang="zh-CN" altLang="en-US" dirty="0">
              <a:latin typeface="Arial Unicode MS" panose="020B0604020202020204" pitchFamily="34" charset="-122"/>
              <a:sym typeface="Huawei Sans" panose="020C0503030203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15273-E56A-40F7-8202-17F6624D187C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20214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关于局部变量和全局变量的第二个规则是：如果局部变量为组合数据类型，并且在函数内部没有创建时，会等同于同名的全局变量。</a:t>
            </a:r>
            <a:endParaRPr lang="en-US" altLang="zh-CN" dirty="0"/>
          </a:p>
          <a:p>
            <a:r>
              <a:rPr lang="zh-CN" altLang="en-US" dirty="0"/>
              <a:t>组合变量可以是列表类型、集合类型、元组等，每种组合类型都有自己的创建方法。</a:t>
            </a:r>
          </a:p>
          <a:p>
            <a:endParaRPr lang="en-US" altLang="zh-CN" dirty="0"/>
          </a:p>
          <a:p>
            <a:endParaRPr lang="zh-CN" altLang="en-US" dirty="0"/>
          </a:p>
          <a:p>
            <a:pPr marL="180000" marR="0" indent="-180000" algn="l" defTabSz="1219304" rtl="0" eaLnBrk="1" fontAlgn="ctr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Char char="•"/>
              <a:tabLst/>
              <a:defRPr/>
            </a:pPr>
            <a:endParaRPr lang="zh-CN" altLang="en-US" dirty="0">
              <a:latin typeface="Arial Unicode MS" panose="020B0604020202020204" pitchFamily="34" charset="-122"/>
              <a:sym typeface="Huawei Sans" panose="020C0503030203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15273-E56A-40F7-8202-17F6624D187C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32456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下面举例说明组合类型的全局变量在函数内部的使用。</a:t>
            </a:r>
            <a:endParaRPr lang="en-US" altLang="zh-CN" dirty="0"/>
          </a:p>
          <a:p>
            <a:r>
              <a:rPr lang="zh-CN" altLang="en-US" dirty="0"/>
              <a:t>使用列表存储一组成绩数据，向列表中追加一个成绩，追加用函数实现。</a:t>
            </a:r>
          </a:p>
          <a:p>
            <a:r>
              <a:rPr lang="zh-CN" altLang="en-US" dirty="0"/>
              <a:t>在函数外部创建一个列表</a:t>
            </a:r>
            <a:r>
              <a:rPr lang="en-US" altLang="zh-CN" dirty="0"/>
              <a:t>ls</a:t>
            </a:r>
            <a:r>
              <a:rPr lang="zh-CN" altLang="en-US" dirty="0"/>
              <a:t>，包含四个元素。这里的</a:t>
            </a:r>
            <a:r>
              <a:rPr lang="en-US" altLang="zh-CN" dirty="0"/>
              <a:t>ls</a:t>
            </a:r>
            <a:r>
              <a:rPr lang="zh-CN" altLang="en-US" dirty="0"/>
              <a:t>是全局变量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在函数</a:t>
            </a:r>
            <a:r>
              <a:rPr lang="en-US" altLang="zh-CN" dirty="0" err="1"/>
              <a:t>func</a:t>
            </a:r>
            <a:r>
              <a:rPr lang="zh-CN" altLang="en-US" dirty="0"/>
              <a:t>中，使用了</a:t>
            </a:r>
            <a:r>
              <a:rPr lang="en-US" altLang="zh-CN" dirty="0" err="1"/>
              <a:t>ls</a:t>
            </a:r>
            <a:r>
              <a:rPr lang="zh-CN" altLang="en-US" dirty="0"/>
              <a:t>，但是在函数内容没有真实创建，因此这里的</a:t>
            </a:r>
            <a:r>
              <a:rPr lang="en-US" altLang="zh-CN" dirty="0" err="1"/>
              <a:t>ls</a:t>
            </a:r>
            <a:r>
              <a:rPr lang="zh-CN" altLang="en-US" dirty="0"/>
              <a:t>等同于全局变量</a:t>
            </a:r>
            <a:r>
              <a:rPr lang="en-US" altLang="zh-CN" dirty="0"/>
              <a:t>ls</a:t>
            </a:r>
            <a:r>
              <a:rPr lang="zh-CN" altLang="en-US" dirty="0"/>
              <a:t>，已经包含四个元素。</a:t>
            </a:r>
            <a:endParaRPr lang="en-US" altLang="zh-CN" dirty="0"/>
          </a:p>
          <a:p>
            <a:r>
              <a:rPr lang="zh-CN" altLang="en-US" dirty="0"/>
              <a:t>函数内部，将参数</a:t>
            </a:r>
            <a:r>
              <a:rPr lang="en-US" altLang="zh-CN" dirty="0"/>
              <a:t>a</a:t>
            </a:r>
            <a:r>
              <a:rPr lang="zh-CN" altLang="en-US" dirty="0"/>
              <a:t>的值添加到列表</a:t>
            </a:r>
            <a:r>
              <a:rPr lang="en-US" altLang="zh-CN" dirty="0"/>
              <a:t>ls</a:t>
            </a:r>
            <a:r>
              <a:rPr lang="zh-CN" altLang="en-US" dirty="0"/>
              <a:t>中。</a:t>
            </a:r>
            <a:endParaRPr lang="en-US" altLang="zh-CN" dirty="0"/>
          </a:p>
          <a:p>
            <a:r>
              <a:rPr lang="zh-CN" altLang="en-US" dirty="0"/>
              <a:t>因此后面</a:t>
            </a:r>
            <a:r>
              <a:rPr lang="en-US" altLang="zh-CN" dirty="0" err="1"/>
              <a:t>func</a:t>
            </a:r>
            <a:r>
              <a:rPr lang="en-US" altLang="zh-CN" dirty="0"/>
              <a:t>(78)</a:t>
            </a:r>
            <a:r>
              <a:rPr lang="zh-CN" altLang="en-US" dirty="0"/>
              <a:t>调用函数，并将实参</a:t>
            </a:r>
            <a:r>
              <a:rPr lang="en-US" altLang="zh-CN" dirty="0"/>
              <a:t>78</a:t>
            </a:r>
            <a:r>
              <a:rPr lang="zh-CN" altLang="en-US" dirty="0"/>
              <a:t>的值增加到列表</a:t>
            </a:r>
            <a:r>
              <a:rPr lang="en-US" altLang="zh-CN" dirty="0"/>
              <a:t>ls</a:t>
            </a:r>
            <a:r>
              <a:rPr lang="zh-CN" altLang="en-US" dirty="0"/>
              <a:t>中，</a:t>
            </a:r>
            <a:r>
              <a:rPr lang="en-US" altLang="zh-CN" dirty="0"/>
              <a:t>ls</a:t>
            </a:r>
            <a:r>
              <a:rPr lang="zh-CN" altLang="en-US" dirty="0"/>
              <a:t>的元素增加为</a:t>
            </a:r>
            <a:r>
              <a:rPr lang="en-US" altLang="zh-CN" dirty="0"/>
              <a:t>5</a:t>
            </a:r>
            <a:r>
              <a:rPr lang="zh-CN" altLang="en-US" dirty="0"/>
              <a:t>个，退出函数后，</a:t>
            </a:r>
            <a:r>
              <a:rPr lang="en-US" altLang="zh-CN" dirty="0"/>
              <a:t>ls</a:t>
            </a:r>
            <a:r>
              <a:rPr lang="zh-CN" altLang="en-US" dirty="0"/>
              <a:t>中仍然为</a:t>
            </a:r>
            <a:r>
              <a:rPr lang="en-US" altLang="zh-CN" dirty="0"/>
              <a:t>5</a:t>
            </a:r>
            <a:r>
              <a:rPr lang="zh-CN" altLang="en-US" dirty="0"/>
              <a:t>个元素</a:t>
            </a:r>
            <a:endParaRPr lang="en-US" altLang="zh-CN" dirty="0"/>
          </a:p>
          <a:p>
            <a:r>
              <a:rPr lang="zh-CN" altLang="en-US" dirty="0">
                <a:latin typeface="Arial Unicode MS" panose="020B0604020202020204" pitchFamily="34" charset="-122"/>
                <a:sym typeface="Huawei Sans" panose="020C0503030203020204" pitchFamily="34" charset="0"/>
              </a:rPr>
              <a:t>在这个程序中只有真实创建一次列表</a:t>
            </a:r>
            <a:r>
              <a:rPr lang="en-US" altLang="zh-CN" dirty="0">
                <a:latin typeface="Arial Unicode MS" panose="020B0604020202020204" pitchFamily="34" charset="-122"/>
                <a:sym typeface="Huawei Sans" panose="020C0503030203020204" pitchFamily="34" charset="0"/>
              </a:rPr>
              <a:t>ls</a:t>
            </a:r>
            <a:r>
              <a:rPr lang="zh-CN" altLang="en-US" dirty="0">
                <a:latin typeface="Arial Unicode MS" panose="020B0604020202020204" pitchFamily="34" charset="-122"/>
                <a:sym typeface="Huawei Sans" panose="020C0503030203020204" pitchFamily="34" charset="0"/>
              </a:rPr>
              <a:t>，因此</a:t>
            </a:r>
            <a:r>
              <a:rPr lang="en-US" altLang="zh-CN" dirty="0" err="1">
                <a:latin typeface="Arial Unicode MS" panose="020B0604020202020204" pitchFamily="34" charset="-122"/>
                <a:sym typeface="Huawei Sans" panose="020C0503030203020204" pitchFamily="34" charset="0"/>
              </a:rPr>
              <a:t>func</a:t>
            </a:r>
            <a:r>
              <a:rPr lang="zh-CN" altLang="en-US" dirty="0">
                <a:latin typeface="Arial Unicode MS" panose="020B0604020202020204" pitchFamily="34" charset="-122"/>
                <a:sym typeface="Huawei Sans" panose="020C0503030203020204" pitchFamily="34" charset="0"/>
              </a:rPr>
              <a:t>函数内外的</a:t>
            </a:r>
            <a:r>
              <a:rPr lang="en-US" altLang="zh-CN" dirty="0">
                <a:latin typeface="Arial Unicode MS" panose="020B0604020202020204" pitchFamily="34" charset="-122"/>
                <a:sym typeface="Huawei Sans" panose="020C0503030203020204" pitchFamily="34" charset="0"/>
              </a:rPr>
              <a:t>ls</a:t>
            </a:r>
            <a:r>
              <a:rPr lang="zh-CN" altLang="en-US" dirty="0">
                <a:latin typeface="Arial Unicode MS" panose="020B0604020202020204" pitchFamily="34" charset="-122"/>
                <a:sym typeface="Huawei Sans" panose="020C0503030203020204" pitchFamily="34" charset="0"/>
              </a:rPr>
              <a:t>均为同一个变量，为全局变量。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6115273-E56A-40F7-8202-17F6624D187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77561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如果对前面的代码进行修改，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在</a:t>
            </a:r>
            <a:r>
              <a:rPr lang="en-US" altLang="zh-CN" dirty="0" err="1"/>
              <a:t>func</a:t>
            </a:r>
            <a:r>
              <a:rPr lang="zh-CN" altLang="en-US" dirty="0"/>
              <a:t>函数内部添加一条语句</a:t>
            </a:r>
            <a:r>
              <a:rPr lang="en-US" altLang="zh-CN" dirty="0"/>
              <a:t>ls=[],</a:t>
            </a:r>
            <a:r>
              <a:rPr lang="zh-CN" altLang="en-US" dirty="0"/>
              <a:t>即真实创建列表</a:t>
            </a:r>
            <a:r>
              <a:rPr lang="en-US" altLang="zh-CN" dirty="0"/>
              <a:t>ls</a:t>
            </a:r>
            <a:r>
              <a:rPr lang="zh-CN" altLang="en-US" dirty="0"/>
              <a:t>，，且初始化为空列表。</a:t>
            </a:r>
            <a:endParaRPr lang="en-US" altLang="zh-CN" dirty="0"/>
          </a:p>
          <a:p>
            <a:r>
              <a:rPr lang="zh-CN" altLang="en-US" dirty="0"/>
              <a:t>此时的</a:t>
            </a:r>
            <a:r>
              <a:rPr lang="en-US" altLang="zh-CN" dirty="0"/>
              <a:t>ls</a:t>
            </a:r>
            <a:r>
              <a:rPr lang="zh-CN" altLang="en-US" dirty="0"/>
              <a:t>为局部变量。</a:t>
            </a:r>
            <a:endParaRPr lang="en-US" altLang="zh-CN" dirty="0"/>
          </a:p>
          <a:p>
            <a:r>
              <a:rPr lang="zh-CN" altLang="en-US" dirty="0"/>
              <a:t>与前一个示例对比，在函数</a:t>
            </a:r>
            <a:r>
              <a:rPr lang="en-US" altLang="zh-CN" dirty="0" err="1"/>
              <a:t>func</a:t>
            </a:r>
            <a:r>
              <a:rPr lang="zh-CN" altLang="en-US" dirty="0"/>
              <a:t>内，在空列表</a:t>
            </a:r>
            <a:r>
              <a:rPr lang="en-US" altLang="zh-CN" dirty="0"/>
              <a:t>ls</a:t>
            </a:r>
            <a:r>
              <a:rPr lang="zh-CN" altLang="en-US" dirty="0"/>
              <a:t>的基础上添加元素</a:t>
            </a:r>
            <a:r>
              <a:rPr lang="en-US" altLang="zh-CN" dirty="0"/>
              <a:t>a</a:t>
            </a:r>
            <a:r>
              <a:rPr lang="zh-CN" altLang="en-US" dirty="0"/>
              <a:t>的值，并在函数内输出</a:t>
            </a:r>
            <a:r>
              <a:rPr lang="en-US" altLang="zh-CN" dirty="0"/>
              <a:t>ls</a:t>
            </a:r>
            <a:r>
              <a:rPr lang="zh-CN" altLang="en-US" dirty="0"/>
              <a:t>，结果为 包含一个元素的列表。</a:t>
            </a:r>
            <a:endParaRPr lang="en-US" altLang="zh-CN" dirty="0"/>
          </a:p>
          <a:p>
            <a:r>
              <a:rPr lang="zh-CN" altLang="en-US" dirty="0"/>
              <a:t>在调用该函数时，实参为</a:t>
            </a:r>
            <a:r>
              <a:rPr lang="en-US" altLang="zh-CN" dirty="0"/>
              <a:t>78</a:t>
            </a:r>
            <a:r>
              <a:rPr lang="zh-CN" altLang="en-US" dirty="0"/>
              <a:t>，输出的是函数内部的局部变量</a:t>
            </a:r>
            <a:r>
              <a:rPr lang="en-US" altLang="zh-CN" dirty="0"/>
              <a:t>ls</a:t>
            </a:r>
            <a:r>
              <a:rPr lang="zh-CN" altLang="en-US" dirty="0"/>
              <a:t>，</a:t>
            </a:r>
            <a:r>
              <a:rPr lang="en-US" altLang="zh-CN" dirty="0"/>
              <a:t>[78]</a:t>
            </a:r>
            <a:r>
              <a:rPr lang="zh-CN" altLang="en-US" dirty="0"/>
              <a:t>包含一个元素</a:t>
            </a:r>
            <a:r>
              <a:rPr lang="en-US" altLang="zh-CN" dirty="0"/>
              <a:t>78</a:t>
            </a:r>
            <a:r>
              <a:rPr lang="zh-CN" altLang="en-US" dirty="0"/>
              <a:t>的列表。</a:t>
            </a:r>
            <a:endParaRPr lang="en-US" altLang="zh-CN" dirty="0"/>
          </a:p>
          <a:p>
            <a:r>
              <a:rPr lang="zh-CN" altLang="en-US" dirty="0"/>
              <a:t>最后一条输出语句，输出的全局变量</a:t>
            </a:r>
            <a:r>
              <a:rPr lang="en-US" altLang="zh-CN" dirty="0"/>
              <a:t>ls</a:t>
            </a:r>
            <a:r>
              <a:rPr lang="zh-CN" altLang="en-US" dirty="0"/>
              <a:t>，内容仍然为</a:t>
            </a:r>
            <a:r>
              <a:rPr lang="en-US" altLang="zh-CN" dirty="0"/>
              <a:t>4</a:t>
            </a:r>
            <a:r>
              <a:rPr lang="zh-CN" altLang="en-US" dirty="0"/>
              <a:t>个元素。</a:t>
            </a:r>
            <a:endParaRPr lang="en-US" altLang="zh-CN" dirty="0"/>
          </a:p>
          <a:p>
            <a:r>
              <a:rPr lang="zh-CN" altLang="en-US" dirty="0"/>
              <a:t>在程序中，函数</a:t>
            </a:r>
            <a:r>
              <a:rPr lang="en-US" altLang="zh-CN" dirty="0" err="1"/>
              <a:t>func</a:t>
            </a:r>
            <a:r>
              <a:rPr lang="zh-CN" altLang="en-US" dirty="0"/>
              <a:t>内部创建的变量</a:t>
            </a:r>
            <a:r>
              <a:rPr lang="en-US" altLang="zh-CN" dirty="0"/>
              <a:t>ls</a:t>
            </a:r>
            <a:r>
              <a:rPr lang="zh-CN" altLang="en-US" dirty="0"/>
              <a:t>与函数外部的</a:t>
            </a:r>
            <a:r>
              <a:rPr lang="en-US" altLang="zh-CN" dirty="0"/>
              <a:t>ls</a:t>
            </a:r>
            <a:r>
              <a:rPr lang="zh-CN" altLang="en-US" dirty="0"/>
              <a:t>是不同变量，占用不同的内存空间。存放不同的列表值。</a:t>
            </a:r>
            <a:endParaRPr lang="en-US" altLang="zh-CN" dirty="0"/>
          </a:p>
          <a:p>
            <a:pPr marL="180000" marR="0" indent="-180000" algn="l" defTabSz="1219304" rtl="0" eaLnBrk="1" fontAlgn="ctr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Char char="•"/>
              <a:tabLst/>
              <a:defRPr/>
            </a:pPr>
            <a:endParaRPr lang="zh-CN" altLang="en-US" dirty="0">
              <a:latin typeface="Arial Unicode MS" panose="020B0604020202020204" pitchFamily="34" charset="-122"/>
              <a:sym typeface="Huawei Sans" panose="020C0503030203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15273-E56A-40F7-8202-17F6624D187C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288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我们再简单总结一下，局部变量和全局变量的使用规则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对于基本数据类型，无论是否重名，局部和全局变量是不同的变量。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如果想要在函数内部使用全局变量，可以使用</a:t>
            </a:r>
            <a:r>
              <a:rPr lang="en-US" altLang="zh-CN" dirty="0"/>
              <a:t>global</a:t>
            </a:r>
            <a:r>
              <a:rPr lang="zh-CN" altLang="en-US" dirty="0"/>
              <a:t>保留字，声明函数内部的变量为全局变量。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对于组合数据类型，只要函数内局部变量没有真正创建，则默认就为全局变量。</a:t>
            </a:r>
          </a:p>
          <a:p>
            <a:pPr marL="180000" marR="0" indent="-180000" algn="l" defTabSz="1219304" rtl="0" eaLnBrk="1" fontAlgn="ctr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Char char="•"/>
              <a:tabLst/>
              <a:defRPr/>
            </a:pPr>
            <a:endParaRPr lang="zh-CN" altLang="en-US" dirty="0">
              <a:latin typeface="Arial Unicode MS" panose="020B0604020202020204" pitchFamily="34" charset="-122"/>
              <a:sym typeface="Huawei Sans" panose="020C0503030203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15273-E56A-40F7-8202-17F6624D187C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9327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同学你好，本讲我们学习</a:t>
            </a:r>
            <a:r>
              <a:rPr lang="en-US" altLang="zh-CN" dirty="0">
                <a:latin typeface="Arial Unicode MS" panose="020B0604020202020204" pitchFamily="34" charset="-122"/>
                <a:sym typeface="Huawei Sans" panose="020C0503030203020204" pitchFamily="34" charset="0"/>
              </a:rPr>
              <a:t>lambda</a:t>
            </a:r>
            <a:r>
              <a:rPr lang="zh-CN" altLang="en-US" dirty="0">
                <a:latin typeface="Arial Unicode MS" panose="020B0604020202020204" pitchFamily="34" charset="-122"/>
                <a:sym typeface="Huawei Sans" panose="020C0503030203020204" pitchFamily="34" charset="0"/>
              </a:rPr>
              <a:t>函数</a:t>
            </a:r>
          </a:p>
          <a:p>
            <a:endParaRPr lang="zh-CN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15273-E56A-40F7-8202-17F6624D187C}" type="slidenum">
              <a:rPr lang="zh-CN" altLang="en-US" smtClean="0">
                <a:solidFill>
                  <a:prstClr val="black"/>
                </a:solidFill>
              </a:rPr>
              <a:pPr/>
              <a:t>27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13380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lambda</a:t>
            </a:r>
            <a:r>
              <a:rPr lang="zh-CN" altLang="en-US" dirty="0"/>
              <a:t>函数是一种匿名函数。需要使用</a:t>
            </a:r>
            <a:r>
              <a:rPr lang="en-US" altLang="zh-CN" dirty="0"/>
              <a:t>lambda</a:t>
            </a:r>
            <a:r>
              <a:rPr lang="zh-CN" altLang="en-US" dirty="0"/>
              <a:t>保留字，用函数名返回结果。</a:t>
            </a:r>
            <a:endParaRPr lang="en-US" altLang="zh-CN" dirty="0"/>
          </a:p>
          <a:p>
            <a:r>
              <a:rPr lang="en-US" altLang="zh-CN" dirty="0"/>
              <a:t>lambda</a:t>
            </a:r>
            <a:r>
              <a:rPr lang="zh-CN" altLang="en-US" dirty="0"/>
              <a:t>函数的定义形式为   </a:t>
            </a:r>
            <a:r>
              <a:rPr lang="en-US" altLang="zh-CN" dirty="0"/>
              <a:t>&lt;</a:t>
            </a:r>
            <a:r>
              <a:rPr lang="zh-CN" altLang="en-US" dirty="0"/>
              <a:t>函数名</a:t>
            </a:r>
            <a:r>
              <a:rPr lang="en-US" altLang="zh-CN" dirty="0"/>
              <a:t>&gt; = lambda &lt;</a:t>
            </a:r>
            <a:r>
              <a:rPr lang="zh-CN" altLang="en-US" dirty="0"/>
              <a:t>参数</a:t>
            </a:r>
            <a:r>
              <a:rPr lang="en-US" altLang="zh-CN" dirty="0"/>
              <a:t>&gt;: &lt;</a:t>
            </a:r>
            <a:r>
              <a:rPr lang="zh-CN" altLang="en-US" dirty="0"/>
              <a:t>表达式</a:t>
            </a:r>
            <a:r>
              <a:rPr lang="en-US" altLang="zh-CN" dirty="0"/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其功能等同于</a:t>
            </a:r>
            <a:r>
              <a:rPr lang="en-US" altLang="zh-CN" dirty="0"/>
              <a:t>def</a:t>
            </a:r>
            <a:r>
              <a:rPr lang="zh-CN" altLang="en-US" dirty="0"/>
              <a:t>定义的函数。</a:t>
            </a:r>
            <a:r>
              <a:rPr lang="en-US" altLang="zh-CN" dirty="0"/>
              <a:t>=</a:t>
            </a:r>
            <a:r>
              <a:rPr lang="zh-CN" altLang="en-US" dirty="0"/>
              <a:t>左边的是函数名，冒号左边的是参数，冒号右边的表达式相当于为计算过程，最后表达式的计算结果作为返回值由函数名带回。</a:t>
            </a:r>
          </a:p>
          <a:p>
            <a:r>
              <a:rPr lang="en-US" altLang="zh-CN" dirty="0"/>
              <a:t>lambda</a:t>
            </a:r>
            <a:r>
              <a:rPr lang="zh-CN" altLang="en-US" dirty="0"/>
              <a:t>函数一般用于定义简单的，能够在一行内表示的函数。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15273-E56A-40F7-8202-17F6624D187C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22195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下面，我们举例说明</a:t>
            </a:r>
            <a:r>
              <a:rPr lang="en-US" altLang="zh-CN" dirty="0"/>
              <a:t>lambda</a:t>
            </a:r>
            <a:r>
              <a:rPr lang="zh-CN" altLang="en-US" dirty="0"/>
              <a:t>函数的定义方法。</a:t>
            </a:r>
            <a:endParaRPr lang="en-US" altLang="zh-CN" dirty="0"/>
          </a:p>
          <a:p>
            <a:r>
              <a:rPr lang="zh-CN" altLang="en-US" dirty="0"/>
              <a:t>第一个定义函数名为</a:t>
            </a:r>
            <a:r>
              <a:rPr lang="en-US" altLang="zh-CN" dirty="0"/>
              <a:t>f</a:t>
            </a:r>
            <a:r>
              <a:rPr lang="zh-CN" altLang="en-US" dirty="0"/>
              <a:t>，参数包括两个，分别是</a:t>
            </a:r>
            <a:r>
              <a:rPr lang="en-US" altLang="zh-CN" dirty="0" err="1"/>
              <a:t>x,y</a:t>
            </a:r>
            <a:r>
              <a:rPr lang="zh-CN" altLang="en-US" dirty="0"/>
              <a:t>，函数功能是计算</a:t>
            </a:r>
            <a:r>
              <a:rPr lang="en-US" altLang="zh-CN" dirty="0"/>
              <a:t>x</a:t>
            </a:r>
            <a:r>
              <a:rPr lang="zh-CN" altLang="en-US" dirty="0"/>
              <a:t>**</a:t>
            </a:r>
            <a:r>
              <a:rPr lang="en-US" altLang="zh-CN" dirty="0"/>
              <a:t>y.</a:t>
            </a:r>
          </a:p>
          <a:p>
            <a:r>
              <a:rPr lang="zh-CN" altLang="en-US" dirty="0"/>
              <a:t>调用函数</a:t>
            </a:r>
            <a:r>
              <a:rPr lang="en-US" altLang="zh-CN" dirty="0"/>
              <a:t>f</a:t>
            </a:r>
            <a:r>
              <a:rPr lang="zh-CN" altLang="en-US" dirty="0"/>
              <a:t>，并提供实际参数</a:t>
            </a:r>
            <a:r>
              <a:rPr lang="en-US" altLang="zh-CN" dirty="0"/>
              <a:t>2</a:t>
            </a:r>
            <a:r>
              <a:rPr lang="zh-CN" altLang="en-US" dirty="0"/>
              <a:t>和</a:t>
            </a:r>
            <a:r>
              <a:rPr lang="en-US" altLang="zh-CN" dirty="0"/>
              <a:t>3</a:t>
            </a:r>
            <a:r>
              <a:rPr lang="zh-CN" altLang="en-US" dirty="0"/>
              <a:t>，返回计算结果是</a:t>
            </a:r>
            <a:r>
              <a:rPr lang="en-US" altLang="zh-CN" dirty="0"/>
              <a:t>8</a:t>
            </a:r>
          </a:p>
          <a:p>
            <a:r>
              <a:rPr lang="zh-CN" altLang="en-US" dirty="0"/>
              <a:t>等同于右侧的函数定义。</a:t>
            </a:r>
            <a:endParaRPr lang="en-US" altLang="zh-CN" dirty="0"/>
          </a:p>
          <a:p>
            <a:r>
              <a:rPr lang="zh-CN" altLang="en-US" dirty="0"/>
              <a:t>第二个定义的</a:t>
            </a:r>
            <a:r>
              <a:rPr lang="en-US" altLang="zh-CN" dirty="0"/>
              <a:t>lambda</a:t>
            </a:r>
            <a:r>
              <a:rPr lang="zh-CN" altLang="en-US" dirty="0"/>
              <a:t>函数没有参数，函数功能的功能是返回一个字符串，</a:t>
            </a:r>
            <a:r>
              <a:rPr lang="en-US" altLang="zh-CN" sz="1200" spc="-5" dirty="0">
                <a:solidFill>
                  <a:srgbClr val="1DB41D"/>
                </a:solidFill>
                <a:latin typeface="Arial" panose="020B0604020202020204" pitchFamily="34" charset="0"/>
                <a:ea typeface="方正兰亭黑简体" panose="02000000000000000000" pitchFamily="2" charset="-122"/>
                <a:cs typeface="微软雅黑"/>
              </a:rPr>
              <a:t>lambda</a:t>
            </a:r>
            <a:r>
              <a:rPr lang="zh-CN" altLang="en-US" sz="1200" spc="-5" dirty="0">
                <a:solidFill>
                  <a:srgbClr val="1DB41D"/>
                </a:solidFill>
                <a:latin typeface="Arial" panose="020B0604020202020204" pitchFamily="34" charset="0"/>
                <a:ea typeface="方正兰亭黑简体" panose="02000000000000000000" pitchFamily="2" charset="-122"/>
                <a:cs typeface="微软雅黑"/>
              </a:rPr>
              <a:t>函数</a:t>
            </a:r>
            <a:endParaRPr lang="zh-CN" altLang="en-US" dirty="0"/>
          </a:p>
          <a:p>
            <a:pPr marL="180000" marR="0" indent="-180000" algn="l" defTabSz="1219304" rtl="0" eaLnBrk="1" fontAlgn="ctr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Char char="•"/>
              <a:tabLst/>
              <a:defRPr/>
            </a:pPr>
            <a:endParaRPr lang="zh-CN" altLang="en-US" dirty="0">
              <a:latin typeface="Arial Unicode MS" panose="020B0604020202020204" pitchFamily="34" charset="-122"/>
              <a:sym typeface="Huawei Sans" panose="020C0503030203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15273-E56A-40F7-8202-17F6624D187C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528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函数部分包括函数定义与调用、</a:t>
            </a:r>
            <a:r>
              <a:rPr lang="zh-CN" altLang="en-US" dirty="0">
                <a:latin typeface="Arial Unicode MS" panose="020B0604020202020204" pitchFamily="34" charset="-122"/>
                <a:sym typeface="Huawei Sans" panose="020C0503030203020204" pitchFamily="34" charset="0"/>
              </a:rPr>
              <a:t>函数的参数传递、递归三方面的内容</a:t>
            </a:r>
            <a:endParaRPr lang="en-US" altLang="zh-CN" dirty="0">
              <a:latin typeface="Arial Unicode MS" panose="020B0604020202020204" pitchFamily="34" charset="-122"/>
              <a:sym typeface="Huawei Sans" panose="020C0503030203020204" pitchFamily="34" charset="0"/>
            </a:endParaRPr>
          </a:p>
          <a:p>
            <a:r>
              <a:rPr lang="zh-CN" altLang="en-US" dirty="0"/>
              <a:t>本节我们一起来学习函数的定义和函数的调用。</a:t>
            </a:r>
            <a:endParaRPr lang="en-US" altLang="zh-CN" dirty="0">
              <a:latin typeface="Arial Unicode MS" panose="020B0604020202020204" pitchFamily="34" charset="-122"/>
              <a:sym typeface="Huawei Sans" panose="020C0503030203020204" pitchFamily="34" charset="0"/>
            </a:endParaRPr>
          </a:p>
          <a:p>
            <a:endParaRPr lang="zh-CN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  <a:p>
            <a:endParaRPr lang="zh-CN" altLang="en-US" dirty="0">
              <a:latin typeface="Arial Unicode MS" panose="020B0604020202020204" pitchFamily="34" charset="-122"/>
              <a:sym typeface="Huawei Sans" panose="020C0503030203020204" pitchFamily="34" charset="0"/>
            </a:endParaRPr>
          </a:p>
          <a:p>
            <a:endParaRPr lang="zh-CN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15273-E56A-40F7-8202-17F6624D187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402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0000" marR="0" indent="-180000" algn="l" defTabSz="1219304" rtl="0" eaLnBrk="1" fontAlgn="ctr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Char char="•"/>
              <a:tabLst/>
              <a:defRPr/>
            </a:pPr>
            <a:r>
              <a:rPr lang="en-US" altLang="zh-CN" sz="1200" spc="-5" dirty="0">
                <a:solidFill>
                  <a:srgbClr val="006FC0"/>
                </a:solidFill>
                <a:latin typeface="方正兰亭黑简体" panose="02000000000000000000" pitchFamily="2" charset="-122"/>
                <a:cs typeface="微软雅黑"/>
              </a:rPr>
              <a:t>lambda</a:t>
            </a:r>
            <a:r>
              <a:rPr lang="zh-CN" altLang="en-US" sz="1200" dirty="0">
                <a:latin typeface="方正兰亭黑简体" panose="02000000000000000000" pitchFamily="2" charset="-122"/>
                <a:cs typeface="微软雅黑"/>
              </a:rPr>
              <a:t>函数的注意事项是 </a:t>
            </a:r>
            <a:endParaRPr lang="en-US" altLang="zh-CN" sz="1200" dirty="0">
              <a:latin typeface="方正兰亭黑简体" panose="02000000000000000000" pitchFamily="2" charset="-122"/>
              <a:cs typeface="微软雅黑"/>
            </a:endParaRPr>
          </a:p>
          <a:p>
            <a:pPr marL="180000" marR="0" indent="-180000" algn="l" defTabSz="1219304" rtl="0" eaLnBrk="1" fontAlgn="ctr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Char char="•"/>
              <a:tabLst/>
              <a:defRPr/>
            </a:pPr>
            <a:r>
              <a:rPr lang="en-US" altLang="zh-CN" sz="1200" spc="-5" dirty="0">
                <a:solidFill>
                  <a:srgbClr val="006FC0"/>
                </a:solidFill>
                <a:latin typeface="方正兰亭黑简体" panose="02000000000000000000" pitchFamily="2" charset="-122"/>
                <a:cs typeface="微软雅黑"/>
              </a:rPr>
              <a:t>lambda</a:t>
            </a:r>
            <a:r>
              <a:rPr lang="zh-CN" altLang="en-US" sz="1200" dirty="0">
                <a:latin typeface="方正兰亭黑简体" panose="02000000000000000000" pitchFamily="2" charset="-122"/>
                <a:cs typeface="微软雅黑"/>
              </a:rPr>
              <a:t>函数主要用作一些特定函数或方法的参数，有一些固定使用方式，建议逐步掌握</a:t>
            </a:r>
            <a:endParaRPr lang="en-US" altLang="zh-CN" sz="1200" dirty="0">
              <a:latin typeface="方正兰亭黑简体" panose="02000000000000000000" pitchFamily="2" charset="-122"/>
              <a:cs typeface="微软雅黑"/>
            </a:endParaRPr>
          </a:p>
          <a:p>
            <a:pPr marL="180000" marR="0" indent="-180000" algn="l" defTabSz="1219304" rtl="0" eaLnBrk="1" fontAlgn="ctr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Char char="•"/>
              <a:tabLst/>
              <a:defRPr/>
            </a:pPr>
            <a:r>
              <a:rPr lang="zh-CN" altLang="en-US" sz="1200" dirty="0">
                <a:latin typeface="方正兰亭黑简体" panose="02000000000000000000" pitchFamily="2" charset="-122"/>
                <a:cs typeface="微软雅黑"/>
              </a:rPr>
              <a:t>一般情况，建议使用</a:t>
            </a:r>
            <a:r>
              <a:rPr lang="en-US" altLang="zh-CN" sz="1200" i="1" dirty="0" err="1">
                <a:solidFill>
                  <a:srgbClr val="FF77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zh-CN" altLang="en-US" sz="1200" dirty="0">
                <a:latin typeface="方正兰亭黑简体" panose="02000000000000000000" pitchFamily="2" charset="-122"/>
                <a:cs typeface="微软雅黑"/>
              </a:rPr>
              <a:t>定义的普通函数</a:t>
            </a:r>
          </a:p>
          <a:p>
            <a:endParaRPr lang="zh-CN" altLang="en-US" dirty="0"/>
          </a:p>
          <a:p>
            <a:pPr marL="180000" marR="0" indent="-180000" algn="l" defTabSz="1219304" rtl="0" eaLnBrk="1" fontAlgn="ctr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Char char="•"/>
              <a:tabLst/>
              <a:defRPr/>
            </a:pPr>
            <a:endParaRPr lang="zh-CN" altLang="en-US" dirty="0">
              <a:latin typeface="Arial Unicode MS" panose="020B0604020202020204" pitchFamily="34" charset="-122"/>
              <a:sym typeface="Huawei Sans" panose="020C0503030203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15273-E56A-40F7-8202-17F6624D187C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221569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同学你好，本讲我们学习递归的定义和实现。</a:t>
            </a:r>
            <a:endParaRPr lang="en-US" altLang="zh-CN" dirty="0"/>
          </a:p>
          <a:p>
            <a:r>
              <a:rPr lang="zh-CN" altLang="en-US" dirty="0"/>
              <a:t>函数的递归包含递归的定义、递归的实现、递归的调用过程、递归应用举例。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15273-E56A-40F7-8202-17F6624D187C}" type="slidenum">
              <a:rPr lang="zh-CN" altLang="en-US" smtClean="0">
                <a:solidFill>
                  <a:prstClr val="black"/>
                </a:solidFill>
              </a:rPr>
              <a:pPr/>
              <a:t>31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133808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34950" indent="-222250">
              <a:lnSpc>
                <a:spcPct val="100000"/>
              </a:lnSpc>
              <a:spcBef>
                <a:spcPts val="2775"/>
              </a:spcBef>
              <a:buClr>
                <a:srgbClr val="007EDE"/>
              </a:buClr>
              <a:buFont typeface="΢"/>
              <a:buChar char="-"/>
              <a:tabLst>
                <a:tab pos="235585" algn="l"/>
              </a:tabLst>
            </a:pPr>
            <a:r>
              <a:rPr lang="zh-CN" altLang="en-US" sz="2400" dirty="0">
                <a:latin typeface="方正兰亭黑简体" panose="02000000000000000000" pitchFamily="2" charset="-122"/>
                <a:cs typeface="微软雅黑"/>
              </a:rPr>
              <a:t>递归是函数定义中调用函数自身的方式。</a:t>
            </a:r>
            <a:endParaRPr lang="en-US" altLang="zh-CN" sz="2400" dirty="0">
              <a:latin typeface="方正兰亭黑简体" panose="02000000000000000000" pitchFamily="2" charset="-122"/>
              <a:cs typeface="微软雅黑"/>
            </a:endParaRPr>
          </a:p>
          <a:p>
            <a:pPr marL="234950" marR="0" indent="-222250" algn="l" defTabSz="1219304" rtl="0" eaLnBrk="1" fontAlgn="ctr" latinLnBrk="0" hangingPunct="1">
              <a:lnSpc>
                <a:spcPct val="100000"/>
              </a:lnSpc>
              <a:spcBef>
                <a:spcPts val="2775"/>
              </a:spcBef>
              <a:spcAft>
                <a:spcPts val="600"/>
              </a:spcAft>
              <a:buClr>
                <a:srgbClr val="007EDE"/>
              </a:buClr>
              <a:buSzTx/>
              <a:buFont typeface="΢"/>
              <a:buChar char="-"/>
              <a:tabLst>
                <a:tab pos="235585" algn="l"/>
              </a:tabLst>
              <a:defRPr/>
            </a:pPr>
            <a:r>
              <a:rPr lang="zh-CN" altLang="en-US" sz="2400" dirty="0">
                <a:latin typeface="Arial Unicode MS" panose="020B0604020202020204" pitchFamily="34" charset="-122"/>
                <a:sym typeface="Huawei Sans" panose="020C0503030203020204" pitchFamily="34" charset="0"/>
              </a:rPr>
              <a:t>递归是数学归纳法思维的编程体现</a:t>
            </a:r>
          </a:p>
          <a:p>
            <a:pPr marL="234950" indent="-222250">
              <a:lnSpc>
                <a:spcPct val="100000"/>
              </a:lnSpc>
              <a:spcBef>
                <a:spcPts val="100"/>
              </a:spcBef>
              <a:buClr>
                <a:srgbClr val="007EDE"/>
              </a:buClr>
              <a:buFont typeface="΢"/>
              <a:buChar char="-"/>
              <a:tabLst>
                <a:tab pos="235585" algn="l"/>
              </a:tabLst>
            </a:pPr>
            <a:r>
              <a:rPr lang="zh-CN" altLang="en-US" dirty="0">
                <a:latin typeface="Arial Unicode MS" panose="020B0604020202020204" pitchFamily="34" charset="-122"/>
                <a:cs typeface="Arial" panose="020B0604020202020204" pitchFamily="34" charset="0"/>
                <a:sym typeface="Huawei Sans" panose="020C0503030203020204" pitchFamily="34" charset="0"/>
              </a:rPr>
              <a:t>递归的两个关键特征是链条和</a:t>
            </a:r>
            <a:r>
              <a:rPr lang="zh-CN" altLang="en-US" sz="1200" dirty="0">
                <a:latin typeface="方正兰亭黑简体" panose="02000000000000000000" pitchFamily="2" charset="-122"/>
                <a:cs typeface="微软雅黑"/>
              </a:rPr>
              <a:t>基例</a:t>
            </a:r>
            <a:endParaRPr lang="en-US" altLang="zh-CN" dirty="0">
              <a:latin typeface="Arial Unicode MS" panose="020B0604020202020204" pitchFamily="34" charset="-122"/>
              <a:cs typeface="Arial" panose="020B0604020202020204" pitchFamily="34" charset="0"/>
              <a:sym typeface="Huawei Sans" panose="020C0503030203020204" pitchFamily="34" charset="0"/>
            </a:endParaRPr>
          </a:p>
          <a:p>
            <a:pPr marL="594950" lvl="1" indent="-222250">
              <a:lnSpc>
                <a:spcPct val="100000"/>
              </a:lnSpc>
              <a:spcBef>
                <a:spcPts val="100"/>
              </a:spcBef>
              <a:buClr>
                <a:srgbClr val="007EDE"/>
              </a:buClr>
              <a:buFont typeface="΢"/>
              <a:buChar char="-"/>
              <a:tabLst>
                <a:tab pos="235585" algn="l"/>
              </a:tabLst>
            </a:pPr>
            <a:r>
              <a:rPr lang="zh-CN" altLang="en-US" sz="1400" dirty="0">
                <a:latin typeface="方正兰亭黑简体" panose="02000000000000000000" pitchFamily="2" charset="-122"/>
                <a:cs typeface="微软雅黑"/>
              </a:rPr>
              <a:t>递归要求计算过程存在递归链条</a:t>
            </a:r>
            <a:endParaRPr lang="zh-CN" altLang="en-US" sz="1400" dirty="0">
              <a:latin typeface="Times New Roman"/>
              <a:cs typeface="Times New Roman"/>
            </a:endParaRPr>
          </a:p>
          <a:p>
            <a:pPr marL="594950" lvl="1" indent="-222250">
              <a:lnSpc>
                <a:spcPct val="100000"/>
              </a:lnSpc>
              <a:buClr>
                <a:srgbClr val="007EDE"/>
              </a:buClr>
              <a:buFont typeface="΢"/>
              <a:buChar char="-"/>
              <a:tabLst>
                <a:tab pos="235585" algn="l"/>
              </a:tabLst>
            </a:pPr>
            <a:r>
              <a:rPr lang="zh-CN" altLang="en-US" sz="1400" dirty="0">
                <a:latin typeface="方正兰亭黑简体" panose="02000000000000000000" pitchFamily="2" charset="-122"/>
                <a:cs typeface="微软雅黑"/>
              </a:rPr>
              <a:t>为了让递归能够最终停止，需要存在一个或多个不需要再次递归的基例</a:t>
            </a:r>
            <a:endParaRPr lang="en-US" altLang="zh-CN" sz="1400" dirty="0">
              <a:latin typeface="方正兰亭黑简体" panose="02000000000000000000" pitchFamily="2" charset="-122"/>
              <a:cs typeface="微软雅黑"/>
            </a:endParaRPr>
          </a:p>
          <a:p>
            <a:pPr marL="234950" lvl="0" indent="-222250">
              <a:lnSpc>
                <a:spcPct val="100000"/>
              </a:lnSpc>
              <a:buClr>
                <a:srgbClr val="007EDE"/>
              </a:buClr>
              <a:buFont typeface="΢"/>
              <a:buChar char="-"/>
              <a:tabLst>
                <a:tab pos="235585" algn="l"/>
              </a:tabLst>
            </a:pPr>
            <a:r>
              <a:rPr lang="zh-CN" altLang="en-US" sz="1400" dirty="0">
                <a:latin typeface="方正兰亭黑简体" panose="02000000000000000000" pitchFamily="2" charset="-122"/>
                <a:cs typeface="微软雅黑"/>
              </a:rPr>
              <a:t>以求阶乘为例。当</a:t>
            </a:r>
            <a:r>
              <a:rPr lang="en-US" altLang="zh-CN" sz="1400" dirty="0">
                <a:latin typeface="方正兰亭黑简体" panose="02000000000000000000" pitchFamily="2" charset="-122"/>
                <a:cs typeface="微软雅黑"/>
              </a:rPr>
              <a:t>n</a:t>
            </a:r>
            <a:r>
              <a:rPr lang="zh-CN" altLang="en-US" sz="1400" dirty="0">
                <a:latin typeface="方正兰亭黑简体" panose="02000000000000000000" pitchFamily="2" charset="-122"/>
                <a:cs typeface="微软雅黑"/>
              </a:rPr>
              <a:t>为</a:t>
            </a:r>
            <a:r>
              <a:rPr lang="en-US" altLang="zh-CN" sz="1400" dirty="0">
                <a:latin typeface="方正兰亭黑简体" panose="02000000000000000000" pitchFamily="2" charset="-122"/>
                <a:cs typeface="微软雅黑"/>
              </a:rPr>
              <a:t>0</a:t>
            </a:r>
            <a:r>
              <a:rPr lang="zh-CN" altLang="en-US" sz="1400" dirty="0">
                <a:latin typeface="方正兰亭黑简体" panose="02000000000000000000" pitchFamily="2" charset="-122"/>
                <a:cs typeface="微软雅黑"/>
              </a:rPr>
              <a:t>时，结果为</a:t>
            </a:r>
            <a:r>
              <a:rPr lang="en-US" altLang="zh-CN" sz="1400" dirty="0">
                <a:latin typeface="方正兰亭黑简体" panose="02000000000000000000" pitchFamily="2" charset="-122"/>
                <a:cs typeface="微软雅黑"/>
              </a:rPr>
              <a:t>1</a:t>
            </a:r>
            <a:r>
              <a:rPr lang="zh-CN" altLang="en-US" sz="1400" dirty="0">
                <a:latin typeface="方正兰亭黑简体" panose="02000000000000000000" pitchFamily="2" charset="-122"/>
                <a:cs typeface="微软雅黑"/>
              </a:rPr>
              <a:t>，其他情况下，又可以归纳为</a:t>
            </a:r>
            <a:r>
              <a:rPr lang="en-US" altLang="zh-CN" sz="1400" dirty="0">
                <a:latin typeface="方正兰亭黑简体" panose="02000000000000000000" pitchFamily="2" charset="-122"/>
                <a:cs typeface="微软雅黑"/>
              </a:rPr>
              <a:t>n</a:t>
            </a:r>
            <a:r>
              <a:rPr lang="zh-CN" altLang="en-US" sz="1400" dirty="0">
                <a:latin typeface="方正兰亭黑简体" panose="02000000000000000000" pitchFamily="2" charset="-122"/>
                <a:cs typeface="微软雅黑"/>
              </a:rPr>
              <a:t>与</a:t>
            </a:r>
            <a:r>
              <a:rPr lang="en-US" altLang="zh-CN" sz="1400" dirty="0">
                <a:latin typeface="方正兰亭黑简体" panose="02000000000000000000" pitchFamily="2" charset="-122"/>
                <a:cs typeface="微软雅黑"/>
              </a:rPr>
              <a:t>n-1</a:t>
            </a:r>
            <a:r>
              <a:rPr lang="zh-CN" altLang="en-US" sz="1400" dirty="0">
                <a:latin typeface="方正兰亭黑简体" panose="02000000000000000000" pitchFamily="2" charset="-122"/>
                <a:cs typeface="微软雅黑"/>
              </a:rPr>
              <a:t>阶乘的乘积。</a:t>
            </a:r>
          </a:p>
          <a:p>
            <a:pPr marL="180000" marR="0" indent="-180000" algn="l" defTabSz="1219304" rtl="0" eaLnBrk="1" fontAlgn="ctr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Char char="•"/>
              <a:tabLst/>
              <a:defRPr/>
            </a:pPr>
            <a:endParaRPr lang="zh-CN" altLang="en-US" sz="1400" dirty="0">
              <a:latin typeface="Arial Unicode MS" panose="020B0604020202020204" pitchFamily="34" charset="-122"/>
              <a:cs typeface="Arial" panose="020B0604020202020204" pitchFamily="34" charset="0"/>
              <a:sym typeface="Huawei Sans" panose="020C0503030203020204" pitchFamily="34" charset="0"/>
            </a:endParaRPr>
          </a:p>
          <a:p>
            <a:endParaRPr lang="zh-CN" altLang="en-US" dirty="0"/>
          </a:p>
          <a:p>
            <a:pPr marL="180000" marR="0" indent="-180000" algn="l" defTabSz="1219304" rtl="0" eaLnBrk="1" fontAlgn="ctr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Char char="•"/>
              <a:tabLst/>
              <a:defRPr/>
            </a:pPr>
            <a:endParaRPr lang="zh-CN" altLang="en-US" dirty="0">
              <a:latin typeface="Arial Unicode MS" panose="020B0604020202020204" pitchFamily="34" charset="-122"/>
              <a:sym typeface="Huawei Sans" panose="020C0503030203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15273-E56A-40F7-8202-17F6624D187C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237809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34950" marR="0" lvl="0" indent="-222250" algn="l" defTabSz="914400" rtl="0" eaLnBrk="1" fontAlgn="auto" latinLnBrk="0" hangingPunct="1">
              <a:lnSpc>
                <a:spcPct val="100000"/>
              </a:lnSpc>
              <a:spcBef>
                <a:spcPts val="2775"/>
              </a:spcBef>
              <a:spcAft>
                <a:spcPts val="0"/>
              </a:spcAft>
              <a:buClr>
                <a:srgbClr val="007EDE"/>
              </a:buClr>
              <a:buSzTx/>
              <a:buFont typeface="΢"/>
              <a:buChar char="-"/>
              <a:tabLst>
                <a:tab pos="235585" algn="l"/>
              </a:tabLst>
              <a:defRPr/>
            </a:pPr>
            <a:r>
              <a:rPr lang="zh-CN" altLang="en-US" sz="1200" dirty="0">
                <a:latin typeface="方正兰亭黑简体" panose="02000000000000000000" pitchFamily="2" charset="-122"/>
                <a:cs typeface="微软雅黑"/>
              </a:rPr>
              <a:t>递归如何实现呢？递归的实现</a:t>
            </a:r>
            <a:r>
              <a:rPr lang="zh-CN" altLang="en-US" sz="1200" dirty="0">
                <a:latin typeface="方正兰亭黑简体" panose="02000000000000000000" pitchFamily="2" charset="-122"/>
              </a:rPr>
              <a:t>采用函数</a:t>
            </a:r>
            <a:r>
              <a:rPr lang="en-US" altLang="zh-CN" sz="1200" dirty="0">
                <a:latin typeface="方正兰亭黑简体" panose="02000000000000000000" pitchFamily="2" charset="-122"/>
              </a:rPr>
              <a:t>+</a:t>
            </a:r>
            <a:r>
              <a:rPr lang="zh-CN" altLang="en-US" sz="1200" dirty="0">
                <a:latin typeface="方正兰亭黑简体" panose="02000000000000000000" pitchFamily="2" charset="-122"/>
              </a:rPr>
              <a:t>分支语句来实现。</a:t>
            </a:r>
            <a:endParaRPr lang="en-US" altLang="zh-CN" sz="1200" dirty="0">
              <a:latin typeface="方正兰亭黑简体" panose="02000000000000000000" pitchFamily="2" charset="-122"/>
            </a:endParaRPr>
          </a:p>
          <a:p>
            <a:pPr marL="234950" indent="-222250">
              <a:lnSpc>
                <a:spcPct val="100000"/>
              </a:lnSpc>
              <a:spcBef>
                <a:spcPts val="2775"/>
              </a:spcBef>
              <a:buClr>
                <a:srgbClr val="007EDE"/>
              </a:buClr>
              <a:buFont typeface="΢"/>
              <a:buChar char="-"/>
              <a:tabLst>
                <a:tab pos="235585" algn="l"/>
              </a:tabLst>
            </a:pPr>
            <a:r>
              <a:rPr lang="zh-CN" altLang="en-US" sz="1200" dirty="0">
                <a:latin typeface="方正兰亭黑简体" panose="02000000000000000000" pitchFamily="2" charset="-122"/>
              </a:rPr>
              <a:t>因为递归是函数调用自身的方式，因此，递归本身就是应该函数，必须用函数定义方式描述。</a:t>
            </a:r>
            <a:endParaRPr lang="en-US" altLang="zh-CN" sz="1200" dirty="0">
              <a:latin typeface="方正兰亭黑简体" panose="02000000000000000000" pitchFamily="2" charset="-122"/>
            </a:endParaRPr>
          </a:p>
          <a:p>
            <a:pPr marL="234950" indent="-222250">
              <a:lnSpc>
                <a:spcPct val="100000"/>
              </a:lnSpc>
              <a:spcBef>
                <a:spcPts val="2775"/>
              </a:spcBef>
              <a:buClr>
                <a:srgbClr val="007EDE"/>
              </a:buClr>
              <a:buFont typeface="΢"/>
              <a:buChar char="-"/>
              <a:tabLst>
                <a:tab pos="235585" algn="l"/>
              </a:tabLst>
            </a:pPr>
            <a:r>
              <a:rPr lang="zh-CN" altLang="en-US" sz="1200" dirty="0">
                <a:latin typeface="方正兰亭黑简体" panose="02000000000000000000" pitchFamily="2" charset="-122"/>
              </a:rPr>
              <a:t>函数内部需要有我们提到两个关键特征，基例</a:t>
            </a:r>
            <a:r>
              <a:rPr lang="en-US" altLang="zh-CN" sz="1200" dirty="0">
                <a:latin typeface="方正兰亭黑简体" panose="02000000000000000000" pitchFamily="2" charset="-122"/>
              </a:rPr>
              <a:t>+</a:t>
            </a:r>
            <a:r>
              <a:rPr lang="zh-CN" altLang="en-US" sz="1200" dirty="0">
                <a:latin typeface="方正兰亭黑简体" panose="02000000000000000000" pitchFamily="2" charset="-122"/>
              </a:rPr>
              <a:t>链条。</a:t>
            </a:r>
            <a:endParaRPr lang="en-US" altLang="zh-CN" sz="1200" dirty="0">
              <a:latin typeface="方正兰亭黑简体" panose="02000000000000000000" pitchFamily="2" charset="-122"/>
            </a:endParaRPr>
          </a:p>
          <a:p>
            <a:pPr marL="234950" indent="-222250">
              <a:lnSpc>
                <a:spcPct val="100000"/>
              </a:lnSpc>
              <a:spcBef>
                <a:spcPts val="2775"/>
              </a:spcBef>
              <a:buClr>
                <a:srgbClr val="007EDE"/>
              </a:buClr>
              <a:buFont typeface="΢"/>
              <a:buChar char="-"/>
              <a:tabLst>
                <a:tab pos="235585" algn="l"/>
              </a:tabLst>
            </a:pPr>
            <a:r>
              <a:rPr lang="zh-CN" altLang="en-US" sz="1200" dirty="0">
                <a:latin typeface="方正兰亭黑简体" panose="02000000000000000000" pitchFamily="2" charset="-122"/>
              </a:rPr>
              <a:t>用分支语句判断输入参数是否是基例，如果是则直接给出结果，否则，按照链条调用自身。</a:t>
            </a:r>
            <a:endParaRPr lang="en-US" altLang="zh-CN" sz="1200" dirty="0">
              <a:latin typeface="方正兰亭黑简体" panose="02000000000000000000" pitchFamily="2" charset="-122"/>
            </a:endParaRPr>
          </a:p>
          <a:p>
            <a:pPr marL="180000" marR="0" indent="-180000" algn="l" defTabSz="1219304" rtl="0" eaLnBrk="1" fontAlgn="ctr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Char char="•"/>
              <a:tabLst/>
              <a:defRPr/>
            </a:pPr>
            <a:endParaRPr lang="zh-CN" altLang="en-US" dirty="0">
              <a:latin typeface="Arial Unicode MS" panose="020B0604020202020204" pitchFamily="34" charset="-122"/>
              <a:sym typeface="Huawei Sans" panose="020C0503030203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15273-E56A-40F7-8202-17F6624D187C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374311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34950" indent="-222250">
              <a:lnSpc>
                <a:spcPct val="100000"/>
              </a:lnSpc>
              <a:spcBef>
                <a:spcPts val="2775"/>
              </a:spcBef>
              <a:buClr>
                <a:srgbClr val="007EDE"/>
              </a:buClr>
              <a:buFont typeface="΢"/>
              <a:buChar char="-"/>
              <a:tabLst>
                <a:tab pos="235585" algn="l"/>
              </a:tabLst>
            </a:pPr>
            <a:r>
              <a:rPr lang="zh-CN" altLang="en-US" sz="1200" dirty="0">
                <a:latin typeface="方正兰亭黑简体" panose="02000000000000000000" pitchFamily="2" charset="-122"/>
              </a:rPr>
              <a:t>以下是</a:t>
            </a:r>
            <a:r>
              <a:rPr lang="en-US" altLang="zh-CN" sz="1200" dirty="0">
                <a:latin typeface="方正兰亭黑简体" panose="02000000000000000000" pitchFamily="2" charset="-122"/>
              </a:rPr>
              <a:t>n!</a:t>
            </a:r>
            <a:r>
              <a:rPr lang="zh-CN" altLang="en-US" sz="1200" dirty="0">
                <a:latin typeface="方正兰亭黑简体" panose="02000000000000000000" pitchFamily="2" charset="-122"/>
              </a:rPr>
              <a:t>的递归函数实现</a:t>
            </a:r>
            <a:r>
              <a:rPr lang="en-US" altLang="zh-CN" sz="1200" dirty="0">
                <a:latin typeface="方正兰亭黑简体" panose="02000000000000000000" pitchFamily="2" charset="-122"/>
              </a:rPr>
              <a:t>,</a:t>
            </a:r>
            <a:r>
              <a:rPr lang="zh-CN" altLang="en-US" sz="1200" dirty="0">
                <a:latin typeface="方正兰亭黑简体" panose="02000000000000000000" pitchFamily="2" charset="-122"/>
              </a:rPr>
              <a:t>函数内部用</a:t>
            </a:r>
            <a:r>
              <a:rPr lang="en-US" altLang="zh-CN" sz="1200" dirty="0">
                <a:latin typeface="方正兰亭黑简体" panose="02000000000000000000" pitchFamily="2" charset="-122"/>
              </a:rPr>
              <a:t>if</a:t>
            </a:r>
            <a:r>
              <a:rPr lang="zh-CN" altLang="en-US" sz="1200" dirty="0">
                <a:latin typeface="方正兰亭黑简体" panose="02000000000000000000" pitchFamily="2" charset="-122"/>
              </a:rPr>
              <a:t>语句实现分支：</a:t>
            </a:r>
            <a:endParaRPr lang="en-US" altLang="zh-CN" sz="1200" dirty="0">
              <a:latin typeface="方正兰亭黑简体" panose="02000000000000000000" pitchFamily="2" charset="-122"/>
            </a:endParaRPr>
          </a:p>
          <a:p>
            <a:pPr marL="234950" indent="-222250">
              <a:lnSpc>
                <a:spcPct val="100000"/>
              </a:lnSpc>
              <a:spcBef>
                <a:spcPts val="2775"/>
              </a:spcBef>
              <a:buClr>
                <a:srgbClr val="007EDE"/>
              </a:buClr>
              <a:buFont typeface="΢"/>
              <a:buChar char="-"/>
              <a:tabLst>
                <a:tab pos="235585" algn="l"/>
              </a:tabLst>
            </a:pPr>
            <a:r>
              <a:rPr lang="zh-CN" altLang="en-US" sz="1200" dirty="0">
                <a:latin typeface="方正兰亭黑简体" panose="02000000000000000000" pitchFamily="2" charset="-122"/>
              </a:rPr>
              <a:t>当</a:t>
            </a:r>
            <a:r>
              <a:rPr lang="en-US" altLang="zh-CN" sz="1200" dirty="0">
                <a:latin typeface="方正兰亭黑简体" panose="02000000000000000000" pitchFamily="2" charset="-122"/>
              </a:rPr>
              <a:t>n</a:t>
            </a:r>
            <a:r>
              <a:rPr lang="zh-CN" altLang="en-US" sz="1200" dirty="0">
                <a:latin typeface="方正兰亭黑简体" panose="02000000000000000000" pitchFamily="2" charset="-122"/>
              </a:rPr>
              <a:t>为</a:t>
            </a:r>
            <a:r>
              <a:rPr lang="en-US" altLang="zh-CN" sz="1200" dirty="0">
                <a:latin typeface="方正兰亭黑简体" panose="02000000000000000000" pitchFamily="2" charset="-122"/>
              </a:rPr>
              <a:t>0</a:t>
            </a:r>
            <a:r>
              <a:rPr lang="zh-CN" altLang="en-US" sz="1200" dirty="0">
                <a:latin typeface="方正兰亭黑简体" panose="02000000000000000000" pitchFamily="2" charset="-122"/>
              </a:rPr>
              <a:t>时，直接返回</a:t>
            </a:r>
            <a:r>
              <a:rPr lang="en-US" altLang="zh-CN" sz="1200" dirty="0">
                <a:latin typeface="方正兰亭黑简体" panose="02000000000000000000" pitchFamily="2" charset="-122"/>
              </a:rPr>
              <a:t>1.</a:t>
            </a:r>
          </a:p>
          <a:p>
            <a:pPr marL="234950" indent="-222250">
              <a:lnSpc>
                <a:spcPct val="100000"/>
              </a:lnSpc>
              <a:spcBef>
                <a:spcPts val="2775"/>
              </a:spcBef>
              <a:buClr>
                <a:srgbClr val="007EDE"/>
              </a:buClr>
              <a:buFont typeface="΢"/>
              <a:buChar char="-"/>
              <a:tabLst>
                <a:tab pos="235585" algn="l"/>
              </a:tabLst>
            </a:pPr>
            <a:r>
              <a:rPr lang="zh-CN" altLang="en-US" sz="1200" dirty="0">
                <a:latin typeface="方正兰亭黑简体" panose="02000000000000000000" pitchFamily="2" charset="-122"/>
              </a:rPr>
              <a:t>否则，用</a:t>
            </a:r>
            <a:r>
              <a:rPr lang="en-US" altLang="zh-CN" sz="1200" dirty="0">
                <a:latin typeface="方正兰亭黑简体" panose="02000000000000000000" pitchFamily="2" charset="-122"/>
              </a:rPr>
              <a:t>n-1</a:t>
            </a:r>
            <a:r>
              <a:rPr lang="zh-CN" altLang="en-US" sz="1200" dirty="0">
                <a:latin typeface="方正兰亭黑简体" panose="02000000000000000000" pitchFamily="2" charset="-122"/>
              </a:rPr>
              <a:t>作为参数调用自身，计算</a:t>
            </a:r>
            <a:r>
              <a:rPr lang="en-US" altLang="zh-CN" sz="1200" dirty="0">
                <a:latin typeface="方正兰亭黑简体" panose="02000000000000000000" pitchFamily="2" charset="-122"/>
              </a:rPr>
              <a:t>(n-1)!</a:t>
            </a:r>
            <a:r>
              <a:rPr lang="zh-CN" altLang="en-US" sz="1200" dirty="0">
                <a:latin typeface="方正兰亭黑简体" panose="02000000000000000000" pitchFamily="2" charset="-122"/>
              </a:rPr>
              <a:t>，并 计算返回结果与</a:t>
            </a:r>
            <a:r>
              <a:rPr lang="en-US" altLang="zh-CN" sz="1200" dirty="0">
                <a:latin typeface="方正兰亭黑简体" panose="02000000000000000000" pitchFamily="2" charset="-122"/>
              </a:rPr>
              <a:t>n</a:t>
            </a:r>
            <a:r>
              <a:rPr lang="zh-CN" altLang="en-US" sz="1200" dirty="0">
                <a:latin typeface="方正兰亭黑简体" panose="02000000000000000000" pitchFamily="2" charset="-122"/>
              </a:rPr>
              <a:t>的乘积，并返回乘积值。</a:t>
            </a:r>
            <a:endParaRPr lang="zh-CN" altLang="en-US" dirty="0"/>
          </a:p>
          <a:p>
            <a:pPr marL="180000" marR="0" indent="-180000" algn="l" defTabSz="1219304" rtl="0" eaLnBrk="1" fontAlgn="ctr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Char char="•"/>
              <a:tabLst/>
              <a:defRPr/>
            </a:pPr>
            <a:endParaRPr lang="zh-CN" altLang="en-US" dirty="0">
              <a:latin typeface="Arial Unicode MS" panose="020B0604020202020204" pitchFamily="34" charset="-122"/>
              <a:sym typeface="Huawei Sans" panose="020C0503030203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6115273-E56A-40F7-8202-17F6624D187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43513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34950" indent="-222250">
              <a:lnSpc>
                <a:spcPct val="100000"/>
              </a:lnSpc>
              <a:spcBef>
                <a:spcPts val="2775"/>
              </a:spcBef>
              <a:buClr>
                <a:srgbClr val="007EDE"/>
              </a:buClr>
              <a:buFont typeface="΢"/>
              <a:buChar char="-"/>
              <a:tabLst>
                <a:tab pos="235585" algn="l"/>
              </a:tabLst>
            </a:pPr>
            <a:r>
              <a:rPr lang="zh-CN" altLang="en-US" sz="1200" dirty="0">
                <a:latin typeface="方正兰亭黑简体" panose="02000000000000000000" pitchFamily="2" charset="-122"/>
                <a:cs typeface="微软雅黑"/>
              </a:rPr>
              <a:t>接下来，我们通过求阶乘的递归函数，说明其调用过程，要求</a:t>
            </a:r>
            <a:r>
              <a:rPr lang="en-US" altLang="zh-CN" sz="1200" dirty="0">
                <a:latin typeface="方正兰亭黑简体" panose="02000000000000000000" pitchFamily="2" charset="-122"/>
                <a:cs typeface="微软雅黑"/>
              </a:rPr>
              <a:t>5</a:t>
            </a:r>
            <a:r>
              <a:rPr lang="zh-CN" altLang="en-US" sz="1200" dirty="0">
                <a:latin typeface="方正兰亭黑简体" panose="02000000000000000000" pitchFamily="2" charset="-122"/>
                <a:cs typeface="微软雅黑"/>
              </a:rPr>
              <a:t>的阶乘。</a:t>
            </a:r>
            <a:endParaRPr lang="en-US" altLang="zh-CN" sz="1200" dirty="0">
              <a:latin typeface="方正兰亭黑简体" panose="02000000000000000000" pitchFamily="2" charset="-122"/>
              <a:cs typeface="微软雅黑"/>
            </a:endParaRPr>
          </a:p>
          <a:p>
            <a:pPr marL="234950" indent="-222250">
              <a:lnSpc>
                <a:spcPct val="100000"/>
              </a:lnSpc>
              <a:spcBef>
                <a:spcPts val="2775"/>
              </a:spcBef>
              <a:buClr>
                <a:srgbClr val="007EDE"/>
              </a:buClr>
              <a:buFont typeface="΢"/>
              <a:buChar char="-"/>
              <a:tabLst>
                <a:tab pos="235585" algn="l"/>
              </a:tabLst>
            </a:pPr>
            <a:r>
              <a:rPr lang="zh-CN" altLang="en-US" sz="1200" dirty="0">
                <a:latin typeface="方正兰亭黑简体" panose="02000000000000000000" pitchFamily="2" charset="-122"/>
                <a:cs typeface="微软雅黑"/>
              </a:rPr>
              <a:t>橙色箭头代表调用的过程，以及实参的传递</a:t>
            </a:r>
            <a:endParaRPr lang="en-US" altLang="zh-CN" sz="1200" dirty="0">
              <a:latin typeface="方正兰亭黑简体" panose="02000000000000000000" pitchFamily="2" charset="-122"/>
              <a:cs typeface="微软雅黑"/>
            </a:endParaRPr>
          </a:p>
          <a:p>
            <a:pPr marL="234950" indent="-222250">
              <a:lnSpc>
                <a:spcPct val="100000"/>
              </a:lnSpc>
              <a:spcBef>
                <a:spcPts val="2775"/>
              </a:spcBef>
              <a:buClr>
                <a:srgbClr val="007EDE"/>
              </a:buClr>
              <a:buFont typeface="΢"/>
              <a:buChar char="-"/>
              <a:tabLst>
                <a:tab pos="235585" algn="l"/>
              </a:tabLst>
            </a:pPr>
            <a:r>
              <a:rPr lang="zh-CN" altLang="en-US" sz="1200" dirty="0">
                <a:latin typeface="方正兰亭黑简体" panose="02000000000000000000" pitchFamily="2" charset="-122"/>
                <a:cs typeface="微软雅黑"/>
              </a:rPr>
              <a:t>直到</a:t>
            </a:r>
            <a:r>
              <a:rPr lang="en-US" altLang="zh-CN" sz="1200" dirty="0">
                <a:latin typeface="方正兰亭黑简体" panose="02000000000000000000" pitchFamily="2" charset="-122"/>
                <a:cs typeface="微软雅黑"/>
              </a:rPr>
              <a:t>n=0</a:t>
            </a:r>
            <a:r>
              <a:rPr lang="zh-CN" altLang="en-US" sz="1200" dirty="0">
                <a:latin typeface="方正兰亭黑简体" panose="02000000000000000000" pitchFamily="2" charset="-122"/>
                <a:cs typeface="微软雅黑"/>
              </a:rPr>
              <a:t>时，到达基例，返回，并带回</a:t>
            </a:r>
            <a:r>
              <a:rPr lang="en-US" altLang="zh-CN" sz="1200" dirty="0">
                <a:latin typeface="方正兰亭黑简体" panose="02000000000000000000" pitchFamily="2" charset="-122"/>
                <a:cs typeface="微软雅黑"/>
              </a:rPr>
              <a:t>1</a:t>
            </a:r>
            <a:r>
              <a:rPr lang="zh-CN" altLang="en-US" sz="1200" dirty="0">
                <a:latin typeface="方正兰亭黑简体" panose="02000000000000000000" pitchFamily="2" charset="-122"/>
                <a:cs typeface="微软雅黑"/>
              </a:rPr>
              <a:t>。</a:t>
            </a:r>
            <a:endParaRPr lang="en-US" altLang="zh-CN" sz="1200" dirty="0">
              <a:latin typeface="方正兰亭黑简体" panose="02000000000000000000" pitchFamily="2" charset="-122"/>
              <a:cs typeface="微软雅黑"/>
            </a:endParaRPr>
          </a:p>
          <a:p>
            <a:pPr marL="234950" indent="-222250">
              <a:lnSpc>
                <a:spcPct val="100000"/>
              </a:lnSpc>
              <a:spcBef>
                <a:spcPts val="2775"/>
              </a:spcBef>
              <a:buClr>
                <a:srgbClr val="007EDE"/>
              </a:buClr>
              <a:buFont typeface="΢"/>
              <a:buChar char="-"/>
              <a:tabLst>
                <a:tab pos="235585" algn="l"/>
              </a:tabLst>
            </a:pPr>
            <a:r>
              <a:rPr lang="zh-CN" altLang="en-US" sz="1200" dirty="0">
                <a:latin typeface="方正兰亭黑简体" panose="02000000000000000000" pitchFamily="2" charset="-122"/>
                <a:cs typeface="微软雅黑"/>
              </a:rPr>
              <a:t>蓝色箭头代表返回的过程。以及带回的值，每次返回到上次调用的位置。最后一次返回，带回最后结果</a:t>
            </a:r>
            <a:r>
              <a:rPr lang="en-US" altLang="zh-CN" sz="1200" dirty="0">
                <a:latin typeface="方正兰亭黑简体" panose="02000000000000000000" pitchFamily="2" charset="-122"/>
                <a:cs typeface="微软雅黑"/>
              </a:rPr>
              <a:t>120.</a:t>
            </a:r>
          </a:p>
          <a:p>
            <a:pPr marL="234950" indent="-222250">
              <a:lnSpc>
                <a:spcPct val="100000"/>
              </a:lnSpc>
              <a:spcBef>
                <a:spcPts val="2775"/>
              </a:spcBef>
              <a:buClr>
                <a:srgbClr val="007EDE"/>
              </a:buClr>
              <a:buFont typeface="΢"/>
              <a:buChar char="-"/>
              <a:tabLst>
                <a:tab pos="235585" algn="l"/>
              </a:tabLst>
            </a:pPr>
            <a:endParaRPr lang="zh-CN" altLang="en-US" dirty="0"/>
          </a:p>
          <a:p>
            <a:pPr marL="180000" marR="0" indent="-180000" algn="l" defTabSz="1219304" rtl="0" eaLnBrk="1" fontAlgn="ctr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Char char="•"/>
              <a:tabLst/>
              <a:defRPr/>
            </a:pPr>
            <a:endParaRPr lang="zh-CN" altLang="en-US" dirty="0">
              <a:latin typeface="Arial Unicode MS" panose="020B0604020202020204" pitchFamily="34" charset="-122"/>
              <a:sym typeface="Huawei Sans" panose="020C0503030203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15273-E56A-40F7-8202-17F6624D187C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02220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0000" marR="0" indent="-180000" algn="l" defTabSz="1219304" rtl="0" eaLnBrk="1" fontAlgn="ctr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Char char="•"/>
              <a:tabLst/>
              <a:defRPr/>
            </a:pPr>
            <a:r>
              <a:rPr lang="zh-CN" altLang="en-US" dirty="0">
                <a:latin typeface="Arial Unicode MS" panose="020B0604020202020204" pitchFamily="34" charset="-122"/>
                <a:sym typeface="Huawei Sans" panose="020C0503030203020204" pitchFamily="34" charset="0"/>
              </a:rPr>
              <a:t>同学你好，本讲我们通过斐波那契数列的例题，来学习递归实现。</a:t>
            </a:r>
            <a:endParaRPr lang="en-US" altLang="zh-CN" dirty="0">
              <a:latin typeface="Arial Unicode MS" panose="020B0604020202020204" pitchFamily="34" charset="-122"/>
              <a:sym typeface="Huawei Sans" panose="020C0503030203020204" pitchFamily="34" charset="0"/>
            </a:endParaRPr>
          </a:p>
          <a:p>
            <a:pPr marL="180000" marR="0" indent="-180000" algn="l" defTabSz="1219304" rtl="0" eaLnBrk="1" fontAlgn="ctr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Char char="•"/>
              <a:tabLst/>
              <a:defRPr/>
            </a:pPr>
            <a:r>
              <a:rPr lang="zh-CN" altLang="en-US" dirty="0">
                <a:latin typeface="Arial Unicode MS" panose="020B0604020202020204" pitchFamily="34" charset="-122"/>
                <a:sym typeface="Huawei Sans" panose="020C0503030203020204" pitchFamily="34" charset="0"/>
              </a:rPr>
              <a:t>斐波那契数列的基例为：当</a:t>
            </a:r>
            <a:r>
              <a:rPr lang="en-US" altLang="zh-CN" dirty="0">
                <a:latin typeface="Arial Unicode MS" panose="020B0604020202020204" pitchFamily="34" charset="-122"/>
                <a:sym typeface="Huawei Sans" panose="020C0503030203020204" pitchFamily="34" charset="0"/>
              </a:rPr>
              <a:t>n=1</a:t>
            </a:r>
            <a:r>
              <a:rPr lang="zh-CN" altLang="en-US" dirty="0">
                <a:latin typeface="Arial Unicode MS" panose="020B0604020202020204" pitchFamily="34" charset="-122"/>
                <a:sym typeface="Huawei Sans" panose="020C0503030203020204" pitchFamily="34" charset="0"/>
              </a:rPr>
              <a:t>或</a:t>
            </a:r>
            <a:r>
              <a:rPr lang="en-US" altLang="zh-CN" dirty="0">
                <a:latin typeface="Arial Unicode MS" panose="020B0604020202020204" pitchFamily="34" charset="-122"/>
                <a:sym typeface="Huawei Sans" panose="020C0503030203020204" pitchFamily="34" charset="0"/>
              </a:rPr>
              <a:t>n=2</a:t>
            </a:r>
            <a:r>
              <a:rPr lang="zh-CN" altLang="en-US" dirty="0">
                <a:latin typeface="Arial Unicode MS" panose="020B0604020202020204" pitchFamily="34" charset="-122"/>
                <a:sym typeface="Huawei Sans" panose="020C0503030203020204" pitchFamily="34" charset="0"/>
              </a:rPr>
              <a:t>时，</a:t>
            </a:r>
            <a:r>
              <a:rPr lang="en-US" altLang="zh-CN" dirty="0">
                <a:latin typeface="Arial Unicode MS" panose="020B0604020202020204" pitchFamily="34" charset="-122"/>
                <a:sym typeface="Huawei Sans" panose="020C0503030203020204" pitchFamily="34" charset="0"/>
              </a:rPr>
              <a:t>F(n)</a:t>
            </a:r>
            <a:r>
              <a:rPr lang="zh-CN" altLang="en-US" dirty="0">
                <a:latin typeface="Arial Unicode MS" panose="020B0604020202020204" pitchFamily="34" charset="-122"/>
                <a:sym typeface="Huawei Sans" panose="020C0503030203020204" pitchFamily="34" charset="0"/>
              </a:rPr>
              <a:t>结果为</a:t>
            </a:r>
            <a:r>
              <a:rPr lang="en-US" altLang="zh-CN" dirty="0">
                <a:latin typeface="Arial Unicode MS" panose="020B0604020202020204" pitchFamily="34" charset="-122"/>
                <a:sym typeface="Huawei Sans" panose="020C0503030203020204" pitchFamily="34" charset="0"/>
              </a:rPr>
              <a:t>1. </a:t>
            </a:r>
          </a:p>
          <a:p>
            <a:pPr marL="180000" marR="0" indent="-180000" algn="l" defTabSz="1219304" rtl="0" eaLnBrk="1" fontAlgn="ctr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Char char="•"/>
              <a:tabLst/>
              <a:defRPr/>
            </a:pPr>
            <a:r>
              <a:rPr lang="zh-CN" altLang="en-US" dirty="0">
                <a:latin typeface="Arial Unicode MS" panose="020B0604020202020204" pitchFamily="34" charset="-122"/>
                <a:sym typeface="Huawei Sans" panose="020C0503030203020204" pitchFamily="34" charset="0"/>
              </a:rPr>
              <a:t>其他情况下，使用递归链条，调用自身得到</a:t>
            </a:r>
            <a:r>
              <a:rPr lang="en-US" altLang="zh-CN" dirty="0">
                <a:latin typeface="Arial Unicode MS" panose="020B0604020202020204" pitchFamily="34" charset="-122"/>
                <a:sym typeface="Huawei Sans" panose="020C0503030203020204" pitchFamily="34" charset="0"/>
              </a:rPr>
              <a:t>F(n-1)</a:t>
            </a:r>
            <a:r>
              <a:rPr lang="zh-CN" altLang="en-US" dirty="0">
                <a:latin typeface="Arial Unicode MS" panose="020B0604020202020204" pitchFamily="34" charset="-122"/>
                <a:sym typeface="Huawei Sans" panose="020C0503030203020204" pitchFamily="34" charset="0"/>
              </a:rPr>
              <a:t>和</a:t>
            </a:r>
            <a:r>
              <a:rPr lang="en-US" altLang="zh-CN" dirty="0">
                <a:latin typeface="Arial Unicode MS" panose="020B0604020202020204" pitchFamily="34" charset="-122"/>
                <a:sym typeface="Huawei Sans" panose="020C0503030203020204" pitchFamily="34" charset="0"/>
              </a:rPr>
              <a:t>F(n-2</a:t>
            </a:r>
            <a:r>
              <a:rPr lang="zh-CN" altLang="en-US" dirty="0">
                <a:latin typeface="Arial Unicode MS" panose="020B0604020202020204" pitchFamily="34" charset="-122"/>
                <a:sym typeface="Huawei Sans" panose="020C0503030203020204" pitchFamily="34" charset="0"/>
              </a:rPr>
              <a:t>），并将两个值相加得到</a:t>
            </a:r>
            <a:r>
              <a:rPr lang="en-US" altLang="zh-CN" dirty="0">
                <a:latin typeface="Arial Unicode MS" panose="020B0604020202020204" pitchFamily="34" charset="-122"/>
                <a:sym typeface="Huawei Sans" panose="020C0503030203020204" pitchFamily="34" charset="0"/>
              </a:rPr>
              <a:t>F(n</a:t>
            </a:r>
            <a:r>
              <a:rPr lang="zh-CN" altLang="en-US" dirty="0">
                <a:latin typeface="Arial Unicode MS" panose="020B0604020202020204" pitchFamily="34" charset="-122"/>
                <a:sym typeface="Huawei Sans" panose="020C0503030203020204" pitchFamily="34" charset="0"/>
              </a:rPr>
              <a:t>）</a:t>
            </a:r>
            <a:endParaRPr lang="en-US" altLang="zh-CN" dirty="0">
              <a:latin typeface="Arial Unicode MS" panose="020B0604020202020204" pitchFamily="34" charset="-122"/>
              <a:sym typeface="Huawei Sans" panose="020C0503030203020204" pitchFamily="34" charset="0"/>
            </a:endParaRPr>
          </a:p>
          <a:p>
            <a:pPr marL="180000" marR="0" indent="-180000" algn="l" defTabSz="1219304" rtl="0" eaLnBrk="1" fontAlgn="ctr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Char char="•"/>
              <a:tabLst/>
              <a:defRPr/>
            </a:pPr>
            <a:r>
              <a:rPr lang="zh-CN" altLang="en-US" dirty="0">
                <a:latin typeface="Arial Unicode MS" panose="020B0604020202020204" pitchFamily="34" charset="-122"/>
                <a:sym typeface="Huawei Sans" panose="020C0503030203020204" pitchFamily="34" charset="0"/>
              </a:rPr>
              <a:t>斐波那契数列如</a:t>
            </a:r>
            <a:r>
              <a:rPr lang="en-US" altLang="zh-CN" dirty="0">
                <a:latin typeface="Arial Unicode MS" panose="020B0604020202020204" pitchFamily="34" charset="-122"/>
                <a:sym typeface="Huawei Sans" panose="020C0503030203020204" pitchFamily="34" charset="0"/>
              </a:rPr>
              <a:t>1,1,2,3,5…</a:t>
            </a:r>
          </a:p>
          <a:p>
            <a:pPr marL="180000" marR="0" indent="-180000" algn="l" defTabSz="1219304" rtl="0" eaLnBrk="1" fontAlgn="ctr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Char char="•"/>
              <a:tabLst/>
              <a:defRPr/>
            </a:pPr>
            <a:endParaRPr lang="zh-CN" altLang="en-US" dirty="0">
              <a:latin typeface="Arial Unicode MS" panose="020B0604020202020204" pitchFamily="34" charset="-122"/>
              <a:sym typeface="Huawei Sans" panose="020C0503030203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15273-E56A-40F7-8202-17F6624D187C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22672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斐波那契数列的实现代码如下。</a:t>
            </a:r>
            <a:endParaRPr lang="en-US" altLang="zh-CN" dirty="0"/>
          </a:p>
          <a:p>
            <a:r>
              <a:rPr lang="zh-CN" altLang="en-US" dirty="0"/>
              <a:t>定义函数名为</a:t>
            </a:r>
            <a:r>
              <a:rPr lang="en-US" altLang="zh-CN" dirty="0"/>
              <a:t>fib</a:t>
            </a:r>
            <a:r>
              <a:rPr lang="zh-CN" altLang="en-US" dirty="0"/>
              <a:t>，形参为</a:t>
            </a:r>
            <a:r>
              <a:rPr lang="en-US" altLang="zh-CN" dirty="0"/>
              <a:t>n</a:t>
            </a:r>
            <a:r>
              <a:rPr lang="zh-CN" altLang="en-US" dirty="0"/>
              <a:t>，功能是求</a:t>
            </a:r>
            <a:r>
              <a:rPr lang="en-US" altLang="zh-CN" dirty="0"/>
              <a:t>Fibonacci</a:t>
            </a:r>
            <a:r>
              <a:rPr lang="zh-CN" altLang="en-US" dirty="0"/>
              <a:t>数列的第</a:t>
            </a:r>
            <a:r>
              <a:rPr lang="en-US" altLang="zh-CN" dirty="0"/>
              <a:t>n</a:t>
            </a:r>
            <a:r>
              <a:rPr lang="zh-CN" altLang="en-US" dirty="0"/>
              <a:t>项。</a:t>
            </a:r>
            <a:endParaRPr lang="en-US" altLang="zh-CN" dirty="0"/>
          </a:p>
          <a:p>
            <a:r>
              <a:rPr lang="en-US" altLang="zh-CN" dirty="0"/>
              <a:t>if n</a:t>
            </a:r>
            <a:r>
              <a:rPr lang="zh-CN" altLang="en-US" dirty="0"/>
              <a:t>等于</a:t>
            </a:r>
            <a:r>
              <a:rPr lang="en-US" altLang="zh-CN" dirty="0"/>
              <a:t>1</a:t>
            </a:r>
            <a:r>
              <a:rPr lang="zh-CN" altLang="en-US" dirty="0"/>
              <a:t>或</a:t>
            </a:r>
            <a:r>
              <a:rPr lang="en-US" altLang="zh-CN" dirty="0"/>
              <a:t>n</a:t>
            </a:r>
            <a:r>
              <a:rPr lang="zh-CN" altLang="en-US" dirty="0"/>
              <a:t>等于</a:t>
            </a:r>
            <a:r>
              <a:rPr lang="en-US" altLang="zh-CN" dirty="0"/>
              <a:t>2</a:t>
            </a:r>
            <a:r>
              <a:rPr lang="zh-CN" altLang="en-US" dirty="0"/>
              <a:t>，则为基例，直接返回值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endParaRPr lang="en-US" altLang="zh-CN" dirty="0"/>
          </a:p>
          <a:p>
            <a:r>
              <a:rPr lang="zh-CN" altLang="en-US" dirty="0"/>
              <a:t>其他情况，调用</a:t>
            </a:r>
            <a:r>
              <a:rPr lang="en-US" altLang="zh-CN" dirty="0"/>
              <a:t>fib</a:t>
            </a:r>
            <a:r>
              <a:rPr lang="zh-CN" altLang="en-US" dirty="0"/>
              <a:t>函数自身，参数为分别为 </a:t>
            </a:r>
            <a:r>
              <a:rPr lang="en-US" altLang="zh-CN" dirty="0"/>
              <a:t>n-1,n-2</a:t>
            </a:r>
            <a:r>
              <a:rPr lang="zh-CN" altLang="en-US" dirty="0"/>
              <a:t>，返回两个值的和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调用该函数时，提供实际参数</a:t>
            </a:r>
            <a:r>
              <a:rPr lang="en-US" altLang="zh-CN" dirty="0"/>
              <a:t>10</a:t>
            </a:r>
            <a:r>
              <a:rPr lang="zh-CN" altLang="en-US" dirty="0"/>
              <a:t>，求数列第</a:t>
            </a:r>
            <a:r>
              <a:rPr lang="en-US" altLang="zh-CN" dirty="0"/>
              <a:t>10</a:t>
            </a:r>
            <a:r>
              <a:rPr lang="zh-CN" altLang="en-US" dirty="0"/>
              <a:t>项，得到结果为</a:t>
            </a:r>
            <a:r>
              <a:rPr lang="en-US" altLang="zh-CN" dirty="0"/>
              <a:t>55</a:t>
            </a:r>
            <a:r>
              <a:rPr lang="zh-CN" altLang="en-US" dirty="0"/>
              <a:t>，并输出</a:t>
            </a:r>
            <a:endParaRPr lang="zh-CN" altLang="en-US" dirty="0">
              <a:latin typeface="Arial Unicode MS" panose="020B0604020202020204" pitchFamily="34" charset="-122"/>
              <a:sym typeface="Huawei Sans" panose="020C0503030203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15273-E56A-40F7-8202-17F6624D187C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819021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同学你好，本讲我们学习组合数据类型中的序列类型。</a:t>
            </a:r>
            <a:endParaRPr lang="en-US" altLang="zh-CN" dirty="0"/>
          </a:p>
          <a:p>
            <a:endParaRPr lang="zh-CN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15273-E56A-40F7-8202-17F6624D187C}" type="slidenum">
              <a:rPr lang="zh-CN" altLang="en-US" smtClean="0">
                <a:solidFill>
                  <a:prstClr val="black"/>
                </a:solidFill>
              </a:rPr>
              <a:pPr/>
              <a:t>38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133808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序列类型，包含有先后顺序的一组元素。</a:t>
            </a:r>
            <a:endParaRPr lang="en-US" altLang="zh-CN" dirty="0"/>
          </a:p>
          <a:p>
            <a:r>
              <a:rPr lang="zh-CN" altLang="en-US" dirty="0"/>
              <a:t>序列类型相当于其他编程语言中的一维数组。</a:t>
            </a:r>
            <a:endParaRPr lang="en-US" altLang="zh-CN" dirty="0"/>
          </a:p>
          <a:p>
            <a:r>
              <a:rPr lang="zh-CN" altLang="en-US" dirty="0"/>
              <a:t>但又有所不同，因为</a:t>
            </a:r>
            <a:r>
              <a:rPr lang="en-US" altLang="zh-CN" dirty="0"/>
              <a:t>python</a:t>
            </a:r>
            <a:r>
              <a:rPr lang="zh-CN" altLang="en-US" dirty="0"/>
              <a:t>中序列类型的各元素可以属于不同类型。一个序列中可以同时存在整数、浮点数、字符串或者组合类型数据。</a:t>
            </a:r>
            <a:endParaRPr lang="en-US" altLang="zh-CN" dirty="0"/>
          </a:p>
          <a:p>
            <a:r>
              <a:rPr lang="zh-CN" altLang="en-US" dirty="0"/>
              <a:t>序列中的元素通过序号表示元素的位置。</a:t>
            </a:r>
            <a:endParaRPr lang="zh-CN" altLang="en-US" dirty="0">
              <a:latin typeface="Arial Unicode MS" panose="020B0604020202020204" pitchFamily="34" charset="-122"/>
              <a:sym typeface="Huawei Sans" panose="020C0503030203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15273-E56A-40F7-8202-17F6624D187C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1617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latin typeface="Arial Unicode MS" panose="020B0604020202020204" pitchFamily="34" charset="-122"/>
                <a:sym typeface="Huawei Sans" panose="020C0503030203020204" pitchFamily="34" charset="0"/>
              </a:rPr>
              <a:t>首先介绍函数的定义。</a:t>
            </a:r>
            <a:endParaRPr lang="en-US" altLang="zh-CN" dirty="0">
              <a:latin typeface="Arial Unicode MS" panose="020B0604020202020204" pitchFamily="34" charset="-122"/>
              <a:sym typeface="Huawei Sans" panose="020C0503030203020204" pitchFamily="34" charset="0"/>
            </a:endParaRPr>
          </a:p>
          <a:p>
            <a:r>
              <a:rPr lang="zh-CN" altLang="en-US" dirty="0">
                <a:latin typeface="Arial Unicode MS" panose="020B0604020202020204" pitchFamily="34" charset="-122"/>
                <a:sym typeface="Huawei Sans" panose="020C0503030203020204" pitchFamily="34" charset="0"/>
              </a:rPr>
              <a:t>函数是一段具有特定功能的、可重用的代码。把代码封装在函数中，并取一个函数名，就可以通过调用函数名多次调用函数，利用函数功能。</a:t>
            </a:r>
            <a:endParaRPr lang="en-US" altLang="zh-CN" dirty="0">
              <a:latin typeface="Arial Unicode MS" panose="020B0604020202020204" pitchFamily="34" charset="-122"/>
              <a:sym typeface="Huawei Sans" panose="020C0503030203020204" pitchFamily="34" charset="0"/>
            </a:endParaRPr>
          </a:p>
          <a:p>
            <a:r>
              <a:rPr lang="zh-CN" altLang="en-US" dirty="0">
                <a:latin typeface="Arial Unicode MS" panose="020B0604020202020204" pitchFamily="34" charset="-122"/>
                <a:sym typeface="Huawei Sans" panose="020C0503030203020204" pitchFamily="34" charset="0"/>
              </a:rPr>
              <a:t>函数是一种功能的抽象，一般函数代表特定功能</a:t>
            </a:r>
          </a:p>
          <a:p>
            <a:r>
              <a:rPr lang="zh-CN" altLang="en-US" dirty="0">
                <a:latin typeface="Arial Unicode MS" panose="020B0604020202020204" pitchFamily="34" charset="-122"/>
                <a:sym typeface="Huawei Sans" panose="020C0503030203020204" pitchFamily="34" charset="0"/>
              </a:rPr>
              <a:t>为什么要有函数呢， 作用包括：</a:t>
            </a:r>
            <a:r>
              <a:rPr lang="en-US" altLang="zh-CN" dirty="0">
                <a:latin typeface="Arial Unicode MS" panose="020B0604020202020204" pitchFamily="34" charset="-122"/>
                <a:sym typeface="Huawei Sans" panose="020C0503030203020204" pitchFamily="34" charset="0"/>
              </a:rPr>
              <a:t>1.</a:t>
            </a:r>
            <a:r>
              <a:rPr lang="zh-CN" altLang="en-US" dirty="0">
                <a:latin typeface="Arial Unicode MS" panose="020B0604020202020204" pitchFamily="34" charset="-122"/>
                <a:sym typeface="Huawei Sans" panose="020C0503030203020204" pitchFamily="34" charset="0"/>
              </a:rPr>
              <a:t>降低编程难度 、</a:t>
            </a:r>
            <a:r>
              <a:rPr lang="en-US" altLang="zh-CN" dirty="0">
                <a:latin typeface="Arial Unicode MS" panose="020B0604020202020204" pitchFamily="34" charset="-122"/>
                <a:sym typeface="Huawei Sans" panose="020C0503030203020204" pitchFamily="34" charset="0"/>
              </a:rPr>
              <a:t>2.</a:t>
            </a:r>
            <a:r>
              <a:rPr lang="zh-CN" altLang="en-US" dirty="0">
                <a:latin typeface="Arial Unicode MS" panose="020B0604020202020204" pitchFamily="34" charset="-122"/>
                <a:sym typeface="Huawei Sans" panose="020C0503030203020204" pitchFamily="34" charset="0"/>
              </a:rPr>
              <a:t>代码复用</a:t>
            </a:r>
          </a:p>
          <a:p>
            <a:pPr marL="0" marR="0" indent="0" algn="l" defTabSz="1219304" rtl="0" eaLnBrk="1" fontAlgn="ctr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None/>
              <a:tabLst/>
              <a:defRPr/>
            </a:pPr>
            <a:r>
              <a:rPr lang="zh-CN" altLang="en-US" dirty="0">
                <a:latin typeface="Arial Unicode MS" panose="020B0604020202020204" pitchFamily="34" charset="-122"/>
                <a:sym typeface="Huawei Sans" panose="020C0503030203020204" pitchFamily="34" charset="0"/>
              </a:rPr>
              <a:t>例如，数学上的组合是从</a:t>
            </a:r>
            <a:r>
              <a:rPr lang="en-US" altLang="zh-CN" dirty="0">
                <a:latin typeface="Arial Unicode MS" panose="020B0604020202020204" pitchFamily="34" charset="-122"/>
                <a:sym typeface="Huawei Sans" panose="020C0503030203020204" pitchFamily="34" charset="0"/>
              </a:rPr>
              <a:t>n</a:t>
            </a:r>
            <a:r>
              <a:rPr lang="zh-CN" altLang="en-US" dirty="0">
                <a:latin typeface="Arial Unicode MS" panose="020B0604020202020204" pitchFamily="34" charset="-122"/>
                <a:sym typeface="Huawei Sans" panose="020C0503030203020204" pitchFamily="34" charset="0"/>
              </a:rPr>
              <a:t>个元素中不重复地选取</a:t>
            </a:r>
            <a:r>
              <a:rPr lang="en-US" altLang="zh-CN" dirty="0">
                <a:latin typeface="Arial Unicode MS" panose="020B0604020202020204" pitchFamily="34" charset="-122"/>
                <a:sym typeface="Huawei Sans" panose="020C0503030203020204" pitchFamily="34" charset="0"/>
              </a:rPr>
              <a:t>m</a:t>
            </a:r>
            <a:r>
              <a:rPr lang="zh-CN" altLang="en-US" dirty="0">
                <a:latin typeface="Arial Unicode MS" panose="020B0604020202020204" pitchFamily="34" charset="-122"/>
                <a:sym typeface="Huawei Sans" panose="020C0503030203020204" pitchFamily="34" charset="0"/>
              </a:rPr>
              <a:t>个元素的一个组合，要计算组合数。根据数学知识，可以运用以下公式来计算组合数。</a:t>
            </a:r>
            <a:endParaRPr lang="en-US" altLang="zh-CN" dirty="0">
              <a:latin typeface="Arial Unicode MS" panose="020B0604020202020204" pitchFamily="34" charset="-122"/>
              <a:sym typeface="Huawei Sans" panose="020C0503030203020204" pitchFamily="34" charset="0"/>
            </a:endParaRPr>
          </a:p>
          <a:p>
            <a:pPr marL="0" marR="0" indent="0" algn="l" defTabSz="1219304" rtl="0" eaLnBrk="1" fontAlgn="ctr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None/>
              <a:tabLst/>
              <a:defRPr/>
            </a:pPr>
            <a:r>
              <a:rPr lang="zh-CN" altLang="en-US" dirty="0">
                <a:latin typeface="Arial Unicode MS" panose="020B0604020202020204" pitchFamily="34" charset="-122"/>
                <a:sym typeface="Huawei Sans" panose="020C0503030203020204" pitchFamily="34" charset="0"/>
              </a:rPr>
              <a:t>在计算公式中，需要多次计算阶乘。如果使用程序求解，就可以把求阶乘的代码抽象出来封装在函数中，以便于多次使用。</a:t>
            </a:r>
            <a:endParaRPr lang="en-US" altLang="zh-CN" dirty="0">
              <a:latin typeface="Arial Unicode MS" panose="020B0604020202020204" pitchFamily="34" charset="-122"/>
              <a:sym typeface="Huawei Sans" panose="020C0503030203020204" pitchFamily="34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15273-E56A-40F7-8202-17F6624D187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892593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事实上，序列是一个基类类型。</a:t>
            </a:r>
            <a:endParaRPr lang="en-US" altLang="zh-CN" dirty="0"/>
          </a:p>
          <a:p>
            <a:r>
              <a:rPr lang="zh-CN" altLang="en-US" dirty="0"/>
              <a:t>它包括字符串类型、元组类型、列表类型等三种具体的组合类型。</a:t>
            </a:r>
            <a:endParaRPr lang="en-US" altLang="zh-CN" dirty="0"/>
          </a:p>
          <a:p>
            <a:r>
              <a:rPr lang="zh-CN" altLang="en-US" dirty="0"/>
              <a:t>字符串类型我们已在基本数据类型时进行了介绍</a:t>
            </a:r>
          </a:p>
          <a:p>
            <a:pPr marL="180000" marR="0" indent="-180000" algn="l" defTabSz="1219304" rtl="0" eaLnBrk="1" fontAlgn="ctr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Char char="•"/>
              <a:tabLst/>
              <a:defRPr/>
            </a:pPr>
            <a:endParaRPr lang="zh-CN" altLang="en-US" dirty="0">
              <a:latin typeface="Arial Unicode MS" panose="020B0604020202020204" pitchFamily="34" charset="-122"/>
              <a:sym typeface="Huawei Sans" panose="020C0503030203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15273-E56A-40F7-8202-17F6624D187C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283995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序列类型的序号系统有正向递增序号和反向递减序号两种体系。</a:t>
            </a:r>
            <a:endParaRPr lang="en-US" altLang="zh-CN" dirty="0"/>
          </a:p>
          <a:p>
            <a:r>
              <a:rPr lang="zh-CN" altLang="en-US" dirty="0"/>
              <a:t>正向递增序号中，序列第一个元素序号为</a:t>
            </a:r>
            <a:r>
              <a:rPr lang="en-US" altLang="zh-CN" dirty="0"/>
              <a:t>0</a:t>
            </a:r>
            <a:r>
              <a:rPr lang="zh-CN" altLang="en-US" dirty="0"/>
              <a:t>，后面的序号依次递增，分别为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3</a:t>
            </a:r>
            <a:r>
              <a:rPr lang="zh-CN" altLang="en-US" dirty="0"/>
              <a:t>，</a:t>
            </a:r>
            <a:r>
              <a:rPr lang="en-US" altLang="zh-CN" dirty="0"/>
              <a:t>4.</a:t>
            </a:r>
          </a:p>
          <a:p>
            <a:r>
              <a:rPr lang="zh-CN" altLang="en-US" dirty="0"/>
              <a:t>反向递减序号中，序列最后一个元素序号为</a:t>
            </a:r>
            <a:r>
              <a:rPr lang="en-US" altLang="zh-CN" dirty="0"/>
              <a:t>-1</a:t>
            </a:r>
            <a:r>
              <a:rPr lang="zh-CN" altLang="en-US" dirty="0"/>
              <a:t>，前面的序号依次递减，分别为</a:t>
            </a:r>
            <a:r>
              <a:rPr lang="en-US" altLang="zh-CN" dirty="0"/>
              <a:t>-2</a:t>
            </a:r>
            <a:r>
              <a:rPr lang="zh-CN" altLang="en-US" dirty="0"/>
              <a:t>，</a:t>
            </a:r>
            <a:r>
              <a:rPr lang="en-US" altLang="zh-CN" dirty="0"/>
              <a:t>-3</a:t>
            </a:r>
            <a:r>
              <a:rPr lang="zh-CN" altLang="en-US" dirty="0"/>
              <a:t>，</a:t>
            </a:r>
            <a:r>
              <a:rPr lang="en-US" altLang="zh-CN" dirty="0"/>
              <a:t>-4</a:t>
            </a:r>
            <a:r>
              <a:rPr lang="zh-CN" altLang="en-US" dirty="0"/>
              <a:t>，</a:t>
            </a:r>
            <a:r>
              <a:rPr lang="en-US" altLang="zh-CN" dirty="0"/>
              <a:t>-5</a:t>
            </a:r>
            <a:r>
              <a:rPr lang="zh-CN" altLang="en-US" dirty="0"/>
              <a:t>。</a:t>
            </a:r>
          </a:p>
          <a:p>
            <a:pPr marL="180000" marR="0" indent="-180000" algn="l" defTabSz="1219304" rtl="0" eaLnBrk="1" fontAlgn="ctr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Char char="•"/>
              <a:tabLst/>
              <a:defRPr/>
            </a:pPr>
            <a:endParaRPr lang="zh-CN" altLang="en-US" dirty="0">
              <a:latin typeface="Arial Unicode MS" panose="020B0604020202020204" pitchFamily="34" charset="-122"/>
              <a:sym typeface="Huawei Sans" panose="020C0503030203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15273-E56A-40F7-8202-17F6624D187C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54611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序列类型的通用操作符如表格所示。</a:t>
            </a:r>
            <a:endParaRPr lang="en-US" altLang="zh-CN" dirty="0"/>
          </a:p>
          <a:p>
            <a:r>
              <a:rPr lang="en-US" altLang="zh-CN" dirty="0"/>
              <a:t>in</a:t>
            </a:r>
            <a:r>
              <a:rPr lang="en-US" altLang="zh-CN" baseline="0" dirty="0"/>
              <a:t>  </a:t>
            </a:r>
            <a:r>
              <a:rPr lang="zh-CN" altLang="en-US" baseline="0" dirty="0"/>
              <a:t>和</a:t>
            </a:r>
            <a:r>
              <a:rPr lang="en-US" altLang="zh-CN" baseline="0" dirty="0"/>
              <a:t> not in  </a:t>
            </a:r>
            <a:r>
              <a:rPr lang="zh-CN" altLang="en-US" baseline="0" dirty="0"/>
              <a:t>用于判断是否是序列中的元素，结果是</a:t>
            </a:r>
            <a:r>
              <a:rPr lang="en-US" altLang="zh-CN" baseline="0" dirty="0"/>
              <a:t>True</a:t>
            </a:r>
            <a:r>
              <a:rPr lang="zh-CN" altLang="en-US" baseline="0" dirty="0"/>
              <a:t>或</a:t>
            </a:r>
            <a:r>
              <a:rPr lang="en-US" altLang="zh-CN" baseline="0" dirty="0"/>
              <a:t>False</a:t>
            </a:r>
          </a:p>
          <a:p>
            <a:r>
              <a:rPr lang="en-US" altLang="zh-CN" baseline="0" dirty="0"/>
              <a:t>+</a:t>
            </a:r>
            <a:r>
              <a:rPr lang="zh-CN" altLang="en-US" baseline="0" dirty="0"/>
              <a:t>可以连接两个序列为元素更多的新序列，第一个列表的元素在新列表前面，第二个列表的元素在新列表的后面</a:t>
            </a:r>
            <a:endParaRPr lang="en-US" altLang="zh-CN" baseline="0" dirty="0"/>
          </a:p>
          <a:p>
            <a:r>
              <a:rPr lang="zh-CN" altLang="en-US" baseline="0" dirty="0"/>
              <a:t>*用于复制操作符，即将序列</a:t>
            </a:r>
            <a:r>
              <a:rPr lang="en-US" altLang="zh-CN" baseline="0" dirty="0"/>
              <a:t>s</a:t>
            </a:r>
            <a:r>
              <a:rPr lang="zh-CN" altLang="en-US" baseline="0" dirty="0"/>
              <a:t>复制</a:t>
            </a:r>
            <a:r>
              <a:rPr lang="en-US" altLang="zh-CN" baseline="0" dirty="0"/>
              <a:t>n</a:t>
            </a:r>
            <a:r>
              <a:rPr lang="zh-CN" altLang="en-US" baseline="0" dirty="0"/>
              <a:t>次。列表</a:t>
            </a:r>
            <a:r>
              <a:rPr lang="en-US" altLang="zh-CN" baseline="0" dirty="0"/>
              <a:t>s</a:t>
            </a:r>
            <a:r>
              <a:rPr lang="zh-CN" altLang="en-US" baseline="0" dirty="0"/>
              <a:t>可以放在*前面或后面。</a:t>
            </a:r>
            <a:endParaRPr lang="en-US" altLang="zh-CN" baseline="0" dirty="0"/>
          </a:p>
          <a:p>
            <a:pPr marL="0" marR="0" indent="0" algn="l" defTabSz="1219304" rtl="0" eaLnBrk="1" fontAlgn="ctr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None/>
              <a:tabLst/>
              <a:defRPr/>
            </a:pPr>
            <a:r>
              <a:rPr lang="en-US" altLang="zh-CN" baseline="0" dirty="0"/>
              <a:t>[]</a:t>
            </a:r>
            <a:r>
              <a:rPr lang="zh-CN" altLang="en-US" baseline="0" dirty="0"/>
              <a:t>为索引，</a:t>
            </a:r>
            <a:r>
              <a:rPr lang="en-US" altLang="zh-CN" sz="1200" spc="-5" baseline="0" dirty="0">
                <a:latin typeface="Arial" panose="020B0604020202020204" pitchFamily="34" charset="0"/>
                <a:ea typeface="方正兰亭黑简体" panose="02000000000000000000" pitchFamily="2" charset="-122"/>
              </a:rPr>
              <a:t>s[</a:t>
            </a:r>
            <a:r>
              <a:rPr lang="en-US" altLang="zh-CN" sz="1200" spc="-5" baseline="0" dirty="0" err="1">
                <a:latin typeface="Arial" panose="020B0604020202020204" pitchFamily="34" charset="0"/>
                <a:ea typeface="方正兰亭黑简体" panose="02000000000000000000" pitchFamily="2" charset="-122"/>
              </a:rPr>
              <a:t>i</a:t>
            </a:r>
            <a:r>
              <a:rPr lang="en-US" altLang="zh-CN" sz="1200" spc="-5" baseline="0" dirty="0">
                <a:latin typeface="Arial" panose="020B0604020202020204" pitchFamily="34" charset="0"/>
                <a:ea typeface="方正兰亭黑简体" panose="02000000000000000000" pitchFamily="2" charset="-122"/>
              </a:rPr>
              <a:t>]</a:t>
            </a:r>
            <a:r>
              <a:rPr lang="zh-CN" altLang="en-US" baseline="0" dirty="0"/>
              <a:t>返回其中序号为</a:t>
            </a:r>
            <a:r>
              <a:rPr lang="en-US" altLang="zh-CN" baseline="0" dirty="0" err="1"/>
              <a:t>i</a:t>
            </a:r>
            <a:r>
              <a:rPr lang="zh-CN" altLang="en-US" baseline="0" dirty="0"/>
              <a:t>的元素，由于序号从</a:t>
            </a:r>
            <a:r>
              <a:rPr lang="en-US" altLang="zh-CN" baseline="0" dirty="0"/>
              <a:t>0</a:t>
            </a:r>
            <a:r>
              <a:rPr lang="zh-CN" altLang="en-US" baseline="0" dirty="0"/>
              <a:t>开始，因此，返回的是第</a:t>
            </a:r>
            <a:r>
              <a:rPr lang="en-US" altLang="zh-CN" baseline="0" dirty="0"/>
              <a:t>i+1</a:t>
            </a:r>
            <a:r>
              <a:rPr lang="zh-CN" altLang="en-US" baseline="0" dirty="0"/>
              <a:t>个元素</a:t>
            </a:r>
            <a:endParaRPr lang="en-US" altLang="zh-CN" baseline="0" dirty="0"/>
          </a:p>
          <a:p>
            <a:pPr rtl="0" eaLnBrk="1" fontAlgn="ctr" latinLnBrk="0" hangingPunct="1"/>
            <a:r>
              <a:rPr lang="zh-CN" altLang="zh-CN" sz="1200" b="0" i="0" u="none" strike="noStrike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方正兰亭黑简体" panose="02000000000000000000" pitchFamily="2" charset="-122"/>
                <a:cs typeface="+mn-cs"/>
              </a:rPr>
              <a:t>s[i: j] 或 s[i: j: k]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方正兰亭黑简体" panose="02000000000000000000" pitchFamily="2" charset="-122"/>
                <a:cs typeface="+mn-cs"/>
              </a:rPr>
              <a:t>为</a:t>
            </a:r>
            <a:r>
              <a:rPr lang="zh-CN" altLang="zh-CN" sz="1200" b="0" i="0" u="none" strike="noStrike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方正兰亭黑简体" panose="02000000000000000000" pitchFamily="2" charset="-122"/>
                <a:cs typeface="+mn-cs"/>
              </a:rPr>
              <a:t>切片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方正兰亭黑简体" panose="02000000000000000000" pitchFamily="2" charset="-122"/>
                <a:cs typeface="+mn-cs"/>
              </a:rPr>
              <a:t>操作</a:t>
            </a:r>
            <a:r>
              <a:rPr lang="zh-CN" altLang="zh-CN" sz="1200" b="0" i="0" u="none" strike="noStrike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方正兰亭黑简体" panose="02000000000000000000" pitchFamily="2" charset="-122"/>
                <a:cs typeface="+mn-cs"/>
              </a:rPr>
              <a:t>，返回序列s中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方正兰亭黑简体" panose="02000000000000000000" pitchFamily="2" charset="-122"/>
                <a:cs typeface="+mn-cs"/>
              </a:rPr>
              <a:t>，序号从</a:t>
            </a:r>
            <a:r>
              <a:rPr lang="zh-CN" altLang="zh-CN" sz="1200" b="0" i="0" u="none" strike="noStrike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方正兰亭黑简体" panose="02000000000000000000" pitchFamily="2" charset="-122"/>
                <a:cs typeface="+mn-cs"/>
              </a:rPr>
              <a:t>i到j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方正兰亭黑简体" panose="02000000000000000000" pitchFamily="2" charset="-122"/>
                <a:cs typeface="+mn-cs"/>
              </a:rPr>
              <a:t>-1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方正兰亭黑简体" panose="02000000000000000000" pitchFamily="2" charset="-122"/>
                <a:cs typeface="+mn-cs"/>
              </a:rPr>
              <a:t>，即第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方正兰亭黑简体" panose="02000000000000000000" pitchFamily="2" charset="-122"/>
                <a:cs typeface="+mn-cs"/>
              </a:rPr>
              <a:t>i+1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方正兰亭黑简体" panose="02000000000000000000" pitchFamily="2" charset="-122"/>
                <a:cs typeface="+mn-cs"/>
              </a:rPr>
              <a:t>到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方正兰亭黑简体" panose="02000000000000000000" pitchFamily="2" charset="-122"/>
                <a:cs typeface="+mn-cs"/>
              </a:rPr>
              <a:t>j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方正兰亭黑简体" panose="02000000000000000000" pitchFamily="2" charset="-122"/>
                <a:cs typeface="+mn-cs"/>
              </a:rPr>
              <a:t>个，</a:t>
            </a:r>
            <a:r>
              <a:rPr lang="zh-CN" altLang="zh-CN" sz="1200" b="0" i="0" u="none" strike="noStrike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方正兰亭黑简体" panose="02000000000000000000" pitchFamily="2" charset="-122"/>
                <a:cs typeface="+mn-cs"/>
              </a:rPr>
              <a:t>以k为步长的元素子序列</a:t>
            </a:r>
            <a:endParaRPr lang="zh-CN" altLang="zh-CN" sz="1200" b="0" i="0" u="none" strike="noStrike" dirty="0">
              <a:effectLst/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15273-E56A-40F7-8202-17F6624D187C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377050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序列类型的通用函数和方法如表所示</a:t>
            </a:r>
            <a:endParaRPr lang="en-US" altLang="zh-CN" dirty="0"/>
          </a:p>
          <a:p>
            <a:pPr rtl="0" eaLnBrk="1" fontAlgn="ctr" latinLnBrk="0" hangingPunct="1"/>
            <a:r>
              <a:rPr lang="zh-CN" altLang="zh-CN" sz="1200" b="0" i="0" u="none" strike="noStrike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方正兰亭黑简体" panose="02000000000000000000" pitchFamily="2" charset="-122"/>
                <a:cs typeface="+mn-cs"/>
              </a:rPr>
              <a:t>len(s)返回序列s的长度，即元素个数</a:t>
            </a:r>
            <a:endParaRPr lang="zh-CN" altLang="zh-CN" sz="1200" b="0" i="0" u="none" strike="noStrike" dirty="0">
              <a:effectLst/>
              <a:latin typeface="Arial" panose="020B0604020202020204" pitchFamily="34" charset="0"/>
            </a:endParaRPr>
          </a:p>
          <a:p>
            <a:pPr rtl="0" eaLnBrk="1" fontAlgn="ctr" latinLnBrk="0" hangingPunct="1"/>
            <a:r>
              <a:rPr lang="zh-CN" altLang="zh-CN" sz="1200" b="0" i="0" u="none" strike="noStrike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方正兰亭黑简体" panose="02000000000000000000" pitchFamily="2" charset="-122"/>
                <a:cs typeface="+mn-cs"/>
              </a:rPr>
              <a:t>min(s)返回序列s的最小元素，s中元素需要可比较</a:t>
            </a:r>
            <a:endParaRPr lang="zh-CN" altLang="zh-CN" sz="1200" b="0" i="0" u="none" strike="noStrike" dirty="0">
              <a:effectLst/>
              <a:latin typeface="Arial" panose="020B0604020202020204" pitchFamily="34" charset="0"/>
            </a:endParaRPr>
          </a:p>
          <a:p>
            <a:pPr rtl="0" eaLnBrk="1" fontAlgn="ctr" latinLnBrk="0" hangingPunct="1"/>
            <a:r>
              <a:rPr lang="zh-CN" altLang="zh-CN" sz="1200" b="0" i="0" u="none" strike="noStrike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方正兰亭黑简体" panose="02000000000000000000" pitchFamily="2" charset="-122"/>
                <a:cs typeface="+mn-cs"/>
              </a:rPr>
              <a:t>max(s)返回序列s的最大元素，s中元素需要可比较</a:t>
            </a:r>
            <a:endParaRPr lang="zh-CN" altLang="zh-CN" sz="1200" b="0" i="0" u="none" strike="noStrike" dirty="0">
              <a:effectLst/>
              <a:latin typeface="Arial" panose="020B0604020202020204" pitchFamily="34" charset="0"/>
            </a:endParaRPr>
          </a:p>
          <a:p>
            <a:pPr rtl="0" eaLnBrk="1" fontAlgn="ctr" latinLnBrk="0" hangingPunct="1"/>
            <a:r>
              <a:rPr lang="zh-CN" altLang="zh-CN" sz="1200" b="0" i="0" u="none" strike="noStrike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方正兰亭黑简体" panose="02000000000000000000" pitchFamily="2" charset="-122"/>
                <a:cs typeface="+mn-cs"/>
              </a:rPr>
              <a:t>s.index(x) 或s.index(x, i, j)返回序列s从i开始到j位置中第一次出现元素x的位置</a:t>
            </a:r>
            <a:endParaRPr lang="zh-CN" altLang="zh-CN" sz="1200" b="0" i="0" u="none" strike="noStrike" dirty="0">
              <a:effectLst/>
              <a:latin typeface="Arial" panose="020B0604020202020204" pitchFamily="34" charset="0"/>
            </a:endParaRPr>
          </a:p>
          <a:p>
            <a:pPr rtl="0" eaLnBrk="1" fontAlgn="ctr" latinLnBrk="0" hangingPunct="1"/>
            <a:r>
              <a:rPr lang="zh-CN" altLang="zh-CN" sz="1200" b="0" i="0" u="none" strike="noStrike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方正兰亭黑简体" panose="02000000000000000000" pitchFamily="2" charset="-122"/>
                <a:cs typeface="+mn-cs"/>
              </a:rPr>
              <a:t>s.count(x)返回序列s中出现x的总次数</a:t>
            </a:r>
            <a:endParaRPr lang="zh-CN" altLang="zh-CN" sz="1200" b="0" i="0" u="none" strike="noStrike" dirty="0">
              <a:effectLst/>
              <a:latin typeface="Arial" panose="020B0604020202020204" pitchFamily="34" charset="0"/>
            </a:endParaRPr>
          </a:p>
          <a:p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15273-E56A-40F7-8202-17F6624D187C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088251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同学你好，本讲我们学习序列类型中的元组类型。</a:t>
            </a:r>
            <a:endParaRPr lang="en-US" altLang="zh-CN" dirty="0"/>
          </a:p>
          <a:p>
            <a:endParaRPr lang="zh-CN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15273-E56A-40F7-8202-17F6624D187C}" type="slidenum">
              <a:rPr lang="zh-CN" altLang="en-US" smtClean="0">
                <a:solidFill>
                  <a:prstClr val="black"/>
                </a:solidFill>
              </a:rPr>
              <a:pPr/>
              <a:t>44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133808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latin typeface="Arial Unicode MS" panose="020B0604020202020204" pitchFamily="34" charset="-122"/>
                <a:sym typeface="Huawei Sans" panose="020C0503030203020204" pitchFamily="34" charset="0"/>
              </a:rPr>
              <a:t>元组是一种序列类型，元组的特点是一旦创建就不能被修改</a:t>
            </a:r>
          </a:p>
          <a:p>
            <a:r>
              <a:rPr lang="zh-CN" altLang="en-US" dirty="0">
                <a:latin typeface="Arial Unicode MS" panose="020B0604020202020204" pitchFamily="34" charset="-122"/>
                <a:sym typeface="Huawei Sans" panose="020C0503030203020204" pitchFamily="34" charset="0"/>
              </a:rPr>
              <a:t>元组使用小括号 </a:t>
            </a:r>
            <a:r>
              <a:rPr lang="en-US" altLang="zh-CN" dirty="0">
                <a:latin typeface="Arial Unicode MS" panose="020B0604020202020204" pitchFamily="34" charset="-122"/>
                <a:sym typeface="Huawei Sans" panose="020C0503030203020204" pitchFamily="34" charset="0"/>
              </a:rPr>
              <a:t>() </a:t>
            </a:r>
            <a:r>
              <a:rPr lang="zh-CN" altLang="en-US" dirty="0">
                <a:latin typeface="Arial Unicode MS" panose="020B0604020202020204" pitchFamily="34" charset="-122"/>
                <a:sym typeface="Huawei Sans" panose="020C0503030203020204" pitchFamily="34" charset="0"/>
              </a:rPr>
              <a:t>或 </a:t>
            </a:r>
            <a:r>
              <a:rPr lang="en-US" altLang="zh-CN" dirty="0">
                <a:latin typeface="Arial Unicode MS" panose="020B0604020202020204" pitchFamily="34" charset="-122"/>
                <a:sym typeface="Huawei Sans" panose="020C0503030203020204" pitchFamily="34" charset="0"/>
              </a:rPr>
              <a:t>tuple() </a:t>
            </a:r>
            <a:r>
              <a:rPr lang="zh-CN" altLang="en-US" dirty="0">
                <a:latin typeface="Arial Unicode MS" panose="020B0604020202020204" pitchFamily="34" charset="-122"/>
                <a:sym typeface="Huawei Sans" panose="020C0503030203020204" pitchFamily="34" charset="0"/>
              </a:rPr>
              <a:t>创建，元素间用逗号 </a:t>
            </a:r>
            <a:r>
              <a:rPr lang="en-US" altLang="zh-CN" dirty="0">
                <a:latin typeface="Arial Unicode MS" panose="020B0604020202020204" pitchFamily="34" charset="-122"/>
                <a:sym typeface="Huawei Sans" panose="020C0503030203020204" pitchFamily="34" charset="0"/>
              </a:rPr>
              <a:t>, </a:t>
            </a:r>
            <a:r>
              <a:rPr lang="zh-CN" altLang="en-US" dirty="0">
                <a:latin typeface="Arial Unicode MS" panose="020B0604020202020204" pitchFamily="34" charset="-122"/>
                <a:sym typeface="Huawei Sans" panose="020C0503030203020204" pitchFamily="34" charset="0"/>
              </a:rPr>
              <a:t>分隔</a:t>
            </a:r>
          </a:p>
          <a:p>
            <a:r>
              <a:rPr lang="zh-CN" altLang="en-US" dirty="0">
                <a:latin typeface="Arial Unicode MS" panose="020B0604020202020204" pitchFamily="34" charset="-122"/>
                <a:sym typeface="Huawei Sans" panose="020C0503030203020204" pitchFamily="34" charset="0"/>
              </a:rPr>
              <a:t>可以使用也可以不使用小括号</a:t>
            </a:r>
            <a:endParaRPr lang="en-US" altLang="zh-CN" dirty="0">
              <a:latin typeface="Arial Unicode MS" panose="020B0604020202020204" pitchFamily="34" charset="-122"/>
              <a:sym typeface="Huawei Sans" panose="020C0503030203020204" pitchFamily="34" charset="0"/>
            </a:endParaRPr>
          </a:p>
          <a:p>
            <a:r>
              <a:rPr lang="zh-CN" altLang="en-US" dirty="0"/>
              <a:t>元素类型继承序列类型的全部通用操作，包括连接，复制、求最值等操作</a:t>
            </a:r>
            <a:endParaRPr lang="en-US" altLang="zh-CN" dirty="0"/>
          </a:p>
          <a:p>
            <a:r>
              <a:rPr lang="zh-CN" altLang="en-US" dirty="0"/>
              <a:t>但是因为元组不能被修改，因此元组没有专用的操作</a:t>
            </a:r>
          </a:p>
          <a:p>
            <a:pPr marL="180000" marR="0" indent="-180000" algn="l" defTabSz="1219304" rtl="0" eaLnBrk="1" fontAlgn="ctr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Char char="•"/>
              <a:tabLst/>
              <a:defRPr/>
            </a:pPr>
            <a:endParaRPr lang="zh-CN" altLang="en-US" dirty="0">
              <a:latin typeface="Arial Unicode MS" panose="020B0604020202020204" pitchFamily="34" charset="-122"/>
              <a:sym typeface="Huawei Sans" panose="020C0503030203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15273-E56A-40F7-8202-17F6624D187C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911774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比如第一语句是创建一个元组</a:t>
            </a:r>
            <a:r>
              <a:rPr lang="en-US" altLang="zh-CN" dirty="0"/>
              <a:t>multicolor,</a:t>
            </a:r>
            <a:r>
              <a:rPr lang="zh-CN" altLang="en-US" dirty="0"/>
              <a:t>该元组包含三个元素。</a:t>
            </a:r>
            <a:endParaRPr lang="en-US" altLang="zh-CN" dirty="0"/>
          </a:p>
          <a:p>
            <a:r>
              <a:rPr lang="zh-CN" altLang="en-US" dirty="0"/>
              <a:t>第二条语句又创建一个元组</a:t>
            </a:r>
            <a:r>
              <a:rPr lang="en-US" altLang="zh-CN" dirty="0"/>
              <a:t>color</a:t>
            </a:r>
            <a:r>
              <a:rPr lang="zh-CN" altLang="en-US" dirty="0"/>
              <a:t>，包含两个元素，第二个元素</a:t>
            </a:r>
            <a:r>
              <a:rPr lang="en-US" altLang="zh-CN" dirty="0"/>
              <a:t>multicolor</a:t>
            </a:r>
            <a:r>
              <a:rPr lang="zh-CN" altLang="en-US" dirty="0"/>
              <a:t>本身也是一个元组。</a:t>
            </a:r>
            <a:endParaRPr lang="en-US" altLang="zh-CN" dirty="0"/>
          </a:p>
          <a:p>
            <a:r>
              <a:rPr lang="en-US" altLang="zh-CN" dirty="0"/>
              <a:t>Color[1][1]</a:t>
            </a:r>
            <a:r>
              <a:rPr lang="zh-CN" altLang="en-US" dirty="0"/>
              <a:t>先按照第一个序号</a:t>
            </a:r>
            <a:r>
              <a:rPr lang="en-US" altLang="zh-CN" dirty="0"/>
              <a:t>1</a:t>
            </a:r>
            <a:r>
              <a:rPr lang="zh-CN" altLang="en-US" dirty="0"/>
              <a:t>索引到</a:t>
            </a:r>
            <a:r>
              <a:rPr lang="en-US" altLang="zh-CN" dirty="0"/>
              <a:t>color</a:t>
            </a:r>
            <a:r>
              <a:rPr lang="zh-CN" altLang="en-US" dirty="0"/>
              <a:t>的序号为</a:t>
            </a:r>
            <a:r>
              <a:rPr lang="en-US" altLang="zh-CN" dirty="0"/>
              <a:t>1</a:t>
            </a:r>
            <a:r>
              <a:rPr lang="zh-CN" altLang="en-US" dirty="0"/>
              <a:t>的元素</a:t>
            </a:r>
            <a:r>
              <a:rPr lang="en-US" altLang="zh-CN" dirty="0"/>
              <a:t>multicolor</a:t>
            </a:r>
            <a:r>
              <a:rPr lang="zh-CN" altLang="en-US" dirty="0"/>
              <a:t>，然后又按第二个序号</a:t>
            </a:r>
            <a:r>
              <a:rPr lang="en-US" altLang="zh-CN" dirty="0"/>
              <a:t>1</a:t>
            </a:r>
            <a:r>
              <a:rPr lang="zh-CN" altLang="en-US" dirty="0"/>
              <a:t>索引到</a:t>
            </a:r>
            <a:r>
              <a:rPr lang="en-US" altLang="zh-CN" dirty="0"/>
              <a:t>green</a:t>
            </a:r>
          </a:p>
          <a:p>
            <a:r>
              <a:rPr lang="zh-CN" altLang="en-US" dirty="0"/>
              <a:t>需要注意的是如果元素是某个变量，则变量名不能用引号括起来，</a:t>
            </a:r>
            <a:endParaRPr lang="en-US" altLang="zh-CN" dirty="0"/>
          </a:p>
          <a:p>
            <a:r>
              <a:rPr lang="zh-CN" altLang="en-US" dirty="0"/>
              <a:t>否则就变成普通的字符串了，而不是变量代表的实际数据。</a:t>
            </a:r>
          </a:p>
          <a:p>
            <a:pPr marL="180000" marR="0" indent="-180000" algn="l" defTabSz="1219304" rtl="0" eaLnBrk="1" fontAlgn="ctr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Char char="•"/>
              <a:tabLst/>
              <a:defRPr/>
            </a:pPr>
            <a:endParaRPr lang="zh-CN" altLang="en-US" dirty="0">
              <a:latin typeface="Arial Unicode MS" panose="020B0604020202020204" pitchFamily="34" charset="-122"/>
              <a:sym typeface="Huawei Sans" panose="020C0503030203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15273-E56A-40F7-8202-17F6624D187C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940790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同学你好，本讲我们学习序列类型中的列表类型，列表是应用非常广泛的一种组合类型。</a:t>
            </a:r>
            <a:endParaRPr lang="en-US" altLang="zh-CN" dirty="0"/>
          </a:p>
          <a:p>
            <a:endParaRPr lang="zh-CN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15273-E56A-40F7-8202-17F6624D187C}" type="slidenum">
              <a:rPr lang="zh-CN" altLang="en-US" smtClean="0">
                <a:solidFill>
                  <a:prstClr val="black"/>
                </a:solidFill>
              </a:rPr>
              <a:pPr/>
              <a:t>47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133808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跟我们前面学习的元组不同，列表创建后可以被随意修改</a:t>
            </a:r>
          </a:p>
          <a:p>
            <a:r>
              <a:rPr lang="en-US" altLang="zh-CN" dirty="0"/>
              <a:t>Python</a:t>
            </a:r>
            <a:r>
              <a:rPr lang="zh-CN" altLang="en-US" dirty="0"/>
              <a:t>中使用方括号 </a:t>
            </a:r>
            <a:r>
              <a:rPr lang="en-US" altLang="zh-CN" dirty="0"/>
              <a:t>[] </a:t>
            </a:r>
            <a:r>
              <a:rPr lang="zh-CN" altLang="en-US" dirty="0"/>
              <a:t>或</a:t>
            </a:r>
            <a:r>
              <a:rPr lang="en-US" altLang="zh-CN" dirty="0"/>
              <a:t>list() </a:t>
            </a:r>
            <a:r>
              <a:rPr lang="zh-CN" altLang="en-US" dirty="0"/>
              <a:t>创建，把元素放在</a:t>
            </a:r>
            <a:r>
              <a:rPr lang="en-US" altLang="zh-CN" dirty="0"/>
              <a:t>[]</a:t>
            </a:r>
            <a:r>
              <a:rPr lang="zh-CN" altLang="en-US" dirty="0"/>
              <a:t>中，元素间用逗号分隔。</a:t>
            </a:r>
          </a:p>
          <a:p>
            <a:r>
              <a:rPr lang="zh-CN" altLang="en-US" dirty="0"/>
              <a:t>列表中各元素类型可以不同，而且无长度限制</a:t>
            </a:r>
            <a:endParaRPr lang="en-US" altLang="zh-CN" dirty="0"/>
          </a:p>
          <a:p>
            <a:endParaRPr lang="zh-CN" altLang="en-US" dirty="0"/>
          </a:p>
          <a:p>
            <a:pPr marL="180000" marR="0" indent="-180000" algn="l" defTabSz="1219304" rtl="0" eaLnBrk="1" fontAlgn="ctr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Char char="•"/>
              <a:tabLst/>
              <a:defRPr/>
            </a:pPr>
            <a:endParaRPr lang="zh-CN" altLang="en-US" dirty="0">
              <a:latin typeface="Arial Unicode MS" panose="020B0604020202020204" pitchFamily="34" charset="-122"/>
              <a:sym typeface="Huawei Sans" panose="020C0503030203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15273-E56A-40F7-8202-17F6624D187C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373012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下面我们来学习列表的常见操作。</a:t>
            </a:r>
            <a:endParaRPr lang="en-US" altLang="zh-CN" dirty="0"/>
          </a:p>
          <a:p>
            <a:r>
              <a:rPr lang="zh-CN" altLang="en-US" dirty="0"/>
              <a:t>现假设有列表</a:t>
            </a:r>
            <a:r>
              <a:rPr lang="en-US" altLang="zh-CN" dirty="0"/>
              <a:t>ls</a:t>
            </a:r>
            <a:r>
              <a:rPr lang="zh-CN" altLang="en-US" dirty="0"/>
              <a:t>，包含</a:t>
            </a:r>
            <a:r>
              <a:rPr lang="en-US" altLang="zh-CN" dirty="0"/>
              <a:t>6</a:t>
            </a:r>
            <a:r>
              <a:rPr lang="zh-CN" altLang="en-US" dirty="0"/>
              <a:t>个元素</a:t>
            </a:r>
            <a:r>
              <a:rPr lang="en-US" altLang="zh-CN" dirty="0"/>
              <a:t>10,20,30,40,50,60</a:t>
            </a:r>
            <a:r>
              <a:rPr lang="zh-CN" altLang="en-US" dirty="0"/>
              <a:t>，列表</a:t>
            </a:r>
            <a:r>
              <a:rPr lang="en-US" altLang="zh-CN" dirty="0" err="1"/>
              <a:t>lt</a:t>
            </a:r>
            <a:r>
              <a:rPr lang="zh-CN" altLang="en-US" dirty="0"/>
              <a:t>，包含一个元素</a:t>
            </a:r>
            <a:r>
              <a:rPr lang="en-US" altLang="zh-CN" dirty="0"/>
              <a:t>77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将列表元素</a:t>
            </a:r>
            <a:r>
              <a:rPr lang="en-US" altLang="zh-CN" dirty="0"/>
              <a:t>ls[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值修改为</a:t>
            </a:r>
            <a:r>
              <a:rPr lang="en-US" altLang="zh-CN" dirty="0"/>
              <a:t>x </a:t>
            </a:r>
            <a:r>
              <a:rPr lang="zh-CN" altLang="en-US" dirty="0"/>
              <a:t> 对应的操作为</a:t>
            </a:r>
            <a:r>
              <a:rPr lang="en-US" altLang="zh-CN" dirty="0"/>
              <a:t> </a:t>
            </a:r>
            <a:r>
              <a:rPr lang="zh-CN" altLang="en-US" dirty="0"/>
              <a:t>为元素</a:t>
            </a:r>
            <a:r>
              <a:rPr lang="en-US" altLang="zh-CN" dirty="0"/>
              <a:t>ls[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赋值</a:t>
            </a:r>
            <a:r>
              <a:rPr lang="en-US" altLang="zh-CN" dirty="0"/>
              <a:t>x</a:t>
            </a:r>
            <a:r>
              <a:rPr lang="zh-CN" altLang="en-US" dirty="0"/>
              <a:t>，例如执行</a:t>
            </a:r>
            <a:r>
              <a:rPr lang="en-US" altLang="zh-CN" sz="1200" b="1" baseline="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/>
              </a:rPr>
              <a:t>ls[5]=66</a:t>
            </a:r>
            <a:r>
              <a:rPr lang="zh-CN" altLang="en-US" sz="1200" b="1" baseline="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/>
              </a:rPr>
              <a:t>后，列表</a:t>
            </a:r>
            <a:r>
              <a:rPr lang="en-US" altLang="zh-CN" sz="1200" b="1" baseline="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/>
              </a:rPr>
              <a:t>ls</a:t>
            </a:r>
            <a:r>
              <a:rPr lang="zh-CN" altLang="en-US" sz="1200" b="1" baseline="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/>
              </a:rPr>
              <a:t>中序号为</a:t>
            </a:r>
            <a:r>
              <a:rPr lang="en-US" altLang="zh-CN" sz="1200" b="1" baseline="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/>
              </a:rPr>
              <a:t>5</a:t>
            </a:r>
            <a:r>
              <a:rPr lang="zh-CN" altLang="en-US" sz="1200" b="1" baseline="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/>
              </a:rPr>
              <a:t>的元素值被修改为</a:t>
            </a:r>
            <a:r>
              <a:rPr lang="en-US" altLang="zh-CN" sz="1200" b="1" baseline="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/>
              </a:rPr>
              <a:t>66</a:t>
            </a:r>
            <a:r>
              <a:rPr lang="zh-CN" altLang="en-US" sz="1200" b="1" baseline="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/>
              </a:rPr>
              <a:t>，列表</a:t>
            </a:r>
            <a:r>
              <a:rPr lang="en-US" altLang="zh-CN" sz="1200" b="1" baseline="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/>
              </a:rPr>
              <a:t>ls</a:t>
            </a:r>
            <a:r>
              <a:rPr lang="zh-CN" altLang="en-US" sz="1200" b="1" baseline="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/>
              </a:rPr>
              <a:t>发生了变化。</a:t>
            </a:r>
            <a:endParaRPr lang="en-US" altLang="zh-CN" sz="1200" b="1" baseline="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cs typeface="微软雅黑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一次修改列表多个元素值，对应的操作为 将一个包含多个元素的列表赋值给切片，例如</a:t>
            </a:r>
            <a:r>
              <a:rPr lang="en-US" altLang="zh-CN" dirty="0"/>
              <a:t>ls[::3]=[0,1] </a:t>
            </a:r>
            <a:r>
              <a:rPr lang="zh-CN" altLang="en-US" dirty="0"/>
              <a:t>将</a:t>
            </a:r>
            <a:r>
              <a:rPr lang="en-US" altLang="zh-CN" dirty="0"/>
              <a:t>ls</a:t>
            </a:r>
            <a:r>
              <a:rPr lang="zh-CN" altLang="en-US" dirty="0"/>
              <a:t>中序号为</a:t>
            </a:r>
            <a:r>
              <a:rPr lang="en-US" altLang="zh-CN" dirty="0"/>
              <a:t>0</a:t>
            </a:r>
            <a:r>
              <a:rPr lang="zh-CN" altLang="en-US" dirty="0"/>
              <a:t>和</a:t>
            </a:r>
            <a:r>
              <a:rPr lang="en-US" altLang="zh-CN" dirty="0"/>
              <a:t>3</a:t>
            </a:r>
            <a:r>
              <a:rPr lang="zh-CN" altLang="en-US" dirty="0"/>
              <a:t>的元素分布替换为</a:t>
            </a:r>
            <a:r>
              <a:rPr lang="en-US" altLang="zh-CN" dirty="0"/>
              <a:t>0</a:t>
            </a:r>
            <a:r>
              <a:rPr lang="zh-CN" altLang="en-US" dirty="0"/>
              <a:t>和</a:t>
            </a:r>
            <a:r>
              <a:rPr lang="en-US" altLang="zh-CN" dirty="0"/>
              <a:t>1. </a:t>
            </a:r>
            <a:r>
              <a:rPr lang="zh-CN" altLang="en-US" dirty="0"/>
              <a:t>结果</a:t>
            </a:r>
            <a:r>
              <a:rPr lang="en-US" altLang="zh-CN" dirty="0"/>
              <a:t>ls</a:t>
            </a:r>
            <a:r>
              <a:rPr lang="zh-CN" altLang="en-US" dirty="0"/>
              <a:t>变为</a:t>
            </a:r>
            <a:r>
              <a:rPr lang="en-US" altLang="zh-CN" dirty="0"/>
              <a:t>[0, 20, 30, 1, 50, 60]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Del </a:t>
            </a:r>
            <a:r>
              <a:rPr lang="zh-CN" altLang="en-US" dirty="0"/>
              <a:t>作用是删除一个元素或者切片 例如 </a:t>
            </a:r>
            <a:r>
              <a:rPr lang="en-US" altLang="zh-CN" sz="1200" b="1" baseline="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/>
              </a:rPr>
              <a:t>del ls[1]</a:t>
            </a:r>
            <a:r>
              <a:rPr lang="zh-CN" altLang="en-US" sz="1200" b="1" baseline="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/>
              </a:rPr>
              <a:t>是删除下标为</a:t>
            </a:r>
            <a:r>
              <a:rPr lang="en-US" altLang="zh-CN" sz="1200" b="1" baseline="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/>
              </a:rPr>
              <a:t>1</a:t>
            </a:r>
            <a:r>
              <a:rPr lang="zh-CN" altLang="en-US" sz="1200" b="1" baseline="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/>
              </a:rPr>
              <a:t>的元素。</a:t>
            </a:r>
            <a:r>
              <a:rPr lang="en-US" altLang="zh-CN" sz="1200" b="1" baseline="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/>
              </a:rPr>
              <a:t>del ls[::2] </a:t>
            </a:r>
            <a:r>
              <a:rPr lang="zh-CN" altLang="en-US" sz="1200" b="1" baseline="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/>
              </a:rPr>
              <a:t>是删除下标为</a:t>
            </a:r>
            <a:r>
              <a:rPr lang="en-US" altLang="zh-CN" sz="1200" b="1" baseline="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/>
              </a:rPr>
              <a:t>024</a:t>
            </a:r>
            <a:r>
              <a:rPr lang="zh-CN" altLang="en-US" sz="1200" b="1" baseline="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/>
              </a:rPr>
              <a:t>的三个元素。执行完</a:t>
            </a:r>
            <a:r>
              <a:rPr lang="en-US" altLang="zh-CN" sz="1200" b="1" baseline="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/>
              </a:rPr>
              <a:t>del</a:t>
            </a:r>
            <a:r>
              <a:rPr lang="zh-CN" altLang="en-US" sz="1200" b="1" baseline="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/>
              </a:rPr>
              <a:t>之后，</a:t>
            </a:r>
            <a:r>
              <a:rPr lang="zh-CN" altLang="en-US" dirty="0"/>
              <a:t>列表的内容会减少。</a:t>
            </a:r>
            <a:endParaRPr lang="en-US" altLang="zh-CN" dirty="0"/>
          </a:p>
          <a:p>
            <a:r>
              <a:rPr lang="zh-CN" altLang="en-US" dirty="0"/>
              <a:t>将列表延长有两种操作，</a:t>
            </a:r>
            <a:endParaRPr lang="en-US" altLang="zh-CN" dirty="0"/>
          </a:p>
          <a:p>
            <a:pPr marL="170180">
              <a:lnSpc>
                <a:spcPct val="100000"/>
              </a:lnSpc>
              <a:spcBef>
                <a:spcPts val="0"/>
              </a:spcBef>
            </a:pPr>
            <a:r>
              <a:rPr lang="zh-CN" altLang="en-US" dirty="0"/>
              <a:t>一个是</a:t>
            </a:r>
            <a:r>
              <a:rPr lang="en-US" altLang="zh-CN" dirty="0"/>
              <a:t>ls += </a:t>
            </a:r>
            <a:r>
              <a:rPr lang="en-US" altLang="zh-CN" dirty="0" err="1"/>
              <a:t>lt</a:t>
            </a:r>
            <a:r>
              <a:rPr lang="zh-CN" altLang="en-US" dirty="0"/>
              <a:t>，其结果是将</a:t>
            </a:r>
            <a:r>
              <a:rPr lang="en-US" altLang="zh-CN" dirty="0" err="1"/>
              <a:t>lt</a:t>
            </a:r>
            <a:r>
              <a:rPr lang="zh-CN" altLang="en-US" dirty="0"/>
              <a:t>连接到</a:t>
            </a:r>
            <a:r>
              <a:rPr lang="en-US" altLang="zh-CN" dirty="0"/>
              <a:t>ls</a:t>
            </a:r>
            <a:r>
              <a:rPr lang="zh-CN" altLang="en-US" dirty="0"/>
              <a:t>的后面，组成一个更长的新列表，并把新列表赋值给</a:t>
            </a:r>
            <a:r>
              <a:rPr lang="en-US" altLang="zh-CN" dirty="0"/>
              <a:t>ls</a:t>
            </a:r>
            <a:r>
              <a:rPr lang="zh-CN" altLang="en-US" dirty="0"/>
              <a:t>，</a:t>
            </a:r>
            <a:endParaRPr lang="en-US" altLang="zh-CN" dirty="0"/>
          </a:p>
          <a:p>
            <a:pPr marL="170180">
              <a:lnSpc>
                <a:spcPct val="100000"/>
              </a:lnSpc>
              <a:spcBef>
                <a:spcPts val="0"/>
              </a:spcBef>
            </a:pPr>
            <a:r>
              <a:rPr lang="zh-CN" altLang="en-US" sz="1200" b="1" baseline="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/>
              </a:rPr>
              <a:t>例如</a:t>
            </a:r>
            <a:r>
              <a:rPr lang="en-US" altLang="zh-CN" sz="1200" b="1" baseline="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/>
              </a:rPr>
              <a:t>ls += </a:t>
            </a:r>
            <a:r>
              <a:rPr lang="en-US" altLang="zh-CN" sz="1200" b="1" baseline="0" dirty="0" err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/>
              </a:rPr>
              <a:t>lt</a:t>
            </a:r>
            <a:r>
              <a:rPr lang="zh-CN" altLang="en-US" sz="1200" b="1" baseline="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/>
              </a:rPr>
              <a:t>的结果为，</a:t>
            </a:r>
            <a:r>
              <a:rPr lang="en-US" altLang="zh-CN" sz="1200" b="1" baseline="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/>
              </a:rPr>
              <a:t>ls</a:t>
            </a:r>
            <a:r>
              <a:rPr lang="zh-CN" altLang="en-US" sz="1200" b="1" baseline="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/>
              </a:rPr>
              <a:t>变为</a:t>
            </a:r>
            <a:r>
              <a:rPr lang="en-US" altLang="zh-CN" sz="1200" b="1" baseline="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/>
              </a:rPr>
              <a:t>[10, 20, 30, 40, 50, 60, 77]</a:t>
            </a:r>
          </a:p>
          <a:p>
            <a:pPr marL="170180">
              <a:lnSpc>
                <a:spcPct val="100000"/>
              </a:lnSpc>
              <a:spcBef>
                <a:spcPts val="0"/>
              </a:spcBef>
            </a:pPr>
            <a:r>
              <a:rPr lang="zh-CN" altLang="en-US" sz="1200" b="1" baseline="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还有一个操作是将列表</a:t>
            </a:r>
            <a:r>
              <a:rPr lang="en-US" altLang="zh-CN" dirty="0"/>
              <a:t>ls</a:t>
            </a:r>
            <a:r>
              <a:rPr lang="zh-CN" altLang="en-US" dirty="0"/>
              <a:t>重复</a:t>
            </a:r>
            <a:r>
              <a:rPr lang="en-US" altLang="zh-CN" dirty="0"/>
              <a:t>n</a:t>
            </a:r>
            <a:r>
              <a:rPr lang="zh-CN" altLang="en-US" dirty="0"/>
              <a:t>次得到的新列表。例如： </a:t>
            </a:r>
            <a:r>
              <a:rPr lang="en-US" altLang="zh-CN" sz="1200" b="1" baseline="0" dirty="0" err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/>
              </a:rPr>
              <a:t>lt</a:t>
            </a:r>
            <a:r>
              <a:rPr lang="en-US" altLang="zh-CN" sz="1200" b="1" baseline="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/>
              </a:rPr>
              <a:t>*=3         </a:t>
            </a:r>
            <a:r>
              <a:rPr lang="zh-CN" altLang="en-US" sz="1200" b="1" baseline="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/>
              </a:rPr>
              <a:t>结果</a:t>
            </a:r>
            <a:r>
              <a:rPr lang="en-US" altLang="zh-CN" sz="1200" b="1" baseline="0" dirty="0" err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/>
              </a:rPr>
              <a:t>lt</a:t>
            </a:r>
            <a:r>
              <a:rPr lang="zh-CN" altLang="en-US" sz="1200" b="1" baseline="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/>
              </a:rPr>
              <a:t>变为</a:t>
            </a:r>
            <a:r>
              <a:rPr lang="en-US" altLang="zh-CN" sz="1200" b="1" baseline="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/>
              </a:rPr>
              <a:t>[77, 77, 77]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15273-E56A-40F7-8202-17F6624D187C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14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函数的定义形式如下：</a:t>
            </a:r>
            <a:endParaRPr lang="en-US" altLang="zh-CN" dirty="0"/>
          </a:p>
          <a:p>
            <a:r>
              <a:rPr lang="zh-CN" altLang="en-US" dirty="0"/>
              <a:t>包括函数首行和函数体两部分。</a:t>
            </a:r>
            <a:endParaRPr lang="en-US" altLang="zh-CN" dirty="0"/>
          </a:p>
          <a:p>
            <a:r>
              <a:rPr lang="zh-CN" altLang="en-US" dirty="0"/>
              <a:t>函数首行有：保留字</a:t>
            </a:r>
            <a:r>
              <a:rPr lang="en-US" altLang="zh-CN" dirty="0"/>
              <a:t>def </a:t>
            </a:r>
            <a:r>
              <a:rPr lang="zh-CN" altLang="en-US" dirty="0"/>
              <a:t>函数名 圆号括起来的参数列表，然后是英文冒号。</a:t>
            </a:r>
            <a:endParaRPr lang="en-US" altLang="zh-CN" dirty="0"/>
          </a:p>
          <a:p>
            <a:r>
              <a:rPr lang="zh-CN" altLang="en-US" dirty="0"/>
              <a:t>函数体是实现功能的具体语句</a:t>
            </a:r>
            <a:endParaRPr lang="en-US" altLang="zh-CN" dirty="0"/>
          </a:p>
          <a:p>
            <a:r>
              <a:rPr lang="zh-CN" altLang="en-US" dirty="0"/>
              <a:t>在函数体中如果有计算结果需要返回，则使用保留字</a:t>
            </a:r>
            <a:r>
              <a:rPr lang="en-US" altLang="zh-CN" dirty="0"/>
              <a:t>return</a:t>
            </a:r>
            <a:r>
              <a:rPr lang="zh-CN" altLang="en-US" dirty="0"/>
              <a:t>，</a:t>
            </a:r>
            <a:r>
              <a:rPr lang="en-US" altLang="zh-CN" dirty="0"/>
              <a:t>return</a:t>
            </a:r>
            <a:r>
              <a:rPr lang="zh-CN" altLang="en-US" dirty="0"/>
              <a:t>后面列出需要带回的值，可以没有值也可以是一个或多个值，各值之间用逗号隔开。</a:t>
            </a:r>
            <a:endParaRPr lang="en-US" altLang="zh-CN" dirty="0"/>
          </a:p>
          <a:p>
            <a:r>
              <a:rPr lang="zh-CN" altLang="en-US" dirty="0"/>
              <a:t>需要强调两点：</a:t>
            </a:r>
            <a:endParaRPr lang="en-US" altLang="zh-CN" dirty="0"/>
          </a:p>
          <a:p>
            <a:pPr lvl="1"/>
            <a:r>
              <a:rPr lang="zh-CN" altLang="en-US" sz="1100" dirty="0">
                <a:latin typeface="Arial Unicode MS" panose="020B0604020202020204" pitchFamily="34" charset="-122"/>
                <a:sym typeface="Huawei Sans" panose="020C0503030203020204" pitchFamily="34" charset="0"/>
              </a:rPr>
              <a:t>函数定义后，如果不经过调用，不会被执行</a:t>
            </a:r>
          </a:p>
          <a:p>
            <a:pPr lvl="1"/>
            <a:r>
              <a:rPr lang="zh-CN" altLang="en-US" sz="1100" dirty="0">
                <a:latin typeface="Arial Unicode MS" panose="020B0604020202020204" pitchFamily="34" charset="-122"/>
                <a:sym typeface="Huawei Sans" panose="020C0503030203020204" pitchFamily="34" charset="0"/>
              </a:rPr>
              <a:t>函数定义时，参数是输入、函数体是处理、</a:t>
            </a:r>
            <a:r>
              <a:rPr lang="en-US" altLang="zh-CN" sz="1100" dirty="0">
                <a:latin typeface="Arial Unicode MS" panose="020B0604020202020204" pitchFamily="34" charset="-122"/>
                <a:sym typeface="Huawei Sans" panose="020C0503030203020204" pitchFamily="34" charset="0"/>
              </a:rPr>
              <a:t>return</a:t>
            </a:r>
            <a:r>
              <a:rPr lang="zh-CN" altLang="en-US" sz="1100" dirty="0">
                <a:latin typeface="Arial Unicode MS" panose="020B0604020202020204" pitchFamily="34" charset="-122"/>
                <a:sym typeface="Huawei Sans" panose="020C0503030203020204" pitchFamily="34" charset="0"/>
              </a:rPr>
              <a:t>返回的结果是输出 </a:t>
            </a:r>
            <a:r>
              <a:rPr lang="en-US" altLang="zh-CN" sz="1100" dirty="0">
                <a:latin typeface="Arial Unicode MS" panose="020B0604020202020204" pitchFamily="34" charset="-122"/>
                <a:sym typeface="Huawei Sans" panose="020C0503030203020204" pitchFamily="34" charset="0"/>
              </a:rPr>
              <a:t>(</a:t>
            </a:r>
            <a:r>
              <a:rPr lang="zh-CN" altLang="en-US" sz="1100" dirty="0">
                <a:latin typeface="Arial Unicode MS" panose="020B0604020202020204" pitchFamily="34" charset="-122"/>
                <a:sym typeface="Huawei Sans" panose="020C0503030203020204" pitchFamily="34" charset="0"/>
              </a:rPr>
              <a:t>即遵循</a:t>
            </a:r>
            <a:r>
              <a:rPr lang="en-US" altLang="zh-CN" sz="1100" dirty="0">
                <a:latin typeface="Arial Unicode MS" panose="020B0604020202020204" pitchFamily="34" charset="-122"/>
                <a:sym typeface="Huawei Sans" panose="020C0503030203020204" pitchFamily="34" charset="0"/>
              </a:rPr>
              <a:t>IPO</a:t>
            </a:r>
            <a:r>
              <a:rPr lang="zh-CN" altLang="en-US" sz="1100" dirty="0">
                <a:latin typeface="Arial Unicode MS" panose="020B0604020202020204" pitchFamily="34" charset="-122"/>
                <a:sym typeface="Huawei Sans" panose="020C0503030203020204" pitchFamily="34" charset="0"/>
              </a:rPr>
              <a:t>流程</a:t>
            </a:r>
            <a:r>
              <a:rPr lang="en-US" altLang="zh-CN" sz="1100" dirty="0">
                <a:latin typeface="Arial Unicode MS" panose="020B0604020202020204" pitchFamily="34" charset="-122"/>
                <a:sym typeface="Huawei Sans" panose="020C0503030203020204" pitchFamily="34" charset="0"/>
              </a:rPr>
              <a:t>)</a:t>
            </a:r>
          </a:p>
          <a:p>
            <a:pPr lvl="1"/>
            <a:r>
              <a:rPr lang="zh-CN" altLang="en-US" sz="1100" dirty="0">
                <a:latin typeface="Arial Unicode MS" panose="020B0604020202020204" pitchFamily="34" charset="-122"/>
                <a:sym typeface="Huawei Sans" panose="020C0503030203020204" pitchFamily="34" charset="0"/>
              </a:rPr>
              <a:t>另外，关键字</a:t>
            </a:r>
            <a:r>
              <a:rPr lang="en-US" altLang="zh-CN" sz="1100" dirty="0">
                <a:latin typeface="Arial Unicode MS" panose="020B0604020202020204" pitchFamily="34" charset="-122"/>
                <a:sym typeface="Huawei Sans" panose="020C0503030203020204" pitchFamily="34" charset="0"/>
              </a:rPr>
              <a:t>def</a:t>
            </a:r>
            <a:r>
              <a:rPr lang="zh-CN" altLang="en-US" sz="1100" dirty="0">
                <a:latin typeface="Arial Unicode MS" panose="020B0604020202020204" pitchFamily="34" charset="-122"/>
                <a:sym typeface="Huawei Sans" panose="020C0503030203020204" pitchFamily="34" charset="0"/>
              </a:rPr>
              <a:t>与函数名之间有空格，不能缺少，同样</a:t>
            </a:r>
            <a:r>
              <a:rPr lang="en-US" altLang="zh-CN" sz="1100" dirty="0">
                <a:latin typeface="Arial Unicode MS" panose="020B0604020202020204" pitchFamily="34" charset="-122"/>
                <a:sym typeface="Huawei Sans" panose="020C0503030203020204" pitchFamily="34" charset="0"/>
              </a:rPr>
              <a:t> return</a:t>
            </a:r>
            <a:r>
              <a:rPr lang="zh-CN" altLang="en-US" sz="1100" dirty="0">
                <a:latin typeface="Arial Unicode MS" panose="020B0604020202020204" pitchFamily="34" charset="-122"/>
                <a:sym typeface="Huawei Sans" panose="020C0503030203020204" pitchFamily="34" charset="0"/>
              </a:rPr>
              <a:t>与后面返回值之间也有一个空格</a:t>
            </a:r>
            <a:endParaRPr lang="en-US" altLang="zh-CN" sz="1100" dirty="0">
              <a:latin typeface="Arial Unicode MS" panose="020B0604020202020204" pitchFamily="34" charset="-122"/>
              <a:sym typeface="Huawei Sans" panose="020C0503030203020204" pitchFamily="34" charset="0"/>
            </a:endParaRPr>
          </a:p>
          <a:p>
            <a:endParaRPr lang="zh-CN" altLang="en-US" dirty="0"/>
          </a:p>
          <a:p>
            <a:pPr marL="180000" marR="0" indent="-180000" algn="l" defTabSz="1219304" rtl="0" eaLnBrk="1" fontAlgn="ctr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Char char="•"/>
              <a:tabLst/>
              <a:defRPr/>
            </a:pPr>
            <a:endParaRPr lang="zh-CN" altLang="en-US" dirty="0">
              <a:latin typeface="Arial Unicode MS" panose="020B0604020202020204" pitchFamily="34" charset="-122"/>
              <a:sym typeface="Huawei Sans" panose="020C0503030203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15273-E56A-40F7-8202-17F6624D187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070474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列表类型的常用操作方法如表所示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spc="-5" dirty="0" err="1">
                <a:latin typeface="微软雅黑" pitchFamily="34" charset="-122"/>
                <a:ea typeface="微软雅黑" pitchFamily="34" charset="-122"/>
              </a:rPr>
              <a:t>ls.append</a:t>
            </a:r>
            <a:r>
              <a:rPr lang="en-US" altLang="zh-CN" sz="1200" b="1" spc="-5" dirty="0">
                <a:latin typeface="微软雅黑" pitchFamily="34" charset="-122"/>
                <a:ea typeface="微软雅黑" pitchFamily="34" charset="-122"/>
              </a:rPr>
              <a:t>(x)</a:t>
            </a:r>
            <a:r>
              <a:rPr lang="zh-CN" altLang="en-US" sz="1200" b="1" spc="-5" dirty="0">
                <a:latin typeface="微软雅黑" pitchFamily="34" charset="-122"/>
                <a:ea typeface="微软雅黑" pitchFamily="34" charset="-122"/>
              </a:rPr>
              <a:t>的作用是</a:t>
            </a:r>
            <a:r>
              <a:rPr lang="zh-CN" altLang="en-US" dirty="0"/>
              <a:t>增加一个元素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E68D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微软雅黑"/>
              </a:rPr>
              <a:t>  例如：</a:t>
            </a:r>
            <a:r>
              <a:rPr kumimoji="0" lang="en-US" altLang="zh-CN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3E68D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微软雅黑"/>
              </a:rPr>
              <a:t>ls.append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3E68D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微软雅黑"/>
              </a:rPr>
              <a:t>(77)   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E68D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微软雅黑"/>
              </a:rPr>
              <a:t>在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3E68D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微软雅黑"/>
              </a:rPr>
              <a:t>ls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E68D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微软雅黑"/>
              </a:rPr>
              <a:t>的最后添加一个元素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3E68D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微软雅黑"/>
              </a:rPr>
              <a:t>77   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E68D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微软雅黑"/>
              </a:rPr>
              <a:t>结果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3E68D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微软雅黑"/>
              </a:rPr>
              <a:t>ls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E68D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微软雅黑"/>
              </a:rPr>
              <a:t>变为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3E68D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微软雅黑"/>
              </a:rPr>
              <a:t>[10,20,30,77] 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spc="-5" dirty="0" err="1">
                <a:latin typeface="微软雅黑" pitchFamily="34" charset="-122"/>
                <a:ea typeface="微软雅黑" pitchFamily="34" charset="-122"/>
              </a:rPr>
              <a:t>ls.clear</a:t>
            </a:r>
            <a:r>
              <a:rPr lang="en-US" altLang="zh-CN" sz="1200" b="1" spc="-5" dirty="0"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sz="1200" b="1" spc="-5" dirty="0">
                <a:latin typeface="微软雅黑" pitchFamily="34" charset="-122"/>
                <a:ea typeface="微软雅黑" pitchFamily="34" charset="-122"/>
              </a:rPr>
              <a:t>的作用是</a:t>
            </a:r>
            <a:r>
              <a:rPr lang="zh-CN" altLang="en-US" dirty="0"/>
              <a:t>清除列表，列表变成空列表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spc="-5" dirty="0" err="1">
                <a:latin typeface="微软雅黑" pitchFamily="34" charset="-122"/>
                <a:ea typeface="微软雅黑" pitchFamily="34" charset="-122"/>
              </a:rPr>
              <a:t>ls.copy</a:t>
            </a:r>
            <a:r>
              <a:rPr lang="en-US" altLang="zh-CN" sz="1200" b="1" spc="-5" dirty="0"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sz="1200" b="1" spc="-5" dirty="0">
                <a:latin typeface="微软雅黑" pitchFamily="34" charset="-122"/>
                <a:ea typeface="微软雅黑" pitchFamily="34" charset="-122"/>
              </a:rPr>
              <a:t>的作用是</a:t>
            </a:r>
            <a:r>
              <a:rPr lang="zh-CN" altLang="en-US" dirty="0"/>
              <a:t>拷贝所有元素生成新列表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dirty="0" err="1">
                <a:latin typeface="微软雅黑" pitchFamily="34" charset="-122"/>
                <a:ea typeface="微软雅黑" pitchFamily="34" charset="-122"/>
              </a:rPr>
              <a:t>ls.insert</a:t>
            </a:r>
            <a:r>
              <a:rPr lang="en-US" altLang="zh-CN" sz="1200" b="1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200" b="1" dirty="0" err="1">
                <a:latin typeface="微软雅黑" pitchFamily="34" charset="-122"/>
                <a:ea typeface="微软雅黑" pitchFamily="34" charset="-122"/>
              </a:rPr>
              <a:t>i,x</a:t>
            </a:r>
            <a:r>
              <a:rPr lang="en-US" altLang="zh-CN" sz="1200" b="1" dirty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1200" b="1" spc="-5" dirty="0">
                <a:latin typeface="微软雅黑" pitchFamily="34" charset="-122"/>
                <a:ea typeface="微软雅黑" pitchFamily="34" charset="-122"/>
              </a:rPr>
              <a:t>的作用是</a:t>
            </a:r>
            <a:r>
              <a:rPr lang="zh-CN" altLang="en-US" dirty="0"/>
              <a:t>在索引号为</a:t>
            </a:r>
            <a:r>
              <a:rPr lang="en-US" altLang="zh-CN" dirty="0" err="1"/>
              <a:t>i</a:t>
            </a:r>
            <a:r>
              <a:rPr lang="zh-CN" altLang="en-US" dirty="0"/>
              <a:t>的位置上插入新元素</a:t>
            </a:r>
            <a:r>
              <a:rPr lang="en-US" altLang="zh-CN" dirty="0"/>
              <a:t>x</a:t>
            </a:r>
            <a:r>
              <a:rPr lang="zh-CN" altLang="en-US" dirty="0"/>
              <a:t>。例如：</a:t>
            </a:r>
            <a:r>
              <a:rPr lang="en-US" altLang="zh-CN" dirty="0" err="1"/>
              <a:t>ls.insert</a:t>
            </a:r>
            <a:r>
              <a:rPr lang="en-US" altLang="zh-CN" dirty="0"/>
              <a:t>(2,77) </a:t>
            </a:r>
            <a:r>
              <a:rPr lang="zh-CN" altLang="en-US" dirty="0"/>
              <a:t>在索引号为</a:t>
            </a:r>
            <a:r>
              <a:rPr lang="en-US" altLang="zh-CN" dirty="0"/>
              <a:t>2</a:t>
            </a:r>
            <a:r>
              <a:rPr lang="zh-CN" altLang="en-US" dirty="0"/>
              <a:t>的位置插入</a:t>
            </a:r>
            <a:r>
              <a:rPr lang="en-US" altLang="zh-CN" dirty="0"/>
              <a:t>77</a:t>
            </a:r>
            <a:r>
              <a:rPr lang="zh-CN" altLang="en-US" dirty="0"/>
              <a:t>，这个位置及后面的元素依次右移。结果</a:t>
            </a:r>
            <a:r>
              <a:rPr lang="en-US" altLang="zh-CN" dirty="0"/>
              <a:t>ls</a:t>
            </a:r>
            <a:r>
              <a:rPr lang="zh-CN" altLang="en-US" dirty="0"/>
              <a:t>变为</a:t>
            </a:r>
            <a:r>
              <a:rPr lang="en-US" altLang="zh-CN" dirty="0"/>
              <a:t>[10,20,77,30]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spc="-5" dirty="0" err="1">
                <a:latin typeface="微软雅黑" pitchFamily="34" charset="-122"/>
                <a:ea typeface="微软雅黑" pitchFamily="34" charset="-122"/>
              </a:rPr>
              <a:t>ls.pop</a:t>
            </a:r>
            <a:r>
              <a:rPr lang="en-US" altLang="zh-CN" sz="1200" b="1" spc="-5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200" b="1" spc="-5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1200" b="1" spc="-5" dirty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1200" b="1" spc="-5" dirty="0">
                <a:latin typeface="微软雅黑" pitchFamily="34" charset="-122"/>
                <a:ea typeface="微软雅黑" pitchFamily="34" charset="-122"/>
              </a:rPr>
              <a:t>的作用是</a:t>
            </a:r>
            <a:r>
              <a:rPr lang="zh-CN" altLang="en-US" dirty="0"/>
              <a:t>取出索引号为</a:t>
            </a:r>
            <a:r>
              <a:rPr lang="en-US" altLang="zh-CN" dirty="0" err="1"/>
              <a:t>i</a:t>
            </a:r>
            <a:r>
              <a:rPr lang="zh-CN" altLang="en-US" dirty="0"/>
              <a:t>的位置上的元素，并删除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spc="-10" dirty="0" err="1">
                <a:latin typeface="微软雅黑" pitchFamily="34" charset="-122"/>
                <a:ea typeface="微软雅黑" pitchFamily="34" charset="-122"/>
              </a:rPr>
              <a:t>ls.remove</a:t>
            </a:r>
            <a:r>
              <a:rPr lang="en-US" altLang="zh-CN" sz="1200" b="1" spc="-10" dirty="0">
                <a:latin typeface="微软雅黑" pitchFamily="34" charset="-122"/>
                <a:ea typeface="微软雅黑" pitchFamily="34" charset="-122"/>
              </a:rPr>
              <a:t>(x)</a:t>
            </a:r>
            <a:r>
              <a:rPr lang="zh-CN" altLang="en-US" sz="1200" b="1" spc="-5" dirty="0">
                <a:latin typeface="微软雅黑" pitchFamily="34" charset="-122"/>
                <a:ea typeface="微软雅黑" pitchFamily="34" charset="-122"/>
              </a:rPr>
              <a:t>的作用是</a:t>
            </a:r>
            <a:r>
              <a:rPr lang="zh-CN" altLang="en-US" dirty="0"/>
              <a:t>删除列表中的第一个为</a:t>
            </a:r>
            <a:r>
              <a:rPr lang="en-US" altLang="zh-CN" dirty="0"/>
              <a:t>x</a:t>
            </a:r>
            <a:r>
              <a:rPr lang="zh-CN" altLang="en-US" dirty="0"/>
              <a:t>的元素，这里的</a:t>
            </a:r>
            <a:r>
              <a:rPr lang="en-US" altLang="zh-CN" dirty="0"/>
              <a:t>remove</a:t>
            </a:r>
            <a:r>
              <a:rPr lang="zh-CN" altLang="en-US" dirty="0"/>
              <a:t>是按值删除，前面的</a:t>
            </a:r>
            <a:r>
              <a:rPr lang="en-US" altLang="zh-CN" dirty="0"/>
              <a:t>pop</a:t>
            </a:r>
            <a:r>
              <a:rPr lang="zh-CN" altLang="en-US" dirty="0"/>
              <a:t>是按索引号删除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spc="-10" dirty="0" err="1">
                <a:latin typeface="微软雅黑" pitchFamily="34" charset="-122"/>
                <a:ea typeface="微软雅黑" pitchFamily="34" charset="-122"/>
              </a:rPr>
              <a:t>ls.reverse</a:t>
            </a:r>
            <a:r>
              <a:rPr lang="en-US" altLang="zh-CN" sz="1200" b="1" spc="-10" dirty="0"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sz="1200" b="1" spc="-5" dirty="0">
                <a:latin typeface="微软雅黑" pitchFamily="34" charset="-122"/>
                <a:ea typeface="微软雅黑" pitchFamily="34" charset="-122"/>
              </a:rPr>
              <a:t>的作用是所有</a:t>
            </a:r>
            <a:r>
              <a:rPr lang="zh-CN" altLang="en-US" dirty="0"/>
              <a:t>元素逆序反转，第一个元素和最后一个元素互换位置，第二个元素和倒数第二个元素互换位置。例如：</a:t>
            </a:r>
            <a:r>
              <a:rPr lang="en-US" altLang="zh-CN" dirty="0" err="1"/>
              <a:t>ls.reverse</a:t>
            </a:r>
            <a:r>
              <a:rPr lang="en-US" altLang="zh-CN" dirty="0"/>
              <a:t>( ) </a:t>
            </a:r>
            <a:r>
              <a:rPr lang="zh-CN" altLang="en-US" dirty="0"/>
              <a:t>结果</a:t>
            </a:r>
            <a:r>
              <a:rPr lang="en-US" altLang="zh-CN" dirty="0"/>
              <a:t>ls</a:t>
            </a:r>
            <a:r>
              <a:rPr lang="zh-CN" altLang="en-US" dirty="0"/>
              <a:t>变为</a:t>
            </a:r>
            <a:r>
              <a:rPr lang="en-US" altLang="zh-CN" dirty="0"/>
              <a:t>[30,20,10]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dirty="0" err="1">
                <a:latin typeface="微软雅黑" pitchFamily="34" charset="-122"/>
                <a:ea typeface="微软雅黑" pitchFamily="34" charset="-122"/>
              </a:rPr>
              <a:t>ls.sort</a:t>
            </a:r>
            <a:r>
              <a:rPr lang="en-US" altLang="zh-CN" sz="1200" b="1" dirty="0"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sz="1200" b="1" spc="-5" dirty="0">
                <a:latin typeface="微软雅黑" pitchFamily="34" charset="-122"/>
                <a:ea typeface="微软雅黑" pitchFamily="34" charset="-122"/>
              </a:rPr>
              <a:t>的作用是</a:t>
            </a:r>
            <a:r>
              <a:rPr lang="zh-CN" altLang="en-US" dirty="0"/>
              <a:t>排序，如果指定</a:t>
            </a:r>
            <a:r>
              <a:rPr lang="en-US" altLang="zh-CN" dirty="0"/>
              <a:t>reverse</a:t>
            </a:r>
            <a:r>
              <a:rPr lang="zh-CN" altLang="en-US" dirty="0"/>
              <a:t>参数为</a:t>
            </a:r>
            <a:r>
              <a:rPr lang="en-US" altLang="zh-CN" dirty="0"/>
              <a:t>True</a:t>
            </a:r>
            <a:r>
              <a:rPr lang="zh-CN" altLang="en-US" dirty="0"/>
              <a:t>的话，则可以实现降序排列，如果没有指定</a:t>
            </a:r>
            <a:r>
              <a:rPr lang="en-US" altLang="zh-CN" dirty="0"/>
              <a:t>reverse</a:t>
            </a:r>
            <a:r>
              <a:rPr lang="zh-CN" altLang="en-US" dirty="0"/>
              <a:t>参数，则实现升序排列。</a:t>
            </a:r>
            <a:endParaRPr lang="en-US" altLang="zh-CN" dirty="0"/>
          </a:p>
          <a:p>
            <a:r>
              <a:rPr lang="zh-CN" altLang="en-US" dirty="0"/>
              <a:t>例如：</a:t>
            </a:r>
            <a:r>
              <a:rPr lang="en-US" altLang="zh-CN" dirty="0" err="1"/>
              <a:t>ls.sort</a:t>
            </a:r>
            <a:r>
              <a:rPr lang="en-US" altLang="zh-CN" dirty="0"/>
              <a:t>(reverse=True)    </a:t>
            </a:r>
            <a:r>
              <a:rPr lang="zh-CN" altLang="en-US" dirty="0"/>
              <a:t>结果</a:t>
            </a:r>
            <a:r>
              <a:rPr lang="en-US" altLang="zh-CN" dirty="0"/>
              <a:t>ls</a:t>
            </a:r>
            <a:r>
              <a:rPr lang="zh-CN" altLang="en-US" dirty="0"/>
              <a:t>变为</a:t>
            </a:r>
            <a:r>
              <a:rPr lang="en-US" altLang="zh-CN" dirty="0"/>
              <a:t>[30,20,10]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15273-E56A-40F7-8202-17F6624D187C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22468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下面我们用录入</a:t>
            </a:r>
            <a:r>
              <a:rPr lang="en-US" altLang="zh-CN" dirty="0"/>
              <a:t>6</a:t>
            </a:r>
            <a:r>
              <a:rPr lang="zh-CN" altLang="en-US" dirty="0"/>
              <a:t>名学生的成绩存入列表，来说明列表的常见操作。</a:t>
            </a:r>
            <a:endParaRPr lang="en-US" altLang="zh-CN" dirty="0"/>
          </a:p>
          <a:p>
            <a:r>
              <a:rPr lang="zh-CN" altLang="en-US" dirty="0"/>
              <a:t>首先定义一个成绩列表</a:t>
            </a:r>
            <a:r>
              <a:rPr lang="en-US" altLang="zh-CN" dirty="0" err="1"/>
              <a:t>score_list</a:t>
            </a:r>
            <a:r>
              <a:rPr lang="zh-CN" altLang="en-US" dirty="0"/>
              <a:t>，并初始化为空列表</a:t>
            </a:r>
            <a:endParaRPr lang="en-US" altLang="zh-CN" dirty="0"/>
          </a:p>
          <a:p>
            <a:r>
              <a:rPr lang="zh-CN" altLang="en-US" dirty="0"/>
              <a:t>然后用循环语句向列表中添加新成绩。</a:t>
            </a:r>
            <a:endParaRPr lang="en-US" altLang="zh-CN" dirty="0"/>
          </a:p>
          <a:p>
            <a:r>
              <a:rPr lang="zh-CN" altLang="en-US" dirty="0"/>
              <a:t>具体做法是每次先用</a:t>
            </a:r>
            <a:r>
              <a:rPr lang="en-US" altLang="zh-CN" dirty="0"/>
              <a:t>eval input</a:t>
            </a:r>
            <a:r>
              <a:rPr lang="zh-CN" altLang="en-US" dirty="0"/>
              <a:t>获得用户输入的成绩，并转换为数值</a:t>
            </a:r>
            <a:endParaRPr lang="en-US" altLang="zh-CN" dirty="0"/>
          </a:p>
          <a:p>
            <a:r>
              <a:rPr lang="zh-CN" altLang="en-US" dirty="0"/>
              <a:t>然后调用列表的</a:t>
            </a:r>
            <a:r>
              <a:rPr lang="en-US" altLang="zh-CN" dirty="0"/>
              <a:t>append</a:t>
            </a:r>
            <a:r>
              <a:rPr lang="zh-CN" altLang="en-US" dirty="0"/>
              <a:t>方法将该成绩添加到列表的最后</a:t>
            </a:r>
            <a:endParaRPr lang="en-US" altLang="zh-CN" dirty="0"/>
          </a:p>
          <a:p>
            <a:r>
              <a:rPr lang="zh-CN" altLang="en-US" dirty="0"/>
              <a:t>重复六次之后，即可将</a:t>
            </a:r>
            <a:r>
              <a:rPr lang="en-US" altLang="zh-CN" dirty="0"/>
              <a:t>6</a:t>
            </a:r>
            <a:r>
              <a:rPr lang="zh-CN" altLang="en-US" dirty="0"/>
              <a:t>个成绩值存放到列表中。</a:t>
            </a:r>
            <a:endParaRPr lang="en-US" altLang="zh-CN" dirty="0"/>
          </a:p>
          <a:p>
            <a:r>
              <a:rPr lang="zh-CN" altLang="en-US" dirty="0"/>
              <a:t>最后输出成绩列表的内容。</a:t>
            </a:r>
            <a:endParaRPr lang="en-US" altLang="zh-CN" dirty="0"/>
          </a:p>
          <a:p>
            <a:r>
              <a:rPr lang="zh-CN" altLang="en-US" dirty="0"/>
              <a:t>本讲我们学习了列表类型的常见操作以及常见的方法函数，同学再见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15273-E56A-40F7-8202-17F6624D187C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581501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同学你好，本讲，我们学习列表类型的两个应用案例，来掌握列表类型的处理过程。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首先，我们来看例</a:t>
            </a:r>
            <a:r>
              <a:rPr lang="en-US" altLang="zh-CN" dirty="0"/>
              <a:t>3.15</a:t>
            </a:r>
            <a:r>
              <a:rPr lang="zh-CN" altLang="en-US" dirty="0"/>
              <a:t>，要求删除不合理的成绩数据，要求用列表来实现。</a:t>
            </a:r>
            <a:endParaRPr lang="en-US" altLang="zh-CN" dirty="0"/>
          </a:p>
          <a:p>
            <a:r>
              <a:rPr lang="zh-CN" altLang="en-US" dirty="0"/>
              <a:t>首先创建一个成绩列表</a:t>
            </a:r>
            <a:r>
              <a:rPr lang="en-US" altLang="zh-CN" dirty="0" err="1"/>
              <a:t>score_list</a:t>
            </a:r>
            <a:r>
              <a:rPr lang="zh-CN" altLang="en-US" dirty="0"/>
              <a:t>，存放原始的</a:t>
            </a:r>
            <a:r>
              <a:rPr lang="en-US" altLang="zh-CN" dirty="0"/>
              <a:t>8</a:t>
            </a:r>
            <a:r>
              <a:rPr lang="zh-CN" altLang="en-US" dirty="0"/>
              <a:t>个成绩。</a:t>
            </a:r>
            <a:endParaRPr lang="en-US" altLang="zh-CN" dirty="0"/>
          </a:p>
          <a:p>
            <a:r>
              <a:rPr lang="zh-CN" altLang="en-US" dirty="0"/>
              <a:t>然后通过</a:t>
            </a:r>
            <a:r>
              <a:rPr lang="en-US" altLang="zh-CN" dirty="0"/>
              <a:t>for</a:t>
            </a:r>
            <a:r>
              <a:rPr lang="zh-CN" altLang="en-US" dirty="0"/>
              <a:t>语句遍历列表，提取每个元素存在</a:t>
            </a:r>
            <a:r>
              <a:rPr lang="en-US" altLang="zh-CN" dirty="0" err="1"/>
              <a:t>i</a:t>
            </a:r>
            <a:r>
              <a:rPr lang="zh-CN" altLang="en-US" dirty="0"/>
              <a:t>中，并用</a:t>
            </a:r>
            <a:r>
              <a:rPr lang="en-US" altLang="zh-CN" dirty="0"/>
              <a:t>if</a:t>
            </a:r>
            <a:r>
              <a:rPr lang="zh-CN" altLang="en-US" dirty="0"/>
              <a:t>语句判断</a:t>
            </a:r>
            <a:r>
              <a:rPr lang="en-US" altLang="zh-CN" dirty="0" err="1"/>
              <a:t>i</a:t>
            </a:r>
            <a:r>
              <a:rPr lang="zh-CN" altLang="en-US" dirty="0"/>
              <a:t>是否合理，</a:t>
            </a:r>
            <a:endParaRPr lang="en-US" altLang="zh-CN" dirty="0"/>
          </a:p>
          <a:p>
            <a:r>
              <a:rPr lang="zh-CN" altLang="en-US" dirty="0"/>
              <a:t>如果成绩</a:t>
            </a:r>
            <a:r>
              <a:rPr lang="en-US" altLang="zh-CN" dirty="0" err="1"/>
              <a:t>i</a:t>
            </a:r>
            <a:r>
              <a:rPr lang="zh-CN" altLang="en-US" dirty="0"/>
              <a:t>小于</a:t>
            </a:r>
            <a:r>
              <a:rPr lang="en-US" altLang="zh-CN" dirty="0"/>
              <a:t>0</a:t>
            </a:r>
            <a:r>
              <a:rPr lang="zh-CN" altLang="en-US" dirty="0"/>
              <a:t>或者大于</a:t>
            </a:r>
            <a:r>
              <a:rPr lang="en-US" altLang="zh-CN" dirty="0"/>
              <a:t>100</a:t>
            </a:r>
            <a:r>
              <a:rPr lang="zh-CN" altLang="en-US" dirty="0"/>
              <a:t>，则认为成绩不合法，将该成绩从列表中删除。因为这里是根据值删除因此需要使用</a:t>
            </a:r>
            <a:r>
              <a:rPr lang="en-US" altLang="zh-CN" dirty="0"/>
              <a:t>remove</a:t>
            </a:r>
            <a:r>
              <a:rPr lang="zh-CN" altLang="en-US" dirty="0"/>
              <a:t>方法</a:t>
            </a:r>
            <a:endParaRPr lang="en-US" altLang="zh-CN" dirty="0"/>
          </a:p>
          <a:p>
            <a:r>
              <a:rPr lang="zh-CN" altLang="en-US" dirty="0"/>
              <a:t>退出</a:t>
            </a:r>
            <a:r>
              <a:rPr lang="en-US" altLang="zh-CN" dirty="0"/>
              <a:t>for</a:t>
            </a:r>
            <a:r>
              <a:rPr lang="zh-CN" altLang="en-US" dirty="0"/>
              <a:t>循环之后，输出处理之后的列表</a:t>
            </a:r>
            <a:r>
              <a:rPr lang="en-US" altLang="zh-CN" dirty="0"/>
              <a:t>score-list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2899C-268E-405B-BC97-CAD67B356A48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68767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3.16 </a:t>
            </a:r>
            <a:r>
              <a:rPr lang="zh-CN" altLang="en-US" dirty="0"/>
              <a:t>是把成绩进行排序，并输出前三名的成绩。</a:t>
            </a:r>
            <a:endParaRPr lang="en-US" altLang="zh-CN" dirty="0"/>
          </a:p>
          <a:p>
            <a:r>
              <a:rPr lang="zh-CN" altLang="en-US" dirty="0"/>
              <a:t>首先创建成绩列表，并把</a:t>
            </a:r>
            <a:r>
              <a:rPr lang="en-US" altLang="zh-CN" dirty="0"/>
              <a:t>9</a:t>
            </a:r>
            <a:r>
              <a:rPr lang="zh-CN" altLang="en-US" dirty="0"/>
              <a:t>个成绩存在列表中。</a:t>
            </a:r>
            <a:endParaRPr lang="en-US" altLang="zh-CN" dirty="0"/>
          </a:p>
          <a:p>
            <a:r>
              <a:rPr lang="zh-CN" altLang="en-US" dirty="0"/>
              <a:t>然后调用列表的</a:t>
            </a:r>
            <a:r>
              <a:rPr lang="en-US" altLang="zh-CN" dirty="0"/>
              <a:t>sort</a:t>
            </a:r>
            <a:r>
              <a:rPr lang="zh-CN" altLang="en-US" dirty="0"/>
              <a:t>方法进行排序，并通过指定</a:t>
            </a:r>
            <a:r>
              <a:rPr lang="en-US" altLang="zh-CN" dirty="0"/>
              <a:t>reverse</a:t>
            </a:r>
            <a:r>
              <a:rPr lang="zh-CN" altLang="en-US" dirty="0"/>
              <a:t>参数为</a:t>
            </a:r>
            <a:r>
              <a:rPr lang="en-US" altLang="zh-CN" dirty="0"/>
              <a:t>True</a:t>
            </a:r>
            <a:r>
              <a:rPr lang="zh-CN" altLang="en-US" dirty="0"/>
              <a:t>，要求进行降序排列。注意这里</a:t>
            </a:r>
            <a:r>
              <a:rPr lang="en-US" altLang="zh-CN" dirty="0"/>
              <a:t>True</a:t>
            </a:r>
            <a:r>
              <a:rPr lang="zh-CN" altLang="en-US" dirty="0"/>
              <a:t>中</a:t>
            </a:r>
            <a:r>
              <a:rPr lang="en-US" altLang="zh-CN" dirty="0"/>
              <a:t>T</a:t>
            </a:r>
            <a:r>
              <a:rPr lang="zh-CN" altLang="en-US" dirty="0"/>
              <a:t>为 大写。</a:t>
            </a:r>
            <a:endParaRPr lang="en-US" altLang="zh-CN" dirty="0"/>
          </a:p>
          <a:p>
            <a:r>
              <a:rPr lang="zh-CN" altLang="en-US" dirty="0"/>
              <a:t>最后输出列表的切片结果，即序号为</a:t>
            </a:r>
            <a:r>
              <a:rPr lang="en-US" altLang="zh-CN" dirty="0"/>
              <a:t>012</a:t>
            </a:r>
            <a:r>
              <a:rPr lang="zh-CN" altLang="en-US" dirty="0"/>
              <a:t>的三个元组组成的子列表。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2899C-268E-405B-BC97-CAD67B356A48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49274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对于不同的序列类型，应用场景也不一样。</a:t>
            </a:r>
            <a:endParaRPr lang="en-US" altLang="zh-CN" dirty="0"/>
          </a:p>
          <a:p>
            <a:r>
              <a:rPr lang="zh-CN" altLang="en-US" dirty="0"/>
              <a:t>元组用于元素不改变的场景。</a:t>
            </a:r>
            <a:endParaRPr lang="en-US" altLang="zh-CN" dirty="0"/>
          </a:p>
          <a:p>
            <a:r>
              <a:rPr lang="zh-CN" altLang="en-US" dirty="0"/>
              <a:t>而列表用于数据可改变的场景。</a:t>
            </a:r>
            <a:endParaRPr lang="en-US" altLang="zh-CN" dirty="0"/>
          </a:p>
          <a:p>
            <a:r>
              <a:rPr lang="zh-CN" altLang="en-US" dirty="0"/>
              <a:t>如果要对数据保护，可以将数据列表转换成元组类型。</a:t>
            </a:r>
            <a:endParaRPr lang="en-US" altLang="zh-CN" dirty="0"/>
          </a:p>
          <a:p>
            <a:r>
              <a:rPr lang="zh-CN" altLang="en-US" dirty="0"/>
              <a:t>另外，列表类型常用于定义多维数据。</a:t>
            </a:r>
            <a:endParaRPr lang="en-US" altLang="zh-CN" dirty="0"/>
          </a:p>
          <a:p>
            <a:r>
              <a:rPr lang="zh-CN" altLang="en-US" dirty="0"/>
              <a:t>本讲，我们学习了列表应用举例，同学再见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15273-E56A-40F7-8202-17F6624D187C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16926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同学你好，本讲我们学习集合类型。</a:t>
            </a:r>
            <a:endParaRPr lang="en-US" altLang="zh-CN" dirty="0"/>
          </a:p>
          <a:p>
            <a:endParaRPr lang="zh-CN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15273-E56A-40F7-8202-17F6624D187C}" type="slidenum">
              <a:rPr lang="zh-CN" altLang="en-US" smtClean="0">
                <a:solidFill>
                  <a:prstClr val="black"/>
                </a:solidFill>
              </a:rPr>
              <a:pPr/>
              <a:t>55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133808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zh-CN" altLang="en-US" dirty="0">
                <a:latin typeface="Arial Unicode MS" panose="020B0604020202020204" pitchFamily="34" charset="-122"/>
                <a:sym typeface="Huawei Sans" panose="020C0503030203020204" pitchFamily="34" charset="0"/>
              </a:rPr>
              <a:t>集合类型与数学中的集合概念一致</a:t>
            </a:r>
          </a:p>
          <a:p>
            <a:pPr lvl="1"/>
            <a:r>
              <a:rPr lang="zh-CN" altLang="en-US" dirty="0">
                <a:latin typeface="Arial Unicode MS" panose="020B0604020202020204" pitchFamily="34" charset="-122"/>
                <a:sym typeface="Huawei Sans" panose="020C0503030203020204" pitchFamily="34" charset="0"/>
              </a:rPr>
              <a:t>集合是多个元素的无序组合</a:t>
            </a:r>
          </a:p>
          <a:p>
            <a:pPr lvl="1"/>
            <a:r>
              <a:rPr lang="zh-CN" altLang="en-US" dirty="0">
                <a:latin typeface="Arial Unicode MS" panose="020B0604020202020204" pitchFamily="34" charset="-122"/>
                <a:sym typeface="Huawei Sans" panose="020C0503030203020204" pitchFamily="34" charset="0"/>
              </a:rPr>
              <a:t>集合元素之间无顺序，因此每个元素是唯一的，不存在相同元素的情况</a:t>
            </a:r>
            <a:endParaRPr lang="en-US" altLang="zh-CN" dirty="0">
              <a:latin typeface="Arial Unicode MS" panose="020B0604020202020204" pitchFamily="34" charset="-122"/>
              <a:sym typeface="Huawei Sans" panose="020C0503030203020204" pitchFamily="34" charset="0"/>
            </a:endParaRPr>
          </a:p>
          <a:p>
            <a:r>
              <a:rPr lang="zh-CN" altLang="en-US" dirty="0">
                <a:latin typeface="Arial Unicode MS" panose="020B0604020202020204" pitchFamily="34" charset="-122"/>
                <a:sym typeface="Huawei Sans" panose="020C0503030203020204" pitchFamily="34" charset="0"/>
              </a:rPr>
              <a:t>集合用大括号 </a:t>
            </a:r>
            <a:r>
              <a:rPr lang="en-US" altLang="zh-CN" dirty="0">
                <a:latin typeface="Arial Unicode MS" panose="020B0604020202020204" pitchFamily="34" charset="-122"/>
                <a:sym typeface="Huawei Sans" panose="020C0503030203020204" pitchFamily="34" charset="0"/>
              </a:rPr>
              <a:t>{} </a:t>
            </a:r>
            <a:r>
              <a:rPr lang="zh-CN" altLang="en-US" dirty="0">
                <a:latin typeface="Arial Unicode MS" panose="020B0604020202020204" pitchFamily="34" charset="-122"/>
                <a:sym typeface="Huawei Sans" panose="020C0503030203020204" pitchFamily="34" charset="0"/>
              </a:rPr>
              <a:t>表示，元素间用逗号分隔</a:t>
            </a:r>
          </a:p>
          <a:p>
            <a:pPr lvl="1"/>
            <a:r>
              <a:rPr lang="zh-CN" altLang="en-US" dirty="0">
                <a:latin typeface="Arial Unicode MS" panose="020B0604020202020204" pitchFamily="34" charset="-122"/>
                <a:sym typeface="Huawei Sans" panose="020C0503030203020204" pitchFamily="34" charset="0"/>
              </a:rPr>
              <a:t>建立集合类型用 </a:t>
            </a:r>
            <a:r>
              <a:rPr lang="en-US" altLang="zh-CN" dirty="0">
                <a:latin typeface="Arial Unicode MS" panose="020B0604020202020204" pitchFamily="34" charset="-122"/>
                <a:sym typeface="Huawei Sans" panose="020C0503030203020204" pitchFamily="34" charset="0"/>
              </a:rPr>
              <a:t>{} </a:t>
            </a:r>
            <a:r>
              <a:rPr lang="zh-CN" altLang="en-US" dirty="0">
                <a:latin typeface="Arial Unicode MS" panose="020B0604020202020204" pitchFamily="34" charset="-122"/>
                <a:sym typeface="Huawei Sans" panose="020C0503030203020204" pitchFamily="34" charset="0"/>
              </a:rPr>
              <a:t>或 </a:t>
            </a:r>
            <a:r>
              <a:rPr lang="en-US" altLang="zh-CN" dirty="0">
                <a:latin typeface="Arial Unicode MS" panose="020B0604020202020204" pitchFamily="34" charset="-122"/>
                <a:sym typeface="Huawei Sans" panose="020C0503030203020204" pitchFamily="34" charset="0"/>
              </a:rPr>
              <a:t>set()</a:t>
            </a:r>
          </a:p>
          <a:p>
            <a:pPr lvl="1"/>
            <a:r>
              <a:rPr lang="zh-CN" altLang="en-US" dirty="0">
                <a:latin typeface="Arial Unicode MS" panose="020B0604020202020204" pitchFamily="34" charset="-122"/>
                <a:sym typeface="Huawei Sans" panose="020C0503030203020204" pitchFamily="34" charset="0"/>
              </a:rPr>
              <a:t>如果要建立空集合类型，必须使用</a:t>
            </a:r>
            <a:r>
              <a:rPr lang="en-US" altLang="zh-CN" dirty="0">
                <a:latin typeface="Arial Unicode MS" panose="020B0604020202020204" pitchFamily="34" charset="-122"/>
                <a:sym typeface="Huawei Sans" panose="020C0503030203020204" pitchFamily="34" charset="0"/>
              </a:rPr>
              <a:t>set()</a:t>
            </a:r>
            <a:r>
              <a:rPr lang="zh-CN" altLang="en-US" dirty="0">
                <a:latin typeface="Arial Unicode MS" panose="020B0604020202020204" pitchFamily="34" charset="-122"/>
                <a:sym typeface="Huawei Sans" panose="020C0503030203020204" pitchFamily="34" charset="0"/>
              </a:rPr>
              <a:t>，圆括号中是空的。创建空集合不能用</a:t>
            </a:r>
            <a:r>
              <a:rPr lang="en-US" altLang="zh-CN" dirty="0">
                <a:latin typeface="Arial Unicode MS" panose="020B0604020202020204" pitchFamily="34" charset="-122"/>
                <a:sym typeface="Huawei Sans" panose="020C0503030203020204" pitchFamily="34" charset="0"/>
              </a:rPr>
              <a:t>{}</a:t>
            </a:r>
            <a:r>
              <a:rPr lang="zh-CN" altLang="en-US" dirty="0">
                <a:latin typeface="Arial Unicode MS" panose="020B0604020202020204" pitchFamily="34" charset="-122"/>
                <a:sym typeface="Huawei Sans" panose="020C0503030203020204" pitchFamily="34" charset="0"/>
              </a:rPr>
              <a:t>，在后面我们会学习，</a:t>
            </a:r>
            <a:r>
              <a:rPr lang="en-US" altLang="zh-CN" dirty="0">
                <a:latin typeface="Arial Unicode MS" panose="020B0604020202020204" pitchFamily="34" charset="-122"/>
                <a:sym typeface="Huawei Sans" panose="020C0503030203020204" pitchFamily="34" charset="0"/>
              </a:rPr>
              <a:t>{}</a:t>
            </a:r>
            <a:r>
              <a:rPr lang="zh-CN" altLang="en-US" dirty="0">
                <a:latin typeface="Arial Unicode MS" panose="020B0604020202020204" pitchFamily="34" charset="-122"/>
                <a:sym typeface="Huawei Sans" panose="020C0503030203020204" pitchFamily="34" charset="0"/>
              </a:rPr>
              <a:t>表示创建空字典，</a:t>
            </a:r>
            <a:endParaRPr lang="en-US" altLang="zh-CN" dirty="0">
              <a:latin typeface="Arial Unicode MS" panose="020B0604020202020204" pitchFamily="34" charset="-122"/>
              <a:sym typeface="Huawei Sans" panose="020C0503030203020204" pitchFamily="34" charset="0"/>
            </a:endParaRPr>
          </a:p>
          <a:p>
            <a:endParaRPr lang="zh-CN" altLang="en-US" dirty="0"/>
          </a:p>
          <a:p>
            <a:pPr marL="180000" marR="0" indent="-180000" algn="l" defTabSz="1219304" rtl="0" eaLnBrk="1" fontAlgn="ctr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Char char="•"/>
              <a:tabLst/>
              <a:defRPr/>
            </a:pPr>
            <a:endParaRPr lang="zh-CN" altLang="en-US" dirty="0">
              <a:latin typeface="Arial Unicode MS" panose="020B0604020202020204" pitchFamily="34" charset="-122"/>
              <a:sym typeface="Huawei Sans" panose="020C0503030203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15273-E56A-40F7-8202-17F6624D187C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817491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下面我们来看集合的应用示例。</a:t>
            </a:r>
            <a:endParaRPr lang="en-US" altLang="zh-CN" dirty="0"/>
          </a:p>
          <a:p>
            <a:r>
              <a:rPr lang="zh-CN" altLang="en-US" dirty="0"/>
              <a:t>首先用</a:t>
            </a:r>
            <a:r>
              <a:rPr lang="en-US" altLang="zh-CN" dirty="0"/>
              <a:t>set</a:t>
            </a:r>
            <a:r>
              <a:rPr lang="zh-CN" altLang="en-US" dirty="0"/>
              <a:t>创建一个集合</a:t>
            </a:r>
            <a:r>
              <a:rPr lang="en-US" altLang="zh-CN" dirty="0"/>
              <a:t>A</a:t>
            </a:r>
            <a:r>
              <a:rPr lang="zh-CN" altLang="en-US" dirty="0"/>
              <a:t>，</a:t>
            </a:r>
            <a:r>
              <a:rPr lang="en-US" altLang="zh-CN" dirty="0"/>
              <a:t>set</a:t>
            </a:r>
            <a:r>
              <a:rPr lang="zh-CN" altLang="en-US" dirty="0"/>
              <a:t>的参数是一个字符串，可以看出是多个字符组成的序列。</a:t>
            </a:r>
            <a:endParaRPr lang="en-US" altLang="zh-CN" dirty="0"/>
          </a:p>
          <a:p>
            <a:r>
              <a:rPr lang="zh-CN" altLang="en-US" dirty="0"/>
              <a:t>因此</a:t>
            </a:r>
            <a:r>
              <a:rPr lang="en-US" altLang="zh-CN" dirty="0"/>
              <a:t>A</a:t>
            </a:r>
            <a:r>
              <a:rPr lang="zh-CN" altLang="en-US" dirty="0"/>
              <a:t>就是由多个字符组成的集合，而且每个字符不能重复。如果有重复的几个字符，则只保留一个字符。输出集合</a:t>
            </a:r>
            <a:r>
              <a:rPr lang="en-US" altLang="zh-CN" dirty="0"/>
              <a:t>A</a:t>
            </a:r>
            <a:r>
              <a:rPr lang="zh-CN" altLang="en-US" dirty="0"/>
              <a:t>的内容发现，集合内的元素是无序的，而且，每次输出的顺序都不一样。</a:t>
            </a:r>
            <a:endParaRPr lang="en-US" altLang="zh-CN" dirty="0"/>
          </a:p>
          <a:p>
            <a:r>
              <a:rPr lang="zh-CN" altLang="en-US" dirty="0"/>
              <a:t>创建集合</a:t>
            </a:r>
            <a:r>
              <a:rPr lang="en-US" altLang="zh-CN" dirty="0"/>
              <a:t>B</a:t>
            </a:r>
            <a:r>
              <a:rPr lang="zh-CN" altLang="en-US" dirty="0"/>
              <a:t>是通过</a:t>
            </a:r>
            <a:r>
              <a:rPr lang="en-US" altLang="zh-CN" dirty="0"/>
              <a:t>{}</a:t>
            </a:r>
            <a:r>
              <a:rPr lang="zh-CN" altLang="en-US" dirty="0"/>
              <a:t>中列出三个字符串。输出</a:t>
            </a:r>
            <a:r>
              <a:rPr lang="en-US" altLang="zh-CN" dirty="0"/>
              <a:t>B</a:t>
            </a:r>
            <a:r>
              <a:rPr lang="zh-CN" altLang="en-US" dirty="0"/>
              <a:t>的内容发现，三个元素的顺序也不再是创建时的顺序。</a:t>
            </a:r>
            <a:endParaRPr lang="en-US" altLang="zh-CN" dirty="0"/>
          </a:p>
          <a:p>
            <a:r>
              <a:rPr lang="zh-CN" altLang="en-US" dirty="0"/>
              <a:t>集合</a:t>
            </a:r>
            <a:r>
              <a:rPr lang="en-US" altLang="zh-CN" dirty="0"/>
              <a:t>c</a:t>
            </a:r>
            <a:r>
              <a:rPr lang="zh-CN" altLang="en-US" dirty="0"/>
              <a:t>中包含两个元素，一个是字符串，另一个是元组。</a:t>
            </a:r>
            <a:endParaRPr lang="en-US" altLang="zh-CN" dirty="0"/>
          </a:p>
          <a:p>
            <a:r>
              <a:rPr lang="zh-CN" altLang="en-US" dirty="0"/>
              <a:t>从输出结果来看，集合的</a:t>
            </a:r>
            <a:r>
              <a:rPr lang="en-US" altLang="zh-CN" dirty="0"/>
              <a:t>{}</a:t>
            </a:r>
            <a:r>
              <a:rPr lang="zh-CN" altLang="en-US" dirty="0"/>
              <a:t>中元素是无序的，输出顺序与创建顺序不同。</a:t>
            </a:r>
            <a:endParaRPr lang="en-US" altLang="zh-CN" dirty="0"/>
          </a:p>
          <a:p>
            <a:r>
              <a:rPr lang="zh-CN" altLang="en-US" dirty="0"/>
              <a:t>但是圆括号中的元组元素顺序是固定不变的 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2899C-268E-405B-BC97-CAD67B356A48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542287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同学你好，本讲我们学习集合的操作及方法函数。</a:t>
            </a:r>
            <a:endParaRPr lang="en-US" altLang="zh-CN" dirty="0"/>
          </a:p>
          <a:p>
            <a:r>
              <a:rPr lang="zh-CN" altLang="en-US" dirty="0"/>
              <a:t>集合有四个基本操作，分别是并，差，交，补。并操作符是</a:t>
            </a:r>
            <a:r>
              <a:rPr lang="en-US" altLang="zh-CN" dirty="0"/>
              <a:t>|</a:t>
            </a:r>
            <a:r>
              <a:rPr lang="zh-CN" altLang="en-US" dirty="0"/>
              <a:t>（也就是回车键上面的键），差操作符就是减号</a:t>
            </a:r>
            <a:r>
              <a:rPr lang="en-US" altLang="zh-CN" dirty="0"/>
              <a:t>-</a:t>
            </a:r>
            <a:r>
              <a:rPr lang="zh-CN" altLang="en-US" dirty="0"/>
              <a:t>，交操作符是</a:t>
            </a:r>
            <a:r>
              <a:rPr lang="en-US" altLang="zh-CN" dirty="0"/>
              <a:t>&amp;,</a:t>
            </a:r>
            <a:r>
              <a:rPr lang="zh-CN" altLang="en-US" dirty="0"/>
              <a:t>补操作符是</a:t>
            </a:r>
            <a:r>
              <a:rPr lang="en-US" altLang="zh-CN" dirty="0"/>
              <a:t>^</a:t>
            </a:r>
            <a:r>
              <a:rPr lang="zh-CN" altLang="en-US" dirty="0"/>
              <a:t>（也就是</a:t>
            </a:r>
            <a:r>
              <a:rPr lang="en-US" altLang="zh-CN" dirty="0"/>
              <a:t>6</a:t>
            </a:r>
            <a:r>
              <a:rPr lang="zh-CN" altLang="en-US" dirty="0"/>
              <a:t>那个键）</a:t>
            </a:r>
            <a:endParaRPr lang="en-US" altLang="zh-CN" dirty="0"/>
          </a:p>
          <a:p>
            <a:r>
              <a:rPr lang="zh-CN" altLang="en-US" dirty="0"/>
              <a:t>各个操作符与数学上的集合运算含义相同。</a:t>
            </a:r>
            <a:endParaRPr lang="en-US" altLang="zh-CN" dirty="0"/>
          </a:p>
          <a:p>
            <a:r>
              <a:rPr lang="zh-CN" altLang="en-US" dirty="0"/>
              <a:t>每个操作图中蓝色底纹部分为操作的结果。</a:t>
            </a:r>
            <a:endParaRPr lang="zh-CN" altLang="en-US" dirty="0">
              <a:latin typeface="Arial Unicode MS" panose="020B0604020202020204" pitchFamily="34" charset="-122"/>
              <a:sym typeface="Huawei Sans" panose="020C0503030203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15273-E56A-40F7-8202-17F6624D187C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29242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集合的</a:t>
            </a:r>
            <a:r>
              <a:rPr lang="en-US" altLang="zh-CN" dirty="0"/>
              <a:t>6</a:t>
            </a:r>
            <a:r>
              <a:rPr lang="zh-CN" altLang="en-US" dirty="0"/>
              <a:t>个操作符，如表所示。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2A4F86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假设下面举例中出现的</a:t>
            </a:r>
            <a:r>
              <a:rPr lang="zh-CN" altLang="en-US" sz="1200" b="1" dirty="0">
                <a:solidFill>
                  <a:srgbClr val="2A4F86"/>
                </a:solidFill>
                <a:latin typeface="微软雅黑" pitchFamily="34" charset="-122"/>
                <a:ea typeface="微软雅黑" pitchFamily="34" charset="-122"/>
              </a:rPr>
              <a:t>集合 </a:t>
            </a:r>
            <a:r>
              <a:rPr lang="en-US" altLang="zh-CN" sz="1200" b="1" dirty="0">
                <a:solidFill>
                  <a:srgbClr val="2A4F86"/>
                </a:solidFill>
                <a:latin typeface="微软雅黑" pitchFamily="34" charset="-122"/>
                <a:ea typeface="微软雅黑" pitchFamily="34" charset="-122"/>
              </a:rPr>
              <a:t>S1={1,2,3,4,5} 	S2={4,5,6,7,8}</a:t>
            </a:r>
            <a:endParaRPr lang="zh-CN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并，返回一个新集合，包括在集合</a:t>
            </a:r>
            <a:r>
              <a:rPr lang="en-US" altLang="zh-CN" dirty="0"/>
              <a:t>S</a:t>
            </a:r>
            <a:r>
              <a:rPr lang="zh-CN" altLang="en-US" dirty="0"/>
              <a:t>和</a:t>
            </a:r>
            <a:r>
              <a:rPr lang="en-US" altLang="zh-CN" dirty="0"/>
              <a:t>T</a:t>
            </a:r>
            <a:r>
              <a:rPr lang="zh-CN" altLang="en-US" dirty="0"/>
              <a:t>中的所有元素</a:t>
            </a:r>
            <a:r>
              <a:rPr lang="zh-CN" altLang="en-US" sz="1200" b="1" baseline="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/>
              </a:rPr>
              <a:t>  例如：</a:t>
            </a:r>
            <a:r>
              <a:rPr lang="en-US" altLang="zh-CN" sz="1200" b="1" baseline="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/>
              </a:rPr>
              <a:t>S1|S2</a:t>
            </a:r>
            <a:r>
              <a:rPr lang="zh-CN" altLang="en-US" sz="1200" b="1" baseline="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/>
              </a:rPr>
              <a:t>  结果为 </a:t>
            </a:r>
            <a:r>
              <a:rPr lang="en-US" altLang="zh-CN" sz="1200" b="1" baseline="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/>
              </a:rPr>
              <a:t>{1, 2, 3, 4, 5, 6, 7, 8}</a:t>
            </a:r>
            <a:endParaRPr lang="zh-CN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差，返回一个新集合，包括在集合</a:t>
            </a:r>
            <a:r>
              <a:rPr lang="en-US" altLang="zh-CN" dirty="0"/>
              <a:t>S</a:t>
            </a:r>
            <a:r>
              <a:rPr lang="zh-CN" altLang="en-US" dirty="0"/>
              <a:t>但不在</a:t>
            </a:r>
            <a:r>
              <a:rPr lang="en-US" altLang="zh-CN" dirty="0"/>
              <a:t>T</a:t>
            </a:r>
            <a:r>
              <a:rPr lang="zh-CN" altLang="en-US" dirty="0"/>
              <a:t>中的元素  </a:t>
            </a:r>
            <a:r>
              <a:rPr lang="zh-CN" altLang="en-US" sz="1200" b="1" baseline="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/>
              </a:rPr>
              <a:t>例如：</a:t>
            </a:r>
            <a:r>
              <a:rPr lang="en-US" altLang="zh-CN" sz="1200" b="1" baseline="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/>
              </a:rPr>
              <a:t>S1-S2</a:t>
            </a:r>
            <a:r>
              <a:rPr lang="zh-CN" altLang="en-US" sz="1200" b="1" baseline="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/>
              </a:rPr>
              <a:t>  结果为 </a:t>
            </a:r>
            <a:r>
              <a:rPr lang="en-US" altLang="zh-CN" sz="1200" b="1" baseline="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/>
              </a:rPr>
              <a:t>{1, 2, 3}</a:t>
            </a:r>
            <a:endParaRPr lang="zh-CN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交，返回一个新集合，包括同时在集合</a:t>
            </a:r>
            <a:r>
              <a:rPr lang="en-US" altLang="zh-CN" dirty="0"/>
              <a:t>S</a:t>
            </a:r>
            <a:r>
              <a:rPr lang="zh-CN" altLang="en-US" dirty="0"/>
              <a:t>和</a:t>
            </a:r>
            <a:r>
              <a:rPr lang="en-US" altLang="zh-CN" dirty="0"/>
              <a:t>T</a:t>
            </a:r>
            <a:r>
              <a:rPr lang="zh-CN" altLang="en-US" dirty="0"/>
              <a:t>中的元素  </a:t>
            </a:r>
            <a:r>
              <a:rPr lang="zh-CN" altLang="en-US" sz="1200" b="1" baseline="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/>
              </a:rPr>
              <a:t>例如：</a:t>
            </a:r>
            <a:r>
              <a:rPr lang="en-US" altLang="zh-CN" sz="1200" b="1" baseline="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/>
              </a:rPr>
              <a:t>S1&amp;S2</a:t>
            </a:r>
            <a:r>
              <a:rPr lang="zh-CN" altLang="en-US" sz="1200" b="1" baseline="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/>
              </a:rPr>
              <a:t>  结果为 </a:t>
            </a:r>
            <a:r>
              <a:rPr lang="en-US" altLang="zh-CN" sz="1200" b="1" baseline="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/>
              </a:rPr>
              <a:t>{4, 5}</a:t>
            </a:r>
            <a:endParaRPr lang="zh-CN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补，返回一个新集合，包括集合</a:t>
            </a:r>
            <a:r>
              <a:rPr lang="en-US" altLang="zh-CN" dirty="0"/>
              <a:t>S</a:t>
            </a:r>
            <a:r>
              <a:rPr lang="zh-CN" altLang="en-US" dirty="0"/>
              <a:t>和</a:t>
            </a:r>
            <a:r>
              <a:rPr lang="en-US" altLang="zh-CN" dirty="0"/>
              <a:t>T</a:t>
            </a:r>
            <a:r>
              <a:rPr lang="zh-CN" altLang="en-US" dirty="0"/>
              <a:t>中的非相同元素  </a:t>
            </a:r>
            <a:r>
              <a:rPr lang="zh-CN" altLang="en-US" sz="1200" b="1" baseline="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/>
              </a:rPr>
              <a:t>例如：</a:t>
            </a:r>
            <a:r>
              <a:rPr lang="en-US" altLang="zh-CN" sz="1200" b="1" baseline="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/>
              </a:rPr>
              <a:t>S1^S2</a:t>
            </a:r>
            <a:r>
              <a:rPr lang="zh-CN" altLang="en-US" sz="1200" b="1" baseline="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/>
              </a:rPr>
              <a:t>  结果为 </a:t>
            </a:r>
            <a:r>
              <a:rPr lang="en-US" altLang="zh-CN" sz="1200" b="1" baseline="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/>
              </a:rPr>
              <a:t>{1, 2, 3, 6, 7, 8}</a:t>
            </a:r>
            <a:endParaRPr lang="zh-CN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子集关系，用</a:t>
            </a:r>
            <a:r>
              <a:rPr lang="en-US" altLang="zh-CN" dirty="0"/>
              <a:t>&lt;,&lt;=</a:t>
            </a:r>
            <a:r>
              <a:rPr lang="zh-CN" altLang="en-US" dirty="0"/>
              <a:t>返回</a:t>
            </a:r>
            <a:r>
              <a:rPr lang="en-US" altLang="zh-CN" dirty="0"/>
              <a:t>True/False</a:t>
            </a:r>
            <a:r>
              <a:rPr lang="zh-CN" altLang="en-US" dirty="0"/>
              <a:t>，判断</a:t>
            </a:r>
            <a:r>
              <a:rPr lang="en-US" altLang="zh-CN" dirty="0"/>
              <a:t>S</a:t>
            </a:r>
            <a:r>
              <a:rPr lang="zh-CN" altLang="en-US" dirty="0"/>
              <a:t>和</a:t>
            </a:r>
            <a:r>
              <a:rPr lang="en-US" altLang="zh-CN" dirty="0"/>
              <a:t>T</a:t>
            </a:r>
            <a:r>
              <a:rPr lang="zh-CN" altLang="en-US" dirty="0"/>
              <a:t>的子集关系</a:t>
            </a:r>
            <a:r>
              <a:rPr lang="zh-CN" altLang="en-US" sz="1200" b="1" baseline="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/>
              </a:rPr>
              <a:t>例如：</a:t>
            </a:r>
            <a:r>
              <a:rPr lang="en-US" altLang="zh-CN" sz="1200" b="1" spc="-5" dirty="0">
                <a:latin typeface="微软雅黑" pitchFamily="34" charset="-122"/>
                <a:ea typeface="微软雅黑" pitchFamily="34" charset="-122"/>
              </a:rPr>
              <a:t>S1&lt;=S2 </a:t>
            </a:r>
            <a:r>
              <a:rPr lang="en-US" altLang="zh-CN" sz="1200" b="1" baseline="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/>
              </a:rPr>
              <a:t>   </a:t>
            </a:r>
            <a:r>
              <a:rPr lang="zh-CN" altLang="en-US" sz="1200" b="1" baseline="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/>
              </a:rPr>
              <a:t>结果为 </a:t>
            </a:r>
            <a:r>
              <a:rPr lang="en-US" altLang="zh-CN" sz="1200" b="1" spc="-25" dirty="0">
                <a:latin typeface="微软雅黑" pitchFamily="34" charset="-122"/>
                <a:ea typeface="微软雅黑" pitchFamily="34" charset="-122"/>
              </a:rPr>
              <a:t>False </a:t>
            </a:r>
            <a:endParaRPr lang="zh-CN" altLang="en-US" dirty="0"/>
          </a:p>
          <a:p>
            <a:r>
              <a:rPr lang="zh-CN" altLang="en-US" dirty="0"/>
              <a:t>包含关系，</a:t>
            </a:r>
            <a:r>
              <a:rPr lang="en-US" altLang="zh-CN" dirty="0"/>
              <a:t>&gt;,.&gt;=,</a:t>
            </a:r>
            <a:r>
              <a:rPr lang="zh-CN" altLang="en-US" dirty="0"/>
              <a:t>返回</a:t>
            </a:r>
            <a:r>
              <a:rPr lang="en-US" altLang="zh-CN" dirty="0"/>
              <a:t>True/False</a:t>
            </a:r>
            <a:r>
              <a:rPr lang="zh-CN" altLang="en-US" dirty="0"/>
              <a:t>，判断</a:t>
            </a:r>
            <a:r>
              <a:rPr lang="en-US" altLang="zh-CN" dirty="0"/>
              <a:t>S</a:t>
            </a:r>
            <a:r>
              <a:rPr lang="zh-CN" altLang="en-US" dirty="0"/>
              <a:t>和</a:t>
            </a:r>
            <a:r>
              <a:rPr lang="en-US" altLang="zh-CN" dirty="0"/>
              <a:t>T</a:t>
            </a:r>
            <a:r>
              <a:rPr lang="zh-CN" altLang="en-US" dirty="0"/>
              <a:t>的包含关系  </a:t>
            </a:r>
            <a:r>
              <a:rPr lang="zh-CN" altLang="en-US" sz="1200" b="1" baseline="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/>
              </a:rPr>
              <a:t>例如：</a:t>
            </a:r>
            <a:r>
              <a:rPr lang="en-US" altLang="zh-CN" sz="1200" b="1" spc="-5" dirty="0">
                <a:latin typeface="微软雅黑" pitchFamily="34" charset="-122"/>
                <a:ea typeface="微软雅黑" pitchFamily="34" charset="-122"/>
              </a:rPr>
              <a:t>S1&gt;= S2 </a:t>
            </a:r>
            <a:r>
              <a:rPr lang="zh-CN" altLang="en-US" sz="1200" b="1" baseline="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/>
              </a:rPr>
              <a:t>  结果为 </a:t>
            </a:r>
            <a:r>
              <a:rPr lang="en-US" altLang="zh-CN" sz="1200" b="1" spc="-25" dirty="0">
                <a:latin typeface="微软雅黑" pitchFamily="34" charset="-122"/>
                <a:ea typeface="微软雅黑" pitchFamily="34" charset="-122"/>
              </a:rPr>
              <a:t>False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15273-E56A-40F7-8202-17F6624D187C}" type="slidenum">
              <a:rPr lang="zh-CN" altLang="en-US" smtClean="0"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72205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定义求阶乘的函数的形式如下：</a:t>
            </a:r>
            <a:endParaRPr lang="en-US" altLang="zh-CN" dirty="0"/>
          </a:p>
          <a:p>
            <a:r>
              <a:rPr lang="zh-CN" altLang="en-US" dirty="0"/>
              <a:t>其中函数名是</a:t>
            </a:r>
            <a:r>
              <a:rPr lang="en-US" altLang="zh-CN" dirty="0"/>
              <a:t>fact</a:t>
            </a:r>
            <a:r>
              <a:rPr lang="zh-CN" altLang="en-US" dirty="0"/>
              <a:t>，</a:t>
            </a:r>
            <a:r>
              <a:rPr lang="en-US" altLang="zh-CN" dirty="0"/>
              <a:t>n</a:t>
            </a:r>
            <a:r>
              <a:rPr lang="zh-CN" altLang="en-US" dirty="0"/>
              <a:t>是参数，用来存放函数外部传过来的数据，函数体中按照</a:t>
            </a:r>
            <a:r>
              <a:rPr lang="en-US" altLang="zh-CN" dirty="0"/>
              <a:t>n</a:t>
            </a:r>
            <a:r>
              <a:rPr lang="zh-CN" altLang="en-US" dirty="0"/>
              <a:t>，通过</a:t>
            </a:r>
            <a:r>
              <a:rPr lang="en-US" altLang="zh-CN" dirty="0"/>
              <a:t>for</a:t>
            </a:r>
            <a:r>
              <a:rPr lang="zh-CN" altLang="en-US" dirty="0"/>
              <a:t>语句计算</a:t>
            </a:r>
            <a:r>
              <a:rPr lang="en-US" altLang="zh-CN" dirty="0"/>
              <a:t>n</a:t>
            </a:r>
            <a:r>
              <a:rPr lang="zh-CN" altLang="en-US" dirty="0"/>
              <a:t>！并存放在变量</a:t>
            </a:r>
            <a:r>
              <a:rPr lang="en-US" altLang="zh-CN" dirty="0"/>
              <a:t>s</a:t>
            </a:r>
            <a:r>
              <a:rPr lang="zh-CN" altLang="en-US" dirty="0"/>
              <a:t>中，最后，通过</a:t>
            </a:r>
            <a:r>
              <a:rPr lang="en-US" altLang="zh-CN" dirty="0"/>
              <a:t>return</a:t>
            </a:r>
            <a:r>
              <a:rPr lang="zh-CN" altLang="en-US" dirty="0"/>
              <a:t>返回</a:t>
            </a:r>
            <a:r>
              <a:rPr lang="en-US" altLang="zh-CN" dirty="0"/>
              <a:t>s</a:t>
            </a:r>
            <a:r>
              <a:rPr lang="zh-CN" altLang="en-US" dirty="0"/>
              <a:t>的值。</a:t>
            </a:r>
            <a:endParaRPr lang="en-US" altLang="zh-CN" dirty="0"/>
          </a:p>
          <a:p>
            <a:r>
              <a:rPr lang="zh-CN" altLang="en-US" dirty="0"/>
              <a:t>需要强调两点：</a:t>
            </a:r>
            <a:endParaRPr lang="en-US" altLang="zh-CN" dirty="0"/>
          </a:p>
          <a:p>
            <a:pPr lvl="1"/>
            <a:r>
              <a:rPr lang="zh-CN" altLang="en-US" sz="1100" dirty="0">
                <a:latin typeface="Arial Unicode MS" panose="020B0604020202020204" pitchFamily="34" charset="-122"/>
                <a:sym typeface="Huawei Sans" panose="020C0503030203020204" pitchFamily="34" charset="0"/>
              </a:rPr>
              <a:t>函数定义是制造函数功能，但是如果不经过调用，函数中代码不会被执行</a:t>
            </a:r>
          </a:p>
          <a:p>
            <a:pPr lvl="1"/>
            <a:r>
              <a:rPr lang="zh-CN" altLang="en-US" sz="1100" dirty="0">
                <a:latin typeface="Arial Unicode MS" panose="020B0604020202020204" pitchFamily="34" charset="-122"/>
                <a:sym typeface="Huawei Sans" panose="020C0503030203020204" pitchFamily="34" charset="0"/>
              </a:rPr>
              <a:t>函数定义时，参数是输入、函数体是处理、</a:t>
            </a:r>
            <a:r>
              <a:rPr lang="en-US" altLang="zh-CN" sz="1100" dirty="0">
                <a:latin typeface="Arial Unicode MS" panose="020B0604020202020204" pitchFamily="34" charset="-122"/>
                <a:sym typeface="Huawei Sans" panose="020C0503030203020204" pitchFamily="34" charset="0"/>
              </a:rPr>
              <a:t>return</a:t>
            </a:r>
            <a:r>
              <a:rPr lang="zh-CN" altLang="en-US" sz="1100" dirty="0">
                <a:latin typeface="Arial Unicode MS" panose="020B0604020202020204" pitchFamily="34" charset="-122"/>
                <a:sym typeface="Huawei Sans" panose="020C0503030203020204" pitchFamily="34" charset="0"/>
              </a:rPr>
              <a:t>返回的结果是输出 </a:t>
            </a:r>
            <a:r>
              <a:rPr lang="en-US" altLang="zh-CN" sz="1100" dirty="0">
                <a:latin typeface="Arial Unicode MS" panose="020B0604020202020204" pitchFamily="34" charset="-122"/>
                <a:sym typeface="Huawei Sans" panose="020C0503030203020204" pitchFamily="34" charset="0"/>
              </a:rPr>
              <a:t>(</a:t>
            </a:r>
            <a:r>
              <a:rPr lang="zh-CN" altLang="en-US" sz="1100" dirty="0">
                <a:latin typeface="Arial Unicode MS" panose="020B0604020202020204" pitchFamily="34" charset="-122"/>
                <a:sym typeface="Huawei Sans" panose="020C0503030203020204" pitchFamily="34" charset="0"/>
              </a:rPr>
              <a:t>即遵循</a:t>
            </a:r>
            <a:r>
              <a:rPr lang="en-US" altLang="zh-CN" sz="1100" dirty="0">
                <a:latin typeface="Arial Unicode MS" panose="020B0604020202020204" pitchFamily="34" charset="-122"/>
                <a:sym typeface="Huawei Sans" panose="020C0503030203020204" pitchFamily="34" charset="0"/>
              </a:rPr>
              <a:t>IPO</a:t>
            </a:r>
            <a:r>
              <a:rPr lang="zh-CN" altLang="en-US" sz="1100" dirty="0">
                <a:latin typeface="Arial Unicode MS" panose="020B0604020202020204" pitchFamily="34" charset="-122"/>
                <a:sym typeface="Huawei Sans" panose="020C0503030203020204" pitchFamily="34" charset="0"/>
              </a:rPr>
              <a:t>流程</a:t>
            </a:r>
            <a:r>
              <a:rPr lang="en-US" altLang="zh-CN" sz="1100" dirty="0">
                <a:latin typeface="Arial Unicode MS" panose="020B0604020202020204" pitchFamily="34" charset="-122"/>
                <a:sym typeface="Huawei Sans" panose="020C0503030203020204" pitchFamily="34" charset="0"/>
              </a:rPr>
              <a:t>)</a:t>
            </a:r>
          </a:p>
          <a:p>
            <a:endParaRPr lang="zh-CN" altLang="en-US" dirty="0"/>
          </a:p>
          <a:p>
            <a:pPr marL="180000" marR="0" indent="-180000" algn="l" defTabSz="1219304" rtl="0" eaLnBrk="1" fontAlgn="ctr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Char char="•"/>
              <a:tabLst/>
              <a:defRPr/>
            </a:pPr>
            <a:endParaRPr lang="zh-CN" altLang="en-US" dirty="0">
              <a:latin typeface="Arial Unicode MS" panose="020B0604020202020204" pitchFamily="34" charset="-122"/>
              <a:sym typeface="Huawei Sans" panose="020C0503030203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15273-E56A-40F7-8202-17F6624D187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070474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集合的</a:t>
            </a:r>
            <a:r>
              <a:rPr lang="en-US" altLang="zh-CN" dirty="0"/>
              <a:t>4</a:t>
            </a:r>
            <a:r>
              <a:rPr lang="zh-CN" altLang="en-US" dirty="0"/>
              <a:t>个增强操作符，分别是并，差，交，补与赋值的组合，增强操作符的作用是把并差交补的结果赋值给左侧的集合</a:t>
            </a:r>
            <a:r>
              <a:rPr lang="en-US" altLang="zh-CN" dirty="0"/>
              <a:t>S1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15273-E56A-40F7-8202-17F6624D187C}" type="slidenum">
              <a:rPr lang="zh-CN" altLang="en-US" smtClean="0"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31495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eaLnBrk="1" fontAlgn="ctr" latinLnBrk="0" hangingPunct="1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方正兰亭黑简体" panose="02000000000000000000" pitchFamily="2" charset="-122"/>
                <a:cs typeface="+mn-cs"/>
              </a:rPr>
              <a:t>集合的常用操作函数和方法如表所示。</a:t>
            </a:r>
          </a:p>
          <a:p>
            <a:pPr rtl="0" eaLnBrk="1" fontAlgn="ctr" latinLnBrk="0" hangingPunct="1"/>
            <a:r>
              <a:rPr lang="en-US" altLang="zh-CN" sz="1200" b="0" i="0" u="none" strike="noStrike" kern="1200" baseline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方正兰亭黑简体" panose="02000000000000000000" pitchFamily="2" charset="-122"/>
                <a:cs typeface="+mn-cs"/>
              </a:rPr>
              <a:t>S.add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方正兰亭黑简体" panose="02000000000000000000" pitchFamily="2" charset="-122"/>
                <a:cs typeface="+mn-cs"/>
              </a:rPr>
              <a:t>(x) 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方正兰亭黑简体" panose="02000000000000000000" pitchFamily="2" charset="-122"/>
                <a:cs typeface="+mn-cs"/>
              </a:rPr>
              <a:t>如果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方正兰亭黑简体" panose="02000000000000000000" pitchFamily="2" charset="-122"/>
                <a:cs typeface="+mn-cs"/>
              </a:rPr>
              <a:t>x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方正兰亭黑简体" panose="02000000000000000000" pitchFamily="2" charset="-122"/>
                <a:cs typeface="+mn-cs"/>
              </a:rPr>
              <a:t>不在集合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方正兰亭黑简体" panose="02000000000000000000" pitchFamily="2" charset="-122"/>
                <a:cs typeface="+mn-cs"/>
              </a:rPr>
              <a:t>S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方正兰亭黑简体" panose="02000000000000000000" pitchFamily="2" charset="-122"/>
                <a:cs typeface="+mn-cs"/>
              </a:rPr>
              <a:t>中，将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方正兰亭黑简体" panose="02000000000000000000" pitchFamily="2" charset="-122"/>
                <a:cs typeface="+mn-cs"/>
              </a:rPr>
              <a:t>x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方正兰亭黑简体" panose="02000000000000000000" pitchFamily="2" charset="-122"/>
                <a:cs typeface="+mn-cs"/>
              </a:rPr>
              <a:t>增加到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方正兰亭黑简体" panose="02000000000000000000" pitchFamily="2" charset="-122"/>
                <a:cs typeface="+mn-cs"/>
              </a:rPr>
              <a:t>S</a:t>
            </a:r>
          </a:p>
          <a:p>
            <a:pPr rtl="0" eaLnBrk="1" fontAlgn="ctr" latinLnBrk="0" hangingPunct="1"/>
            <a:r>
              <a:rPr lang="en-US" altLang="zh-CN" sz="1200" b="0" i="0" u="none" strike="noStrike" kern="1200" baseline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方正兰亭黑简体" panose="02000000000000000000" pitchFamily="2" charset="-122"/>
                <a:cs typeface="+mn-cs"/>
              </a:rPr>
              <a:t>S.discard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方正兰亭黑简体" panose="02000000000000000000" pitchFamily="2" charset="-122"/>
                <a:cs typeface="+mn-cs"/>
              </a:rPr>
              <a:t>(x) 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方正兰亭黑简体" panose="02000000000000000000" pitchFamily="2" charset="-122"/>
                <a:cs typeface="+mn-cs"/>
              </a:rPr>
              <a:t>移除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方正兰亭黑简体" panose="02000000000000000000" pitchFamily="2" charset="-122"/>
                <a:cs typeface="+mn-cs"/>
              </a:rPr>
              <a:t>S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方正兰亭黑简体" panose="02000000000000000000" pitchFamily="2" charset="-122"/>
                <a:cs typeface="+mn-cs"/>
              </a:rPr>
              <a:t>中元素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方正兰亭黑简体" panose="02000000000000000000" pitchFamily="2" charset="-122"/>
                <a:cs typeface="+mn-cs"/>
              </a:rPr>
              <a:t>x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方正兰亭黑简体" panose="02000000000000000000" pitchFamily="2" charset="-122"/>
                <a:cs typeface="+mn-cs"/>
              </a:rPr>
              <a:t>，如果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方正兰亭黑简体" panose="02000000000000000000" pitchFamily="2" charset="-122"/>
                <a:cs typeface="+mn-cs"/>
              </a:rPr>
              <a:t>x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方正兰亭黑简体" panose="02000000000000000000" pitchFamily="2" charset="-122"/>
                <a:cs typeface="+mn-cs"/>
              </a:rPr>
              <a:t>不在集合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方正兰亭黑简体" panose="02000000000000000000" pitchFamily="2" charset="-122"/>
                <a:cs typeface="+mn-cs"/>
              </a:rPr>
              <a:t>S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方正兰亭黑简体" panose="02000000000000000000" pitchFamily="2" charset="-122"/>
                <a:cs typeface="+mn-cs"/>
              </a:rPr>
              <a:t>中，不报错</a:t>
            </a:r>
          </a:p>
          <a:p>
            <a:pPr rtl="0" eaLnBrk="1" fontAlgn="ctr" latinLnBrk="0" hangingPunct="1"/>
            <a:r>
              <a:rPr lang="en-US" altLang="zh-CN" sz="1200" b="0" i="0" u="none" strike="noStrike" kern="1200" baseline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方正兰亭黑简体" panose="02000000000000000000" pitchFamily="2" charset="-122"/>
                <a:cs typeface="+mn-cs"/>
              </a:rPr>
              <a:t>S.remove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方正兰亭黑简体" panose="02000000000000000000" pitchFamily="2" charset="-122"/>
                <a:cs typeface="+mn-cs"/>
              </a:rPr>
              <a:t>(x) 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方正兰亭黑简体" panose="02000000000000000000" pitchFamily="2" charset="-122"/>
                <a:cs typeface="+mn-cs"/>
              </a:rPr>
              <a:t>移除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方正兰亭黑简体" panose="02000000000000000000" pitchFamily="2" charset="-122"/>
                <a:cs typeface="+mn-cs"/>
              </a:rPr>
              <a:t>S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方正兰亭黑简体" panose="02000000000000000000" pitchFamily="2" charset="-122"/>
                <a:cs typeface="+mn-cs"/>
              </a:rPr>
              <a:t>中元素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方正兰亭黑简体" panose="02000000000000000000" pitchFamily="2" charset="-122"/>
                <a:cs typeface="+mn-cs"/>
              </a:rPr>
              <a:t>x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方正兰亭黑简体" panose="02000000000000000000" pitchFamily="2" charset="-122"/>
                <a:cs typeface="+mn-cs"/>
              </a:rPr>
              <a:t>，如果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方正兰亭黑简体" panose="02000000000000000000" pitchFamily="2" charset="-122"/>
                <a:cs typeface="+mn-cs"/>
              </a:rPr>
              <a:t>x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方正兰亭黑简体" panose="02000000000000000000" pitchFamily="2" charset="-122"/>
                <a:cs typeface="+mn-cs"/>
              </a:rPr>
              <a:t>不在集合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方正兰亭黑简体" panose="02000000000000000000" pitchFamily="2" charset="-122"/>
                <a:cs typeface="+mn-cs"/>
              </a:rPr>
              <a:t>S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方正兰亭黑简体" panose="02000000000000000000" pitchFamily="2" charset="-122"/>
                <a:cs typeface="+mn-cs"/>
              </a:rPr>
              <a:t>中，产生</a:t>
            </a:r>
            <a:r>
              <a:rPr lang="en-US" altLang="zh-CN" sz="1200" b="0" i="0" u="none" strike="noStrike" kern="1200" baseline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方正兰亭黑简体" panose="02000000000000000000" pitchFamily="2" charset="-122"/>
                <a:cs typeface="+mn-cs"/>
              </a:rPr>
              <a:t>KeyError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方正兰亭黑简体" panose="02000000000000000000" pitchFamily="2" charset="-122"/>
                <a:cs typeface="+mn-cs"/>
              </a:rPr>
              <a:t>异常</a:t>
            </a:r>
          </a:p>
          <a:p>
            <a:pPr rtl="0" eaLnBrk="1" fontAlgn="ctr" latinLnBrk="0" hangingPunct="1"/>
            <a:r>
              <a:rPr lang="en-US" altLang="zh-CN" sz="1200" b="0" i="0" u="none" strike="noStrike" kern="1200" baseline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方正兰亭黑简体" panose="02000000000000000000" pitchFamily="2" charset="-122"/>
                <a:cs typeface="+mn-cs"/>
              </a:rPr>
              <a:t>S.clear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方正兰亭黑简体" panose="02000000000000000000" pitchFamily="2" charset="-122"/>
                <a:cs typeface="+mn-cs"/>
              </a:rPr>
              <a:t>() 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方正兰亭黑简体" panose="02000000000000000000" pitchFamily="2" charset="-122"/>
                <a:cs typeface="+mn-cs"/>
              </a:rPr>
              <a:t>移除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方正兰亭黑简体" panose="02000000000000000000" pitchFamily="2" charset="-122"/>
                <a:cs typeface="+mn-cs"/>
              </a:rPr>
              <a:t>S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方正兰亭黑简体" panose="02000000000000000000" pitchFamily="2" charset="-122"/>
                <a:cs typeface="+mn-cs"/>
              </a:rPr>
              <a:t>中所有元素</a:t>
            </a:r>
          </a:p>
          <a:p>
            <a:pPr rtl="0" eaLnBrk="1" fontAlgn="ctr" latinLnBrk="0" hangingPunct="1"/>
            <a:r>
              <a:rPr lang="en-US" altLang="zh-CN" sz="1200" b="0" i="0" u="none" strike="noStrike" kern="1200" baseline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方正兰亭黑简体" panose="02000000000000000000" pitchFamily="2" charset="-122"/>
                <a:cs typeface="+mn-cs"/>
              </a:rPr>
              <a:t>S.pop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方正兰亭黑简体" panose="02000000000000000000" pitchFamily="2" charset="-122"/>
                <a:cs typeface="+mn-cs"/>
              </a:rPr>
              <a:t>() 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方正兰亭黑简体" panose="02000000000000000000" pitchFamily="2" charset="-122"/>
                <a:cs typeface="+mn-cs"/>
              </a:rPr>
              <a:t>随机返回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方正兰亭黑简体" panose="02000000000000000000" pitchFamily="2" charset="-122"/>
                <a:cs typeface="+mn-cs"/>
              </a:rPr>
              <a:t>S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方正兰亭黑简体" panose="02000000000000000000" pitchFamily="2" charset="-122"/>
                <a:cs typeface="+mn-cs"/>
              </a:rPr>
              <a:t>的一个元素，更新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方正兰亭黑简体" panose="02000000000000000000" pitchFamily="2" charset="-122"/>
                <a:cs typeface="+mn-cs"/>
              </a:rPr>
              <a:t>S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方正兰亭黑简体" panose="02000000000000000000" pitchFamily="2" charset="-122"/>
                <a:cs typeface="+mn-cs"/>
              </a:rPr>
              <a:t>，若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方正兰亭黑简体" panose="02000000000000000000" pitchFamily="2" charset="-122"/>
                <a:cs typeface="+mn-cs"/>
              </a:rPr>
              <a:t>S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方正兰亭黑简体" panose="02000000000000000000" pitchFamily="2" charset="-122"/>
                <a:cs typeface="+mn-cs"/>
              </a:rPr>
              <a:t>为空产生</a:t>
            </a:r>
            <a:r>
              <a:rPr lang="en-US" altLang="zh-CN" sz="1200" b="0" i="0" u="none" strike="noStrike" kern="1200" baseline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方正兰亭黑简体" panose="02000000000000000000" pitchFamily="2" charset="-122"/>
                <a:cs typeface="+mn-cs"/>
              </a:rPr>
              <a:t>KeyError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方正兰亭黑简体" panose="02000000000000000000" pitchFamily="2" charset="-122"/>
                <a:cs typeface="+mn-cs"/>
              </a:rPr>
              <a:t>异常</a:t>
            </a:r>
            <a:endParaRPr lang="en-US" altLang="zh-CN" sz="1200" b="0" i="0" u="none" strike="noStrike" kern="1200" baseline="0" dirty="0">
              <a:solidFill>
                <a:schemeClr val="tx1"/>
              </a:solidFill>
              <a:effectLst/>
              <a:latin typeface="Arial" panose="020B0604020202020204" pitchFamily="34" charset="0"/>
              <a:ea typeface="方正兰亭黑简体" panose="02000000000000000000" pitchFamily="2" charset="-122"/>
              <a:cs typeface="+mn-cs"/>
            </a:endParaRPr>
          </a:p>
          <a:p>
            <a:pPr rtl="0" eaLnBrk="1" fontAlgn="ctr" latinLnBrk="0" hangingPunct="1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方正兰亭黑简体" panose="02000000000000000000" pitchFamily="2" charset="-122"/>
                <a:cs typeface="+mn-cs"/>
              </a:rPr>
              <a:t>需要注意的是，集合中的元素是无序的，因此不管是添加元素还是移除元素都不能以序号为线索，只能按元素值进行。</a:t>
            </a:r>
          </a:p>
          <a:p>
            <a:pPr rtl="0" eaLnBrk="1" fontAlgn="ctr" latinLnBrk="0" hangingPunct="1"/>
            <a:endParaRPr lang="zh-CN" altLang="en-US" sz="1200" b="0" i="0" u="none" strike="noStrike" kern="1200" baseline="0" dirty="0">
              <a:solidFill>
                <a:schemeClr val="tx1"/>
              </a:solidFill>
              <a:effectLst/>
              <a:latin typeface="Arial" panose="020B0604020202020204" pitchFamily="34" charset="0"/>
              <a:ea typeface="方正兰亭黑简体" panose="02000000000000000000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15273-E56A-40F7-8202-17F6624D187C}" type="slidenum">
              <a:rPr lang="zh-CN" altLang="en-US" smtClean="0"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093295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eaLnBrk="1" fontAlgn="ctr" latinLnBrk="0" hangingPunct="1"/>
            <a:r>
              <a:rPr lang="zh-CN" altLang="zh-CN" sz="1200" b="0" i="0" u="none" strike="noStrike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方正兰亭黑简体" panose="02000000000000000000" pitchFamily="2" charset="-122"/>
                <a:cs typeface="+mn-cs"/>
              </a:rPr>
              <a:t>S.copy()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方正兰亭黑简体" panose="02000000000000000000" pitchFamily="2" charset="-122"/>
                <a:cs typeface="+mn-cs"/>
              </a:rPr>
              <a:t>  </a:t>
            </a:r>
            <a:r>
              <a:rPr lang="zh-CN" altLang="zh-CN" sz="1200" b="0" i="0" u="none" strike="noStrike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方正兰亭黑简体" panose="02000000000000000000" pitchFamily="2" charset="-122"/>
                <a:cs typeface="+mn-cs"/>
              </a:rPr>
              <a:t>返回集合S的一个副本</a:t>
            </a:r>
            <a:endParaRPr lang="zh-CN" altLang="zh-CN" sz="1200" b="0" i="0" u="none" strike="noStrike" dirty="0">
              <a:effectLst/>
              <a:latin typeface="Arial" panose="020B0604020202020204" pitchFamily="34" charset="0"/>
            </a:endParaRPr>
          </a:p>
          <a:p>
            <a:pPr rtl="0" eaLnBrk="1" fontAlgn="ctr" latinLnBrk="0" hangingPunct="1"/>
            <a:r>
              <a:rPr lang="zh-CN" altLang="zh-CN" sz="1200" b="0" i="0" u="none" strike="noStrike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方正兰亭黑简体" panose="02000000000000000000" pitchFamily="2" charset="-122"/>
                <a:cs typeface="+mn-cs"/>
              </a:rPr>
              <a:t>len(S)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方正兰亭黑简体" panose="02000000000000000000" pitchFamily="2" charset="-122"/>
                <a:cs typeface="+mn-cs"/>
              </a:rPr>
              <a:t>  </a:t>
            </a:r>
            <a:r>
              <a:rPr lang="zh-CN" altLang="zh-CN" sz="1200" b="0" i="0" u="none" strike="noStrike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方正兰亭黑简体" panose="02000000000000000000" pitchFamily="2" charset="-122"/>
                <a:cs typeface="+mn-cs"/>
              </a:rPr>
              <a:t>返回集合S的元素个数</a:t>
            </a:r>
            <a:endParaRPr lang="en-US" altLang="zh-CN" sz="1200" b="0" i="0" u="none" strike="noStrike" kern="1200" baseline="0" dirty="0">
              <a:solidFill>
                <a:schemeClr val="tx1"/>
              </a:solidFill>
              <a:effectLst/>
              <a:latin typeface="Arial" panose="020B0604020202020204" pitchFamily="34" charset="0"/>
              <a:ea typeface="方正兰亭黑简体" panose="02000000000000000000" pitchFamily="2" charset="-122"/>
              <a:cs typeface="+mn-cs"/>
            </a:endParaRPr>
          </a:p>
          <a:p>
            <a:pPr rtl="0" eaLnBrk="1" fontAlgn="ctr" latinLnBrk="0" hangingPunct="1"/>
            <a:r>
              <a:rPr lang="en-US" altLang="zh-CN" sz="1200" b="0" i="0" u="none" strike="noStrike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方正兰亭黑简体" panose="02000000000000000000" pitchFamily="2" charset="-122"/>
                <a:cs typeface="+mn-cs"/>
              </a:rPr>
              <a:t>in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方正兰亭黑简体" panose="02000000000000000000" pitchFamily="2" charset="-122"/>
                <a:cs typeface="+mn-cs"/>
              </a:rPr>
              <a:t>和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方正兰亭黑简体" panose="02000000000000000000" pitchFamily="2" charset="-122"/>
                <a:cs typeface="+mn-cs"/>
              </a:rPr>
              <a:t>not in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方正兰亭黑简体" panose="02000000000000000000" pitchFamily="2" charset="-122"/>
                <a:cs typeface="+mn-cs"/>
              </a:rPr>
              <a:t>用来判断某个值是否在集合中 </a:t>
            </a:r>
            <a:endParaRPr lang="zh-CN" altLang="zh-CN" sz="1200" b="0" i="0" u="none" strike="noStrike" dirty="0">
              <a:effectLst/>
              <a:latin typeface="Arial" panose="020B0604020202020204" pitchFamily="34" charset="0"/>
            </a:endParaRPr>
          </a:p>
          <a:p>
            <a:pPr rtl="0" eaLnBrk="1" fontAlgn="ctr" latinLnBrk="0" hangingPunct="1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方正兰亭黑简体" panose="02000000000000000000" pitchFamily="2" charset="-122"/>
                <a:cs typeface="+mn-cs"/>
              </a:rPr>
              <a:t>对于</a:t>
            </a:r>
            <a:r>
              <a:rPr lang="zh-CN" altLang="zh-CN" sz="1200" b="0" i="0" u="none" strike="noStrike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方正兰亭黑简体" panose="02000000000000000000" pitchFamily="2" charset="-122"/>
                <a:cs typeface="+mn-cs"/>
              </a:rPr>
              <a:t>x in S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方正兰亭黑简体" panose="02000000000000000000" pitchFamily="2" charset="-122"/>
                <a:cs typeface="+mn-cs"/>
              </a:rPr>
              <a:t> 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方正兰亭黑简体" panose="02000000000000000000" pitchFamily="2" charset="-122"/>
                <a:cs typeface="+mn-cs"/>
              </a:rPr>
              <a:t>如果</a:t>
            </a:r>
            <a:r>
              <a:rPr lang="zh-CN" altLang="zh-CN" sz="1200" b="0" i="0" u="none" strike="noStrike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方正兰亭黑简体" panose="02000000000000000000" pitchFamily="2" charset="-122"/>
                <a:cs typeface="+mn-cs"/>
              </a:rPr>
              <a:t>x在集合S中，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方正兰亭黑简体" panose="02000000000000000000" pitchFamily="2" charset="-122"/>
                <a:cs typeface="+mn-cs"/>
              </a:rPr>
              <a:t>则</a:t>
            </a:r>
            <a:r>
              <a:rPr lang="zh-CN" altLang="zh-CN" sz="1200" b="0" i="0" u="none" strike="noStrike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方正兰亭黑简体" panose="02000000000000000000" pitchFamily="2" charset="-122"/>
                <a:cs typeface="+mn-cs"/>
              </a:rPr>
              <a:t>返回True，否则返回False</a:t>
            </a:r>
            <a:endParaRPr lang="zh-CN" altLang="zh-CN" sz="1200" b="0" i="0" u="none" strike="noStrike" dirty="0">
              <a:effectLst/>
              <a:latin typeface="Arial" panose="020B0604020202020204" pitchFamily="34" charset="0"/>
            </a:endParaRPr>
          </a:p>
          <a:p>
            <a:pPr rtl="0" eaLnBrk="1" fontAlgn="ctr" latinLnBrk="0" hangingPunct="1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方正兰亭黑简体" panose="02000000000000000000" pitchFamily="2" charset="-122"/>
                <a:cs typeface="+mn-cs"/>
              </a:rPr>
              <a:t>而对于</a:t>
            </a:r>
            <a:r>
              <a:rPr lang="zh-CN" altLang="zh-CN" sz="1200" b="0" i="0" u="none" strike="noStrike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方正兰亭黑简体" panose="02000000000000000000" pitchFamily="2" charset="-122"/>
                <a:cs typeface="+mn-cs"/>
              </a:rPr>
              <a:t>x not in S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方正兰亭黑简体" panose="02000000000000000000" pitchFamily="2" charset="-122"/>
                <a:cs typeface="+mn-cs"/>
              </a:rPr>
              <a:t> 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方正兰亭黑简体" panose="02000000000000000000" pitchFamily="2" charset="-122"/>
                <a:cs typeface="+mn-cs"/>
              </a:rPr>
              <a:t>如果</a:t>
            </a:r>
            <a:r>
              <a:rPr lang="zh-CN" altLang="zh-CN" sz="1200" b="0" i="0" u="none" strike="noStrike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方正兰亭黑简体" panose="02000000000000000000" pitchFamily="2" charset="-122"/>
                <a:cs typeface="+mn-cs"/>
              </a:rPr>
              <a:t>x不在集合S中，返回True，否则返回False</a:t>
            </a:r>
            <a:endParaRPr lang="zh-CN" altLang="zh-CN" sz="1200" b="0" i="0" u="none" strike="noStrike" dirty="0">
              <a:effectLst/>
              <a:latin typeface="Arial" panose="020B0604020202020204" pitchFamily="34" charset="0"/>
            </a:endParaRPr>
          </a:p>
          <a:p>
            <a:pPr rtl="0" eaLnBrk="1" fontAlgn="ctr" latinLnBrk="0" hangingPunct="1"/>
            <a:r>
              <a:rPr lang="zh-CN" altLang="zh-CN" sz="1200" b="0" i="0" u="none" strike="noStrike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方正兰亭黑简体" panose="02000000000000000000" pitchFamily="2" charset="-122"/>
                <a:cs typeface="+mn-cs"/>
              </a:rPr>
              <a:t>set(x)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方正兰亭黑简体" panose="02000000000000000000" pitchFamily="2" charset="-122"/>
                <a:cs typeface="+mn-cs"/>
              </a:rPr>
              <a:t>  </a:t>
            </a:r>
            <a:r>
              <a:rPr lang="zh-CN" altLang="zh-CN" sz="1200" b="0" i="0" u="none" strike="noStrike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方正兰亭黑简体" panose="02000000000000000000" pitchFamily="2" charset="-122"/>
                <a:cs typeface="+mn-cs"/>
              </a:rPr>
              <a:t>将其他类型变量x转变为集合类型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方正兰亭黑简体" panose="02000000000000000000" pitchFamily="2" charset="-122"/>
                <a:cs typeface="+mn-cs"/>
              </a:rPr>
              <a:t>，这个操作经常应用于数据去重，即将重复的元素去除。因为集合的元素是互不相同的，因此其他类型转换为集合类型时，会把多个相同的元素只保留一项。就起到了自动去重的目的。</a:t>
            </a:r>
          </a:p>
          <a:p>
            <a:pPr rtl="0" eaLnBrk="1" fontAlgn="ctr" latinLnBrk="0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15273-E56A-40F7-8202-17F6624D187C}" type="slidenum">
              <a:rPr lang="zh-CN" altLang="en-US" smtClean="0"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10434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集合类型的应用场景，最重要的就是数据去重。</a:t>
            </a:r>
            <a:endParaRPr lang="en-US" altLang="zh-CN" dirty="0"/>
          </a:p>
          <a:p>
            <a:r>
              <a:rPr lang="zh-CN" altLang="en-US" dirty="0"/>
              <a:t>下面我们通过例</a:t>
            </a:r>
            <a:r>
              <a:rPr lang="en-US" altLang="zh-CN" dirty="0"/>
              <a:t>3.18</a:t>
            </a:r>
            <a:r>
              <a:rPr lang="zh-CN" altLang="en-US" dirty="0"/>
              <a:t>，学习如何利用集合进行去重。首先将一组八个姓名存储在一个列表中，列表中存在重复姓名。输出的列表包含</a:t>
            </a:r>
            <a:r>
              <a:rPr lang="en-US" altLang="zh-CN" dirty="0"/>
              <a:t>8</a:t>
            </a:r>
            <a:r>
              <a:rPr lang="zh-CN" altLang="en-US" dirty="0"/>
              <a:t>个姓名。然后通过</a:t>
            </a:r>
            <a:r>
              <a:rPr lang="en-US" altLang="zh-CN" dirty="0"/>
              <a:t>set</a:t>
            </a:r>
            <a:r>
              <a:rPr lang="zh-CN" altLang="en-US" dirty="0"/>
              <a:t>函数，将</a:t>
            </a:r>
            <a:r>
              <a:rPr lang="en-US" altLang="zh-CN" dirty="0" err="1"/>
              <a:t>name_list</a:t>
            </a:r>
            <a:r>
              <a:rPr lang="zh-CN" altLang="en-US" dirty="0"/>
              <a:t>转换成集合类型。在列表转换为集合的过程中，自动将重复的姓名去除。</a:t>
            </a:r>
            <a:endParaRPr lang="en-US" altLang="zh-CN" dirty="0"/>
          </a:p>
          <a:p>
            <a:r>
              <a:rPr lang="zh-CN" altLang="en-US" dirty="0"/>
              <a:t>在数据分析和处理过程中，会经常需要数据去重。</a:t>
            </a:r>
            <a:endParaRPr lang="en-US" altLang="zh-CN" dirty="0"/>
          </a:p>
          <a:p>
            <a:r>
              <a:rPr lang="zh-CN" altLang="en-US" dirty="0"/>
              <a:t>本讲，我们学习了集合类型的操作符和处理方法，以及利用集合去重的知识，同学再见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15273-E56A-40F7-8202-17F6624D187C}" type="slidenum">
              <a:rPr lang="zh-CN" altLang="en-US" smtClean="0"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6458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同学你好，本讲我们学习组合数据类型中的映射类型。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15273-E56A-40F7-8202-17F6624D187C}" type="slidenum">
              <a:rPr lang="zh-CN" altLang="en-US" smtClean="0">
                <a:solidFill>
                  <a:prstClr val="black"/>
                </a:solidFill>
              </a:rPr>
              <a:pPr/>
              <a:t>64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133808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9304" rtl="0" eaLnBrk="1" fontAlgn="ctr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None/>
              <a:tabLst/>
              <a:defRPr/>
            </a:pPr>
            <a:r>
              <a:rPr lang="zh-CN" altLang="en-US" dirty="0">
                <a:latin typeface="Arial Unicode MS" panose="020B0604020202020204" pitchFamily="34" charset="-122"/>
                <a:sym typeface="Huawei Sans" panose="020C0503030203020204" pitchFamily="34" charset="0"/>
              </a:rPr>
              <a:t>以前我们都是通过整型的序号来索引数据。</a:t>
            </a:r>
            <a:endParaRPr lang="en-US" altLang="zh-CN" dirty="0">
              <a:latin typeface="Arial Unicode MS" panose="020B0604020202020204" pitchFamily="34" charset="-122"/>
              <a:sym typeface="Huawei Sans" panose="020C0503030203020204" pitchFamily="34" charset="0"/>
            </a:endParaRPr>
          </a:p>
          <a:p>
            <a:pPr marL="0" marR="0" lvl="0" indent="0" algn="l" defTabSz="1219304" rtl="0" eaLnBrk="1" fontAlgn="ctr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None/>
              <a:tabLst/>
              <a:defRPr/>
            </a:pPr>
            <a:r>
              <a:rPr lang="zh-CN" altLang="en-US" dirty="0">
                <a:latin typeface="Arial Unicode MS" panose="020B0604020202020204" pitchFamily="34" charset="-122"/>
                <a:sym typeface="Huawei Sans" panose="020C0503030203020204" pitchFamily="34" charset="0"/>
              </a:rPr>
              <a:t>映射是通过键索引数据中值的过程，这个过程类似与中英文词典中，通过英文检索对应的中文，或者通过中文查找对应的英文。具体的实现过程时提供若干个键值对：其中键是数据索引的扩展。</a:t>
            </a:r>
            <a:endParaRPr lang="en-US" altLang="zh-CN" dirty="0">
              <a:latin typeface="Arial Unicode MS" panose="020B0604020202020204" pitchFamily="34" charset="-122"/>
              <a:sym typeface="Huawei Sans" panose="020C0503030203020204" pitchFamily="34" charset="0"/>
            </a:endParaRPr>
          </a:p>
          <a:p>
            <a:pPr marL="0" marR="0" lvl="0" indent="0" algn="l" defTabSz="1219304" rtl="0" eaLnBrk="1" fontAlgn="ctr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None/>
              <a:tabLst/>
              <a:defRPr/>
            </a:pPr>
            <a:r>
              <a:rPr lang="zh-CN" altLang="en-US" dirty="0">
                <a:solidFill>
                  <a:srgbClr val="3945FF"/>
                </a:solidFill>
                <a:latin typeface="Arial Unicode MS" panose="020B0604020202020204" pitchFamily="34" charset="-122"/>
                <a:sym typeface="Huawei Sans" panose="020C0503030203020204" pitchFamily="34" charset="0"/>
              </a:rPr>
              <a:t>形式为花括号里面罗列若干个键值对，每个键值对用冒号提供键和值。</a:t>
            </a:r>
            <a:endParaRPr lang="en-US" altLang="zh-CN" dirty="0">
              <a:latin typeface="Arial Unicode MS" panose="020B0604020202020204" pitchFamily="34" charset="-122"/>
              <a:sym typeface="Huawei Sans" panose="020C0503030203020204" pitchFamily="34" charset="0"/>
            </a:endParaRPr>
          </a:p>
          <a:p>
            <a:pPr marL="0" marR="0" indent="0" algn="l" defTabSz="1219304" rtl="0" eaLnBrk="1" fontAlgn="ctr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None/>
              <a:tabLst/>
              <a:defRPr/>
            </a:pPr>
            <a:r>
              <a:rPr lang="zh-CN" altLang="en-US" dirty="0">
                <a:latin typeface="Arial Unicode MS" panose="020B0604020202020204" pitchFamily="34" charset="-122"/>
                <a:sym typeface="Huawei Sans" panose="020C0503030203020204" pitchFamily="34" charset="0"/>
              </a:rPr>
              <a:t>字典类型是“映射”的体现 </a:t>
            </a:r>
            <a:r>
              <a:rPr lang="en-US" altLang="zh-CN" dirty="0">
                <a:latin typeface="Arial Unicode MS" panose="020B0604020202020204" pitchFamily="34" charset="-122"/>
                <a:sym typeface="Huawei Sans" panose="020C0503030203020204" pitchFamily="34" charset="0"/>
              </a:rPr>
              <a:t>: </a:t>
            </a:r>
            <a:r>
              <a:rPr lang="zh-CN" altLang="en-US" dirty="0">
                <a:latin typeface="Arial Unicode MS" panose="020B0604020202020204" pitchFamily="34" charset="-122"/>
                <a:sym typeface="Huawei Sans" panose="020C0503030203020204" pitchFamily="34" charset="0"/>
              </a:rPr>
              <a:t>键和值一一对应，对于每个键有唯一的对应值。不允许有重复的键，如果出现多个重复的键，则前面的键值对自动失效，只有最后一组键值对有效</a:t>
            </a:r>
          </a:p>
          <a:p>
            <a:r>
              <a:rPr lang="zh-CN" altLang="en-US" dirty="0">
                <a:latin typeface="Arial Unicode MS" panose="020B0604020202020204" pitchFamily="34" charset="-122"/>
                <a:sym typeface="Huawei Sans" panose="020C0503030203020204" pitchFamily="34" charset="0"/>
              </a:rPr>
              <a:t>字典是键值对的集合，键值对之间是无序的。特殊的地方就是字典的每个元素都是一个键值对。</a:t>
            </a:r>
            <a:endParaRPr lang="en-US" altLang="zh-CN" dirty="0">
              <a:latin typeface="Arial Unicode MS" panose="020B0604020202020204" pitchFamily="34" charset="-122"/>
              <a:sym typeface="Huawei Sans" panose="020C0503030203020204" pitchFamily="34" charset="0"/>
            </a:endParaRPr>
          </a:p>
          <a:p>
            <a:r>
              <a:rPr lang="zh-CN" altLang="en-US" dirty="0">
                <a:latin typeface="Arial Unicode MS" panose="020B0604020202020204" pitchFamily="34" charset="-122"/>
                <a:sym typeface="Huawei Sans" panose="020C0503030203020204" pitchFamily="34" charset="0"/>
              </a:rPr>
              <a:t>创建字典使用大括号</a:t>
            </a:r>
            <a:r>
              <a:rPr lang="en-US" altLang="zh-CN" dirty="0">
                <a:latin typeface="Arial Unicode MS" panose="020B0604020202020204" pitchFamily="34" charset="-122"/>
                <a:sym typeface="Huawei Sans" panose="020C0503030203020204" pitchFamily="34" charset="0"/>
              </a:rPr>
              <a:t>{}</a:t>
            </a:r>
            <a:r>
              <a:rPr lang="zh-CN" altLang="en-US" dirty="0">
                <a:latin typeface="Arial Unicode MS" panose="020B0604020202020204" pitchFamily="34" charset="-122"/>
                <a:sym typeface="Huawei Sans" panose="020C0503030203020204" pitchFamily="34" charset="0"/>
              </a:rPr>
              <a:t>和</a:t>
            </a:r>
            <a:r>
              <a:rPr lang="en-US" altLang="zh-CN" dirty="0" err="1">
                <a:latin typeface="Arial Unicode MS" panose="020B0604020202020204" pitchFamily="34" charset="-122"/>
                <a:sym typeface="Huawei Sans" panose="020C0503030203020204" pitchFamily="34" charset="0"/>
              </a:rPr>
              <a:t>dict</a:t>
            </a:r>
            <a:r>
              <a:rPr lang="en-US" altLang="zh-CN" dirty="0">
                <a:latin typeface="Arial Unicode MS" panose="020B0604020202020204" pitchFamily="34" charset="-122"/>
                <a:sym typeface="Huawei Sans" panose="020C0503030203020204" pitchFamily="34" charset="0"/>
              </a:rPr>
              <a:t>()</a:t>
            </a:r>
            <a:r>
              <a:rPr lang="zh-CN" altLang="en-US" dirty="0">
                <a:latin typeface="Arial Unicode MS" panose="020B0604020202020204" pitchFamily="34" charset="-122"/>
                <a:sym typeface="Huawei Sans" panose="020C0503030203020204" pitchFamily="34" charset="0"/>
              </a:rPr>
              <a:t>函数 ，键值对用冒号 </a:t>
            </a:r>
            <a:r>
              <a:rPr lang="en-US" altLang="zh-CN" dirty="0">
                <a:latin typeface="Arial Unicode MS" panose="020B0604020202020204" pitchFamily="34" charset="-122"/>
                <a:sym typeface="Huawei Sans" panose="020C0503030203020204" pitchFamily="34" charset="0"/>
              </a:rPr>
              <a:t>: </a:t>
            </a:r>
            <a:r>
              <a:rPr lang="zh-CN" altLang="en-US" dirty="0">
                <a:latin typeface="Arial Unicode MS" panose="020B0604020202020204" pitchFamily="34" charset="-122"/>
                <a:sym typeface="Huawei Sans" panose="020C0503030203020204" pitchFamily="34" charset="0"/>
              </a:rPr>
              <a:t>表示，各个键值对之间用逗号隔开。</a:t>
            </a:r>
          </a:p>
          <a:p>
            <a:pPr marL="180000" marR="0" indent="-180000" algn="l" defTabSz="1219304" rtl="0" eaLnBrk="1" fontAlgn="ctr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Char char="•"/>
              <a:tabLst/>
              <a:defRPr/>
            </a:pPr>
            <a:endParaRPr lang="en-US" altLang="zh-CN" dirty="0">
              <a:latin typeface="Arial Unicode MS" panose="020B0604020202020204" pitchFamily="34" charset="-122"/>
              <a:sym typeface="Huawei Sans" panose="020C0503030203020204" pitchFamily="34" charset="0"/>
            </a:endParaRPr>
          </a:p>
          <a:p>
            <a:pPr marL="180000" marR="0" indent="-180000" algn="l" defTabSz="1219304" rtl="0" eaLnBrk="1" fontAlgn="ctr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Char char="•"/>
              <a:tabLst/>
              <a:defRPr/>
            </a:pPr>
            <a:endParaRPr lang="zh-CN" altLang="en-US" dirty="0">
              <a:latin typeface="Arial Unicode MS" panose="020B0604020202020204" pitchFamily="34" charset="-122"/>
              <a:sym typeface="Huawei Sans" panose="020C0503030203020204" pitchFamily="34" charset="0"/>
            </a:endParaRPr>
          </a:p>
          <a:p>
            <a:pPr marL="180000" marR="0" indent="-180000" algn="l" defTabSz="1219304" rtl="0" eaLnBrk="1" fontAlgn="ctr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Char char="•"/>
              <a:tabLst/>
              <a:defRPr/>
            </a:pPr>
            <a:endParaRPr lang="zh-CN" altLang="en-US" dirty="0">
              <a:latin typeface="Arial Unicode MS" panose="020B0604020202020204" pitchFamily="34" charset="-122"/>
              <a:sym typeface="Huawei Sans" panose="020C0503030203020204" pitchFamily="34" charset="0"/>
            </a:endParaRPr>
          </a:p>
          <a:p>
            <a:endParaRPr lang="zh-CN" altLang="en-US" dirty="0"/>
          </a:p>
          <a:p>
            <a:pPr marL="180000" marR="0" indent="-180000" algn="l" defTabSz="1219304" rtl="0" eaLnBrk="1" fontAlgn="ctr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Char char="•"/>
              <a:tabLst/>
              <a:defRPr/>
            </a:pPr>
            <a:endParaRPr lang="zh-CN" altLang="en-US" dirty="0">
              <a:latin typeface="Arial Unicode MS" panose="020B0604020202020204" pitchFamily="34" charset="-122"/>
              <a:sym typeface="Huawei Sans" panose="020C0503030203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15273-E56A-40F7-8202-17F6624D187C}" type="slidenum">
              <a:rPr lang="zh-CN" altLang="en-US" smtClean="0"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31614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latin typeface="Arial Unicode MS" panose="020B0604020202020204" pitchFamily="34" charset="-122"/>
                <a:sym typeface="Huawei Sans" panose="020C0503030203020204" pitchFamily="34" charset="0"/>
              </a:rPr>
              <a:t>创建字典类型可以直接用</a:t>
            </a:r>
            <a:r>
              <a:rPr lang="en-US" altLang="zh-CN" dirty="0">
                <a:latin typeface="Arial Unicode MS" panose="020B0604020202020204" pitchFamily="34" charset="-122"/>
                <a:sym typeface="Huawei Sans" panose="020C0503030203020204" pitchFamily="34" charset="0"/>
              </a:rPr>
              <a:t>{}</a:t>
            </a:r>
            <a:r>
              <a:rPr lang="zh-CN" altLang="en-US" dirty="0">
                <a:latin typeface="Arial Unicode MS" panose="020B0604020202020204" pitchFamily="34" charset="-122"/>
                <a:sym typeface="Huawei Sans" panose="020C0503030203020204" pitchFamily="34" charset="0"/>
              </a:rPr>
              <a:t>提供多个键值对。</a:t>
            </a:r>
            <a:endParaRPr lang="en-US" altLang="zh-CN" dirty="0">
              <a:latin typeface="Arial Unicode MS" panose="020B0604020202020204" pitchFamily="34" charset="-122"/>
              <a:sym typeface="Huawei Sans" panose="020C0503030203020204" pitchFamily="34" charset="0"/>
            </a:endParaRPr>
          </a:p>
          <a:p>
            <a:r>
              <a:rPr lang="zh-CN" altLang="en-US" dirty="0">
                <a:latin typeface="Arial Unicode MS" panose="020B0604020202020204" pitchFamily="34" charset="-122"/>
                <a:sym typeface="Huawei Sans" panose="020C0503030203020204" pitchFamily="34" charset="0"/>
              </a:rPr>
              <a:t>下面我们通过例</a:t>
            </a:r>
            <a:r>
              <a:rPr lang="en-US" altLang="zh-CN" dirty="0">
                <a:latin typeface="Arial Unicode MS" panose="020B0604020202020204" pitchFamily="34" charset="-122"/>
                <a:sym typeface="Huawei Sans" panose="020C0503030203020204" pitchFamily="34" charset="0"/>
              </a:rPr>
              <a:t>3.19</a:t>
            </a:r>
            <a:r>
              <a:rPr lang="zh-CN" altLang="en-US" dirty="0">
                <a:latin typeface="Arial Unicode MS" panose="020B0604020202020204" pitchFamily="34" charset="-122"/>
                <a:sym typeface="Huawei Sans" panose="020C0503030203020204" pitchFamily="34" charset="0"/>
              </a:rPr>
              <a:t>学习定义字典的方法。要求利用字典来存储三个国家的名称和首都的对应关系。</a:t>
            </a:r>
            <a:endParaRPr lang="en-US" altLang="zh-CN" dirty="0">
              <a:latin typeface="Arial Unicode MS" panose="020B0604020202020204" pitchFamily="34" charset="-122"/>
              <a:sym typeface="Huawei Sans" panose="020C0503030203020204" pitchFamily="34" charset="0"/>
            </a:endParaRPr>
          </a:p>
          <a:p>
            <a:r>
              <a:rPr lang="zh-CN" altLang="en-US" dirty="0">
                <a:latin typeface="Arial Unicode MS" panose="020B0604020202020204" pitchFamily="34" charset="-122"/>
                <a:sym typeface="Huawei Sans" panose="020C0503030203020204" pitchFamily="34" charset="0"/>
              </a:rPr>
              <a:t>首先第一行语句 创建了一个字典，并将其赋值给变量</a:t>
            </a:r>
            <a:r>
              <a:rPr lang="en-US" altLang="zh-CN" dirty="0">
                <a:latin typeface="Arial Unicode MS" panose="020B0604020202020204" pitchFamily="34" charset="-122"/>
                <a:sym typeface="Huawei Sans" panose="020C0503030203020204" pitchFamily="34" charset="0"/>
              </a:rPr>
              <a:t>d</a:t>
            </a:r>
            <a:r>
              <a:rPr lang="zh-CN" altLang="en-US" dirty="0">
                <a:latin typeface="Arial Unicode MS" panose="020B0604020202020204" pitchFamily="34" charset="-122"/>
                <a:sym typeface="Huawei Sans" panose="020C0503030203020204" pitchFamily="34" charset="0"/>
              </a:rPr>
              <a:t>，则变量</a:t>
            </a:r>
            <a:r>
              <a:rPr lang="en-US" altLang="zh-CN" dirty="0">
                <a:latin typeface="Arial Unicode MS" panose="020B0604020202020204" pitchFamily="34" charset="-122"/>
                <a:sym typeface="Huawei Sans" panose="020C0503030203020204" pitchFamily="34" charset="0"/>
              </a:rPr>
              <a:t>d</a:t>
            </a:r>
            <a:r>
              <a:rPr lang="zh-CN" altLang="en-US" dirty="0">
                <a:latin typeface="Arial Unicode MS" panose="020B0604020202020204" pitchFamily="34" charset="-122"/>
                <a:sym typeface="Huawei Sans" panose="020C0503030203020204" pitchFamily="34" charset="0"/>
              </a:rPr>
              <a:t>变成了字典类型，存放了字典的三个键值对。国家为键，首都为值。</a:t>
            </a:r>
            <a:endParaRPr lang="en-US" altLang="zh-CN" dirty="0">
              <a:latin typeface="Arial Unicode MS" panose="020B0604020202020204" pitchFamily="34" charset="-122"/>
              <a:sym typeface="Huawei Sans" panose="020C0503030203020204" pitchFamily="34" charset="0"/>
            </a:endParaRPr>
          </a:p>
          <a:p>
            <a:r>
              <a:rPr lang="zh-CN" altLang="en-US" dirty="0">
                <a:latin typeface="Arial Unicode MS" panose="020B0604020202020204" pitchFamily="34" charset="-122"/>
                <a:sym typeface="Huawei Sans" panose="020C0503030203020204" pitchFamily="34" charset="0"/>
              </a:rPr>
              <a:t>因此</a:t>
            </a:r>
            <a:r>
              <a:rPr lang="en-US" altLang="zh-CN" dirty="0">
                <a:latin typeface="Arial Unicode MS" panose="020B0604020202020204" pitchFamily="34" charset="-122"/>
                <a:sym typeface="Huawei Sans" panose="020C0503030203020204" pitchFamily="34" charset="0"/>
              </a:rPr>
              <a:t>print(d)</a:t>
            </a:r>
            <a:r>
              <a:rPr lang="zh-CN" altLang="en-US" dirty="0">
                <a:latin typeface="Arial Unicode MS" panose="020B0604020202020204" pitchFamily="34" charset="-122"/>
                <a:sym typeface="Huawei Sans" panose="020C0503030203020204" pitchFamily="34" charset="0"/>
              </a:rPr>
              <a:t>时，输出字典的完整内容。</a:t>
            </a:r>
            <a:endParaRPr lang="en-US" altLang="zh-CN" dirty="0">
              <a:latin typeface="Arial Unicode MS" panose="020B0604020202020204" pitchFamily="34" charset="-122"/>
              <a:sym typeface="Huawei Sans" panose="020C0503030203020204" pitchFamily="34" charset="0"/>
            </a:endParaRPr>
          </a:p>
          <a:p>
            <a:r>
              <a:rPr lang="en-US" altLang="zh-CN" dirty="0">
                <a:latin typeface="Arial Unicode MS" panose="020B0604020202020204" pitchFamily="34" charset="-122"/>
                <a:sym typeface="Huawei Sans" panose="020C0503030203020204" pitchFamily="34" charset="0"/>
              </a:rPr>
              <a:t>Print(type(d))</a:t>
            </a:r>
            <a:r>
              <a:rPr lang="zh-CN" altLang="en-US" dirty="0">
                <a:latin typeface="Arial Unicode MS" panose="020B0604020202020204" pitchFamily="34" charset="-122"/>
                <a:sym typeface="Huawei Sans" panose="020C0503030203020204" pitchFamily="34" charset="0"/>
              </a:rPr>
              <a:t>时，输出 </a:t>
            </a:r>
            <a:r>
              <a:rPr lang="en-US" altLang="zh-CN" dirty="0">
                <a:latin typeface="Arial Unicode MS" panose="020B0604020202020204" pitchFamily="34" charset="-122"/>
                <a:sym typeface="Huawei Sans" panose="020C0503030203020204" pitchFamily="34" charset="0"/>
              </a:rPr>
              <a:t>class </a:t>
            </a:r>
            <a:r>
              <a:rPr lang="en-US" altLang="zh-CN" dirty="0" err="1">
                <a:latin typeface="Arial Unicode MS" panose="020B0604020202020204" pitchFamily="34" charset="-122"/>
                <a:sym typeface="Huawei Sans" panose="020C0503030203020204" pitchFamily="34" charset="0"/>
              </a:rPr>
              <a:t>dict</a:t>
            </a:r>
            <a:r>
              <a:rPr lang="zh-CN" altLang="en-US" dirty="0">
                <a:latin typeface="Arial Unicode MS" panose="020B0604020202020204" pitchFamily="34" charset="-122"/>
                <a:sym typeface="Huawei Sans" panose="020C0503030203020204" pitchFamily="34" charset="0"/>
              </a:rPr>
              <a:t>，表示</a:t>
            </a:r>
            <a:r>
              <a:rPr lang="en-US" altLang="zh-CN" dirty="0">
                <a:latin typeface="Arial Unicode MS" panose="020B0604020202020204" pitchFamily="34" charset="-122"/>
                <a:sym typeface="Huawei Sans" panose="020C0503030203020204" pitchFamily="34" charset="0"/>
              </a:rPr>
              <a:t>d</a:t>
            </a:r>
            <a:r>
              <a:rPr lang="zh-CN" altLang="en-US" dirty="0">
                <a:latin typeface="Arial Unicode MS" panose="020B0604020202020204" pitchFamily="34" charset="-122"/>
                <a:sym typeface="Huawei Sans" panose="020C0503030203020204" pitchFamily="34" charset="0"/>
              </a:rPr>
              <a:t>为字典类型。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15273-E56A-40F7-8202-17F6624D187C}" type="slidenum">
              <a:rPr lang="zh-CN" altLang="en-US" smtClean="0">
                <a:solidFill>
                  <a:prstClr val="black"/>
                </a:solidFill>
              </a:rPr>
              <a:pPr/>
              <a:t>66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494785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字典类型的引用，就是通过键获得对应的值。在字典后面用中括号给出键，就可以得到该键对应的值</a:t>
            </a:r>
            <a:endParaRPr lang="en-US" altLang="zh-CN" dirty="0"/>
          </a:p>
          <a:p>
            <a:r>
              <a:rPr lang="zh-CN" altLang="en-US" dirty="0"/>
              <a:t>修改字典某个键的值，就是该键对应的值赋新值。</a:t>
            </a:r>
            <a:endParaRPr lang="en-US" altLang="zh-CN" dirty="0"/>
          </a:p>
          <a:p>
            <a:r>
              <a:rPr lang="zh-CN" altLang="en-US" dirty="0"/>
              <a:t>下面我们通过例</a:t>
            </a:r>
            <a:r>
              <a:rPr lang="en-US" altLang="zh-CN" dirty="0"/>
              <a:t>3.20</a:t>
            </a:r>
            <a:r>
              <a:rPr lang="zh-CN" altLang="en-US" dirty="0"/>
              <a:t>来说明字典元素值的引用和修改方法。</a:t>
            </a:r>
            <a:endParaRPr lang="en-US" altLang="zh-CN" dirty="0"/>
          </a:p>
          <a:p>
            <a:r>
              <a:rPr lang="zh-CN" altLang="en-US" dirty="0"/>
              <a:t>字典</a:t>
            </a:r>
            <a:r>
              <a:rPr lang="en-US" altLang="zh-CN" dirty="0"/>
              <a:t>d</a:t>
            </a:r>
            <a:r>
              <a:rPr lang="zh-CN" altLang="en-US" dirty="0"/>
              <a:t>给出了三个国家的名称和首都的键值对，分别为</a:t>
            </a:r>
            <a:r>
              <a:rPr lang="en-US" altLang="zh-CN" sz="1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'China': 'Beijing', 'France': 'Paris', 'US': 'New York’</a:t>
            </a:r>
          </a:p>
          <a:p>
            <a:r>
              <a:rPr lang="en-US" altLang="zh-CN" sz="1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Print(d)</a:t>
            </a:r>
            <a:r>
              <a:rPr lang="zh-CN" altLang="en-US" sz="1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时，输出的是字典中的所有键值对。</a:t>
            </a:r>
            <a:endParaRPr lang="en-US" altLang="zh-CN" sz="1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</a:t>
            </a:r>
            <a:r>
              <a:rPr lang="zh-CN" altLang="en-US" sz="1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d[‘</a:t>
            </a:r>
            <a:r>
              <a:rPr lang="en-US" altLang="zh-CN" sz="1200" b="1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china</a:t>
            </a:r>
            <a:r>
              <a:rPr lang="en-US" altLang="zh-CN" sz="1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’]</a:t>
            </a:r>
            <a:r>
              <a:rPr lang="zh-CN" altLang="en-US" sz="1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）时，输出的是键</a:t>
            </a:r>
            <a:r>
              <a:rPr lang="en-US" altLang="zh-CN" sz="1200" b="1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china</a:t>
            </a:r>
            <a:r>
              <a:rPr lang="zh-CN" altLang="en-US" sz="1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对应的值</a:t>
            </a:r>
            <a:r>
              <a:rPr lang="en-US" altLang="zh-CN" sz="1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Beijing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为</a:t>
            </a:r>
            <a:r>
              <a:rPr lang="en-US" altLang="zh-CN" dirty="0"/>
              <a:t>d[</a:t>
            </a:r>
            <a:r>
              <a:rPr lang="zh-CN" altLang="en-US" dirty="0"/>
              <a:t>“</a:t>
            </a:r>
            <a:r>
              <a:rPr lang="en-US" altLang="zh-CN" dirty="0"/>
              <a:t>us</a:t>
            </a:r>
            <a:r>
              <a:rPr lang="zh-CN" altLang="en-US" dirty="0"/>
              <a:t>”</a:t>
            </a:r>
            <a:r>
              <a:rPr lang="en-US" altLang="zh-CN" dirty="0"/>
              <a:t>]</a:t>
            </a:r>
            <a:r>
              <a:rPr lang="zh-CN" altLang="en-US" dirty="0"/>
              <a:t>赋值</a:t>
            </a:r>
            <a:r>
              <a:rPr lang="en-US" altLang="zh-CN" dirty="0"/>
              <a:t>Washington,</a:t>
            </a:r>
            <a:r>
              <a:rPr lang="zh-CN" altLang="en-US" dirty="0"/>
              <a:t>结果就是修改</a:t>
            </a:r>
            <a:r>
              <a:rPr lang="en-US" altLang="zh-CN" dirty="0"/>
              <a:t>US</a:t>
            </a:r>
            <a:r>
              <a:rPr lang="zh-CN" altLang="en-US" dirty="0"/>
              <a:t>的首都为</a:t>
            </a:r>
            <a:r>
              <a:rPr lang="en-US" altLang="zh-CN" dirty="0"/>
              <a:t>Washington</a:t>
            </a:r>
          </a:p>
          <a:p>
            <a:pPr marL="0" marR="0" indent="0" algn="l" defTabSz="1219304" rtl="0" eaLnBrk="1" fontAlgn="ctr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None/>
              <a:tabLst/>
              <a:defRPr/>
            </a:pPr>
            <a:r>
              <a:rPr lang="zh-CN" altLang="en-US" dirty="0">
                <a:latin typeface="Arial Unicode MS" panose="020B0604020202020204" pitchFamily="34" charset="-122"/>
                <a:sym typeface="Huawei Sans" panose="020C0503030203020204" pitchFamily="34" charset="0"/>
              </a:rPr>
              <a:t>我们思考一下，如果赋值时，给的键在字典中不存在，结果会怎么样？比如</a:t>
            </a:r>
            <a:r>
              <a:rPr lang="en-US" altLang="zh-CN" dirty="0">
                <a:latin typeface="Arial Unicode MS" panose="020B0604020202020204" pitchFamily="34" charset="-122"/>
                <a:sym typeface="Huawei Sans" panose="020C0503030203020204" pitchFamily="34" charset="0"/>
              </a:rPr>
              <a:t>d[“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Germany”</a:t>
            </a:r>
            <a:r>
              <a:rPr lang="en-US" altLang="zh-CN" dirty="0">
                <a:latin typeface="Arial Unicode MS" panose="020B0604020202020204" pitchFamily="34" charset="-122"/>
                <a:sym typeface="Huawei Sans" panose="020C0503030203020204" pitchFamily="34" charset="0"/>
              </a:rPr>
              <a:t>]=“Berlin”</a:t>
            </a:r>
            <a:r>
              <a:rPr lang="zh-CN" altLang="en-US" dirty="0">
                <a:latin typeface="Arial Unicode MS" panose="020B0604020202020204" pitchFamily="34" charset="-122"/>
                <a:sym typeface="Huawei Sans" panose="020C0503030203020204" pitchFamily="34" charset="0"/>
              </a:rPr>
              <a:t>，这种情况相当于给字典添加了一个新的键值对。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15273-E56A-40F7-8202-17F6624D187C}" type="slidenum">
              <a:rPr lang="zh-CN" altLang="en-US" smtClean="0"/>
              <a:t>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43544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eaLnBrk="1" fontAlgn="ctr" latinLnBrk="0" hangingPunct="1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方正兰亭黑简体" panose="02000000000000000000" pitchFamily="2" charset="-122"/>
                <a:cs typeface="+mn-cs"/>
              </a:rPr>
              <a:t>字典常用的函数和方法</a:t>
            </a:r>
            <a:endParaRPr lang="en-US" altLang="zh-CN" sz="1200" b="0" i="0" u="none" strike="noStrike" kern="1200" baseline="0" dirty="0">
              <a:solidFill>
                <a:schemeClr val="tx1"/>
              </a:solidFill>
              <a:effectLst/>
              <a:latin typeface="Arial" panose="020B0604020202020204" pitchFamily="34" charset="0"/>
              <a:ea typeface="方正兰亭黑简体" panose="02000000000000000000" pitchFamily="2" charset="-122"/>
              <a:cs typeface="+mn-cs"/>
            </a:endParaRP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b="0" i="0" u="none" strike="noStrike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方正兰亭黑简体" panose="02000000000000000000" pitchFamily="2" charset="-122"/>
                <a:cs typeface="+mn-cs"/>
              </a:rPr>
              <a:t>删除字典d中键k对应的数据值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方正兰亭黑简体" panose="02000000000000000000" pitchFamily="2" charset="-122"/>
                <a:cs typeface="+mn-cs"/>
              </a:rPr>
              <a:t>   </a:t>
            </a:r>
            <a:r>
              <a:rPr lang="zh-CN" altLang="zh-CN" sz="1200" b="0" i="0" u="none" strike="noStrike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方正兰亭黑简体" panose="02000000000000000000" pitchFamily="2" charset="-122"/>
                <a:cs typeface="+mn-cs"/>
              </a:rPr>
              <a:t>del d[k]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方正兰亭黑简体" panose="02000000000000000000" pitchFamily="2" charset="-122"/>
                <a:cs typeface="+mn-cs"/>
              </a:rPr>
              <a:t> </a:t>
            </a: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b="0" i="0" u="none" strike="noStrike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方正兰亭黑简体" panose="02000000000000000000" pitchFamily="2" charset="-122"/>
                <a:cs typeface="+mn-cs"/>
              </a:rPr>
              <a:t>判断键k是否在字典d中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方正兰亭黑简体" panose="02000000000000000000" pitchFamily="2" charset="-122"/>
                <a:cs typeface="+mn-cs"/>
              </a:rPr>
              <a:t> </a:t>
            </a:r>
            <a:r>
              <a:rPr lang="zh-CN" altLang="zh-CN" sz="1200" b="0" i="0" u="none" strike="noStrike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方正兰亭黑简体" panose="02000000000000000000" pitchFamily="2" charset="-122"/>
                <a:cs typeface="+mn-cs"/>
              </a:rPr>
              <a:t>k in d，如果在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方正兰亭黑简体" panose="02000000000000000000" pitchFamily="2" charset="-122"/>
                <a:cs typeface="+mn-cs"/>
              </a:rPr>
              <a:t>则</a:t>
            </a:r>
            <a:r>
              <a:rPr lang="zh-CN" altLang="zh-CN" sz="1200" b="0" i="0" u="none" strike="noStrike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方正兰亭黑简体" panose="02000000000000000000" pitchFamily="2" charset="-122"/>
                <a:cs typeface="+mn-cs"/>
              </a:rPr>
              <a:t>返回True，否则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方正兰亭黑简体" panose="02000000000000000000" pitchFamily="2" charset="-122"/>
                <a:cs typeface="+mn-cs"/>
              </a:rPr>
              <a:t>返回</a:t>
            </a:r>
            <a:r>
              <a:rPr lang="zh-CN" altLang="zh-CN" sz="1200" b="0" i="0" u="none" strike="noStrike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方正兰亭黑简体" panose="02000000000000000000" pitchFamily="2" charset="-122"/>
                <a:cs typeface="+mn-cs"/>
              </a:rPr>
              <a:t>False</a:t>
            </a:r>
            <a:endParaRPr lang="zh-CN" altLang="zh-CN" sz="1200" b="0" i="0" u="none" strike="noStrike" dirty="0">
              <a:effectLst/>
              <a:latin typeface="Arial" panose="020B0604020202020204" pitchFamily="34" charset="0"/>
            </a:endParaRPr>
          </a:p>
          <a:p>
            <a:pPr rtl="0" eaLnBrk="1" fontAlgn="ctr" latinLnBrk="0" hangingPunct="1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方正兰亭黑简体" panose="02000000000000000000" pitchFamily="2" charset="-122"/>
                <a:cs typeface="+mn-cs"/>
              </a:rPr>
              <a:t>获得</a:t>
            </a:r>
            <a:r>
              <a:rPr lang="zh-CN" altLang="zh-CN" sz="1200" b="0" i="0" u="none" strike="noStrike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方正兰亭黑简体" panose="02000000000000000000" pitchFamily="2" charset="-122"/>
                <a:cs typeface="+mn-cs"/>
              </a:rPr>
              <a:t>字典d中所有的键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方正兰亭黑简体" panose="02000000000000000000" pitchFamily="2" charset="-122"/>
                <a:cs typeface="+mn-cs"/>
              </a:rPr>
              <a:t> 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方正兰亭黑简体" panose="02000000000000000000" pitchFamily="2" charset="-122"/>
                <a:cs typeface="+mn-cs"/>
              </a:rPr>
              <a:t>用</a:t>
            </a:r>
            <a:r>
              <a:rPr lang="zh-CN" altLang="zh-CN" sz="1200" b="0" i="0" u="none" strike="noStrike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方正兰亭黑简体" panose="02000000000000000000" pitchFamily="2" charset="-122"/>
                <a:cs typeface="+mn-cs"/>
              </a:rPr>
              <a:t>d.keys()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方正兰亭黑简体" panose="02000000000000000000" pitchFamily="2" charset="-122"/>
                <a:cs typeface="+mn-cs"/>
              </a:rPr>
              <a:t> </a:t>
            </a:r>
          </a:p>
          <a:p>
            <a:pPr rtl="0" eaLnBrk="1" fontAlgn="ctr" latinLnBrk="0" hangingPunct="1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方正兰亭黑简体" panose="02000000000000000000" pitchFamily="2" charset="-122"/>
                <a:cs typeface="+mn-cs"/>
              </a:rPr>
              <a:t>获得</a:t>
            </a:r>
            <a:r>
              <a:rPr lang="zh-CN" altLang="zh-CN" sz="1200" b="0" i="0" u="none" strike="noStrike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方正兰亭黑简体" panose="02000000000000000000" pitchFamily="2" charset="-122"/>
                <a:cs typeface="+mn-cs"/>
              </a:rPr>
              <a:t>字典d中所有的值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方正兰亭黑简体" panose="02000000000000000000" pitchFamily="2" charset="-122"/>
                <a:cs typeface="+mn-cs"/>
              </a:rPr>
              <a:t> 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方正兰亭黑简体" panose="02000000000000000000" pitchFamily="2" charset="-122"/>
                <a:cs typeface="+mn-cs"/>
              </a:rPr>
              <a:t>用</a:t>
            </a:r>
            <a:r>
              <a:rPr lang="zh-CN" altLang="zh-CN" sz="1200" b="0" i="0" u="none" strike="noStrike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方正兰亭黑简体" panose="02000000000000000000" pitchFamily="2" charset="-122"/>
                <a:cs typeface="+mn-cs"/>
              </a:rPr>
              <a:t>d.values()</a:t>
            </a:r>
            <a:endParaRPr lang="en-US" altLang="zh-CN" sz="1200" b="0" i="0" u="none" strike="noStrike" kern="1200" baseline="0" dirty="0">
              <a:solidFill>
                <a:schemeClr val="tx1"/>
              </a:solidFill>
              <a:effectLst/>
              <a:latin typeface="Arial" panose="020B0604020202020204" pitchFamily="34" charset="0"/>
              <a:ea typeface="方正兰亭黑简体" panose="02000000000000000000" pitchFamily="2" charset="-122"/>
              <a:cs typeface="+mn-cs"/>
            </a:endParaRPr>
          </a:p>
          <a:p>
            <a:pPr rtl="0" eaLnBrk="1" fontAlgn="ctr" latinLnBrk="0" hangingPunct="1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方正兰亭黑简体" panose="02000000000000000000" pitchFamily="2" charset="-122"/>
                <a:cs typeface="+mn-cs"/>
              </a:rPr>
              <a:t>获得</a:t>
            </a:r>
            <a:r>
              <a:rPr lang="zh-CN" altLang="zh-CN" sz="1200" b="0" i="0" u="none" strike="noStrike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方正兰亭黑简体" panose="02000000000000000000" pitchFamily="2" charset="-122"/>
                <a:cs typeface="+mn-cs"/>
              </a:rPr>
              <a:t>字典d中所有的键值对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方正兰亭黑简体" panose="02000000000000000000" pitchFamily="2" charset="-122"/>
                <a:cs typeface="+mn-cs"/>
              </a:rPr>
              <a:t>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方正兰亭黑简体" panose="02000000000000000000" pitchFamily="2" charset="-122"/>
                <a:cs typeface="+mn-cs"/>
              </a:rPr>
              <a:t>用</a:t>
            </a:r>
            <a:r>
              <a:rPr lang="zh-CN" altLang="zh-CN" sz="1200" b="0" i="0" u="none" strike="noStrike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方正兰亭黑简体" panose="02000000000000000000" pitchFamily="2" charset="-122"/>
                <a:cs typeface="+mn-cs"/>
              </a:rPr>
              <a:t>d.items()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15273-E56A-40F7-8202-17F6624D187C}" type="slidenum">
              <a:rPr lang="zh-CN" altLang="en-US" smtClean="0"/>
              <a:t>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1862003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下面通过例</a:t>
            </a:r>
            <a:r>
              <a:rPr lang="en-US" altLang="zh-CN" dirty="0"/>
              <a:t>3.21</a:t>
            </a:r>
            <a:r>
              <a:rPr lang="zh-CN" altLang="en-US" dirty="0"/>
              <a:t>，说明字典的常见操作。</a:t>
            </a:r>
            <a:endParaRPr lang="en-US" altLang="zh-CN" dirty="0"/>
          </a:p>
          <a:p>
            <a:r>
              <a:rPr lang="zh-CN" altLang="en-US" dirty="0"/>
              <a:t>字典</a:t>
            </a:r>
            <a:r>
              <a:rPr lang="en-US" altLang="zh-CN" dirty="0"/>
              <a:t>d</a:t>
            </a:r>
            <a:r>
              <a:rPr lang="zh-CN" altLang="en-US" dirty="0"/>
              <a:t>包含三个国家的名称和首都的键值对。</a:t>
            </a:r>
            <a:endParaRPr lang="en-US" altLang="zh-CN" dirty="0"/>
          </a:p>
          <a:p>
            <a:r>
              <a:rPr lang="zh-CN" altLang="en-US" dirty="0"/>
              <a:t>第二行中，</a:t>
            </a:r>
            <a:r>
              <a:rPr lang="en-US" altLang="zh-CN" dirty="0"/>
              <a:t>Japan in d</a:t>
            </a:r>
            <a:r>
              <a:rPr lang="zh-CN" altLang="en-US" dirty="0"/>
              <a:t>，用于判断键</a:t>
            </a:r>
            <a:r>
              <a:rPr lang="en-US" altLang="zh-CN" dirty="0"/>
              <a:t>Japan</a:t>
            </a:r>
            <a:r>
              <a:rPr lang="zh-CN" altLang="en-US" dirty="0"/>
              <a:t>是否在字典</a:t>
            </a:r>
            <a:r>
              <a:rPr lang="en-US" altLang="zh-CN" dirty="0"/>
              <a:t>d</a:t>
            </a:r>
            <a:r>
              <a:rPr lang="zh-CN" altLang="en-US" dirty="0"/>
              <a:t>中，因为</a:t>
            </a:r>
            <a:r>
              <a:rPr lang="en-US" altLang="zh-CN" dirty="0"/>
              <a:t>Japan</a:t>
            </a:r>
            <a:r>
              <a:rPr lang="zh-CN" altLang="en-US" dirty="0"/>
              <a:t>不是</a:t>
            </a:r>
            <a:r>
              <a:rPr lang="en-US" altLang="zh-CN" dirty="0"/>
              <a:t>d</a:t>
            </a:r>
            <a:r>
              <a:rPr lang="zh-CN" altLang="en-US" dirty="0"/>
              <a:t>的键，因此结果是</a:t>
            </a:r>
            <a:r>
              <a:rPr lang="en-US" altLang="zh-CN" dirty="0"/>
              <a:t>False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 err="1"/>
              <a:t>d.Keys</a:t>
            </a:r>
            <a:r>
              <a:rPr lang="zh-CN" altLang="en-US" dirty="0"/>
              <a:t>取得</a:t>
            </a:r>
            <a:r>
              <a:rPr lang="en-US" altLang="zh-CN" dirty="0"/>
              <a:t>d</a:t>
            </a:r>
            <a:r>
              <a:rPr lang="zh-CN" altLang="en-US" dirty="0"/>
              <a:t>所有的键。</a:t>
            </a:r>
            <a:endParaRPr lang="en-US" altLang="zh-CN" dirty="0"/>
          </a:p>
          <a:p>
            <a:r>
              <a:rPr lang="en-US" altLang="zh-CN" dirty="0" err="1"/>
              <a:t>d.Values</a:t>
            </a:r>
            <a:r>
              <a:rPr lang="zh-CN" altLang="en-US" dirty="0"/>
              <a:t>取得</a:t>
            </a:r>
            <a:r>
              <a:rPr lang="en-US" altLang="zh-CN" dirty="0"/>
              <a:t>d</a:t>
            </a:r>
            <a:r>
              <a:rPr lang="zh-CN" altLang="en-US" dirty="0"/>
              <a:t>所有的值。</a:t>
            </a:r>
            <a:endParaRPr lang="en-US" altLang="zh-CN" dirty="0"/>
          </a:p>
          <a:p>
            <a:r>
              <a:rPr lang="en-US" altLang="zh-CN" dirty="0" err="1"/>
              <a:t>d.Items</a:t>
            </a:r>
            <a:r>
              <a:rPr lang="zh-CN" altLang="en-US" dirty="0"/>
              <a:t>取得</a:t>
            </a:r>
            <a:r>
              <a:rPr lang="en-US" altLang="zh-CN" dirty="0"/>
              <a:t>d</a:t>
            </a:r>
            <a:r>
              <a:rPr lang="zh-CN" altLang="en-US" dirty="0"/>
              <a:t>所有的键值对。</a:t>
            </a:r>
            <a:endParaRPr lang="en-US" altLang="zh-CN" dirty="0"/>
          </a:p>
          <a:p>
            <a:r>
              <a:rPr lang="zh-CN" altLang="en-US" dirty="0"/>
              <a:t>这里需要注意</a:t>
            </a:r>
            <a:r>
              <a:rPr lang="en-US" altLang="zh-CN" dirty="0"/>
              <a:t>keys values items</a:t>
            </a:r>
            <a:r>
              <a:rPr lang="zh-CN" altLang="en-US" dirty="0"/>
              <a:t>这三个函数名中都有</a:t>
            </a:r>
            <a:r>
              <a:rPr lang="en-US" altLang="zh-CN" dirty="0"/>
              <a:t>s</a:t>
            </a:r>
            <a:r>
              <a:rPr lang="zh-CN" altLang="en-US" dirty="0"/>
              <a:t>，另外，虽圆括号中没有参数，圆括号也不能省略。</a:t>
            </a:r>
            <a:endParaRPr lang="en-US" altLang="zh-CN" dirty="0"/>
          </a:p>
          <a:p>
            <a:r>
              <a:rPr lang="zh-CN" altLang="en-US" dirty="0"/>
              <a:t>删除键为</a:t>
            </a:r>
            <a:r>
              <a:rPr lang="en-US" altLang="zh-CN" dirty="0"/>
              <a:t>US</a:t>
            </a:r>
            <a:r>
              <a:rPr lang="zh-CN" altLang="en-US" dirty="0"/>
              <a:t>的元素，用</a:t>
            </a:r>
            <a:r>
              <a:rPr lang="en-US" altLang="zh-CN" dirty="0"/>
              <a:t>del d[“US”]</a:t>
            </a:r>
            <a:r>
              <a:rPr lang="zh-CN" altLang="en-US" dirty="0"/>
              <a:t>。最后输出的</a:t>
            </a:r>
            <a:r>
              <a:rPr lang="en-US" altLang="zh-CN" dirty="0"/>
              <a:t>d</a:t>
            </a:r>
            <a:r>
              <a:rPr lang="zh-CN" altLang="en-US" dirty="0"/>
              <a:t>中就没有</a:t>
            </a:r>
            <a:r>
              <a:rPr lang="en-US" altLang="zh-CN" dirty="0"/>
              <a:t>US</a:t>
            </a:r>
            <a:r>
              <a:rPr lang="zh-CN" altLang="en-US" dirty="0"/>
              <a:t>对应的键值对了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15273-E56A-40F7-8202-17F6624D187C}" type="slidenum">
              <a:rPr lang="zh-CN" altLang="en-US" smtClean="0"/>
              <a:t>69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9132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调用函数就是提供函数名在函数名后面用圆括号提供实际参数值。如果函数调用带回值的话，还需要将函数调用赋给变量，或者输出。</a:t>
            </a:r>
            <a:endParaRPr lang="en-US" altLang="zh-CN" dirty="0"/>
          </a:p>
          <a:p>
            <a:r>
              <a:rPr lang="zh-CN" altLang="en-US" dirty="0"/>
              <a:t>需要注意的是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函数定义后，必须调用，才会真正运行函数中的代码。</a:t>
            </a:r>
            <a:endParaRPr lang="en-US" altLang="zh-CN" dirty="0"/>
          </a:p>
          <a:p>
            <a:pPr marL="215900" indent="-203200">
              <a:lnSpc>
                <a:spcPct val="100000"/>
              </a:lnSpc>
              <a:spcBef>
                <a:spcPts val="100"/>
              </a:spcBef>
              <a:buClr>
                <a:srgbClr val="007EDE"/>
              </a:buClr>
              <a:buFont typeface="΢"/>
              <a:buChar char="-"/>
              <a:tabLst>
                <a:tab pos="216535" algn="l"/>
              </a:tabLst>
            </a:pPr>
            <a:r>
              <a:rPr lang="zh-CN" altLang="en-US" sz="1200" dirty="0">
                <a:latin typeface="方正兰亭黑简体" panose="02000000000000000000" pitchFamily="2" charset="-122"/>
                <a:cs typeface="微软雅黑"/>
              </a:rPr>
              <a:t>调用时要给出实际参数，</a:t>
            </a:r>
            <a:r>
              <a:rPr lang="en-US" altLang="zh-CN" sz="1200" b="0" spc="-5" dirty="0">
                <a:latin typeface="Arial" panose="020B0604020202020204" pitchFamily="34" charset="0"/>
                <a:cs typeface="Arial" panose="020B0604020202020204" pitchFamily="34" charset="0"/>
              </a:rPr>
              <a:t>fact(8)</a:t>
            </a:r>
            <a:r>
              <a:rPr lang="zh-CN" altLang="en-US" sz="1200" b="0" spc="-5" dirty="0">
                <a:latin typeface="Arial" panose="020B0604020202020204" pitchFamily="34" charset="0"/>
                <a:cs typeface="Arial" panose="020B0604020202020204" pitchFamily="34" charset="0"/>
              </a:rPr>
              <a:t>是函数调用，其中</a:t>
            </a:r>
            <a:r>
              <a:rPr lang="zh-CN" altLang="en-US" sz="1200" dirty="0">
                <a:latin typeface="方正兰亭黑简体" panose="02000000000000000000" pitchFamily="2" charset="-122"/>
                <a:cs typeface="微软雅黑"/>
              </a:rPr>
              <a:t> </a:t>
            </a:r>
            <a:r>
              <a:rPr lang="en-US" altLang="zh-CN" sz="1200" dirty="0">
                <a:latin typeface="方正兰亭黑简体" panose="02000000000000000000" pitchFamily="2" charset="-122"/>
                <a:cs typeface="微软雅黑"/>
              </a:rPr>
              <a:t>8</a:t>
            </a:r>
            <a:r>
              <a:rPr lang="zh-CN" altLang="en-US" sz="1200" b="0" spc="-5" dirty="0">
                <a:latin typeface="Arial" panose="020B0604020202020204" pitchFamily="34" charset="0"/>
                <a:cs typeface="Arial" panose="020B0604020202020204" pitchFamily="34" charset="0"/>
              </a:rPr>
              <a:t>为实际参数</a:t>
            </a:r>
            <a:r>
              <a:rPr lang="zh-CN" altLang="en-US" sz="1200" dirty="0">
                <a:latin typeface="方正兰亭黑简体" panose="02000000000000000000" pitchFamily="2" charset="-122"/>
                <a:cs typeface="微软雅黑"/>
              </a:rPr>
              <a:t>。在执行函数中的代码时，将把实际参数传递给</a:t>
            </a:r>
            <a:r>
              <a:rPr lang="zh-CN" altLang="en-US" sz="1200" spc="-10" dirty="0">
                <a:latin typeface="方正兰亭黑简体" panose="02000000000000000000" pitchFamily="2" charset="-122"/>
                <a:cs typeface="微软雅黑"/>
              </a:rPr>
              <a:t>形式</a:t>
            </a:r>
            <a:r>
              <a:rPr lang="zh-CN" altLang="en-US" sz="1200" dirty="0">
                <a:latin typeface="方正兰亭黑简体" panose="02000000000000000000" pitchFamily="2" charset="-122"/>
                <a:cs typeface="微软雅黑"/>
              </a:rPr>
              <a:t>参数</a:t>
            </a:r>
            <a:r>
              <a:rPr lang="en-US" altLang="zh-CN" sz="1200" dirty="0">
                <a:latin typeface="方正兰亭黑简体" panose="02000000000000000000" pitchFamily="2" charset="-122"/>
                <a:cs typeface="微软雅黑"/>
              </a:rPr>
              <a:t>n</a:t>
            </a:r>
            <a:endParaRPr lang="zh-CN" altLang="en-US" sz="1200" dirty="0">
              <a:latin typeface="Times New Roman"/>
              <a:cs typeface="Times New Roman"/>
            </a:endParaRPr>
          </a:p>
          <a:p>
            <a:pPr marL="215900" marR="0" indent="-203200" algn="l" defTabSz="1219304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7EDE"/>
              </a:buClr>
              <a:buSzTx/>
              <a:buFont typeface="΢"/>
              <a:buChar char="-"/>
              <a:tabLst>
                <a:tab pos="216535" algn="l"/>
              </a:tabLst>
              <a:defRPr/>
            </a:pPr>
            <a:r>
              <a:rPr lang="zh-CN" altLang="en-US" sz="1200" b="0" spc="-5" dirty="0">
                <a:latin typeface="Arial" panose="020B0604020202020204" pitchFamily="34" charset="0"/>
                <a:cs typeface="Arial" panose="020B0604020202020204" pitchFamily="34" charset="0"/>
              </a:rPr>
              <a:t>函数运行结束后，返回</a:t>
            </a:r>
            <a:r>
              <a:rPr lang="en-US" altLang="zh-CN" sz="1200" b="0" spc="-5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zh-CN" altLang="en-US" sz="1200" b="0" spc="-5" dirty="0">
                <a:latin typeface="Arial" panose="020B0604020202020204" pitchFamily="34" charset="0"/>
                <a:cs typeface="Arial" panose="020B0604020202020204" pitchFamily="34" charset="0"/>
              </a:rPr>
              <a:t>的值，并赋值给</a:t>
            </a:r>
            <a:r>
              <a:rPr lang="en-US" altLang="zh-CN" sz="1200" b="0" spc="-5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zh-CN" altLang="en-US" sz="1200" b="0" spc="-5" dirty="0">
                <a:latin typeface="Arial" panose="020B0604020202020204" pitchFamily="34" charset="0"/>
                <a:cs typeface="Arial" panose="020B0604020202020204" pitchFamily="34" charset="0"/>
              </a:rPr>
              <a:t>，最后输出</a:t>
            </a:r>
            <a:r>
              <a:rPr lang="en-US" altLang="zh-CN" sz="1200" b="0" spc="-5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zh-CN" altLang="en-US" sz="1200" b="0" spc="-5" dirty="0">
                <a:latin typeface="Arial" panose="020B0604020202020204" pitchFamily="34" charset="0"/>
                <a:cs typeface="Arial" panose="020B0604020202020204" pitchFamily="34" charset="0"/>
              </a:rPr>
              <a:t>的值</a:t>
            </a:r>
            <a:endParaRPr lang="en-US" altLang="zh-CN" sz="12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5900" indent="-203200">
              <a:lnSpc>
                <a:spcPct val="100000"/>
              </a:lnSpc>
              <a:buClr>
                <a:srgbClr val="007EDE"/>
              </a:buClr>
              <a:buFont typeface="΢"/>
              <a:buChar char="-"/>
              <a:tabLst>
                <a:tab pos="216535" algn="l"/>
              </a:tabLst>
            </a:pPr>
            <a:endParaRPr lang="zh-CN" altLang="en-US" sz="1200" dirty="0">
              <a:latin typeface="方正兰亭黑简体" panose="02000000000000000000" pitchFamily="2" charset="-122"/>
              <a:cs typeface="微软雅黑"/>
            </a:endParaRPr>
          </a:p>
          <a:p>
            <a:endParaRPr lang="zh-CN" altLang="en-US" dirty="0"/>
          </a:p>
          <a:p>
            <a:pPr marL="180000" marR="0" indent="-180000" algn="l" defTabSz="1219304" rtl="0" eaLnBrk="1" fontAlgn="ctr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Char char="•"/>
              <a:tabLst/>
              <a:defRPr/>
            </a:pPr>
            <a:endParaRPr lang="zh-CN" altLang="en-US" dirty="0">
              <a:latin typeface="Arial Unicode MS" panose="020B0604020202020204" pitchFamily="34" charset="-122"/>
              <a:sym typeface="Huawei Sans" panose="020C0503030203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15273-E56A-40F7-8202-17F6624D187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925710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eaLnBrk="1" fontAlgn="ctr" latinLnBrk="0" hangingPunct="1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方正兰亭黑简体" panose="02000000000000000000" pitchFamily="2" charset="-122"/>
                <a:cs typeface="+mn-cs"/>
              </a:rPr>
              <a:t>字典常用的函数或方法还有下面几个。</a:t>
            </a:r>
            <a:endParaRPr lang="en-US" altLang="zh-CN" sz="1200" b="0" i="0" u="none" strike="noStrike" kern="1200" baseline="0" dirty="0">
              <a:solidFill>
                <a:schemeClr val="tx1"/>
              </a:solidFill>
              <a:effectLst/>
              <a:latin typeface="Arial" panose="020B0604020202020204" pitchFamily="34" charset="0"/>
              <a:ea typeface="方正兰亭黑简体" panose="02000000000000000000" pitchFamily="2" charset="-122"/>
              <a:cs typeface="+mn-cs"/>
            </a:endParaRPr>
          </a:p>
          <a:p>
            <a:pPr rtl="0" eaLnBrk="1" fontAlgn="ctr" latinLnBrk="0" hangingPunct="1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方正兰亭黑简体" panose="02000000000000000000" pitchFamily="2" charset="-122"/>
                <a:cs typeface="+mn-cs"/>
              </a:rPr>
              <a:t>通过键获得值，使用</a:t>
            </a:r>
            <a:r>
              <a:rPr lang="zh-CN" altLang="zh-CN" sz="1200" b="0" i="0" u="none" strike="noStrike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方正兰亭黑简体" panose="02000000000000000000" pitchFamily="2" charset="-122"/>
                <a:cs typeface="+mn-cs"/>
              </a:rPr>
              <a:t>d.get(k, &lt;default&gt;)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方正兰亭黑简体" panose="02000000000000000000" pitchFamily="2" charset="-122"/>
                <a:cs typeface="+mn-cs"/>
              </a:rPr>
              <a:t>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方正兰亭黑简体" panose="02000000000000000000" pitchFamily="2" charset="-122"/>
                <a:cs typeface="+mn-cs"/>
              </a:rPr>
              <a:t>，如果</a:t>
            </a:r>
            <a:r>
              <a:rPr lang="zh-CN" altLang="zh-CN" sz="1200" b="0" i="0" u="none" strike="noStrike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方正兰亭黑简体" panose="02000000000000000000" pitchFamily="2" charset="-122"/>
                <a:cs typeface="+mn-cs"/>
              </a:rPr>
              <a:t>键k存在，则返回相应值，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方正兰亭黑简体" panose="02000000000000000000" pitchFamily="2" charset="-122"/>
                <a:cs typeface="+mn-cs"/>
              </a:rPr>
              <a:t>否则如果键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方正兰亭黑简体" panose="02000000000000000000" pitchFamily="2" charset="-122"/>
                <a:cs typeface="+mn-cs"/>
              </a:rPr>
              <a:t>k</a:t>
            </a:r>
            <a:r>
              <a:rPr lang="zh-CN" altLang="zh-CN" sz="1200" b="0" i="0" u="none" strike="noStrike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方正兰亭黑简体" panose="02000000000000000000" pitchFamily="2" charset="-122"/>
                <a:cs typeface="+mn-cs"/>
              </a:rPr>
              <a:t>不在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方正兰亭黑简体" panose="02000000000000000000" pitchFamily="2" charset="-122"/>
                <a:cs typeface="+mn-cs"/>
              </a:rPr>
              <a:t>d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方正兰亭黑简体" panose="02000000000000000000" pitchFamily="2" charset="-122"/>
                <a:cs typeface="+mn-cs"/>
              </a:rPr>
              <a:t>中，</a:t>
            </a:r>
            <a:r>
              <a:rPr lang="zh-CN" altLang="zh-CN" sz="1200" b="0" i="0" u="none" strike="noStrike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方正兰亭黑简体" panose="02000000000000000000" pitchFamily="2" charset="-122"/>
                <a:cs typeface="+mn-cs"/>
              </a:rPr>
              <a:t>则返回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方正兰亭黑简体" panose="02000000000000000000" pitchFamily="2" charset="-122"/>
                <a:cs typeface="+mn-cs"/>
              </a:rPr>
              <a:t>第二个参数</a:t>
            </a:r>
            <a:r>
              <a:rPr lang="zh-CN" altLang="zh-CN" sz="1200" b="0" i="0" u="none" strike="noStrike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方正兰亭黑简体" panose="02000000000000000000" pitchFamily="2" charset="-122"/>
                <a:cs typeface="+mn-cs"/>
              </a:rPr>
              <a:t>值default</a:t>
            </a:r>
            <a:endParaRPr lang="zh-CN" altLang="zh-CN" sz="1200" b="0" i="0" u="none" strike="noStrike" dirty="0">
              <a:effectLst/>
              <a:latin typeface="Arial" panose="020B0604020202020204" pitchFamily="34" charset="0"/>
            </a:endParaRPr>
          </a:p>
          <a:p>
            <a:pPr rtl="0" eaLnBrk="1" fontAlgn="ctr" latinLnBrk="0" hangingPunct="1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方正兰亭黑简体" panose="02000000000000000000" pitchFamily="2" charset="-122"/>
                <a:cs typeface="+mn-cs"/>
              </a:rPr>
              <a:t>通过键</a:t>
            </a:r>
            <a:r>
              <a:rPr lang="zh-CN" altLang="zh-CN" sz="1200" b="0" i="0" u="none" strike="noStrike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方正兰亭黑简体" panose="02000000000000000000" pitchFamily="2" charset="-122"/>
                <a:cs typeface="+mn-cs"/>
              </a:rPr>
              <a:t>删除并返回值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方正兰亭黑简体" panose="02000000000000000000" pitchFamily="2" charset="-122"/>
                <a:cs typeface="+mn-cs"/>
              </a:rPr>
              <a:t>  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方正兰亭黑简体" panose="02000000000000000000" pitchFamily="2" charset="-122"/>
                <a:cs typeface="+mn-cs"/>
              </a:rPr>
              <a:t>使用</a:t>
            </a:r>
            <a:r>
              <a:rPr lang="zh-CN" altLang="zh-CN" sz="1200" b="0" i="0" u="none" strike="noStrike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方正兰亭黑简体" panose="02000000000000000000" pitchFamily="2" charset="-122"/>
                <a:cs typeface="+mn-cs"/>
              </a:rPr>
              <a:t>d.pop(k, &lt;default&gt;)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方正兰亭黑简体" panose="02000000000000000000" pitchFamily="2" charset="-122"/>
                <a:cs typeface="+mn-cs"/>
              </a:rPr>
              <a:t> 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方正兰亭黑简体" panose="02000000000000000000" pitchFamily="2" charset="-122"/>
                <a:cs typeface="+mn-cs"/>
              </a:rPr>
              <a:t>如果</a:t>
            </a:r>
            <a:r>
              <a:rPr lang="zh-CN" altLang="zh-CN" sz="1200" b="0" i="0" u="none" strike="noStrike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方正兰亭黑简体" panose="02000000000000000000" pitchFamily="2" charset="-122"/>
                <a:cs typeface="+mn-cs"/>
              </a:rPr>
              <a:t>键k存在，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方正兰亭黑简体" panose="02000000000000000000" pitchFamily="2" charset="-122"/>
                <a:cs typeface="+mn-cs"/>
              </a:rPr>
              <a:t>则</a:t>
            </a:r>
            <a:r>
              <a:rPr lang="zh-CN" altLang="zh-CN" sz="1200" b="0" i="0" u="none" strike="noStrike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方正兰亭黑简体" panose="02000000000000000000" pitchFamily="2" charset="-122"/>
                <a:cs typeface="+mn-cs"/>
              </a:rPr>
              <a:t>删除并返回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方正兰亭黑简体" panose="02000000000000000000" pitchFamily="2" charset="-122"/>
                <a:cs typeface="+mn-cs"/>
              </a:rPr>
              <a:t>对应</a:t>
            </a:r>
            <a:r>
              <a:rPr lang="zh-CN" altLang="zh-CN" sz="1200" b="0" i="0" u="none" strike="noStrike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方正兰亭黑简体" panose="02000000000000000000" pitchFamily="2" charset="-122"/>
                <a:cs typeface="+mn-cs"/>
              </a:rPr>
              <a:t>值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方正兰亭黑简体" panose="02000000000000000000" pitchFamily="2" charset="-122"/>
                <a:cs typeface="+mn-cs"/>
              </a:rPr>
              <a:t> </a:t>
            </a:r>
            <a:r>
              <a:rPr lang="zh-CN" altLang="zh-CN" sz="1200" b="0" i="0" u="none" strike="noStrike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方正兰亭黑简体" panose="02000000000000000000" pitchFamily="2" charset="-122"/>
                <a:cs typeface="+mn-cs"/>
              </a:rPr>
              <a:t>，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方正兰亭黑简体" panose="02000000000000000000" pitchFamily="2" charset="-122"/>
                <a:cs typeface="+mn-cs"/>
              </a:rPr>
              <a:t>否则如果</a:t>
            </a:r>
            <a:r>
              <a:rPr lang="zh-CN" altLang="zh-CN" sz="1200" b="0" i="0" u="none" strike="noStrike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方正兰亭黑简体" panose="02000000000000000000" pitchFamily="2" charset="-122"/>
                <a:cs typeface="+mn-cs"/>
              </a:rPr>
              <a:t>不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方正兰亭黑简体" panose="02000000000000000000" pitchFamily="2" charset="-122"/>
                <a:cs typeface="+mn-cs"/>
              </a:rPr>
              <a:t>存</a:t>
            </a:r>
            <a:r>
              <a:rPr lang="zh-CN" altLang="zh-CN" sz="1200" b="0" i="0" u="none" strike="noStrike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方正兰亭黑简体" panose="02000000000000000000" pitchFamily="2" charset="-122"/>
                <a:cs typeface="+mn-cs"/>
              </a:rPr>
              <a:t>在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方正兰亭黑简体" panose="02000000000000000000" pitchFamily="2" charset="-122"/>
                <a:cs typeface="+mn-cs"/>
              </a:rPr>
              <a:t>，</a:t>
            </a:r>
            <a:r>
              <a:rPr lang="zh-CN" altLang="zh-CN" sz="1200" b="0" i="0" u="none" strike="noStrike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方正兰亭黑简体" panose="02000000000000000000" pitchFamily="2" charset="-122"/>
                <a:cs typeface="+mn-cs"/>
              </a:rPr>
              <a:t>则返回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方正兰亭黑简体" panose="02000000000000000000" pitchFamily="2" charset="-122"/>
                <a:cs typeface="+mn-cs"/>
              </a:rPr>
              <a:t>第二个参数</a:t>
            </a:r>
            <a:r>
              <a:rPr lang="zh-CN" altLang="zh-CN" sz="1200" b="0" i="0" u="none" strike="noStrike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方正兰亭黑简体" panose="02000000000000000000" pitchFamily="2" charset="-122"/>
                <a:cs typeface="+mn-cs"/>
              </a:rPr>
              <a:t>值&lt;default&gt;</a:t>
            </a:r>
            <a:endParaRPr lang="en-US" altLang="zh-CN" sz="1200" b="0" i="0" u="none" strike="noStrike" kern="1200" baseline="0" dirty="0">
              <a:solidFill>
                <a:schemeClr val="tx1"/>
              </a:solidFill>
              <a:effectLst/>
              <a:latin typeface="Arial" panose="020B0604020202020204" pitchFamily="34" charset="0"/>
              <a:ea typeface="方正兰亭黑简体" panose="02000000000000000000" pitchFamily="2" charset="-122"/>
              <a:cs typeface="+mn-cs"/>
            </a:endParaRPr>
          </a:p>
          <a:p>
            <a:pPr rtl="0" eaLnBrk="1" fontAlgn="ctr" latinLnBrk="0" hangingPunct="1"/>
            <a:r>
              <a:rPr lang="zh-CN" altLang="zh-CN" sz="1200" b="0" i="0" u="none" strike="noStrike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方正兰亭黑简体" panose="02000000000000000000" pitchFamily="2" charset="-122"/>
                <a:cs typeface="+mn-cs"/>
              </a:rPr>
              <a:t>随机从字典d中删除一个键值对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方正兰亭黑简体" panose="02000000000000000000" pitchFamily="2" charset="-122"/>
                <a:cs typeface="+mn-cs"/>
              </a:rPr>
              <a:t>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方正兰亭黑简体" panose="02000000000000000000" pitchFamily="2" charset="-122"/>
                <a:cs typeface="+mn-cs"/>
              </a:rPr>
              <a:t>使用</a:t>
            </a:r>
            <a:r>
              <a:rPr lang="zh-CN" altLang="zh-CN" sz="1200" b="0" i="0" u="none" strike="noStrike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方正兰亭黑简体" panose="02000000000000000000" pitchFamily="2" charset="-122"/>
                <a:cs typeface="+mn-cs"/>
              </a:rPr>
              <a:t>d.popitem()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方正兰亭黑简体" panose="02000000000000000000" pitchFamily="2" charset="-122"/>
                <a:cs typeface="+mn-cs"/>
              </a:rPr>
              <a:t> </a:t>
            </a:r>
            <a:r>
              <a:rPr lang="zh-CN" altLang="zh-CN" sz="1200" b="0" i="0" u="none" strike="noStrike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方正兰亭黑简体" panose="02000000000000000000" pitchFamily="2" charset="-122"/>
                <a:cs typeface="+mn-cs"/>
              </a:rPr>
              <a:t>，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方正兰亭黑简体" panose="02000000000000000000" pitchFamily="2" charset="-122"/>
                <a:cs typeface="+mn-cs"/>
              </a:rPr>
              <a:t>操作的结果是带回被删除的键和值，</a:t>
            </a:r>
            <a:r>
              <a:rPr lang="zh-CN" altLang="zh-CN" sz="1200" b="0" i="0" u="none" strike="noStrike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方正兰亭黑简体" panose="02000000000000000000" pitchFamily="2" charset="-122"/>
                <a:cs typeface="+mn-cs"/>
              </a:rPr>
              <a:t>以元组形式返回</a:t>
            </a:r>
            <a:endParaRPr lang="zh-CN" altLang="zh-CN" sz="1200" b="0" i="0" u="none" strike="noStrike" dirty="0"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b="0" i="0" u="none" strike="noStrike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方正兰亭黑简体" panose="02000000000000000000" pitchFamily="2" charset="-122"/>
                <a:cs typeface="+mn-cs"/>
              </a:rPr>
              <a:t>删除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方正兰亭黑简体" panose="02000000000000000000" pitchFamily="2" charset="-122"/>
                <a:cs typeface="+mn-cs"/>
              </a:rPr>
              <a:t>字典中</a:t>
            </a:r>
            <a:r>
              <a:rPr lang="zh-CN" altLang="zh-CN" sz="1200" b="0" i="0" u="none" strike="noStrike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方正兰亭黑简体" panose="02000000000000000000" pitchFamily="2" charset="-122"/>
                <a:cs typeface="+mn-cs"/>
              </a:rPr>
              <a:t>所有的键值对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方正兰亭黑简体" panose="02000000000000000000" pitchFamily="2" charset="-122"/>
                <a:cs typeface="+mn-cs"/>
              </a:rPr>
              <a:t> 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方正兰亭黑简体" panose="02000000000000000000" pitchFamily="2" charset="-122"/>
                <a:cs typeface="+mn-cs"/>
              </a:rPr>
              <a:t>使用</a:t>
            </a:r>
            <a:r>
              <a:rPr lang="zh-CN" altLang="zh-CN" sz="1200" b="0" i="0" u="none" strike="noStrike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方正兰亭黑简体" panose="02000000000000000000" pitchFamily="2" charset="-122"/>
                <a:cs typeface="+mn-cs"/>
              </a:rPr>
              <a:t>d.clear()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方正兰亭黑简体" panose="02000000000000000000" pitchFamily="2" charset="-122"/>
                <a:cs typeface="+mn-cs"/>
              </a:rPr>
              <a:t>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方正兰亭黑简体" panose="02000000000000000000" pitchFamily="2" charset="-122"/>
                <a:cs typeface="+mn-cs"/>
              </a:rPr>
              <a:t>，结果是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方正兰亭黑简体" panose="02000000000000000000" pitchFamily="2" charset="-122"/>
                <a:cs typeface="+mn-cs"/>
              </a:rPr>
              <a:t>d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方正兰亭黑简体" panose="02000000000000000000" pitchFamily="2" charset="-122"/>
                <a:cs typeface="+mn-cs"/>
              </a:rPr>
              <a:t>变成空字典。</a:t>
            </a:r>
            <a:endParaRPr lang="en-US" altLang="zh-CN" sz="1200" b="0" i="0" u="none" strike="noStrike" kern="1200" baseline="0" dirty="0">
              <a:solidFill>
                <a:schemeClr val="tx1"/>
              </a:solidFill>
              <a:effectLst/>
              <a:latin typeface="Arial" panose="020B0604020202020204" pitchFamily="34" charset="0"/>
              <a:ea typeface="方正兰亭黑简体" panose="02000000000000000000" pitchFamily="2" charset="-122"/>
              <a:cs typeface="+mn-cs"/>
            </a:endParaRP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u="none" strike="noStrike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方正兰亭黑简体" panose="02000000000000000000" pitchFamily="2" charset="-122"/>
                <a:cs typeface="+mn-cs"/>
              </a:rPr>
              <a:t>统计</a:t>
            </a:r>
            <a:r>
              <a:rPr lang="zh-CN" altLang="zh-CN" sz="1200" b="0" i="0" u="none" strike="noStrike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方正兰亭黑简体" panose="02000000000000000000" pitchFamily="2" charset="-122"/>
                <a:cs typeface="+mn-cs"/>
              </a:rPr>
              <a:t>字典d中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方正兰亭黑简体" panose="02000000000000000000" pitchFamily="2" charset="-122"/>
                <a:cs typeface="+mn-cs"/>
              </a:rPr>
              <a:t>键值对</a:t>
            </a:r>
            <a:r>
              <a:rPr lang="zh-CN" altLang="zh-CN" sz="1200" b="0" i="0" u="none" strike="noStrike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方正兰亭黑简体" panose="02000000000000000000" pitchFamily="2" charset="-122"/>
                <a:cs typeface="+mn-cs"/>
              </a:rPr>
              <a:t>的个数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方正兰亭黑简体" panose="02000000000000000000" pitchFamily="2" charset="-122"/>
                <a:cs typeface="+mn-cs"/>
              </a:rPr>
              <a:t>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方正兰亭黑简体" panose="02000000000000000000" pitchFamily="2" charset="-122"/>
                <a:cs typeface="+mn-cs"/>
              </a:rPr>
              <a:t>使用</a:t>
            </a:r>
            <a:r>
              <a:rPr lang="zh-CN" altLang="zh-CN" sz="1200" b="0" i="0" u="none" strike="noStrike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方正兰亭黑简体" panose="02000000000000000000" pitchFamily="2" charset="-122"/>
                <a:cs typeface="+mn-cs"/>
              </a:rPr>
              <a:t>len(d)</a:t>
            </a:r>
            <a:endParaRPr lang="zh-CN" altLang="zh-CN" sz="1200" b="0" i="0" u="none" strike="noStrike" dirty="0">
              <a:effectLst/>
              <a:latin typeface="Arial" panose="020B0604020202020204" pitchFamily="34" charset="0"/>
            </a:endParaRP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15273-E56A-40F7-8202-17F6624D187C}" type="slidenum">
              <a:rPr lang="zh-CN" altLang="en-US" smtClean="0"/>
              <a:t>70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5683243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下面通过例</a:t>
            </a:r>
            <a:r>
              <a:rPr lang="en-US" altLang="zh-CN" dirty="0"/>
              <a:t>3.22</a:t>
            </a:r>
            <a:r>
              <a:rPr lang="zh-CN" altLang="en-US" dirty="0"/>
              <a:t>，学习字的</a:t>
            </a:r>
            <a:r>
              <a:rPr lang="en-US" altLang="zh-CN" dirty="0"/>
              <a:t>get</a:t>
            </a:r>
            <a:r>
              <a:rPr lang="zh-CN" altLang="en-US" dirty="0"/>
              <a:t>方法的使用。</a:t>
            </a:r>
            <a:endParaRPr lang="en-US" altLang="zh-CN" dirty="0"/>
          </a:p>
          <a:p>
            <a:r>
              <a:rPr lang="zh-CN" altLang="en-US" dirty="0"/>
              <a:t>字典</a:t>
            </a:r>
            <a:r>
              <a:rPr lang="en-US" altLang="zh-CN" dirty="0" err="1"/>
              <a:t>dic</a:t>
            </a:r>
            <a:r>
              <a:rPr lang="zh-CN" altLang="en-US" dirty="0"/>
              <a:t>包含三个城市的名称和区号。</a:t>
            </a:r>
            <a:endParaRPr lang="en-US" altLang="zh-CN" dirty="0"/>
          </a:p>
          <a:p>
            <a:r>
              <a:rPr lang="zh-CN" altLang="en-US" dirty="0"/>
              <a:t>用户输入城市名存放在变量</a:t>
            </a:r>
            <a:r>
              <a:rPr lang="en-US" altLang="zh-CN" dirty="0"/>
              <a:t>city</a:t>
            </a:r>
            <a:r>
              <a:rPr lang="zh-CN" altLang="en-US" dirty="0"/>
              <a:t>中</a:t>
            </a:r>
            <a:endParaRPr lang="en-US" altLang="zh-CN" dirty="0"/>
          </a:p>
          <a:p>
            <a:r>
              <a:rPr lang="zh-CN" altLang="en-US" dirty="0"/>
              <a:t>然后调用</a:t>
            </a:r>
            <a:r>
              <a:rPr lang="en-US" altLang="zh-CN" dirty="0" err="1"/>
              <a:t>dic.get</a:t>
            </a:r>
            <a:r>
              <a:rPr lang="zh-CN" altLang="en-US" dirty="0"/>
              <a:t>获得</a:t>
            </a:r>
            <a:r>
              <a:rPr lang="en-US" altLang="zh-CN" dirty="0"/>
              <a:t>city</a:t>
            </a:r>
            <a:r>
              <a:rPr lang="zh-CN" altLang="en-US" dirty="0"/>
              <a:t>键对应的值，如果</a:t>
            </a:r>
            <a:r>
              <a:rPr lang="en-US" altLang="zh-CN" dirty="0" err="1"/>
              <a:t>dic</a:t>
            </a:r>
            <a:r>
              <a:rPr lang="zh-CN" altLang="en-US" dirty="0"/>
              <a:t>中不存在键</a:t>
            </a:r>
            <a:r>
              <a:rPr lang="en-US" altLang="zh-CN" dirty="0"/>
              <a:t>city</a:t>
            </a:r>
            <a:r>
              <a:rPr lang="zh-CN" altLang="en-US" dirty="0"/>
              <a:t>，则返回查询不到</a:t>
            </a:r>
            <a:endParaRPr lang="en-US" altLang="zh-CN" dirty="0"/>
          </a:p>
          <a:p>
            <a:r>
              <a:rPr lang="zh-CN" altLang="en-US" dirty="0"/>
              <a:t>程序运行的结果是</a:t>
            </a:r>
            <a:endParaRPr lang="en-US" altLang="zh-CN" dirty="0"/>
          </a:p>
          <a:p>
            <a:r>
              <a:rPr lang="zh-CN" altLang="en-US" dirty="0"/>
              <a:t>第一次运行时，输入城市名上海，输出 区号是</a:t>
            </a:r>
            <a:r>
              <a:rPr lang="en-US" altLang="zh-CN" dirty="0"/>
              <a:t>021</a:t>
            </a:r>
          </a:p>
          <a:p>
            <a:r>
              <a:rPr lang="zh-CN" altLang="en-US" dirty="0"/>
              <a:t>第二次运行时，输入城市名南京，输出 查询不到</a:t>
            </a:r>
            <a:endParaRPr lang="en-US" altLang="zh-CN" dirty="0"/>
          </a:p>
          <a:p>
            <a:r>
              <a:rPr lang="zh-CN" altLang="en-US" dirty="0"/>
              <a:t>本讲我们学习了字典的常见操作和方法，同学再见。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15273-E56A-40F7-8202-17F6624D187C}" type="slidenum">
              <a:rPr lang="zh-CN" altLang="en-US" smtClean="0">
                <a:solidFill>
                  <a:prstClr val="black"/>
                </a:solidFill>
              </a:rPr>
              <a:pPr/>
              <a:t>71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913285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同学你好，本讲我们学习字典类型的应用。</a:t>
            </a:r>
            <a:endParaRPr lang="en-US" altLang="zh-CN" dirty="0"/>
          </a:p>
          <a:p>
            <a:r>
              <a:rPr lang="zh-CN" altLang="en-US" dirty="0"/>
              <a:t>字典类型的应用场景包括所有映射的场合。应该说</a:t>
            </a:r>
            <a:r>
              <a:rPr lang="zh-CN" altLang="en-US" dirty="0">
                <a:latin typeface="Arial Unicode MS" panose="020B0604020202020204" pitchFamily="34" charset="-122"/>
                <a:sym typeface="Huawei Sans" panose="020C0503030203020204" pitchFamily="34" charset="0"/>
              </a:rPr>
              <a:t>映射无处不在，键值对无处不在</a:t>
            </a:r>
            <a:endParaRPr lang="en-US" altLang="zh-CN" dirty="0">
              <a:latin typeface="Arial Unicode MS" panose="020B0604020202020204" pitchFamily="34" charset="-122"/>
              <a:sym typeface="Huawei Sans" panose="020C0503030203020204" pitchFamily="34" charset="0"/>
            </a:endParaRPr>
          </a:p>
          <a:p>
            <a:r>
              <a:rPr lang="zh-CN" altLang="en-US" dirty="0">
                <a:latin typeface="Arial Unicode MS" panose="020B0604020202020204" pitchFamily="34" charset="-122"/>
                <a:sym typeface="Huawei Sans" panose="020C0503030203020204" pitchFamily="34" charset="0"/>
              </a:rPr>
              <a:t>包括：</a:t>
            </a:r>
          </a:p>
          <a:p>
            <a:pPr lvl="1"/>
            <a:r>
              <a:rPr lang="zh-CN" altLang="en-US" dirty="0">
                <a:latin typeface="Arial Unicode MS" panose="020B0604020202020204" pitchFamily="34" charset="-122"/>
                <a:sym typeface="Huawei Sans" panose="020C0503030203020204" pitchFamily="34" charset="0"/>
              </a:rPr>
              <a:t>根据身份证号检索员工信息</a:t>
            </a:r>
          </a:p>
          <a:p>
            <a:pPr lvl="1"/>
            <a:r>
              <a:rPr lang="zh-CN" altLang="en-US" dirty="0">
                <a:latin typeface="Arial Unicode MS" panose="020B0604020202020204" pitchFamily="34" charset="-122"/>
                <a:sym typeface="Huawei Sans" panose="020C0503030203020204" pitchFamily="34" charset="0"/>
              </a:rPr>
              <a:t>根据姓名检索电话号码</a:t>
            </a:r>
          </a:p>
          <a:p>
            <a:pPr lvl="1"/>
            <a:r>
              <a:rPr lang="zh-CN" altLang="en-US" dirty="0">
                <a:latin typeface="Arial Unicode MS" panose="020B0604020202020204" pitchFamily="34" charset="-122"/>
                <a:sym typeface="Huawei Sans" panose="020C0503030203020204" pitchFamily="34" charset="0"/>
              </a:rPr>
              <a:t>根据用户名检索密码</a:t>
            </a:r>
          </a:p>
          <a:p>
            <a:pPr lvl="1"/>
            <a:r>
              <a:rPr lang="zh-CN" altLang="en-US" dirty="0">
                <a:latin typeface="Arial Unicode MS" panose="020B0604020202020204" pitchFamily="34" charset="-122"/>
                <a:sym typeface="Huawei Sans" panose="020C0503030203020204" pitchFamily="34" charset="0"/>
              </a:rPr>
              <a:t>根据国家检索首都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15273-E56A-40F7-8202-17F6624D187C}" type="slidenum">
              <a:rPr lang="zh-CN" altLang="en-US" smtClean="0"/>
              <a:t>72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6349358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下面我们通过例</a:t>
            </a:r>
            <a:r>
              <a:rPr lang="en-US" altLang="zh-CN" dirty="0"/>
              <a:t>3.23</a:t>
            </a:r>
            <a:r>
              <a:rPr lang="zh-CN" altLang="en-US" dirty="0"/>
              <a:t>，学习如何通过字典统计中文文档的词频。</a:t>
            </a:r>
            <a:endParaRPr lang="en-US" altLang="zh-CN" dirty="0"/>
          </a:p>
          <a:p>
            <a:r>
              <a:rPr lang="zh-CN" altLang="en-US" dirty="0"/>
              <a:t>统计词频之前，首先要将中文文档进行分词，需要借助于</a:t>
            </a:r>
            <a:r>
              <a:rPr lang="en-US" altLang="zh-CN" dirty="0" err="1"/>
              <a:t>jieba</a:t>
            </a:r>
            <a:r>
              <a:rPr lang="zh-CN" altLang="en-US" dirty="0"/>
              <a:t>库。</a:t>
            </a:r>
            <a:endParaRPr lang="en-US" altLang="zh-CN" dirty="0"/>
          </a:p>
          <a:p>
            <a:r>
              <a:rPr lang="zh-CN" altLang="en-US" dirty="0"/>
              <a:t>首先</a:t>
            </a:r>
            <a:r>
              <a:rPr lang="en-US" altLang="zh-CN" dirty="0"/>
              <a:t>import </a:t>
            </a:r>
            <a:r>
              <a:rPr lang="en-US" altLang="zh-CN" dirty="0" err="1"/>
              <a:t>jieba</a:t>
            </a:r>
            <a:r>
              <a:rPr lang="zh-CN" altLang="en-US" dirty="0"/>
              <a:t>导入</a:t>
            </a:r>
            <a:r>
              <a:rPr lang="en-US" altLang="zh-CN" dirty="0" err="1"/>
              <a:t>jieba</a:t>
            </a:r>
            <a:r>
              <a:rPr lang="zh-CN" altLang="en-US" dirty="0"/>
              <a:t>库。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另外，这里列出了包括的、和、中、在、了、已经、多、从 等</a:t>
            </a:r>
            <a:r>
              <a:rPr lang="en-US" altLang="zh-CN" dirty="0"/>
              <a:t>8</a:t>
            </a:r>
            <a:r>
              <a:rPr lang="zh-CN" altLang="en-US" dirty="0"/>
              <a:t>个无意义的高频词，组装成集合，存放在变量</a:t>
            </a:r>
            <a:r>
              <a:rPr lang="en-US" altLang="zh-CN" dirty="0"/>
              <a:t>excludes</a:t>
            </a:r>
            <a:r>
              <a:rPr lang="zh-CN" altLang="en-US" dirty="0"/>
              <a:t>中。这些词出现频率大，但是没有实际意义，会干扰词频统计的结果，因此，需要从统计结果中去掉。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文档内容作为一个长字符串存放在变量</a:t>
            </a:r>
            <a:r>
              <a:rPr lang="en-US" altLang="zh-CN" dirty="0"/>
              <a:t>txt</a:t>
            </a:r>
            <a:r>
              <a:rPr lang="zh-CN" altLang="en-US" dirty="0"/>
              <a:t>中，一个字符串要占多行位置，需要在每行末尾加一个反斜杠，说明字符串未完待续。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第一个</a:t>
            </a:r>
            <a:r>
              <a:rPr lang="en-US" altLang="zh-CN" dirty="0"/>
              <a:t>for</a:t>
            </a:r>
            <a:r>
              <a:rPr lang="zh-CN" altLang="en-US" dirty="0"/>
              <a:t>语句 </a:t>
            </a:r>
            <a:r>
              <a:rPr lang="en-US" altLang="zh-CN" dirty="0"/>
              <a:t>for c in </a:t>
            </a:r>
            <a:r>
              <a:rPr lang="zh-CN" altLang="en-US" dirty="0"/>
              <a:t>“、。；”  作用是，对于每一个标点符号，都调用</a:t>
            </a:r>
            <a:r>
              <a:rPr lang="en-US" altLang="zh-CN" dirty="0"/>
              <a:t>txt</a:t>
            </a:r>
            <a:r>
              <a:rPr lang="zh-CN" altLang="en-US" dirty="0"/>
              <a:t>的</a:t>
            </a:r>
            <a:r>
              <a:rPr lang="en-US" altLang="zh-CN" dirty="0"/>
              <a:t>replace</a:t>
            </a:r>
            <a:r>
              <a:rPr lang="zh-CN" altLang="en-US" dirty="0"/>
              <a:t>方法，将标点符号替换为空字符，其效果是将标点符号从</a:t>
            </a:r>
            <a:r>
              <a:rPr lang="en-US" altLang="zh-CN" dirty="0"/>
              <a:t>txt</a:t>
            </a:r>
            <a:r>
              <a:rPr lang="zh-CN" altLang="en-US" dirty="0"/>
              <a:t>中删除。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做好这些准备工作之后，调用</a:t>
            </a:r>
            <a:r>
              <a:rPr lang="en-US" altLang="zh-CN" dirty="0" err="1"/>
              <a:t>jieba.lcut</a:t>
            </a:r>
            <a:r>
              <a:rPr lang="zh-CN" altLang="en-US" dirty="0"/>
              <a:t>方法将</a:t>
            </a:r>
            <a:r>
              <a:rPr lang="en-US" altLang="zh-CN" dirty="0"/>
              <a:t>txt</a:t>
            </a:r>
            <a:r>
              <a:rPr lang="zh-CN" altLang="en-US" dirty="0"/>
              <a:t>进行分词处理，并利用分割出来的词汇创建一个列表，列表赋值给变量</a:t>
            </a:r>
            <a:r>
              <a:rPr lang="en-US" altLang="zh-CN" dirty="0"/>
              <a:t>words</a:t>
            </a:r>
            <a:r>
              <a:rPr lang="zh-CN" altLang="en-US" dirty="0"/>
              <a:t>。列表中的每个元素都是一个字符串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Counts={}</a:t>
            </a:r>
            <a:r>
              <a:rPr lang="zh-CN" altLang="en-US" dirty="0"/>
              <a:t> 创建了一个空字典。用来存放词汇和频次组成的键值对。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第二个</a:t>
            </a:r>
            <a:r>
              <a:rPr lang="en-US" altLang="zh-CN" dirty="0"/>
              <a:t>for</a:t>
            </a:r>
            <a:r>
              <a:rPr lang="zh-CN" altLang="en-US" dirty="0"/>
              <a:t>语句 </a:t>
            </a:r>
            <a:r>
              <a:rPr lang="en-US" altLang="zh-CN" dirty="0"/>
              <a:t>For word in words</a:t>
            </a:r>
            <a:r>
              <a:rPr lang="zh-CN" altLang="en-US" dirty="0"/>
              <a:t>，对于</a:t>
            </a:r>
            <a:r>
              <a:rPr lang="en-US" altLang="zh-CN" dirty="0"/>
              <a:t>words</a:t>
            </a:r>
            <a:r>
              <a:rPr lang="zh-CN" altLang="en-US" dirty="0"/>
              <a:t>列表中的每个词汇</a:t>
            </a:r>
            <a:r>
              <a:rPr lang="en-US" altLang="zh-CN" dirty="0"/>
              <a:t>word</a:t>
            </a:r>
            <a:r>
              <a:rPr lang="zh-CN" altLang="en-US" dirty="0"/>
              <a:t>，需要确定以</a:t>
            </a:r>
            <a:r>
              <a:rPr lang="en-US" altLang="zh-CN" dirty="0"/>
              <a:t>word</a:t>
            </a:r>
            <a:r>
              <a:rPr lang="zh-CN" altLang="en-US" dirty="0"/>
              <a:t>作为键对应的值，即为</a:t>
            </a:r>
            <a:r>
              <a:rPr lang="en-US" altLang="zh-CN" dirty="0"/>
              <a:t>counts[word]</a:t>
            </a:r>
            <a:r>
              <a:rPr lang="zh-CN" altLang="en-US" dirty="0"/>
              <a:t>赋值为原来的词频加</a:t>
            </a:r>
            <a:r>
              <a:rPr lang="en-US" altLang="zh-CN" dirty="0"/>
              <a:t>1</a:t>
            </a:r>
            <a:r>
              <a:rPr lang="zh-CN" altLang="en-US" dirty="0"/>
              <a:t>，原来的词频用</a:t>
            </a:r>
            <a:r>
              <a:rPr lang="en-US" altLang="zh-CN" dirty="0" err="1"/>
              <a:t>counts.get</a:t>
            </a:r>
            <a:r>
              <a:rPr lang="en-US" altLang="zh-CN" dirty="0"/>
              <a:t>(word,0)</a:t>
            </a:r>
            <a:r>
              <a:rPr lang="zh-CN" altLang="en-US" dirty="0"/>
              <a:t>表示，方法</a:t>
            </a:r>
            <a:r>
              <a:rPr lang="en-US" altLang="zh-CN" dirty="0"/>
              <a:t>get</a:t>
            </a:r>
            <a:r>
              <a:rPr lang="zh-CN" altLang="en-US" dirty="0"/>
              <a:t>的作用是从字典</a:t>
            </a:r>
            <a:r>
              <a:rPr lang="en-US" altLang="zh-CN" dirty="0"/>
              <a:t>counts</a:t>
            </a:r>
            <a:r>
              <a:rPr lang="zh-CN" altLang="en-US" dirty="0"/>
              <a:t>中查找键</a:t>
            </a:r>
            <a:r>
              <a:rPr lang="en-US" altLang="zh-CN" dirty="0"/>
              <a:t>word</a:t>
            </a:r>
            <a:r>
              <a:rPr lang="zh-CN" altLang="en-US" dirty="0"/>
              <a:t>，如果找到，则返回对应的值作为原来的频次，如果找不到，则返回</a:t>
            </a:r>
            <a:r>
              <a:rPr lang="en-US" altLang="zh-CN" dirty="0"/>
              <a:t>0</a:t>
            </a:r>
            <a:r>
              <a:rPr lang="zh-CN" altLang="en-US" dirty="0"/>
              <a:t>值，表示原来的频次为</a:t>
            </a:r>
            <a:r>
              <a:rPr lang="en-US" altLang="zh-CN" dirty="0"/>
              <a:t>0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经过这个</a:t>
            </a:r>
            <a:r>
              <a:rPr lang="en-US" altLang="zh-CN" dirty="0"/>
              <a:t>for</a:t>
            </a:r>
            <a:r>
              <a:rPr lang="zh-CN" altLang="en-US" dirty="0"/>
              <a:t>循环之后，字典</a:t>
            </a:r>
            <a:r>
              <a:rPr lang="en-US" altLang="zh-CN" dirty="0"/>
              <a:t>counts</a:t>
            </a:r>
            <a:r>
              <a:rPr lang="zh-CN" altLang="en-US" dirty="0"/>
              <a:t>中存放的是每个</a:t>
            </a:r>
            <a:r>
              <a:rPr lang="en-US" altLang="zh-CN" dirty="0"/>
              <a:t>word</a:t>
            </a:r>
            <a:r>
              <a:rPr lang="zh-CN" altLang="en-US" dirty="0"/>
              <a:t>和对应频次的键值对。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第三个</a:t>
            </a:r>
            <a:r>
              <a:rPr lang="en-US" altLang="zh-CN" dirty="0"/>
              <a:t>for</a:t>
            </a:r>
            <a:r>
              <a:rPr lang="zh-CN" altLang="en-US" dirty="0"/>
              <a:t>语句 </a:t>
            </a:r>
            <a:r>
              <a:rPr lang="en-US" altLang="zh-CN" dirty="0"/>
              <a:t>for word in excludes, </a:t>
            </a:r>
            <a:r>
              <a:rPr lang="zh-CN" altLang="en-US" dirty="0"/>
              <a:t>对于</a:t>
            </a:r>
            <a:r>
              <a:rPr lang="en-US" altLang="zh-CN" dirty="0"/>
              <a:t>excludes</a:t>
            </a:r>
            <a:r>
              <a:rPr lang="zh-CN" altLang="en-US" dirty="0"/>
              <a:t>中的每个</a:t>
            </a:r>
            <a:r>
              <a:rPr lang="en-US" altLang="zh-CN" dirty="0"/>
              <a:t>word</a:t>
            </a:r>
            <a:r>
              <a:rPr lang="zh-CN" altLang="en-US" dirty="0"/>
              <a:t>，在字典</a:t>
            </a:r>
            <a:r>
              <a:rPr lang="en-US" altLang="zh-CN" dirty="0"/>
              <a:t>counts</a:t>
            </a:r>
            <a:r>
              <a:rPr lang="zh-CN" altLang="en-US" dirty="0"/>
              <a:t>中查找相应的键值对并删除。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/>
              <a:t>newwords</a:t>
            </a:r>
            <a:r>
              <a:rPr lang="en-US" altLang="zh-CN" dirty="0"/>
              <a:t>=list(</a:t>
            </a:r>
            <a:r>
              <a:rPr lang="en-US" altLang="zh-CN" dirty="0" err="1"/>
              <a:t>counts.items</a:t>
            </a:r>
            <a:r>
              <a:rPr lang="en-US" altLang="zh-CN" dirty="0"/>
              <a:t>()) </a:t>
            </a:r>
            <a:r>
              <a:rPr lang="en-US" altLang="zh-CN" dirty="0" err="1"/>
              <a:t>counts.items</a:t>
            </a:r>
            <a:r>
              <a:rPr lang="zh-CN" altLang="en-US" dirty="0"/>
              <a:t>获得字典</a:t>
            </a:r>
            <a:r>
              <a:rPr lang="en-US" altLang="zh-CN" dirty="0"/>
              <a:t>counts</a:t>
            </a:r>
            <a:r>
              <a:rPr lang="zh-CN" altLang="en-US" dirty="0"/>
              <a:t>中所有的键值对，并利用函数</a:t>
            </a:r>
            <a:r>
              <a:rPr lang="en-US" altLang="zh-CN" dirty="0"/>
              <a:t>list</a:t>
            </a:r>
            <a:r>
              <a:rPr lang="zh-CN" altLang="en-US" dirty="0"/>
              <a:t>将所有的键和值装成列表，列表的每个元素是一个包含两个元素的元组，元组的第一个元素是词汇，第二个元素是词频。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将键值组装成列表是为了利用列表可以排序的特性。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下面调用</a:t>
            </a:r>
            <a:r>
              <a:rPr lang="en-US" altLang="zh-CN" dirty="0" err="1"/>
              <a:t>newwords.sort</a:t>
            </a:r>
            <a:r>
              <a:rPr lang="en-US" altLang="zh-CN" dirty="0"/>
              <a:t>(),</a:t>
            </a:r>
            <a:r>
              <a:rPr lang="zh-CN" altLang="en-US" dirty="0"/>
              <a:t>进行排序，这里指定了</a:t>
            </a:r>
            <a:r>
              <a:rPr lang="en-US" altLang="zh-CN" dirty="0"/>
              <a:t>key</a:t>
            </a:r>
            <a:r>
              <a:rPr lang="zh-CN" altLang="en-US" dirty="0"/>
              <a:t>和</a:t>
            </a:r>
            <a:r>
              <a:rPr lang="en-US" altLang="zh-CN" dirty="0"/>
              <a:t>reverse</a:t>
            </a:r>
            <a:r>
              <a:rPr lang="zh-CN" altLang="en-US" dirty="0"/>
              <a:t>两个参数，</a:t>
            </a:r>
            <a:r>
              <a:rPr lang="en-US" altLang="zh-CN" dirty="0"/>
              <a:t>key=</a:t>
            </a:r>
            <a:r>
              <a:rPr lang="en-US" altLang="zh-CN" dirty="0" err="1"/>
              <a:t>lambd</a:t>
            </a:r>
            <a:r>
              <a:rPr lang="en-US" altLang="zh-CN" dirty="0"/>
              <a:t> x:x[1]</a:t>
            </a:r>
            <a:r>
              <a:rPr lang="zh-CN" altLang="en-US" dirty="0"/>
              <a:t>表示排序依据是</a:t>
            </a:r>
            <a:r>
              <a:rPr lang="en-US" altLang="zh-CN" dirty="0"/>
              <a:t>x</a:t>
            </a:r>
            <a:r>
              <a:rPr lang="zh-CN" altLang="en-US" dirty="0"/>
              <a:t>元组中的第二个元素，即词频。</a:t>
            </a:r>
            <a:r>
              <a:rPr lang="en-US" altLang="zh-CN" dirty="0"/>
              <a:t>reverse=True</a:t>
            </a:r>
            <a:r>
              <a:rPr lang="zh-CN" altLang="en-US" dirty="0"/>
              <a:t>表示按照词频降序排列，词频大的元组排在前面，词频小的元组放在后面。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最后一个</a:t>
            </a:r>
            <a:r>
              <a:rPr lang="en-US" altLang="zh-CN" dirty="0"/>
              <a:t>for</a:t>
            </a:r>
            <a:r>
              <a:rPr lang="zh-CN" altLang="en-US" dirty="0"/>
              <a:t>语句的作用是输出词频前五的词和词频，</a:t>
            </a:r>
            <a:r>
              <a:rPr lang="en-US" altLang="zh-CN" dirty="0" err="1"/>
              <a:t>newword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是包含两个元素的元组，因此赋值号前面需要有两个变量</a:t>
            </a:r>
            <a:r>
              <a:rPr lang="en-US" altLang="zh-CN" dirty="0"/>
              <a:t>word</a:t>
            </a:r>
            <a:r>
              <a:rPr lang="zh-CN" altLang="en-US" dirty="0"/>
              <a:t>和</a:t>
            </a:r>
            <a:r>
              <a:rPr lang="en-US" altLang="zh-CN" dirty="0"/>
              <a:t>count</a:t>
            </a:r>
            <a:r>
              <a:rPr lang="zh-CN" altLang="en-US" dirty="0"/>
              <a:t>分别存放词汇和词频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并以指定格式输出</a:t>
            </a:r>
            <a:r>
              <a:rPr lang="en-US" altLang="zh-CN" dirty="0"/>
              <a:t>word</a:t>
            </a:r>
            <a:r>
              <a:rPr lang="zh-CN" altLang="en-US" dirty="0"/>
              <a:t>和</a:t>
            </a:r>
            <a:r>
              <a:rPr lang="en-US" altLang="zh-CN" dirty="0"/>
              <a:t>count</a:t>
            </a:r>
            <a:r>
              <a:rPr lang="zh-CN" altLang="en-US" dirty="0"/>
              <a:t>的值，这里的</a:t>
            </a:r>
            <a:r>
              <a:rPr lang="en-US" altLang="zh-CN" dirty="0"/>
              <a:t>\t</a:t>
            </a:r>
            <a:r>
              <a:rPr lang="zh-CN" altLang="en-US" dirty="0"/>
              <a:t>是反义字符，表示制表符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15273-E56A-40F7-8202-17F6624D187C}" type="slidenum">
              <a:rPr lang="zh-CN" altLang="en-US" smtClean="0">
                <a:solidFill>
                  <a:prstClr val="black"/>
                </a:solidFill>
              </a:rPr>
              <a:pPr/>
              <a:t>73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913285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程序运行的结果是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sz="1200" b="1" dirty="0">
                <a:solidFill>
                  <a:srgbClr val="3E68D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词频最高的前</a:t>
            </a:r>
            <a:r>
              <a:rPr lang="en-US" altLang="zh-CN" sz="1200" b="1" dirty="0">
                <a:solidFill>
                  <a:srgbClr val="3E68D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200" b="1" dirty="0">
                <a:solidFill>
                  <a:srgbClr val="3E68D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位是：</a:t>
            </a:r>
          </a:p>
          <a:p>
            <a:pPr>
              <a:lnSpc>
                <a:spcPct val="150000"/>
              </a:lnSpc>
            </a:pPr>
            <a:r>
              <a:rPr lang="en-US" altLang="zh-CN" sz="1200" b="1" dirty="0">
                <a:solidFill>
                  <a:srgbClr val="3E68D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200" b="1" dirty="0">
                <a:solidFill>
                  <a:srgbClr val="3E68D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人工智能</a:t>
            </a:r>
            <a:r>
              <a:rPr lang="en-US" altLang="zh-CN" sz="1200" b="1" dirty="0">
                <a:solidFill>
                  <a:srgbClr val="3E68D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	4</a:t>
            </a:r>
            <a:r>
              <a:rPr lang="zh-CN" altLang="en-US" sz="1200" b="1" dirty="0">
                <a:solidFill>
                  <a:srgbClr val="3E68D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</a:t>
            </a:r>
          </a:p>
          <a:p>
            <a:pPr>
              <a:lnSpc>
                <a:spcPct val="150000"/>
              </a:lnSpc>
            </a:pPr>
            <a:r>
              <a:rPr lang="en-US" altLang="zh-CN" sz="1200" b="1" dirty="0">
                <a:solidFill>
                  <a:srgbClr val="3E68D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200" b="1" dirty="0">
                <a:solidFill>
                  <a:srgbClr val="3E68D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识别</a:t>
            </a:r>
            <a:r>
              <a:rPr lang="en-US" altLang="zh-CN" sz="1200" b="1" dirty="0">
                <a:solidFill>
                  <a:srgbClr val="3E68D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	3</a:t>
            </a:r>
            <a:r>
              <a:rPr lang="zh-CN" altLang="en-US" sz="1200" b="1" dirty="0">
                <a:solidFill>
                  <a:srgbClr val="3E68D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</a:t>
            </a:r>
          </a:p>
          <a:p>
            <a:pPr>
              <a:lnSpc>
                <a:spcPct val="150000"/>
              </a:lnSpc>
            </a:pPr>
            <a:r>
              <a:rPr lang="en-US" altLang="zh-CN" sz="1200" b="1" dirty="0">
                <a:solidFill>
                  <a:srgbClr val="3E68D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200" b="1" dirty="0">
                <a:solidFill>
                  <a:srgbClr val="3E68D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引领</a:t>
            </a:r>
            <a:r>
              <a:rPr lang="en-US" altLang="zh-CN" sz="1200" b="1" dirty="0">
                <a:solidFill>
                  <a:srgbClr val="3E68D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	2</a:t>
            </a:r>
            <a:r>
              <a:rPr lang="zh-CN" altLang="en-US" sz="1200" b="1" dirty="0">
                <a:solidFill>
                  <a:srgbClr val="3E68D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</a:t>
            </a:r>
          </a:p>
          <a:p>
            <a:pPr>
              <a:lnSpc>
                <a:spcPct val="150000"/>
              </a:lnSpc>
            </a:pPr>
            <a:r>
              <a:rPr lang="en-US" altLang="zh-CN" sz="1200" b="1" dirty="0">
                <a:solidFill>
                  <a:srgbClr val="3E68D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200" b="1" dirty="0">
                <a:solidFill>
                  <a:srgbClr val="3E68D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</a:t>
            </a:r>
            <a:r>
              <a:rPr lang="en-US" altLang="zh-CN" sz="1200" b="1" dirty="0">
                <a:solidFill>
                  <a:srgbClr val="3E68D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	2</a:t>
            </a:r>
            <a:r>
              <a:rPr lang="zh-CN" altLang="en-US" sz="1200" b="1" dirty="0">
                <a:solidFill>
                  <a:srgbClr val="3E68D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</a:t>
            </a:r>
          </a:p>
          <a:p>
            <a:pPr>
              <a:lnSpc>
                <a:spcPct val="150000"/>
              </a:lnSpc>
            </a:pPr>
            <a:r>
              <a:rPr lang="en-US" altLang="zh-CN" sz="1200" b="1" dirty="0">
                <a:solidFill>
                  <a:srgbClr val="3E68D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200" b="1" dirty="0">
                <a:solidFill>
                  <a:srgbClr val="3E68D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取得</a:t>
            </a:r>
            <a:r>
              <a:rPr lang="en-US" altLang="zh-CN" sz="1200" b="1" dirty="0">
                <a:solidFill>
                  <a:srgbClr val="3E68D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	2</a:t>
            </a:r>
            <a:r>
              <a:rPr lang="zh-CN" altLang="en-US" sz="1200" b="1" dirty="0">
                <a:solidFill>
                  <a:srgbClr val="3E68D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</a:t>
            </a:r>
            <a:endParaRPr lang="en-US" altLang="zh-CN" dirty="0"/>
          </a:p>
          <a:p>
            <a:r>
              <a:rPr lang="zh-CN" altLang="en-US" dirty="0"/>
              <a:t>本讲我们学习了词频统计，学习了字典类型的应用以及</a:t>
            </a:r>
            <a:r>
              <a:rPr lang="en-US" altLang="zh-CN" dirty="0" err="1"/>
              <a:t>jieba</a:t>
            </a:r>
            <a:r>
              <a:rPr lang="zh-CN" altLang="en-US" dirty="0"/>
              <a:t>库的应用。同学再见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15273-E56A-40F7-8202-17F6624D187C}" type="slidenum">
              <a:rPr lang="zh-CN" altLang="en-US" smtClean="0">
                <a:solidFill>
                  <a:prstClr val="black"/>
                </a:solidFill>
              </a:rPr>
              <a:pPr/>
              <a:t>74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913285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latin typeface="Arial Unicode MS" panose="020B0604020202020204" pitchFamily="34" charset="-122"/>
                <a:sym typeface="Huawei Sans" panose="020C0503030203020204" pitchFamily="34" charset="0"/>
              </a:rPr>
              <a:t>同学，你好，本讲我们对第三章内容进行简短的总结。</a:t>
            </a:r>
            <a:endParaRPr lang="en-US" altLang="zh-CN" dirty="0">
              <a:latin typeface="Arial Unicode MS" panose="020B0604020202020204" pitchFamily="34" charset="-122"/>
              <a:sym typeface="Huawei Sans" panose="020C0503030203020204" pitchFamily="34" charset="0"/>
            </a:endParaRPr>
          </a:p>
          <a:p>
            <a:r>
              <a:rPr lang="zh-CN" altLang="en-US" dirty="0">
                <a:latin typeface="Arial Unicode MS" panose="020B0604020202020204" pitchFamily="34" charset="-122"/>
                <a:sym typeface="Huawei Sans" panose="020C0503030203020204" pitchFamily="34" charset="0"/>
              </a:rPr>
              <a:t>本章，我们学习了函数和组合数据类型。</a:t>
            </a:r>
            <a:endParaRPr lang="en-US" altLang="zh-CN" dirty="0">
              <a:latin typeface="Arial Unicode MS" panose="020B0604020202020204" pitchFamily="34" charset="-122"/>
              <a:sym typeface="Huawei Sans" panose="020C0503030203020204" pitchFamily="34" charset="0"/>
            </a:endParaRPr>
          </a:p>
          <a:p>
            <a:r>
              <a:rPr lang="zh-CN" altLang="en-US" dirty="0">
                <a:latin typeface="Arial Unicode MS" panose="020B0604020202020204" pitchFamily="34" charset="-122"/>
                <a:sym typeface="Huawei Sans" panose="020C0503030203020204" pitchFamily="34" charset="0"/>
              </a:rPr>
              <a:t>函数部分，学习了函数的定义、可选参数和可变参数、使用</a:t>
            </a:r>
            <a:r>
              <a:rPr lang="en-US" altLang="zh-CN" dirty="0">
                <a:latin typeface="Arial Unicode MS" panose="020B0604020202020204" pitchFamily="34" charset="-122"/>
                <a:sym typeface="Huawei Sans" panose="020C0503030203020204" pitchFamily="34" charset="0"/>
              </a:rPr>
              <a:t>return</a:t>
            </a:r>
            <a:r>
              <a:rPr lang="zh-CN" altLang="en-US" dirty="0">
                <a:latin typeface="Arial Unicode MS" panose="020B0604020202020204" pitchFamily="34" charset="-122"/>
                <a:sym typeface="Huawei Sans" panose="020C0503030203020204" pitchFamily="34" charset="0"/>
              </a:rPr>
              <a:t>返回值、使用</a:t>
            </a:r>
            <a:r>
              <a:rPr lang="en-US" altLang="zh-CN" dirty="0">
                <a:latin typeface="Arial Unicode MS" panose="020B0604020202020204" pitchFamily="34" charset="-122"/>
                <a:sym typeface="Huawei Sans" panose="020C0503030203020204" pitchFamily="34" charset="0"/>
              </a:rPr>
              <a:t>global</a:t>
            </a:r>
            <a:r>
              <a:rPr lang="zh-CN" altLang="en-US" dirty="0">
                <a:latin typeface="Arial Unicode MS" panose="020B0604020202020204" pitchFamily="34" charset="-122"/>
                <a:sym typeface="Huawei Sans" panose="020C0503030203020204" pitchFamily="34" charset="0"/>
              </a:rPr>
              <a:t>声明全局变量。</a:t>
            </a:r>
            <a:endParaRPr lang="en-US" altLang="zh-CN" dirty="0">
              <a:latin typeface="Arial Unicode MS" panose="020B0604020202020204" pitchFamily="34" charset="-122"/>
              <a:sym typeface="Huawei Sans" panose="020C0503030203020204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latin typeface="Arial Unicode MS" panose="020B0604020202020204" pitchFamily="34" charset="-122"/>
                <a:sym typeface="Huawei Sans" panose="020C0503030203020204" pitchFamily="34" charset="0"/>
              </a:rPr>
              <a:t>函数体现了一种分而治之，</a:t>
            </a:r>
            <a:r>
              <a:rPr lang="zh-CN" altLang="en-US" b="0" dirty="0">
                <a:solidFill>
                  <a:srgbClr val="0070C0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分层抽象、体系化</a:t>
            </a:r>
            <a:r>
              <a:rPr lang="zh-CN" altLang="en-US" b="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的设计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思想。</a:t>
            </a:r>
            <a:r>
              <a:rPr lang="zh-CN" altLang="en-US" sz="1200" dirty="0"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模块内部</a:t>
            </a:r>
            <a:r>
              <a:rPr lang="zh-CN" altLang="en-US" sz="1200" dirty="0">
                <a:solidFill>
                  <a:srgbClr val="0070C0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紧耦合</a:t>
            </a:r>
            <a:r>
              <a:rPr lang="zh-CN" altLang="en-US" sz="1200" dirty="0"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、模块之间</a:t>
            </a:r>
            <a:r>
              <a:rPr lang="zh-CN" altLang="en-US" sz="1200" dirty="0">
                <a:solidFill>
                  <a:srgbClr val="0070C0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松耦合</a:t>
            </a:r>
          </a:p>
          <a:p>
            <a:endParaRPr lang="zh-CN" altLang="en-US" dirty="0">
              <a:latin typeface="Arial Unicode MS" panose="020B0604020202020204" pitchFamily="34" charset="-122"/>
              <a:sym typeface="Huawei Sans" panose="020C0503030203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15273-E56A-40F7-8202-17F6624D187C}" type="slidenum">
              <a:rPr lang="zh-CN" altLang="en-US" smtClean="0"/>
              <a:t>75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838069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sym typeface="Huawei Sans" panose="020C0503030203020204" pitchFamily="34" charset="0"/>
              </a:rPr>
              <a:t>在组合数据类型部分，我们学习了：序列类型中的元组和列表、集合类型以及映射类型中的字典</a:t>
            </a:r>
          </a:p>
          <a:p>
            <a:r>
              <a:rPr lang="zh-CN" altLang="en-US" dirty="0">
                <a:sym typeface="Huawei Sans" panose="020C0503030203020204" pitchFamily="34" charset="0"/>
              </a:rPr>
              <a:t>根据数据类型的特点，元组：用于数据不能改变的场景，集合：用于数据去重，字典：用于键值对匹配</a:t>
            </a:r>
            <a:endParaRPr lang="en-US" altLang="zh-CN" dirty="0">
              <a:sym typeface="Huawei Sans" panose="020C0503030203020204" pitchFamily="34" charset="0"/>
            </a:endParaRPr>
          </a:p>
          <a:p>
            <a:pPr lvl="0"/>
            <a:r>
              <a:rPr lang="zh-CN" altLang="en-US" dirty="0">
                <a:sym typeface="Huawei Sans" panose="020C0503030203020204" pitchFamily="34" charset="0"/>
              </a:rPr>
              <a:t>组合数据类型有众多的函数和方法，需要通过实践掌握用法。</a:t>
            </a:r>
            <a:endParaRPr lang="en-US" altLang="zh-CN" dirty="0">
              <a:sym typeface="Huawei Sans" panose="020C0503030203020204" pitchFamily="34" charset="0"/>
            </a:endParaRPr>
          </a:p>
          <a:p>
            <a:endParaRPr lang="zh-CN" altLang="en-US" dirty="0"/>
          </a:p>
          <a:p>
            <a:endParaRPr lang="zh-CN" altLang="en-US" dirty="0">
              <a:latin typeface="Arial Unicode MS" panose="020B0604020202020204" pitchFamily="34" charset="-122"/>
              <a:sym typeface="Huawei Sans" panose="020C0503030203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15273-E56A-40F7-8202-17F6624D187C}" type="slidenum">
              <a:rPr lang="zh-CN" altLang="en-US" smtClean="0"/>
              <a:t>76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132686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sym typeface="Huawei Sans" panose="020C0503030203020204" pitchFamily="34" charset="0"/>
              </a:rPr>
              <a:t>学习了函数和组合数据类型后，大家可以思考下面几个问题</a:t>
            </a:r>
            <a:endParaRPr lang="en-US" altLang="zh-CN" dirty="0">
              <a:sym typeface="Huawei Sans" panose="020C0503030203020204" pitchFamily="34" charset="0"/>
            </a:endParaRPr>
          </a:p>
          <a:p>
            <a:r>
              <a:rPr lang="zh-CN" altLang="en-US" dirty="0">
                <a:sym typeface="Huawei Sans" panose="020C0503030203020204" pitchFamily="34" charset="0"/>
              </a:rPr>
              <a:t>第一，函数编程按照功能将代码独立成函数。函数是通过模块化，实现分而治之的思想。请同学们体会这种思想的好处。</a:t>
            </a:r>
            <a:endParaRPr lang="en-US" altLang="zh-CN" dirty="0">
              <a:sym typeface="Huawei Sans" panose="020C0503030203020204" pitchFamily="34" charset="0"/>
            </a:endParaRPr>
          </a:p>
          <a:p>
            <a:r>
              <a:rPr lang="zh-CN" altLang="en-US" dirty="0">
                <a:sym typeface="Huawei Sans" panose="020C0503030203020204" pitchFamily="34" charset="0"/>
              </a:rPr>
              <a:t>第二，请同学们课下调研自相似的分形几何，想想如何利用递归思想实现分形几何。</a:t>
            </a:r>
            <a:endParaRPr lang="en-US" altLang="zh-CN" dirty="0">
              <a:sym typeface="Huawei Sans" panose="020C0503030203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第三，思考序列类型（包括元组，列表）、集合类型、字典类型的特点，及其在解决实际问题中的应用。</a:t>
            </a:r>
          </a:p>
          <a:p>
            <a:r>
              <a:rPr lang="zh-CN" altLang="en-US">
                <a:latin typeface="Arial Unicode MS" panose="020B0604020202020204" pitchFamily="34" charset="-122"/>
                <a:sym typeface="Huawei Sans" panose="020C0503030203020204" pitchFamily="34" charset="0"/>
              </a:rPr>
              <a:t>感谢收看！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6115273-E56A-40F7-8202-17F6624D187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29441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接下里我们来看一下这段代码的运行过程和</a:t>
            </a:r>
            <a:r>
              <a:rPr lang="en-US" altLang="zh-CN" dirty="0"/>
              <a:t>fact</a:t>
            </a:r>
            <a:r>
              <a:rPr lang="zh-CN" altLang="en-US" dirty="0"/>
              <a:t>函数的调用过程。</a:t>
            </a:r>
            <a:endParaRPr lang="en-US" altLang="zh-CN" dirty="0"/>
          </a:p>
          <a:p>
            <a:r>
              <a:rPr lang="zh-CN" altLang="en-US" dirty="0"/>
              <a:t>可以看到实参</a:t>
            </a:r>
            <a:r>
              <a:rPr lang="en-US" altLang="zh-CN" dirty="0"/>
              <a:t>8</a:t>
            </a:r>
            <a:r>
              <a:rPr lang="zh-CN" altLang="en-US" dirty="0"/>
              <a:t>传递给形参</a:t>
            </a:r>
            <a:r>
              <a:rPr lang="en-US" altLang="zh-CN" dirty="0"/>
              <a:t>n</a:t>
            </a:r>
            <a:r>
              <a:rPr lang="zh-CN" altLang="en-US" dirty="0"/>
              <a:t>，计算结果为</a:t>
            </a:r>
            <a:r>
              <a:rPr lang="en-US" altLang="zh-CN" dirty="0"/>
              <a:t>40320</a:t>
            </a:r>
            <a:r>
              <a:rPr lang="zh-CN" altLang="en-US" dirty="0"/>
              <a:t>，把结果返回之后赋值给</a:t>
            </a:r>
            <a:r>
              <a:rPr lang="en-US" altLang="zh-CN" dirty="0"/>
              <a:t>m</a:t>
            </a:r>
            <a:r>
              <a:rPr lang="zh-CN" altLang="en-US" dirty="0"/>
              <a:t>并输出</a:t>
            </a:r>
            <a:endParaRPr lang="en-US" altLang="zh-CN" dirty="0"/>
          </a:p>
          <a:p>
            <a:endParaRPr lang="zh-CN" altLang="en-US" dirty="0"/>
          </a:p>
          <a:p>
            <a:pPr marL="180000" marR="0" indent="-180000" algn="l" defTabSz="1219304" rtl="0" eaLnBrk="1" fontAlgn="ctr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Char char="•"/>
              <a:tabLst/>
              <a:defRPr/>
            </a:pPr>
            <a:endParaRPr lang="zh-CN" altLang="en-US" dirty="0">
              <a:latin typeface="Arial Unicode MS" panose="020B0604020202020204" pitchFamily="34" charset="-122"/>
              <a:sym typeface="Huawei Sans" panose="020C0503030203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15273-E56A-40F7-8202-17F6624D187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26557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本节我们学习函数的参数传递方式和函数的返回值。</a:t>
            </a:r>
            <a:endParaRPr lang="en-US" altLang="zh-CN" dirty="0"/>
          </a:p>
          <a:p>
            <a:endParaRPr lang="zh-CN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15273-E56A-40F7-8202-17F6624D187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338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7"/>
          <p:cNvSpPr>
            <a:spLocks noChangeArrowheads="1"/>
          </p:cNvSpPr>
          <p:nvPr/>
        </p:nvSpPr>
        <p:spPr bwMode="auto">
          <a:xfrm rot="10800000">
            <a:off x="0" y="6065838"/>
            <a:ext cx="9144000" cy="792162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tint val="52157"/>
                  <a:invGamma/>
                  <a:alpha val="20000"/>
                </a:schemeClr>
              </a:gs>
              <a:gs pos="100000">
                <a:schemeClr val="accent1">
                  <a:alpha val="96001"/>
                </a:schemeClr>
              </a:gs>
            </a:gsLst>
            <a:lin ang="0" scaled="1"/>
          </a:gra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5" name="Rectangle 36"/>
          <p:cNvSpPr>
            <a:spLocks noChangeArrowheads="1"/>
          </p:cNvSpPr>
          <p:nvPr/>
        </p:nvSpPr>
        <p:spPr bwMode="auto">
          <a:xfrm>
            <a:off x="0" y="260350"/>
            <a:ext cx="9144000" cy="792163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tint val="52157"/>
                  <a:invGamma/>
                  <a:alpha val="20000"/>
                </a:schemeClr>
              </a:gs>
              <a:gs pos="100000">
                <a:schemeClr val="accent1">
                  <a:alpha val="96001"/>
                </a:schemeClr>
              </a:gs>
            </a:gsLst>
            <a:lin ang="0" scaled="1"/>
          </a:gra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6" name="Rectangle 19"/>
          <p:cNvSpPr>
            <a:spLocks noChangeArrowheads="1"/>
          </p:cNvSpPr>
          <p:nvPr/>
        </p:nvSpPr>
        <p:spPr bwMode="gray">
          <a:xfrm>
            <a:off x="-36513" y="5138738"/>
            <a:ext cx="431801" cy="1719262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7" name="Rectangle 20"/>
          <p:cNvSpPr>
            <a:spLocks noChangeArrowheads="1"/>
          </p:cNvSpPr>
          <p:nvPr/>
        </p:nvSpPr>
        <p:spPr bwMode="ltGray">
          <a:xfrm>
            <a:off x="-36513" y="4149725"/>
            <a:ext cx="431801" cy="1006475"/>
          </a:xfrm>
          <a:prstGeom prst="rect">
            <a:avLst/>
          </a:prstGeom>
          <a:solidFill>
            <a:schemeClr val="tx2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8" name="Rectangle 21"/>
          <p:cNvSpPr>
            <a:spLocks noChangeArrowheads="1"/>
          </p:cNvSpPr>
          <p:nvPr/>
        </p:nvSpPr>
        <p:spPr bwMode="ltGray">
          <a:xfrm>
            <a:off x="-36513" y="0"/>
            <a:ext cx="431801" cy="2349500"/>
          </a:xfrm>
          <a:prstGeom prst="rect">
            <a:avLst/>
          </a:prstGeom>
          <a:solidFill>
            <a:schemeClr val="bg2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ltGray">
          <a:xfrm>
            <a:off x="-36513" y="2349500"/>
            <a:ext cx="431801" cy="8636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10" name="Rectangle 31"/>
          <p:cNvSpPr>
            <a:spLocks noChangeArrowheads="1"/>
          </p:cNvSpPr>
          <p:nvPr/>
        </p:nvSpPr>
        <p:spPr bwMode="ltGray">
          <a:xfrm>
            <a:off x="-36513" y="3200400"/>
            <a:ext cx="431801" cy="96202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990600" y="1219200"/>
            <a:ext cx="7239000" cy="685800"/>
          </a:xfrm>
        </p:spPr>
        <p:txBody>
          <a:bodyPr/>
          <a:lstStyle>
            <a:lvl1pPr>
              <a:defRPr sz="4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1066800" y="1905000"/>
            <a:ext cx="7086600" cy="381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800" b="1">
                <a:solidFill>
                  <a:srgbClr val="8FAFE9"/>
                </a:solidFill>
                <a:latin typeface="Verdana" pitchFamily="34" charset="0"/>
              </a:defRPr>
            </a:lvl1pPr>
          </a:lstStyle>
          <a:p>
            <a:pPr lvl="0"/>
            <a:r>
              <a:rPr lang="zh-CN" altLang="en-US" noProof="0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40976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1932" y="332656"/>
            <a:ext cx="7391400" cy="563563"/>
          </a:xfrm>
        </p:spPr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9452" y="1268760"/>
            <a:ext cx="6911975" cy="4175125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3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73AD15-AA46-4E46-BDD3-752656CE7A8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5609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Rectangle 3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78A15C-25DA-4B1D-B2D8-5C7571720D4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0953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341438"/>
            <a:ext cx="3379787" cy="4175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000500" y="1341438"/>
            <a:ext cx="3379788" cy="4175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3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1F5C16-940E-486B-9B9F-D5F64EE90C1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5168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936104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3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E3AFF6-F367-4CA6-AE26-48ADFCCDD47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147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3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8C8B41-5034-4608-BC75-E074CBBEFA6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1271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8401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5"/>
          <p:cNvSpPr>
            <a:spLocks noChangeArrowheads="1"/>
          </p:cNvSpPr>
          <p:nvPr/>
        </p:nvSpPr>
        <p:spPr bwMode="gray">
          <a:xfrm>
            <a:off x="0" y="260350"/>
            <a:ext cx="9144000" cy="720725"/>
          </a:xfrm>
          <a:prstGeom prst="rect">
            <a:avLst/>
          </a:prstGeom>
          <a:solidFill>
            <a:schemeClr val="accent1">
              <a:alpha val="90979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171576"/>
            <a:ext cx="8066087" cy="5095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432708" y="338930"/>
            <a:ext cx="73914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9" name="Rectangle 16"/>
          <p:cNvSpPr>
            <a:spLocks noChangeArrowheads="1"/>
          </p:cNvSpPr>
          <p:nvPr/>
        </p:nvSpPr>
        <p:spPr bwMode="ltGray">
          <a:xfrm>
            <a:off x="-9525" y="0"/>
            <a:ext cx="188913" cy="6858000"/>
          </a:xfrm>
          <a:prstGeom prst="rect">
            <a:avLst/>
          </a:prstGeom>
          <a:solidFill>
            <a:srgbClr val="BABAB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1030" name="Rectangle 17"/>
          <p:cNvSpPr>
            <a:spLocks noChangeArrowheads="1"/>
          </p:cNvSpPr>
          <p:nvPr/>
        </p:nvSpPr>
        <p:spPr bwMode="ltGray">
          <a:xfrm>
            <a:off x="0" y="404813"/>
            <a:ext cx="184150" cy="720725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1031" name="Rectangle 19"/>
          <p:cNvSpPr>
            <a:spLocks noChangeArrowheads="1"/>
          </p:cNvSpPr>
          <p:nvPr/>
        </p:nvSpPr>
        <p:spPr bwMode="ltGray">
          <a:xfrm>
            <a:off x="-14288" y="1128713"/>
            <a:ext cx="184151" cy="72072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1032" name="Rectangle 20"/>
          <p:cNvSpPr>
            <a:spLocks noChangeArrowheads="1"/>
          </p:cNvSpPr>
          <p:nvPr/>
        </p:nvSpPr>
        <p:spPr bwMode="ltGray">
          <a:xfrm>
            <a:off x="-14288" y="1847850"/>
            <a:ext cx="184151" cy="72072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1033" name="Rectangle 21"/>
          <p:cNvSpPr>
            <a:spLocks noChangeArrowheads="1"/>
          </p:cNvSpPr>
          <p:nvPr/>
        </p:nvSpPr>
        <p:spPr bwMode="ltGray">
          <a:xfrm>
            <a:off x="-14288" y="2552700"/>
            <a:ext cx="184151" cy="72072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  <p:grpSp>
        <p:nvGrpSpPr>
          <p:cNvPr id="1034" name="Group 28"/>
          <p:cNvGrpSpPr>
            <a:grpSpLocks/>
          </p:cNvGrpSpPr>
          <p:nvPr/>
        </p:nvGrpSpPr>
        <p:grpSpPr bwMode="auto">
          <a:xfrm>
            <a:off x="179388" y="188913"/>
            <a:ext cx="838200" cy="838200"/>
            <a:chOff x="18" y="144"/>
            <a:chExt cx="510" cy="480"/>
          </a:xfrm>
        </p:grpSpPr>
        <p:sp>
          <p:nvSpPr>
            <p:cNvPr id="1040" name="AutoShape 29"/>
            <p:cNvSpPr>
              <a:spLocks noChangeArrowheads="1"/>
            </p:cNvSpPr>
            <p:nvPr/>
          </p:nvSpPr>
          <p:spPr bwMode="gray">
            <a:xfrm>
              <a:off x="18" y="258"/>
              <a:ext cx="288" cy="240"/>
            </a:xfrm>
            <a:prstGeom prst="hexagon">
              <a:avLst>
                <a:gd name="adj" fmla="val 30000"/>
                <a:gd name="vf" fmla="val 115470"/>
              </a:avLst>
            </a:prstGeom>
            <a:solidFill>
              <a:srgbClr val="4C59D2"/>
            </a:solidFill>
            <a:ln w="28575">
              <a:solidFill>
                <a:srgbClr val="FFFFFF"/>
              </a:solidFill>
              <a:miter lim="800000"/>
              <a:headEnd/>
              <a:tailEnd/>
            </a:ln>
            <a:effectLst>
              <a:outerShdw dist="56796" dir="1593903" algn="ctr" rotWithShape="0">
                <a:srgbClr val="6666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1041" name="AutoShape 30"/>
            <p:cNvSpPr>
              <a:spLocks noChangeArrowheads="1"/>
            </p:cNvSpPr>
            <p:nvPr/>
          </p:nvSpPr>
          <p:spPr bwMode="gray">
            <a:xfrm>
              <a:off x="240" y="144"/>
              <a:ext cx="288" cy="240"/>
            </a:xfrm>
            <a:prstGeom prst="hexagon">
              <a:avLst>
                <a:gd name="adj" fmla="val 30000"/>
                <a:gd name="vf" fmla="val 115470"/>
              </a:avLst>
            </a:prstGeom>
            <a:solidFill>
              <a:srgbClr val="85BA54"/>
            </a:solidFill>
            <a:ln w="28575">
              <a:solidFill>
                <a:srgbClr val="FFFFFF"/>
              </a:solidFill>
              <a:miter lim="800000"/>
              <a:headEnd/>
              <a:tailEnd/>
            </a:ln>
            <a:effectLst>
              <a:outerShdw dist="56796" dir="1593903" algn="ctr" rotWithShape="0">
                <a:srgbClr val="6666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1042" name="AutoShape 31"/>
            <p:cNvSpPr>
              <a:spLocks noChangeArrowheads="1"/>
            </p:cNvSpPr>
            <p:nvPr/>
          </p:nvSpPr>
          <p:spPr bwMode="gray">
            <a:xfrm>
              <a:off x="240" y="384"/>
              <a:ext cx="288" cy="240"/>
            </a:xfrm>
            <a:prstGeom prst="hexagon">
              <a:avLst>
                <a:gd name="adj" fmla="val 30000"/>
                <a:gd name="vf" fmla="val 115470"/>
              </a:avLst>
            </a:prstGeom>
            <a:solidFill>
              <a:srgbClr val="DE8848"/>
            </a:solidFill>
            <a:ln w="28575">
              <a:solidFill>
                <a:srgbClr val="FFFFFF"/>
              </a:solidFill>
              <a:miter lim="800000"/>
              <a:headEnd/>
              <a:tailEnd/>
            </a:ln>
            <a:effectLst>
              <a:outerShdw dist="56796" dir="1593903" algn="ctr" rotWithShape="0">
                <a:srgbClr val="6666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宋体" charset="-122"/>
              </a:endParaRPr>
            </a:p>
          </p:txBody>
        </p:sp>
      </p:grpSp>
      <p:sp>
        <p:nvSpPr>
          <p:cNvPr id="1036" name="AutoShape 35"/>
          <p:cNvSpPr>
            <a:spLocks noChangeArrowheads="1"/>
          </p:cNvSpPr>
          <p:nvPr/>
        </p:nvSpPr>
        <p:spPr bwMode="gray">
          <a:xfrm>
            <a:off x="8027988" y="6021388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rgbClr val="5086C2">
              <a:alpha val="349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1037" name="AutoShape 36"/>
          <p:cNvSpPr>
            <a:spLocks noChangeArrowheads="1"/>
          </p:cNvSpPr>
          <p:nvPr/>
        </p:nvSpPr>
        <p:spPr bwMode="gray">
          <a:xfrm>
            <a:off x="8534400" y="573405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rgbClr val="5086C2">
              <a:alpha val="349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1061" name="Rectangle 3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86750" y="6386513"/>
            <a:ext cx="45720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FFFFFF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fld id="{EC6D3494-854A-4BD5-BF16-476CFE004E2C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1039" name="AutoShape 38"/>
          <p:cNvSpPr>
            <a:spLocks noChangeArrowheads="1"/>
          </p:cNvSpPr>
          <p:nvPr/>
        </p:nvSpPr>
        <p:spPr bwMode="gray">
          <a:xfrm>
            <a:off x="8534400" y="63246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rgbClr val="5086C2">
              <a:alpha val="349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54" r:id="rId2"/>
    <p:sldLayoutId id="2147483755" r:id="rId3"/>
    <p:sldLayoutId id="2147483756" r:id="rId4"/>
    <p:sldLayoutId id="2147483757" r:id="rId5"/>
    <p:sldLayoutId id="2147483760" r:id="rId6"/>
    <p:sldLayoutId id="2147483765" r:id="rId7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3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8.xml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1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3.xml"/><Relationship Id="rId6" Type="http://schemas.openxmlformats.org/officeDocument/2006/relationships/image" Target="../media/image16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5.xml"/><Relationship Id="rId4" Type="http://schemas.openxmlformats.org/officeDocument/2006/relationships/image" Target="../media/image1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6.xml"/><Relationship Id="rId6" Type="http://schemas.openxmlformats.org/officeDocument/2006/relationships/image" Target="../media/image19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7.xml"/><Relationship Id="rId4" Type="http://schemas.openxmlformats.org/officeDocument/2006/relationships/image" Target="../media/image19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0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4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8.xml"/><Relationship Id="rId4" Type="http://schemas.openxmlformats.org/officeDocument/2006/relationships/image" Target="../media/image23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9.xml"/><Relationship Id="rId4" Type="http://schemas.openxmlformats.org/officeDocument/2006/relationships/image" Target="../media/image24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0.xml"/><Relationship Id="rId4" Type="http://schemas.openxmlformats.org/officeDocument/2006/relationships/image" Target="../media/image25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3.xml"/><Relationship Id="rId4" Type="http://schemas.openxmlformats.org/officeDocument/2006/relationships/image" Target="../media/image26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7" Type="http://schemas.openxmlformats.org/officeDocument/2006/relationships/image" Target="../media/image3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4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6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8.xml"/><Relationship Id="rId4" Type="http://schemas.openxmlformats.org/officeDocument/2006/relationships/image" Target="../media/image31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9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0.xml"/><Relationship Id="rId4" Type="http://schemas.openxmlformats.org/officeDocument/2006/relationships/image" Target="../media/image32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1.xml"/><Relationship Id="rId4" Type="http://schemas.openxmlformats.org/officeDocument/2006/relationships/image" Target="../media/image33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3.xml"/><Relationship Id="rId4" Type="http://schemas.openxmlformats.org/officeDocument/2006/relationships/image" Target="../media/image3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4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5.xml"/><Relationship Id="rId4" Type="http://schemas.openxmlformats.org/officeDocument/2006/relationships/image" Target="../media/image35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6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7.xml"/><Relationship Id="rId4" Type="http://schemas.openxmlformats.org/officeDocument/2006/relationships/image" Target="../media/image36.pn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8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15"/>
          <p:cNvGrpSpPr>
            <a:grpSpLocks/>
          </p:cNvGrpSpPr>
          <p:nvPr/>
        </p:nvGrpSpPr>
        <p:grpSpPr bwMode="auto">
          <a:xfrm>
            <a:off x="8027988" y="6019800"/>
            <a:ext cx="838200" cy="838200"/>
            <a:chOff x="18" y="144"/>
            <a:chExt cx="510" cy="480"/>
          </a:xfrm>
        </p:grpSpPr>
        <p:sp>
          <p:nvSpPr>
            <p:cNvPr id="2" name="AutoShape 16"/>
            <p:cNvSpPr>
              <a:spLocks noChangeArrowheads="1"/>
            </p:cNvSpPr>
            <p:nvPr/>
          </p:nvSpPr>
          <p:spPr bwMode="gray">
            <a:xfrm>
              <a:off x="18" y="258"/>
              <a:ext cx="288" cy="240"/>
            </a:xfrm>
            <a:prstGeom prst="hexagon">
              <a:avLst>
                <a:gd name="adj" fmla="val 30000"/>
                <a:gd name="vf" fmla="val 115470"/>
              </a:avLst>
            </a:prstGeom>
            <a:solidFill>
              <a:srgbClr val="4C59D2"/>
            </a:solidFill>
            <a:ln w="28575">
              <a:solidFill>
                <a:srgbClr val="FFFFFF"/>
              </a:solidFill>
              <a:miter lim="800000"/>
              <a:headEnd/>
              <a:tailEnd/>
            </a:ln>
            <a:effectLst>
              <a:outerShdw dist="56796" dir="1593903" algn="ctr" rotWithShape="0">
                <a:srgbClr val="6666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3081" name="AutoShape 17"/>
            <p:cNvSpPr>
              <a:spLocks noChangeArrowheads="1"/>
            </p:cNvSpPr>
            <p:nvPr/>
          </p:nvSpPr>
          <p:spPr bwMode="gray">
            <a:xfrm>
              <a:off x="240" y="144"/>
              <a:ext cx="288" cy="240"/>
            </a:xfrm>
            <a:prstGeom prst="hexagon">
              <a:avLst>
                <a:gd name="adj" fmla="val 30000"/>
                <a:gd name="vf" fmla="val 115470"/>
              </a:avLst>
            </a:prstGeom>
            <a:solidFill>
              <a:srgbClr val="85BA54"/>
            </a:solidFill>
            <a:ln w="28575">
              <a:solidFill>
                <a:srgbClr val="FFFFFF"/>
              </a:solidFill>
              <a:miter lim="800000"/>
              <a:headEnd/>
              <a:tailEnd/>
            </a:ln>
            <a:effectLst>
              <a:outerShdw dist="56796" dir="1593903" algn="ctr" rotWithShape="0">
                <a:srgbClr val="6666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3082" name="AutoShape 18"/>
            <p:cNvSpPr>
              <a:spLocks noChangeArrowheads="1"/>
            </p:cNvSpPr>
            <p:nvPr/>
          </p:nvSpPr>
          <p:spPr bwMode="gray">
            <a:xfrm>
              <a:off x="240" y="384"/>
              <a:ext cx="288" cy="240"/>
            </a:xfrm>
            <a:prstGeom prst="hexagon">
              <a:avLst>
                <a:gd name="adj" fmla="val 30000"/>
                <a:gd name="vf" fmla="val 115470"/>
              </a:avLst>
            </a:prstGeom>
            <a:solidFill>
              <a:srgbClr val="DE8848"/>
            </a:solidFill>
            <a:ln w="28575">
              <a:solidFill>
                <a:srgbClr val="FFFFFF"/>
              </a:solidFill>
              <a:miter lim="800000"/>
              <a:headEnd/>
              <a:tailEnd/>
            </a:ln>
            <a:effectLst>
              <a:outerShdw dist="56796" dir="1593903" algn="ctr" rotWithShape="0">
                <a:srgbClr val="6666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宋体" charset="-122"/>
              </a:endParaRPr>
            </a:p>
          </p:txBody>
        </p:sp>
      </p:grpSp>
      <p:grpSp>
        <p:nvGrpSpPr>
          <p:cNvPr id="3075" name="Group 19"/>
          <p:cNvGrpSpPr>
            <a:grpSpLocks/>
          </p:cNvGrpSpPr>
          <p:nvPr/>
        </p:nvGrpSpPr>
        <p:grpSpPr bwMode="auto">
          <a:xfrm>
            <a:off x="7596188" y="188913"/>
            <a:ext cx="958850" cy="976312"/>
            <a:chOff x="4967" y="391"/>
            <a:chExt cx="604" cy="615"/>
          </a:xfrm>
        </p:grpSpPr>
        <p:sp>
          <p:nvSpPr>
            <p:cNvPr id="3078" name="Oval 20"/>
            <p:cNvSpPr>
              <a:spLocks noChangeArrowheads="1"/>
            </p:cNvSpPr>
            <p:nvPr/>
          </p:nvSpPr>
          <p:spPr bwMode="ltGray">
            <a:xfrm>
              <a:off x="4967" y="391"/>
              <a:ext cx="604" cy="61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pic>
          <p:nvPicPr>
            <p:cNvPr id="3079" name="Picture 21" descr="5"/>
            <p:cNvPicPr>
              <a:picLocks noChangeAspect="1" noChangeArrowheads="1" noCrop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2" y="431"/>
              <a:ext cx="546" cy="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076" name="标题 12"/>
          <p:cNvSpPr>
            <a:spLocks noGrp="1"/>
          </p:cNvSpPr>
          <p:nvPr>
            <p:ph type="ctrTitle"/>
          </p:nvPr>
        </p:nvSpPr>
        <p:spPr>
          <a:xfrm>
            <a:off x="1153852" y="2663349"/>
            <a:ext cx="7239000" cy="685800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函数及组合数据类型</a:t>
            </a:r>
          </a:p>
        </p:txBody>
      </p:sp>
      <p:sp>
        <p:nvSpPr>
          <p:cNvPr id="3077" name="副标题 13"/>
          <p:cNvSpPr>
            <a:spLocks noGrp="1"/>
          </p:cNvSpPr>
          <p:nvPr>
            <p:ph type="subTitle" idx="1"/>
          </p:nvPr>
        </p:nvSpPr>
        <p:spPr>
          <a:xfrm>
            <a:off x="1118716" y="4149080"/>
            <a:ext cx="7086600" cy="381000"/>
          </a:xfrm>
        </p:spPr>
        <p:txBody>
          <a:bodyPr/>
          <a:lstStyle/>
          <a:p>
            <a:r>
              <a:rPr lang="zh-CN" altLang="en-US" sz="2400" dirty="0">
                <a:latin typeface="微软雅黑" panose="020B0503020204020204" pitchFamily="34" charset="-122"/>
              </a:rPr>
              <a:t>北京联合大学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506"/>
    </mc:Choice>
    <mc:Fallback xmlns="">
      <p:transition spd="slow" advTm="950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文本框 87"/>
          <p:cNvSpPr txBox="1"/>
          <p:nvPr/>
        </p:nvSpPr>
        <p:spPr>
          <a:xfrm>
            <a:off x="0" y="427081"/>
            <a:ext cx="9144000" cy="5847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zh-CN" altLang="en-US" dirty="0"/>
              <a:t>函数的参数传递方式</a:t>
            </a:r>
          </a:p>
        </p:txBody>
      </p:sp>
      <p:sp>
        <p:nvSpPr>
          <p:cNvPr id="32" name="矩形 31"/>
          <p:cNvSpPr/>
          <p:nvPr/>
        </p:nvSpPr>
        <p:spPr>
          <a:xfrm>
            <a:off x="765362" y="1391657"/>
            <a:ext cx="8199126" cy="58105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函数可以有参数，也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可以没有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，但必须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保留括号</a:t>
            </a:r>
          </a:p>
        </p:txBody>
      </p:sp>
      <p:sp>
        <p:nvSpPr>
          <p:cNvPr id="35" name="矩形 34"/>
          <p:cNvSpPr/>
          <p:nvPr/>
        </p:nvSpPr>
        <p:spPr>
          <a:xfrm>
            <a:off x="719394" y="2126539"/>
            <a:ext cx="2414089" cy="49795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无参数函数形式</a:t>
            </a:r>
          </a:p>
        </p:txBody>
      </p:sp>
      <p:sp>
        <p:nvSpPr>
          <p:cNvPr id="36" name="object 10"/>
          <p:cNvSpPr txBox="1"/>
          <p:nvPr/>
        </p:nvSpPr>
        <p:spPr>
          <a:xfrm>
            <a:off x="1726761" y="2824156"/>
            <a:ext cx="5581543" cy="18594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53440" algn="l"/>
              </a:tabLst>
            </a:pPr>
            <a:r>
              <a:rPr lang="en-US" altLang="zh-CN" sz="2400" b="1" dirty="0" err="1">
                <a:solidFill>
                  <a:srgbClr val="EB5C01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d</a:t>
            </a:r>
            <a:r>
              <a:rPr sz="2400" b="1" dirty="0" err="1">
                <a:solidFill>
                  <a:srgbClr val="EB5C01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ef</a:t>
            </a:r>
            <a:r>
              <a:rPr lang="en-US" sz="2400" b="1" dirty="0">
                <a:solidFill>
                  <a:srgbClr val="EB5C01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&lt;</a:t>
            </a:r>
            <a:r>
              <a:rPr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微软雅黑"/>
              </a:rPr>
              <a:t>函数名</a:t>
            </a:r>
            <a:r>
              <a:rPr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&gt;() </a:t>
            </a:r>
            <a:r>
              <a:rPr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:</a:t>
            </a:r>
            <a:endParaRPr sz="2400" b="1" dirty="0"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400" b="1" dirty="0">
              <a:latin typeface="微软雅黑" pitchFamily="34" charset="-122"/>
              <a:ea typeface="微软雅黑" pitchFamily="34" charset="-122"/>
              <a:cs typeface="Times New Roman"/>
            </a:endParaRPr>
          </a:p>
          <a:p>
            <a:pPr marL="853440">
              <a:lnSpc>
                <a:spcPct val="100000"/>
              </a:lnSpc>
            </a:pPr>
            <a:r>
              <a:rPr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&lt;</a:t>
            </a:r>
            <a:r>
              <a:rPr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微软雅黑"/>
              </a:rPr>
              <a:t>函数体</a:t>
            </a:r>
            <a:r>
              <a:rPr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&gt;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400" b="1" dirty="0">
              <a:latin typeface="微软雅黑" pitchFamily="34" charset="-122"/>
              <a:ea typeface="微软雅黑" pitchFamily="34" charset="-122"/>
              <a:cs typeface="Times New Roman"/>
            </a:endParaRPr>
          </a:p>
          <a:p>
            <a:pPr marL="853440">
              <a:lnSpc>
                <a:spcPct val="100000"/>
              </a:lnSpc>
              <a:tabLst>
                <a:tab pos="2199640" algn="l"/>
              </a:tabLst>
            </a:pPr>
            <a:r>
              <a:rPr lang="en-US" altLang="zh-CN" sz="2400" b="1" dirty="0">
                <a:solidFill>
                  <a:srgbClr val="EB5C01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r</a:t>
            </a:r>
            <a:r>
              <a:rPr sz="2400" b="1" dirty="0">
                <a:solidFill>
                  <a:srgbClr val="EB5C01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eturn</a:t>
            </a:r>
            <a:r>
              <a:rPr lang="en-US" sz="2400" b="1" dirty="0">
                <a:solidFill>
                  <a:srgbClr val="FF921A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&lt;</a:t>
            </a:r>
            <a:r>
              <a:rPr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微软雅黑"/>
              </a:rPr>
              <a:t>返回值</a:t>
            </a:r>
            <a:r>
              <a:rPr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528818551"/>
      </p:ext>
    </p:extLst>
  </p:cSld>
  <p:clrMapOvr>
    <a:masterClrMapping/>
  </p:clrMapOvr>
  <p:transition spd="slow" advTm="17494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5" grpId="0"/>
      <p:bldP spid="3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文本框 87"/>
          <p:cNvSpPr txBox="1"/>
          <p:nvPr/>
        </p:nvSpPr>
        <p:spPr>
          <a:xfrm>
            <a:off x="0" y="427081"/>
            <a:ext cx="9144000" cy="5847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j-ea"/>
                <a:cs typeface="+mj-cs"/>
              </a:rPr>
              <a:t>函数的参数传递方式</a:t>
            </a:r>
          </a:p>
        </p:txBody>
      </p:sp>
      <p:sp>
        <p:nvSpPr>
          <p:cNvPr id="32" name="矩形 31"/>
          <p:cNvSpPr/>
          <p:nvPr/>
        </p:nvSpPr>
        <p:spPr>
          <a:xfrm>
            <a:off x="1835696" y="5373216"/>
            <a:ext cx="6048672" cy="4303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函数可以有参数，也可以没有，但必须保留括号</a:t>
            </a:r>
          </a:p>
        </p:txBody>
      </p:sp>
      <p:sp>
        <p:nvSpPr>
          <p:cNvPr id="43" name="object 11"/>
          <p:cNvSpPr txBox="1"/>
          <p:nvPr/>
        </p:nvSpPr>
        <p:spPr>
          <a:xfrm>
            <a:off x="2195736" y="2132856"/>
            <a:ext cx="4410695" cy="1582484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 marR="0" lvl="0" indent="0" algn="l" defTabSz="914400" rtl="0" eaLnBrk="1" fontAlgn="base" latinLnBrk="0" hangingPunct="1">
              <a:lnSpc>
                <a:spcPct val="100000"/>
              </a:lnSpc>
              <a:spcBef>
                <a:spcPts val="13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1200" cap="none" spc="-5" normalizeH="0" baseline="0" noProof="0" dirty="0" err="1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Arial" panose="020B0604020202020204" pitchFamily="34" charset="0"/>
                <a:ea typeface="方正兰亭黑简体" panose="02000000000000000000" pitchFamily="2" charset="-122"/>
                <a:cs typeface="Arial" panose="020B0604020202020204" pitchFamily="34" charset="0"/>
              </a:rPr>
              <a:t>def</a:t>
            </a: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Arial" panose="020B0604020202020204" pitchFamily="34" charset="0"/>
                <a:ea typeface="方正兰亭黑简体" panose="02000000000000000000" pitchFamily="2" charset="-122"/>
                <a:cs typeface="Arial" panose="020B0604020202020204" pitchFamily="34" charset="0"/>
              </a:rPr>
              <a:t> </a:t>
            </a:r>
            <a:r>
              <a:rPr kumimoji="0" sz="2400" b="1" i="0" u="none" strike="noStrike" kern="1200" cap="none" spc="-5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方正兰亭黑简体" panose="02000000000000000000" pitchFamily="2" charset="-122"/>
                <a:cs typeface="Arial" panose="020B0604020202020204" pitchFamily="34" charset="0"/>
              </a:rPr>
              <a:t>f</a:t>
            </a:r>
            <a:r>
              <a:rPr kumimoji="0" lang="en-US" altLang="zh-CN" sz="2400" b="1" i="0" u="none" strike="noStrike" kern="1200" cap="none" spc="-5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方正兰亭黑简体" panose="02000000000000000000" pitchFamily="2" charset="-122"/>
                <a:cs typeface="Arial" panose="020B0604020202020204" pitchFamily="34" charset="0"/>
              </a:rPr>
              <a:t>unc</a:t>
            </a: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方正兰亭黑简体" panose="02000000000000000000" pitchFamily="2" charset="-122"/>
                <a:cs typeface="Arial" panose="020B0604020202020204" pitchFamily="34" charset="0"/>
              </a:rPr>
              <a:t>()</a:t>
            </a: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srgbClr val="2A4F86"/>
                </a:solidFill>
                <a:effectLst/>
                <a:uLnTx/>
                <a:uFillTx/>
                <a:latin typeface="Arial" panose="020B0604020202020204" pitchFamily="34" charset="0"/>
                <a:ea typeface="方正兰亭黑简体" panose="02000000000000000000" pitchFamily="2" charset="-122"/>
                <a:cs typeface="Arial" panose="020B0604020202020204" pitchFamily="34" charset="0"/>
              </a:rPr>
              <a:t> :</a:t>
            </a:r>
            <a:endParaRPr kumimoji="0" sz="2400" b="1" i="0" u="none" strike="noStrike" kern="1200" cap="none" spc="0" normalizeH="0" baseline="0" noProof="0" dirty="0">
              <a:ln>
                <a:noFill/>
              </a:ln>
              <a:solidFill>
                <a:srgbClr val="2A4F86"/>
              </a:solidFill>
              <a:effectLst/>
              <a:uLnTx/>
              <a:uFillTx/>
              <a:latin typeface="Arial" panose="020B0604020202020204" pitchFamily="34" charset="0"/>
              <a:ea typeface="方正兰亭黑简体" panose="02000000000000000000" pitchFamily="2" charset="-122"/>
              <a:cs typeface="Arial" panose="020B0604020202020204" pitchFamily="34" charset="0"/>
            </a:endParaRPr>
          </a:p>
          <a:p>
            <a:pPr marL="570865" marR="0" lvl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Arial" panose="020B0604020202020204" pitchFamily="34" charset="0"/>
                <a:ea typeface="方正兰亭黑简体" panose="02000000000000000000" pitchFamily="2" charset="-122"/>
                <a:cs typeface="Arial" panose="020B0604020202020204" pitchFamily="34" charset="0"/>
              </a:rPr>
              <a:t>print</a:t>
            </a: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srgbClr val="2A4F86"/>
                </a:solidFill>
                <a:effectLst/>
                <a:uLnTx/>
                <a:uFillTx/>
                <a:latin typeface="Arial" panose="020B0604020202020204" pitchFamily="34" charset="0"/>
                <a:ea typeface="方正兰亭黑简体" panose="02000000000000000000" pitchFamily="2" charset="-122"/>
                <a:cs typeface="Arial" panose="020B0604020202020204" pitchFamily="34" charset="0"/>
              </a:rPr>
              <a:t>(</a:t>
            </a: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Arial" panose="020B0604020202020204" pitchFamily="34" charset="0"/>
                <a:ea typeface="方正兰亭黑简体" panose="02000000000000000000" pitchFamily="2" charset="-122"/>
                <a:cs typeface="Arial" panose="020B0604020202020204" pitchFamily="34" charset="0"/>
              </a:rPr>
              <a:t>"</a:t>
            </a:r>
            <a:r>
              <a:rPr kumimoji="0" lang="en-US" sz="2400" b="1" i="0" u="none" strike="noStrike" kern="1200" cap="none" spc="-5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Arial" panose="020B0604020202020204" pitchFamily="34" charset="0"/>
                <a:ea typeface="方正兰亭黑简体" panose="02000000000000000000" pitchFamily="2" charset="-122"/>
                <a:cs typeface="Arial" panose="020B0604020202020204" pitchFamily="34" charset="0"/>
              </a:rPr>
              <a:t>This is a function</a:t>
            </a: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Arial" panose="020B0604020202020204" pitchFamily="34" charset="0"/>
                <a:ea typeface="方正兰亭黑简体" panose="02000000000000000000" pitchFamily="2" charset="-122"/>
                <a:cs typeface="Arial" panose="020B0604020202020204" pitchFamily="34" charset="0"/>
              </a:rPr>
              <a:t>"</a:t>
            </a: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srgbClr val="2A4F86"/>
                </a:solidFill>
                <a:effectLst/>
                <a:uLnTx/>
                <a:uFillTx/>
                <a:latin typeface="Arial" panose="020B0604020202020204" pitchFamily="34" charset="0"/>
                <a:ea typeface="方正兰亭黑简体" panose="02000000000000000000" pitchFamily="2" charset="-122"/>
                <a:cs typeface="Arial" panose="020B0604020202020204" pitchFamily="34" charset="0"/>
              </a:rPr>
              <a:t>)</a:t>
            </a:r>
            <a:endParaRPr kumimoji="0" lang="en-US" sz="2400" b="1" i="0" u="none" strike="noStrike" kern="1200" cap="none" spc="-5" normalizeH="0" baseline="0" noProof="0" dirty="0">
              <a:ln>
                <a:noFill/>
              </a:ln>
              <a:solidFill>
                <a:srgbClr val="2A4F86"/>
              </a:solidFill>
              <a:effectLst/>
              <a:uLnTx/>
              <a:uFillTx/>
              <a:latin typeface="Arial" panose="020B0604020202020204" pitchFamily="34" charset="0"/>
              <a:ea typeface="方正兰亭黑简体" panose="02000000000000000000" pitchFamily="2" charset="-122"/>
              <a:cs typeface="Arial" panose="020B0604020202020204" pitchFamily="34" charset="0"/>
            </a:endParaRPr>
          </a:p>
          <a:p>
            <a:pPr marR="0" lvl="0" indent="0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dirty="0" err="1">
                <a:solidFill>
                  <a:srgbClr val="000000"/>
                </a:solidFill>
                <a:ea typeface="方正兰亭黑简体" panose="02000000000000000000" pitchFamily="2" charset="-122"/>
                <a:cs typeface="Arial" panose="020B0604020202020204" pitchFamily="34" charset="0"/>
              </a:rPr>
              <a:t>func</a:t>
            </a:r>
            <a:r>
              <a:rPr lang="en-US" altLang="zh-CN" sz="2400" b="1" dirty="0">
                <a:solidFill>
                  <a:srgbClr val="000000"/>
                </a:solidFill>
                <a:ea typeface="方正兰亭黑简体" panose="02000000000000000000" pitchFamily="2" charset="-122"/>
                <a:cs typeface="Arial" panose="020B0604020202020204" pitchFamily="34" charset="0"/>
              </a:rPr>
              <a:t>()</a:t>
            </a:r>
            <a:endParaRPr kumimoji="0" lang="en-US" sz="2400" b="1" i="0" u="none" strike="noStrike" kern="1200" cap="none" spc="-5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方正兰亭黑简体" panose="02000000000000000000" pitchFamily="2" charset="-122"/>
              <a:cs typeface="Arial" panose="020B0604020202020204" pitchFamily="34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611560" y="1473938"/>
            <a:ext cx="1322668" cy="514902"/>
            <a:chOff x="2873828" y="1394361"/>
            <a:chExt cx="1236822" cy="514902"/>
          </a:xfrm>
        </p:grpSpPr>
        <p:sp>
          <p:nvSpPr>
            <p:cNvPr id="9" name="Rectangle: Rounded Corners 4"/>
            <p:cNvSpPr/>
            <p:nvPr/>
          </p:nvSpPr>
          <p:spPr>
            <a:xfrm>
              <a:off x="2873828" y="1394361"/>
              <a:ext cx="1236821" cy="462426"/>
            </a:xfrm>
            <a:prstGeom prst="roundRect">
              <a:avLst/>
            </a:prstGeom>
            <a:solidFill>
              <a:srgbClr val="595959"/>
            </a:soli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620000" anchor="t" anchorCtr="1">
              <a:normAutofit fontScale="25000" lnSpcReduction="20000"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2873828" y="1411306"/>
              <a:ext cx="1236822" cy="49795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例</a:t>
              </a: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3.2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21A1C7D0-99AF-4C21-BE87-6C8E5F5AB9E0}"/>
              </a:ext>
            </a:extLst>
          </p:cNvPr>
          <p:cNvSpPr/>
          <p:nvPr/>
        </p:nvSpPr>
        <p:spPr>
          <a:xfrm>
            <a:off x="2014794" y="1412776"/>
            <a:ext cx="7021702" cy="58105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>
              <a:lnSpc>
                <a:spcPct val="150000"/>
              </a:lnSpc>
            </a:pPr>
            <a:r>
              <a:rPr lang="zh-CN" altLang="en-US" sz="2400" b="1" dirty="0">
                <a:solidFill>
                  <a:srgbClr val="2A4F86"/>
                </a:solidFill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定义一个无参数函数，输出“</a:t>
            </a:r>
            <a:r>
              <a:rPr lang="en-US" altLang="zh-CN" sz="2400" b="1" dirty="0">
                <a:solidFill>
                  <a:srgbClr val="2A4F86"/>
                </a:solidFill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This is a function”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  <a:sym typeface="Huawei Sans" panose="020C050303020302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40F18B8-A489-4E5E-9F44-A58FF3C8C81B}"/>
              </a:ext>
            </a:extLst>
          </p:cNvPr>
          <p:cNvSpPr/>
          <p:nvPr/>
        </p:nvSpPr>
        <p:spPr>
          <a:xfrm>
            <a:off x="2123728" y="3997513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运行结果：</a:t>
            </a:r>
          </a:p>
          <a:p>
            <a:r>
              <a:rPr lang="en-US" altLang="zh-CN" sz="2400" b="1" dirty="0">
                <a:solidFill>
                  <a:schemeClr val="tx2"/>
                </a:solidFill>
              </a:rPr>
              <a:t>	</a:t>
            </a:r>
            <a:r>
              <a:rPr lang="en-US" altLang="zh-CN" sz="2400" b="1" spc="-5" dirty="0">
                <a:solidFill>
                  <a:srgbClr val="1DB41D"/>
                </a:solidFill>
                <a:ea typeface="方正兰亭黑简体" panose="02000000000000000000" pitchFamily="2" charset="-122"/>
                <a:cs typeface="Arial" panose="020B0604020202020204" pitchFamily="34" charset="0"/>
              </a:rPr>
              <a:t> This is a function</a:t>
            </a:r>
            <a:r>
              <a:rPr lang="en-US" altLang="zh-CN" sz="2400" b="1" dirty="0">
                <a:solidFill>
                  <a:schemeClr val="tx2"/>
                </a:solidFill>
              </a:rPr>
              <a:t>	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77271292"/>
      </p:ext>
    </p:extLst>
  </p:cSld>
  <p:clrMapOvr>
    <a:masterClrMapping/>
  </p:clrMapOvr>
  <p:transition spd="slow" advTm="45497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43" grpId="0"/>
      <p:bldP spid="11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-205836" y="128760"/>
            <a:ext cx="3828572" cy="2470705"/>
            <a:chOff x="-274449" y="128759"/>
            <a:chExt cx="5104763" cy="2470705"/>
          </a:xfrm>
        </p:grpSpPr>
        <p:grpSp>
          <p:nvGrpSpPr>
            <p:cNvPr id="52" name="组合 51"/>
            <p:cNvGrpSpPr/>
            <p:nvPr/>
          </p:nvGrpSpPr>
          <p:grpSpPr>
            <a:xfrm>
              <a:off x="-45890" y="128759"/>
              <a:ext cx="4876204" cy="2470705"/>
              <a:chOff x="3784881" y="1641160"/>
              <a:chExt cx="6200480" cy="2470705"/>
            </a:xfrm>
          </p:grpSpPr>
          <p:sp>
            <p:nvSpPr>
              <p:cNvPr id="76" name="矩形 42"/>
              <p:cNvSpPr/>
              <p:nvPr/>
            </p:nvSpPr>
            <p:spPr>
              <a:xfrm rot="1800000">
                <a:off x="3973757" y="1641160"/>
                <a:ext cx="6011604" cy="2470705"/>
              </a:xfrm>
              <a:custGeom>
                <a:avLst/>
                <a:gdLst>
                  <a:gd name="connsiteX0" fmla="*/ 0 w 9413612"/>
                  <a:gd name="connsiteY0" fmla="*/ 0 h 1963207"/>
                  <a:gd name="connsiteX1" fmla="*/ 9413612 w 9413612"/>
                  <a:gd name="connsiteY1" fmla="*/ 0 h 1963207"/>
                  <a:gd name="connsiteX2" fmla="*/ 9413612 w 9413612"/>
                  <a:gd name="connsiteY2" fmla="*/ 1963207 h 1963207"/>
                  <a:gd name="connsiteX3" fmla="*/ 0 w 9413612"/>
                  <a:gd name="connsiteY3" fmla="*/ 1963207 h 1963207"/>
                  <a:gd name="connsiteX4" fmla="*/ 0 w 9413612"/>
                  <a:gd name="connsiteY4" fmla="*/ 0 h 1963207"/>
                  <a:gd name="connsiteX0" fmla="*/ 0 w 9413612"/>
                  <a:gd name="connsiteY0" fmla="*/ 18933 h 1982140"/>
                  <a:gd name="connsiteX1" fmla="*/ 6870575 w 9413612"/>
                  <a:gd name="connsiteY1" fmla="*/ 0 h 1982140"/>
                  <a:gd name="connsiteX2" fmla="*/ 9413612 w 9413612"/>
                  <a:gd name="connsiteY2" fmla="*/ 18933 h 1982140"/>
                  <a:gd name="connsiteX3" fmla="*/ 9413612 w 9413612"/>
                  <a:gd name="connsiteY3" fmla="*/ 1982140 h 1982140"/>
                  <a:gd name="connsiteX4" fmla="*/ 0 w 9413612"/>
                  <a:gd name="connsiteY4" fmla="*/ 1982140 h 1982140"/>
                  <a:gd name="connsiteX5" fmla="*/ 0 w 9413612"/>
                  <a:gd name="connsiteY5" fmla="*/ 18933 h 1982140"/>
                  <a:gd name="connsiteX0" fmla="*/ 0 w 9413612"/>
                  <a:gd name="connsiteY0" fmla="*/ 18933 h 1984242"/>
                  <a:gd name="connsiteX1" fmla="*/ 6870575 w 9413612"/>
                  <a:gd name="connsiteY1" fmla="*/ 0 h 1984242"/>
                  <a:gd name="connsiteX2" fmla="*/ 9413612 w 9413612"/>
                  <a:gd name="connsiteY2" fmla="*/ 18933 h 1984242"/>
                  <a:gd name="connsiteX3" fmla="*/ 9413612 w 9413612"/>
                  <a:gd name="connsiteY3" fmla="*/ 1982140 h 1984242"/>
                  <a:gd name="connsiteX4" fmla="*/ 4241485 w 9413612"/>
                  <a:gd name="connsiteY4" fmla="*/ 1984242 h 1984242"/>
                  <a:gd name="connsiteX5" fmla="*/ 0 w 9413612"/>
                  <a:gd name="connsiteY5" fmla="*/ 1982140 h 1984242"/>
                  <a:gd name="connsiteX6" fmla="*/ 0 w 9413612"/>
                  <a:gd name="connsiteY6" fmla="*/ 18933 h 1984242"/>
                  <a:gd name="connsiteX0" fmla="*/ 0 w 9413612"/>
                  <a:gd name="connsiteY0" fmla="*/ 18933 h 1984242"/>
                  <a:gd name="connsiteX1" fmla="*/ 6870575 w 9413612"/>
                  <a:gd name="connsiteY1" fmla="*/ 0 h 1984242"/>
                  <a:gd name="connsiteX2" fmla="*/ 9413612 w 9413612"/>
                  <a:gd name="connsiteY2" fmla="*/ 18933 h 1984242"/>
                  <a:gd name="connsiteX3" fmla="*/ 9413612 w 9413612"/>
                  <a:gd name="connsiteY3" fmla="*/ 1982140 h 1984242"/>
                  <a:gd name="connsiteX4" fmla="*/ 4241485 w 9413612"/>
                  <a:gd name="connsiteY4" fmla="*/ 1984242 h 1984242"/>
                  <a:gd name="connsiteX5" fmla="*/ 0 w 9413612"/>
                  <a:gd name="connsiteY5" fmla="*/ 18933 h 1984242"/>
                  <a:gd name="connsiteX0" fmla="*/ 0 w 5172127"/>
                  <a:gd name="connsiteY0" fmla="*/ 1984242 h 1984242"/>
                  <a:gd name="connsiteX1" fmla="*/ 2629090 w 5172127"/>
                  <a:gd name="connsiteY1" fmla="*/ 0 h 1984242"/>
                  <a:gd name="connsiteX2" fmla="*/ 5172127 w 5172127"/>
                  <a:gd name="connsiteY2" fmla="*/ 18933 h 1984242"/>
                  <a:gd name="connsiteX3" fmla="*/ 5172127 w 5172127"/>
                  <a:gd name="connsiteY3" fmla="*/ 1982140 h 1984242"/>
                  <a:gd name="connsiteX4" fmla="*/ 0 w 5172127"/>
                  <a:gd name="connsiteY4" fmla="*/ 1984242 h 1984242"/>
                  <a:gd name="connsiteX0" fmla="*/ 1 w 5194787"/>
                  <a:gd name="connsiteY0" fmla="*/ 1687371 h 1982140"/>
                  <a:gd name="connsiteX1" fmla="*/ 2651750 w 5194787"/>
                  <a:gd name="connsiteY1" fmla="*/ 0 h 1982140"/>
                  <a:gd name="connsiteX2" fmla="*/ 5194787 w 5194787"/>
                  <a:gd name="connsiteY2" fmla="*/ 18933 h 1982140"/>
                  <a:gd name="connsiteX3" fmla="*/ 5194787 w 5194787"/>
                  <a:gd name="connsiteY3" fmla="*/ 1982140 h 1982140"/>
                  <a:gd name="connsiteX4" fmla="*/ 1 w 5194787"/>
                  <a:gd name="connsiteY4" fmla="*/ 1687371 h 1982140"/>
                  <a:gd name="connsiteX0" fmla="*/ 0 w 5194786"/>
                  <a:gd name="connsiteY0" fmla="*/ 1668438 h 1963207"/>
                  <a:gd name="connsiteX1" fmla="*/ 2447526 w 5194786"/>
                  <a:gd name="connsiteY1" fmla="*/ 35398 h 1963207"/>
                  <a:gd name="connsiteX2" fmla="*/ 5194786 w 5194786"/>
                  <a:gd name="connsiteY2" fmla="*/ 0 h 1963207"/>
                  <a:gd name="connsiteX3" fmla="*/ 5194786 w 5194786"/>
                  <a:gd name="connsiteY3" fmla="*/ 1963207 h 1963207"/>
                  <a:gd name="connsiteX4" fmla="*/ 0 w 5194786"/>
                  <a:gd name="connsiteY4" fmla="*/ 1668438 h 1963207"/>
                  <a:gd name="connsiteX0" fmla="*/ 0 w 5194786"/>
                  <a:gd name="connsiteY0" fmla="*/ 1724388 h 2019157"/>
                  <a:gd name="connsiteX1" fmla="*/ 3178544 w 5194786"/>
                  <a:gd name="connsiteY1" fmla="*/ 0 h 2019157"/>
                  <a:gd name="connsiteX2" fmla="*/ 5194786 w 5194786"/>
                  <a:gd name="connsiteY2" fmla="*/ 55950 h 2019157"/>
                  <a:gd name="connsiteX3" fmla="*/ 5194786 w 5194786"/>
                  <a:gd name="connsiteY3" fmla="*/ 2019157 h 2019157"/>
                  <a:gd name="connsiteX4" fmla="*/ 0 w 5194786"/>
                  <a:gd name="connsiteY4" fmla="*/ 1724388 h 2019157"/>
                  <a:gd name="connsiteX0" fmla="*/ 0 w 5194786"/>
                  <a:gd name="connsiteY0" fmla="*/ 1668438 h 1963207"/>
                  <a:gd name="connsiteX1" fmla="*/ 2567946 w 5194786"/>
                  <a:gd name="connsiteY1" fmla="*/ 3481 h 1963207"/>
                  <a:gd name="connsiteX2" fmla="*/ 5194786 w 5194786"/>
                  <a:gd name="connsiteY2" fmla="*/ 0 h 1963207"/>
                  <a:gd name="connsiteX3" fmla="*/ 5194786 w 5194786"/>
                  <a:gd name="connsiteY3" fmla="*/ 1963207 h 1963207"/>
                  <a:gd name="connsiteX4" fmla="*/ 0 w 5194786"/>
                  <a:gd name="connsiteY4" fmla="*/ 1668438 h 1963207"/>
                  <a:gd name="connsiteX0" fmla="*/ 0 w 5194786"/>
                  <a:gd name="connsiteY0" fmla="*/ 1668438 h 1963207"/>
                  <a:gd name="connsiteX1" fmla="*/ 2532045 w 5194786"/>
                  <a:gd name="connsiteY1" fmla="*/ 28039 h 1963207"/>
                  <a:gd name="connsiteX2" fmla="*/ 5194786 w 5194786"/>
                  <a:gd name="connsiteY2" fmla="*/ 0 h 1963207"/>
                  <a:gd name="connsiteX3" fmla="*/ 5194786 w 5194786"/>
                  <a:gd name="connsiteY3" fmla="*/ 1963207 h 1963207"/>
                  <a:gd name="connsiteX4" fmla="*/ 0 w 5194786"/>
                  <a:gd name="connsiteY4" fmla="*/ 1668438 h 1963207"/>
                  <a:gd name="connsiteX0" fmla="*/ 0 w 4910276"/>
                  <a:gd name="connsiteY0" fmla="*/ 1760006 h 1963207"/>
                  <a:gd name="connsiteX1" fmla="*/ 2247535 w 4910276"/>
                  <a:gd name="connsiteY1" fmla="*/ 28039 h 1963207"/>
                  <a:gd name="connsiteX2" fmla="*/ 4910276 w 4910276"/>
                  <a:gd name="connsiteY2" fmla="*/ 0 h 1963207"/>
                  <a:gd name="connsiteX3" fmla="*/ 4910276 w 4910276"/>
                  <a:gd name="connsiteY3" fmla="*/ 1963207 h 1963207"/>
                  <a:gd name="connsiteX4" fmla="*/ 0 w 4910276"/>
                  <a:gd name="connsiteY4" fmla="*/ 1760006 h 1963207"/>
                  <a:gd name="connsiteX0" fmla="*/ 0 w 4910276"/>
                  <a:gd name="connsiteY0" fmla="*/ 1760006 h 1963207"/>
                  <a:gd name="connsiteX1" fmla="*/ 2416061 w 4910276"/>
                  <a:gd name="connsiteY1" fmla="*/ 29342 h 1963207"/>
                  <a:gd name="connsiteX2" fmla="*/ 4910276 w 4910276"/>
                  <a:gd name="connsiteY2" fmla="*/ 0 h 1963207"/>
                  <a:gd name="connsiteX3" fmla="*/ 4910276 w 4910276"/>
                  <a:gd name="connsiteY3" fmla="*/ 1963207 h 1963207"/>
                  <a:gd name="connsiteX4" fmla="*/ 0 w 4910276"/>
                  <a:gd name="connsiteY4" fmla="*/ 1760006 h 19632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10276" h="1963207">
                    <a:moveTo>
                      <a:pt x="0" y="1760006"/>
                    </a:moveTo>
                    <a:lnTo>
                      <a:pt x="2416061" y="29342"/>
                    </a:lnTo>
                    <a:lnTo>
                      <a:pt x="4910276" y="0"/>
                    </a:lnTo>
                    <a:lnTo>
                      <a:pt x="4910276" y="1963207"/>
                    </a:lnTo>
                    <a:lnTo>
                      <a:pt x="0" y="1760006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zh-CN" altLang="en-US" sz="3200" b="1" dirty="0">
                  <a:solidFill>
                    <a:schemeClr val="bg1"/>
                  </a:solidFill>
                  <a:latin typeface="+mj-lt"/>
                  <a:ea typeface="+mj-ea"/>
                  <a:cs typeface="+mj-cs"/>
                </a:endParaRPr>
              </a:p>
            </p:txBody>
          </p:sp>
          <p:sp>
            <p:nvSpPr>
              <p:cNvPr id="86" name="圆角矩形 85"/>
              <p:cNvSpPr/>
              <p:nvPr/>
            </p:nvSpPr>
            <p:spPr>
              <a:xfrm>
                <a:off x="3784881" y="1768427"/>
                <a:ext cx="6069839" cy="905257"/>
              </a:xfrm>
              <a:prstGeom prst="roundRect">
                <a:avLst>
                  <a:gd name="adj" fmla="val 50000"/>
                </a:avLst>
              </a:prstGeom>
              <a:noFill/>
              <a:ln>
                <a:noFill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zh-CN" altLang="en-US" sz="3200" b="1" dirty="0">
                  <a:solidFill>
                    <a:schemeClr val="bg1"/>
                  </a:solidFill>
                  <a:latin typeface="+mj-lt"/>
                  <a:ea typeface="+mj-ea"/>
                  <a:cs typeface="+mj-cs"/>
                </a:endParaRPr>
              </a:p>
            </p:txBody>
          </p:sp>
        </p:grpSp>
        <p:sp>
          <p:nvSpPr>
            <p:cNvPr id="24" name="椭圆 23"/>
            <p:cNvSpPr/>
            <p:nvPr/>
          </p:nvSpPr>
          <p:spPr>
            <a:xfrm>
              <a:off x="-274449" y="256026"/>
              <a:ext cx="901686" cy="901686"/>
            </a:xfrm>
            <a:prstGeom prst="ellipse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3200" b="1" dirty="0">
                <a:solidFill>
                  <a:schemeClr val="bg1"/>
                </a:solidFill>
                <a:latin typeface="+mj-lt"/>
                <a:ea typeface="+mj-ea"/>
                <a:cs typeface="+mj-cs"/>
              </a:endParaRPr>
            </a:p>
          </p:txBody>
        </p:sp>
      </p:grpSp>
      <p:sp>
        <p:nvSpPr>
          <p:cNvPr id="88" name="文本框 87"/>
          <p:cNvSpPr txBox="1"/>
          <p:nvPr/>
        </p:nvSpPr>
        <p:spPr>
          <a:xfrm>
            <a:off x="-34418" y="427081"/>
            <a:ext cx="9178417" cy="5847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eaLnBrk="1" hangingPunct="1"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zh-CN" altLang="en-US" dirty="0"/>
              <a:t>函数的参数传递方式</a:t>
            </a:r>
          </a:p>
        </p:txBody>
      </p:sp>
      <p:sp>
        <p:nvSpPr>
          <p:cNvPr id="35" name="矩形 34"/>
          <p:cNvSpPr/>
          <p:nvPr/>
        </p:nvSpPr>
        <p:spPr>
          <a:xfrm>
            <a:off x="551615" y="2780928"/>
            <a:ext cx="4505393" cy="60939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可选参数传递函数形式</a:t>
            </a:r>
          </a:p>
        </p:txBody>
      </p:sp>
      <p:sp>
        <p:nvSpPr>
          <p:cNvPr id="17" name="矩形 16"/>
          <p:cNvSpPr/>
          <p:nvPr/>
        </p:nvSpPr>
        <p:spPr>
          <a:xfrm>
            <a:off x="1024014" y="3501008"/>
            <a:ext cx="7868465" cy="16890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tabLst>
                <a:tab pos="1464310" algn="l"/>
              </a:tabLst>
            </a:pPr>
            <a:r>
              <a:rPr lang="en-US" altLang="zh-CN" sz="2400" b="1" dirty="0" err="1">
                <a:solidFill>
                  <a:srgbClr val="EB5C01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def</a:t>
            </a:r>
            <a:r>
              <a:rPr lang="zh-CN" altLang="en-US" sz="2400" b="1" dirty="0">
                <a:solidFill>
                  <a:srgbClr val="FF921A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 </a:t>
            </a:r>
            <a:r>
              <a:rPr lang="en-US" altLang="zh-CN" sz="2400" b="1" spc="4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&lt;</a:t>
            </a:r>
            <a:r>
              <a:rPr lang="zh-CN" altLang="en-US" sz="2400" b="1" spc="45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微软雅黑"/>
              </a:rPr>
              <a:t>函</a:t>
            </a:r>
            <a:r>
              <a:rPr lang="zh-CN" altLang="en-US" sz="2400" b="1" spc="4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微软雅黑"/>
              </a:rPr>
              <a:t>数</a:t>
            </a:r>
            <a:r>
              <a:rPr lang="zh-CN" altLang="en-US" sz="2400" b="1" spc="45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微软雅黑"/>
              </a:rPr>
              <a:t>名</a:t>
            </a:r>
            <a:r>
              <a:rPr lang="en-US" altLang="zh-CN" sz="2400" b="1" spc="15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&gt;</a:t>
            </a:r>
            <a:r>
              <a:rPr lang="en-US" altLang="zh-CN" sz="2400" b="1" spc="15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(</a:t>
            </a:r>
            <a:r>
              <a:rPr lang="en-US" altLang="zh-CN" sz="2400" b="1" spc="15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&lt;</a:t>
            </a:r>
            <a:r>
              <a:rPr lang="zh-CN" altLang="en-US" sz="2400" b="1" spc="4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微软雅黑"/>
              </a:rPr>
              <a:t>非</a:t>
            </a:r>
            <a:r>
              <a:rPr lang="zh-CN" altLang="en-US" sz="2400" b="1" spc="45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微软雅黑"/>
              </a:rPr>
              <a:t>可</a:t>
            </a:r>
            <a:r>
              <a:rPr lang="zh-CN" altLang="en-US" sz="2400" b="1" spc="4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微软雅黑"/>
              </a:rPr>
              <a:t>选</a:t>
            </a:r>
            <a:r>
              <a:rPr lang="zh-CN" altLang="en-US" sz="2400" b="1" spc="45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微软雅黑"/>
              </a:rPr>
              <a:t>参</a:t>
            </a:r>
            <a:r>
              <a:rPr lang="zh-CN" altLang="en-US" sz="2400" b="1" spc="4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微软雅黑"/>
              </a:rPr>
              <a:t>数</a:t>
            </a:r>
            <a:r>
              <a:rPr lang="en-US" altLang="zh-CN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&gt;,</a:t>
            </a:r>
            <a:r>
              <a:rPr lang="zh-CN" altLang="en-US" sz="2400" b="1" spc="1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 </a:t>
            </a:r>
            <a:r>
              <a:rPr lang="en-US" altLang="zh-CN" sz="2400" b="1" spc="4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&lt;</a:t>
            </a:r>
            <a:r>
              <a:rPr lang="zh-CN" altLang="en-US" sz="2400" b="1" spc="45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微软雅黑"/>
              </a:rPr>
              <a:t>可</a:t>
            </a:r>
            <a:r>
              <a:rPr lang="zh-CN" altLang="en-US" sz="2400" b="1" spc="4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微软雅黑"/>
              </a:rPr>
              <a:t>选参数</a:t>
            </a:r>
            <a:r>
              <a:rPr lang="en-US" altLang="zh-CN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=</a:t>
            </a:r>
            <a:r>
              <a:rPr lang="zh-CN" altLang="en-US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初始值</a:t>
            </a:r>
            <a:r>
              <a:rPr lang="en-US" altLang="zh-CN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&gt;</a:t>
            </a: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)</a:t>
            </a:r>
            <a:r>
              <a:rPr lang="zh-CN" altLang="en-US" sz="2400" b="1" spc="1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 </a:t>
            </a: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:</a:t>
            </a:r>
            <a:endParaRPr lang="zh-CN" altLang="en-US" sz="2400" b="1" dirty="0"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         </a:t>
            </a:r>
            <a:r>
              <a:rPr lang="en-US" altLang="zh-CN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&lt;</a:t>
            </a:r>
            <a:r>
              <a:rPr lang="zh-CN" altLang="en-US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微软雅黑"/>
              </a:rPr>
              <a:t>函数体</a:t>
            </a:r>
            <a:r>
              <a:rPr lang="en-US" altLang="zh-CN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&gt;</a:t>
            </a:r>
          </a:p>
          <a:p>
            <a:pPr>
              <a:lnSpc>
                <a:spcPct val="150000"/>
              </a:lnSpc>
              <a:tabLst>
                <a:tab pos="2798445" algn="l"/>
              </a:tabLst>
            </a:pPr>
            <a:r>
              <a:rPr lang="en-US" altLang="zh-CN" sz="2400" b="1" dirty="0">
                <a:solidFill>
                  <a:srgbClr val="EB5C01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         return</a:t>
            </a:r>
            <a:r>
              <a:rPr lang="en-US" altLang="zh-CN" sz="2400" b="1" dirty="0">
                <a:solidFill>
                  <a:srgbClr val="FF921A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&lt;</a:t>
            </a:r>
            <a:r>
              <a:rPr lang="zh-CN" altLang="en-US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微软雅黑"/>
              </a:rPr>
              <a:t>返回值</a:t>
            </a:r>
            <a:r>
              <a:rPr lang="en-US" altLang="zh-CN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&gt;</a:t>
            </a:r>
            <a:endParaRPr lang="zh-CN" altLang="en-US" sz="24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51615" y="1489094"/>
            <a:ext cx="3296858" cy="52322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chemeClr val="hlink"/>
              </a:buClr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可选参数传递</a:t>
            </a:r>
          </a:p>
        </p:txBody>
      </p:sp>
      <p:sp>
        <p:nvSpPr>
          <p:cNvPr id="12" name="矩形 11"/>
          <p:cNvSpPr/>
          <p:nvPr/>
        </p:nvSpPr>
        <p:spPr>
          <a:xfrm>
            <a:off x="909379" y="2009901"/>
            <a:ext cx="7911093" cy="58105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函数定义时可以为某些参数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指定默认值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，构成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可选参数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11692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3864">
        <p:fade/>
      </p:transition>
    </mc:Choice>
    <mc:Fallback xmlns="">
      <p:transition spd="med" advTm="6386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17" grpId="0"/>
      <p:bldP spid="18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9D42527-8FE5-4EE7-8A44-272236287B4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000" t="21958" r="50526" b="52248"/>
          <a:stretch/>
        </p:blipFill>
        <p:spPr>
          <a:xfrm>
            <a:off x="2123728" y="2204864"/>
            <a:ext cx="3792354" cy="1684421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-205836" y="256027"/>
            <a:ext cx="3751519" cy="905257"/>
            <a:chOff x="-274449" y="256026"/>
            <a:chExt cx="5002025" cy="905257"/>
          </a:xfrm>
        </p:grpSpPr>
        <p:sp>
          <p:nvSpPr>
            <p:cNvPr id="86" name="圆角矩形 85"/>
            <p:cNvSpPr/>
            <p:nvPr/>
          </p:nvSpPr>
          <p:spPr>
            <a:xfrm>
              <a:off x="-45890" y="256026"/>
              <a:ext cx="4773466" cy="905257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3200" b="1" dirty="0">
                <a:solidFill>
                  <a:schemeClr val="bg1"/>
                </a:solidFill>
                <a:latin typeface="+mj-lt"/>
                <a:ea typeface="+mj-ea"/>
                <a:cs typeface="+mj-cs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-274449" y="256026"/>
              <a:ext cx="901686" cy="901686"/>
            </a:xfrm>
            <a:prstGeom prst="ellipse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3200" b="1" dirty="0">
                <a:solidFill>
                  <a:schemeClr val="bg1"/>
                </a:solidFill>
                <a:latin typeface="+mj-lt"/>
                <a:ea typeface="+mj-ea"/>
                <a:cs typeface="+mj-cs"/>
              </a:endParaRPr>
            </a:p>
          </p:txBody>
        </p:sp>
      </p:grpSp>
      <p:sp>
        <p:nvSpPr>
          <p:cNvPr id="88" name="文本框 87"/>
          <p:cNvSpPr txBox="1"/>
          <p:nvPr/>
        </p:nvSpPr>
        <p:spPr>
          <a:xfrm>
            <a:off x="0" y="427081"/>
            <a:ext cx="9144000" cy="5847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zh-CN" altLang="en-US" dirty="0"/>
              <a:t>函数的参数传递方式</a:t>
            </a:r>
          </a:p>
        </p:txBody>
      </p:sp>
      <p:sp>
        <p:nvSpPr>
          <p:cNvPr id="22" name="object 15"/>
          <p:cNvSpPr txBox="1"/>
          <p:nvPr/>
        </p:nvSpPr>
        <p:spPr>
          <a:xfrm>
            <a:off x="1979712" y="5661248"/>
            <a:ext cx="7056784" cy="9411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>
              <a:lnSpc>
                <a:spcPct val="120000"/>
              </a:lnSpc>
              <a:defRPr sz="20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2400" dirty="0"/>
              <a:t>a</a:t>
            </a:r>
            <a:r>
              <a:rPr lang="zh-CN" altLang="en-US" sz="2400" dirty="0"/>
              <a:t>为非可选参数，</a:t>
            </a:r>
            <a:r>
              <a:rPr lang="en-US" altLang="zh-CN" sz="2400" dirty="0"/>
              <a:t>b</a:t>
            </a:r>
            <a:r>
              <a:rPr lang="zh-CN" altLang="en-US" sz="2400" dirty="0"/>
              <a:t>和</a:t>
            </a:r>
            <a:r>
              <a:rPr lang="en-US" altLang="zh-CN" sz="2400" dirty="0"/>
              <a:t>c</a:t>
            </a:r>
            <a:r>
              <a:rPr lang="zh-CN" altLang="en-US" sz="2400" dirty="0"/>
              <a:t>为可选参数</a:t>
            </a:r>
            <a:endParaRPr lang="en-US" altLang="zh-CN" sz="2400" dirty="0"/>
          </a:p>
          <a:p>
            <a:r>
              <a:rPr lang="zh-CN" altLang="en-US" sz="2400" dirty="0"/>
              <a:t>调用函数时，若未指定可选参数值，则采用默认值</a:t>
            </a:r>
          </a:p>
        </p:txBody>
      </p:sp>
      <p:grpSp>
        <p:nvGrpSpPr>
          <p:cNvPr id="30" name="组合 29"/>
          <p:cNvGrpSpPr/>
          <p:nvPr/>
        </p:nvGrpSpPr>
        <p:grpSpPr>
          <a:xfrm>
            <a:off x="611560" y="1412776"/>
            <a:ext cx="1322668" cy="514902"/>
            <a:chOff x="2873828" y="1394361"/>
            <a:chExt cx="1236822" cy="514902"/>
          </a:xfrm>
        </p:grpSpPr>
        <p:sp>
          <p:nvSpPr>
            <p:cNvPr id="31" name="Rectangle: Rounded Corners 4"/>
            <p:cNvSpPr/>
            <p:nvPr/>
          </p:nvSpPr>
          <p:spPr>
            <a:xfrm>
              <a:off x="2873828" y="1394361"/>
              <a:ext cx="1236821" cy="462426"/>
            </a:xfrm>
            <a:prstGeom prst="roundRect">
              <a:avLst/>
            </a:prstGeom>
            <a:solidFill>
              <a:srgbClr val="595959"/>
            </a:soli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620000" anchor="t" anchorCtr="1">
              <a:normAutofit fontScale="25000" lnSpcReduction="20000"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2873828" y="1411306"/>
              <a:ext cx="1236822" cy="49795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例</a:t>
              </a:r>
              <a:r>
                <a:rPr lang="en-US" altLang="zh-CN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3.3</a:t>
              </a:r>
              <a:endPara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2051720" y="4077072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运行结果：</a:t>
            </a:r>
          </a:p>
          <a:p>
            <a:r>
              <a:rPr lang="en-US" altLang="zh-CN" sz="2400" b="1" dirty="0">
                <a:solidFill>
                  <a:schemeClr val="tx2"/>
                </a:solidFill>
              </a:rPr>
              <a:t>	16</a:t>
            </a:r>
          </a:p>
          <a:p>
            <a:r>
              <a:rPr lang="en-US" altLang="zh-CN" sz="2400" b="1" dirty="0">
                <a:solidFill>
                  <a:schemeClr val="tx2"/>
                </a:solidFill>
              </a:rPr>
              <a:t>	15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132A851-E36C-4E20-84F6-C83A09CD4448}"/>
              </a:ext>
            </a:extLst>
          </p:cNvPr>
          <p:cNvSpPr txBox="1"/>
          <p:nvPr/>
        </p:nvSpPr>
        <p:spPr>
          <a:xfrm>
            <a:off x="1979712" y="1340768"/>
            <a:ext cx="684076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定义求三个数和的函数，包含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个参数，其中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个是可选参数，默认值分别是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99FC0443-7161-40DC-8FF0-32B173D32861}"/>
              </a:ext>
            </a:extLst>
          </p:cNvPr>
          <p:cNvSpPr txBox="1"/>
          <p:nvPr/>
        </p:nvSpPr>
        <p:spPr>
          <a:xfrm>
            <a:off x="4860032" y="3429000"/>
            <a:ext cx="4283968" cy="4303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>
              <a:lnSpc>
                <a:spcPct val="120000"/>
              </a:lnSpc>
              <a:defRPr sz="20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指定</a:t>
            </a:r>
            <a:r>
              <a:rPr lang="en-US" altLang="zh-CN" dirty="0"/>
              <a:t>b</a:t>
            </a:r>
            <a:r>
              <a:rPr lang="zh-CN" altLang="en-US" dirty="0"/>
              <a:t>值为</a:t>
            </a:r>
            <a:r>
              <a:rPr lang="en-US" altLang="zh-CN" dirty="0"/>
              <a:t>2</a:t>
            </a:r>
            <a:r>
              <a:rPr lang="zh-CN" altLang="en-US" dirty="0"/>
              <a:t>，未指定</a:t>
            </a:r>
            <a:r>
              <a:rPr lang="en-US" altLang="zh-CN" dirty="0"/>
              <a:t>c</a:t>
            </a:r>
            <a:r>
              <a:rPr lang="zh-CN" altLang="en-US" dirty="0"/>
              <a:t>的值，则</a:t>
            </a:r>
            <a:r>
              <a:rPr lang="en-US" altLang="zh-CN" dirty="0"/>
              <a:t>c</a:t>
            </a:r>
            <a:r>
              <a:rPr lang="zh-CN" altLang="en-US" dirty="0"/>
              <a:t>为</a:t>
            </a:r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FE999122-CB1D-45CB-8477-6649B3BFA4BB}"/>
              </a:ext>
            </a:extLst>
          </p:cNvPr>
          <p:cNvSpPr txBox="1"/>
          <p:nvPr/>
        </p:nvSpPr>
        <p:spPr>
          <a:xfrm>
            <a:off x="4860032" y="2996952"/>
            <a:ext cx="4283968" cy="4303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>
              <a:lnSpc>
                <a:spcPct val="120000"/>
              </a:lnSpc>
              <a:defRPr sz="20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未指定</a:t>
            </a:r>
            <a:r>
              <a:rPr lang="en-US" altLang="zh-CN" dirty="0"/>
              <a:t>b</a:t>
            </a:r>
            <a:r>
              <a:rPr lang="zh-CN" altLang="en-US" dirty="0"/>
              <a:t>和</a:t>
            </a:r>
            <a:r>
              <a:rPr lang="en-US" altLang="zh-CN" dirty="0"/>
              <a:t>c</a:t>
            </a:r>
            <a:r>
              <a:rPr lang="zh-CN" altLang="en-US" dirty="0"/>
              <a:t>的值，则</a:t>
            </a:r>
            <a:r>
              <a:rPr lang="en-US" altLang="zh-CN" dirty="0"/>
              <a:t>b</a:t>
            </a:r>
            <a:r>
              <a:rPr lang="zh-CN" altLang="en-US" dirty="0"/>
              <a:t>为</a:t>
            </a:r>
            <a:r>
              <a:rPr lang="en-US" altLang="zh-CN" dirty="0"/>
              <a:t>3</a:t>
            </a:r>
            <a:r>
              <a:rPr lang="zh-CN" altLang="en-US" dirty="0"/>
              <a:t>，</a:t>
            </a:r>
            <a:r>
              <a:rPr lang="en-US" altLang="zh-CN" dirty="0"/>
              <a:t>c</a:t>
            </a:r>
            <a:r>
              <a:rPr lang="zh-CN" altLang="en-US" dirty="0"/>
              <a:t>为</a:t>
            </a:r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246DF4F1-9399-42F1-82B6-470A028C3992}"/>
              </a:ext>
            </a:extLst>
          </p:cNvPr>
          <p:cNvCxnSpPr>
            <a:cxnSpLocks/>
          </p:cNvCxnSpPr>
          <p:nvPr/>
        </p:nvCxnSpPr>
        <p:spPr>
          <a:xfrm>
            <a:off x="3851920" y="3429000"/>
            <a:ext cx="576064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5B9DF8E5-A291-4A42-B786-ACC19D7BB728}"/>
              </a:ext>
            </a:extLst>
          </p:cNvPr>
          <p:cNvCxnSpPr>
            <a:cxnSpLocks/>
          </p:cNvCxnSpPr>
          <p:nvPr/>
        </p:nvCxnSpPr>
        <p:spPr>
          <a:xfrm>
            <a:off x="4067944" y="3861048"/>
            <a:ext cx="576064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844350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1798">
        <p:fade/>
      </p:transition>
    </mc:Choice>
    <mc:Fallback xmlns="">
      <p:transition spd="med" advTm="12179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2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"/>
                            </p:stCondLst>
                            <p:childTnLst>
                              <p:par>
                                <p:cTn id="7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0" grpId="0"/>
      <p:bldP spid="25" grpId="0"/>
      <p:bldP spid="26" grpId="0" animBg="1"/>
      <p:bldP spid="2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-205836" y="128760"/>
            <a:ext cx="3828572" cy="2470705"/>
            <a:chOff x="-274449" y="128759"/>
            <a:chExt cx="5104763" cy="2470705"/>
          </a:xfrm>
        </p:grpSpPr>
        <p:grpSp>
          <p:nvGrpSpPr>
            <p:cNvPr id="52" name="组合 51"/>
            <p:cNvGrpSpPr/>
            <p:nvPr/>
          </p:nvGrpSpPr>
          <p:grpSpPr>
            <a:xfrm>
              <a:off x="-45890" y="128759"/>
              <a:ext cx="4876204" cy="2470705"/>
              <a:chOff x="3784881" y="1641160"/>
              <a:chExt cx="6200480" cy="2470705"/>
            </a:xfrm>
          </p:grpSpPr>
          <p:sp>
            <p:nvSpPr>
              <p:cNvPr id="76" name="矩形 42"/>
              <p:cNvSpPr/>
              <p:nvPr/>
            </p:nvSpPr>
            <p:spPr>
              <a:xfrm rot="1800000">
                <a:off x="3973757" y="1641160"/>
                <a:ext cx="6011604" cy="2470705"/>
              </a:xfrm>
              <a:custGeom>
                <a:avLst/>
                <a:gdLst>
                  <a:gd name="connsiteX0" fmla="*/ 0 w 9413612"/>
                  <a:gd name="connsiteY0" fmla="*/ 0 h 1963207"/>
                  <a:gd name="connsiteX1" fmla="*/ 9413612 w 9413612"/>
                  <a:gd name="connsiteY1" fmla="*/ 0 h 1963207"/>
                  <a:gd name="connsiteX2" fmla="*/ 9413612 w 9413612"/>
                  <a:gd name="connsiteY2" fmla="*/ 1963207 h 1963207"/>
                  <a:gd name="connsiteX3" fmla="*/ 0 w 9413612"/>
                  <a:gd name="connsiteY3" fmla="*/ 1963207 h 1963207"/>
                  <a:gd name="connsiteX4" fmla="*/ 0 w 9413612"/>
                  <a:gd name="connsiteY4" fmla="*/ 0 h 1963207"/>
                  <a:gd name="connsiteX0" fmla="*/ 0 w 9413612"/>
                  <a:gd name="connsiteY0" fmla="*/ 18933 h 1982140"/>
                  <a:gd name="connsiteX1" fmla="*/ 6870575 w 9413612"/>
                  <a:gd name="connsiteY1" fmla="*/ 0 h 1982140"/>
                  <a:gd name="connsiteX2" fmla="*/ 9413612 w 9413612"/>
                  <a:gd name="connsiteY2" fmla="*/ 18933 h 1982140"/>
                  <a:gd name="connsiteX3" fmla="*/ 9413612 w 9413612"/>
                  <a:gd name="connsiteY3" fmla="*/ 1982140 h 1982140"/>
                  <a:gd name="connsiteX4" fmla="*/ 0 w 9413612"/>
                  <a:gd name="connsiteY4" fmla="*/ 1982140 h 1982140"/>
                  <a:gd name="connsiteX5" fmla="*/ 0 w 9413612"/>
                  <a:gd name="connsiteY5" fmla="*/ 18933 h 1982140"/>
                  <a:gd name="connsiteX0" fmla="*/ 0 w 9413612"/>
                  <a:gd name="connsiteY0" fmla="*/ 18933 h 1984242"/>
                  <a:gd name="connsiteX1" fmla="*/ 6870575 w 9413612"/>
                  <a:gd name="connsiteY1" fmla="*/ 0 h 1984242"/>
                  <a:gd name="connsiteX2" fmla="*/ 9413612 w 9413612"/>
                  <a:gd name="connsiteY2" fmla="*/ 18933 h 1984242"/>
                  <a:gd name="connsiteX3" fmla="*/ 9413612 w 9413612"/>
                  <a:gd name="connsiteY3" fmla="*/ 1982140 h 1984242"/>
                  <a:gd name="connsiteX4" fmla="*/ 4241485 w 9413612"/>
                  <a:gd name="connsiteY4" fmla="*/ 1984242 h 1984242"/>
                  <a:gd name="connsiteX5" fmla="*/ 0 w 9413612"/>
                  <a:gd name="connsiteY5" fmla="*/ 1982140 h 1984242"/>
                  <a:gd name="connsiteX6" fmla="*/ 0 w 9413612"/>
                  <a:gd name="connsiteY6" fmla="*/ 18933 h 1984242"/>
                  <a:gd name="connsiteX0" fmla="*/ 0 w 9413612"/>
                  <a:gd name="connsiteY0" fmla="*/ 18933 h 1984242"/>
                  <a:gd name="connsiteX1" fmla="*/ 6870575 w 9413612"/>
                  <a:gd name="connsiteY1" fmla="*/ 0 h 1984242"/>
                  <a:gd name="connsiteX2" fmla="*/ 9413612 w 9413612"/>
                  <a:gd name="connsiteY2" fmla="*/ 18933 h 1984242"/>
                  <a:gd name="connsiteX3" fmla="*/ 9413612 w 9413612"/>
                  <a:gd name="connsiteY3" fmla="*/ 1982140 h 1984242"/>
                  <a:gd name="connsiteX4" fmla="*/ 4241485 w 9413612"/>
                  <a:gd name="connsiteY4" fmla="*/ 1984242 h 1984242"/>
                  <a:gd name="connsiteX5" fmla="*/ 0 w 9413612"/>
                  <a:gd name="connsiteY5" fmla="*/ 18933 h 1984242"/>
                  <a:gd name="connsiteX0" fmla="*/ 0 w 5172127"/>
                  <a:gd name="connsiteY0" fmla="*/ 1984242 h 1984242"/>
                  <a:gd name="connsiteX1" fmla="*/ 2629090 w 5172127"/>
                  <a:gd name="connsiteY1" fmla="*/ 0 h 1984242"/>
                  <a:gd name="connsiteX2" fmla="*/ 5172127 w 5172127"/>
                  <a:gd name="connsiteY2" fmla="*/ 18933 h 1984242"/>
                  <a:gd name="connsiteX3" fmla="*/ 5172127 w 5172127"/>
                  <a:gd name="connsiteY3" fmla="*/ 1982140 h 1984242"/>
                  <a:gd name="connsiteX4" fmla="*/ 0 w 5172127"/>
                  <a:gd name="connsiteY4" fmla="*/ 1984242 h 1984242"/>
                  <a:gd name="connsiteX0" fmla="*/ 1 w 5194787"/>
                  <a:gd name="connsiteY0" fmla="*/ 1687371 h 1982140"/>
                  <a:gd name="connsiteX1" fmla="*/ 2651750 w 5194787"/>
                  <a:gd name="connsiteY1" fmla="*/ 0 h 1982140"/>
                  <a:gd name="connsiteX2" fmla="*/ 5194787 w 5194787"/>
                  <a:gd name="connsiteY2" fmla="*/ 18933 h 1982140"/>
                  <a:gd name="connsiteX3" fmla="*/ 5194787 w 5194787"/>
                  <a:gd name="connsiteY3" fmla="*/ 1982140 h 1982140"/>
                  <a:gd name="connsiteX4" fmla="*/ 1 w 5194787"/>
                  <a:gd name="connsiteY4" fmla="*/ 1687371 h 1982140"/>
                  <a:gd name="connsiteX0" fmla="*/ 0 w 5194786"/>
                  <a:gd name="connsiteY0" fmla="*/ 1668438 h 1963207"/>
                  <a:gd name="connsiteX1" fmla="*/ 2447526 w 5194786"/>
                  <a:gd name="connsiteY1" fmla="*/ 35398 h 1963207"/>
                  <a:gd name="connsiteX2" fmla="*/ 5194786 w 5194786"/>
                  <a:gd name="connsiteY2" fmla="*/ 0 h 1963207"/>
                  <a:gd name="connsiteX3" fmla="*/ 5194786 w 5194786"/>
                  <a:gd name="connsiteY3" fmla="*/ 1963207 h 1963207"/>
                  <a:gd name="connsiteX4" fmla="*/ 0 w 5194786"/>
                  <a:gd name="connsiteY4" fmla="*/ 1668438 h 1963207"/>
                  <a:gd name="connsiteX0" fmla="*/ 0 w 5194786"/>
                  <a:gd name="connsiteY0" fmla="*/ 1724388 h 2019157"/>
                  <a:gd name="connsiteX1" fmla="*/ 3178544 w 5194786"/>
                  <a:gd name="connsiteY1" fmla="*/ 0 h 2019157"/>
                  <a:gd name="connsiteX2" fmla="*/ 5194786 w 5194786"/>
                  <a:gd name="connsiteY2" fmla="*/ 55950 h 2019157"/>
                  <a:gd name="connsiteX3" fmla="*/ 5194786 w 5194786"/>
                  <a:gd name="connsiteY3" fmla="*/ 2019157 h 2019157"/>
                  <a:gd name="connsiteX4" fmla="*/ 0 w 5194786"/>
                  <a:gd name="connsiteY4" fmla="*/ 1724388 h 2019157"/>
                  <a:gd name="connsiteX0" fmla="*/ 0 w 5194786"/>
                  <a:gd name="connsiteY0" fmla="*/ 1668438 h 1963207"/>
                  <a:gd name="connsiteX1" fmla="*/ 2567946 w 5194786"/>
                  <a:gd name="connsiteY1" fmla="*/ 3481 h 1963207"/>
                  <a:gd name="connsiteX2" fmla="*/ 5194786 w 5194786"/>
                  <a:gd name="connsiteY2" fmla="*/ 0 h 1963207"/>
                  <a:gd name="connsiteX3" fmla="*/ 5194786 w 5194786"/>
                  <a:gd name="connsiteY3" fmla="*/ 1963207 h 1963207"/>
                  <a:gd name="connsiteX4" fmla="*/ 0 w 5194786"/>
                  <a:gd name="connsiteY4" fmla="*/ 1668438 h 1963207"/>
                  <a:gd name="connsiteX0" fmla="*/ 0 w 5194786"/>
                  <a:gd name="connsiteY0" fmla="*/ 1668438 h 1963207"/>
                  <a:gd name="connsiteX1" fmla="*/ 2532045 w 5194786"/>
                  <a:gd name="connsiteY1" fmla="*/ 28039 h 1963207"/>
                  <a:gd name="connsiteX2" fmla="*/ 5194786 w 5194786"/>
                  <a:gd name="connsiteY2" fmla="*/ 0 h 1963207"/>
                  <a:gd name="connsiteX3" fmla="*/ 5194786 w 5194786"/>
                  <a:gd name="connsiteY3" fmla="*/ 1963207 h 1963207"/>
                  <a:gd name="connsiteX4" fmla="*/ 0 w 5194786"/>
                  <a:gd name="connsiteY4" fmla="*/ 1668438 h 1963207"/>
                  <a:gd name="connsiteX0" fmla="*/ 0 w 4910276"/>
                  <a:gd name="connsiteY0" fmla="*/ 1760006 h 1963207"/>
                  <a:gd name="connsiteX1" fmla="*/ 2247535 w 4910276"/>
                  <a:gd name="connsiteY1" fmla="*/ 28039 h 1963207"/>
                  <a:gd name="connsiteX2" fmla="*/ 4910276 w 4910276"/>
                  <a:gd name="connsiteY2" fmla="*/ 0 h 1963207"/>
                  <a:gd name="connsiteX3" fmla="*/ 4910276 w 4910276"/>
                  <a:gd name="connsiteY3" fmla="*/ 1963207 h 1963207"/>
                  <a:gd name="connsiteX4" fmla="*/ 0 w 4910276"/>
                  <a:gd name="connsiteY4" fmla="*/ 1760006 h 1963207"/>
                  <a:gd name="connsiteX0" fmla="*/ 0 w 4910276"/>
                  <a:gd name="connsiteY0" fmla="*/ 1760006 h 1963207"/>
                  <a:gd name="connsiteX1" fmla="*/ 2416061 w 4910276"/>
                  <a:gd name="connsiteY1" fmla="*/ 29342 h 1963207"/>
                  <a:gd name="connsiteX2" fmla="*/ 4910276 w 4910276"/>
                  <a:gd name="connsiteY2" fmla="*/ 0 h 1963207"/>
                  <a:gd name="connsiteX3" fmla="*/ 4910276 w 4910276"/>
                  <a:gd name="connsiteY3" fmla="*/ 1963207 h 1963207"/>
                  <a:gd name="connsiteX4" fmla="*/ 0 w 4910276"/>
                  <a:gd name="connsiteY4" fmla="*/ 1760006 h 19632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10276" h="1963207">
                    <a:moveTo>
                      <a:pt x="0" y="1760006"/>
                    </a:moveTo>
                    <a:lnTo>
                      <a:pt x="2416061" y="29342"/>
                    </a:lnTo>
                    <a:lnTo>
                      <a:pt x="4910276" y="0"/>
                    </a:lnTo>
                    <a:lnTo>
                      <a:pt x="4910276" y="1963207"/>
                    </a:lnTo>
                    <a:lnTo>
                      <a:pt x="0" y="1760006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zh-CN" altLang="en-US" sz="3200" b="1" dirty="0">
                  <a:solidFill>
                    <a:schemeClr val="bg1"/>
                  </a:solidFill>
                  <a:latin typeface="+mj-lt"/>
                  <a:ea typeface="+mj-ea"/>
                  <a:cs typeface="+mj-cs"/>
                </a:endParaRPr>
              </a:p>
            </p:txBody>
          </p:sp>
          <p:sp>
            <p:nvSpPr>
              <p:cNvPr id="86" name="圆角矩形 85"/>
              <p:cNvSpPr/>
              <p:nvPr/>
            </p:nvSpPr>
            <p:spPr>
              <a:xfrm>
                <a:off x="3784881" y="1768427"/>
                <a:ext cx="6069839" cy="905257"/>
              </a:xfrm>
              <a:prstGeom prst="roundRect">
                <a:avLst>
                  <a:gd name="adj" fmla="val 50000"/>
                </a:avLst>
              </a:prstGeom>
              <a:noFill/>
              <a:ln>
                <a:noFill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zh-CN" altLang="en-US" sz="3200" b="1" dirty="0">
                  <a:solidFill>
                    <a:schemeClr val="bg1"/>
                  </a:solidFill>
                  <a:latin typeface="+mj-lt"/>
                  <a:ea typeface="+mj-ea"/>
                  <a:cs typeface="+mj-cs"/>
                </a:endParaRPr>
              </a:p>
            </p:txBody>
          </p:sp>
        </p:grpSp>
        <p:sp>
          <p:nvSpPr>
            <p:cNvPr id="24" name="椭圆 23"/>
            <p:cNvSpPr/>
            <p:nvPr/>
          </p:nvSpPr>
          <p:spPr>
            <a:xfrm>
              <a:off x="-274449" y="256026"/>
              <a:ext cx="901686" cy="901686"/>
            </a:xfrm>
            <a:prstGeom prst="ellipse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3200" b="1" dirty="0">
                <a:solidFill>
                  <a:schemeClr val="bg1"/>
                </a:solidFill>
                <a:latin typeface="+mj-lt"/>
                <a:ea typeface="+mj-ea"/>
                <a:cs typeface="+mj-cs"/>
              </a:endParaRPr>
            </a:p>
          </p:txBody>
        </p:sp>
      </p:grpSp>
      <p:sp>
        <p:nvSpPr>
          <p:cNvPr id="88" name="文本框 87"/>
          <p:cNvSpPr txBox="1"/>
          <p:nvPr/>
        </p:nvSpPr>
        <p:spPr>
          <a:xfrm>
            <a:off x="0" y="427081"/>
            <a:ext cx="9144000" cy="5847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zh-CN" altLang="en-US" dirty="0"/>
              <a:t>函数的参数传递方式</a:t>
            </a:r>
          </a:p>
        </p:txBody>
      </p:sp>
      <p:sp>
        <p:nvSpPr>
          <p:cNvPr id="32" name="矩形 31"/>
          <p:cNvSpPr/>
          <p:nvPr/>
        </p:nvSpPr>
        <p:spPr>
          <a:xfrm>
            <a:off x="981386" y="2009902"/>
            <a:ext cx="8487158" cy="64633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函数定义时可以设计可变数量参数，即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不确定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参数总数量</a:t>
            </a:r>
          </a:p>
        </p:txBody>
      </p:sp>
      <p:sp>
        <p:nvSpPr>
          <p:cNvPr id="18" name="矩形 17"/>
          <p:cNvSpPr/>
          <p:nvPr/>
        </p:nvSpPr>
        <p:spPr>
          <a:xfrm>
            <a:off x="551615" y="1489094"/>
            <a:ext cx="3296858" cy="52322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chemeClr val="hlink"/>
              </a:buClr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可变参数传递</a:t>
            </a:r>
          </a:p>
        </p:txBody>
      </p:sp>
      <p:sp>
        <p:nvSpPr>
          <p:cNvPr id="30" name="矩形 29"/>
          <p:cNvSpPr/>
          <p:nvPr/>
        </p:nvSpPr>
        <p:spPr>
          <a:xfrm>
            <a:off x="489381" y="2780928"/>
            <a:ext cx="4154627" cy="53553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可变参数传递函数形式</a:t>
            </a:r>
          </a:p>
        </p:txBody>
      </p:sp>
      <p:sp>
        <p:nvSpPr>
          <p:cNvPr id="31" name="矩形 30"/>
          <p:cNvSpPr/>
          <p:nvPr/>
        </p:nvSpPr>
        <p:spPr>
          <a:xfrm>
            <a:off x="1356094" y="3356992"/>
            <a:ext cx="5160122" cy="17543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tabLst>
                <a:tab pos="1623060" algn="l"/>
                <a:tab pos="4493895" algn="l"/>
                <a:tab pos="5166360" algn="l"/>
              </a:tabLst>
            </a:pPr>
            <a:r>
              <a:rPr lang="en-US" altLang="zh-CN" sz="2400" b="1" dirty="0" err="1">
                <a:solidFill>
                  <a:srgbClr val="EB5C01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def</a:t>
            </a:r>
            <a:r>
              <a:rPr lang="en-US" altLang="zh-CN" sz="2400" b="1" dirty="0">
                <a:solidFill>
                  <a:srgbClr val="FF921A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  </a:t>
            </a:r>
            <a:r>
              <a:rPr lang="en-US" altLang="zh-CN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&lt;</a:t>
            </a:r>
            <a:r>
              <a:rPr lang="zh-CN" altLang="en-US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函数名</a:t>
            </a:r>
            <a:r>
              <a:rPr lang="en-US" altLang="zh-CN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&gt;</a:t>
            </a: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(</a:t>
            </a:r>
            <a:r>
              <a:rPr lang="en-US" altLang="zh-CN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&lt;</a:t>
            </a:r>
            <a:r>
              <a:rPr lang="zh-CN" altLang="en-US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参数</a:t>
            </a:r>
            <a:r>
              <a:rPr lang="en-US" altLang="zh-CN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&gt;,*b</a:t>
            </a: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) :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	&lt;</a:t>
            </a:r>
            <a:r>
              <a:rPr lang="zh-CN" altLang="en-US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函数体</a:t>
            </a:r>
            <a:r>
              <a:rPr lang="en-US" altLang="zh-CN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&gt;</a:t>
            </a:r>
          </a:p>
          <a:p>
            <a:pPr>
              <a:lnSpc>
                <a:spcPct val="150000"/>
              </a:lnSpc>
              <a:tabLst>
                <a:tab pos="2969895" algn="l"/>
              </a:tabLst>
            </a:pPr>
            <a:r>
              <a:rPr lang="en-US" altLang="zh-CN" sz="2400" b="1" dirty="0">
                <a:solidFill>
                  <a:srgbClr val="EB5C01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          return  </a:t>
            </a:r>
            <a:r>
              <a:rPr lang="en-US" altLang="zh-CN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&lt;</a:t>
            </a:r>
            <a:r>
              <a:rPr lang="zh-CN" altLang="en-US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返回值</a:t>
            </a:r>
            <a:r>
              <a:rPr lang="en-US" altLang="zh-CN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&gt;</a:t>
            </a:r>
          </a:p>
        </p:txBody>
      </p:sp>
      <p:sp>
        <p:nvSpPr>
          <p:cNvPr id="35" name="矩形 34"/>
          <p:cNvSpPr/>
          <p:nvPr/>
        </p:nvSpPr>
        <p:spPr>
          <a:xfrm>
            <a:off x="899592" y="5269733"/>
            <a:ext cx="7824776" cy="4303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注意：带有星号的可变参数只能出现在参数列表的最后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59991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2216">
        <p:fade/>
      </p:transition>
    </mc:Choice>
    <mc:Fallback xmlns="">
      <p:transition spd="med" advTm="3221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5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18" grpId="0"/>
      <p:bldP spid="30" grpId="0"/>
      <p:bldP spid="31" grpId="0" animBg="1"/>
      <p:bldP spid="3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文本框 87"/>
          <p:cNvSpPr txBox="1"/>
          <p:nvPr/>
        </p:nvSpPr>
        <p:spPr>
          <a:xfrm>
            <a:off x="-34418" y="427081"/>
            <a:ext cx="9178417" cy="5847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zh-CN" altLang="en-US" dirty="0"/>
              <a:t>函数的参数传递方式</a:t>
            </a:r>
          </a:p>
        </p:txBody>
      </p:sp>
      <p:sp>
        <p:nvSpPr>
          <p:cNvPr id="32" name="矩形 31"/>
          <p:cNvSpPr/>
          <p:nvPr/>
        </p:nvSpPr>
        <p:spPr>
          <a:xfrm>
            <a:off x="1115616" y="6099395"/>
            <a:ext cx="7920880" cy="4979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函数定义时可以设计可变数量参数，即不确定参数总数量</a:t>
            </a:r>
          </a:p>
        </p:txBody>
      </p:sp>
      <p:sp>
        <p:nvSpPr>
          <p:cNvPr id="26" name="矩形 25"/>
          <p:cNvSpPr/>
          <p:nvPr/>
        </p:nvSpPr>
        <p:spPr>
          <a:xfrm>
            <a:off x="2031248" y="4365104"/>
            <a:ext cx="1906126" cy="58105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运行结果：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596163" y="1401930"/>
            <a:ext cx="1322668" cy="514902"/>
            <a:chOff x="2873828" y="1394361"/>
            <a:chExt cx="1236822" cy="514902"/>
          </a:xfrm>
        </p:grpSpPr>
        <p:sp>
          <p:nvSpPr>
            <p:cNvPr id="21" name="Rectangle: Rounded Corners 4"/>
            <p:cNvSpPr/>
            <p:nvPr/>
          </p:nvSpPr>
          <p:spPr>
            <a:xfrm>
              <a:off x="2873828" y="1394361"/>
              <a:ext cx="1236821" cy="462426"/>
            </a:xfrm>
            <a:prstGeom prst="roundRect">
              <a:avLst/>
            </a:prstGeom>
            <a:solidFill>
              <a:srgbClr val="595959"/>
            </a:soli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620000" anchor="t" anchorCtr="1">
              <a:normAutofit fontScale="25000" lnSpcReduction="20000"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2873828" y="1411306"/>
              <a:ext cx="1236822" cy="49795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例</a:t>
              </a:r>
              <a:r>
                <a:rPr lang="en-US" altLang="zh-CN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3.4</a:t>
              </a:r>
              <a:endPara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589A1980-CA86-4A21-A07E-D037A2ABE368}"/>
              </a:ext>
            </a:extLst>
          </p:cNvPr>
          <p:cNvSpPr txBox="1"/>
          <p:nvPr/>
        </p:nvSpPr>
        <p:spPr>
          <a:xfrm>
            <a:off x="1979712" y="1340768"/>
            <a:ext cx="6768752" cy="94115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>
              <a:lnSpc>
                <a:spcPct val="150000"/>
              </a:lnSpc>
              <a:defRPr sz="24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dirty="0"/>
              <a:t>定义一个可变参数函数，输出学生的学号、姓名和喜爱的运动项目。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9DCD16B-CB86-49AE-AC3E-2433471E65D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674" t="30423" r="18426" b="33734"/>
          <a:stretch/>
        </p:blipFill>
        <p:spPr>
          <a:xfrm>
            <a:off x="1979712" y="2378367"/>
            <a:ext cx="6840760" cy="213075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0FB1835-FFC9-48C9-8D89-A8A6CC7D87D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07" t="46000" r="17542" b="42400"/>
          <a:stretch/>
        </p:blipFill>
        <p:spPr>
          <a:xfrm>
            <a:off x="2051720" y="4869160"/>
            <a:ext cx="6768752" cy="1115358"/>
          </a:xfrm>
          <a:prstGeom prst="rect">
            <a:avLst/>
          </a:prstGeom>
        </p:spPr>
      </p:pic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293E5F5B-BFC0-439A-B2BC-094DF2DFE8A2}"/>
              </a:ext>
            </a:extLst>
          </p:cNvPr>
          <p:cNvCxnSpPr>
            <a:cxnSpLocks/>
          </p:cNvCxnSpPr>
          <p:nvPr/>
        </p:nvCxnSpPr>
        <p:spPr>
          <a:xfrm>
            <a:off x="2699792" y="3573016"/>
            <a:ext cx="2088232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0EFBC829-726E-45EF-906C-690D38899A42}"/>
              </a:ext>
            </a:extLst>
          </p:cNvPr>
          <p:cNvCxnSpPr>
            <a:cxnSpLocks/>
          </p:cNvCxnSpPr>
          <p:nvPr/>
        </p:nvCxnSpPr>
        <p:spPr>
          <a:xfrm>
            <a:off x="4716016" y="4005064"/>
            <a:ext cx="115212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0FE742AC-B196-4744-8DCA-A673564E35A0}"/>
              </a:ext>
            </a:extLst>
          </p:cNvPr>
          <p:cNvCxnSpPr>
            <a:cxnSpLocks/>
          </p:cNvCxnSpPr>
          <p:nvPr/>
        </p:nvCxnSpPr>
        <p:spPr>
          <a:xfrm>
            <a:off x="5004048" y="4437112"/>
            <a:ext cx="2376264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7D913096-A06B-439F-B9C0-F22C1E64288B}"/>
              </a:ext>
            </a:extLst>
          </p:cNvPr>
          <p:cNvCxnSpPr>
            <a:cxnSpLocks/>
          </p:cNvCxnSpPr>
          <p:nvPr/>
        </p:nvCxnSpPr>
        <p:spPr>
          <a:xfrm>
            <a:off x="5868144" y="5301208"/>
            <a:ext cx="504056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299062AA-2887-4E1A-9EF0-D6B7C2179A43}"/>
              </a:ext>
            </a:extLst>
          </p:cNvPr>
          <p:cNvCxnSpPr>
            <a:cxnSpLocks/>
          </p:cNvCxnSpPr>
          <p:nvPr/>
        </p:nvCxnSpPr>
        <p:spPr>
          <a:xfrm>
            <a:off x="5796136" y="5661248"/>
            <a:ext cx="151216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B2041F1D-877E-44FA-9676-D0091FD7554C}"/>
              </a:ext>
            </a:extLst>
          </p:cNvPr>
          <p:cNvCxnSpPr>
            <a:cxnSpLocks/>
          </p:cNvCxnSpPr>
          <p:nvPr/>
        </p:nvCxnSpPr>
        <p:spPr>
          <a:xfrm>
            <a:off x="6084168" y="6021288"/>
            <a:ext cx="259228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2F91CBD7-C7E6-482B-97E7-B596A08DB525}"/>
              </a:ext>
            </a:extLst>
          </p:cNvPr>
          <p:cNvCxnSpPr>
            <a:cxnSpLocks/>
          </p:cNvCxnSpPr>
          <p:nvPr/>
        </p:nvCxnSpPr>
        <p:spPr>
          <a:xfrm>
            <a:off x="4355976" y="2780928"/>
            <a:ext cx="115212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429057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9592">
        <p:fade/>
      </p:transition>
    </mc:Choice>
    <mc:Fallback xmlns="">
      <p:transition spd="med" advTm="11959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2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2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2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2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26" grpId="0"/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文本框 87"/>
          <p:cNvSpPr txBox="1"/>
          <p:nvPr/>
        </p:nvSpPr>
        <p:spPr>
          <a:xfrm>
            <a:off x="-34418" y="427081"/>
            <a:ext cx="9178417" cy="5847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eaLnBrk="1" hangingPunct="1"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zh-CN" altLang="en-US" dirty="0"/>
              <a:t>函数的返回值</a:t>
            </a:r>
          </a:p>
        </p:txBody>
      </p:sp>
      <p:sp>
        <p:nvSpPr>
          <p:cNvPr id="32" name="矩形 31"/>
          <p:cNvSpPr/>
          <p:nvPr/>
        </p:nvSpPr>
        <p:spPr>
          <a:xfrm>
            <a:off x="755576" y="2106722"/>
            <a:ext cx="8415150" cy="175432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return 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保留字用来传递返回值</a:t>
            </a:r>
            <a:endParaRPr lang="en-US" altLang="zh-CN" sz="2400" b="1" dirty="0">
              <a:latin typeface="微软雅黑" pitchFamily="34" charset="-122"/>
              <a:ea typeface="微软雅黑" pitchFamily="34" charset="-122"/>
              <a:sym typeface="Huawei Sans" panose="020C0503030203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return 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可以传递</a:t>
            </a: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0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个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返回值，也可以传递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任意多个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返回值</a:t>
            </a: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没有返回值，则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可以没有</a:t>
            </a: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return</a:t>
            </a:r>
          </a:p>
        </p:txBody>
      </p:sp>
      <p:sp>
        <p:nvSpPr>
          <p:cNvPr id="16" name="矩形 15"/>
          <p:cNvSpPr/>
          <p:nvPr/>
        </p:nvSpPr>
        <p:spPr>
          <a:xfrm>
            <a:off x="551615" y="1489094"/>
            <a:ext cx="3296858" cy="52322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chemeClr val="hlink"/>
              </a:buClr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函数的返回值</a:t>
            </a:r>
          </a:p>
        </p:txBody>
      </p:sp>
    </p:spTree>
    <p:extLst>
      <p:ext uri="{BB962C8B-B14F-4D97-AF65-F5344CB8AC3E}">
        <p14:creationId xmlns:p14="http://schemas.microsoft.com/office/powerpoint/2010/main" val="123438508"/>
      </p:ext>
    </p:extLst>
  </p:cSld>
  <p:clrMapOvr>
    <a:masterClrMapping/>
  </p:clrMapOvr>
  <p:transition spd="slow" advTm="26039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uild="p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1CFD5D8-6A4B-4EB9-BA56-BB71E4A8331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790" t="22105" r="36947" b="34708"/>
          <a:stretch/>
        </p:blipFill>
        <p:spPr>
          <a:xfrm>
            <a:off x="2195736" y="2276872"/>
            <a:ext cx="4752528" cy="2772925"/>
          </a:xfrm>
          <a:prstGeom prst="rect">
            <a:avLst/>
          </a:prstGeom>
        </p:spPr>
      </p:pic>
      <p:sp>
        <p:nvSpPr>
          <p:cNvPr id="88" name="文本框 87"/>
          <p:cNvSpPr txBox="1"/>
          <p:nvPr/>
        </p:nvSpPr>
        <p:spPr>
          <a:xfrm>
            <a:off x="-34418" y="427081"/>
            <a:ext cx="9178417" cy="5847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zh-CN" altLang="en-US" dirty="0"/>
              <a:t>函数的返回值</a:t>
            </a:r>
          </a:p>
        </p:txBody>
      </p:sp>
      <p:sp>
        <p:nvSpPr>
          <p:cNvPr id="10" name="矩形 9"/>
          <p:cNvSpPr/>
          <p:nvPr/>
        </p:nvSpPr>
        <p:spPr>
          <a:xfrm>
            <a:off x="2123728" y="1321604"/>
            <a:ext cx="5616624" cy="52322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chemeClr val="hlink"/>
              </a:buClr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编写函数，计算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的总和以及平均值，并返回总和值及平均值</a:t>
            </a:r>
          </a:p>
        </p:txBody>
      </p:sp>
      <p:sp>
        <p:nvSpPr>
          <p:cNvPr id="14" name="矩形 13"/>
          <p:cNvSpPr/>
          <p:nvPr/>
        </p:nvSpPr>
        <p:spPr>
          <a:xfrm>
            <a:off x="2195736" y="5002387"/>
            <a:ext cx="1709555" cy="64633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Huawei Sans" panose="020C0503030203020204" pitchFamily="34" charset="0"/>
              </a:rPr>
              <a:t>运行结果：</a:t>
            </a:r>
          </a:p>
        </p:txBody>
      </p:sp>
      <p:sp>
        <p:nvSpPr>
          <p:cNvPr id="16" name="object 10"/>
          <p:cNvSpPr txBox="1"/>
          <p:nvPr/>
        </p:nvSpPr>
        <p:spPr>
          <a:xfrm>
            <a:off x="2915816" y="3861048"/>
            <a:ext cx="2952328" cy="36004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vert="horz" wrap="square" lIns="0" tIns="8255" rIns="0" bIns="0" rtlCol="0">
            <a:spAutoFit/>
          </a:bodyPr>
          <a:lstStyle/>
          <a:p>
            <a:pPr marL="145415">
              <a:lnSpc>
                <a:spcPct val="100000"/>
              </a:lnSpc>
              <a:spcBef>
                <a:spcPts val="65"/>
              </a:spcBef>
            </a:pPr>
            <a:endParaRPr sz="2000" dirty="0">
              <a:ln w="19050">
                <a:solidFill>
                  <a:schemeClr val="tx1"/>
                </a:solidFill>
              </a:ln>
              <a:latin typeface="Arial" panose="020B0604020202020204" pitchFamily="34" charset="0"/>
              <a:ea typeface="方正兰亭黑简体" panose="02000000000000000000" pitchFamily="2" charset="-122"/>
              <a:cs typeface="Arial" panose="020B0604020202020204" pitchFamily="34" charset="0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19872" y="5517232"/>
            <a:ext cx="864096" cy="513493"/>
          </a:xfrm>
          <a:prstGeom prst="rect">
            <a:avLst/>
          </a:prstGeom>
        </p:spPr>
      </p:pic>
      <p:grpSp>
        <p:nvGrpSpPr>
          <p:cNvPr id="19" name="组合 18"/>
          <p:cNvGrpSpPr/>
          <p:nvPr/>
        </p:nvGrpSpPr>
        <p:grpSpPr>
          <a:xfrm>
            <a:off x="507349" y="1359538"/>
            <a:ext cx="1322668" cy="514902"/>
            <a:chOff x="2873828" y="1394361"/>
            <a:chExt cx="1236822" cy="514902"/>
          </a:xfrm>
        </p:grpSpPr>
        <p:sp>
          <p:nvSpPr>
            <p:cNvPr id="20" name="Rectangle: Rounded Corners 4"/>
            <p:cNvSpPr/>
            <p:nvPr/>
          </p:nvSpPr>
          <p:spPr>
            <a:xfrm>
              <a:off x="2873828" y="1394361"/>
              <a:ext cx="1236821" cy="462426"/>
            </a:xfrm>
            <a:prstGeom prst="roundRect">
              <a:avLst/>
            </a:prstGeom>
            <a:solidFill>
              <a:srgbClr val="595959"/>
            </a:soli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620000" anchor="t" anchorCtr="1">
              <a:normAutofit fontScale="25000" lnSpcReduction="20000"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2873828" y="1411306"/>
              <a:ext cx="1236822" cy="49795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例</a:t>
              </a:r>
              <a:r>
                <a:rPr lang="en-US" altLang="zh-CN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3.5</a:t>
              </a:r>
              <a:endPara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B01AE8FC-0AE7-40C7-9827-41FDEF4A19FE}"/>
              </a:ext>
            </a:extLst>
          </p:cNvPr>
          <p:cNvSpPr txBox="1"/>
          <p:nvPr/>
        </p:nvSpPr>
        <p:spPr>
          <a:xfrm>
            <a:off x="1115616" y="6099395"/>
            <a:ext cx="7920880" cy="4979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algn="ctr">
              <a:lnSpc>
                <a:spcPct val="120000"/>
              </a:lnSpc>
              <a:defRPr sz="20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2400" dirty="0"/>
              <a:t>return </a:t>
            </a:r>
            <a:r>
              <a:rPr lang="zh-CN" altLang="en-US" sz="2400" dirty="0"/>
              <a:t>可以传递</a:t>
            </a:r>
            <a:r>
              <a:rPr lang="en-US" altLang="zh-CN" sz="2400" dirty="0"/>
              <a:t>0</a:t>
            </a:r>
            <a:r>
              <a:rPr lang="zh-CN" altLang="en-US" sz="2400" dirty="0"/>
              <a:t>个返回值，也可以传递任意多个返回值</a:t>
            </a: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8FFFBCD6-56EC-4BE5-A623-09415E127296}"/>
              </a:ext>
            </a:extLst>
          </p:cNvPr>
          <p:cNvCxnSpPr>
            <a:cxnSpLocks/>
          </p:cNvCxnSpPr>
          <p:nvPr/>
        </p:nvCxnSpPr>
        <p:spPr>
          <a:xfrm>
            <a:off x="2267744" y="4653136"/>
            <a:ext cx="936104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CFADDE16-C588-4E84-9992-40E5ED04B41E}"/>
              </a:ext>
            </a:extLst>
          </p:cNvPr>
          <p:cNvCxnSpPr>
            <a:cxnSpLocks/>
          </p:cNvCxnSpPr>
          <p:nvPr/>
        </p:nvCxnSpPr>
        <p:spPr>
          <a:xfrm>
            <a:off x="3347864" y="4653136"/>
            <a:ext cx="2016224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925823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8184">
        <p:fade/>
      </p:transition>
    </mc:Choice>
    <mc:Fallback xmlns="">
      <p:transition spd="med" advTm="12818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  <p:bldP spid="16" grpId="0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0" y="4005063"/>
            <a:ext cx="9144000" cy="326858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algn="ctr" eaLnBrk="1" hangingPunct="1">
              <a:spcBef>
                <a:spcPct val="20000"/>
              </a:spcBef>
              <a:buClr>
                <a:srgbClr val="57ABA3"/>
              </a:buClr>
              <a:buFont typeface="Wingdings" panose="05000000000000000000" pitchFamily="2" charset="2"/>
              <a:buNone/>
              <a:defRPr sz="2400" b="1">
                <a:solidFill>
                  <a:srgbClr val="8FAFE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1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1" hangingPunct="1">
              <a:spcBef>
                <a:spcPct val="20000"/>
              </a:spcBef>
              <a:buClr>
                <a:schemeClr val="tx1"/>
              </a:buClr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1" hangingPunct="1">
              <a:spcBef>
                <a:spcPct val="20000"/>
              </a:spcBef>
              <a:buChar char="–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1" hangingPunct="1">
              <a:spcBef>
                <a:spcPct val="20000"/>
              </a:spcBef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r>
              <a:rPr lang="zh-CN" altLang="en-US" dirty="0"/>
              <a:t>局部变量和全局变量、</a:t>
            </a:r>
            <a:r>
              <a:rPr lang="en-US" altLang="zh-CN" dirty="0"/>
              <a:t>lambda</a:t>
            </a:r>
            <a:r>
              <a:rPr lang="zh-CN" altLang="en-US" dirty="0"/>
              <a:t>函数</a:t>
            </a:r>
          </a:p>
        </p:txBody>
      </p:sp>
      <p:sp>
        <p:nvSpPr>
          <p:cNvPr id="6" name="文本框 18"/>
          <p:cNvSpPr txBox="1"/>
          <p:nvPr/>
        </p:nvSpPr>
        <p:spPr>
          <a:xfrm>
            <a:off x="2912237" y="3068424"/>
            <a:ext cx="3319527" cy="70788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eaLnBrk="1" hangingPunct="1">
              <a:defRPr sz="4000" b="1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en-US" altLang="zh-CN" dirty="0">
                <a:solidFill>
                  <a:srgbClr val="2A4F86"/>
                </a:solidFill>
              </a:rPr>
              <a:t>01 </a:t>
            </a:r>
            <a:r>
              <a:rPr lang="zh-CN" altLang="en-US" dirty="0">
                <a:solidFill>
                  <a:srgbClr val="2A4F86"/>
                </a:solidFill>
              </a:rPr>
              <a:t>函       数</a:t>
            </a:r>
          </a:p>
        </p:txBody>
      </p:sp>
    </p:spTree>
    <p:extLst>
      <p:ext uri="{BB962C8B-B14F-4D97-AF65-F5344CB8AC3E}">
        <p14:creationId xmlns:p14="http://schemas.microsoft.com/office/powerpoint/2010/main" val="612520566"/>
      </p:ext>
    </p:extLst>
  </p:cSld>
  <p:clrMapOvr>
    <a:masterClrMapping/>
  </p:clrMapOvr>
  <p:transition spd="slow" advTm="8833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-205836" y="128760"/>
            <a:ext cx="3828572" cy="2470705"/>
            <a:chOff x="-274449" y="128759"/>
            <a:chExt cx="5104763" cy="2470705"/>
          </a:xfrm>
        </p:grpSpPr>
        <p:grpSp>
          <p:nvGrpSpPr>
            <p:cNvPr id="52" name="组合 51"/>
            <p:cNvGrpSpPr/>
            <p:nvPr/>
          </p:nvGrpSpPr>
          <p:grpSpPr>
            <a:xfrm>
              <a:off x="-45890" y="128759"/>
              <a:ext cx="4876204" cy="2470705"/>
              <a:chOff x="3784881" y="1641160"/>
              <a:chExt cx="6200480" cy="2470705"/>
            </a:xfrm>
          </p:grpSpPr>
          <p:sp>
            <p:nvSpPr>
              <p:cNvPr id="76" name="矩形 42"/>
              <p:cNvSpPr/>
              <p:nvPr/>
            </p:nvSpPr>
            <p:spPr>
              <a:xfrm rot="1800000">
                <a:off x="3973757" y="1641160"/>
                <a:ext cx="6011604" cy="2470705"/>
              </a:xfrm>
              <a:custGeom>
                <a:avLst/>
                <a:gdLst>
                  <a:gd name="connsiteX0" fmla="*/ 0 w 9413612"/>
                  <a:gd name="connsiteY0" fmla="*/ 0 h 1963207"/>
                  <a:gd name="connsiteX1" fmla="*/ 9413612 w 9413612"/>
                  <a:gd name="connsiteY1" fmla="*/ 0 h 1963207"/>
                  <a:gd name="connsiteX2" fmla="*/ 9413612 w 9413612"/>
                  <a:gd name="connsiteY2" fmla="*/ 1963207 h 1963207"/>
                  <a:gd name="connsiteX3" fmla="*/ 0 w 9413612"/>
                  <a:gd name="connsiteY3" fmla="*/ 1963207 h 1963207"/>
                  <a:gd name="connsiteX4" fmla="*/ 0 w 9413612"/>
                  <a:gd name="connsiteY4" fmla="*/ 0 h 1963207"/>
                  <a:gd name="connsiteX0" fmla="*/ 0 w 9413612"/>
                  <a:gd name="connsiteY0" fmla="*/ 18933 h 1982140"/>
                  <a:gd name="connsiteX1" fmla="*/ 6870575 w 9413612"/>
                  <a:gd name="connsiteY1" fmla="*/ 0 h 1982140"/>
                  <a:gd name="connsiteX2" fmla="*/ 9413612 w 9413612"/>
                  <a:gd name="connsiteY2" fmla="*/ 18933 h 1982140"/>
                  <a:gd name="connsiteX3" fmla="*/ 9413612 w 9413612"/>
                  <a:gd name="connsiteY3" fmla="*/ 1982140 h 1982140"/>
                  <a:gd name="connsiteX4" fmla="*/ 0 w 9413612"/>
                  <a:gd name="connsiteY4" fmla="*/ 1982140 h 1982140"/>
                  <a:gd name="connsiteX5" fmla="*/ 0 w 9413612"/>
                  <a:gd name="connsiteY5" fmla="*/ 18933 h 1982140"/>
                  <a:gd name="connsiteX0" fmla="*/ 0 w 9413612"/>
                  <a:gd name="connsiteY0" fmla="*/ 18933 h 1984242"/>
                  <a:gd name="connsiteX1" fmla="*/ 6870575 w 9413612"/>
                  <a:gd name="connsiteY1" fmla="*/ 0 h 1984242"/>
                  <a:gd name="connsiteX2" fmla="*/ 9413612 w 9413612"/>
                  <a:gd name="connsiteY2" fmla="*/ 18933 h 1984242"/>
                  <a:gd name="connsiteX3" fmla="*/ 9413612 w 9413612"/>
                  <a:gd name="connsiteY3" fmla="*/ 1982140 h 1984242"/>
                  <a:gd name="connsiteX4" fmla="*/ 4241485 w 9413612"/>
                  <a:gd name="connsiteY4" fmla="*/ 1984242 h 1984242"/>
                  <a:gd name="connsiteX5" fmla="*/ 0 w 9413612"/>
                  <a:gd name="connsiteY5" fmla="*/ 1982140 h 1984242"/>
                  <a:gd name="connsiteX6" fmla="*/ 0 w 9413612"/>
                  <a:gd name="connsiteY6" fmla="*/ 18933 h 1984242"/>
                  <a:gd name="connsiteX0" fmla="*/ 0 w 9413612"/>
                  <a:gd name="connsiteY0" fmla="*/ 18933 h 1984242"/>
                  <a:gd name="connsiteX1" fmla="*/ 6870575 w 9413612"/>
                  <a:gd name="connsiteY1" fmla="*/ 0 h 1984242"/>
                  <a:gd name="connsiteX2" fmla="*/ 9413612 w 9413612"/>
                  <a:gd name="connsiteY2" fmla="*/ 18933 h 1984242"/>
                  <a:gd name="connsiteX3" fmla="*/ 9413612 w 9413612"/>
                  <a:gd name="connsiteY3" fmla="*/ 1982140 h 1984242"/>
                  <a:gd name="connsiteX4" fmla="*/ 4241485 w 9413612"/>
                  <a:gd name="connsiteY4" fmla="*/ 1984242 h 1984242"/>
                  <a:gd name="connsiteX5" fmla="*/ 0 w 9413612"/>
                  <a:gd name="connsiteY5" fmla="*/ 18933 h 1984242"/>
                  <a:gd name="connsiteX0" fmla="*/ 0 w 5172127"/>
                  <a:gd name="connsiteY0" fmla="*/ 1984242 h 1984242"/>
                  <a:gd name="connsiteX1" fmla="*/ 2629090 w 5172127"/>
                  <a:gd name="connsiteY1" fmla="*/ 0 h 1984242"/>
                  <a:gd name="connsiteX2" fmla="*/ 5172127 w 5172127"/>
                  <a:gd name="connsiteY2" fmla="*/ 18933 h 1984242"/>
                  <a:gd name="connsiteX3" fmla="*/ 5172127 w 5172127"/>
                  <a:gd name="connsiteY3" fmla="*/ 1982140 h 1984242"/>
                  <a:gd name="connsiteX4" fmla="*/ 0 w 5172127"/>
                  <a:gd name="connsiteY4" fmla="*/ 1984242 h 1984242"/>
                  <a:gd name="connsiteX0" fmla="*/ 1 w 5194787"/>
                  <a:gd name="connsiteY0" fmla="*/ 1687371 h 1982140"/>
                  <a:gd name="connsiteX1" fmla="*/ 2651750 w 5194787"/>
                  <a:gd name="connsiteY1" fmla="*/ 0 h 1982140"/>
                  <a:gd name="connsiteX2" fmla="*/ 5194787 w 5194787"/>
                  <a:gd name="connsiteY2" fmla="*/ 18933 h 1982140"/>
                  <a:gd name="connsiteX3" fmla="*/ 5194787 w 5194787"/>
                  <a:gd name="connsiteY3" fmla="*/ 1982140 h 1982140"/>
                  <a:gd name="connsiteX4" fmla="*/ 1 w 5194787"/>
                  <a:gd name="connsiteY4" fmla="*/ 1687371 h 1982140"/>
                  <a:gd name="connsiteX0" fmla="*/ 0 w 5194786"/>
                  <a:gd name="connsiteY0" fmla="*/ 1668438 h 1963207"/>
                  <a:gd name="connsiteX1" fmla="*/ 2447526 w 5194786"/>
                  <a:gd name="connsiteY1" fmla="*/ 35398 h 1963207"/>
                  <a:gd name="connsiteX2" fmla="*/ 5194786 w 5194786"/>
                  <a:gd name="connsiteY2" fmla="*/ 0 h 1963207"/>
                  <a:gd name="connsiteX3" fmla="*/ 5194786 w 5194786"/>
                  <a:gd name="connsiteY3" fmla="*/ 1963207 h 1963207"/>
                  <a:gd name="connsiteX4" fmla="*/ 0 w 5194786"/>
                  <a:gd name="connsiteY4" fmla="*/ 1668438 h 1963207"/>
                  <a:gd name="connsiteX0" fmla="*/ 0 w 5194786"/>
                  <a:gd name="connsiteY0" fmla="*/ 1724388 h 2019157"/>
                  <a:gd name="connsiteX1" fmla="*/ 3178544 w 5194786"/>
                  <a:gd name="connsiteY1" fmla="*/ 0 h 2019157"/>
                  <a:gd name="connsiteX2" fmla="*/ 5194786 w 5194786"/>
                  <a:gd name="connsiteY2" fmla="*/ 55950 h 2019157"/>
                  <a:gd name="connsiteX3" fmla="*/ 5194786 w 5194786"/>
                  <a:gd name="connsiteY3" fmla="*/ 2019157 h 2019157"/>
                  <a:gd name="connsiteX4" fmla="*/ 0 w 5194786"/>
                  <a:gd name="connsiteY4" fmla="*/ 1724388 h 2019157"/>
                  <a:gd name="connsiteX0" fmla="*/ 0 w 5194786"/>
                  <a:gd name="connsiteY0" fmla="*/ 1668438 h 1963207"/>
                  <a:gd name="connsiteX1" fmla="*/ 2567946 w 5194786"/>
                  <a:gd name="connsiteY1" fmla="*/ 3481 h 1963207"/>
                  <a:gd name="connsiteX2" fmla="*/ 5194786 w 5194786"/>
                  <a:gd name="connsiteY2" fmla="*/ 0 h 1963207"/>
                  <a:gd name="connsiteX3" fmla="*/ 5194786 w 5194786"/>
                  <a:gd name="connsiteY3" fmla="*/ 1963207 h 1963207"/>
                  <a:gd name="connsiteX4" fmla="*/ 0 w 5194786"/>
                  <a:gd name="connsiteY4" fmla="*/ 1668438 h 1963207"/>
                  <a:gd name="connsiteX0" fmla="*/ 0 w 5194786"/>
                  <a:gd name="connsiteY0" fmla="*/ 1668438 h 1963207"/>
                  <a:gd name="connsiteX1" fmla="*/ 2532045 w 5194786"/>
                  <a:gd name="connsiteY1" fmla="*/ 28039 h 1963207"/>
                  <a:gd name="connsiteX2" fmla="*/ 5194786 w 5194786"/>
                  <a:gd name="connsiteY2" fmla="*/ 0 h 1963207"/>
                  <a:gd name="connsiteX3" fmla="*/ 5194786 w 5194786"/>
                  <a:gd name="connsiteY3" fmla="*/ 1963207 h 1963207"/>
                  <a:gd name="connsiteX4" fmla="*/ 0 w 5194786"/>
                  <a:gd name="connsiteY4" fmla="*/ 1668438 h 1963207"/>
                  <a:gd name="connsiteX0" fmla="*/ 0 w 4910276"/>
                  <a:gd name="connsiteY0" fmla="*/ 1760006 h 1963207"/>
                  <a:gd name="connsiteX1" fmla="*/ 2247535 w 4910276"/>
                  <a:gd name="connsiteY1" fmla="*/ 28039 h 1963207"/>
                  <a:gd name="connsiteX2" fmla="*/ 4910276 w 4910276"/>
                  <a:gd name="connsiteY2" fmla="*/ 0 h 1963207"/>
                  <a:gd name="connsiteX3" fmla="*/ 4910276 w 4910276"/>
                  <a:gd name="connsiteY3" fmla="*/ 1963207 h 1963207"/>
                  <a:gd name="connsiteX4" fmla="*/ 0 w 4910276"/>
                  <a:gd name="connsiteY4" fmla="*/ 1760006 h 1963207"/>
                  <a:gd name="connsiteX0" fmla="*/ 0 w 4910276"/>
                  <a:gd name="connsiteY0" fmla="*/ 1760006 h 1963207"/>
                  <a:gd name="connsiteX1" fmla="*/ 2416061 w 4910276"/>
                  <a:gd name="connsiteY1" fmla="*/ 29342 h 1963207"/>
                  <a:gd name="connsiteX2" fmla="*/ 4910276 w 4910276"/>
                  <a:gd name="connsiteY2" fmla="*/ 0 h 1963207"/>
                  <a:gd name="connsiteX3" fmla="*/ 4910276 w 4910276"/>
                  <a:gd name="connsiteY3" fmla="*/ 1963207 h 1963207"/>
                  <a:gd name="connsiteX4" fmla="*/ 0 w 4910276"/>
                  <a:gd name="connsiteY4" fmla="*/ 1760006 h 19632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10276" h="1963207">
                    <a:moveTo>
                      <a:pt x="0" y="1760006"/>
                    </a:moveTo>
                    <a:lnTo>
                      <a:pt x="2416061" y="29342"/>
                    </a:lnTo>
                    <a:lnTo>
                      <a:pt x="4910276" y="0"/>
                    </a:lnTo>
                    <a:lnTo>
                      <a:pt x="4910276" y="1963207"/>
                    </a:lnTo>
                    <a:lnTo>
                      <a:pt x="0" y="1760006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zh-CN" altLang="en-US" sz="3200" b="1" dirty="0">
                  <a:solidFill>
                    <a:schemeClr val="bg1"/>
                  </a:solidFill>
                  <a:latin typeface="+mj-lt"/>
                  <a:ea typeface="+mj-ea"/>
                  <a:cs typeface="+mj-cs"/>
                </a:endParaRPr>
              </a:p>
            </p:txBody>
          </p:sp>
          <p:sp>
            <p:nvSpPr>
              <p:cNvPr id="86" name="圆角矩形 85"/>
              <p:cNvSpPr/>
              <p:nvPr/>
            </p:nvSpPr>
            <p:spPr>
              <a:xfrm>
                <a:off x="3784881" y="1768427"/>
                <a:ext cx="6069839" cy="905257"/>
              </a:xfrm>
              <a:prstGeom prst="roundRect">
                <a:avLst>
                  <a:gd name="adj" fmla="val 50000"/>
                </a:avLst>
              </a:prstGeom>
              <a:noFill/>
              <a:ln>
                <a:noFill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zh-CN" altLang="en-US" sz="3200" b="1" dirty="0">
                  <a:solidFill>
                    <a:schemeClr val="bg1"/>
                  </a:solidFill>
                  <a:latin typeface="+mj-lt"/>
                  <a:ea typeface="+mj-ea"/>
                  <a:cs typeface="+mj-cs"/>
                </a:endParaRPr>
              </a:p>
            </p:txBody>
          </p:sp>
        </p:grpSp>
        <p:sp>
          <p:nvSpPr>
            <p:cNvPr id="24" name="椭圆 23"/>
            <p:cNvSpPr/>
            <p:nvPr/>
          </p:nvSpPr>
          <p:spPr>
            <a:xfrm>
              <a:off x="-274449" y="256026"/>
              <a:ext cx="901686" cy="901686"/>
            </a:xfrm>
            <a:prstGeom prst="ellipse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3200" b="1" dirty="0">
                <a:solidFill>
                  <a:schemeClr val="bg1"/>
                </a:solidFill>
                <a:latin typeface="+mj-lt"/>
                <a:ea typeface="+mj-ea"/>
                <a:cs typeface="+mj-cs"/>
              </a:endParaRPr>
            </a:p>
          </p:txBody>
        </p:sp>
      </p:grpSp>
      <p:sp>
        <p:nvSpPr>
          <p:cNvPr id="88" name="文本框 87"/>
          <p:cNvSpPr txBox="1"/>
          <p:nvPr/>
        </p:nvSpPr>
        <p:spPr>
          <a:xfrm>
            <a:off x="0" y="427081"/>
            <a:ext cx="9144000" cy="5847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zh-CN" altLang="en-US" dirty="0"/>
              <a:t>局部变量和全局变量</a:t>
            </a:r>
          </a:p>
        </p:txBody>
      </p:sp>
      <p:sp>
        <p:nvSpPr>
          <p:cNvPr id="10" name="矩形 9"/>
          <p:cNvSpPr/>
          <p:nvPr/>
        </p:nvSpPr>
        <p:spPr>
          <a:xfrm>
            <a:off x="551615" y="1489094"/>
            <a:ext cx="3296858" cy="52322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chemeClr val="hlink"/>
              </a:buClr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根据变量作用范围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5783629" y="2243087"/>
            <a:ext cx="2007529" cy="552476"/>
            <a:chOff x="2873827" y="1394361"/>
            <a:chExt cx="2676705" cy="552476"/>
          </a:xfrm>
        </p:grpSpPr>
        <p:sp>
          <p:nvSpPr>
            <p:cNvPr id="21" name="Rectangle: Rounded Corners 4"/>
            <p:cNvSpPr/>
            <p:nvPr/>
          </p:nvSpPr>
          <p:spPr>
            <a:xfrm>
              <a:off x="2873828" y="1394361"/>
              <a:ext cx="2533362" cy="462426"/>
            </a:xfrm>
            <a:prstGeom prst="roundRect">
              <a:avLst/>
            </a:prstGeom>
            <a:solidFill>
              <a:schemeClr val="accent2"/>
            </a:soli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620000" anchor="t" anchorCtr="1">
              <a:normAutofit fontScale="25000" lnSpcReduction="20000"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sz="24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2873827" y="1411306"/>
              <a:ext cx="2676705" cy="53553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400" b="1" dirty="0">
                  <a:latin typeface="微软雅黑" pitchFamily="34" charset="-122"/>
                  <a:ea typeface="微软雅黑" pitchFamily="34" charset="-122"/>
                </a:rPr>
                <a:t>局部变量</a:t>
              </a: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1061888" y="2243087"/>
            <a:ext cx="1925935" cy="552476"/>
            <a:chOff x="2873827" y="1394361"/>
            <a:chExt cx="2567914" cy="552476"/>
          </a:xfrm>
        </p:grpSpPr>
        <p:sp>
          <p:nvSpPr>
            <p:cNvPr id="25" name="Rectangle: Rounded Corners 4"/>
            <p:cNvSpPr/>
            <p:nvPr/>
          </p:nvSpPr>
          <p:spPr>
            <a:xfrm>
              <a:off x="2873827" y="1394361"/>
              <a:ext cx="2567914" cy="462426"/>
            </a:xfrm>
            <a:prstGeom prst="roundRect">
              <a:avLst/>
            </a:prstGeom>
            <a:solidFill>
              <a:srgbClr val="6E6E6E"/>
            </a:soli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620000" anchor="t" anchorCtr="1">
              <a:normAutofit fontScale="25000" lnSpcReduction="20000"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sz="24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2873827" y="1411306"/>
              <a:ext cx="2471903" cy="53553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全局变量</a:t>
              </a:r>
            </a:p>
          </p:txBody>
        </p:sp>
      </p:grpSp>
      <p:sp>
        <p:nvSpPr>
          <p:cNvPr id="27" name="object 9"/>
          <p:cNvSpPr txBox="1"/>
          <p:nvPr/>
        </p:nvSpPr>
        <p:spPr>
          <a:xfrm>
            <a:off x="2718386" y="3003534"/>
            <a:ext cx="3184884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&lt;</a:t>
            </a:r>
            <a:r>
              <a:rPr sz="2400" b="1" dirty="0">
                <a:latin typeface="微软雅黑" pitchFamily="34" charset="-122"/>
                <a:ea typeface="微软雅黑" pitchFamily="34" charset="-122"/>
                <a:cs typeface="微软雅黑"/>
              </a:rPr>
              <a:t>语句块</a:t>
            </a:r>
            <a:r>
              <a:rPr sz="2400" b="1" dirty="0"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1&gt;</a:t>
            </a:r>
          </a:p>
        </p:txBody>
      </p:sp>
      <p:sp>
        <p:nvSpPr>
          <p:cNvPr id="28" name="object 10"/>
          <p:cNvSpPr txBox="1"/>
          <p:nvPr/>
        </p:nvSpPr>
        <p:spPr>
          <a:xfrm>
            <a:off x="2689369" y="3477201"/>
            <a:ext cx="6203111" cy="18594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53440" algn="l"/>
              </a:tabLst>
            </a:pPr>
            <a:r>
              <a:rPr sz="2400" b="1" dirty="0">
                <a:solidFill>
                  <a:srgbClr val="FF921A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def	</a:t>
            </a:r>
            <a:r>
              <a:rPr sz="2400" b="1" dirty="0"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&lt;</a:t>
            </a:r>
            <a:r>
              <a:rPr sz="2400" b="1" dirty="0">
                <a:latin typeface="微软雅黑" pitchFamily="34" charset="-122"/>
                <a:ea typeface="微软雅黑" pitchFamily="34" charset="-122"/>
                <a:cs typeface="微软雅黑"/>
              </a:rPr>
              <a:t>函数名</a:t>
            </a:r>
            <a:r>
              <a:rPr sz="2400" b="1" dirty="0"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&gt;</a:t>
            </a:r>
            <a:r>
              <a:rPr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(</a:t>
            </a:r>
            <a:r>
              <a:rPr sz="2400" b="1" dirty="0"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&lt;</a:t>
            </a:r>
            <a:r>
              <a:rPr sz="2400" b="1" dirty="0">
                <a:latin typeface="微软雅黑" pitchFamily="34" charset="-122"/>
                <a:ea typeface="微软雅黑" pitchFamily="34" charset="-122"/>
                <a:cs typeface="微软雅黑"/>
              </a:rPr>
              <a:t>参数</a:t>
            </a:r>
            <a:r>
              <a:rPr sz="2400" b="1" dirty="0"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&gt;</a:t>
            </a:r>
            <a:r>
              <a:rPr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)</a:t>
            </a:r>
            <a:r>
              <a:rPr sz="2400" b="1" spc="-6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:</a:t>
            </a:r>
            <a:endParaRPr sz="2400" b="1" dirty="0"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400" b="1" dirty="0">
              <a:latin typeface="微软雅黑" pitchFamily="34" charset="-122"/>
              <a:ea typeface="微软雅黑" pitchFamily="34" charset="-122"/>
              <a:cs typeface="Times New Roman"/>
            </a:endParaRPr>
          </a:p>
          <a:p>
            <a:pPr marL="853440">
              <a:lnSpc>
                <a:spcPct val="100000"/>
              </a:lnSpc>
            </a:pPr>
            <a:r>
              <a:rPr sz="2400" b="1" dirty="0"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&lt;</a:t>
            </a:r>
            <a:r>
              <a:rPr sz="2400" b="1" dirty="0">
                <a:latin typeface="微软雅黑" pitchFamily="34" charset="-122"/>
                <a:ea typeface="微软雅黑" pitchFamily="34" charset="-122"/>
                <a:cs typeface="微软雅黑"/>
              </a:rPr>
              <a:t>函数体</a:t>
            </a:r>
            <a:r>
              <a:rPr sz="2400" b="1" dirty="0"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&gt;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400" b="1" dirty="0">
              <a:latin typeface="微软雅黑" pitchFamily="34" charset="-122"/>
              <a:ea typeface="微软雅黑" pitchFamily="34" charset="-122"/>
              <a:cs typeface="Times New Roman"/>
            </a:endParaRPr>
          </a:p>
          <a:p>
            <a:pPr marL="853440">
              <a:lnSpc>
                <a:spcPct val="100000"/>
              </a:lnSpc>
              <a:tabLst>
                <a:tab pos="2200275" algn="l"/>
              </a:tabLst>
            </a:pPr>
            <a:r>
              <a:rPr sz="2400" b="1" dirty="0">
                <a:solidFill>
                  <a:srgbClr val="FF921A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return	</a:t>
            </a:r>
            <a:r>
              <a:rPr sz="2400" b="1" dirty="0"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&lt;</a:t>
            </a:r>
            <a:r>
              <a:rPr sz="2400" b="1" dirty="0">
                <a:latin typeface="微软雅黑" pitchFamily="34" charset="-122"/>
                <a:ea typeface="微软雅黑" pitchFamily="34" charset="-122"/>
                <a:cs typeface="微软雅黑"/>
              </a:rPr>
              <a:t>返回值</a:t>
            </a:r>
            <a:r>
              <a:rPr sz="2400" b="1" dirty="0"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&gt;</a:t>
            </a:r>
          </a:p>
        </p:txBody>
      </p:sp>
      <p:sp>
        <p:nvSpPr>
          <p:cNvPr id="29" name="object 11"/>
          <p:cNvSpPr txBox="1"/>
          <p:nvPr/>
        </p:nvSpPr>
        <p:spPr>
          <a:xfrm>
            <a:off x="2718614" y="5398539"/>
            <a:ext cx="2864777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&lt;</a:t>
            </a:r>
            <a:r>
              <a:rPr sz="2400" b="1" dirty="0">
                <a:latin typeface="微软雅黑" pitchFamily="34" charset="-122"/>
                <a:ea typeface="微软雅黑" pitchFamily="34" charset="-122"/>
                <a:cs typeface="微软雅黑"/>
              </a:rPr>
              <a:t>语句块</a:t>
            </a:r>
            <a:r>
              <a:rPr sz="2400" b="1" dirty="0"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2&gt;</a:t>
            </a:r>
          </a:p>
        </p:txBody>
      </p:sp>
      <p:grpSp>
        <p:nvGrpSpPr>
          <p:cNvPr id="30" name="组合 29"/>
          <p:cNvGrpSpPr/>
          <p:nvPr/>
        </p:nvGrpSpPr>
        <p:grpSpPr>
          <a:xfrm>
            <a:off x="6592401" y="3528268"/>
            <a:ext cx="210847" cy="1643471"/>
            <a:chOff x="7037801" y="3561911"/>
            <a:chExt cx="127000" cy="1643471"/>
          </a:xfrm>
        </p:grpSpPr>
        <p:sp>
          <p:nvSpPr>
            <p:cNvPr id="31" name="object 12"/>
            <p:cNvSpPr/>
            <p:nvPr/>
          </p:nvSpPr>
          <p:spPr>
            <a:xfrm>
              <a:off x="7101297" y="3561911"/>
              <a:ext cx="0" cy="1567815"/>
            </a:xfrm>
            <a:custGeom>
              <a:avLst/>
              <a:gdLst/>
              <a:ahLst/>
              <a:cxnLst/>
              <a:rect l="l" t="t" r="r" b="b"/>
              <a:pathLst>
                <a:path h="1567814">
                  <a:moveTo>
                    <a:pt x="0" y="0"/>
                  </a:moveTo>
                  <a:lnTo>
                    <a:pt x="0" y="1567268"/>
                  </a:lnTo>
                </a:path>
              </a:pathLst>
            </a:custGeom>
            <a:ln w="25146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2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object 13"/>
            <p:cNvSpPr/>
            <p:nvPr/>
          </p:nvSpPr>
          <p:spPr>
            <a:xfrm>
              <a:off x="7037801" y="5078382"/>
              <a:ext cx="127000" cy="127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2161176" y="2950267"/>
            <a:ext cx="322592" cy="2854997"/>
            <a:chOff x="2573245" y="2794577"/>
            <a:chExt cx="127000" cy="3240361"/>
          </a:xfrm>
        </p:grpSpPr>
        <p:sp>
          <p:nvSpPr>
            <p:cNvPr id="35" name="object 14"/>
            <p:cNvSpPr/>
            <p:nvPr/>
          </p:nvSpPr>
          <p:spPr>
            <a:xfrm>
              <a:off x="2636739" y="2794577"/>
              <a:ext cx="0" cy="3164205"/>
            </a:xfrm>
            <a:custGeom>
              <a:avLst/>
              <a:gdLst/>
              <a:ahLst/>
              <a:cxnLst/>
              <a:rect l="l" t="t" r="r" b="b"/>
              <a:pathLst>
                <a:path h="3164204">
                  <a:moveTo>
                    <a:pt x="0" y="0"/>
                  </a:moveTo>
                  <a:lnTo>
                    <a:pt x="0" y="3164154"/>
                  </a:lnTo>
                </a:path>
              </a:pathLst>
            </a:custGeom>
            <a:ln w="25146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2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object 15"/>
            <p:cNvSpPr/>
            <p:nvPr/>
          </p:nvSpPr>
          <p:spPr>
            <a:xfrm>
              <a:off x="2573245" y="5907938"/>
              <a:ext cx="127000" cy="1270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7" name="object 16"/>
          <p:cNvSpPr txBox="1"/>
          <p:nvPr/>
        </p:nvSpPr>
        <p:spPr>
          <a:xfrm>
            <a:off x="6273635" y="3878119"/>
            <a:ext cx="2402821" cy="11336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ctr">
              <a:lnSpc>
                <a:spcPct val="150000"/>
              </a:lnSpc>
              <a:spcBef>
                <a:spcPts val="100"/>
              </a:spcBef>
            </a:pPr>
            <a:r>
              <a:rPr sz="2400" b="1" spc="-5" dirty="0" err="1">
                <a:solidFill>
                  <a:srgbClr val="006FC0"/>
                </a:solidFill>
                <a:latin typeface="微软雅黑" pitchFamily="34" charset="-122"/>
                <a:ea typeface="微软雅黑" pitchFamily="34" charset="-122"/>
                <a:cs typeface="微软雅黑"/>
              </a:rPr>
              <a:t>函数</a:t>
            </a:r>
            <a:endParaRPr lang="en-US" sz="2400" b="1" spc="-5" dirty="0">
              <a:solidFill>
                <a:srgbClr val="006FC0"/>
              </a:solidFill>
              <a:latin typeface="微软雅黑" pitchFamily="34" charset="-122"/>
              <a:ea typeface="微软雅黑" pitchFamily="34" charset="-122"/>
              <a:cs typeface="微软雅黑"/>
            </a:endParaRPr>
          </a:p>
          <a:p>
            <a:pPr marR="5080" algn="ctr">
              <a:lnSpc>
                <a:spcPct val="150000"/>
              </a:lnSpc>
              <a:spcBef>
                <a:spcPts val="100"/>
              </a:spcBef>
            </a:pPr>
            <a:r>
              <a:rPr sz="2400" b="1" spc="-5" dirty="0" err="1">
                <a:solidFill>
                  <a:srgbClr val="006FC0"/>
                </a:solidFill>
                <a:latin typeface="微软雅黑" pitchFamily="34" charset="-122"/>
                <a:ea typeface="微软雅黑" pitchFamily="34" charset="-122"/>
                <a:cs typeface="微软雅黑"/>
              </a:rPr>
              <a:t>局部变量</a:t>
            </a:r>
            <a:endParaRPr sz="2400" b="1" dirty="0">
              <a:latin typeface="微软雅黑" pitchFamily="34" charset="-122"/>
              <a:ea typeface="微软雅黑" pitchFamily="34" charset="-122"/>
              <a:cs typeface="微软雅黑"/>
            </a:endParaRPr>
          </a:p>
        </p:txBody>
      </p:sp>
      <p:sp>
        <p:nvSpPr>
          <p:cNvPr id="38" name="object 17"/>
          <p:cNvSpPr txBox="1"/>
          <p:nvPr/>
        </p:nvSpPr>
        <p:spPr>
          <a:xfrm>
            <a:off x="395536" y="3963026"/>
            <a:ext cx="2483879" cy="11336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ctr">
              <a:lnSpc>
                <a:spcPct val="150000"/>
              </a:lnSpc>
              <a:spcBef>
                <a:spcPts val="100"/>
              </a:spcBef>
            </a:pPr>
            <a:r>
              <a:rPr sz="2400" b="1" spc="-5" dirty="0" err="1">
                <a:solidFill>
                  <a:srgbClr val="006FC0"/>
                </a:solidFill>
                <a:latin typeface="微软雅黑" pitchFamily="34" charset="-122"/>
                <a:ea typeface="微软雅黑" pitchFamily="34" charset="-122"/>
                <a:cs typeface="微软雅黑"/>
              </a:rPr>
              <a:t>程序</a:t>
            </a:r>
            <a:endParaRPr lang="en-US" sz="2400" b="1" spc="-5" dirty="0">
              <a:solidFill>
                <a:srgbClr val="006FC0"/>
              </a:solidFill>
              <a:latin typeface="微软雅黑" pitchFamily="34" charset="-122"/>
              <a:ea typeface="微软雅黑" pitchFamily="34" charset="-122"/>
              <a:cs typeface="微软雅黑"/>
            </a:endParaRPr>
          </a:p>
          <a:p>
            <a:pPr marR="5080" algn="ctr">
              <a:lnSpc>
                <a:spcPct val="150000"/>
              </a:lnSpc>
              <a:spcBef>
                <a:spcPts val="100"/>
              </a:spcBef>
            </a:pPr>
            <a:r>
              <a:rPr sz="2400" b="1" spc="-5" dirty="0" err="1">
                <a:solidFill>
                  <a:srgbClr val="006FC0"/>
                </a:solidFill>
                <a:latin typeface="微软雅黑" pitchFamily="34" charset="-122"/>
                <a:ea typeface="微软雅黑" pitchFamily="34" charset="-122"/>
                <a:cs typeface="微软雅黑"/>
              </a:rPr>
              <a:t>全局变量</a:t>
            </a:r>
            <a:endParaRPr sz="2400" b="1" dirty="0">
              <a:latin typeface="微软雅黑" pitchFamily="34" charset="-122"/>
              <a:ea typeface="微软雅黑" pitchFamily="34" charset="-122"/>
              <a:cs typeface="微软雅黑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76420973"/>
      </p:ext>
    </p:extLst>
  </p:cSld>
  <p:clrMapOvr>
    <a:masterClrMapping/>
  </p:clrMapOvr>
  <p:transition spd="slow" advTm="24832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7" grpId="0"/>
      <p:bldP spid="28" grpId="0" build="p"/>
      <p:bldP spid="29" grpId="0"/>
      <p:bldP spid="37" grpId="0"/>
      <p:bldP spid="3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6"/>
          <p:cNvSpPr txBox="1"/>
          <p:nvPr/>
        </p:nvSpPr>
        <p:spPr>
          <a:xfrm>
            <a:off x="755576" y="332656"/>
            <a:ext cx="6480720" cy="5847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zh-CN" altLang="en-US" dirty="0"/>
              <a:t>目 录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3202510" y="3724920"/>
            <a:ext cx="4067480" cy="1984242"/>
            <a:chOff x="4270014" y="2747882"/>
            <a:chExt cx="5423306" cy="1984242"/>
          </a:xfrm>
        </p:grpSpPr>
        <p:sp>
          <p:nvSpPr>
            <p:cNvPr id="44" name="矩形 42"/>
            <p:cNvSpPr/>
            <p:nvPr/>
          </p:nvSpPr>
          <p:spPr>
            <a:xfrm rot="1800000">
              <a:off x="4521193" y="2747882"/>
              <a:ext cx="5172127" cy="1984242"/>
            </a:xfrm>
            <a:custGeom>
              <a:avLst/>
              <a:gdLst>
                <a:gd name="connsiteX0" fmla="*/ 0 w 9413612"/>
                <a:gd name="connsiteY0" fmla="*/ 0 h 1963207"/>
                <a:gd name="connsiteX1" fmla="*/ 9413612 w 9413612"/>
                <a:gd name="connsiteY1" fmla="*/ 0 h 1963207"/>
                <a:gd name="connsiteX2" fmla="*/ 9413612 w 9413612"/>
                <a:gd name="connsiteY2" fmla="*/ 1963207 h 1963207"/>
                <a:gd name="connsiteX3" fmla="*/ 0 w 9413612"/>
                <a:gd name="connsiteY3" fmla="*/ 1963207 h 1963207"/>
                <a:gd name="connsiteX4" fmla="*/ 0 w 9413612"/>
                <a:gd name="connsiteY4" fmla="*/ 0 h 1963207"/>
                <a:gd name="connsiteX0" fmla="*/ 0 w 9413612"/>
                <a:gd name="connsiteY0" fmla="*/ 18933 h 1982140"/>
                <a:gd name="connsiteX1" fmla="*/ 6870575 w 9413612"/>
                <a:gd name="connsiteY1" fmla="*/ 0 h 1982140"/>
                <a:gd name="connsiteX2" fmla="*/ 9413612 w 9413612"/>
                <a:gd name="connsiteY2" fmla="*/ 18933 h 1982140"/>
                <a:gd name="connsiteX3" fmla="*/ 9413612 w 9413612"/>
                <a:gd name="connsiteY3" fmla="*/ 1982140 h 1982140"/>
                <a:gd name="connsiteX4" fmla="*/ 0 w 9413612"/>
                <a:gd name="connsiteY4" fmla="*/ 1982140 h 1982140"/>
                <a:gd name="connsiteX5" fmla="*/ 0 w 9413612"/>
                <a:gd name="connsiteY5" fmla="*/ 18933 h 1982140"/>
                <a:gd name="connsiteX0" fmla="*/ 0 w 9413612"/>
                <a:gd name="connsiteY0" fmla="*/ 18933 h 1984242"/>
                <a:gd name="connsiteX1" fmla="*/ 6870575 w 9413612"/>
                <a:gd name="connsiteY1" fmla="*/ 0 h 1984242"/>
                <a:gd name="connsiteX2" fmla="*/ 9413612 w 9413612"/>
                <a:gd name="connsiteY2" fmla="*/ 18933 h 1984242"/>
                <a:gd name="connsiteX3" fmla="*/ 9413612 w 9413612"/>
                <a:gd name="connsiteY3" fmla="*/ 1982140 h 1984242"/>
                <a:gd name="connsiteX4" fmla="*/ 4241485 w 9413612"/>
                <a:gd name="connsiteY4" fmla="*/ 1984242 h 1984242"/>
                <a:gd name="connsiteX5" fmla="*/ 0 w 9413612"/>
                <a:gd name="connsiteY5" fmla="*/ 1982140 h 1984242"/>
                <a:gd name="connsiteX6" fmla="*/ 0 w 9413612"/>
                <a:gd name="connsiteY6" fmla="*/ 18933 h 1984242"/>
                <a:gd name="connsiteX0" fmla="*/ 0 w 9413612"/>
                <a:gd name="connsiteY0" fmla="*/ 18933 h 1984242"/>
                <a:gd name="connsiteX1" fmla="*/ 6870575 w 9413612"/>
                <a:gd name="connsiteY1" fmla="*/ 0 h 1984242"/>
                <a:gd name="connsiteX2" fmla="*/ 9413612 w 9413612"/>
                <a:gd name="connsiteY2" fmla="*/ 18933 h 1984242"/>
                <a:gd name="connsiteX3" fmla="*/ 9413612 w 9413612"/>
                <a:gd name="connsiteY3" fmla="*/ 1982140 h 1984242"/>
                <a:gd name="connsiteX4" fmla="*/ 4241485 w 9413612"/>
                <a:gd name="connsiteY4" fmla="*/ 1984242 h 1984242"/>
                <a:gd name="connsiteX5" fmla="*/ 0 w 9413612"/>
                <a:gd name="connsiteY5" fmla="*/ 18933 h 1984242"/>
                <a:gd name="connsiteX0" fmla="*/ 0 w 5172127"/>
                <a:gd name="connsiteY0" fmla="*/ 1984242 h 1984242"/>
                <a:gd name="connsiteX1" fmla="*/ 2629090 w 5172127"/>
                <a:gd name="connsiteY1" fmla="*/ 0 h 1984242"/>
                <a:gd name="connsiteX2" fmla="*/ 5172127 w 5172127"/>
                <a:gd name="connsiteY2" fmla="*/ 18933 h 1984242"/>
                <a:gd name="connsiteX3" fmla="*/ 5172127 w 5172127"/>
                <a:gd name="connsiteY3" fmla="*/ 1982140 h 1984242"/>
                <a:gd name="connsiteX4" fmla="*/ 0 w 5172127"/>
                <a:gd name="connsiteY4" fmla="*/ 1984242 h 1984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72127" h="1984242">
                  <a:moveTo>
                    <a:pt x="0" y="1984242"/>
                  </a:moveTo>
                  <a:lnTo>
                    <a:pt x="2629090" y="0"/>
                  </a:lnTo>
                  <a:lnTo>
                    <a:pt x="5172127" y="18933"/>
                  </a:lnTo>
                  <a:lnTo>
                    <a:pt x="5172127" y="1982140"/>
                  </a:lnTo>
                  <a:lnTo>
                    <a:pt x="0" y="1984242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342900" indent="-3429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</a:pPr>
              <a:endParaRPr lang="zh-CN" altLang="en-US" sz="3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4270014" y="2852040"/>
              <a:ext cx="3489876" cy="521055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342900" indent="-3429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</a:pPr>
              <a:endParaRPr lang="zh-CN" altLang="en-US" sz="3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文本框 39"/>
          <p:cNvSpPr txBox="1"/>
          <p:nvPr/>
        </p:nvSpPr>
        <p:spPr>
          <a:xfrm>
            <a:off x="2411760" y="3212976"/>
            <a:ext cx="3738883" cy="40011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342900" indent="-342900"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1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1" hangingPunct="1">
              <a:spcBef>
                <a:spcPct val="20000"/>
              </a:spcBef>
              <a:buClr>
                <a:schemeClr val="tx1"/>
              </a:buClr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1" hangingPunct="1">
              <a:spcBef>
                <a:spcPct val="20000"/>
              </a:spcBef>
              <a:buChar char="–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1" hangingPunct="1">
              <a:spcBef>
                <a:spcPct val="20000"/>
              </a:spcBef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r>
              <a:rPr lang="en-US" altLang="zh-CN" dirty="0"/>
              <a:t>02. </a:t>
            </a:r>
            <a:r>
              <a:rPr lang="zh-CN" altLang="en-US" dirty="0"/>
              <a:t>组合数据类型</a:t>
            </a:r>
          </a:p>
        </p:txBody>
      </p:sp>
      <p:sp>
        <p:nvSpPr>
          <p:cNvPr id="14" name="文本框 38"/>
          <p:cNvSpPr txBox="1"/>
          <p:nvPr/>
        </p:nvSpPr>
        <p:spPr>
          <a:xfrm>
            <a:off x="2411760" y="2071319"/>
            <a:ext cx="3882900" cy="40011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342900" indent="-342900"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1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1" hangingPunct="1">
              <a:spcBef>
                <a:spcPct val="20000"/>
              </a:spcBef>
              <a:buClr>
                <a:schemeClr val="tx1"/>
              </a:buClr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1" hangingPunct="1">
              <a:spcBef>
                <a:spcPct val="20000"/>
              </a:spcBef>
              <a:buChar char="–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1" hangingPunct="1">
              <a:spcBef>
                <a:spcPct val="20000"/>
              </a:spcBef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r>
              <a:rPr lang="en-US" altLang="zh-CN" dirty="0"/>
              <a:t>01. </a:t>
            </a:r>
            <a:r>
              <a:rPr lang="zh-CN" altLang="en-US" dirty="0"/>
              <a:t>函数</a:t>
            </a:r>
          </a:p>
        </p:txBody>
      </p:sp>
    </p:spTree>
    <p:extLst>
      <p:ext uri="{BB962C8B-B14F-4D97-AF65-F5344CB8AC3E}">
        <p14:creationId xmlns:p14="http://schemas.microsoft.com/office/powerpoint/2010/main" val="813478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6511">
        <p:split orient="vert"/>
      </p:transition>
    </mc:Choice>
    <mc:Fallback xmlns="">
      <p:transition spd="slow" advTm="6511">
        <p:split orient="vert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bject 17">
            <a:extLst>
              <a:ext uri="{FF2B5EF4-FFF2-40B4-BE49-F238E27FC236}">
                <a16:creationId xmlns:a16="http://schemas.microsoft.com/office/drawing/2014/main" id="{85AD0452-70FB-4BBD-B2C9-053F70C016D7}"/>
              </a:ext>
            </a:extLst>
          </p:cNvPr>
          <p:cNvSpPr/>
          <p:nvPr/>
        </p:nvSpPr>
        <p:spPr>
          <a:xfrm>
            <a:off x="2051720" y="2564904"/>
            <a:ext cx="4032448" cy="2232248"/>
          </a:xfrm>
          <a:custGeom>
            <a:avLst/>
            <a:gdLst/>
            <a:ahLst/>
            <a:cxnLst/>
            <a:rect l="l" t="t" r="r" b="b"/>
            <a:pathLst>
              <a:path w="454659" h="432435">
                <a:moveTo>
                  <a:pt x="0" y="0"/>
                </a:moveTo>
                <a:lnTo>
                  <a:pt x="454151" y="0"/>
                </a:lnTo>
                <a:lnTo>
                  <a:pt x="454151" y="432054"/>
                </a:lnTo>
                <a:lnTo>
                  <a:pt x="0" y="432054"/>
                </a:lnTo>
                <a:lnTo>
                  <a:pt x="0" y="0"/>
                </a:lnTo>
                <a:close/>
              </a:path>
            </a:pathLst>
          </a:custGeom>
          <a:solidFill>
            <a:srgbClr val="CCECFF"/>
          </a:solidFill>
          <a:ln w="25400">
            <a:noFill/>
          </a:ln>
        </p:spPr>
        <p:txBody>
          <a:bodyPr wrap="square" lIns="0" tIns="0" rIns="0" bIns="0" rtlCol="0"/>
          <a:lstStyle/>
          <a:p>
            <a:endParaRPr sz="24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0" y="427081"/>
            <a:ext cx="9144000" cy="5847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zh-CN" altLang="en-US" dirty="0"/>
              <a:t>局部变量和全局变量</a:t>
            </a:r>
          </a:p>
        </p:txBody>
      </p:sp>
      <p:sp>
        <p:nvSpPr>
          <p:cNvPr id="41" name="矩形 40"/>
          <p:cNvSpPr/>
          <p:nvPr/>
        </p:nvSpPr>
        <p:spPr>
          <a:xfrm>
            <a:off x="2267744" y="5511349"/>
            <a:ext cx="2130410" cy="58105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>
              <a:lnSpc>
                <a:spcPct val="150000"/>
              </a:lnSpc>
            </a:pPr>
            <a:r>
              <a:rPr lang="zh-CN" altLang="en-US" sz="2400" b="1" dirty="0">
                <a:solidFill>
                  <a:srgbClr val="2A4F8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uawei Sans" panose="020C0503030203020204" pitchFamily="34" charset="0"/>
              </a:rPr>
              <a:t>运行结果：</a:t>
            </a:r>
          </a:p>
        </p:txBody>
      </p:sp>
      <p:sp>
        <p:nvSpPr>
          <p:cNvPr id="42" name="object 5"/>
          <p:cNvSpPr/>
          <p:nvPr/>
        </p:nvSpPr>
        <p:spPr>
          <a:xfrm>
            <a:off x="6333099" y="3417453"/>
            <a:ext cx="147314" cy="1511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object 8"/>
          <p:cNvSpPr txBox="1"/>
          <p:nvPr/>
        </p:nvSpPr>
        <p:spPr>
          <a:xfrm>
            <a:off x="2123728" y="2040400"/>
            <a:ext cx="1880994" cy="431527"/>
          </a:xfrm>
          <a:prstGeom prst="rect">
            <a:avLst/>
          </a:prstGeom>
          <a:noFill/>
          <a:ln w="25400">
            <a:noFill/>
          </a:ln>
        </p:spPr>
        <p:txBody>
          <a:bodyPr vert="horz" wrap="square" lIns="0" tIns="61594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484"/>
              </a:spcBef>
            </a:pPr>
            <a:r>
              <a:rPr sz="2400" b="1" spc="-5" dirty="0"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n, s = </a:t>
            </a:r>
            <a:r>
              <a:rPr lang="en-US" sz="2400" b="1" spc="-5" dirty="0"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8</a:t>
            </a:r>
            <a:r>
              <a:rPr sz="2400" b="1" spc="-5" dirty="0"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,</a:t>
            </a:r>
            <a:r>
              <a:rPr sz="2400" b="1" spc="-55" dirty="0"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 </a:t>
            </a:r>
            <a:r>
              <a:rPr lang="en-US" sz="2400" b="1" spc="-5" dirty="0"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1</a:t>
            </a:r>
            <a:r>
              <a:rPr sz="2400" b="1" spc="-5" dirty="0"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0</a:t>
            </a:r>
            <a:endParaRPr sz="2400" b="1" dirty="0"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46" name="object 11"/>
          <p:cNvSpPr txBox="1"/>
          <p:nvPr/>
        </p:nvSpPr>
        <p:spPr>
          <a:xfrm>
            <a:off x="2267744" y="4844553"/>
            <a:ext cx="3145072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b="1" spc="-5" dirty="0"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print(fact(n),</a:t>
            </a:r>
            <a:r>
              <a:rPr sz="2400" b="1" spc="-35" dirty="0"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 </a:t>
            </a:r>
            <a:r>
              <a:rPr sz="2400" b="1" spc="-5" dirty="0"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s)</a:t>
            </a:r>
            <a:endParaRPr sz="2400" b="1" dirty="0"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47" name="object 13"/>
          <p:cNvSpPr txBox="1"/>
          <p:nvPr/>
        </p:nvSpPr>
        <p:spPr>
          <a:xfrm>
            <a:off x="5825314" y="1988840"/>
            <a:ext cx="3318686" cy="4303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>
              <a:lnSpc>
                <a:spcPct val="120000"/>
              </a:lnSpc>
              <a:defRPr sz="20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dirty="0"/>
              <a:t>n和s是全局变量</a:t>
            </a:r>
          </a:p>
        </p:txBody>
      </p:sp>
      <p:sp>
        <p:nvSpPr>
          <p:cNvPr id="49" name="object 17"/>
          <p:cNvSpPr/>
          <p:nvPr/>
        </p:nvSpPr>
        <p:spPr>
          <a:xfrm>
            <a:off x="3707905" y="4869160"/>
            <a:ext cx="792088" cy="409137"/>
          </a:xfrm>
          <a:custGeom>
            <a:avLst/>
            <a:gdLst/>
            <a:ahLst/>
            <a:cxnLst/>
            <a:rect l="l" t="t" r="r" b="b"/>
            <a:pathLst>
              <a:path w="454659" h="432435">
                <a:moveTo>
                  <a:pt x="0" y="0"/>
                </a:moveTo>
                <a:lnTo>
                  <a:pt x="454151" y="0"/>
                </a:lnTo>
                <a:lnTo>
                  <a:pt x="454151" y="432054"/>
                </a:lnTo>
                <a:lnTo>
                  <a:pt x="0" y="432054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 sz="24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object 19"/>
          <p:cNvSpPr txBox="1"/>
          <p:nvPr/>
        </p:nvSpPr>
        <p:spPr>
          <a:xfrm>
            <a:off x="6417199" y="3178436"/>
            <a:ext cx="2403273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>
              <a:lnSpc>
                <a:spcPct val="120000"/>
              </a:lnSpc>
              <a:defRPr sz="20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dirty="0"/>
              <a:t>fact()函数中的n和s是局部变量</a:t>
            </a:r>
          </a:p>
        </p:txBody>
      </p:sp>
      <p:sp>
        <p:nvSpPr>
          <p:cNvPr id="51" name="object 22"/>
          <p:cNvSpPr txBox="1"/>
          <p:nvPr/>
        </p:nvSpPr>
        <p:spPr>
          <a:xfrm>
            <a:off x="5819164" y="4843912"/>
            <a:ext cx="3324836" cy="4303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>
              <a:lnSpc>
                <a:spcPct val="120000"/>
              </a:lnSpc>
              <a:defRPr sz="20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dirty="0"/>
              <a:t>n和s是全局变量</a:t>
            </a:r>
          </a:p>
        </p:txBody>
      </p:sp>
      <p:cxnSp>
        <p:nvCxnSpPr>
          <p:cNvPr id="53" name="直接箭头连接符 52"/>
          <p:cNvCxnSpPr/>
          <p:nvPr/>
        </p:nvCxnSpPr>
        <p:spPr>
          <a:xfrm flipH="1">
            <a:off x="5148063" y="2271844"/>
            <a:ext cx="582216" cy="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5" name="右中括号 54"/>
          <p:cNvSpPr/>
          <p:nvPr/>
        </p:nvSpPr>
        <p:spPr>
          <a:xfrm>
            <a:off x="6141277" y="2705788"/>
            <a:ext cx="131905" cy="1944216"/>
          </a:xfrm>
          <a:prstGeom prst="rightBracket">
            <a:avLst/>
          </a:prstGeom>
          <a:ln w="28575">
            <a:solidFill>
              <a:srgbClr val="C0000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051720" y="2588794"/>
            <a:ext cx="4032519" cy="2743640"/>
            <a:chOff x="1539449" y="2615454"/>
            <a:chExt cx="3944828" cy="2743640"/>
          </a:xfrm>
        </p:grpSpPr>
        <p:sp>
          <p:nvSpPr>
            <p:cNvPr id="44" name="object 9"/>
            <p:cNvSpPr txBox="1"/>
            <p:nvPr/>
          </p:nvSpPr>
          <p:spPr>
            <a:xfrm>
              <a:off x="2243871" y="3071460"/>
              <a:ext cx="1540655" cy="381515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2400" b="1" spc="-5" dirty="0">
                  <a:latin typeface="微软雅黑" pitchFamily="34" charset="-122"/>
                  <a:ea typeface="微软雅黑" pitchFamily="34" charset="-122"/>
                  <a:cs typeface="Arial" panose="020B0604020202020204" pitchFamily="34" charset="0"/>
                </a:rPr>
                <a:t>s =</a:t>
              </a:r>
              <a:r>
                <a:rPr sz="2400" b="1" spc="-85" dirty="0">
                  <a:latin typeface="微软雅黑" pitchFamily="34" charset="-122"/>
                  <a:ea typeface="微软雅黑" pitchFamily="34" charset="-122"/>
                  <a:cs typeface="Arial" panose="020B0604020202020204" pitchFamily="34" charset="0"/>
                </a:rPr>
                <a:t> </a:t>
              </a:r>
              <a:r>
                <a:rPr sz="2400" b="1" spc="-5" dirty="0">
                  <a:latin typeface="微软雅黑" pitchFamily="34" charset="-122"/>
                  <a:ea typeface="微软雅黑" pitchFamily="34" charset="-122"/>
                  <a:cs typeface="Arial" panose="020B0604020202020204" pitchFamily="34" charset="0"/>
                </a:rPr>
                <a:t>1</a:t>
              </a:r>
              <a:endParaRPr sz="2400" b="1" dirty="0"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5" name="object 10"/>
            <p:cNvSpPr txBox="1"/>
            <p:nvPr/>
          </p:nvSpPr>
          <p:spPr>
            <a:xfrm>
              <a:off x="2243871" y="3425744"/>
              <a:ext cx="3240406" cy="193335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431800" marR="5080" indent="-419734">
                <a:lnSpc>
                  <a:spcPct val="130000"/>
                </a:lnSpc>
              </a:pPr>
              <a:r>
                <a:rPr sz="2400" b="1" dirty="0">
                  <a:solidFill>
                    <a:srgbClr val="FF7700"/>
                  </a:solidFill>
                  <a:latin typeface="微软雅黑" pitchFamily="34" charset="-122"/>
                  <a:ea typeface="微软雅黑" pitchFamily="34" charset="-122"/>
                  <a:cs typeface="Arial" panose="020B0604020202020204" pitchFamily="34" charset="0"/>
                </a:rPr>
                <a:t>for </a:t>
              </a:r>
              <a:r>
                <a:rPr sz="2400" b="1" spc="-5" dirty="0">
                  <a:latin typeface="微软雅黑" pitchFamily="34" charset="-122"/>
                  <a:ea typeface="微软雅黑" pitchFamily="34" charset="-122"/>
                  <a:cs typeface="Arial" panose="020B0604020202020204" pitchFamily="34" charset="0"/>
                </a:rPr>
                <a:t>i </a:t>
              </a:r>
              <a:r>
                <a:rPr sz="2400" b="1" spc="-5" dirty="0">
                  <a:solidFill>
                    <a:srgbClr val="FF7700"/>
                  </a:solidFill>
                  <a:latin typeface="微软雅黑" pitchFamily="34" charset="-122"/>
                  <a:ea typeface="微软雅黑" pitchFamily="34" charset="-122"/>
                  <a:cs typeface="Arial" panose="020B0604020202020204" pitchFamily="34" charset="0"/>
                </a:rPr>
                <a:t>in </a:t>
              </a:r>
              <a:r>
                <a:rPr sz="2400" b="1" dirty="0">
                  <a:solidFill>
                    <a:srgbClr val="900090"/>
                  </a:solidFill>
                  <a:latin typeface="微软雅黑" pitchFamily="34" charset="-122"/>
                  <a:ea typeface="微软雅黑" pitchFamily="34" charset="-122"/>
                  <a:cs typeface="Arial" panose="020B0604020202020204" pitchFamily="34" charset="0"/>
                </a:rPr>
                <a:t>range</a:t>
              </a:r>
              <a:r>
                <a:rPr sz="2400" b="1" dirty="0">
                  <a:latin typeface="微软雅黑" pitchFamily="34" charset="-122"/>
                  <a:ea typeface="微软雅黑" pitchFamily="34" charset="-122"/>
                  <a:cs typeface="Arial" panose="020B0604020202020204" pitchFamily="34" charset="0"/>
                </a:rPr>
                <a:t>(1,</a:t>
              </a:r>
              <a:r>
                <a:rPr sz="2400" b="1" spc="-70" dirty="0">
                  <a:latin typeface="微软雅黑" pitchFamily="34" charset="-122"/>
                  <a:ea typeface="微软雅黑" pitchFamily="34" charset="-122"/>
                  <a:cs typeface="Arial" panose="020B0604020202020204" pitchFamily="34" charset="0"/>
                </a:rPr>
                <a:t> </a:t>
              </a:r>
              <a:r>
                <a:rPr sz="2400" b="1" spc="-5" dirty="0">
                  <a:latin typeface="微软雅黑" pitchFamily="34" charset="-122"/>
                  <a:ea typeface="微软雅黑" pitchFamily="34" charset="-122"/>
                  <a:cs typeface="Arial" panose="020B0604020202020204" pitchFamily="34" charset="0"/>
                </a:rPr>
                <a:t>n+1):  </a:t>
              </a:r>
              <a:endParaRPr lang="en-US" sz="2400" b="1" spc="-5" dirty="0"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endParaRPr>
            </a:p>
            <a:p>
              <a:pPr marL="431800" marR="5080" indent="-419734">
                <a:lnSpc>
                  <a:spcPct val="130000"/>
                </a:lnSpc>
              </a:pPr>
              <a:r>
                <a:rPr lang="en-US" sz="2400" b="1" spc="-5" dirty="0">
                  <a:latin typeface="微软雅黑" pitchFamily="34" charset="-122"/>
                  <a:ea typeface="微软雅黑" pitchFamily="34" charset="-122"/>
                  <a:cs typeface="Arial" panose="020B0604020202020204" pitchFamily="34" charset="0"/>
                </a:rPr>
                <a:t>	</a:t>
              </a:r>
              <a:r>
                <a:rPr sz="2400" b="1" dirty="0">
                  <a:latin typeface="微软雅黑" pitchFamily="34" charset="-122"/>
                  <a:ea typeface="微软雅黑" pitchFamily="34" charset="-122"/>
                  <a:cs typeface="Arial" panose="020B0604020202020204" pitchFamily="34" charset="0"/>
                </a:rPr>
                <a:t> </a:t>
              </a:r>
              <a:r>
                <a:rPr sz="2400" b="1" spc="-5" dirty="0">
                  <a:latin typeface="微软雅黑" pitchFamily="34" charset="-122"/>
                  <a:ea typeface="微软雅黑" pitchFamily="34" charset="-122"/>
                  <a:cs typeface="Arial" panose="020B0604020202020204" pitchFamily="34" charset="0"/>
                </a:rPr>
                <a:t>s </a:t>
              </a:r>
              <a:r>
                <a:rPr sz="2400" b="1" dirty="0">
                  <a:latin typeface="微软雅黑" pitchFamily="34" charset="-122"/>
                  <a:ea typeface="微软雅黑" pitchFamily="34" charset="-122"/>
                  <a:cs typeface="Arial" panose="020B0604020202020204" pitchFamily="34" charset="0"/>
                </a:rPr>
                <a:t>*=</a:t>
              </a:r>
              <a:r>
                <a:rPr sz="2400" b="1" spc="-15" dirty="0">
                  <a:latin typeface="微软雅黑" pitchFamily="34" charset="-122"/>
                  <a:ea typeface="微软雅黑" pitchFamily="34" charset="-122"/>
                  <a:cs typeface="Arial" panose="020B0604020202020204" pitchFamily="34" charset="0"/>
                </a:rPr>
                <a:t> </a:t>
              </a:r>
              <a:r>
                <a:rPr sz="2400" b="1" spc="-5" dirty="0">
                  <a:latin typeface="微软雅黑" pitchFamily="34" charset="-122"/>
                  <a:ea typeface="微软雅黑" pitchFamily="34" charset="-122"/>
                  <a:cs typeface="Arial" panose="020B0604020202020204" pitchFamily="34" charset="0"/>
                </a:rPr>
                <a:t>i</a:t>
              </a:r>
              <a:endParaRPr sz="2400" b="1" dirty="0"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endParaRPr>
            </a:p>
            <a:p>
              <a:pPr marL="12700">
                <a:lnSpc>
                  <a:spcPct val="130000"/>
                </a:lnSpc>
              </a:pPr>
              <a:r>
                <a:rPr sz="2400" b="1" spc="-5" dirty="0">
                  <a:solidFill>
                    <a:srgbClr val="FF7700"/>
                  </a:solidFill>
                  <a:latin typeface="微软雅黑" pitchFamily="34" charset="-122"/>
                  <a:ea typeface="微软雅黑" pitchFamily="34" charset="-122"/>
                  <a:cs typeface="Arial" panose="020B0604020202020204" pitchFamily="34" charset="0"/>
                </a:rPr>
                <a:t>return </a:t>
              </a:r>
              <a:r>
                <a:rPr sz="2400" b="1" spc="-5" dirty="0">
                  <a:latin typeface="微软雅黑" pitchFamily="34" charset="-122"/>
                  <a:ea typeface="微软雅黑" pitchFamily="34" charset="-122"/>
                  <a:cs typeface="Arial" panose="020B0604020202020204" pitchFamily="34" charset="0"/>
                </a:rPr>
                <a:t>s</a:t>
              </a:r>
              <a:endParaRPr sz="2400" b="1" dirty="0"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1539449" y="2615454"/>
              <a:ext cx="211326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90805">
                <a:lnSpc>
                  <a:spcPct val="100000"/>
                </a:lnSpc>
                <a:spcBef>
                  <a:spcPts val="1200"/>
                </a:spcBef>
              </a:pPr>
              <a:r>
                <a:rPr lang="en-US" altLang="zh-CN" sz="2400" b="1" spc="-5" dirty="0" err="1">
                  <a:solidFill>
                    <a:srgbClr val="FF7700"/>
                  </a:solidFill>
                  <a:latin typeface="微软雅黑" pitchFamily="34" charset="-122"/>
                  <a:ea typeface="微软雅黑" pitchFamily="34" charset="-122"/>
                  <a:cs typeface="Arial" panose="020B0604020202020204" pitchFamily="34" charset="0"/>
                </a:rPr>
                <a:t>def</a:t>
              </a:r>
              <a:r>
                <a:rPr lang="en-US" altLang="zh-CN" sz="2400" b="1" spc="-5" dirty="0">
                  <a:solidFill>
                    <a:srgbClr val="FF7700"/>
                  </a:solidFill>
                  <a:latin typeface="微软雅黑" pitchFamily="34" charset="-122"/>
                  <a:ea typeface="微软雅黑" pitchFamily="34" charset="-122"/>
                  <a:cs typeface="Arial" panose="020B0604020202020204" pitchFamily="34" charset="0"/>
                </a:rPr>
                <a:t> </a:t>
              </a:r>
              <a:r>
                <a:rPr lang="en-US" altLang="zh-CN" sz="2400" b="1" dirty="0">
                  <a:latin typeface="微软雅黑" pitchFamily="34" charset="-122"/>
                  <a:ea typeface="微软雅黑" pitchFamily="34" charset="-122"/>
                  <a:cs typeface="Arial" panose="020B0604020202020204" pitchFamily="34" charset="0"/>
                </a:rPr>
                <a:t>fact(n)</a:t>
              </a:r>
              <a:r>
                <a:rPr lang="en-US" altLang="zh-CN" sz="2400" b="1" spc="-60" dirty="0">
                  <a:latin typeface="微软雅黑" pitchFamily="34" charset="-122"/>
                  <a:ea typeface="微软雅黑" pitchFamily="34" charset="-122"/>
                  <a:cs typeface="Arial" panose="020B0604020202020204" pitchFamily="34" charset="0"/>
                </a:rPr>
                <a:t> </a:t>
              </a:r>
              <a:r>
                <a:rPr lang="en-US" altLang="zh-CN" sz="2400" b="1" spc="-5" dirty="0">
                  <a:latin typeface="微软雅黑" pitchFamily="34" charset="-122"/>
                  <a:ea typeface="微软雅黑" pitchFamily="34" charset="-122"/>
                  <a:cs typeface="Arial" panose="020B0604020202020204" pitchFamily="34" charset="0"/>
                </a:rPr>
                <a:t>:</a:t>
              </a:r>
              <a:endParaRPr lang="en-US" altLang="zh-CN" sz="2400" b="1" dirty="0"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3517475" y="6135687"/>
            <a:ext cx="16007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lang="en-US" altLang="zh-CN" sz="2400" b="1" spc="-5" dirty="0">
                <a:solidFill>
                  <a:srgbClr val="0010FF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40320</a:t>
            </a:r>
            <a:r>
              <a:rPr lang="en-US" altLang="zh-CN" sz="2400" b="1" spc="-70" dirty="0">
                <a:solidFill>
                  <a:srgbClr val="0010FF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 </a:t>
            </a:r>
            <a:r>
              <a:rPr lang="en-US" altLang="zh-CN" sz="2400" b="1" dirty="0">
                <a:solidFill>
                  <a:srgbClr val="0010FF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10</a:t>
            </a:r>
            <a:endParaRPr lang="en-US" altLang="zh-CN" sz="2400" b="1" dirty="0"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</p:txBody>
      </p:sp>
      <p:cxnSp>
        <p:nvCxnSpPr>
          <p:cNvPr id="33" name="直接箭头连接符 32"/>
          <p:cNvCxnSpPr/>
          <p:nvPr/>
        </p:nvCxnSpPr>
        <p:spPr>
          <a:xfrm flipH="1">
            <a:off x="5148063" y="5066332"/>
            <a:ext cx="582216" cy="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34" name="组合 33"/>
          <p:cNvGrpSpPr/>
          <p:nvPr/>
        </p:nvGrpSpPr>
        <p:grpSpPr>
          <a:xfrm>
            <a:off x="607654" y="1220559"/>
            <a:ext cx="1322668" cy="514902"/>
            <a:chOff x="2873828" y="1394361"/>
            <a:chExt cx="1236822" cy="514902"/>
          </a:xfrm>
        </p:grpSpPr>
        <p:sp>
          <p:nvSpPr>
            <p:cNvPr id="35" name="Rectangle: Rounded Corners 4"/>
            <p:cNvSpPr/>
            <p:nvPr/>
          </p:nvSpPr>
          <p:spPr>
            <a:xfrm>
              <a:off x="2873828" y="1394361"/>
              <a:ext cx="1236821" cy="462426"/>
            </a:xfrm>
            <a:prstGeom prst="roundRect">
              <a:avLst/>
            </a:prstGeom>
            <a:solidFill>
              <a:srgbClr val="595959"/>
            </a:soli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620000" anchor="t" anchorCtr="1">
              <a:normAutofit fontScale="25000" lnSpcReduction="20000"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2873828" y="1411306"/>
              <a:ext cx="1236822" cy="49795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例</a:t>
              </a:r>
              <a:r>
                <a:rPr lang="en-US" altLang="zh-CN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3.6</a:t>
              </a:r>
              <a:endPara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2098432" y="1255649"/>
            <a:ext cx="57859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微软雅黑" pitchFamily="34" charset="-122"/>
                <a:ea typeface="微软雅黑" pitchFamily="34" charset="-122"/>
                <a:cs typeface="微软雅黑"/>
              </a:rPr>
              <a:t>编写函数计算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  <a:cs typeface="微软雅黑"/>
              </a:rPr>
              <a:t>n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  <a:cs typeface="微软雅黑"/>
              </a:rPr>
              <a:t>的阶乘，并调用函数求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  <a:cs typeface="微软雅黑"/>
              </a:rPr>
              <a:t>8!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  <a:cs typeface="微软雅黑"/>
              </a:rPr>
              <a:t> </a:t>
            </a:r>
          </a:p>
        </p:txBody>
      </p:sp>
      <p:sp>
        <p:nvSpPr>
          <p:cNvPr id="24" name="object 16"/>
          <p:cNvSpPr/>
          <p:nvPr/>
        </p:nvSpPr>
        <p:spPr>
          <a:xfrm>
            <a:off x="2132514" y="2080493"/>
            <a:ext cx="1780222" cy="382701"/>
          </a:xfrm>
          <a:custGeom>
            <a:avLst/>
            <a:gdLst/>
            <a:ahLst/>
            <a:cxnLst/>
            <a:rect l="l" t="t" r="r" b="b"/>
            <a:pathLst>
              <a:path w="454660" h="432435">
                <a:moveTo>
                  <a:pt x="0" y="0"/>
                </a:moveTo>
                <a:lnTo>
                  <a:pt x="454151" y="0"/>
                </a:lnTo>
                <a:lnTo>
                  <a:pt x="454151" y="432054"/>
                </a:lnTo>
                <a:lnTo>
                  <a:pt x="0" y="432054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 sz="24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object 17">
            <a:extLst>
              <a:ext uri="{FF2B5EF4-FFF2-40B4-BE49-F238E27FC236}">
                <a16:creationId xmlns:a16="http://schemas.microsoft.com/office/drawing/2014/main" id="{DAD6D576-CFB9-4ECE-B8F7-A2989479B7B5}"/>
              </a:ext>
            </a:extLst>
          </p:cNvPr>
          <p:cNvSpPr/>
          <p:nvPr/>
        </p:nvSpPr>
        <p:spPr>
          <a:xfrm>
            <a:off x="2627784" y="3068961"/>
            <a:ext cx="360040" cy="360039"/>
          </a:xfrm>
          <a:custGeom>
            <a:avLst/>
            <a:gdLst/>
            <a:ahLst/>
            <a:cxnLst/>
            <a:rect l="l" t="t" r="r" b="b"/>
            <a:pathLst>
              <a:path w="454659" h="432435">
                <a:moveTo>
                  <a:pt x="0" y="0"/>
                </a:moveTo>
                <a:lnTo>
                  <a:pt x="454151" y="0"/>
                </a:lnTo>
                <a:lnTo>
                  <a:pt x="454151" y="432054"/>
                </a:lnTo>
                <a:lnTo>
                  <a:pt x="0" y="432054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 sz="24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object 17">
            <a:extLst>
              <a:ext uri="{FF2B5EF4-FFF2-40B4-BE49-F238E27FC236}">
                <a16:creationId xmlns:a16="http://schemas.microsoft.com/office/drawing/2014/main" id="{9B6F0B4B-667D-4812-9ACF-0E2D1EE24D8C}"/>
              </a:ext>
            </a:extLst>
          </p:cNvPr>
          <p:cNvSpPr/>
          <p:nvPr/>
        </p:nvSpPr>
        <p:spPr>
          <a:xfrm>
            <a:off x="3131840" y="3933056"/>
            <a:ext cx="360040" cy="360039"/>
          </a:xfrm>
          <a:custGeom>
            <a:avLst/>
            <a:gdLst/>
            <a:ahLst/>
            <a:cxnLst/>
            <a:rect l="l" t="t" r="r" b="b"/>
            <a:pathLst>
              <a:path w="454659" h="432435">
                <a:moveTo>
                  <a:pt x="0" y="0"/>
                </a:moveTo>
                <a:lnTo>
                  <a:pt x="454151" y="0"/>
                </a:lnTo>
                <a:lnTo>
                  <a:pt x="454151" y="432054"/>
                </a:lnTo>
                <a:lnTo>
                  <a:pt x="0" y="432054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 sz="24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object 17">
            <a:extLst>
              <a:ext uri="{FF2B5EF4-FFF2-40B4-BE49-F238E27FC236}">
                <a16:creationId xmlns:a16="http://schemas.microsoft.com/office/drawing/2014/main" id="{43B53F7D-0D5B-4A6C-B4E7-730C1E8A277A}"/>
              </a:ext>
            </a:extLst>
          </p:cNvPr>
          <p:cNvSpPr/>
          <p:nvPr/>
        </p:nvSpPr>
        <p:spPr>
          <a:xfrm>
            <a:off x="5220072" y="3501008"/>
            <a:ext cx="360040" cy="360039"/>
          </a:xfrm>
          <a:custGeom>
            <a:avLst/>
            <a:gdLst/>
            <a:ahLst/>
            <a:cxnLst/>
            <a:rect l="l" t="t" r="r" b="b"/>
            <a:pathLst>
              <a:path w="454659" h="432435">
                <a:moveTo>
                  <a:pt x="0" y="0"/>
                </a:moveTo>
                <a:lnTo>
                  <a:pt x="454151" y="0"/>
                </a:lnTo>
                <a:lnTo>
                  <a:pt x="454151" y="432054"/>
                </a:lnTo>
                <a:lnTo>
                  <a:pt x="0" y="432054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 sz="24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object 17">
            <a:extLst>
              <a:ext uri="{FF2B5EF4-FFF2-40B4-BE49-F238E27FC236}">
                <a16:creationId xmlns:a16="http://schemas.microsoft.com/office/drawing/2014/main" id="{0BC8C246-0586-4CDE-BA85-5D934959FFD7}"/>
              </a:ext>
            </a:extLst>
          </p:cNvPr>
          <p:cNvSpPr/>
          <p:nvPr/>
        </p:nvSpPr>
        <p:spPr>
          <a:xfrm>
            <a:off x="3923928" y="3933056"/>
            <a:ext cx="360040" cy="360039"/>
          </a:xfrm>
          <a:custGeom>
            <a:avLst/>
            <a:gdLst/>
            <a:ahLst/>
            <a:cxnLst/>
            <a:rect l="l" t="t" r="r" b="b"/>
            <a:pathLst>
              <a:path w="454659" h="432435">
                <a:moveTo>
                  <a:pt x="0" y="0"/>
                </a:moveTo>
                <a:lnTo>
                  <a:pt x="454151" y="0"/>
                </a:lnTo>
                <a:lnTo>
                  <a:pt x="454151" y="432054"/>
                </a:lnTo>
                <a:lnTo>
                  <a:pt x="0" y="432054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 sz="24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object 17">
            <a:extLst>
              <a:ext uri="{FF2B5EF4-FFF2-40B4-BE49-F238E27FC236}">
                <a16:creationId xmlns:a16="http://schemas.microsoft.com/office/drawing/2014/main" id="{8D4BB020-AA40-4CB6-AA7B-DA5F90EE16DC}"/>
              </a:ext>
            </a:extLst>
          </p:cNvPr>
          <p:cNvSpPr/>
          <p:nvPr/>
        </p:nvSpPr>
        <p:spPr>
          <a:xfrm>
            <a:off x="3419872" y="2636912"/>
            <a:ext cx="360040" cy="360039"/>
          </a:xfrm>
          <a:custGeom>
            <a:avLst/>
            <a:gdLst/>
            <a:ahLst/>
            <a:cxnLst/>
            <a:rect l="l" t="t" r="r" b="b"/>
            <a:pathLst>
              <a:path w="454659" h="432435">
                <a:moveTo>
                  <a:pt x="0" y="0"/>
                </a:moveTo>
                <a:lnTo>
                  <a:pt x="454151" y="0"/>
                </a:lnTo>
                <a:lnTo>
                  <a:pt x="454151" y="432054"/>
                </a:lnTo>
                <a:lnTo>
                  <a:pt x="0" y="432054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 sz="2400" b="1">
              <a:latin typeface="微软雅黑" pitchFamily="34" charset="-122"/>
              <a:ea typeface="微软雅黑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3933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41280">
        <p:fade/>
      </p:transition>
    </mc:Choice>
    <mc:Fallback xmlns="">
      <p:transition spd="med" advTm="14128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41" grpId="0"/>
      <p:bldP spid="43" grpId="0"/>
      <p:bldP spid="46" grpId="0"/>
      <p:bldP spid="47" grpId="0" animBg="1"/>
      <p:bldP spid="49" grpId="0" animBg="1"/>
      <p:bldP spid="50" grpId="0" animBg="1"/>
      <p:bldP spid="51" grpId="0" animBg="1"/>
      <p:bldP spid="55" grpId="0" animBg="1"/>
      <p:bldP spid="3" grpId="0"/>
      <p:bldP spid="10" grpId="0"/>
      <p:bldP spid="24" grpId="0" animBg="1"/>
      <p:bldP spid="27" grpId="0" animBg="1"/>
      <p:bldP spid="28" grpId="0" animBg="1"/>
      <p:bldP spid="29" grpId="0" animBg="1"/>
      <p:bldP spid="30" grpId="0" animBg="1"/>
      <p:bldP spid="4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-205836" y="128760"/>
            <a:ext cx="3828572" cy="2470705"/>
            <a:chOff x="-274449" y="128759"/>
            <a:chExt cx="5104763" cy="2470705"/>
          </a:xfrm>
        </p:grpSpPr>
        <p:grpSp>
          <p:nvGrpSpPr>
            <p:cNvPr id="52" name="组合 51"/>
            <p:cNvGrpSpPr/>
            <p:nvPr/>
          </p:nvGrpSpPr>
          <p:grpSpPr>
            <a:xfrm>
              <a:off x="-45890" y="128759"/>
              <a:ext cx="4876204" cy="2470705"/>
              <a:chOff x="3784881" y="1641160"/>
              <a:chExt cx="6200480" cy="2470705"/>
            </a:xfrm>
          </p:grpSpPr>
          <p:sp>
            <p:nvSpPr>
              <p:cNvPr id="76" name="矩形 42"/>
              <p:cNvSpPr/>
              <p:nvPr/>
            </p:nvSpPr>
            <p:spPr>
              <a:xfrm rot="1800000">
                <a:off x="3973757" y="1641160"/>
                <a:ext cx="6011604" cy="2470705"/>
              </a:xfrm>
              <a:custGeom>
                <a:avLst/>
                <a:gdLst>
                  <a:gd name="connsiteX0" fmla="*/ 0 w 9413612"/>
                  <a:gd name="connsiteY0" fmla="*/ 0 h 1963207"/>
                  <a:gd name="connsiteX1" fmla="*/ 9413612 w 9413612"/>
                  <a:gd name="connsiteY1" fmla="*/ 0 h 1963207"/>
                  <a:gd name="connsiteX2" fmla="*/ 9413612 w 9413612"/>
                  <a:gd name="connsiteY2" fmla="*/ 1963207 h 1963207"/>
                  <a:gd name="connsiteX3" fmla="*/ 0 w 9413612"/>
                  <a:gd name="connsiteY3" fmla="*/ 1963207 h 1963207"/>
                  <a:gd name="connsiteX4" fmla="*/ 0 w 9413612"/>
                  <a:gd name="connsiteY4" fmla="*/ 0 h 1963207"/>
                  <a:gd name="connsiteX0" fmla="*/ 0 w 9413612"/>
                  <a:gd name="connsiteY0" fmla="*/ 18933 h 1982140"/>
                  <a:gd name="connsiteX1" fmla="*/ 6870575 w 9413612"/>
                  <a:gd name="connsiteY1" fmla="*/ 0 h 1982140"/>
                  <a:gd name="connsiteX2" fmla="*/ 9413612 w 9413612"/>
                  <a:gd name="connsiteY2" fmla="*/ 18933 h 1982140"/>
                  <a:gd name="connsiteX3" fmla="*/ 9413612 w 9413612"/>
                  <a:gd name="connsiteY3" fmla="*/ 1982140 h 1982140"/>
                  <a:gd name="connsiteX4" fmla="*/ 0 w 9413612"/>
                  <a:gd name="connsiteY4" fmla="*/ 1982140 h 1982140"/>
                  <a:gd name="connsiteX5" fmla="*/ 0 w 9413612"/>
                  <a:gd name="connsiteY5" fmla="*/ 18933 h 1982140"/>
                  <a:gd name="connsiteX0" fmla="*/ 0 w 9413612"/>
                  <a:gd name="connsiteY0" fmla="*/ 18933 h 1984242"/>
                  <a:gd name="connsiteX1" fmla="*/ 6870575 w 9413612"/>
                  <a:gd name="connsiteY1" fmla="*/ 0 h 1984242"/>
                  <a:gd name="connsiteX2" fmla="*/ 9413612 w 9413612"/>
                  <a:gd name="connsiteY2" fmla="*/ 18933 h 1984242"/>
                  <a:gd name="connsiteX3" fmla="*/ 9413612 w 9413612"/>
                  <a:gd name="connsiteY3" fmla="*/ 1982140 h 1984242"/>
                  <a:gd name="connsiteX4" fmla="*/ 4241485 w 9413612"/>
                  <a:gd name="connsiteY4" fmla="*/ 1984242 h 1984242"/>
                  <a:gd name="connsiteX5" fmla="*/ 0 w 9413612"/>
                  <a:gd name="connsiteY5" fmla="*/ 1982140 h 1984242"/>
                  <a:gd name="connsiteX6" fmla="*/ 0 w 9413612"/>
                  <a:gd name="connsiteY6" fmla="*/ 18933 h 1984242"/>
                  <a:gd name="connsiteX0" fmla="*/ 0 w 9413612"/>
                  <a:gd name="connsiteY0" fmla="*/ 18933 h 1984242"/>
                  <a:gd name="connsiteX1" fmla="*/ 6870575 w 9413612"/>
                  <a:gd name="connsiteY1" fmla="*/ 0 h 1984242"/>
                  <a:gd name="connsiteX2" fmla="*/ 9413612 w 9413612"/>
                  <a:gd name="connsiteY2" fmla="*/ 18933 h 1984242"/>
                  <a:gd name="connsiteX3" fmla="*/ 9413612 w 9413612"/>
                  <a:gd name="connsiteY3" fmla="*/ 1982140 h 1984242"/>
                  <a:gd name="connsiteX4" fmla="*/ 4241485 w 9413612"/>
                  <a:gd name="connsiteY4" fmla="*/ 1984242 h 1984242"/>
                  <a:gd name="connsiteX5" fmla="*/ 0 w 9413612"/>
                  <a:gd name="connsiteY5" fmla="*/ 18933 h 1984242"/>
                  <a:gd name="connsiteX0" fmla="*/ 0 w 5172127"/>
                  <a:gd name="connsiteY0" fmla="*/ 1984242 h 1984242"/>
                  <a:gd name="connsiteX1" fmla="*/ 2629090 w 5172127"/>
                  <a:gd name="connsiteY1" fmla="*/ 0 h 1984242"/>
                  <a:gd name="connsiteX2" fmla="*/ 5172127 w 5172127"/>
                  <a:gd name="connsiteY2" fmla="*/ 18933 h 1984242"/>
                  <a:gd name="connsiteX3" fmla="*/ 5172127 w 5172127"/>
                  <a:gd name="connsiteY3" fmla="*/ 1982140 h 1984242"/>
                  <a:gd name="connsiteX4" fmla="*/ 0 w 5172127"/>
                  <a:gd name="connsiteY4" fmla="*/ 1984242 h 1984242"/>
                  <a:gd name="connsiteX0" fmla="*/ 1 w 5194787"/>
                  <a:gd name="connsiteY0" fmla="*/ 1687371 h 1982140"/>
                  <a:gd name="connsiteX1" fmla="*/ 2651750 w 5194787"/>
                  <a:gd name="connsiteY1" fmla="*/ 0 h 1982140"/>
                  <a:gd name="connsiteX2" fmla="*/ 5194787 w 5194787"/>
                  <a:gd name="connsiteY2" fmla="*/ 18933 h 1982140"/>
                  <a:gd name="connsiteX3" fmla="*/ 5194787 w 5194787"/>
                  <a:gd name="connsiteY3" fmla="*/ 1982140 h 1982140"/>
                  <a:gd name="connsiteX4" fmla="*/ 1 w 5194787"/>
                  <a:gd name="connsiteY4" fmla="*/ 1687371 h 1982140"/>
                  <a:gd name="connsiteX0" fmla="*/ 0 w 5194786"/>
                  <a:gd name="connsiteY0" fmla="*/ 1668438 h 1963207"/>
                  <a:gd name="connsiteX1" fmla="*/ 2447526 w 5194786"/>
                  <a:gd name="connsiteY1" fmla="*/ 35398 h 1963207"/>
                  <a:gd name="connsiteX2" fmla="*/ 5194786 w 5194786"/>
                  <a:gd name="connsiteY2" fmla="*/ 0 h 1963207"/>
                  <a:gd name="connsiteX3" fmla="*/ 5194786 w 5194786"/>
                  <a:gd name="connsiteY3" fmla="*/ 1963207 h 1963207"/>
                  <a:gd name="connsiteX4" fmla="*/ 0 w 5194786"/>
                  <a:gd name="connsiteY4" fmla="*/ 1668438 h 1963207"/>
                  <a:gd name="connsiteX0" fmla="*/ 0 w 5194786"/>
                  <a:gd name="connsiteY0" fmla="*/ 1724388 h 2019157"/>
                  <a:gd name="connsiteX1" fmla="*/ 3178544 w 5194786"/>
                  <a:gd name="connsiteY1" fmla="*/ 0 h 2019157"/>
                  <a:gd name="connsiteX2" fmla="*/ 5194786 w 5194786"/>
                  <a:gd name="connsiteY2" fmla="*/ 55950 h 2019157"/>
                  <a:gd name="connsiteX3" fmla="*/ 5194786 w 5194786"/>
                  <a:gd name="connsiteY3" fmla="*/ 2019157 h 2019157"/>
                  <a:gd name="connsiteX4" fmla="*/ 0 w 5194786"/>
                  <a:gd name="connsiteY4" fmla="*/ 1724388 h 2019157"/>
                  <a:gd name="connsiteX0" fmla="*/ 0 w 5194786"/>
                  <a:gd name="connsiteY0" fmla="*/ 1668438 h 1963207"/>
                  <a:gd name="connsiteX1" fmla="*/ 2567946 w 5194786"/>
                  <a:gd name="connsiteY1" fmla="*/ 3481 h 1963207"/>
                  <a:gd name="connsiteX2" fmla="*/ 5194786 w 5194786"/>
                  <a:gd name="connsiteY2" fmla="*/ 0 h 1963207"/>
                  <a:gd name="connsiteX3" fmla="*/ 5194786 w 5194786"/>
                  <a:gd name="connsiteY3" fmla="*/ 1963207 h 1963207"/>
                  <a:gd name="connsiteX4" fmla="*/ 0 w 5194786"/>
                  <a:gd name="connsiteY4" fmla="*/ 1668438 h 1963207"/>
                  <a:gd name="connsiteX0" fmla="*/ 0 w 5194786"/>
                  <a:gd name="connsiteY0" fmla="*/ 1668438 h 1963207"/>
                  <a:gd name="connsiteX1" fmla="*/ 2532045 w 5194786"/>
                  <a:gd name="connsiteY1" fmla="*/ 28039 h 1963207"/>
                  <a:gd name="connsiteX2" fmla="*/ 5194786 w 5194786"/>
                  <a:gd name="connsiteY2" fmla="*/ 0 h 1963207"/>
                  <a:gd name="connsiteX3" fmla="*/ 5194786 w 5194786"/>
                  <a:gd name="connsiteY3" fmla="*/ 1963207 h 1963207"/>
                  <a:gd name="connsiteX4" fmla="*/ 0 w 5194786"/>
                  <a:gd name="connsiteY4" fmla="*/ 1668438 h 1963207"/>
                  <a:gd name="connsiteX0" fmla="*/ 0 w 4910276"/>
                  <a:gd name="connsiteY0" fmla="*/ 1760006 h 1963207"/>
                  <a:gd name="connsiteX1" fmla="*/ 2247535 w 4910276"/>
                  <a:gd name="connsiteY1" fmla="*/ 28039 h 1963207"/>
                  <a:gd name="connsiteX2" fmla="*/ 4910276 w 4910276"/>
                  <a:gd name="connsiteY2" fmla="*/ 0 h 1963207"/>
                  <a:gd name="connsiteX3" fmla="*/ 4910276 w 4910276"/>
                  <a:gd name="connsiteY3" fmla="*/ 1963207 h 1963207"/>
                  <a:gd name="connsiteX4" fmla="*/ 0 w 4910276"/>
                  <a:gd name="connsiteY4" fmla="*/ 1760006 h 1963207"/>
                  <a:gd name="connsiteX0" fmla="*/ 0 w 4910276"/>
                  <a:gd name="connsiteY0" fmla="*/ 1760006 h 1963207"/>
                  <a:gd name="connsiteX1" fmla="*/ 2416061 w 4910276"/>
                  <a:gd name="connsiteY1" fmla="*/ 29342 h 1963207"/>
                  <a:gd name="connsiteX2" fmla="*/ 4910276 w 4910276"/>
                  <a:gd name="connsiteY2" fmla="*/ 0 h 1963207"/>
                  <a:gd name="connsiteX3" fmla="*/ 4910276 w 4910276"/>
                  <a:gd name="connsiteY3" fmla="*/ 1963207 h 1963207"/>
                  <a:gd name="connsiteX4" fmla="*/ 0 w 4910276"/>
                  <a:gd name="connsiteY4" fmla="*/ 1760006 h 19632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10276" h="1963207">
                    <a:moveTo>
                      <a:pt x="0" y="1760006"/>
                    </a:moveTo>
                    <a:lnTo>
                      <a:pt x="2416061" y="29342"/>
                    </a:lnTo>
                    <a:lnTo>
                      <a:pt x="4910276" y="0"/>
                    </a:lnTo>
                    <a:lnTo>
                      <a:pt x="4910276" y="1963207"/>
                    </a:lnTo>
                    <a:lnTo>
                      <a:pt x="0" y="1760006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zh-CN" altLang="en-US" sz="3200" b="1" dirty="0">
                  <a:solidFill>
                    <a:schemeClr val="bg1"/>
                  </a:solidFill>
                  <a:latin typeface="+mj-lt"/>
                  <a:ea typeface="+mj-ea"/>
                  <a:cs typeface="+mj-cs"/>
                </a:endParaRPr>
              </a:p>
            </p:txBody>
          </p:sp>
          <p:sp>
            <p:nvSpPr>
              <p:cNvPr id="86" name="圆角矩形 85"/>
              <p:cNvSpPr/>
              <p:nvPr/>
            </p:nvSpPr>
            <p:spPr>
              <a:xfrm>
                <a:off x="3784881" y="1768427"/>
                <a:ext cx="6069839" cy="905257"/>
              </a:xfrm>
              <a:prstGeom prst="roundRect">
                <a:avLst>
                  <a:gd name="adj" fmla="val 50000"/>
                </a:avLst>
              </a:prstGeom>
              <a:noFill/>
              <a:ln>
                <a:noFill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zh-CN" altLang="en-US" sz="3200" b="1" dirty="0">
                  <a:solidFill>
                    <a:schemeClr val="bg1"/>
                  </a:solidFill>
                  <a:latin typeface="+mj-lt"/>
                  <a:ea typeface="+mj-ea"/>
                  <a:cs typeface="+mj-cs"/>
                </a:endParaRPr>
              </a:p>
            </p:txBody>
          </p:sp>
        </p:grpSp>
        <p:sp>
          <p:nvSpPr>
            <p:cNvPr id="24" name="椭圆 23"/>
            <p:cNvSpPr/>
            <p:nvPr/>
          </p:nvSpPr>
          <p:spPr>
            <a:xfrm>
              <a:off x="-274449" y="256026"/>
              <a:ext cx="901686" cy="901686"/>
            </a:xfrm>
            <a:prstGeom prst="ellipse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3200" b="1" dirty="0">
                <a:solidFill>
                  <a:schemeClr val="bg1"/>
                </a:solidFill>
                <a:latin typeface="+mj-lt"/>
                <a:ea typeface="+mj-ea"/>
                <a:cs typeface="+mj-cs"/>
              </a:endParaRPr>
            </a:p>
          </p:txBody>
        </p:sp>
      </p:grpSp>
      <p:sp>
        <p:nvSpPr>
          <p:cNvPr id="88" name="文本框 87"/>
          <p:cNvSpPr txBox="1"/>
          <p:nvPr/>
        </p:nvSpPr>
        <p:spPr>
          <a:xfrm>
            <a:off x="-34418" y="427081"/>
            <a:ext cx="9178417" cy="5847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zh-CN" altLang="en-US" dirty="0"/>
              <a:t>局部变量和全局变量</a:t>
            </a:r>
          </a:p>
        </p:txBody>
      </p:sp>
      <p:sp>
        <p:nvSpPr>
          <p:cNvPr id="28" name="矩形 27"/>
          <p:cNvSpPr/>
          <p:nvPr/>
        </p:nvSpPr>
        <p:spPr>
          <a:xfrm>
            <a:off x="971601" y="2222867"/>
            <a:ext cx="7488832" cy="230832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局部变量是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函数内部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的变量，与全局变量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可能重名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却是不同的变量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函数结束后，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局部变量被释放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可以使用 </a:t>
            </a: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global 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保留字在函数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内部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使用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全局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变量</a:t>
            </a:r>
          </a:p>
        </p:txBody>
      </p:sp>
      <p:sp>
        <p:nvSpPr>
          <p:cNvPr id="29" name="矩形 28"/>
          <p:cNvSpPr/>
          <p:nvPr/>
        </p:nvSpPr>
        <p:spPr>
          <a:xfrm>
            <a:off x="551615" y="1268760"/>
            <a:ext cx="7692793" cy="95410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chemeClr val="hlink"/>
              </a:buClr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规则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1: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局部变量和全局变量是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25818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7719">
        <p:fade/>
      </p:transition>
    </mc:Choice>
    <mc:Fallback xmlns="">
      <p:transition spd="med" advTm="3771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build="p"/>
      <p:bldP spid="2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bject 17">
            <a:extLst>
              <a:ext uri="{FF2B5EF4-FFF2-40B4-BE49-F238E27FC236}">
                <a16:creationId xmlns:a16="http://schemas.microsoft.com/office/drawing/2014/main" id="{648A2923-E869-4DDD-AD2B-B97B826988C2}"/>
              </a:ext>
            </a:extLst>
          </p:cNvPr>
          <p:cNvSpPr/>
          <p:nvPr/>
        </p:nvSpPr>
        <p:spPr>
          <a:xfrm>
            <a:off x="2123728" y="2708920"/>
            <a:ext cx="4032448" cy="2520280"/>
          </a:xfrm>
          <a:custGeom>
            <a:avLst/>
            <a:gdLst/>
            <a:ahLst/>
            <a:cxnLst/>
            <a:rect l="l" t="t" r="r" b="b"/>
            <a:pathLst>
              <a:path w="454659" h="432435">
                <a:moveTo>
                  <a:pt x="0" y="0"/>
                </a:moveTo>
                <a:lnTo>
                  <a:pt x="454151" y="0"/>
                </a:lnTo>
                <a:lnTo>
                  <a:pt x="454151" y="432054"/>
                </a:lnTo>
                <a:lnTo>
                  <a:pt x="0" y="432054"/>
                </a:lnTo>
                <a:lnTo>
                  <a:pt x="0" y="0"/>
                </a:lnTo>
                <a:close/>
              </a:path>
            </a:pathLst>
          </a:custGeom>
          <a:solidFill>
            <a:srgbClr val="CCECFF"/>
          </a:solidFill>
          <a:ln w="25400">
            <a:noFill/>
          </a:ln>
        </p:spPr>
        <p:txBody>
          <a:bodyPr wrap="square" lIns="0" tIns="0" rIns="0" bIns="0" rtlCol="0"/>
          <a:lstStyle/>
          <a:p>
            <a:endParaRPr sz="2400" b="1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-205836" y="128760"/>
            <a:ext cx="3828572" cy="2470705"/>
            <a:chOff x="-274449" y="128759"/>
            <a:chExt cx="5104763" cy="2470705"/>
          </a:xfrm>
        </p:grpSpPr>
        <p:grpSp>
          <p:nvGrpSpPr>
            <p:cNvPr id="52" name="组合 51"/>
            <p:cNvGrpSpPr/>
            <p:nvPr/>
          </p:nvGrpSpPr>
          <p:grpSpPr>
            <a:xfrm>
              <a:off x="-45890" y="128759"/>
              <a:ext cx="4876204" cy="2470705"/>
              <a:chOff x="3784881" y="1641160"/>
              <a:chExt cx="6200480" cy="2470705"/>
            </a:xfrm>
          </p:grpSpPr>
          <p:sp>
            <p:nvSpPr>
              <p:cNvPr id="76" name="矩形 42"/>
              <p:cNvSpPr/>
              <p:nvPr/>
            </p:nvSpPr>
            <p:spPr>
              <a:xfrm rot="1800000">
                <a:off x="3973757" y="1641160"/>
                <a:ext cx="6011604" cy="2470705"/>
              </a:xfrm>
              <a:custGeom>
                <a:avLst/>
                <a:gdLst>
                  <a:gd name="connsiteX0" fmla="*/ 0 w 9413612"/>
                  <a:gd name="connsiteY0" fmla="*/ 0 h 1963207"/>
                  <a:gd name="connsiteX1" fmla="*/ 9413612 w 9413612"/>
                  <a:gd name="connsiteY1" fmla="*/ 0 h 1963207"/>
                  <a:gd name="connsiteX2" fmla="*/ 9413612 w 9413612"/>
                  <a:gd name="connsiteY2" fmla="*/ 1963207 h 1963207"/>
                  <a:gd name="connsiteX3" fmla="*/ 0 w 9413612"/>
                  <a:gd name="connsiteY3" fmla="*/ 1963207 h 1963207"/>
                  <a:gd name="connsiteX4" fmla="*/ 0 w 9413612"/>
                  <a:gd name="connsiteY4" fmla="*/ 0 h 1963207"/>
                  <a:gd name="connsiteX0" fmla="*/ 0 w 9413612"/>
                  <a:gd name="connsiteY0" fmla="*/ 18933 h 1982140"/>
                  <a:gd name="connsiteX1" fmla="*/ 6870575 w 9413612"/>
                  <a:gd name="connsiteY1" fmla="*/ 0 h 1982140"/>
                  <a:gd name="connsiteX2" fmla="*/ 9413612 w 9413612"/>
                  <a:gd name="connsiteY2" fmla="*/ 18933 h 1982140"/>
                  <a:gd name="connsiteX3" fmla="*/ 9413612 w 9413612"/>
                  <a:gd name="connsiteY3" fmla="*/ 1982140 h 1982140"/>
                  <a:gd name="connsiteX4" fmla="*/ 0 w 9413612"/>
                  <a:gd name="connsiteY4" fmla="*/ 1982140 h 1982140"/>
                  <a:gd name="connsiteX5" fmla="*/ 0 w 9413612"/>
                  <a:gd name="connsiteY5" fmla="*/ 18933 h 1982140"/>
                  <a:gd name="connsiteX0" fmla="*/ 0 w 9413612"/>
                  <a:gd name="connsiteY0" fmla="*/ 18933 h 1984242"/>
                  <a:gd name="connsiteX1" fmla="*/ 6870575 w 9413612"/>
                  <a:gd name="connsiteY1" fmla="*/ 0 h 1984242"/>
                  <a:gd name="connsiteX2" fmla="*/ 9413612 w 9413612"/>
                  <a:gd name="connsiteY2" fmla="*/ 18933 h 1984242"/>
                  <a:gd name="connsiteX3" fmla="*/ 9413612 w 9413612"/>
                  <a:gd name="connsiteY3" fmla="*/ 1982140 h 1984242"/>
                  <a:gd name="connsiteX4" fmla="*/ 4241485 w 9413612"/>
                  <a:gd name="connsiteY4" fmla="*/ 1984242 h 1984242"/>
                  <a:gd name="connsiteX5" fmla="*/ 0 w 9413612"/>
                  <a:gd name="connsiteY5" fmla="*/ 1982140 h 1984242"/>
                  <a:gd name="connsiteX6" fmla="*/ 0 w 9413612"/>
                  <a:gd name="connsiteY6" fmla="*/ 18933 h 1984242"/>
                  <a:gd name="connsiteX0" fmla="*/ 0 w 9413612"/>
                  <a:gd name="connsiteY0" fmla="*/ 18933 h 1984242"/>
                  <a:gd name="connsiteX1" fmla="*/ 6870575 w 9413612"/>
                  <a:gd name="connsiteY1" fmla="*/ 0 h 1984242"/>
                  <a:gd name="connsiteX2" fmla="*/ 9413612 w 9413612"/>
                  <a:gd name="connsiteY2" fmla="*/ 18933 h 1984242"/>
                  <a:gd name="connsiteX3" fmla="*/ 9413612 w 9413612"/>
                  <a:gd name="connsiteY3" fmla="*/ 1982140 h 1984242"/>
                  <a:gd name="connsiteX4" fmla="*/ 4241485 w 9413612"/>
                  <a:gd name="connsiteY4" fmla="*/ 1984242 h 1984242"/>
                  <a:gd name="connsiteX5" fmla="*/ 0 w 9413612"/>
                  <a:gd name="connsiteY5" fmla="*/ 18933 h 1984242"/>
                  <a:gd name="connsiteX0" fmla="*/ 0 w 5172127"/>
                  <a:gd name="connsiteY0" fmla="*/ 1984242 h 1984242"/>
                  <a:gd name="connsiteX1" fmla="*/ 2629090 w 5172127"/>
                  <a:gd name="connsiteY1" fmla="*/ 0 h 1984242"/>
                  <a:gd name="connsiteX2" fmla="*/ 5172127 w 5172127"/>
                  <a:gd name="connsiteY2" fmla="*/ 18933 h 1984242"/>
                  <a:gd name="connsiteX3" fmla="*/ 5172127 w 5172127"/>
                  <a:gd name="connsiteY3" fmla="*/ 1982140 h 1984242"/>
                  <a:gd name="connsiteX4" fmla="*/ 0 w 5172127"/>
                  <a:gd name="connsiteY4" fmla="*/ 1984242 h 1984242"/>
                  <a:gd name="connsiteX0" fmla="*/ 1 w 5194787"/>
                  <a:gd name="connsiteY0" fmla="*/ 1687371 h 1982140"/>
                  <a:gd name="connsiteX1" fmla="*/ 2651750 w 5194787"/>
                  <a:gd name="connsiteY1" fmla="*/ 0 h 1982140"/>
                  <a:gd name="connsiteX2" fmla="*/ 5194787 w 5194787"/>
                  <a:gd name="connsiteY2" fmla="*/ 18933 h 1982140"/>
                  <a:gd name="connsiteX3" fmla="*/ 5194787 w 5194787"/>
                  <a:gd name="connsiteY3" fmla="*/ 1982140 h 1982140"/>
                  <a:gd name="connsiteX4" fmla="*/ 1 w 5194787"/>
                  <a:gd name="connsiteY4" fmla="*/ 1687371 h 1982140"/>
                  <a:gd name="connsiteX0" fmla="*/ 0 w 5194786"/>
                  <a:gd name="connsiteY0" fmla="*/ 1668438 h 1963207"/>
                  <a:gd name="connsiteX1" fmla="*/ 2447526 w 5194786"/>
                  <a:gd name="connsiteY1" fmla="*/ 35398 h 1963207"/>
                  <a:gd name="connsiteX2" fmla="*/ 5194786 w 5194786"/>
                  <a:gd name="connsiteY2" fmla="*/ 0 h 1963207"/>
                  <a:gd name="connsiteX3" fmla="*/ 5194786 w 5194786"/>
                  <a:gd name="connsiteY3" fmla="*/ 1963207 h 1963207"/>
                  <a:gd name="connsiteX4" fmla="*/ 0 w 5194786"/>
                  <a:gd name="connsiteY4" fmla="*/ 1668438 h 1963207"/>
                  <a:gd name="connsiteX0" fmla="*/ 0 w 5194786"/>
                  <a:gd name="connsiteY0" fmla="*/ 1724388 h 2019157"/>
                  <a:gd name="connsiteX1" fmla="*/ 3178544 w 5194786"/>
                  <a:gd name="connsiteY1" fmla="*/ 0 h 2019157"/>
                  <a:gd name="connsiteX2" fmla="*/ 5194786 w 5194786"/>
                  <a:gd name="connsiteY2" fmla="*/ 55950 h 2019157"/>
                  <a:gd name="connsiteX3" fmla="*/ 5194786 w 5194786"/>
                  <a:gd name="connsiteY3" fmla="*/ 2019157 h 2019157"/>
                  <a:gd name="connsiteX4" fmla="*/ 0 w 5194786"/>
                  <a:gd name="connsiteY4" fmla="*/ 1724388 h 2019157"/>
                  <a:gd name="connsiteX0" fmla="*/ 0 w 5194786"/>
                  <a:gd name="connsiteY0" fmla="*/ 1668438 h 1963207"/>
                  <a:gd name="connsiteX1" fmla="*/ 2567946 w 5194786"/>
                  <a:gd name="connsiteY1" fmla="*/ 3481 h 1963207"/>
                  <a:gd name="connsiteX2" fmla="*/ 5194786 w 5194786"/>
                  <a:gd name="connsiteY2" fmla="*/ 0 h 1963207"/>
                  <a:gd name="connsiteX3" fmla="*/ 5194786 w 5194786"/>
                  <a:gd name="connsiteY3" fmla="*/ 1963207 h 1963207"/>
                  <a:gd name="connsiteX4" fmla="*/ 0 w 5194786"/>
                  <a:gd name="connsiteY4" fmla="*/ 1668438 h 1963207"/>
                  <a:gd name="connsiteX0" fmla="*/ 0 w 5194786"/>
                  <a:gd name="connsiteY0" fmla="*/ 1668438 h 1963207"/>
                  <a:gd name="connsiteX1" fmla="*/ 2532045 w 5194786"/>
                  <a:gd name="connsiteY1" fmla="*/ 28039 h 1963207"/>
                  <a:gd name="connsiteX2" fmla="*/ 5194786 w 5194786"/>
                  <a:gd name="connsiteY2" fmla="*/ 0 h 1963207"/>
                  <a:gd name="connsiteX3" fmla="*/ 5194786 w 5194786"/>
                  <a:gd name="connsiteY3" fmla="*/ 1963207 h 1963207"/>
                  <a:gd name="connsiteX4" fmla="*/ 0 w 5194786"/>
                  <a:gd name="connsiteY4" fmla="*/ 1668438 h 1963207"/>
                  <a:gd name="connsiteX0" fmla="*/ 0 w 4910276"/>
                  <a:gd name="connsiteY0" fmla="*/ 1760006 h 1963207"/>
                  <a:gd name="connsiteX1" fmla="*/ 2247535 w 4910276"/>
                  <a:gd name="connsiteY1" fmla="*/ 28039 h 1963207"/>
                  <a:gd name="connsiteX2" fmla="*/ 4910276 w 4910276"/>
                  <a:gd name="connsiteY2" fmla="*/ 0 h 1963207"/>
                  <a:gd name="connsiteX3" fmla="*/ 4910276 w 4910276"/>
                  <a:gd name="connsiteY3" fmla="*/ 1963207 h 1963207"/>
                  <a:gd name="connsiteX4" fmla="*/ 0 w 4910276"/>
                  <a:gd name="connsiteY4" fmla="*/ 1760006 h 1963207"/>
                  <a:gd name="connsiteX0" fmla="*/ 0 w 4910276"/>
                  <a:gd name="connsiteY0" fmla="*/ 1760006 h 1963207"/>
                  <a:gd name="connsiteX1" fmla="*/ 2416061 w 4910276"/>
                  <a:gd name="connsiteY1" fmla="*/ 29342 h 1963207"/>
                  <a:gd name="connsiteX2" fmla="*/ 4910276 w 4910276"/>
                  <a:gd name="connsiteY2" fmla="*/ 0 h 1963207"/>
                  <a:gd name="connsiteX3" fmla="*/ 4910276 w 4910276"/>
                  <a:gd name="connsiteY3" fmla="*/ 1963207 h 1963207"/>
                  <a:gd name="connsiteX4" fmla="*/ 0 w 4910276"/>
                  <a:gd name="connsiteY4" fmla="*/ 1760006 h 19632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10276" h="1963207">
                    <a:moveTo>
                      <a:pt x="0" y="1760006"/>
                    </a:moveTo>
                    <a:lnTo>
                      <a:pt x="2416061" y="29342"/>
                    </a:lnTo>
                    <a:lnTo>
                      <a:pt x="4910276" y="0"/>
                    </a:lnTo>
                    <a:lnTo>
                      <a:pt x="4910276" y="1963207"/>
                    </a:lnTo>
                    <a:lnTo>
                      <a:pt x="0" y="1760006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zh-CN" altLang="en-US" sz="3200" b="1" dirty="0">
                  <a:solidFill>
                    <a:schemeClr val="bg1"/>
                  </a:solidFill>
                  <a:latin typeface="+mj-lt"/>
                  <a:ea typeface="+mj-ea"/>
                  <a:cs typeface="+mj-cs"/>
                </a:endParaRPr>
              </a:p>
            </p:txBody>
          </p:sp>
          <p:sp>
            <p:nvSpPr>
              <p:cNvPr id="86" name="圆角矩形 85"/>
              <p:cNvSpPr/>
              <p:nvPr/>
            </p:nvSpPr>
            <p:spPr>
              <a:xfrm>
                <a:off x="3784881" y="1768427"/>
                <a:ext cx="6069839" cy="905257"/>
              </a:xfrm>
              <a:prstGeom prst="roundRect">
                <a:avLst>
                  <a:gd name="adj" fmla="val 50000"/>
                </a:avLst>
              </a:prstGeom>
              <a:noFill/>
              <a:ln>
                <a:noFill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zh-CN" altLang="en-US" sz="3200" b="1" dirty="0">
                  <a:solidFill>
                    <a:schemeClr val="bg1"/>
                  </a:solidFill>
                  <a:latin typeface="+mj-lt"/>
                  <a:ea typeface="+mj-ea"/>
                  <a:cs typeface="+mj-cs"/>
                </a:endParaRPr>
              </a:p>
            </p:txBody>
          </p:sp>
        </p:grpSp>
        <p:sp>
          <p:nvSpPr>
            <p:cNvPr id="24" name="椭圆 23"/>
            <p:cNvSpPr/>
            <p:nvPr/>
          </p:nvSpPr>
          <p:spPr>
            <a:xfrm>
              <a:off x="-274449" y="256026"/>
              <a:ext cx="901686" cy="901686"/>
            </a:xfrm>
            <a:prstGeom prst="ellipse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3200" b="1" dirty="0">
                <a:solidFill>
                  <a:schemeClr val="bg1"/>
                </a:solidFill>
                <a:latin typeface="+mj-lt"/>
                <a:ea typeface="+mj-ea"/>
                <a:cs typeface="+mj-cs"/>
              </a:endParaRPr>
            </a:p>
          </p:txBody>
        </p:sp>
      </p:grpSp>
      <p:sp>
        <p:nvSpPr>
          <p:cNvPr id="88" name="文本框 87"/>
          <p:cNvSpPr txBox="1"/>
          <p:nvPr/>
        </p:nvSpPr>
        <p:spPr>
          <a:xfrm>
            <a:off x="-34418" y="427081"/>
            <a:ext cx="9178417" cy="5847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zh-CN" altLang="en-US" dirty="0"/>
              <a:t>局部变量和全局变量</a:t>
            </a:r>
          </a:p>
        </p:txBody>
      </p:sp>
      <p:sp>
        <p:nvSpPr>
          <p:cNvPr id="17" name="object 8"/>
          <p:cNvSpPr txBox="1"/>
          <p:nvPr/>
        </p:nvSpPr>
        <p:spPr>
          <a:xfrm>
            <a:off x="2241396" y="2184028"/>
            <a:ext cx="1879869" cy="431527"/>
          </a:xfrm>
          <a:prstGeom prst="rect">
            <a:avLst/>
          </a:prstGeom>
          <a:ln w="25400">
            <a:noFill/>
          </a:ln>
        </p:spPr>
        <p:txBody>
          <a:bodyPr wrap="square" lIns="0" tIns="0" rIns="0" bIns="0" rtlCol="0"/>
          <a:lstStyle>
            <a:defPPr>
              <a:defRPr lang="en-US"/>
            </a:defPPr>
            <a:lvl1pPr>
              <a:defRPr sz="24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dirty="0">
                <a:solidFill>
                  <a:srgbClr val="000000"/>
                </a:solidFill>
              </a:rPr>
              <a:t>n, s = </a:t>
            </a:r>
            <a:r>
              <a:rPr lang="en-US" dirty="0">
                <a:solidFill>
                  <a:srgbClr val="000000"/>
                </a:solidFill>
              </a:rPr>
              <a:t>8</a:t>
            </a:r>
            <a:r>
              <a:rPr dirty="0">
                <a:solidFill>
                  <a:srgbClr val="000000"/>
                </a:solidFill>
              </a:rPr>
              <a:t>, 10</a:t>
            </a:r>
          </a:p>
        </p:txBody>
      </p:sp>
      <p:sp>
        <p:nvSpPr>
          <p:cNvPr id="18" name="object 9"/>
          <p:cNvSpPr txBox="1"/>
          <p:nvPr/>
        </p:nvSpPr>
        <p:spPr>
          <a:xfrm>
            <a:off x="2818120" y="3341724"/>
            <a:ext cx="2312697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400" b="1" spc="-5" dirty="0">
                <a:solidFill>
                  <a:srgbClr val="EB5C01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global</a:t>
            </a:r>
            <a:r>
              <a:rPr lang="en-US" sz="2400" b="1" spc="-5" dirty="0"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 </a:t>
            </a:r>
            <a:r>
              <a:rPr sz="2400" b="1" spc="-5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s</a:t>
            </a:r>
            <a:endParaRPr sz="24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19" name="object 10"/>
          <p:cNvSpPr txBox="1"/>
          <p:nvPr/>
        </p:nvSpPr>
        <p:spPr>
          <a:xfrm>
            <a:off x="2800830" y="3822779"/>
            <a:ext cx="3484901" cy="145321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1800" marR="5080" indent="-419734">
              <a:lnSpc>
                <a:spcPct val="130000"/>
              </a:lnSpc>
            </a:pPr>
            <a:r>
              <a:rPr sz="2400" b="1" dirty="0">
                <a:solidFill>
                  <a:srgbClr val="FF7700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for </a:t>
            </a:r>
            <a:r>
              <a:rPr sz="2400" b="1" spc="-5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i</a:t>
            </a:r>
            <a:r>
              <a:rPr sz="2400" b="1" spc="-5" dirty="0"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 </a:t>
            </a:r>
            <a:r>
              <a:rPr sz="2400" b="1" spc="-5" dirty="0">
                <a:solidFill>
                  <a:srgbClr val="FF7700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in </a:t>
            </a:r>
            <a:r>
              <a:rPr sz="2400" b="1" dirty="0">
                <a:solidFill>
                  <a:srgbClr val="900090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range</a:t>
            </a:r>
            <a:r>
              <a:rPr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(1,</a:t>
            </a:r>
            <a:r>
              <a:rPr sz="2400" b="1" spc="-7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 </a:t>
            </a:r>
            <a:r>
              <a:rPr sz="2400" b="1" spc="-5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n+1):  </a:t>
            </a:r>
            <a:r>
              <a:rPr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 </a:t>
            </a:r>
            <a:endParaRPr lang="en-US" sz="24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  <a:p>
            <a:pPr marL="431800" marR="5080" indent="-419734">
              <a:lnSpc>
                <a:spcPct val="130000"/>
              </a:lnSpc>
            </a:pPr>
            <a:r>
              <a:rPr lang="en-US" sz="2400" b="1" spc="-5" dirty="0"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	</a:t>
            </a:r>
            <a:r>
              <a:rPr sz="2400" b="1" spc="-5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s </a:t>
            </a:r>
            <a:r>
              <a:rPr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*=</a:t>
            </a:r>
            <a:r>
              <a:rPr sz="2400" b="1" spc="-15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 </a:t>
            </a:r>
            <a:r>
              <a:rPr sz="2400" b="1" spc="-5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i</a:t>
            </a:r>
            <a:endParaRPr sz="24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  <a:p>
            <a:pPr marL="12700">
              <a:lnSpc>
                <a:spcPct val="130000"/>
              </a:lnSpc>
            </a:pPr>
            <a:r>
              <a:rPr sz="2400" b="1" spc="-5" dirty="0">
                <a:solidFill>
                  <a:srgbClr val="FF7700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return </a:t>
            </a:r>
            <a:r>
              <a:rPr sz="2400" b="1" spc="-5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s</a:t>
            </a:r>
            <a:endParaRPr sz="24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20" name="object 11"/>
          <p:cNvSpPr txBox="1"/>
          <p:nvPr/>
        </p:nvSpPr>
        <p:spPr>
          <a:xfrm>
            <a:off x="2246275" y="5229034"/>
            <a:ext cx="3319376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b="1" dirty="0">
                <a:solidFill>
                  <a:srgbClr val="900090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print</a:t>
            </a:r>
            <a:r>
              <a:rPr sz="2400" b="1" spc="-5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(fact(n),</a:t>
            </a:r>
            <a:r>
              <a:rPr sz="2400" b="1" spc="-35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 </a:t>
            </a:r>
            <a:r>
              <a:rPr sz="2400" b="1" spc="-5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s)</a:t>
            </a:r>
            <a:endParaRPr sz="24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21" name="object 13"/>
          <p:cNvSpPr txBox="1"/>
          <p:nvPr/>
        </p:nvSpPr>
        <p:spPr>
          <a:xfrm>
            <a:off x="5886378" y="2182748"/>
            <a:ext cx="3206020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>
              <a:lnSpc>
                <a:spcPct val="120000"/>
              </a:lnSpc>
              <a:defRPr sz="20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dirty="0"/>
              <a:t>n和s是全局变量</a:t>
            </a:r>
          </a:p>
        </p:txBody>
      </p:sp>
      <p:sp>
        <p:nvSpPr>
          <p:cNvPr id="22" name="object 16"/>
          <p:cNvSpPr/>
          <p:nvPr/>
        </p:nvSpPr>
        <p:spPr>
          <a:xfrm>
            <a:off x="3405411" y="2766045"/>
            <a:ext cx="513436" cy="353312"/>
          </a:xfrm>
          <a:custGeom>
            <a:avLst/>
            <a:gdLst/>
            <a:ahLst/>
            <a:cxnLst/>
            <a:rect l="l" t="t" r="r" b="b"/>
            <a:pathLst>
              <a:path w="454660" h="432435">
                <a:moveTo>
                  <a:pt x="0" y="0"/>
                </a:moveTo>
                <a:lnTo>
                  <a:pt x="454151" y="0"/>
                </a:lnTo>
                <a:lnTo>
                  <a:pt x="454151" y="432054"/>
                </a:lnTo>
                <a:lnTo>
                  <a:pt x="0" y="432054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 sz="24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object 17"/>
          <p:cNvSpPr/>
          <p:nvPr/>
        </p:nvSpPr>
        <p:spPr>
          <a:xfrm>
            <a:off x="2685331" y="3356440"/>
            <a:ext cx="1512168" cy="432434"/>
          </a:xfrm>
          <a:custGeom>
            <a:avLst/>
            <a:gdLst/>
            <a:ahLst/>
            <a:cxnLst/>
            <a:rect l="l" t="t" r="r" b="b"/>
            <a:pathLst>
              <a:path w="454659" h="432435">
                <a:moveTo>
                  <a:pt x="0" y="0"/>
                </a:moveTo>
                <a:lnTo>
                  <a:pt x="454151" y="0"/>
                </a:lnTo>
                <a:lnTo>
                  <a:pt x="454151" y="432054"/>
                </a:lnTo>
                <a:lnTo>
                  <a:pt x="0" y="432054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 sz="24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object 19"/>
          <p:cNvSpPr txBox="1"/>
          <p:nvPr/>
        </p:nvSpPr>
        <p:spPr>
          <a:xfrm>
            <a:off x="6660232" y="3429000"/>
            <a:ext cx="2390725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>
              <a:lnSpc>
                <a:spcPct val="120000"/>
              </a:lnSpc>
              <a:defRPr sz="20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dirty="0"/>
              <a:t>n</a:t>
            </a:r>
            <a:r>
              <a:rPr lang="zh-CN" altLang="en-US" dirty="0"/>
              <a:t>是局部变量</a:t>
            </a:r>
            <a:endParaRPr lang="en-US" dirty="0"/>
          </a:p>
          <a:p>
            <a:r>
              <a:rPr dirty="0" err="1"/>
              <a:t>s是</a:t>
            </a:r>
            <a:r>
              <a:rPr lang="zh-CN" altLang="en-US" dirty="0"/>
              <a:t>全局</a:t>
            </a:r>
            <a:r>
              <a:rPr dirty="0" err="1"/>
              <a:t>变量</a:t>
            </a:r>
            <a:endParaRPr dirty="0"/>
          </a:p>
        </p:txBody>
      </p:sp>
      <p:sp>
        <p:nvSpPr>
          <p:cNvPr id="26" name="object 22"/>
          <p:cNvSpPr txBox="1"/>
          <p:nvPr/>
        </p:nvSpPr>
        <p:spPr>
          <a:xfrm>
            <a:off x="5860102" y="5279092"/>
            <a:ext cx="3232296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>
              <a:lnSpc>
                <a:spcPct val="120000"/>
              </a:lnSpc>
              <a:defRPr sz="20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dirty="0"/>
              <a:t>n和s是全局变量</a:t>
            </a:r>
          </a:p>
        </p:txBody>
      </p:sp>
      <p:cxnSp>
        <p:nvCxnSpPr>
          <p:cNvPr id="27" name="直接箭头连接符 26"/>
          <p:cNvCxnSpPr/>
          <p:nvPr/>
        </p:nvCxnSpPr>
        <p:spPr>
          <a:xfrm>
            <a:off x="5061595" y="2399792"/>
            <a:ext cx="781450" cy="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5133603" y="5470170"/>
            <a:ext cx="664238" cy="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1" name="右中括号 30"/>
          <p:cNvSpPr/>
          <p:nvPr/>
        </p:nvSpPr>
        <p:spPr>
          <a:xfrm>
            <a:off x="6375897" y="2834217"/>
            <a:ext cx="284335" cy="2246629"/>
          </a:xfrm>
          <a:prstGeom prst="rightBracket">
            <a:avLst/>
          </a:prstGeom>
          <a:ln w="28575">
            <a:solidFill>
              <a:srgbClr val="C0000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055540" y="2724129"/>
            <a:ext cx="22859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805">
              <a:lnSpc>
                <a:spcPct val="100000"/>
              </a:lnSpc>
              <a:spcBef>
                <a:spcPts val="1200"/>
              </a:spcBef>
            </a:pPr>
            <a:r>
              <a:rPr lang="en-US" altLang="zh-CN" sz="2400" b="1" spc="-5" dirty="0" err="1">
                <a:solidFill>
                  <a:srgbClr val="FF7700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def</a:t>
            </a:r>
            <a:r>
              <a:rPr lang="en-US" altLang="zh-CN" sz="2400" b="1" spc="-5" dirty="0">
                <a:solidFill>
                  <a:srgbClr val="FF7700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 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fact</a:t>
            </a:r>
            <a:r>
              <a:rPr lang="en-US" altLang="zh-CN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(n)</a:t>
            </a:r>
            <a:r>
              <a:rPr lang="en-US" altLang="zh-CN" sz="2400" b="1" spc="-6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 </a:t>
            </a:r>
            <a:r>
              <a:rPr lang="en-US" altLang="zh-CN" sz="2400" b="1" spc="-5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:</a:t>
            </a:r>
            <a:endParaRPr lang="en-US" altLang="zh-CN" sz="24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181275" y="5662989"/>
            <a:ext cx="2480291" cy="64633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运行结果</a:t>
            </a:r>
          </a:p>
        </p:txBody>
      </p:sp>
      <p:sp>
        <p:nvSpPr>
          <p:cNvPr id="34" name="矩形 33"/>
          <p:cNvSpPr/>
          <p:nvPr/>
        </p:nvSpPr>
        <p:spPr>
          <a:xfrm>
            <a:off x="3176544" y="6209349"/>
            <a:ext cx="48672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lang="en-US" altLang="zh-CN" sz="2400" b="1" spc="-5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403200  403200</a:t>
            </a:r>
          </a:p>
        </p:txBody>
      </p:sp>
      <p:grpSp>
        <p:nvGrpSpPr>
          <p:cNvPr id="35" name="组合 34"/>
          <p:cNvGrpSpPr/>
          <p:nvPr/>
        </p:nvGrpSpPr>
        <p:grpSpPr>
          <a:xfrm>
            <a:off x="576979" y="1244274"/>
            <a:ext cx="1322668" cy="514902"/>
            <a:chOff x="2873828" y="1394361"/>
            <a:chExt cx="1236822" cy="514902"/>
          </a:xfrm>
        </p:grpSpPr>
        <p:sp>
          <p:nvSpPr>
            <p:cNvPr id="36" name="Rectangle: Rounded Corners 4"/>
            <p:cNvSpPr/>
            <p:nvPr/>
          </p:nvSpPr>
          <p:spPr>
            <a:xfrm>
              <a:off x="2873828" y="1394361"/>
              <a:ext cx="1236821" cy="462426"/>
            </a:xfrm>
            <a:prstGeom prst="roundRect">
              <a:avLst/>
            </a:prstGeom>
            <a:solidFill>
              <a:srgbClr val="595959"/>
            </a:soli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620000" anchor="t" anchorCtr="1">
              <a:normAutofit fontScale="25000" lnSpcReduction="20000"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2873828" y="1411306"/>
              <a:ext cx="1236822" cy="49795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例</a:t>
              </a:r>
              <a:r>
                <a:rPr lang="en-US" altLang="zh-CN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3.7</a:t>
              </a:r>
              <a:endPara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1993876" y="1229851"/>
            <a:ext cx="58904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修改例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3.5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，利用保留字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global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修饰变量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s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，观察输出的结果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s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有何不同。</a:t>
            </a:r>
          </a:p>
        </p:txBody>
      </p:sp>
      <p:sp>
        <p:nvSpPr>
          <p:cNvPr id="28" name="object 17"/>
          <p:cNvSpPr/>
          <p:nvPr/>
        </p:nvSpPr>
        <p:spPr>
          <a:xfrm>
            <a:off x="2238226" y="2132280"/>
            <a:ext cx="1736242" cy="432434"/>
          </a:xfrm>
          <a:custGeom>
            <a:avLst/>
            <a:gdLst/>
            <a:ahLst/>
            <a:cxnLst/>
            <a:rect l="l" t="t" r="r" b="b"/>
            <a:pathLst>
              <a:path w="454659" h="432435">
                <a:moveTo>
                  <a:pt x="0" y="0"/>
                </a:moveTo>
                <a:lnTo>
                  <a:pt x="454151" y="0"/>
                </a:lnTo>
                <a:lnTo>
                  <a:pt x="454151" y="432054"/>
                </a:lnTo>
                <a:lnTo>
                  <a:pt x="0" y="432054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 sz="24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object 17"/>
          <p:cNvSpPr/>
          <p:nvPr/>
        </p:nvSpPr>
        <p:spPr>
          <a:xfrm>
            <a:off x="3662128" y="5203574"/>
            <a:ext cx="999437" cy="432434"/>
          </a:xfrm>
          <a:custGeom>
            <a:avLst/>
            <a:gdLst/>
            <a:ahLst/>
            <a:cxnLst/>
            <a:rect l="l" t="t" r="r" b="b"/>
            <a:pathLst>
              <a:path w="454659" h="432435">
                <a:moveTo>
                  <a:pt x="0" y="0"/>
                </a:moveTo>
                <a:lnTo>
                  <a:pt x="454151" y="0"/>
                </a:lnTo>
                <a:lnTo>
                  <a:pt x="454151" y="432054"/>
                </a:lnTo>
                <a:lnTo>
                  <a:pt x="0" y="432054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 sz="2400" b="1">
              <a:latin typeface="微软雅黑" pitchFamily="34" charset="-122"/>
              <a:ea typeface="微软雅黑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6609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1024">
        <p:fade/>
      </p:transition>
    </mc:Choice>
    <mc:Fallback xmlns="">
      <p:transition spd="med" advTm="11102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5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17" grpId="0"/>
      <p:bldP spid="18" grpId="0"/>
      <p:bldP spid="19" grpId="0"/>
      <p:bldP spid="20" grpId="0"/>
      <p:bldP spid="21" grpId="0" animBg="1"/>
      <p:bldP spid="22" grpId="0" animBg="1"/>
      <p:bldP spid="23" grpId="0" animBg="1"/>
      <p:bldP spid="25" grpId="0" animBg="1"/>
      <p:bldP spid="26" grpId="0" animBg="1"/>
      <p:bldP spid="31" grpId="0" animBg="1"/>
      <p:bldP spid="32" grpId="0"/>
      <p:bldP spid="33" grpId="0"/>
      <p:bldP spid="34" grpId="0"/>
      <p:bldP spid="6" grpId="0"/>
      <p:bldP spid="28" grpId="0" animBg="1"/>
      <p:bldP spid="2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文本框 87"/>
          <p:cNvSpPr txBox="1"/>
          <p:nvPr/>
        </p:nvSpPr>
        <p:spPr>
          <a:xfrm>
            <a:off x="-34418" y="427081"/>
            <a:ext cx="9178417" cy="5847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zh-CN" altLang="en-US" dirty="0"/>
              <a:t>局部变量和全局变量</a:t>
            </a:r>
          </a:p>
        </p:txBody>
      </p:sp>
      <p:sp>
        <p:nvSpPr>
          <p:cNvPr id="29" name="矩形 28"/>
          <p:cNvSpPr/>
          <p:nvPr/>
        </p:nvSpPr>
        <p:spPr>
          <a:xfrm>
            <a:off x="551615" y="1250757"/>
            <a:ext cx="8412873" cy="47705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chemeClr val="hlink"/>
              </a:buClr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规则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2: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局部变量为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组合数据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类型且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未创建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，等同于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全局变量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F5E503EE-A6A7-4488-8CDE-E36BB703CAA2}"/>
              </a:ext>
            </a:extLst>
          </p:cNvPr>
          <p:cNvSpPr/>
          <p:nvPr/>
        </p:nvSpPr>
        <p:spPr>
          <a:xfrm>
            <a:off x="971601" y="2222867"/>
            <a:ext cx="7488832" cy="335104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函数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内部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的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组合变量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如果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没有创建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，则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视为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函数外部同名变量在函数内部的使用，即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全局变量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组合变量可以是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	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列表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类型（用</a:t>
            </a: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[] 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或</a:t>
            </a: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list()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创建）、</a:t>
            </a:r>
            <a:endParaRPr lang="en-US" altLang="zh-CN" sz="2400" b="1" dirty="0">
              <a:latin typeface="微软雅黑" pitchFamily="34" charset="-122"/>
              <a:ea typeface="微软雅黑" pitchFamily="34" charset="-122"/>
              <a:sym typeface="Huawei Sans" panose="020C0503030203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			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集合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类型（用</a:t>
            </a: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{} 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或 </a:t>
            </a: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set()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创建）、</a:t>
            </a:r>
            <a:endParaRPr lang="en-US" altLang="zh-CN" sz="2400" b="1" dirty="0">
              <a:latin typeface="微软雅黑" pitchFamily="34" charset="-122"/>
              <a:ea typeface="微软雅黑" pitchFamily="34" charset="-122"/>
              <a:sym typeface="Huawei Sans" panose="020C0503030203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			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元组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（用</a:t>
            </a: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 () 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或 </a:t>
            </a: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tuple() 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创建）等</a:t>
            </a:r>
            <a:endParaRPr lang="en-US" altLang="zh-CN" sz="2400" b="1" dirty="0">
              <a:latin typeface="微软雅黑" pitchFamily="34" charset="-122"/>
              <a:ea typeface="微软雅黑" pitchFamily="34" charset="-122"/>
              <a:sym typeface="Huawei Sans" panose="020C0503030203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endParaRPr lang="zh-CN" altLang="en-US" sz="2400" b="1" dirty="0">
              <a:latin typeface="微软雅黑" pitchFamily="34" charset="-122"/>
              <a:ea typeface="微软雅黑" pitchFamily="34" charset="-122"/>
              <a:sym typeface="Huawei Sans" panose="020C0503030203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0879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7843">
        <p:fade/>
      </p:transition>
    </mc:Choice>
    <mc:Fallback xmlns="">
      <p:transition spd="med" advTm="4784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2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96C8256-6274-41C4-AC56-AFF787FF7E2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620" t="30428" r="67619" b="28077"/>
          <a:stretch/>
        </p:blipFill>
        <p:spPr>
          <a:xfrm>
            <a:off x="2123729" y="2420888"/>
            <a:ext cx="3384376" cy="2520280"/>
          </a:xfrm>
          <a:prstGeom prst="rect">
            <a:avLst/>
          </a:prstGeom>
        </p:spPr>
      </p:pic>
      <p:sp>
        <p:nvSpPr>
          <p:cNvPr id="88" name="文本框 87"/>
          <p:cNvSpPr txBox="1"/>
          <p:nvPr/>
        </p:nvSpPr>
        <p:spPr>
          <a:xfrm>
            <a:off x="-34418" y="427081"/>
            <a:ext cx="9178417" cy="5847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j-ea"/>
                <a:cs typeface="+mj-cs"/>
              </a:rPr>
              <a:t>局部变量和全局变量</a:t>
            </a:r>
          </a:p>
        </p:txBody>
      </p:sp>
      <p:sp>
        <p:nvSpPr>
          <p:cNvPr id="16" name="object 14"/>
          <p:cNvSpPr txBox="1"/>
          <p:nvPr/>
        </p:nvSpPr>
        <p:spPr>
          <a:xfrm>
            <a:off x="5971497" y="3173258"/>
            <a:ext cx="3150177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>
              <a:lnSpc>
                <a:spcPct val="120000"/>
              </a:lnSpc>
              <a:defRPr sz="20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此处ls是列表类型，未真实创建</a:t>
            </a: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</a:t>
            </a:r>
            <a:r>
              <a:rPr kumimoji="0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则等同于全局变量</a:t>
            </a:r>
            <a:endParaRPr kumimoji="0" sz="2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971497" y="2287718"/>
            <a:ext cx="3150176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>
              <a:lnSpc>
                <a:spcPct val="120000"/>
              </a:lnSpc>
              <a:defRPr sz="20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通过使用[]真实创建了一个全局变量列表ls</a:t>
            </a:r>
          </a:p>
        </p:txBody>
      </p:sp>
      <p:cxnSp>
        <p:nvCxnSpPr>
          <p:cNvPr id="19" name="直接箭头连接符 18"/>
          <p:cNvCxnSpPr/>
          <p:nvPr/>
        </p:nvCxnSpPr>
        <p:spPr>
          <a:xfrm flipH="1">
            <a:off x="5341761" y="2628237"/>
            <a:ext cx="624510" cy="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>
            <a:off x="5264648" y="4685426"/>
            <a:ext cx="701623" cy="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1" name="object 20"/>
          <p:cNvSpPr txBox="1"/>
          <p:nvPr/>
        </p:nvSpPr>
        <p:spPr>
          <a:xfrm>
            <a:off x="6101432" y="4541410"/>
            <a:ext cx="3020242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>
              <a:lnSpc>
                <a:spcPct val="120000"/>
              </a:lnSpc>
              <a:defRPr sz="20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输出</a:t>
            </a:r>
            <a:r>
              <a:rPr kumimoji="0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全局变量ls</a:t>
            </a:r>
            <a:endParaRPr kumimoji="0" sz="2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 flipH="1">
            <a:off x="5346987" y="3461290"/>
            <a:ext cx="624510" cy="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2084319" y="4952014"/>
            <a:ext cx="2429635" cy="58105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A4F86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Huawei Sans" panose="020C0503030203020204" pitchFamily="34" charset="0"/>
              </a:rPr>
              <a:t>运行结果：</a:t>
            </a:r>
          </a:p>
        </p:txBody>
      </p:sp>
      <p:sp>
        <p:nvSpPr>
          <p:cNvPr id="26" name="矩形 25"/>
          <p:cNvSpPr/>
          <p:nvPr/>
        </p:nvSpPr>
        <p:spPr>
          <a:xfrm>
            <a:off x="3289818" y="5570469"/>
            <a:ext cx="31543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lvl="0">
              <a:spcBef>
                <a:spcPts val="1200"/>
              </a:spcBef>
              <a:defRPr/>
            </a:pPr>
            <a:r>
              <a:rPr lang="en-US" altLang="zh-CN" sz="2400" b="1" spc="-5" dirty="0">
                <a:solidFill>
                  <a:srgbClr val="3E68D0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[90, 88, 69, 92, 78]</a:t>
            </a:r>
            <a:endParaRPr kumimoji="0" lang="en-US" altLang="zh-CN" sz="2400" b="1" i="0" u="none" strike="noStrike" kern="1200" cap="none" spc="-5" normalizeH="0" baseline="0" noProof="0" dirty="0">
              <a:ln>
                <a:noFill/>
              </a:ln>
              <a:solidFill>
                <a:srgbClr val="3E68D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601196" y="1340768"/>
            <a:ext cx="1356190" cy="514902"/>
            <a:chOff x="2842482" y="1394361"/>
            <a:chExt cx="1268168" cy="514902"/>
          </a:xfrm>
        </p:grpSpPr>
        <p:sp>
          <p:nvSpPr>
            <p:cNvPr id="40" name="Rectangle: Rounded Corners 4"/>
            <p:cNvSpPr/>
            <p:nvPr/>
          </p:nvSpPr>
          <p:spPr>
            <a:xfrm>
              <a:off x="2842482" y="1394361"/>
              <a:ext cx="1236821" cy="462426"/>
            </a:xfrm>
            <a:prstGeom prst="roundRect">
              <a:avLst/>
            </a:prstGeom>
            <a:solidFill>
              <a:srgbClr val="595959"/>
            </a:soli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620000" anchor="t" anchorCtr="1">
              <a:normAutofit fontScale="25000" lnSpcReduction="20000"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2873828" y="1411306"/>
              <a:ext cx="1236822" cy="49795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例</a:t>
              </a: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3.8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sp>
        <p:nvSpPr>
          <p:cNvPr id="34" name="矩形 33"/>
          <p:cNvSpPr/>
          <p:nvPr/>
        </p:nvSpPr>
        <p:spPr>
          <a:xfrm>
            <a:off x="2065553" y="1340768"/>
            <a:ext cx="685646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A4F86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使用列表存储一组成绩数据，向列表中追加一个成绩，追加用函数实现。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06711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4259">
        <p:fade/>
      </p:transition>
    </mc:Choice>
    <mc:Fallback xmlns="">
      <p:transition spd="med" advTm="12425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21" grpId="0" animBg="1"/>
      <p:bldP spid="25" grpId="0"/>
      <p:bldP spid="26" grpId="0"/>
      <p:bldP spid="3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B4CDBDE-27CF-4D44-91D4-D7A2701BE8E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905" t="29815" r="52381" b="13564"/>
          <a:stretch/>
        </p:blipFill>
        <p:spPr>
          <a:xfrm>
            <a:off x="1979711" y="1700808"/>
            <a:ext cx="4536505" cy="3744416"/>
          </a:xfrm>
          <a:prstGeom prst="rect">
            <a:avLst/>
          </a:prstGeom>
        </p:spPr>
      </p:pic>
      <p:sp>
        <p:nvSpPr>
          <p:cNvPr id="88" name="文本框 87"/>
          <p:cNvSpPr txBox="1"/>
          <p:nvPr/>
        </p:nvSpPr>
        <p:spPr>
          <a:xfrm>
            <a:off x="0" y="427081"/>
            <a:ext cx="9144000" cy="5847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eaLnBrk="1" hangingPunct="1"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zh-CN" altLang="en-US" dirty="0"/>
              <a:t>局部变量和全局变量</a:t>
            </a:r>
          </a:p>
        </p:txBody>
      </p:sp>
      <p:sp>
        <p:nvSpPr>
          <p:cNvPr id="25" name="矩形 24"/>
          <p:cNvSpPr/>
          <p:nvPr/>
        </p:nvSpPr>
        <p:spPr>
          <a:xfrm>
            <a:off x="1907704" y="5229200"/>
            <a:ext cx="2213611" cy="58105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运行结果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:</a:t>
            </a:r>
            <a:endParaRPr lang="zh-CN" altLang="en-US" sz="2400" b="1" dirty="0">
              <a:latin typeface="微软雅黑" pitchFamily="34" charset="-122"/>
              <a:ea typeface="微软雅黑" pitchFamily="34" charset="-122"/>
              <a:sym typeface="Huawei Sans" panose="020C0503030203020204" pitchFamily="34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003513" y="5756483"/>
            <a:ext cx="4128694" cy="984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lang="zh-CN" altLang="en-US" sz="2400" b="1" spc="-5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函数内</a:t>
            </a:r>
            <a:r>
              <a:rPr lang="en-US" altLang="zh-CN" sz="2400" b="1" spc="-5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ls</a:t>
            </a:r>
            <a:r>
              <a:rPr lang="zh-CN" altLang="en-US" sz="2400" b="1" spc="-5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为</a:t>
            </a:r>
            <a:r>
              <a:rPr lang="en-US" altLang="zh-CN" sz="2400" b="1" spc="-5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: [78]</a:t>
            </a: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lang="zh-CN" altLang="en-US" sz="2400" b="1" spc="-5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函数外</a:t>
            </a:r>
            <a:r>
              <a:rPr lang="en-US" altLang="zh-CN" sz="2400" b="1" spc="-5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ls</a:t>
            </a:r>
            <a:r>
              <a:rPr lang="zh-CN" altLang="en-US" sz="2400" b="1" spc="-5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为</a:t>
            </a:r>
            <a:r>
              <a:rPr lang="en-US" altLang="zh-CN" sz="2400" b="1" spc="-5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: [90, 88, 69, 92]</a:t>
            </a:r>
          </a:p>
        </p:txBody>
      </p:sp>
      <p:grpSp>
        <p:nvGrpSpPr>
          <p:cNvPr id="41" name="组合 40"/>
          <p:cNvGrpSpPr/>
          <p:nvPr/>
        </p:nvGrpSpPr>
        <p:grpSpPr>
          <a:xfrm>
            <a:off x="558602" y="1274777"/>
            <a:ext cx="1322668" cy="514902"/>
            <a:chOff x="2873828" y="1394361"/>
            <a:chExt cx="1236822" cy="514902"/>
          </a:xfrm>
        </p:grpSpPr>
        <p:sp>
          <p:nvSpPr>
            <p:cNvPr id="42" name="Rectangle: Rounded Corners 4"/>
            <p:cNvSpPr/>
            <p:nvPr/>
          </p:nvSpPr>
          <p:spPr>
            <a:xfrm>
              <a:off x="2873828" y="1394361"/>
              <a:ext cx="1236821" cy="462426"/>
            </a:xfrm>
            <a:prstGeom prst="roundRect">
              <a:avLst/>
            </a:prstGeom>
            <a:solidFill>
              <a:srgbClr val="595959"/>
            </a:soli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620000" anchor="t" anchorCtr="1">
              <a:normAutofit fontScale="25000" lnSpcReduction="20000"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2873828" y="1411306"/>
              <a:ext cx="1236822" cy="49795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例</a:t>
              </a:r>
              <a:r>
                <a:rPr lang="en-US" altLang="zh-CN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3.9</a:t>
              </a:r>
              <a:endPara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3" name="矩形 22"/>
          <p:cNvSpPr/>
          <p:nvPr/>
        </p:nvSpPr>
        <p:spPr>
          <a:xfrm>
            <a:off x="2093414" y="1274777"/>
            <a:ext cx="58833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改写例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3.8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，在函数内部创建列表后追加。</a:t>
            </a:r>
          </a:p>
        </p:txBody>
      </p:sp>
      <p:sp>
        <p:nvSpPr>
          <p:cNvPr id="30" name="object 13"/>
          <p:cNvSpPr txBox="1"/>
          <p:nvPr/>
        </p:nvSpPr>
        <p:spPr>
          <a:xfrm>
            <a:off x="5570942" y="2710594"/>
            <a:ext cx="3573058" cy="4303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>
              <a:lnSpc>
                <a:spcPct val="120000"/>
              </a:lnSpc>
              <a:defRPr sz="20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真实创建的列表</a:t>
            </a:r>
            <a:r>
              <a:rPr dirty="0" err="1"/>
              <a:t>ls是局部变量</a:t>
            </a:r>
            <a:endParaRPr dirty="0"/>
          </a:p>
        </p:txBody>
      </p:sp>
      <p:sp>
        <p:nvSpPr>
          <p:cNvPr id="31" name="object 16"/>
          <p:cNvSpPr txBox="1"/>
          <p:nvPr/>
        </p:nvSpPr>
        <p:spPr>
          <a:xfrm>
            <a:off x="5570942" y="1846498"/>
            <a:ext cx="3573058" cy="4303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>
              <a:lnSpc>
                <a:spcPct val="120000"/>
              </a:lnSpc>
              <a:defRPr sz="20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真实</a:t>
            </a:r>
            <a:r>
              <a:rPr dirty="0" err="1"/>
              <a:t>创建一个全局列表ls</a:t>
            </a:r>
            <a:endParaRPr dirty="0"/>
          </a:p>
        </p:txBody>
      </p:sp>
      <p:cxnSp>
        <p:nvCxnSpPr>
          <p:cNvPr id="33" name="直接箭头连接符 32"/>
          <p:cNvCxnSpPr/>
          <p:nvPr/>
        </p:nvCxnSpPr>
        <p:spPr>
          <a:xfrm flipH="1">
            <a:off x="5004048" y="2128452"/>
            <a:ext cx="566894" cy="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H="1">
            <a:off x="5004048" y="2926618"/>
            <a:ext cx="566894" cy="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flipH="1">
            <a:off x="6084168" y="5084400"/>
            <a:ext cx="570426" cy="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0" name="object 20"/>
          <p:cNvSpPr txBox="1"/>
          <p:nvPr/>
        </p:nvSpPr>
        <p:spPr>
          <a:xfrm>
            <a:off x="6654595" y="4911551"/>
            <a:ext cx="2502838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>
              <a:lnSpc>
                <a:spcPct val="120000"/>
              </a:lnSpc>
              <a:defRPr sz="20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输出</a:t>
            </a:r>
            <a:r>
              <a:rPr dirty="0" err="1"/>
              <a:t>全局变量ls</a:t>
            </a:r>
            <a:endParaRPr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2D8AFFE-CA84-46A4-907B-A67ED3873A35}"/>
              </a:ext>
            </a:extLst>
          </p:cNvPr>
          <p:cNvSpPr/>
          <p:nvPr/>
        </p:nvSpPr>
        <p:spPr>
          <a:xfrm>
            <a:off x="2411760" y="2708920"/>
            <a:ext cx="1584176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9574D13B-53ED-4157-9798-6E14157CAC42}"/>
              </a:ext>
            </a:extLst>
          </p:cNvPr>
          <p:cNvCxnSpPr>
            <a:cxnSpLocks/>
          </p:cNvCxnSpPr>
          <p:nvPr/>
        </p:nvCxnSpPr>
        <p:spPr>
          <a:xfrm>
            <a:off x="2699792" y="4005064"/>
            <a:ext cx="3384376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47803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3183">
        <p:fade/>
      </p:transition>
    </mc:Choice>
    <mc:Fallback xmlns="">
      <p:transition spd="med" advTm="8318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2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8" grpId="0"/>
      <p:bldP spid="23" grpId="0"/>
      <p:bldP spid="30" grpId="0" animBg="1"/>
      <p:bldP spid="31" grpId="0" animBg="1"/>
      <p:bldP spid="40" grpId="0" animBg="1"/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-205836" y="128760"/>
            <a:ext cx="3828572" cy="2470705"/>
            <a:chOff x="-274449" y="128759"/>
            <a:chExt cx="5104763" cy="2470705"/>
          </a:xfrm>
        </p:grpSpPr>
        <p:grpSp>
          <p:nvGrpSpPr>
            <p:cNvPr id="52" name="组合 51"/>
            <p:cNvGrpSpPr/>
            <p:nvPr/>
          </p:nvGrpSpPr>
          <p:grpSpPr>
            <a:xfrm>
              <a:off x="-45890" y="128759"/>
              <a:ext cx="4876204" cy="2470705"/>
              <a:chOff x="3784881" y="1641160"/>
              <a:chExt cx="6200480" cy="2470705"/>
            </a:xfrm>
          </p:grpSpPr>
          <p:sp>
            <p:nvSpPr>
              <p:cNvPr id="76" name="矩形 42"/>
              <p:cNvSpPr/>
              <p:nvPr/>
            </p:nvSpPr>
            <p:spPr>
              <a:xfrm rot="1800000">
                <a:off x="3973757" y="1641160"/>
                <a:ext cx="6011604" cy="2470705"/>
              </a:xfrm>
              <a:custGeom>
                <a:avLst/>
                <a:gdLst>
                  <a:gd name="connsiteX0" fmla="*/ 0 w 9413612"/>
                  <a:gd name="connsiteY0" fmla="*/ 0 h 1963207"/>
                  <a:gd name="connsiteX1" fmla="*/ 9413612 w 9413612"/>
                  <a:gd name="connsiteY1" fmla="*/ 0 h 1963207"/>
                  <a:gd name="connsiteX2" fmla="*/ 9413612 w 9413612"/>
                  <a:gd name="connsiteY2" fmla="*/ 1963207 h 1963207"/>
                  <a:gd name="connsiteX3" fmla="*/ 0 w 9413612"/>
                  <a:gd name="connsiteY3" fmla="*/ 1963207 h 1963207"/>
                  <a:gd name="connsiteX4" fmla="*/ 0 w 9413612"/>
                  <a:gd name="connsiteY4" fmla="*/ 0 h 1963207"/>
                  <a:gd name="connsiteX0" fmla="*/ 0 w 9413612"/>
                  <a:gd name="connsiteY0" fmla="*/ 18933 h 1982140"/>
                  <a:gd name="connsiteX1" fmla="*/ 6870575 w 9413612"/>
                  <a:gd name="connsiteY1" fmla="*/ 0 h 1982140"/>
                  <a:gd name="connsiteX2" fmla="*/ 9413612 w 9413612"/>
                  <a:gd name="connsiteY2" fmla="*/ 18933 h 1982140"/>
                  <a:gd name="connsiteX3" fmla="*/ 9413612 w 9413612"/>
                  <a:gd name="connsiteY3" fmla="*/ 1982140 h 1982140"/>
                  <a:gd name="connsiteX4" fmla="*/ 0 w 9413612"/>
                  <a:gd name="connsiteY4" fmla="*/ 1982140 h 1982140"/>
                  <a:gd name="connsiteX5" fmla="*/ 0 w 9413612"/>
                  <a:gd name="connsiteY5" fmla="*/ 18933 h 1982140"/>
                  <a:gd name="connsiteX0" fmla="*/ 0 w 9413612"/>
                  <a:gd name="connsiteY0" fmla="*/ 18933 h 1984242"/>
                  <a:gd name="connsiteX1" fmla="*/ 6870575 w 9413612"/>
                  <a:gd name="connsiteY1" fmla="*/ 0 h 1984242"/>
                  <a:gd name="connsiteX2" fmla="*/ 9413612 w 9413612"/>
                  <a:gd name="connsiteY2" fmla="*/ 18933 h 1984242"/>
                  <a:gd name="connsiteX3" fmla="*/ 9413612 w 9413612"/>
                  <a:gd name="connsiteY3" fmla="*/ 1982140 h 1984242"/>
                  <a:gd name="connsiteX4" fmla="*/ 4241485 w 9413612"/>
                  <a:gd name="connsiteY4" fmla="*/ 1984242 h 1984242"/>
                  <a:gd name="connsiteX5" fmla="*/ 0 w 9413612"/>
                  <a:gd name="connsiteY5" fmla="*/ 1982140 h 1984242"/>
                  <a:gd name="connsiteX6" fmla="*/ 0 w 9413612"/>
                  <a:gd name="connsiteY6" fmla="*/ 18933 h 1984242"/>
                  <a:gd name="connsiteX0" fmla="*/ 0 w 9413612"/>
                  <a:gd name="connsiteY0" fmla="*/ 18933 h 1984242"/>
                  <a:gd name="connsiteX1" fmla="*/ 6870575 w 9413612"/>
                  <a:gd name="connsiteY1" fmla="*/ 0 h 1984242"/>
                  <a:gd name="connsiteX2" fmla="*/ 9413612 w 9413612"/>
                  <a:gd name="connsiteY2" fmla="*/ 18933 h 1984242"/>
                  <a:gd name="connsiteX3" fmla="*/ 9413612 w 9413612"/>
                  <a:gd name="connsiteY3" fmla="*/ 1982140 h 1984242"/>
                  <a:gd name="connsiteX4" fmla="*/ 4241485 w 9413612"/>
                  <a:gd name="connsiteY4" fmla="*/ 1984242 h 1984242"/>
                  <a:gd name="connsiteX5" fmla="*/ 0 w 9413612"/>
                  <a:gd name="connsiteY5" fmla="*/ 18933 h 1984242"/>
                  <a:gd name="connsiteX0" fmla="*/ 0 w 5172127"/>
                  <a:gd name="connsiteY0" fmla="*/ 1984242 h 1984242"/>
                  <a:gd name="connsiteX1" fmla="*/ 2629090 w 5172127"/>
                  <a:gd name="connsiteY1" fmla="*/ 0 h 1984242"/>
                  <a:gd name="connsiteX2" fmla="*/ 5172127 w 5172127"/>
                  <a:gd name="connsiteY2" fmla="*/ 18933 h 1984242"/>
                  <a:gd name="connsiteX3" fmla="*/ 5172127 w 5172127"/>
                  <a:gd name="connsiteY3" fmla="*/ 1982140 h 1984242"/>
                  <a:gd name="connsiteX4" fmla="*/ 0 w 5172127"/>
                  <a:gd name="connsiteY4" fmla="*/ 1984242 h 1984242"/>
                  <a:gd name="connsiteX0" fmla="*/ 1 w 5194787"/>
                  <a:gd name="connsiteY0" fmla="*/ 1687371 h 1982140"/>
                  <a:gd name="connsiteX1" fmla="*/ 2651750 w 5194787"/>
                  <a:gd name="connsiteY1" fmla="*/ 0 h 1982140"/>
                  <a:gd name="connsiteX2" fmla="*/ 5194787 w 5194787"/>
                  <a:gd name="connsiteY2" fmla="*/ 18933 h 1982140"/>
                  <a:gd name="connsiteX3" fmla="*/ 5194787 w 5194787"/>
                  <a:gd name="connsiteY3" fmla="*/ 1982140 h 1982140"/>
                  <a:gd name="connsiteX4" fmla="*/ 1 w 5194787"/>
                  <a:gd name="connsiteY4" fmla="*/ 1687371 h 1982140"/>
                  <a:gd name="connsiteX0" fmla="*/ 0 w 5194786"/>
                  <a:gd name="connsiteY0" fmla="*/ 1668438 h 1963207"/>
                  <a:gd name="connsiteX1" fmla="*/ 2447526 w 5194786"/>
                  <a:gd name="connsiteY1" fmla="*/ 35398 h 1963207"/>
                  <a:gd name="connsiteX2" fmla="*/ 5194786 w 5194786"/>
                  <a:gd name="connsiteY2" fmla="*/ 0 h 1963207"/>
                  <a:gd name="connsiteX3" fmla="*/ 5194786 w 5194786"/>
                  <a:gd name="connsiteY3" fmla="*/ 1963207 h 1963207"/>
                  <a:gd name="connsiteX4" fmla="*/ 0 w 5194786"/>
                  <a:gd name="connsiteY4" fmla="*/ 1668438 h 1963207"/>
                  <a:gd name="connsiteX0" fmla="*/ 0 w 5194786"/>
                  <a:gd name="connsiteY0" fmla="*/ 1724388 h 2019157"/>
                  <a:gd name="connsiteX1" fmla="*/ 3178544 w 5194786"/>
                  <a:gd name="connsiteY1" fmla="*/ 0 h 2019157"/>
                  <a:gd name="connsiteX2" fmla="*/ 5194786 w 5194786"/>
                  <a:gd name="connsiteY2" fmla="*/ 55950 h 2019157"/>
                  <a:gd name="connsiteX3" fmla="*/ 5194786 w 5194786"/>
                  <a:gd name="connsiteY3" fmla="*/ 2019157 h 2019157"/>
                  <a:gd name="connsiteX4" fmla="*/ 0 w 5194786"/>
                  <a:gd name="connsiteY4" fmla="*/ 1724388 h 2019157"/>
                  <a:gd name="connsiteX0" fmla="*/ 0 w 5194786"/>
                  <a:gd name="connsiteY0" fmla="*/ 1668438 h 1963207"/>
                  <a:gd name="connsiteX1" fmla="*/ 2567946 w 5194786"/>
                  <a:gd name="connsiteY1" fmla="*/ 3481 h 1963207"/>
                  <a:gd name="connsiteX2" fmla="*/ 5194786 w 5194786"/>
                  <a:gd name="connsiteY2" fmla="*/ 0 h 1963207"/>
                  <a:gd name="connsiteX3" fmla="*/ 5194786 w 5194786"/>
                  <a:gd name="connsiteY3" fmla="*/ 1963207 h 1963207"/>
                  <a:gd name="connsiteX4" fmla="*/ 0 w 5194786"/>
                  <a:gd name="connsiteY4" fmla="*/ 1668438 h 1963207"/>
                  <a:gd name="connsiteX0" fmla="*/ 0 w 5194786"/>
                  <a:gd name="connsiteY0" fmla="*/ 1668438 h 1963207"/>
                  <a:gd name="connsiteX1" fmla="*/ 2532045 w 5194786"/>
                  <a:gd name="connsiteY1" fmla="*/ 28039 h 1963207"/>
                  <a:gd name="connsiteX2" fmla="*/ 5194786 w 5194786"/>
                  <a:gd name="connsiteY2" fmla="*/ 0 h 1963207"/>
                  <a:gd name="connsiteX3" fmla="*/ 5194786 w 5194786"/>
                  <a:gd name="connsiteY3" fmla="*/ 1963207 h 1963207"/>
                  <a:gd name="connsiteX4" fmla="*/ 0 w 5194786"/>
                  <a:gd name="connsiteY4" fmla="*/ 1668438 h 1963207"/>
                  <a:gd name="connsiteX0" fmla="*/ 0 w 4910276"/>
                  <a:gd name="connsiteY0" fmla="*/ 1760006 h 1963207"/>
                  <a:gd name="connsiteX1" fmla="*/ 2247535 w 4910276"/>
                  <a:gd name="connsiteY1" fmla="*/ 28039 h 1963207"/>
                  <a:gd name="connsiteX2" fmla="*/ 4910276 w 4910276"/>
                  <a:gd name="connsiteY2" fmla="*/ 0 h 1963207"/>
                  <a:gd name="connsiteX3" fmla="*/ 4910276 w 4910276"/>
                  <a:gd name="connsiteY3" fmla="*/ 1963207 h 1963207"/>
                  <a:gd name="connsiteX4" fmla="*/ 0 w 4910276"/>
                  <a:gd name="connsiteY4" fmla="*/ 1760006 h 1963207"/>
                  <a:gd name="connsiteX0" fmla="*/ 0 w 4910276"/>
                  <a:gd name="connsiteY0" fmla="*/ 1760006 h 1963207"/>
                  <a:gd name="connsiteX1" fmla="*/ 2416061 w 4910276"/>
                  <a:gd name="connsiteY1" fmla="*/ 29342 h 1963207"/>
                  <a:gd name="connsiteX2" fmla="*/ 4910276 w 4910276"/>
                  <a:gd name="connsiteY2" fmla="*/ 0 h 1963207"/>
                  <a:gd name="connsiteX3" fmla="*/ 4910276 w 4910276"/>
                  <a:gd name="connsiteY3" fmla="*/ 1963207 h 1963207"/>
                  <a:gd name="connsiteX4" fmla="*/ 0 w 4910276"/>
                  <a:gd name="connsiteY4" fmla="*/ 1760006 h 19632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10276" h="1963207">
                    <a:moveTo>
                      <a:pt x="0" y="1760006"/>
                    </a:moveTo>
                    <a:lnTo>
                      <a:pt x="2416061" y="29342"/>
                    </a:lnTo>
                    <a:lnTo>
                      <a:pt x="4910276" y="0"/>
                    </a:lnTo>
                    <a:lnTo>
                      <a:pt x="4910276" y="1963207"/>
                    </a:lnTo>
                    <a:lnTo>
                      <a:pt x="0" y="1760006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zh-CN" altLang="en-US" sz="3200" b="1" dirty="0">
                  <a:solidFill>
                    <a:schemeClr val="bg1"/>
                  </a:solidFill>
                  <a:latin typeface="+mj-lt"/>
                  <a:ea typeface="+mj-ea"/>
                  <a:cs typeface="+mj-cs"/>
                </a:endParaRPr>
              </a:p>
            </p:txBody>
          </p:sp>
          <p:sp>
            <p:nvSpPr>
              <p:cNvPr id="86" name="圆角矩形 85"/>
              <p:cNvSpPr/>
              <p:nvPr/>
            </p:nvSpPr>
            <p:spPr>
              <a:xfrm>
                <a:off x="3784881" y="1768427"/>
                <a:ext cx="6069839" cy="905257"/>
              </a:xfrm>
              <a:prstGeom prst="roundRect">
                <a:avLst>
                  <a:gd name="adj" fmla="val 50000"/>
                </a:avLst>
              </a:prstGeom>
              <a:noFill/>
              <a:ln>
                <a:noFill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zh-CN" altLang="en-US" sz="3200" b="1" dirty="0">
                  <a:solidFill>
                    <a:schemeClr val="bg1"/>
                  </a:solidFill>
                  <a:latin typeface="+mj-lt"/>
                  <a:ea typeface="+mj-ea"/>
                  <a:cs typeface="+mj-cs"/>
                </a:endParaRPr>
              </a:p>
            </p:txBody>
          </p:sp>
        </p:grpSp>
        <p:sp>
          <p:nvSpPr>
            <p:cNvPr id="24" name="椭圆 23"/>
            <p:cNvSpPr/>
            <p:nvPr/>
          </p:nvSpPr>
          <p:spPr>
            <a:xfrm>
              <a:off x="-274449" y="256026"/>
              <a:ext cx="901686" cy="901686"/>
            </a:xfrm>
            <a:prstGeom prst="ellipse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3200" b="1" dirty="0">
                <a:solidFill>
                  <a:schemeClr val="bg1"/>
                </a:solidFill>
                <a:latin typeface="+mj-lt"/>
                <a:ea typeface="+mj-ea"/>
                <a:cs typeface="+mj-cs"/>
              </a:endParaRPr>
            </a:p>
          </p:txBody>
        </p:sp>
      </p:grpSp>
      <p:sp>
        <p:nvSpPr>
          <p:cNvPr id="88" name="文本框 87"/>
          <p:cNvSpPr txBox="1"/>
          <p:nvPr/>
        </p:nvSpPr>
        <p:spPr>
          <a:xfrm>
            <a:off x="0" y="427081"/>
            <a:ext cx="9144000" cy="5847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eaLnBrk="1" hangingPunct="1"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zh-CN" altLang="en-US" dirty="0"/>
              <a:t>局部变量和全局变量</a:t>
            </a:r>
          </a:p>
        </p:txBody>
      </p:sp>
      <p:sp>
        <p:nvSpPr>
          <p:cNvPr id="28" name="矩形 27"/>
          <p:cNvSpPr/>
          <p:nvPr/>
        </p:nvSpPr>
        <p:spPr>
          <a:xfrm>
            <a:off x="929850" y="2132856"/>
            <a:ext cx="7746606" cy="286232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基本数据类型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，无论是否重名，局部变量与全局变量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不同</a:t>
            </a: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可以通过 </a:t>
            </a: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global 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保留字在函数内部声明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全局变量</a:t>
            </a: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组合数据类型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，如果局部变量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未真实创建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，则是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全局变量</a:t>
            </a:r>
          </a:p>
        </p:txBody>
      </p:sp>
      <p:sp>
        <p:nvSpPr>
          <p:cNvPr id="29" name="矩形 28"/>
          <p:cNvSpPr/>
          <p:nvPr/>
        </p:nvSpPr>
        <p:spPr>
          <a:xfrm>
            <a:off x="551615" y="1489094"/>
            <a:ext cx="2076169" cy="52322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chemeClr val="hlink"/>
              </a:buClr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使用规则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46130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2409">
        <p:fade/>
      </p:transition>
    </mc:Choice>
    <mc:Fallback xmlns="">
      <p:transition spd="med" advTm="4240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build="p"/>
      <p:bldP spid="2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0" y="4005063"/>
            <a:ext cx="9144000" cy="326858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algn="ctr" eaLnBrk="1" hangingPunct="1">
              <a:spcBef>
                <a:spcPct val="20000"/>
              </a:spcBef>
              <a:buClr>
                <a:srgbClr val="57ABA3"/>
              </a:buClr>
              <a:buFont typeface="Wingdings" panose="05000000000000000000" pitchFamily="2" charset="2"/>
              <a:buNone/>
              <a:defRPr sz="2400" b="1">
                <a:solidFill>
                  <a:srgbClr val="8FAFE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1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1" hangingPunct="1">
              <a:spcBef>
                <a:spcPct val="20000"/>
              </a:spcBef>
              <a:buClr>
                <a:schemeClr val="tx1"/>
              </a:buClr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1" hangingPunct="1">
              <a:spcBef>
                <a:spcPct val="20000"/>
              </a:spcBef>
              <a:buChar char="–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1" hangingPunct="1">
              <a:spcBef>
                <a:spcPct val="20000"/>
              </a:spcBef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r>
              <a:rPr lang="en-US" altLang="zh-CN" dirty="0"/>
              <a:t>lambda</a:t>
            </a:r>
            <a:r>
              <a:rPr lang="zh-CN" altLang="en-US" dirty="0"/>
              <a:t>函数</a:t>
            </a:r>
          </a:p>
        </p:txBody>
      </p:sp>
      <p:sp>
        <p:nvSpPr>
          <p:cNvPr id="6" name="文本框 18"/>
          <p:cNvSpPr txBox="1"/>
          <p:nvPr/>
        </p:nvSpPr>
        <p:spPr>
          <a:xfrm>
            <a:off x="2912237" y="3068424"/>
            <a:ext cx="3319527" cy="70788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eaLnBrk="1" hangingPunct="1">
              <a:defRPr sz="4000" b="1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en-US" altLang="zh-CN" dirty="0">
                <a:solidFill>
                  <a:srgbClr val="2A4F86"/>
                </a:solidFill>
              </a:rPr>
              <a:t>01 </a:t>
            </a:r>
            <a:r>
              <a:rPr lang="zh-CN" altLang="en-US" dirty="0">
                <a:solidFill>
                  <a:srgbClr val="2A4F86"/>
                </a:solidFill>
              </a:rPr>
              <a:t>函       数</a:t>
            </a:r>
          </a:p>
        </p:txBody>
      </p:sp>
    </p:spTree>
    <p:extLst>
      <p:ext uri="{BB962C8B-B14F-4D97-AF65-F5344CB8AC3E}">
        <p14:creationId xmlns:p14="http://schemas.microsoft.com/office/powerpoint/2010/main" val="2586738706"/>
      </p:ext>
    </p:extLst>
  </p:cSld>
  <p:clrMapOvr>
    <a:masterClrMapping/>
  </p:clrMapOvr>
  <p:transition spd="slow" advTm="4584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文本框 87"/>
          <p:cNvSpPr txBox="1"/>
          <p:nvPr/>
        </p:nvSpPr>
        <p:spPr>
          <a:xfrm>
            <a:off x="0" y="427081"/>
            <a:ext cx="9144000" cy="5847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eaLnBrk="1" hangingPunct="1"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en-US" altLang="zh-CN" dirty="0"/>
              <a:t>lambda</a:t>
            </a:r>
            <a:r>
              <a:rPr lang="zh-CN" altLang="en-US" dirty="0"/>
              <a:t>函数</a:t>
            </a:r>
          </a:p>
        </p:txBody>
      </p:sp>
      <p:sp>
        <p:nvSpPr>
          <p:cNvPr id="28" name="矩形 27"/>
          <p:cNvSpPr/>
          <p:nvPr/>
        </p:nvSpPr>
        <p:spPr>
          <a:xfrm>
            <a:off x="971600" y="4338970"/>
            <a:ext cx="7341932" cy="230832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是一种匿名函数</a:t>
            </a:r>
            <a:endParaRPr lang="en-US" altLang="zh-CN" sz="2400" b="1" dirty="0">
              <a:latin typeface="微软雅黑" pitchFamily="34" charset="-122"/>
              <a:ea typeface="微软雅黑" pitchFamily="34" charset="-122"/>
              <a:sym typeface="Huawei Sans" panose="020C0503030203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使用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 </a:t>
            </a: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lambda 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保留字定义，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函数名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是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返回结果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n"/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lambda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函数用于定义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简单的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、能够在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一行内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表示的函数</a:t>
            </a:r>
          </a:p>
        </p:txBody>
      </p:sp>
      <p:sp>
        <p:nvSpPr>
          <p:cNvPr id="13" name="object 9"/>
          <p:cNvSpPr txBox="1"/>
          <p:nvPr/>
        </p:nvSpPr>
        <p:spPr>
          <a:xfrm>
            <a:off x="1187624" y="2700546"/>
            <a:ext cx="6048672" cy="16645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wrap="square" lIns="0" tIns="195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0"/>
              </a:spcBef>
              <a:tabLst>
                <a:tab pos="853440" algn="l"/>
              </a:tabLst>
            </a:pPr>
            <a:r>
              <a:rPr sz="2400" b="1" dirty="0">
                <a:solidFill>
                  <a:srgbClr val="FF921A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def	</a:t>
            </a:r>
            <a:r>
              <a:rPr sz="2400" b="1" dirty="0"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&lt;</a:t>
            </a:r>
            <a:r>
              <a:rPr sz="2400" b="1" dirty="0">
                <a:latin typeface="微软雅黑" pitchFamily="34" charset="-122"/>
                <a:ea typeface="微软雅黑" pitchFamily="34" charset="-122"/>
                <a:cs typeface="微软雅黑"/>
              </a:rPr>
              <a:t>函数名</a:t>
            </a:r>
            <a:r>
              <a:rPr sz="2400" b="1" dirty="0"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&gt;</a:t>
            </a:r>
            <a:r>
              <a:rPr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(</a:t>
            </a:r>
            <a:r>
              <a:rPr sz="2400" b="1" dirty="0"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&lt;</a:t>
            </a:r>
            <a:r>
              <a:rPr sz="2400" b="1" dirty="0">
                <a:latin typeface="微软雅黑" pitchFamily="34" charset="-122"/>
                <a:ea typeface="微软雅黑" pitchFamily="34" charset="-122"/>
                <a:cs typeface="微软雅黑"/>
              </a:rPr>
              <a:t>参数</a:t>
            </a:r>
            <a:r>
              <a:rPr sz="2400" b="1" dirty="0"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&gt;</a:t>
            </a:r>
            <a:r>
              <a:rPr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)</a:t>
            </a:r>
            <a:r>
              <a:rPr sz="2400" b="1" spc="-6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:</a:t>
            </a:r>
            <a:endParaRPr sz="2400" b="1" dirty="0"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  <a:p>
            <a:pPr marL="853440">
              <a:lnSpc>
                <a:spcPct val="100000"/>
              </a:lnSpc>
              <a:spcBef>
                <a:spcPts val="1440"/>
              </a:spcBef>
            </a:pPr>
            <a:r>
              <a:rPr sz="2400" b="1" dirty="0"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&lt;</a:t>
            </a:r>
            <a:r>
              <a:rPr sz="2400" b="1" dirty="0">
                <a:latin typeface="微软雅黑" pitchFamily="34" charset="-122"/>
                <a:ea typeface="微软雅黑" pitchFamily="34" charset="-122"/>
                <a:cs typeface="微软雅黑"/>
              </a:rPr>
              <a:t>函数体</a:t>
            </a:r>
            <a:r>
              <a:rPr sz="2400" b="1" dirty="0"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&gt;</a:t>
            </a:r>
          </a:p>
          <a:p>
            <a:pPr marL="853440">
              <a:lnSpc>
                <a:spcPct val="100000"/>
              </a:lnSpc>
              <a:spcBef>
                <a:spcPts val="1440"/>
              </a:spcBef>
              <a:tabLst>
                <a:tab pos="2200275" algn="l"/>
              </a:tabLst>
            </a:pPr>
            <a:r>
              <a:rPr sz="2400" b="1" dirty="0">
                <a:solidFill>
                  <a:srgbClr val="FF921A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return	</a:t>
            </a:r>
            <a:r>
              <a:rPr sz="2400" b="1" dirty="0"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&lt;</a:t>
            </a:r>
            <a:r>
              <a:rPr sz="2400" b="1" dirty="0">
                <a:latin typeface="微软雅黑" pitchFamily="34" charset="-122"/>
                <a:ea typeface="微软雅黑" pitchFamily="34" charset="-122"/>
                <a:cs typeface="微软雅黑"/>
              </a:rPr>
              <a:t>返回值</a:t>
            </a:r>
            <a:r>
              <a:rPr sz="2400" b="1" dirty="0"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&gt;</a:t>
            </a:r>
          </a:p>
        </p:txBody>
      </p:sp>
      <p:sp>
        <p:nvSpPr>
          <p:cNvPr id="14" name="object 10"/>
          <p:cNvSpPr txBox="1"/>
          <p:nvPr/>
        </p:nvSpPr>
        <p:spPr>
          <a:xfrm>
            <a:off x="1187624" y="1737073"/>
            <a:ext cx="6048672" cy="3821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&lt;</a:t>
            </a:r>
            <a:r>
              <a:rPr sz="2400" b="1" dirty="0">
                <a:latin typeface="微软雅黑" pitchFamily="34" charset="-122"/>
                <a:ea typeface="微软雅黑" pitchFamily="34" charset="-122"/>
                <a:cs typeface="微软雅黑"/>
              </a:rPr>
              <a:t>函数名</a:t>
            </a:r>
            <a:r>
              <a:rPr sz="2400" b="1" dirty="0"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&gt;</a:t>
            </a:r>
            <a:r>
              <a:rPr sz="2400" b="1" spc="-10" dirty="0"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 </a:t>
            </a:r>
            <a:r>
              <a:rPr sz="2400" b="1" dirty="0"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=</a:t>
            </a:r>
            <a:r>
              <a:rPr sz="2400" b="1" spc="-20" dirty="0"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rgbClr val="FF921A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lambda</a:t>
            </a:r>
            <a:r>
              <a:rPr sz="2400" b="1" spc="10" dirty="0">
                <a:solidFill>
                  <a:srgbClr val="FF921A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 </a:t>
            </a:r>
            <a:r>
              <a:rPr sz="2400" b="1" dirty="0"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&lt;</a:t>
            </a:r>
            <a:r>
              <a:rPr sz="2400" b="1" dirty="0">
                <a:latin typeface="微软雅黑" pitchFamily="34" charset="-122"/>
                <a:ea typeface="微软雅黑" pitchFamily="34" charset="-122"/>
                <a:cs typeface="微软雅黑"/>
              </a:rPr>
              <a:t>参数</a:t>
            </a:r>
            <a:r>
              <a:rPr sz="2400" b="1" dirty="0"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&gt;:</a:t>
            </a:r>
            <a:r>
              <a:rPr sz="2400" b="1" spc="-10" dirty="0"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 </a:t>
            </a:r>
            <a:r>
              <a:rPr sz="2400" b="1" dirty="0"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&lt;</a:t>
            </a:r>
            <a:r>
              <a:rPr sz="2400" b="1" dirty="0">
                <a:latin typeface="微软雅黑" pitchFamily="34" charset="-122"/>
                <a:ea typeface="微软雅黑" pitchFamily="34" charset="-122"/>
                <a:cs typeface="微软雅黑"/>
              </a:rPr>
              <a:t>表达式</a:t>
            </a:r>
            <a:r>
              <a:rPr sz="2400" b="1" dirty="0"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&gt;</a:t>
            </a:r>
          </a:p>
        </p:txBody>
      </p:sp>
      <p:sp>
        <p:nvSpPr>
          <p:cNvPr id="15" name="object 11"/>
          <p:cNvSpPr txBox="1"/>
          <p:nvPr/>
        </p:nvSpPr>
        <p:spPr>
          <a:xfrm>
            <a:off x="1360749" y="2107665"/>
            <a:ext cx="1051011" cy="5292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just" defTabSz="914034" fontAlgn="ctr">
              <a:lnSpc>
                <a:spcPct val="140000"/>
              </a:lnSpc>
              <a:spcBef>
                <a:spcPts val="792"/>
              </a:spcBef>
              <a:buSzPct val="50000"/>
            </a:pPr>
            <a:r>
              <a:rPr sz="2400" b="1" dirty="0">
                <a:solidFill>
                  <a:srgbClr val="EB5C01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等价于</a:t>
            </a:r>
          </a:p>
        </p:txBody>
      </p:sp>
      <p:sp>
        <p:nvSpPr>
          <p:cNvPr id="18" name="矩形 17"/>
          <p:cNvSpPr/>
          <p:nvPr/>
        </p:nvSpPr>
        <p:spPr>
          <a:xfrm>
            <a:off x="297004" y="1202851"/>
            <a:ext cx="1322668" cy="49795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形式</a:t>
            </a:r>
          </a:p>
        </p:txBody>
      </p:sp>
      <p:sp>
        <p:nvSpPr>
          <p:cNvPr id="2" name="上下箭头 1"/>
          <p:cNvSpPr/>
          <p:nvPr/>
        </p:nvSpPr>
        <p:spPr>
          <a:xfrm>
            <a:off x="2339752" y="2183389"/>
            <a:ext cx="90010" cy="525531"/>
          </a:xfrm>
          <a:prstGeom prst="upDownArrow">
            <a:avLst>
              <a:gd name="adj1" fmla="val 2581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50584670"/>
      </p:ext>
    </p:extLst>
  </p:cSld>
  <p:clrMapOvr>
    <a:masterClrMapping/>
  </p:clrMapOvr>
  <p:transition spd="slow" advTm="54669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uiExpand="1" build="p"/>
      <p:bldP spid="13" grpId="0" animBg="1"/>
      <p:bldP spid="14" grpId="0" animBg="1"/>
      <p:bldP spid="15" grpId="0"/>
      <p:bldP spid="18" grpId="0"/>
      <p:bldP spid="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文本框 87"/>
          <p:cNvSpPr txBox="1"/>
          <p:nvPr/>
        </p:nvSpPr>
        <p:spPr>
          <a:xfrm>
            <a:off x="-34416" y="427081"/>
            <a:ext cx="9178416" cy="5847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eaLnBrk="1" hangingPunct="1"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en-US" altLang="zh-CN" dirty="0"/>
              <a:t>lambda</a:t>
            </a:r>
            <a:r>
              <a:rPr lang="zh-CN" altLang="en-US" dirty="0"/>
              <a:t>函数</a:t>
            </a:r>
          </a:p>
        </p:txBody>
      </p:sp>
      <p:sp>
        <p:nvSpPr>
          <p:cNvPr id="16" name="object 8"/>
          <p:cNvSpPr txBox="1"/>
          <p:nvPr/>
        </p:nvSpPr>
        <p:spPr>
          <a:xfrm>
            <a:off x="1873649" y="2010089"/>
            <a:ext cx="4930599" cy="36753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400" b="1" spc="-5" dirty="0">
                <a:solidFill>
                  <a:srgbClr val="780D16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&gt;&gt;&gt;</a:t>
            </a:r>
            <a:r>
              <a:rPr sz="2400" b="1" spc="-5" dirty="0"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f=</a:t>
            </a:r>
            <a:r>
              <a:rPr sz="2400" b="1" spc="-5" dirty="0">
                <a:solidFill>
                  <a:srgbClr val="FF7700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lambda </a:t>
            </a:r>
            <a:r>
              <a:rPr sz="2400" b="1" spc="-5" dirty="0" err="1"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x,y:x</a:t>
            </a:r>
            <a:r>
              <a:rPr lang="zh-CN" altLang="en-US" sz="2400" b="1" spc="-5" dirty="0"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**</a:t>
            </a:r>
            <a:r>
              <a:rPr sz="2400" b="1" spc="-5" dirty="0"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y</a:t>
            </a:r>
            <a:endParaRPr sz="2400" b="1" dirty="0"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400" b="1" spc="-5" dirty="0">
                <a:solidFill>
                  <a:srgbClr val="780D16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&gt;&gt;&gt;</a:t>
            </a:r>
            <a:r>
              <a:rPr sz="2400" b="1" spc="-5" dirty="0"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f(</a:t>
            </a:r>
            <a:r>
              <a:rPr lang="en-US" sz="2400" b="1" spc="-5" dirty="0"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2</a:t>
            </a:r>
            <a:r>
              <a:rPr sz="2400" b="1" spc="-5" dirty="0"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,</a:t>
            </a:r>
            <a:r>
              <a:rPr lang="en-US" sz="2400" b="1" spc="-5" dirty="0"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3</a:t>
            </a:r>
            <a:r>
              <a:rPr sz="2400" b="1" spc="-5" dirty="0"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)</a:t>
            </a:r>
            <a:endParaRPr sz="2400" b="1" dirty="0"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lang="en-US" sz="2400" b="1" spc="-5" dirty="0">
                <a:solidFill>
                  <a:srgbClr val="0010FF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8</a:t>
            </a:r>
            <a:endParaRPr sz="2400" b="1" dirty="0"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endParaRPr lang="en-US" sz="2400" b="1" spc="-5" dirty="0">
              <a:solidFill>
                <a:srgbClr val="780D16"/>
              </a:solidFill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400" b="1" spc="-5" dirty="0">
                <a:solidFill>
                  <a:srgbClr val="780D16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&gt;&gt;&gt;</a:t>
            </a:r>
            <a:r>
              <a:rPr sz="2400" b="1" spc="-5" dirty="0"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f=</a:t>
            </a:r>
            <a:r>
              <a:rPr sz="2400" b="1" spc="-5" dirty="0">
                <a:solidFill>
                  <a:srgbClr val="FF7700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lambda</a:t>
            </a:r>
            <a:r>
              <a:rPr sz="2400" b="1" spc="-5" dirty="0"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:</a:t>
            </a:r>
            <a:r>
              <a:rPr sz="2400" b="1" spc="-5" dirty="0">
                <a:solidFill>
                  <a:srgbClr val="1DB41D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"</a:t>
            </a:r>
            <a:r>
              <a:rPr sz="2400" b="1" spc="-5" dirty="0">
                <a:solidFill>
                  <a:srgbClr val="1DB41D"/>
                </a:solidFill>
                <a:latin typeface="微软雅黑" pitchFamily="34" charset="-122"/>
                <a:ea typeface="微软雅黑" pitchFamily="34" charset="-122"/>
                <a:cs typeface="微软雅黑"/>
              </a:rPr>
              <a:t>lambda函数</a:t>
            </a:r>
            <a:r>
              <a:rPr sz="2400" b="1" spc="-5" dirty="0">
                <a:solidFill>
                  <a:srgbClr val="1DB41D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"</a:t>
            </a:r>
            <a:endParaRPr sz="2400" b="1" dirty="0"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400" b="1" spc="-5" dirty="0">
                <a:solidFill>
                  <a:srgbClr val="780D16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&gt;&gt;&gt;</a:t>
            </a:r>
            <a:r>
              <a:rPr sz="2400" b="1" spc="-5" dirty="0"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print(f())</a:t>
            </a:r>
            <a:endParaRPr sz="2400" b="1" dirty="0"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400" b="1" spc="-5" dirty="0">
                <a:solidFill>
                  <a:srgbClr val="0010FF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lambda</a:t>
            </a:r>
            <a:r>
              <a:rPr sz="2400" b="1" spc="-5" dirty="0">
                <a:solidFill>
                  <a:srgbClr val="0010FF"/>
                </a:solidFill>
                <a:latin typeface="微软雅黑" pitchFamily="34" charset="-122"/>
                <a:ea typeface="微软雅黑" pitchFamily="34" charset="-122"/>
                <a:cs typeface="微软雅黑"/>
              </a:rPr>
              <a:t>函数</a:t>
            </a:r>
            <a:endParaRPr sz="2400" b="1" dirty="0">
              <a:latin typeface="微软雅黑" pitchFamily="34" charset="-122"/>
              <a:ea typeface="微软雅黑" pitchFamily="34" charset="-122"/>
              <a:cs typeface="微软雅黑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>
            <a:off x="5436096" y="2364942"/>
            <a:ext cx="864096" cy="0"/>
          </a:xfrm>
          <a:prstGeom prst="straightConnector1">
            <a:avLst/>
          </a:prstGeom>
          <a:ln w="38100">
            <a:solidFill>
              <a:schemeClr val="tx2"/>
            </a:solidFill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9" name="文本占位符 16"/>
          <p:cNvSpPr txBox="1">
            <a:spLocks/>
          </p:cNvSpPr>
          <p:nvPr/>
        </p:nvSpPr>
        <p:spPr bwMode="auto">
          <a:xfrm>
            <a:off x="5364088" y="1628800"/>
            <a:ext cx="1422407" cy="748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41" tIns="40071" rIns="80141" bIns="40071" numCol="1" anchor="t" anchorCtr="0" compatLnSpc="1">
            <a:prstTxWarp prst="textNoShape">
              <a:avLst/>
            </a:prstTxWarp>
          </a:bodyPr>
          <a:lstStyle>
            <a:lvl1pPr marL="302279" indent="-302279" algn="just" defTabSz="914034" rtl="0" eaLnBrk="1" fontAlgn="ctr" latinLnBrk="0" hangingPunct="1">
              <a:lnSpc>
                <a:spcPct val="140000"/>
              </a:lnSpc>
              <a:spcBef>
                <a:spcPts val="792"/>
              </a:spcBef>
              <a:buClrTx/>
              <a:buSzPct val="50000"/>
              <a:buFont typeface="Wingdings" panose="05000000000000000000" pitchFamily="2" charset="2"/>
              <a:buChar char="l"/>
              <a:defRPr sz="2199" kern="1200" baseline="0">
                <a:solidFill>
                  <a:schemeClr val="tx1"/>
                </a:solidFill>
                <a:latin typeface="Arial" panose="020B0604020202020204" pitchFamily="34" charset="0"/>
                <a:ea typeface="方正兰亭黑简体" panose="02000000000000000000" pitchFamily="2" charset="-122"/>
                <a:cs typeface="Arial" panose="020B0604020202020204" pitchFamily="34" charset="0"/>
              </a:defRPr>
            </a:lvl1pPr>
            <a:lvl2pPr marL="654938" indent="-251899" algn="l" defTabSz="914034" rtl="0" eaLnBrk="1" fontAlgn="ctr" latinLnBrk="0" hangingPunct="1">
              <a:lnSpc>
                <a:spcPct val="140000"/>
              </a:lnSpc>
              <a:spcBef>
                <a:spcPts val="720"/>
              </a:spcBef>
              <a:buClrTx/>
              <a:buSzPct val="50000"/>
              <a:buFont typeface="Wingdings" panose="05000000000000000000" pitchFamily="2" charset="2"/>
              <a:buChar char="p"/>
              <a:defRPr sz="1999" kern="1200">
                <a:solidFill>
                  <a:schemeClr val="tx1"/>
                </a:solidFill>
                <a:latin typeface="Arial" panose="020B0604020202020204" pitchFamily="34" charset="0"/>
                <a:ea typeface="方正兰亭黑简体" panose="02000000000000000000" pitchFamily="2" charset="-122"/>
                <a:cs typeface="+mn-cs"/>
              </a:defRPr>
            </a:lvl2pPr>
            <a:lvl3pPr marL="1003998" indent="-201519" algn="l" defTabSz="914034" rtl="0" eaLnBrk="1" fontAlgn="ctr" latinLnBrk="0" hangingPunct="1">
              <a:lnSpc>
                <a:spcPct val="140000"/>
              </a:lnSpc>
              <a:spcBef>
                <a:spcPts val="648"/>
              </a:spcBef>
              <a:buClrTx/>
              <a:buSzPct val="50000"/>
              <a:buFont typeface="Wingdings" panose="05000000000000000000" pitchFamily="2" charset="2"/>
              <a:buChar char="n"/>
              <a:defRPr sz="1799" kern="1200">
                <a:solidFill>
                  <a:schemeClr val="tx1"/>
                </a:solidFill>
                <a:latin typeface="Arial" panose="020B0604020202020204" pitchFamily="34" charset="0"/>
                <a:ea typeface="方正兰亭黑简体" panose="02000000000000000000" pitchFamily="2" charset="-122"/>
                <a:cs typeface="+mn-cs"/>
              </a:defRPr>
            </a:lvl3pPr>
            <a:lvl4pPr marL="1399840" indent="-197921" algn="l" defTabSz="914034" rtl="0" eaLnBrk="1" fontAlgn="ctr" latinLnBrk="0" hangingPunct="1">
              <a:lnSpc>
                <a:spcPct val="140000"/>
              </a:lnSpc>
              <a:spcBef>
                <a:spcPts val="576"/>
              </a:spcBef>
              <a:buFont typeface="Huawei Sans" panose="020C0503030203020204" pitchFamily="34" charset="0"/>
              <a:buChar char="−"/>
              <a:defRPr sz="1599" kern="1200">
                <a:solidFill>
                  <a:schemeClr val="tx1"/>
                </a:solidFill>
                <a:latin typeface="Arial" panose="020B0604020202020204" pitchFamily="34" charset="0"/>
                <a:ea typeface="方正兰亭黑简体" panose="02000000000000000000" pitchFamily="2" charset="-122"/>
                <a:cs typeface="+mn-cs"/>
              </a:defRPr>
            </a:lvl4pPr>
            <a:lvl5pPr marL="1802879" indent="-201519" algn="l" defTabSz="914034" rtl="0" eaLnBrk="1" fontAlgn="ctr" latinLnBrk="0" hangingPunct="1">
              <a:lnSpc>
                <a:spcPct val="140000"/>
              </a:lnSpc>
              <a:spcBef>
                <a:spcPts val="576"/>
              </a:spcBef>
              <a:buFont typeface="Huawei Sans" panose="020C0503030203020204" pitchFamily="34" charset="0"/>
              <a:buChar char="~"/>
              <a:defRPr sz="1399" kern="1200">
                <a:solidFill>
                  <a:schemeClr val="tx1"/>
                </a:solidFill>
                <a:latin typeface="Arial" panose="020B0604020202020204" pitchFamily="34" charset="0"/>
                <a:ea typeface="方正兰亭黑简体" panose="02000000000000000000" pitchFamily="2" charset="-122"/>
                <a:cs typeface="+mn-cs"/>
              </a:defRPr>
            </a:lvl5pPr>
            <a:lvl6pPr marL="2513594" indent="-228509" algn="l" defTabSz="91403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611" indent="-228509" algn="l" defTabSz="91403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628" indent="-228509" algn="l" defTabSz="91403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646" indent="-228509" algn="l" defTabSz="91403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b="1" dirty="0">
                <a:solidFill>
                  <a:srgbClr val="EB5C01"/>
                </a:solidFill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等  价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606350" y="1268760"/>
            <a:ext cx="1322668" cy="514902"/>
            <a:chOff x="2873828" y="1394361"/>
            <a:chExt cx="1236822" cy="514902"/>
          </a:xfrm>
        </p:grpSpPr>
        <p:sp>
          <p:nvSpPr>
            <p:cNvPr id="23" name="Rectangle: Rounded Corners 4"/>
            <p:cNvSpPr/>
            <p:nvPr/>
          </p:nvSpPr>
          <p:spPr>
            <a:xfrm>
              <a:off x="2873828" y="1394361"/>
              <a:ext cx="1236821" cy="462426"/>
            </a:xfrm>
            <a:prstGeom prst="roundRect">
              <a:avLst/>
            </a:prstGeom>
            <a:solidFill>
              <a:srgbClr val="595959"/>
            </a:soli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620000" anchor="t" anchorCtr="1">
              <a:normAutofit fontScale="25000" lnSpcReduction="20000"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2873828" y="1411306"/>
              <a:ext cx="1236822" cy="49795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例</a:t>
              </a:r>
              <a:r>
                <a:rPr lang="en-US" altLang="zh-CN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3.10</a:t>
              </a:r>
              <a:endPara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1979607" y="1311151"/>
            <a:ext cx="56887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spc="-5" dirty="0"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定义</a:t>
            </a:r>
            <a:r>
              <a:rPr lang="en-US" altLang="zh-CN" sz="2400" b="1" spc="-5" dirty="0"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lambda</a:t>
            </a:r>
            <a:r>
              <a:rPr lang="zh-CN" altLang="en-US" sz="2400" b="1" spc="-5" dirty="0"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函数，计算</a:t>
            </a:r>
            <a:r>
              <a:rPr lang="en-US" altLang="zh-CN" sz="2400" b="1" spc="-5" dirty="0"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x</a:t>
            </a:r>
            <a:r>
              <a:rPr lang="zh-CN" altLang="en-US" sz="2400" b="1" spc="-5" dirty="0"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的</a:t>
            </a:r>
            <a:r>
              <a:rPr lang="en-US" altLang="zh-CN" sz="2400" b="1" spc="-5" dirty="0"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y</a:t>
            </a:r>
            <a:r>
              <a:rPr lang="zh-CN" altLang="en-US" sz="2400" b="1" spc="-5" dirty="0"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次方的值。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A1BBC94-9AEC-4B00-BF71-72D5DB8D972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699" t="30812" r="57482" b="48409"/>
          <a:stretch/>
        </p:blipFill>
        <p:spPr>
          <a:xfrm>
            <a:off x="6516216" y="2132856"/>
            <a:ext cx="2376264" cy="1267341"/>
          </a:xfrm>
          <a:prstGeom prst="rect">
            <a:avLst/>
          </a:prstGeom>
        </p:spPr>
      </p:pic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C7AB278D-B52F-46BF-89CD-00118FEA502A}"/>
              </a:ext>
            </a:extLst>
          </p:cNvPr>
          <p:cNvCxnSpPr>
            <a:cxnSpLocks/>
          </p:cNvCxnSpPr>
          <p:nvPr/>
        </p:nvCxnSpPr>
        <p:spPr>
          <a:xfrm>
            <a:off x="4139952" y="2636912"/>
            <a:ext cx="43204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74803C9E-1DCB-4511-8F53-937EE78582EC}"/>
              </a:ext>
            </a:extLst>
          </p:cNvPr>
          <p:cNvCxnSpPr>
            <a:cxnSpLocks/>
          </p:cNvCxnSpPr>
          <p:nvPr/>
        </p:nvCxnSpPr>
        <p:spPr>
          <a:xfrm>
            <a:off x="4716016" y="2636912"/>
            <a:ext cx="576064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59611D28-D551-4892-88FC-FB5805CD8524}"/>
              </a:ext>
            </a:extLst>
          </p:cNvPr>
          <p:cNvCxnSpPr>
            <a:cxnSpLocks/>
          </p:cNvCxnSpPr>
          <p:nvPr/>
        </p:nvCxnSpPr>
        <p:spPr>
          <a:xfrm>
            <a:off x="2555776" y="3140968"/>
            <a:ext cx="72008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942502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2665">
        <p:fade/>
      </p:transition>
    </mc:Choice>
    <mc:Fallback xmlns="">
      <p:transition spd="med" advTm="10266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2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2912237" y="3068424"/>
            <a:ext cx="3319527" cy="70788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eaLnBrk="1" hangingPunct="1">
              <a:defRPr sz="4000" b="1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en-US" altLang="zh-CN" dirty="0"/>
              <a:t>01 </a:t>
            </a:r>
            <a:r>
              <a:rPr lang="zh-CN" altLang="en-US" dirty="0"/>
              <a:t>函       数</a:t>
            </a:r>
          </a:p>
        </p:txBody>
      </p:sp>
      <p:sp>
        <p:nvSpPr>
          <p:cNvPr id="4" name="文本框 8"/>
          <p:cNvSpPr txBox="1"/>
          <p:nvPr/>
        </p:nvSpPr>
        <p:spPr>
          <a:xfrm>
            <a:off x="3203848" y="4077073"/>
            <a:ext cx="2376264" cy="43204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algn="ctr" eaLnBrk="1" hangingPunct="1">
              <a:spcBef>
                <a:spcPct val="20000"/>
              </a:spcBef>
              <a:buClr>
                <a:srgbClr val="57ABA3"/>
              </a:buClr>
              <a:buFont typeface="Wingdings" panose="05000000000000000000" pitchFamily="2" charset="2"/>
              <a:buNone/>
              <a:defRPr sz="2400" b="1">
                <a:solidFill>
                  <a:srgbClr val="8FAFE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1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1" hangingPunct="1">
              <a:spcBef>
                <a:spcPct val="20000"/>
              </a:spcBef>
              <a:buClr>
                <a:schemeClr val="tx1"/>
              </a:buClr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1" hangingPunct="1">
              <a:spcBef>
                <a:spcPct val="20000"/>
              </a:spcBef>
              <a:buChar char="–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1" hangingPunct="1">
              <a:spcBef>
                <a:spcPct val="20000"/>
              </a:spcBef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r>
              <a:rPr lang="zh-CN" altLang="en-US" dirty="0"/>
              <a:t>函数定义与调用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6520D29-A379-4725-A80D-FB33B9764058}"/>
              </a:ext>
            </a:extLst>
          </p:cNvPr>
          <p:cNvSpPr txBox="1"/>
          <p:nvPr/>
        </p:nvSpPr>
        <p:spPr>
          <a:xfrm>
            <a:off x="3203848" y="4581129"/>
            <a:ext cx="5112568" cy="50405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algn="ctr" eaLnBrk="1" hangingPunct="1">
              <a:spcBef>
                <a:spcPct val="20000"/>
              </a:spcBef>
              <a:buClr>
                <a:srgbClr val="57ABA3"/>
              </a:buClr>
              <a:buFont typeface="Wingdings" panose="05000000000000000000" pitchFamily="2" charset="2"/>
              <a:buNone/>
              <a:defRPr sz="2400" b="1">
                <a:solidFill>
                  <a:srgbClr val="8FAFE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1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1" hangingPunct="1">
              <a:spcBef>
                <a:spcPct val="20000"/>
              </a:spcBef>
              <a:buClr>
                <a:schemeClr val="tx1"/>
              </a:buClr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1" hangingPunct="1">
              <a:spcBef>
                <a:spcPct val="20000"/>
              </a:spcBef>
              <a:buChar char="–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1" hangingPunct="1">
              <a:spcBef>
                <a:spcPct val="20000"/>
              </a:spcBef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r>
              <a:rPr lang="zh-CN" altLang="en-US" dirty="0"/>
              <a:t>函数的参数传递方式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CB1D3A0-736A-4A3C-8CD4-8C1569148EE7}"/>
              </a:ext>
            </a:extLst>
          </p:cNvPr>
          <p:cNvSpPr txBox="1"/>
          <p:nvPr/>
        </p:nvSpPr>
        <p:spPr>
          <a:xfrm>
            <a:off x="3203848" y="5085184"/>
            <a:ext cx="864096" cy="43204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algn="ctr" eaLnBrk="1" hangingPunct="1">
              <a:spcBef>
                <a:spcPct val="20000"/>
              </a:spcBef>
              <a:buClr>
                <a:srgbClr val="57ABA3"/>
              </a:buClr>
              <a:buFont typeface="Wingdings" panose="05000000000000000000" pitchFamily="2" charset="2"/>
              <a:buNone/>
              <a:defRPr sz="2400" b="1">
                <a:solidFill>
                  <a:srgbClr val="8FAFE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1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1" hangingPunct="1">
              <a:spcBef>
                <a:spcPct val="20000"/>
              </a:spcBef>
              <a:buClr>
                <a:schemeClr val="tx1"/>
              </a:buClr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1" hangingPunct="1">
              <a:spcBef>
                <a:spcPct val="20000"/>
              </a:spcBef>
              <a:buChar char="–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1" hangingPunct="1">
              <a:spcBef>
                <a:spcPct val="20000"/>
              </a:spcBef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r>
              <a:rPr lang="zh-CN" altLang="en-US" dirty="0"/>
              <a:t>递归</a:t>
            </a:r>
          </a:p>
        </p:txBody>
      </p:sp>
    </p:spTree>
    <p:extLst>
      <p:ext uri="{BB962C8B-B14F-4D97-AF65-F5344CB8AC3E}">
        <p14:creationId xmlns:p14="http://schemas.microsoft.com/office/powerpoint/2010/main" val="1960003958"/>
      </p:ext>
    </p:extLst>
  </p:cSld>
  <p:clrMapOvr>
    <a:masterClrMapping/>
  </p:clrMapOvr>
  <p:transition spd="slow" advTm="15613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4" grpId="0"/>
      <p:bldP spid="6" grpId="0"/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-205836" y="128760"/>
            <a:ext cx="3828572" cy="2470705"/>
            <a:chOff x="-274449" y="128759"/>
            <a:chExt cx="5104763" cy="2470705"/>
          </a:xfrm>
        </p:grpSpPr>
        <p:grpSp>
          <p:nvGrpSpPr>
            <p:cNvPr id="52" name="组合 51"/>
            <p:cNvGrpSpPr/>
            <p:nvPr/>
          </p:nvGrpSpPr>
          <p:grpSpPr>
            <a:xfrm>
              <a:off x="-45889" y="128759"/>
              <a:ext cx="4876203" cy="2470705"/>
              <a:chOff x="3784882" y="1641160"/>
              <a:chExt cx="6200479" cy="2470705"/>
            </a:xfrm>
          </p:grpSpPr>
          <p:sp>
            <p:nvSpPr>
              <p:cNvPr id="76" name="矩形 42"/>
              <p:cNvSpPr/>
              <p:nvPr/>
            </p:nvSpPr>
            <p:spPr>
              <a:xfrm rot="1800000">
                <a:off x="3973757" y="1641160"/>
                <a:ext cx="6011604" cy="2470705"/>
              </a:xfrm>
              <a:custGeom>
                <a:avLst/>
                <a:gdLst>
                  <a:gd name="connsiteX0" fmla="*/ 0 w 9413612"/>
                  <a:gd name="connsiteY0" fmla="*/ 0 h 1963207"/>
                  <a:gd name="connsiteX1" fmla="*/ 9413612 w 9413612"/>
                  <a:gd name="connsiteY1" fmla="*/ 0 h 1963207"/>
                  <a:gd name="connsiteX2" fmla="*/ 9413612 w 9413612"/>
                  <a:gd name="connsiteY2" fmla="*/ 1963207 h 1963207"/>
                  <a:gd name="connsiteX3" fmla="*/ 0 w 9413612"/>
                  <a:gd name="connsiteY3" fmla="*/ 1963207 h 1963207"/>
                  <a:gd name="connsiteX4" fmla="*/ 0 w 9413612"/>
                  <a:gd name="connsiteY4" fmla="*/ 0 h 1963207"/>
                  <a:gd name="connsiteX0" fmla="*/ 0 w 9413612"/>
                  <a:gd name="connsiteY0" fmla="*/ 18933 h 1982140"/>
                  <a:gd name="connsiteX1" fmla="*/ 6870575 w 9413612"/>
                  <a:gd name="connsiteY1" fmla="*/ 0 h 1982140"/>
                  <a:gd name="connsiteX2" fmla="*/ 9413612 w 9413612"/>
                  <a:gd name="connsiteY2" fmla="*/ 18933 h 1982140"/>
                  <a:gd name="connsiteX3" fmla="*/ 9413612 w 9413612"/>
                  <a:gd name="connsiteY3" fmla="*/ 1982140 h 1982140"/>
                  <a:gd name="connsiteX4" fmla="*/ 0 w 9413612"/>
                  <a:gd name="connsiteY4" fmla="*/ 1982140 h 1982140"/>
                  <a:gd name="connsiteX5" fmla="*/ 0 w 9413612"/>
                  <a:gd name="connsiteY5" fmla="*/ 18933 h 1982140"/>
                  <a:gd name="connsiteX0" fmla="*/ 0 w 9413612"/>
                  <a:gd name="connsiteY0" fmla="*/ 18933 h 1984242"/>
                  <a:gd name="connsiteX1" fmla="*/ 6870575 w 9413612"/>
                  <a:gd name="connsiteY1" fmla="*/ 0 h 1984242"/>
                  <a:gd name="connsiteX2" fmla="*/ 9413612 w 9413612"/>
                  <a:gd name="connsiteY2" fmla="*/ 18933 h 1984242"/>
                  <a:gd name="connsiteX3" fmla="*/ 9413612 w 9413612"/>
                  <a:gd name="connsiteY3" fmla="*/ 1982140 h 1984242"/>
                  <a:gd name="connsiteX4" fmla="*/ 4241485 w 9413612"/>
                  <a:gd name="connsiteY4" fmla="*/ 1984242 h 1984242"/>
                  <a:gd name="connsiteX5" fmla="*/ 0 w 9413612"/>
                  <a:gd name="connsiteY5" fmla="*/ 1982140 h 1984242"/>
                  <a:gd name="connsiteX6" fmla="*/ 0 w 9413612"/>
                  <a:gd name="connsiteY6" fmla="*/ 18933 h 1984242"/>
                  <a:gd name="connsiteX0" fmla="*/ 0 w 9413612"/>
                  <a:gd name="connsiteY0" fmla="*/ 18933 h 1984242"/>
                  <a:gd name="connsiteX1" fmla="*/ 6870575 w 9413612"/>
                  <a:gd name="connsiteY1" fmla="*/ 0 h 1984242"/>
                  <a:gd name="connsiteX2" fmla="*/ 9413612 w 9413612"/>
                  <a:gd name="connsiteY2" fmla="*/ 18933 h 1984242"/>
                  <a:gd name="connsiteX3" fmla="*/ 9413612 w 9413612"/>
                  <a:gd name="connsiteY3" fmla="*/ 1982140 h 1984242"/>
                  <a:gd name="connsiteX4" fmla="*/ 4241485 w 9413612"/>
                  <a:gd name="connsiteY4" fmla="*/ 1984242 h 1984242"/>
                  <a:gd name="connsiteX5" fmla="*/ 0 w 9413612"/>
                  <a:gd name="connsiteY5" fmla="*/ 18933 h 1984242"/>
                  <a:gd name="connsiteX0" fmla="*/ 0 w 5172127"/>
                  <a:gd name="connsiteY0" fmla="*/ 1984242 h 1984242"/>
                  <a:gd name="connsiteX1" fmla="*/ 2629090 w 5172127"/>
                  <a:gd name="connsiteY1" fmla="*/ 0 h 1984242"/>
                  <a:gd name="connsiteX2" fmla="*/ 5172127 w 5172127"/>
                  <a:gd name="connsiteY2" fmla="*/ 18933 h 1984242"/>
                  <a:gd name="connsiteX3" fmla="*/ 5172127 w 5172127"/>
                  <a:gd name="connsiteY3" fmla="*/ 1982140 h 1984242"/>
                  <a:gd name="connsiteX4" fmla="*/ 0 w 5172127"/>
                  <a:gd name="connsiteY4" fmla="*/ 1984242 h 1984242"/>
                  <a:gd name="connsiteX0" fmla="*/ 1 w 5194787"/>
                  <a:gd name="connsiteY0" fmla="*/ 1687371 h 1982140"/>
                  <a:gd name="connsiteX1" fmla="*/ 2651750 w 5194787"/>
                  <a:gd name="connsiteY1" fmla="*/ 0 h 1982140"/>
                  <a:gd name="connsiteX2" fmla="*/ 5194787 w 5194787"/>
                  <a:gd name="connsiteY2" fmla="*/ 18933 h 1982140"/>
                  <a:gd name="connsiteX3" fmla="*/ 5194787 w 5194787"/>
                  <a:gd name="connsiteY3" fmla="*/ 1982140 h 1982140"/>
                  <a:gd name="connsiteX4" fmla="*/ 1 w 5194787"/>
                  <a:gd name="connsiteY4" fmla="*/ 1687371 h 1982140"/>
                  <a:gd name="connsiteX0" fmla="*/ 0 w 5194786"/>
                  <a:gd name="connsiteY0" fmla="*/ 1668438 h 1963207"/>
                  <a:gd name="connsiteX1" fmla="*/ 2447526 w 5194786"/>
                  <a:gd name="connsiteY1" fmla="*/ 35398 h 1963207"/>
                  <a:gd name="connsiteX2" fmla="*/ 5194786 w 5194786"/>
                  <a:gd name="connsiteY2" fmla="*/ 0 h 1963207"/>
                  <a:gd name="connsiteX3" fmla="*/ 5194786 w 5194786"/>
                  <a:gd name="connsiteY3" fmla="*/ 1963207 h 1963207"/>
                  <a:gd name="connsiteX4" fmla="*/ 0 w 5194786"/>
                  <a:gd name="connsiteY4" fmla="*/ 1668438 h 1963207"/>
                  <a:gd name="connsiteX0" fmla="*/ 0 w 5194786"/>
                  <a:gd name="connsiteY0" fmla="*/ 1724388 h 2019157"/>
                  <a:gd name="connsiteX1" fmla="*/ 3178544 w 5194786"/>
                  <a:gd name="connsiteY1" fmla="*/ 0 h 2019157"/>
                  <a:gd name="connsiteX2" fmla="*/ 5194786 w 5194786"/>
                  <a:gd name="connsiteY2" fmla="*/ 55950 h 2019157"/>
                  <a:gd name="connsiteX3" fmla="*/ 5194786 w 5194786"/>
                  <a:gd name="connsiteY3" fmla="*/ 2019157 h 2019157"/>
                  <a:gd name="connsiteX4" fmla="*/ 0 w 5194786"/>
                  <a:gd name="connsiteY4" fmla="*/ 1724388 h 2019157"/>
                  <a:gd name="connsiteX0" fmla="*/ 0 w 5194786"/>
                  <a:gd name="connsiteY0" fmla="*/ 1668438 h 1963207"/>
                  <a:gd name="connsiteX1" fmla="*/ 2567946 w 5194786"/>
                  <a:gd name="connsiteY1" fmla="*/ 3481 h 1963207"/>
                  <a:gd name="connsiteX2" fmla="*/ 5194786 w 5194786"/>
                  <a:gd name="connsiteY2" fmla="*/ 0 h 1963207"/>
                  <a:gd name="connsiteX3" fmla="*/ 5194786 w 5194786"/>
                  <a:gd name="connsiteY3" fmla="*/ 1963207 h 1963207"/>
                  <a:gd name="connsiteX4" fmla="*/ 0 w 5194786"/>
                  <a:gd name="connsiteY4" fmla="*/ 1668438 h 1963207"/>
                  <a:gd name="connsiteX0" fmla="*/ 0 w 5194786"/>
                  <a:gd name="connsiteY0" fmla="*/ 1668438 h 1963207"/>
                  <a:gd name="connsiteX1" fmla="*/ 2532045 w 5194786"/>
                  <a:gd name="connsiteY1" fmla="*/ 28039 h 1963207"/>
                  <a:gd name="connsiteX2" fmla="*/ 5194786 w 5194786"/>
                  <a:gd name="connsiteY2" fmla="*/ 0 h 1963207"/>
                  <a:gd name="connsiteX3" fmla="*/ 5194786 w 5194786"/>
                  <a:gd name="connsiteY3" fmla="*/ 1963207 h 1963207"/>
                  <a:gd name="connsiteX4" fmla="*/ 0 w 5194786"/>
                  <a:gd name="connsiteY4" fmla="*/ 1668438 h 1963207"/>
                  <a:gd name="connsiteX0" fmla="*/ 0 w 4910276"/>
                  <a:gd name="connsiteY0" fmla="*/ 1760006 h 1963207"/>
                  <a:gd name="connsiteX1" fmla="*/ 2247535 w 4910276"/>
                  <a:gd name="connsiteY1" fmla="*/ 28039 h 1963207"/>
                  <a:gd name="connsiteX2" fmla="*/ 4910276 w 4910276"/>
                  <a:gd name="connsiteY2" fmla="*/ 0 h 1963207"/>
                  <a:gd name="connsiteX3" fmla="*/ 4910276 w 4910276"/>
                  <a:gd name="connsiteY3" fmla="*/ 1963207 h 1963207"/>
                  <a:gd name="connsiteX4" fmla="*/ 0 w 4910276"/>
                  <a:gd name="connsiteY4" fmla="*/ 1760006 h 1963207"/>
                  <a:gd name="connsiteX0" fmla="*/ 0 w 4910276"/>
                  <a:gd name="connsiteY0" fmla="*/ 1760006 h 1963207"/>
                  <a:gd name="connsiteX1" fmla="*/ 2416061 w 4910276"/>
                  <a:gd name="connsiteY1" fmla="*/ 29342 h 1963207"/>
                  <a:gd name="connsiteX2" fmla="*/ 4910276 w 4910276"/>
                  <a:gd name="connsiteY2" fmla="*/ 0 h 1963207"/>
                  <a:gd name="connsiteX3" fmla="*/ 4910276 w 4910276"/>
                  <a:gd name="connsiteY3" fmla="*/ 1963207 h 1963207"/>
                  <a:gd name="connsiteX4" fmla="*/ 0 w 4910276"/>
                  <a:gd name="connsiteY4" fmla="*/ 1760006 h 19632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10276" h="1963207">
                    <a:moveTo>
                      <a:pt x="0" y="1760006"/>
                    </a:moveTo>
                    <a:lnTo>
                      <a:pt x="2416061" y="29342"/>
                    </a:lnTo>
                    <a:lnTo>
                      <a:pt x="4910276" y="0"/>
                    </a:lnTo>
                    <a:lnTo>
                      <a:pt x="4910276" y="1963207"/>
                    </a:lnTo>
                    <a:lnTo>
                      <a:pt x="0" y="1760006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zh-CN" altLang="en-US" sz="3200" b="1" dirty="0">
                  <a:solidFill>
                    <a:schemeClr val="bg1"/>
                  </a:solidFill>
                  <a:latin typeface="+mj-lt"/>
                  <a:ea typeface="+mj-ea"/>
                  <a:cs typeface="+mj-cs"/>
                </a:endParaRPr>
              </a:p>
            </p:txBody>
          </p:sp>
          <p:sp>
            <p:nvSpPr>
              <p:cNvPr id="86" name="圆角矩形 85"/>
              <p:cNvSpPr/>
              <p:nvPr/>
            </p:nvSpPr>
            <p:spPr>
              <a:xfrm>
                <a:off x="3784882" y="1768427"/>
                <a:ext cx="4709281" cy="905257"/>
              </a:xfrm>
              <a:prstGeom prst="roundRect">
                <a:avLst>
                  <a:gd name="adj" fmla="val 50000"/>
                </a:avLst>
              </a:prstGeom>
              <a:noFill/>
              <a:ln>
                <a:noFill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zh-CN" altLang="en-US" sz="3200" b="1" dirty="0">
                  <a:solidFill>
                    <a:schemeClr val="bg1"/>
                  </a:solidFill>
                  <a:latin typeface="+mj-lt"/>
                  <a:ea typeface="+mj-ea"/>
                  <a:cs typeface="+mj-cs"/>
                </a:endParaRPr>
              </a:p>
            </p:txBody>
          </p:sp>
        </p:grpSp>
        <p:sp>
          <p:nvSpPr>
            <p:cNvPr id="24" name="椭圆 23"/>
            <p:cNvSpPr/>
            <p:nvPr/>
          </p:nvSpPr>
          <p:spPr>
            <a:xfrm>
              <a:off x="-274449" y="256026"/>
              <a:ext cx="901686" cy="901686"/>
            </a:xfrm>
            <a:prstGeom prst="ellipse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3200" b="1" dirty="0">
                <a:solidFill>
                  <a:schemeClr val="bg1"/>
                </a:solidFill>
                <a:latin typeface="+mj-lt"/>
                <a:ea typeface="+mj-ea"/>
                <a:cs typeface="+mj-cs"/>
              </a:endParaRPr>
            </a:p>
          </p:txBody>
        </p:sp>
      </p:grpSp>
      <p:sp>
        <p:nvSpPr>
          <p:cNvPr id="88" name="文本框 87"/>
          <p:cNvSpPr txBox="1"/>
          <p:nvPr/>
        </p:nvSpPr>
        <p:spPr>
          <a:xfrm>
            <a:off x="-34416" y="427081"/>
            <a:ext cx="9178416" cy="5847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eaLnBrk="1" hangingPunct="1"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en-US" altLang="zh-CN" dirty="0"/>
              <a:t>lambda</a:t>
            </a:r>
            <a:r>
              <a:rPr lang="zh-CN" altLang="en-US" dirty="0"/>
              <a:t>函数</a:t>
            </a:r>
          </a:p>
        </p:txBody>
      </p:sp>
      <p:sp>
        <p:nvSpPr>
          <p:cNvPr id="15" name="矩形 14"/>
          <p:cNvSpPr/>
          <p:nvPr/>
        </p:nvSpPr>
        <p:spPr>
          <a:xfrm>
            <a:off x="1145875" y="2204864"/>
            <a:ext cx="8034637" cy="219752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342900" indent="-342900">
              <a:lnSpc>
                <a:spcPct val="120000"/>
              </a:lnSpc>
              <a:buFont typeface="Arial" pitchFamily="34" charset="0"/>
              <a:buChar char="•"/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lambda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函数主要用作一些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特定函数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或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方法的参数</a:t>
            </a:r>
            <a:endParaRPr lang="en-US" altLang="zh-CN" sz="24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sym typeface="Huawei Sans" panose="020C0503030203020204" pitchFamily="34" charset="0"/>
            </a:endParaRPr>
          </a:p>
          <a:p>
            <a:pPr marL="285750" indent="-285750">
              <a:lnSpc>
                <a:spcPct val="120000"/>
              </a:lnSpc>
              <a:buFont typeface="Arial" pitchFamily="34" charset="0"/>
              <a:buChar char="•"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marL="342900" indent="-342900">
              <a:lnSpc>
                <a:spcPct val="120000"/>
              </a:lnSpc>
              <a:buFont typeface="Arial" pitchFamily="34" charset="0"/>
              <a:buChar char="•"/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lambda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函数有一些固定使用方式</a:t>
            </a:r>
            <a:endParaRPr lang="en-US" altLang="zh-CN" sz="2400" b="1" dirty="0">
              <a:latin typeface="微软雅黑" pitchFamily="34" charset="-122"/>
              <a:ea typeface="微软雅黑" pitchFamily="34" charset="-122"/>
              <a:sym typeface="Huawei Sans" panose="020C0503030203020204" pitchFamily="34" charset="0"/>
            </a:endParaRPr>
          </a:p>
          <a:p>
            <a:pPr marL="342900" indent="-342900">
              <a:lnSpc>
                <a:spcPct val="120000"/>
              </a:lnSpc>
              <a:buFont typeface="Arial" pitchFamily="34" charset="0"/>
              <a:buChar char="•"/>
            </a:pPr>
            <a:endParaRPr lang="zh-CN" altLang="en-US" sz="2400" b="1" dirty="0">
              <a:latin typeface="微软雅黑" pitchFamily="34" charset="-122"/>
              <a:ea typeface="微软雅黑" pitchFamily="34" charset="-122"/>
              <a:sym typeface="Huawei Sans" panose="020C0503030203020204" pitchFamily="34" charset="0"/>
            </a:endParaRPr>
          </a:p>
          <a:p>
            <a:pPr marL="342900" indent="-342900"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一般情况，建议使用</a:t>
            </a:r>
            <a:r>
              <a:rPr lang="en-US" altLang="zh-CN" sz="2400" b="1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def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定义的普通函数</a:t>
            </a:r>
          </a:p>
        </p:txBody>
      </p:sp>
      <p:sp>
        <p:nvSpPr>
          <p:cNvPr id="20" name="矩形 19"/>
          <p:cNvSpPr/>
          <p:nvPr/>
        </p:nvSpPr>
        <p:spPr>
          <a:xfrm>
            <a:off x="551615" y="1489094"/>
            <a:ext cx="6084731" cy="52322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chemeClr val="hlink"/>
              </a:buClr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使用注意事项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68209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2239">
        <p:fade/>
      </p:transition>
    </mc:Choice>
    <mc:Fallback xmlns="">
      <p:transition spd="med" advTm="3223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  <p:bldP spid="2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3743908" y="4005064"/>
            <a:ext cx="1656184" cy="55404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algn="ctr" eaLnBrk="1" hangingPunct="1">
              <a:spcBef>
                <a:spcPct val="20000"/>
              </a:spcBef>
              <a:buClr>
                <a:srgbClr val="57ABA3"/>
              </a:buClr>
              <a:buFont typeface="Wingdings" panose="05000000000000000000" pitchFamily="2" charset="2"/>
              <a:buNone/>
              <a:defRPr sz="2400" b="1">
                <a:solidFill>
                  <a:srgbClr val="8FAFE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1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1" hangingPunct="1">
              <a:spcBef>
                <a:spcPct val="20000"/>
              </a:spcBef>
              <a:buClr>
                <a:schemeClr val="tx1"/>
              </a:buClr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1" hangingPunct="1">
              <a:spcBef>
                <a:spcPct val="20000"/>
              </a:spcBef>
              <a:buChar char="–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1" hangingPunct="1">
              <a:spcBef>
                <a:spcPct val="20000"/>
              </a:spcBef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r>
              <a:rPr lang="zh-CN" altLang="en-US" dirty="0"/>
              <a:t>递归</a:t>
            </a:r>
          </a:p>
        </p:txBody>
      </p:sp>
      <p:sp>
        <p:nvSpPr>
          <p:cNvPr id="6" name="文本框 18"/>
          <p:cNvSpPr txBox="1"/>
          <p:nvPr/>
        </p:nvSpPr>
        <p:spPr>
          <a:xfrm>
            <a:off x="2912237" y="3068424"/>
            <a:ext cx="3319527" cy="70788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eaLnBrk="1" hangingPunct="1">
              <a:defRPr sz="4000" b="1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en-US" altLang="zh-CN" dirty="0">
                <a:solidFill>
                  <a:srgbClr val="2A4F86"/>
                </a:solidFill>
              </a:rPr>
              <a:t>01 </a:t>
            </a:r>
            <a:r>
              <a:rPr lang="zh-CN" altLang="en-US" dirty="0">
                <a:solidFill>
                  <a:srgbClr val="2A4F86"/>
                </a:solidFill>
              </a:rPr>
              <a:t>函   数</a:t>
            </a:r>
          </a:p>
        </p:txBody>
      </p:sp>
      <p:sp>
        <p:nvSpPr>
          <p:cNvPr id="4" name="文本框 8"/>
          <p:cNvSpPr txBox="1"/>
          <p:nvPr/>
        </p:nvSpPr>
        <p:spPr>
          <a:xfrm>
            <a:off x="3563888" y="4437112"/>
            <a:ext cx="2376264" cy="212365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342900" lvl="0" indent="-342900">
              <a:lnSpc>
                <a:spcPct val="150000"/>
              </a:lnSpc>
              <a:spcBef>
                <a:spcPct val="20000"/>
              </a:spcBef>
              <a:buClr>
                <a:srgbClr val="FF9900"/>
              </a:buClr>
              <a:buFont typeface="Arial" pitchFamily="34" charset="0"/>
              <a:buChar char="•"/>
              <a:defRPr/>
            </a:pPr>
            <a:r>
              <a:rPr lang="zh-CN" altLang="en-US" sz="2000" b="1" dirty="0">
                <a:solidFill>
                  <a:srgbClr val="FF99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递归的定义</a:t>
            </a:r>
          </a:p>
          <a:p>
            <a:pPr marL="342900" lvl="0" indent="-342900">
              <a:lnSpc>
                <a:spcPct val="150000"/>
              </a:lnSpc>
              <a:spcBef>
                <a:spcPct val="20000"/>
              </a:spcBef>
              <a:buClr>
                <a:srgbClr val="FF9900"/>
              </a:buClr>
              <a:buFont typeface="Arial" pitchFamily="34" charset="0"/>
              <a:buChar char="•"/>
              <a:defRPr/>
            </a:pPr>
            <a:r>
              <a:rPr lang="zh-CN" altLang="en-US" sz="2000" b="1" dirty="0">
                <a:solidFill>
                  <a:srgbClr val="FF99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递归的实现</a:t>
            </a:r>
          </a:p>
          <a:p>
            <a:pPr marL="342900" lvl="0" indent="-342900">
              <a:lnSpc>
                <a:spcPct val="150000"/>
              </a:lnSpc>
              <a:spcBef>
                <a:spcPct val="20000"/>
              </a:spcBef>
              <a:buClr>
                <a:srgbClr val="FF9900"/>
              </a:buClr>
              <a:buFont typeface="Arial" pitchFamily="34" charset="0"/>
              <a:buChar char="•"/>
              <a:defRPr/>
            </a:pPr>
            <a:r>
              <a:rPr lang="zh-CN" altLang="en-US" sz="2000" b="1" dirty="0">
                <a:solidFill>
                  <a:srgbClr val="FF99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递归的调用过程</a:t>
            </a:r>
          </a:p>
          <a:p>
            <a:pPr marL="342900" lvl="0" indent="-342900">
              <a:lnSpc>
                <a:spcPct val="150000"/>
              </a:lnSpc>
              <a:spcBef>
                <a:spcPct val="20000"/>
              </a:spcBef>
              <a:buClr>
                <a:srgbClr val="FF9900"/>
              </a:buClr>
              <a:buFont typeface="Arial" pitchFamily="34" charset="0"/>
              <a:buChar char="•"/>
              <a:defRPr/>
            </a:pPr>
            <a:r>
              <a:rPr lang="zh-CN" altLang="en-US" sz="2000" b="1" dirty="0">
                <a:solidFill>
                  <a:srgbClr val="FF99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递归应用举例</a:t>
            </a:r>
          </a:p>
        </p:txBody>
      </p:sp>
    </p:spTree>
    <p:extLst>
      <p:ext uri="{BB962C8B-B14F-4D97-AF65-F5344CB8AC3E}">
        <p14:creationId xmlns:p14="http://schemas.microsoft.com/office/powerpoint/2010/main" val="599953648"/>
      </p:ext>
    </p:extLst>
  </p:cSld>
  <p:clrMapOvr>
    <a:masterClrMapping/>
  </p:clrMapOvr>
  <p:transition spd="slow" advTm="18121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" grpId="0"/>
      <p:bldP spid="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文本框 87"/>
          <p:cNvSpPr txBox="1"/>
          <p:nvPr/>
        </p:nvSpPr>
        <p:spPr>
          <a:xfrm>
            <a:off x="-34416" y="427081"/>
            <a:ext cx="9178415" cy="5847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zh-CN" altLang="en-US" dirty="0"/>
              <a:t>递归的定义</a:t>
            </a:r>
          </a:p>
        </p:txBody>
      </p:sp>
      <p:sp>
        <p:nvSpPr>
          <p:cNvPr id="35" name="矩形 34"/>
          <p:cNvSpPr/>
          <p:nvPr/>
        </p:nvSpPr>
        <p:spPr>
          <a:xfrm>
            <a:off x="1005272" y="1947221"/>
            <a:ext cx="6087008" cy="113505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函数定义中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调用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函数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自身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的方式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递归是数学归纳法思维的编程体现</a:t>
            </a:r>
          </a:p>
        </p:txBody>
      </p:sp>
      <p:sp>
        <p:nvSpPr>
          <p:cNvPr id="36" name="矩形 35"/>
          <p:cNvSpPr/>
          <p:nvPr/>
        </p:nvSpPr>
        <p:spPr>
          <a:xfrm>
            <a:off x="551616" y="1455733"/>
            <a:ext cx="1165153" cy="52322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chemeClr val="hlink"/>
              </a:buClr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递归</a:t>
            </a:r>
          </a:p>
        </p:txBody>
      </p:sp>
      <p:sp>
        <p:nvSpPr>
          <p:cNvPr id="49" name="矩形 48"/>
          <p:cNvSpPr/>
          <p:nvPr/>
        </p:nvSpPr>
        <p:spPr>
          <a:xfrm>
            <a:off x="755576" y="3549100"/>
            <a:ext cx="1322784" cy="49795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链条</a:t>
            </a:r>
          </a:p>
        </p:txBody>
      </p:sp>
      <p:sp>
        <p:nvSpPr>
          <p:cNvPr id="53" name="矩形 52"/>
          <p:cNvSpPr/>
          <p:nvPr/>
        </p:nvSpPr>
        <p:spPr>
          <a:xfrm>
            <a:off x="755576" y="4080993"/>
            <a:ext cx="1322784" cy="49795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基例</a:t>
            </a:r>
          </a:p>
        </p:txBody>
      </p:sp>
      <p:sp>
        <p:nvSpPr>
          <p:cNvPr id="22" name="矩形 21"/>
          <p:cNvSpPr/>
          <p:nvPr/>
        </p:nvSpPr>
        <p:spPr>
          <a:xfrm>
            <a:off x="1882775" y="3474912"/>
            <a:ext cx="6005033" cy="64633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计算过程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存在递归链条</a:t>
            </a:r>
          </a:p>
        </p:txBody>
      </p:sp>
      <p:sp>
        <p:nvSpPr>
          <p:cNvPr id="23" name="矩形 22"/>
          <p:cNvSpPr/>
          <p:nvPr/>
        </p:nvSpPr>
        <p:spPr>
          <a:xfrm>
            <a:off x="1886223" y="4006805"/>
            <a:ext cx="5751290" cy="64633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存在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一个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或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多个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不需要再次递归的基例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ECF17400-80AA-4674-A3AB-CD81C887B375}"/>
                  </a:ext>
                </a:extLst>
              </p:cNvPr>
              <p:cNvSpPr txBox="1"/>
              <p:nvPr/>
            </p:nvSpPr>
            <p:spPr>
              <a:xfrm>
                <a:off x="1875124" y="5500314"/>
                <a:ext cx="3904389" cy="6649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altLang="zh-CN" sz="2400" b="1" i="0" smtClean="0">
                          <a:latin typeface="Cambria Math" panose="02040503050406030204" pitchFamily="18" charset="0"/>
                        </a:rPr>
                        <m:t>!=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1" i="1" smtClean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  <m:e>
                                      <m:r>
                                        <a:rPr lang="en-US" altLang="zh-CN" sz="2400" b="1" i="1" smtClean="0">
                                          <a:latin typeface="Cambria Math" panose="02040503050406030204" pitchFamily="18" charset="0"/>
                                        </a:rPr>
                                        <m:t>                 </m:t>
                                      </m:r>
                                      <m:r>
                                        <a:rPr lang="en-US" altLang="zh-CN" sz="2400" b="1" i="1" smtClean="0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  <m:r>
                                        <a:rPr lang="en-US" altLang="zh-CN" sz="2400" b="1" i="1" smtClean="0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altLang="zh-CN" sz="2400" b="1" i="1" smtClean="0"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1" i="1" smtClean="0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  <m:d>
                                        <m:dPr>
                                          <m:ctrlPr>
                                            <a:rPr lang="en-US" altLang="zh-CN" sz="2400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b="1" i="1" smtClean="0">
                                              <a:latin typeface="Cambria Math" panose="02040503050406030204" pitchFamily="18" charset="0"/>
                                            </a:rPr>
                                            <m:t>𝒏</m:t>
                                          </m:r>
                                          <m:r>
                                            <a:rPr lang="en-US" altLang="zh-CN" sz="2400" b="1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CN" sz="2400" b="1" i="1" smtClean="0"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1" i="1" smtClean="0">
                                          <a:latin typeface="Cambria Math" panose="02040503050406030204" pitchFamily="18" charset="0"/>
                                        </a:rPr>
                                        <m:t>!</m:t>
                                      </m:r>
                                    </m:e>
                                    <m:e>
                                      <m:r>
                                        <a:rPr lang="zh-CN" altLang="en-US" sz="2400" b="1" i="1">
                                          <a:latin typeface="Cambria Math" panose="02040503050406030204" pitchFamily="18" charset="0"/>
                                        </a:rPr>
                                        <m:t>其他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b="1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ECF17400-80AA-4674-A3AB-CD81C887B3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5124" y="5500314"/>
                <a:ext cx="3904389" cy="66499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组合 28"/>
          <p:cNvGrpSpPr/>
          <p:nvPr/>
        </p:nvGrpSpPr>
        <p:grpSpPr>
          <a:xfrm>
            <a:off x="827584" y="4786306"/>
            <a:ext cx="1322668" cy="514902"/>
            <a:chOff x="2873828" y="1394361"/>
            <a:chExt cx="1236822" cy="514902"/>
          </a:xfrm>
        </p:grpSpPr>
        <p:sp>
          <p:nvSpPr>
            <p:cNvPr id="30" name="Rectangle: Rounded Corners 4"/>
            <p:cNvSpPr/>
            <p:nvPr/>
          </p:nvSpPr>
          <p:spPr>
            <a:xfrm>
              <a:off x="2873828" y="1394361"/>
              <a:ext cx="1236821" cy="462426"/>
            </a:xfrm>
            <a:prstGeom prst="roundRect">
              <a:avLst/>
            </a:prstGeom>
            <a:solidFill>
              <a:srgbClr val="595959"/>
            </a:soli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620000" anchor="t" anchorCtr="1">
              <a:normAutofit fontScale="25000" lnSpcReduction="20000"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2873828" y="1411306"/>
              <a:ext cx="1236822" cy="49795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例</a:t>
              </a:r>
              <a:r>
                <a:rPr lang="en-US" altLang="zh-CN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3.11</a:t>
              </a:r>
              <a:endPara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8" name="矩形 17"/>
          <p:cNvSpPr/>
          <p:nvPr/>
        </p:nvSpPr>
        <p:spPr>
          <a:xfrm>
            <a:off x="551616" y="3083893"/>
            <a:ext cx="3813540" cy="52322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chemeClr val="hlink"/>
              </a:buClr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两个关键特征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06635313"/>
      </p:ext>
    </p:extLst>
  </p:cSld>
  <p:clrMapOvr>
    <a:masterClrMapping/>
  </p:clrMapOvr>
  <p:transition spd="slow" advTm="62703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uild="p"/>
      <p:bldP spid="36" grpId="0"/>
      <p:bldP spid="49" grpId="0"/>
      <p:bldP spid="53" grpId="0"/>
      <p:bldP spid="22" grpId="0"/>
      <p:bldP spid="23" grpId="0"/>
      <p:bldP spid="25" grpId="0"/>
      <p:bldP spid="1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文本框 87"/>
          <p:cNvSpPr txBox="1"/>
          <p:nvPr/>
        </p:nvSpPr>
        <p:spPr>
          <a:xfrm>
            <a:off x="0" y="427081"/>
            <a:ext cx="9144000" cy="5847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zh-CN" altLang="en-US" dirty="0"/>
              <a:t>递归的实现</a:t>
            </a:r>
          </a:p>
        </p:txBody>
      </p:sp>
      <p:sp>
        <p:nvSpPr>
          <p:cNvPr id="35" name="矩形 34"/>
          <p:cNvSpPr/>
          <p:nvPr/>
        </p:nvSpPr>
        <p:spPr>
          <a:xfrm>
            <a:off x="1052163" y="1912339"/>
            <a:ext cx="6832205" cy="175432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递归本身是一个函数，需要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函数定义方式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描述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函数内部，采用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分支语句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对输入参数进行判断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基例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和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链条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，分别编写对应代码</a:t>
            </a:r>
          </a:p>
        </p:txBody>
      </p:sp>
      <p:sp>
        <p:nvSpPr>
          <p:cNvPr id="36" name="矩形 35"/>
          <p:cNvSpPr/>
          <p:nvPr/>
        </p:nvSpPr>
        <p:spPr>
          <a:xfrm>
            <a:off x="551614" y="1455734"/>
            <a:ext cx="3948377" cy="95410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chemeClr val="hlink"/>
              </a:buClr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 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+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分支语句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06813291"/>
      </p:ext>
    </p:extLst>
  </p:cSld>
  <p:clrMapOvr>
    <a:masterClrMapping/>
  </p:clrMapOvr>
  <p:transition spd="slow" advTm="39971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uild="p"/>
      <p:bldP spid="3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E331D54-FFB5-4C72-BAD4-7D5DD5DA220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714" t="26246" r="32798" b="44561"/>
          <a:stretch/>
        </p:blipFill>
        <p:spPr>
          <a:xfrm>
            <a:off x="2051720" y="2348880"/>
            <a:ext cx="4608512" cy="2448272"/>
          </a:xfrm>
          <a:prstGeom prst="rect">
            <a:avLst/>
          </a:prstGeom>
        </p:spPr>
      </p:pic>
      <p:sp>
        <p:nvSpPr>
          <p:cNvPr id="88" name="文本框 87"/>
          <p:cNvSpPr txBox="1"/>
          <p:nvPr/>
        </p:nvSpPr>
        <p:spPr>
          <a:xfrm>
            <a:off x="0" y="427081"/>
            <a:ext cx="9144000" cy="5847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j-ea"/>
                <a:cs typeface="+mj-cs"/>
              </a:rPr>
              <a:t>递归的实现</a:t>
            </a:r>
          </a:p>
        </p:txBody>
      </p:sp>
      <p:sp>
        <p:nvSpPr>
          <p:cNvPr id="40" name="矩形 39"/>
          <p:cNvSpPr/>
          <p:nvPr/>
        </p:nvSpPr>
        <p:spPr>
          <a:xfrm>
            <a:off x="2107787" y="1417381"/>
            <a:ext cx="927617" cy="49795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A4F86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求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2A4F86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n!</a:t>
            </a:r>
          </a:p>
        </p:txBody>
      </p:sp>
      <p:cxnSp>
        <p:nvCxnSpPr>
          <p:cNvPr id="27" name="直接箭头连接符 26"/>
          <p:cNvCxnSpPr/>
          <p:nvPr/>
        </p:nvCxnSpPr>
        <p:spPr>
          <a:xfrm flipH="1">
            <a:off x="6494041" y="3497089"/>
            <a:ext cx="989774" cy="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8" name="object 20"/>
          <p:cNvSpPr txBox="1"/>
          <p:nvPr/>
        </p:nvSpPr>
        <p:spPr>
          <a:xfrm>
            <a:off x="7488099" y="3284984"/>
            <a:ext cx="1044341" cy="4303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>
              <a:lnSpc>
                <a:spcPct val="120000"/>
              </a:lnSpc>
              <a:defRPr sz="20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基例</a:t>
            </a:r>
            <a:endParaRPr kumimoji="0" sz="2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cxnSp>
        <p:nvCxnSpPr>
          <p:cNvPr id="29" name="直接箭头连接符 28"/>
          <p:cNvCxnSpPr/>
          <p:nvPr/>
        </p:nvCxnSpPr>
        <p:spPr>
          <a:xfrm flipH="1">
            <a:off x="6530270" y="4458676"/>
            <a:ext cx="989774" cy="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0" name="object 20"/>
          <p:cNvSpPr txBox="1"/>
          <p:nvPr/>
        </p:nvSpPr>
        <p:spPr>
          <a:xfrm>
            <a:off x="7452320" y="4221088"/>
            <a:ext cx="1080120" cy="4303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>
              <a:lnSpc>
                <a:spcPct val="120000"/>
              </a:lnSpc>
              <a:defRPr sz="20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链条</a:t>
            </a:r>
            <a:endParaRPr kumimoji="0" sz="2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683568" y="1412776"/>
            <a:ext cx="1322668" cy="514902"/>
            <a:chOff x="2873828" y="1394361"/>
            <a:chExt cx="1236822" cy="514902"/>
          </a:xfrm>
        </p:grpSpPr>
        <p:sp>
          <p:nvSpPr>
            <p:cNvPr id="25" name="Rectangle: Rounded Corners 4"/>
            <p:cNvSpPr/>
            <p:nvPr/>
          </p:nvSpPr>
          <p:spPr>
            <a:xfrm>
              <a:off x="2873828" y="1394361"/>
              <a:ext cx="1236821" cy="462426"/>
            </a:xfrm>
            <a:prstGeom prst="roundRect">
              <a:avLst/>
            </a:prstGeom>
            <a:solidFill>
              <a:srgbClr val="595959"/>
            </a:soli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620000" anchor="t" anchorCtr="1">
              <a:normAutofit fontScale="25000" lnSpcReduction="20000"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2873828" y="1411306"/>
              <a:ext cx="1236822" cy="49795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例</a:t>
              </a: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3.11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631192876"/>
      </p:ext>
    </p:extLst>
  </p:cSld>
  <p:clrMapOvr>
    <a:masterClrMapping/>
  </p:clrMapOvr>
  <p:transition spd="slow" advTm="56295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28" grpId="0" animBg="1"/>
      <p:bldP spid="3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文本框 87"/>
          <p:cNvSpPr txBox="1"/>
          <p:nvPr/>
        </p:nvSpPr>
        <p:spPr>
          <a:xfrm>
            <a:off x="0" y="427081"/>
            <a:ext cx="9144000" cy="5847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zh-CN" altLang="en-US" dirty="0"/>
              <a:t>递归的调用过程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1A3CBF-85E7-4F5C-BAE6-8E0011B1537B}"/>
              </a:ext>
            </a:extLst>
          </p:cNvPr>
          <p:cNvGrpSpPr/>
          <p:nvPr/>
        </p:nvGrpSpPr>
        <p:grpSpPr>
          <a:xfrm>
            <a:off x="470428" y="1196752"/>
            <a:ext cx="8224611" cy="4464496"/>
            <a:chOff x="470428" y="1196752"/>
            <a:chExt cx="8224611" cy="4464496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70428" y="1196752"/>
              <a:ext cx="8224611" cy="4464496"/>
            </a:xfrm>
            <a:prstGeom prst="rect">
              <a:avLst/>
            </a:prstGeom>
          </p:spPr>
        </p:pic>
        <p:cxnSp>
          <p:nvCxnSpPr>
            <p:cNvPr id="4" name="直接箭头连接符 3">
              <a:extLst>
                <a:ext uri="{FF2B5EF4-FFF2-40B4-BE49-F238E27FC236}">
                  <a16:creationId xmlns:a16="http://schemas.microsoft.com/office/drawing/2014/main" id="{9CD70B78-15D7-43FB-8032-6C549E720740}"/>
                </a:ext>
              </a:extLst>
            </p:cNvPr>
            <p:cNvCxnSpPr/>
            <p:nvPr/>
          </p:nvCxnSpPr>
          <p:spPr>
            <a:xfrm flipV="1">
              <a:off x="1259632" y="2060848"/>
              <a:ext cx="576064" cy="504056"/>
            </a:xfrm>
            <a:prstGeom prst="straightConnector1">
              <a:avLst/>
            </a:prstGeom>
            <a:ln w="28575">
              <a:solidFill>
                <a:srgbClr val="FF99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94029124"/>
      </p:ext>
    </p:extLst>
  </p:cSld>
  <p:clrMapOvr>
    <a:masterClrMapping/>
  </p:clrMapOvr>
  <p:transition spd="slow" advTm="34561">
    <p:push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文本框 87"/>
          <p:cNvSpPr txBox="1"/>
          <p:nvPr/>
        </p:nvSpPr>
        <p:spPr>
          <a:xfrm>
            <a:off x="-42598" y="427081"/>
            <a:ext cx="9186597" cy="5847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zh-CN" altLang="en-US" dirty="0"/>
              <a:t>递归应用举例</a:t>
            </a:r>
          </a:p>
        </p:txBody>
      </p:sp>
      <p:sp>
        <p:nvSpPr>
          <p:cNvPr id="10" name="矩形 9"/>
          <p:cNvSpPr/>
          <p:nvPr/>
        </p:nvSpPr>
        <p:spPr>
          <a:xfrm>
            <a:off x="2076392" y="1393612"/>
            <a:ext cx="6456048" cy="52322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chemeClr val="hlink"/>
              </a:buClr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Huawei Sans" panose="020C0503030203020204" pitchFamily="34" charset="0"/>
              </a:rPr>
              <a:t>利用递归方法，求斐波那契数列第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Huawei Sans" panose="020C0503030203020204" pitchFamily="34" charset="0"/>
              </a:rPr>
              <a:t>10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Huawei Sans" panose="020C0503030203020204" pitchFamily="34" charset="0"/>
              </a:rPr>
              <a:t>项。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2001907" y="2188261"/>
                <a:ext cx="5400600" cy="11791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𝑭</m:t>
                      </m:r>
                      <m:d>
                        <m:d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𝑭</m:t>
                                </m:r>
                                <m:d>
                                  <m:dPr>
                                    <m:ctrlP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</m:d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𝑭</m:t>
                                </m:r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𝒐𝒕𝒉𝒆𝒓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b="1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1907" y="2188261"/>
                <a:ext cx="5400600" cy="117910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接箭头连接符 11"/>
          <p:cNvCxnSpPr/>
          <p:nvPr/>
        </p:nvCxnSpPr>
        <p:spPr>
          <a:xfrm flipH="1">
            <a:off x="7618531" y="2489414"/>
            <a:ext cx="494887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object 20"/>
          <p:cNvSpPr txBox="1"/>
          <p:nvPr/>
        </p:nvSpPr>
        <p:spPr>
          <a:xfrm>
            <a:off x="8050579" y="2132856"/>
            <a:ext cx="841901" cy="64633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>
              <a:lnSpc>
                <a:spcPct val="150000"/>
              </a:lnSpc>
              <a:defRPr sz="24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基例</a:t>
            </a:r>
            <a:endParaRPr dirty="0"/>
          </a:p>
        </p:txBody>
      </p:sp>
      <p:cxnSp>
        <p:nvCxnSpPr>
          <p:cNvPr id="14" name="直接箭头连接符 13"/>
          <p:cNvCxnSpPr/>
          <p:nvPr/>
        </p:nvCxnSpPr>
        <p:spPr>
          <a:xfrm flipH="1">
            <a:off x="7618532" y="3065478"/>
            <a:ext cx="494886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5" name="object 20"/>
          <p:cNvSpPr txBox="1"/>
          <p:nvPr/>
        </p:nvSpPr>
        <p:spPr>
          <a:xfrm>
            <a:off x="8050579" y="2779187"/>
            <a:ext cx="841901" cy="64633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>
              <a:lnSpc>
                <a:spcPct val="150000"/>
              </a:lnSpc>
              <a:defRPr sz="24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链条</a:t>
            </a:r>
            <a:endParaRPr dirty="0"/>
          </a:p>
        </p:txBody>
      </p:sp>
      <p:sp>
        <p:nvSpPr>
          <p:cNvPr id="16" name="矩形 15"/>
          <p:cNvSpPr/>
          <p:nvPr/>
        </p:nvSpPr>
        <p:spPr>
          <a:xfrm>
            <a:off x="2013384" y="3789040"/>
            <a:ext cx="6087008" cy="58105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数列</a:t>
            </a:r>
          </a:p>
        </p:txBody>
      </p:sp>
      <p:sp>
        <p:nvSpPr>
          <p:cNvPr id="3" name="矩形 2"/>
          <p:cNvSpPr/>
          <p:nvPr/>
        </p:nvSpPr>
        <p:spPr>
          <a:xfrm>
            <a:off x="2699792" y="4623519"/>
            <a:ext cx="49856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tx2"/>
                </a:solidFill>
                <a:latin typeface="Arial" panose="020B0604020202020204" pitchFamily="34" charset="0"/>
              </a:rPr>
              <a:t>1, 1, 2, 3, 5, 8, 13, 21, 34, 55 … …</a:t>
            </a:r>
            <a:r>
              <a:rPr lang="zh-CN" altLang="en-US" sz="2400" b="1" dirty="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631127" y="1376667"/>
            <a:ext cx="1322668" cy="514902"/>
            <a:chOff x="2873828" y="1394361"/>
            <a:chExt cx="1236822" cy="514902"/>
          </a:xfrm>
        </p:grpSpPr>
        <p:sp>
          <p:nvSpPr>
            <p:cNvPr id="18" name="Rectangle: Rounded Corners 4"/>
            <p:cNvSpPr/>
            <p:nvPr/>
          </p:nvSpPr>
          <p:spPr>
            <a:xfrm>
              <a:off x="2873828" y="1394361"/>
              <a:ext cx="1236821" cy="462426"/>
            </a:xfrm>
            <a:prstGeom prst="roundRect">
              <a:avLst/>
            </a:prstGeom>
            <a:solidFill>
              <a:srgbClr val="595959"/>
            </a:soli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620000" anchor="t" anchorCtr="1">
              <a:normAutofit fontScale="25000" lnSpcReduction="20000"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2873828" y="1411306"/>
              <a:ext cx="1236822" cy="49795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例</a:t>
              </a:r>
              <a:r>
                <a:rPr lang="en-US" altLang="zh-CN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3.12</a:t>
              </a:r>
              <a:endPara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E614F93C-9A74-47D0-8C3E-FBCF4FB8AB91}"/>
              </a:ext>
            </a:extLst>
          </p:cNvPr>
          <p:cNvCxnSpPr>
            <a:cxnSpLocks/>
          </p:cNvCxnSpPr>
          <p:nvPr/>
        </p:nvCxnSpPr>
        <p:spPr>
          <a:xfrm>
            <a:off x="3419872" y="3356992"/>
            <a:ext cx="115212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EF631521-2A34-44AD-A8C9-8521FD5B89CC}"/>
              </a:ext>
            </a:extLst>
          </p:cNvPr>
          <p:cNvCxnSpPr>
            <a:cxnSpLocks/>
          </p:cNvCxnSpPr>
          <p:nvPr/>
        </p:nvCxnSpPr>
        <p:spPr>
          <a:xfrm>
            <a:off x="4932040" y="3356992"/>
            <a:ext cx="108012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901655413"/>
      </p:ext>
    </p:extLst>
  </p:cSld>
  <p:clrMapOvr>
    <a:masterClrMapping/>
  </p:clrMapOvr>
  <p:transition spd="slow" advTm="72154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2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2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/>
      <p:bldP spid="15" grpId="0"/>
      <p:bldP spid="16" grpId="0"/>
      <p:bldP spid="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文本框 87"/>
          <p:cNvSpPr txBox="1"/>
          <p:nvPr/>
        </p:nvSpPr>
        <p:spPr>
          <a:xfrm>
            <a:off x="19114" y="427081"/>
            <a:ext cx="9124885" cy="5847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zh-CN" altLang="en-US" dirty="0"/>
              <a:t>递归应用举例</a:t>
            </a:r>
          </a:p>
        </p:txBody>
      </p:sp>
      <p:sp>
        <p:nvSpPr>
          <p:cNvPr id="19" name="矩形 18"/>
          <p:cNvSpPr/>
          <p:nvPr/>
        </p:nvSpPr>
        <p:spPr>
          <a:xfrm>
            <a:off x="1547664" y="5080191"/>
            <a:ext cx="1781563" cy="58105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运行结果：</a:t>
            </a:r>
          </a:p>
        </p:txBody>
      </p:sp>
      <p:sp>
        <p:nvSpPr>
          <p:cNvPr id="20" name="矩形 19"/>
          <p:cNvSpPr/>
          <p:nvPr/>
        </p:nvSpPr>
        <p:spPr>
          <a:xfrm>
            <a:off x="3124359" y="5847655"/>
            <a:ext cx="5757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lang="en-US" altLang="zh-CN" sz="24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55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DBE692D-4CB0-43A7-93BF-6F726B2F8B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340" t="24867" r="18046" b="38607"/>
          <a:stretch/>
        </p:blipFill>
        <p:spPr>
          <a:xfrm>
            <a:off x="1475656" y="1556792"/>
            <a:ext cx="6840760" cy="273630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92608618"/>
      </p:ext>
    </p:extLst>
  </p:cSld>
  <p:clrMapOvr>
    <a:masterClrMapping/>
  </p:clrMapOvr>
  <p:transition spd="slow" advTm="47239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2195736" y="4005064"/>
            <a:ext cx="4752528" cy="55404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algn="ctr" eaLnBrk="1" hangingPunct="1">
              <a:spcBef>
                <a:spcPct val="20000"/>
              </a:spcBef>
              <a:buClr>
                <a:srgbClr val="57ABA3"/>
              </a:buClr>
              <a:buFont typeface="Wingdings" panose="05000000000000000000" pitchFamily="2" charset="2"/>
              <a:buNone/>
              <a:defRPr sz="2400" b="1">
                <a:solidFill>
                  <a:srgbClr val="8FAFE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1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1" hangingPunct="1">
              <a:spcBef>
                <a:spcPct val="20000"/>
              </a:spcBef>
              <a:buClr>
                <a:schemeClr val="tx1"/>
              </a:buClr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1" hangingPunct="1">
              <a:spcBef>
                <a:spcPct val="20000"/>
              </a:spcBef>
              <a:buChar char="–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1" hangingPunct="1">
              <a:spcBef>
                <a:spcPct val="20000"/>
              </a:spcBef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r>
              <a:rPr lang="zh-CN" altLang="en-US" dirty="0">
                <a:solidFill>
                  <a:srgbClr val="FF9933"/>
                </a:solidFill>
              </a:rPr>
              <a:t>序列类型</a:t>
            </a:r>
            <a:r>
              <a:rPr lang="zh-CN" altLang="en-US" dirty="0"/>
              <a:t>、集合类型、映射类型</a:t>
            </a:r>
          </a:p>
          <a:p>
            <a:endParaRPr lang="zh-CN" altLang="en-US" dirty="0"/>
          </a:p>
        </p:txBody>
      </p:sp>
      <p:sp>
        <p:nvSpPr>
          <p:cNvPr id="6" name="文本框 18"/>
          <p:cNvSpPr txBox="1"/>
          <p:nvPr/>
        </p:nvSpPr>
        <p:spPr>
          <a:xfrm>
            <a:off x="2159732" y="3068424"/>
            <a:ext cx="4824536" cy="70788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eaLnBrk="1" hangingPunct="1">
              <a:defRPr sz="4000" b="1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en-US" altLang="zh-CN" dirty="0">
                <a:solidFill>
                  <a:srgbClr val="2A4F86"/>
                </a:solidFill>
              </a:rPr>
              <a:t>02 </a:t>
            </a:r>
            <a:r>
              <a:rPr lang="zh-CN" altLang="en-US" dirty="0">
                <a:solidFill>
                  <a:srgbClr val="2A4F86"/>
                </a:solidFill>
              </a:rPr>
              <a:t>组合数据类型</a:t>
            </a:r>
          </a:p>
        </p:txBody>
      </p:sp>
    </p:spTree>
    <p:extLst>
      <p:ext uri="{BB962C8B-B14F-4D97-AF65-F5344CB8AC3E}">
        <p14:creationId xmlns:p14="http://schemas.microsoft.com/office/powerpoint/2010/main" val="1495551033"/>
      </p:ext>
    </p:extLst>
  </p:cSld>
  <p:clrMapOvr>
    <a:masterClrMapping/>
  </p:clrMapOvr>
  <p:transition spd="slow" advTm="6952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611560" y="1124744"/>
            <a:ext cx="7776864" cy="82413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200000"/>
              </a:lnSpc>
            </a:pPr>
            <a:r>
              <a:rPr lang="zh-CN" altLang="en-US" sz="2800" b="1" dirty="0"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序列是具</a:t>
            </a:r>
            <a:r>
              <a:rPr lang="zh-CN" altLang="en-US" sz="28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有先后关系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的一组元素</a:t>
            </a:r>
          </a:p>
        </p:txBody>
      </p:sp>
      <p:sp>
        <p:nvSpPr>
          <p:cNvPr id="4" name="文本框 87"/>
          <p:cNvSpPr txBox="1"/>
          <p:nvPr/>
        </p:nvSpPr>
        <p:spPr>
          <a:xfrm>
            <a:off x="0" y="427081"/>
            <a:ext cx="9143999" cy="5847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zh-CN" altLang="en-US" dirty="0"/>
              <a:t>序列类型</a:t>
            </a:r>
          </a:p>
        </p:txBody>
      </p:sp>
      <p:sp>
        <p:nvSpPr>
          <p:cNvPr id="5" name="矩形 4"/>
          <p:cNvSpPr/>
          <p:nvPr/>
        </p:nvSpPr>
        <p:spPr>
          <a:xfrm>
            <a:off x="971600" y="1916832"/>
            <a:ext cx="7776864" cy="230832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序列是一维元素向量，元素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类型可以不同</a:t>
            </a: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类似数学元素序列： 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s0, s1, … , </a:t>
            </a: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sn</a:t>
            </a:r>
            <a:endParaRPr lang="en-US" altLang="zh-CN" sz="2400" b="1" dirty="0">
              <a:latin typeface="微软雅黑" pitchFamily="34" charset="-122"/>
              <a:ea typeface="微软雅黑" pitchFamily="34" charset="-122"/>
              <a:sym typeface="Huawei Sans" panose="020C0503030203020204" pitchFamily="34" charset="0"/>
            </a:endParaRP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元素间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由序号引导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，通过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下标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访问序列的特定元素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21194936"/>
      </p:ext>
    </p:extLst>
  </p:cSld>
  <p:clrMapOvr>
    <a:masterClrMapping/>
  </p:clrMapOvr>
  <p:transition spd="slow" advTm="33469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uiExpand="1" build="p"/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文本框 87"/>
          <p:cNvSpPr txBox="1"/>
          <p:nvPr/>
        </p:nvSpPr>
        <p:spPr>
          <a:xfrm>
            <a:off x="1" y="427081"/>
            <a:ext cx="9144000" cy="5847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eaLnBrk="1" hangingPunct="1"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zh-CN" altLang="en-US" dirty="0"/>
              <a:t>函数的定义</a:t>
            </a:r>
          </a:p>
        </p:txBody>
      </p:sp>
      <p:sp>
        <p:nvSpPr>
          <p:cNvPr id="35" name="矩形 34"/>
          <p:cNvSpPr/>
          <p:nvPr/>
        </p:nvSpPr>
        <p:spPr>
          <a:xfrm>
            <a:off x="827584" y="1484784"/>
            <a:ext cx="5832648" cy="64633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是一段具有特定功能的、可重用的代码</a:t>
            </a:r>
          </a:p>
        </p:txBody>
      </p:sp>
      <p:sp>
        <p:nvSpPr>
          <p:cNvPr id="37" name="矩形 36"/>
          <p:cNvSpPr/>
          <p:nvPr/>
        </p:nvSpPr>
        <p:spPr>
          <a:xfrm>
            <a:off x="827584" y="2017474"/>
            <a:ext cx="4945882" cy="64633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是一种功能的抽象</a:t>
            </a:r>
          </a:p>
        </p:txBody>
      </p:sp>
      <p:sp>
        <p:nvSpPr>
          <p:cNvPr id="41" name="矩形 40"/>
          <p:cNvSpPr/>
          <p:nvPr/>
        </p:nvSpPr>
        <p:spPr>
          <a:xfrm>
            <a:off x="547866" y="4444759"/>
            <a:ext cx="8416622" cy="64633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从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n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个元素中不重复地选取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m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个元素的一个组合，计算组合数。</a:t>
            </a:r>
          </a:p>
        </p:txBody>
      </p:sp>
      <p:sp>
        <p:nvSpPr>
          <p:cNvPr id="49" name="矩形 48"/>
          <p:cNvSpPr/>
          <p:nvPr/>
        </p:nvSpPr>
        <p:spPr>
          <a:xfrm>
            <a:off x="1137688" y="2796381"/>
            <a:ext cx="4946480" cy="53553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目的：降低编程难度 、代码复用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683567" y="3811515"/>
            <a:ext cx="1322668" cy="514902"/>
            <a:chOff x="2873828" y="1394361"/>
            <a:chExt cx="1236822" cy="514902"/>
          </a:xfrm>
        </p:grpSpPr>
        <p:sp>
          <p:nvSpPr>
            <p:cNvPr id="21" name="Rectangle: Rounded Corners 4"/>
            <p:cNvSpPr/>
            <p:nvPr/>
          </p:nvSpPr>
          <p:spPr>
            <a:xfrm>
              <a:off x="2873828" y="1394361"/>
              <a:ext cx="1236821" cy="462426"/>
            </a:xfrm>
            <a:prstGeom prst="roundRect">
              <a:avLst/>
            </a:prstGeom>
            <a:solidFill>
              <a:srgbClr val="595959"/>
            </a:soli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620000" anchor="t" anchorCtr="1">
              <a:normAutofit fontScale="25000" lnSpcReduction="20000"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2873828" y="1411306"/>
              <a:ext cx="1236822" cy="49795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E1CEBD60-CA0A-4FC2-A92A-F85E639AA59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381" t="29607" r="30572" b="54964"/>
          <a:stretch/>
        </p:blipFill>
        <p:spPr>
          <a:xfrm>
            <a:off x="1475656" y="5085184"/>
            <a:ext cx="4373814" cy="115212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76231381"/>
      </p:ext>
    </p:extLst>
  </p:cSld>
  <p:clrMapOvr>
    <a:masterClrMapping/>
  </p:clrMapOvr>
  <p:transition spd="slow" advTm="72456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7" grpId="0"/>
      <p:bldP spid="41" grpId="0"/>
      <p:bldP spid="4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-205837" y="35298"/>
            <a:ext cx="2803713" cy="2198020"/>
            <a:chOff x="-274449" y="35298"/>
            <a:chExt cx="3738284" cy="2198020"/>
          </a:xfrm>
        </p:grpSpPr>
        <p:grpSp>
          <p:nvGrpSpPr>
            <p:cNvPr id="52" name="组合 51"/>
            <p:cNvGrpSpPr/>
            <p:nvPr/>
          </p:nvGrpSpPr>
          <p:grpSpPr>
            <a:xfrm>
              <a:off x="-45889" y="35298"/>
              <a:ext cx="3509724" cy="2198020"/>
              <a:chOff x="3784882" y="1547699"/>
              <a:chExt cx="4462892" cy="2198020"/>
            </a:xfrm>
          </p:grpSpPr>
          <p:sp>
            <p:nvSpPr>
              <p:cNvPr id="76" name="矩形 42"/>
              <p:cNvSpPr/>
              <p:nvPr/>
            </p:nvSpPr>
            <p:spPr>
              <a:xfrm rot="1800000">
                <a:off x="4005601" y="1547699"/>
                <a:ext cx="4242173" cy="2198020"/>
              </a:xfrm>
              <a:custGeom>
                <a:avLst/>
                <a:gdLst>
                  <a:gd name="connsiteX0" fmla="*/ 0 w 9413612"/>
                  <a:gd name="connsiteY0" fmla="*/ 0 h 1963207"/>
                  <a:gd name="connsiteX1" fmla="*/ 9413612 w 9413612"/>
                  <a:gd name="connsiteY1" fmla="*/ 0 h 1963207"/>
                  <a:gd name="connsiteX2" fmla="*/ 9413612 w 9413612"/>
                  <a:gd name="connsiteY2" fmla="*/ 1963207 h 1963207"/>
                  <a:gd name="connsiteX3" fmla="*/ 0 w 9413612"/>
                  <a:gd name="connsiteY3" fmla="*/ 1963207 h 1963207"/>
                  <a:gd name="connsiteX4" fmla="*/ 0 w 9413612"/>
                  <a:gd name="connsiteY4" fmla="*/ 0 h 1963207"/>
                  <a:gd name="connsiteX0" fmla="*/ 0 w 9413612"/>
                  <a:gd name="connsiteY0" fmla="*/ 18933 h 1982140"/>
                  <a:gd name="connsiteX1" fmla="*/ 6870575 w 9413612"/>
                  <a:gd name="connsiteY1" fmla="*/ 0 h 1982140"/>
                  <a:gd name="connsiteX2" fmla="*/ 9413612 w 9413612"/>
                  <a:gd name="connsiteY2" fmla="*/ 18933 h 1982140"/>
                  <a:gd name="connsiteX3" fmla="*/ 9413612 w 9413612"/>
                  <a:gd name="connsiteY3" fmla="*/ 1982140 h 1982140"/>
                  <a:gd name="connsiteX4" fmla="*/ 0 w 9413612"/>
                  <a:gd name="connsiteY4" fmla="*/ 1982140 h 1982140"/>
                  <a:gd name="connsiteX5" fmla="*/ 0 w 9413612"/>
                  <a:gd name="connsiteY5" fmla="*/ 18933 h 1982140"/>
                  <a:gd name="connsiteX0" fmla="*/ 0 w 9413612"/>
                  <a:gd name="connsiteY0" fmla="*/ 18933 h 1984242"/>
                  <a:gd name="connsiteX1" fmla="*/ 6870575 w 9413612"/>
                  <a:gd name="connsiteY1" fmla="*/ 0 h 1984242"/>
                  <a:gd name="connsiteX2" fmla="*/ 9413612 w 9413612"/>
                  <a:gd name="connsiteY2" fmla="*/ 18933 h 1984242"/>
                  <a:gd name="connsiteX3" fmla="*/ 9413612 w 9413612"/>
                  <a:gd name="connsiteY3" fmla="*/ 1982140 h 1984242"/>
                  <a:gd name="connsiteX4" fmla="*/ 4241485 w 9413612"/>
                  <a:gd name="connsiteY4" fmla="*/ 1984242 h 1984242"/>
                  <a:gd name="connsiteX5" fmla="*/ 0 w 9413612"/>
                  <a:gd name="connsiteY5" fmla="*/ 1982140 h 1984242"/>
                  <a:gd name="connsiteX6" fmla="*/ 0 w 9413612"/>
                  <a:gd name="connsiteY6" fmla="*/ 18933 h 1984242"/>
                  <a:gd name="connsiteX0" fmla="*/ 0 w 9413612"/>
                  <a:gd name="connsiteY0" fmla="*/ 18933 h 1984242"/>
                  <a:gd name="connsiteX1" fmla="*/ 6870575 w 9413612"/>
                  <a:gd name="connsiteY1" fmla="*/ 0 h 1984242"/>
                  <a:gd name="connsiteX2" fmla="*/ 9413612 w 9413612"/>
                  <a:gd name="connsiteY2" fmla="*/ 18933 h 1984242"/>
                  <a:gd name="connsiteX3" fmla="*/ 9413612 w 9413612"/>
                  <a:gd name="connsiteY3" fmla="*/ 1982140 h 1984242"/>
                  <a:gd name="connsiteX4" fmla="*/ 4241485 w 9413612"/>
                  <a:gd name="connsiteY4" fmla="*/ 1984242 h 1984242"/>
                  <a:gd name="connsiteX5" fmla="*/ 0 w 9413612"/>
                  <a:gd name="connsiteY5" fmla="*/ 18933 h 1984242"/>
                  <a:gd name="connsiteX0" fmla="*/ 0 w 5172127"/>
                  <a:gd name="connsiteY0" fmla="*/ 1984242 h 1984242"/>
                  <a:gd name="connsiteX1" fmla="*/ 2629090 w 5172127"/>
                  <a:gd name="connsiteY1" fmla="*/ 0 h 1984242"/>
                  <a:gd name="connsiteX2" fmla="*/ 5172127 w 5172127"/>
                  <a:gd name="connsiteY2" fmla="*/ 18933 h 1984242"/>
                  <a:gd name="connsiteX3" fmla="*/ 5172127 w 5172127"/>
                  <a:gd name="connsiteY3" fmla="*/ 1982140 h 1984242"/>
                  <a:gd name="connsiteX4" fmla="*/ 0 w 5172127"/>
                  <a:gd name="connsiteY4" fmla="*/ 1984242 h 1984242"/>
                  <a:gd name="connsiteX0" fmla="*/ 1 w 5194787"/>
                  <a:gd name="connsiteY0" fmla="*/ 1687371 h 1982140"/>
                  <a:gd name="connsiteX1" fmla="*/ 2651750 w 5194787"/>
                  <a:gd name="connsiteY1" fmla="*/ 0 h 1982140"/>
                  <a:gd name="connsiteX2" fmla="*/ 5194787 w 5194787"/>
                  <a:gd name="connsiteY2" fmla="*/ 18933 h 1982140"/>
                  <a:gd name="connsiteX3" fmla="*/ 5194787 w 5194787"/>
                  <a:gd name="connsiteY3" fmla="*/ 1982140 h 1982140"/>
                  <a:gd name="connsiteX4" fmla="*/ 1 w 5194787"/>
                  <a:gd name="connsiteY4" fmla="*/ 1687371 h 1982140"/>
                  <a:gd name="connsiteX0" fmla="*/ 0 w 5194786"/>
                  <a:gd name="connsiteY0" fmla="*/ 1668438 h 1963207"/>
                  <a:gd name="connsiteX1" fmla="*/ 2447526 w 5194786"/>
                  <a:gd name="connsiteY1" fmla="*/ 35398 h 1963207"/>
                  <a:gd name="connsiteX2" fmla="*/ 5194786 w 5194786"/>
                  <a:gd name="connsiteY2" fmla="*/ 0 h 1963207"/>
                  <a:gd name="connsiteX3" fmla="*/ 5194786 w 5194786"/>
                  <a:gd name="connsiteY3" fmla="*/ 1963207 h 1963207"/>
                  <a:gd name="connsiteX4" fmla="*/ 0 w 5194786"/>
                  <a:gd name="connsiteY4" fmla="*/ 1668438 h 1963207"/>
                  <a:gd name="connsiteX0" fmla="*/ 0 w 5194786"/>
                  <a:gd name="connsiteY0" fmla="*/ 1724388 h 2019157"/>
                  <a:gd name="connsiteX1" fmla="*/ 3178544 w 5194786"/>
                  <a:gd name="connsiteY1" fmla="*/ 0 h 2019157"/>
                  <a:gd name="connsiteX2" fmla="*/ 5194786 w 5194786"/>
                  <a:gd name="connsiteY2" fmla="*/ 55950 h 2019157"/>
                  <a:gd name="connsiteX3" fmla="*/ 5194786 w 5194786"/>
                  <a:gd name="connsiteY3" fmla="*/ 2019157 h 2019157"/>
                  <a:gd name="connsiteX4" fmla="*/ 0 w 5194786"/>
                  <a:gd name="connsiteY4" fmla="*/ 1724388 h 2019157"/>
                  <a:gd name="connsiteX0" fmla="*/ 0 w 5194786"/>
                  <a:gd name="connsiteY0" fmla="*/ 1668438 h 1963207"/>
                  <a:gd name="connsiteX1" fmla="*/ 2567946 w 5194786"/>
                  <a:gd name="connsiteY1" fmla="*/ 3481 h 1963207"/>
                  <a:gd name="connsiteX2" fmla="*/ 5194786 w 5194786"/>
                  <a:gd name="connsiteY2" fmla="*/ 0 h 1963207"/>
                  <a:gd name="connsiteX3" fmla="*/ 5194786 w 5194786"/>
                  <a:gd name="connsiteY3" fmla="*/ 1963207 h 1963207"/>
                  <a:gd name="connsiteX4" fmla="*/ 0 w 5194786"/>
                  <a:gd name="connsiteY4" fmla="*/ 1668438 h 1963207"/>
                  <a:gd name="connsiteX0" fmla="*/ 0 w 5194786"/>
                  <a:gd name="connsiteY0" fmla="*/ 1668438 h 1963207"/>
                  <a:gd name="connsiteX1" fmla="*/ 2532045 w 5194786"/>
                  <a:gd name="connsiteY1" fmla="*/ 28039 h 1963207"/>
                  <a:gd name="connsiteX2" fmla="*/ 5194786 w 5194786"/>
                  <a:gd name="connsiteY2" fmla="*/ 0 h 1963207"/>
                  <a:gd name="connsiteX3" fmla="*/ 5194786 w 5194786"/>
                  <a:gd name="connsiteY3" fmla="*/ 1963207 h 1963207"/>
                  <a:gd name="connsiteX4" fmla="*/ 0 w 5194786"/>
                  <a:gd name="connsiteY4" fmla="*/ 1668438 h 1963207"/>
                  <a:gd name="connsiteX0" fmla="*/ 0 w 4910276"/>
                  <a:gd name="connsiteY0" fmla="*/ 1760006 h 1963207"/>
                  <a:gd name="connsiteX1" fmla="*/ 2247535 w 4910276"/>
                  <a:gd name="connsiteY1" fmla="*/ 28039 h 1963207"/>
                  <a:gd name="connsiteX2" fmla="*/ 4910276 w 4910276"/>
                  <a:gd name="connsiteY2" fmla="*/ 0 h 1963207"/>
                  <a:gd name="connsiteX3" fmla="*/ 4910276 w 4910276"/>
                  <a:gd name="connsiteY3" fmla="*/ 1963207 h 1963207"/>
                  <a:gd name="connsiteX4" fmla="*/ 0 w 4910276"/>
                  <a:gd name="connsiteY4" fmla="*/ 1760006 h 1963207"/>
                  <a:gd name="connsiteX0" fmla="*/ 0 w 4910276"/>
                  <a:gd name="connsiteY0" fmla="*/ 1760006 h 1963207"/>
                  <a:gd name="connsiteX1" fmla="*/ 2416061 w 4910276"/>
                  <a:gd name="connsiteY1" fmla="*/ 29342 h 1963207"/>
                  <a:gd name="connsiteX2" fmla="*/ 4910276 w 4910276"/>
                  <a:gd name="connsiteY2" fmla="*/ 0 h 1963207"/>
                  <a:gd name="connsiteX3" fmla="*/ 4910276 w 4910276"/>
                  <a:gd name="connsiteY3" fmla="*/ 1963207 h 1963207"/>
                  <a:gd name="connsiteX4" fmla="*/ 0 w 4910276"/>
                  <a:gd name="connsiteY4" fmla="*/ 1760006 h 1963207"/>
                  <a:gd name="connsiteX0" fmla="*/ 0 w 4910276"/>
                  <a:gd name="connsiteY0" fmla="*/ 1828017 h 2031218"/>
                  <a:gd name="connsiteX1" fmla="*/ 1865846 w 4910276"/>
                  <a:gd name="connsiteY1" fmla="*/ 0 h 2031218"/>
                  <a:gd name="connsiteX2" fmla="*/ 4910276 w 4910276"/>
                  <a:gd name="connsiteY2" fmla="*/ 68011 h 2031218"/>
                  <a:gd name="connsiteX3" fmla="*/ 4910276 w 4910276"/>
                  <a:gd name="connsiteY3" fmla="*/ 2031218 h 2031218"/>
                  <a:gd name="connsiteX4" fmla="*/ 0 w 4910276"/>
                  <a:gd name="connsiteY4" fmla="*/ 1828017 h 2031218"/>
                  <a:gd name="connsiteX0" fmla="*/ 0 w 4910276"/>
                  <a:gd name="connsiteY0" fmla="*/ 1839411 h 2042612"/>
                  <a:gd name="connsiteX1" fmla="*/ 2794337 w 4910276"/>
                  <a:gd name="connsiteY1" fmla="*/ 0 h 2042612"/>
                  <a:gd name="connsiteX2" fmla="*/ 4910276 w 4910276"/>
                  <a:gd name="connsiteY2" fmla="*/ 79405 h 2042612"/>
                  <a:gd name="connsiteX3" fmla="*/ 4910276 w 4910276"/>
                  <a:gd name="connsiteY3" fmla="*/ 2042612 h 2042612"/>
                  <a:gd name="connsiteX4" fmla="*/ 0 w 4910276"/>
                  <a:gd name="connsiteY4" fmla="*/ 1839411 h 2042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10276" h="2042612">
                    <a:moveTo>
                      <a:pt x="0" y="1839411"/>
                    </a:moveTo>
                    <a:lnTo>
                      <a:pt x="2794337" y="0"/>
                    </a:lnTo>
                    <a:lnTo>
                      <a:pt x="4910276" y="79405"/>
                    </a:lnTo>
                    <a:lnTo>
                      <a:pt x="4910276" y="2042612"/>
                    </a:lnTo>
                    <a:lnTo>
                      <a:pt x="0" y="1839411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zh-CN" altLang="en-US" sz="3200" b="1" dirty="0">
                  <a:solidFill>
                    <a:schemeClr val="bg1"/>
                  </a:solidFill>
                  <a:latin typeface="+mj-lt"/>
                  <a:ea typeface="+mj-ea"/>
                  <a:cs typeface="+mj-cs"/>
                </a:endParaRPr>
              </a:p>
            </p:txBody>
          </p:sp>
          <p:sp>
            <p:nvSpPr>
              <p:cNvPr id="86" name="圆角矩形 85"/>
              <p:cNvSpPr/>
              <p:nvPr/>
            </p:nvSpPr>
            <p:spPr>
              <a:xfrm>
                <a:off x="3784882" y="1768427"/>
                <a:ext cx="3642410" cy="905257"/>
              </a:xfrm>
              <a:prstGeom prst="roundRect">
                <a:avLst>
                  <a:gd name="adj" fmla="val 50000"/>
                </a:avLst>
              </a:prstGeom>
              <a:noFill/>
              <a:ln>
                <a:noFill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zh-CN" altLang="en-US" sz="3200" b="1" dirty="0">
                  <a:solidFill>
                    <a:schemeClr val="bg1"/>
                  </a:solidFill>
                  <a:latin typeface="+mj-lt"/>
                  <a:ea typeface="+mj-ea"/>
                  <a:cs typeface="+mj-cs"/>
                </a:endParaRPr>
              </a:p>
            </p:txBody>
          </p:sp>
        </p:grpSp>
        <p:sp>
          <p:nvSpPr>
            <p:cNvPr id="24" name="椭圆 23"/>
            <p:cNvSpPr/>
            <p:nvPr/>
          </p:nvSpPr>
          <p:spPr>
            <a:xfrm>
              <a:off x="-274449" y="256026"/>
              <a:ext cx="901686" cy="901686"/>
            </a:xfrm>
            <a:prstGeom prst="ellipse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3200" b="1" dirty="0">
                <a:solidFill>
                  <a:schemeClr val="bg1"/>
                </a:solidFill>
                <a:latin typeface="+mj-lt"/>
                <a:ea typeface="+mj-ea"/>
                <a:cs typeface="+mj-cs"/>
              </a:endParaRPr>
            </a:p>
          </p:txBody>
        </p:sp>
      </p:grpSp>
      <p:sp>
        <p:nvSpPr>
          <p:cNvPr id="88" name="文本框 87"/>
          <p:cNvSpPr txBox="1"/>
          <p:nvPr/>
        </p:nvSpPr>
        <p:spPr>
          <a:xfrm>
            <a:off x="0" y="427081"/>
            <a:ext cx="9143999" cy="5847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zh-CN" altLang="en-US" dirty="0"/>
              <a:t>序列类型</a:t>
            </a:r>
          </a:p>
        </p:txBody>
      </p:sp>
      <p:sp>
        <p:nvSpPr>
          <p:cNvPr id="30" name="矩形 29"/>
          <p:cNvSpPr/>
          <p:nvPr/>
        </p:nvSpPr>
        <p:spPr>
          <a:xfrm>
            <a:off x="645232" y="1465620"/>
            <a:ext cx="6087008" cy="52322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chemeClr val="hlink"/>
              </a:buClr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Huawei Sans" panose="020C0503030203020204" pitchFamily="34" charset="0"/>
              </a:rPr>
              <a:t>序列是一个基类类型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1145368" y="2449801"/>
            <a:ext cx="2093128" cy="606861"/>
            <a:chOff x="2873828" y="1394361"/>
            <a:chExt cx="1763712" cy="462426"/>
          </a:xfrm>
        </p:grpSpPr>
        <p:sp>
          <p:nvSpPr>
            <p:cNvPr id="20" name="Rectangle: Rounded Corners 4"/>
            <p:cNvSpPr/>
            <p:nvPr/>
          </p:nvSpPr>
          <p:spPr>
            <a:xfrm>
              <a:off x="2873828" y="1394361"/>
              <a:ext cx="1763712" cy="462426"/>
            </a:xfrm>
            <a:prstGeom prst="roundRect">
              <a:avLst/>
            </a:prstGeom>
            <a:solidFill>
              <a:schemeClr val="accent2"/>
            </a:soli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620000" anchor="t" anchorCtr="1">
              <a:normAutofit fontScale="25000" lnSpcReduction="20000"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sz="1050" dirty="0">
                <a:solidFill>
                  <a:schemeClr val="tx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2873828" y="1411306"/>
              <a:ext cx="1763712" cy="44276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400" b="1" dirty="0">
                  <a:latin typeface="微软雅黑" pitchFamily="34" charset="-122"/>
                  <a:ea typeface="微软雅黑" pitchFamily="34" charset="-122"/>
                </a:rPr>
                <a:t>字符串类型</a:t>
              </a: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3563888" y="2449801"/>
            <a:ext cx="2093128" cy="606861"/>
            <a:chOff x="3467051" y="1394361"/>
            <a:chExt cx="1763712" cy="462426"/>
          </a:xfrm>
        </p:grpSpPr>
        <p:sp>
          <p:nvSpPr>
            <p:cNvPr id="23" name="Rectangle: Rounded Corners 4"/>
            <p:cNvSpPr/>
            <p:nvPr/>
          </p:nvSpPr>
          <p:spPr>
            <a:xfrm>
              <a:off x="3467051" y="1394361"/>
              <a:ext cx="1763712" cy="462426"/>
            </a:xfrm>
            <a:prstGeom prst="roundRect">
              <a:avLst/>
            </a:prstGeom>
            <a:solidFill>
              <a:schemeClr val="accent2"/>
            </a:soli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620000" anchor="t" anchorCtr="1">
              <a:normAutofit fontScale="25000" lnSpcReduction="20000"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sz="1050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3467051" y="1411306"/>
              <a:ext cx="1763712" cy="44276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400" b="1" dirty="0">
                  <a:latin typeface="微软雅黑" pitchFamily="34" charset="-122"/>
                  <a:ea typeface="微软雅黑" pitchFamily="34" charset="-122"/>
                </a:rPr>
                <a:t>元组类型</a:t>
              </a: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6079268" y="2449801"/>
            <a:ext cx="2093132" cy="606861"/>
            <a:chOff x="4141885" y="1394361"/>
            <a:chExt cx="1763715" cy="462426"/>
          </a:xfrm>
        </p:grpSpPr>
        <p:sp>
          <p:nvSpPr>
            <p:cNvPr id="27" name="Rectangle: Rounded Corners 4"/>
            <p:cNvSpPr/>
            <p:nvPr/>
          </p:nvSpPr>
          <p:spPr>
            <a:xfrm>
              <a:off x="4141885" y="1394361"/>
              <a:ext cx="1763711" cy="462426"/>
            </a:xfrm>
            <a:prstGeom prst="roundRect">
              <a:avLst/>
            </a:prstGeom>
            <a:solidFill>
              <a:schemeClr val="accent2"/>
            </a:soli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620000" anchor="t" anchorCtr="1">
              <a:normAutofit fontScale="25000" lnSpcReduction="20000"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sz="1050" dirty="0">
                <a:solidFill>
                  <a:schemeClr val="tx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4141888" y="1411306"/>
              <a:ext cx="1763712" cy="44276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400" b="1" dirty="0">
                  <a:latin typeface="微软雅黑" pitchFamily="34" charset="-122"/>
                  <a:ea typeface="微软雅黑" pitchFamily="34" charset="-122"/>
                </a:rPr>
                <a:t>列表类型</a:t>
              </a:r>
            </a:p>
          </p:txBody>
        </p:sp>
      </p:grpSp>
      <p:sp>
        <p:nvSpPr>
          <p:cNvPr id="29" name="左大括号 28"/>
          <p:cNvSpPr/>
          <p:nvPr/>
        </p:nvSpPr>
        <p:spPr>
          <a:xfrm rot="16200000">
            <a:off x="4468912" y="432658"/>
            <a:ext cx="223689" cy="5624882"/>
          </a:xfrm>
          <a:prstGeom prst="leftBrace">
            <a:avLst>
              <a:gd name="adj1" fmla="val 517373"/>
              <a:gd name="adj2" fmla="val 50107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1" name="组合 30"/>
          <p:cNvGrpSpPr/>
          <p:nvPr/>
        </p:nvGrpSpPr>
        <p:grpSpPr>
          <a:xfrm>
            <a:off x="3552028" y="3510697"/>
            <a:ext cx="2000164" cy="606861"/>
            <a:chOff x="2873828" y="1394361"/>
            <a:chExt cx="1763712" cy="462426"/>
          </a:xfrm>
        </p:grpSpPr>
        <p:sp>
          <p:nvSpPr>
            <p:cNvPr id="32" name="Rectangle: Rounded Corners 4"/>
            <p:cNvSpPr/>
            <p:nvPr/>
          </p:nvSpPr>
          <p:spPr>
            <a:xfrm>
              <a:off x="2873828" y="1394361"/>
              <a:ext cx="1763712" cy="462426"/>
            </a:xfrm>
            <a:prstGeom prst="roundRect">
              <a:avLst/>
            </a:prstGeom>
            <a:solidFill>
              <a:srgbClr val="FFC000"/>
            </a:soli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620000" anchor="t" anchorCtr="1">
              <a:normAutofit fontScale="25000" lnSpcReduction="20000"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sz="1050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2873828" y="1411306"/>
              <a:ext cx="1763712" cy="44276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400" b="1" dirty="0">
                  <a:latin typeface="微软雅黑" pitchFamily="34" charset="-122"/>
                  <a:ea typeface="微软雅黑" pitchFamily="34" charset="-122"/>
                </a:rPr>
                <a:t>序列类型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298079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6705">
        <p:fade/>
      </p:transition>
    </mc:Choice>
    <mc:Fallback xmlns="">
      <p:transition spd="med" advTm="1670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2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文本框 87"/>
          <p:cNvSpPr txBox="1"/>
          <p:nvPr/>
        </p:nvSpPr>
        <p:spPr>
          <a:xfrm>
            <a:off x="-34418" y="427081"/>
            <a:ext cx="9178417" cy="5847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zh-CN" altLang="en-US" dirty="0"/>
              <a:t>序号的定义</a:t>
            </a:r>
          </a:p>
        </p:txBody>
      </p:sp>
      <p:sp>
        <p:nvSpPr>
          <p:cNvPr id="34" name="object 11"/>
          <p:cNvSpPr txBox="1"/>
          <p:nvPr/>
        </p:nvSpPr>
        <p:spPr>
          <a:xfrm>
            <a:off x="3777950" y="4366845"/>
            <a:ext cx="2419563" cy="64633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>
              <a:lnSpc>
                <a:spcPct val="150000"/>
              </a:lnSpc>
              <a:defRPr sz="24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dirty="0">
                <a:solidFill>
                  <a:srgbClr val="C00000"/>
                </a:solidFill>
              </a:rPr>
              <a:t>正向递增序号</a:t>
            </a:r>
          </a:p>
        </p:txBody>
      </p:sp>
      <p:sp>
        <p:nvSpPr>
          <p:cNvPr id="35" name="object 14"/>
          <p:cNvSpPr txBox="1"/>
          <p:nvPr/>
        </p:nvSpPr>
        <p:spPr>
          <a:xfrm>
            <a:off x="3783370" y="1774557"/>
            <a:ext cx="2660838" cy="58105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>
              <a:lnSpc>
                <a:spcPct val="150000"/>
              </a:lnSpc>
              <a:defRPr sz="24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dirty="0" err="1">
                <a:solidFill>
                  <a:srgbClr val="CC6600"/>
                </a:solidFill>
              </a:rPr>
              <a:t>反向递减序号</a:t>
            </a:r>
            <a:endParaRPr dirty="0">
              <a:solidFill>
                <a:srgbClr val="CC6600"/>
              </a:solidFill>
            </a:endParaRPr>
          </a:p>
        </p:txBody>
      </p:sp>
      <p:graphicFrame>
        <p:nvGraphicFramePr>
          <p:cNvPr id="36" name="object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3309885"/>
              </p:ext>
            </p:extLst>
          </p:nvPr>
        </p:nvGraphicFramePr>
        <p:xfrm>
          <a:off x="1677514" y="2526958"/>
          <a:ext cx="6062839" cy="20541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974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29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0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1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06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6254">
                <a:tc>
                  <a:txBody>
                    <a:bodyPr/>
                    <a:lstStyle/>
                    <a:p>
                      <a:pPr marR="17780" algn="ctr">
                        <a:lnSpc>
                          <a:spcPts val="2640"/>
                        </a:lnSpc>
                      </a:pPr>
                      <a:r>
                        <a:rPr sz="2400" b="1" dirty="0">
                          <a:solidFill>
                            <a:srgbClr val="CC66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-5</a:t>
                      </a:r>
                      <a:endParaRPr sz="2400" dirty="0">
                        <a:solidFill>
                          <a:srgbClr val="CC66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B w="38100">
                      <a:solidFill>
                        <a:srgbClr val="252525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21970">
                        <a:lnSpc>
                          <a:spcPts val="2735"/>
                        </a:lnSpc>
                      </a:pPr>
                      <a:r>
                        <a:rPr sz="2400" b="1" dirty="0">
                          <a:solidFill>
                            <a:srgbClr val="CC66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-4</a:t>
                      </a:r>
                      <a:endParaRPr sz="2400" dirty="0">
                        <a:solidFill>
                          <a:srgbClr val="CC66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B w="38100">
                      <a:solidFill>
                        <a:srgbClr val="252525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59079">
                        <a:lnSpc>
                          <a:spcPts val="2760"/>
                        </a:lnSpc>
                      </a:pPr>
                      <a:r>
                        <a:rPr sz="2400" b="1" dirty="0">
                          <a:solidFill>
                            <a:srgbClr val="CC66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-3</a:t>
                      </a:r>
                      <a:endParaRPr sz="2400" dirty="0">
                        <a:solidFill>
                          <a:srgbClr val="CC66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B w="38100">
                      <a:solidFill>
                        <a:srgbClr val="252525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02260">
                        <a:lnSpc>
                          <a:spcPts val="2660"/>
                        </a:lnSpc>
                      </a:pPr>
                      <a:r>
                        <a:rPr sz="2400" b="1" dirty="0">
                          <a:solidFill>
                            <a:srgbClr val="CC66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-2</a:t>
                      </a:r>
                      <a:endParaRPr sz="2400" dirty="0">
                        <a:solidFill>
                          <a:srgbClr val="CC66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B w="38100">
                      <a:solidFill>
                        <a:srgbClr val="252525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55244" algn="ctr">
                        <a:lnSpc>
                          <a:spcPts val="2640"/>
                        </a:lnSpc>
                      </a:pPr>
                      <a:r>
                        <a:rPr sz="2400" b="1" dirty="0">
                          <a:solidFill>
                            <a:srgbClr val="CC66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  <a:endParaRPr sz="2400" dirty="0">
                        <a:solidFill>
                          <a:srgbClr val="CC66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B w="38100">
                      <a:solidFill>
                        <a:srgbClr val="252525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1722">
                <a:tc>
                  <a:txBody>
                    <a:bodyPr/>
                    <a:lstStyle/>
                    <a:p>
                      <a:pPr marR="73025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2400" b="0" spc="-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"</a:t>
                      </a:r>
                      <a:r>
                        <a:rPr lang="en-US" altLang="zh-CN" sz="2400" b="0" spc="-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China</a:t>
                      </a:r>
                      <a:r>
                        <a:rPr sz="2400" b="0" spc="-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"</a:t>
                      </a:r>
                      <a:endParaRPr sz="2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86360" marB="0">
                    <a:lnL w="38100">
                      <a:solidFill>
                        <a:srgbClr val="252525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252525"/>
                      </a:solidFill>
                      <a:prstDash val="solid"/>
                    </a:lnT>
                    <a:lnB w="38100">
                      <a:solidFill>
                        <a:srgbClr val="252525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669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lang="en-US" sz="2400" b="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400" b="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3.1415</a:t>
                      </a:r>
                      <a:endParaRPr sz="2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863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252525"/>
                      </a:solidFill>
                      <a:prstDash val="solid"/>
                    </a:lnT>
                    <a:lnB w="38100">
                      <a:solidFill>
                        <a:srgbClr val="252525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93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2400" b="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1024</a:t>
                      </a:r>
                      <a:endParaRPr sz="2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793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252525"/>
                      </a:solidFill>
                      <a:prstDash val="solid"/>
                    </a:lnT>
                    <a:lnB w="38100">
                      <a:solidFill>
                        <a:srgbClr val="252525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lang="en-US" sz="2400" b="0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400" b="0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(2,3)</a:t>
                      </a:r>
                      <a:endParaRPr sz="2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793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252525"/>
                      </a:solidFill>
                      <a:prstDash val="solid"/>
                    </a:lnT>
                    <a:lnB w="38100">
                      <a:solidFill>
                        <a:srgbClr val="252525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18415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2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95</a:t>
                      </a:r>
                      <a:r>
                        <a:rPr lang="en-US" sz="2400" b="0" spc="-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,83,100</a:t>
                      </a:r>
                      <a:r>
                        <a:rPr sz="2400" b="0" spc="-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</a:t>
                      </a:r>
                      <a:endParaRPr sz="2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863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252525"/>
                      </a:solidFill>
                      <a:prstDash val="solid"/>
                    </a:lnR>
                    <a:lnT w="38100">
                      <a:solidFill>
                        <a:srgbClr val="252525"/>
                      </a:solidFill>
                      <a:prstDash val="solid"/>
                    </a:lnT>
                    <a:lnB w="38100">
                      <a:solidFill>
                        <a:srgbClr val="252525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6194">
                <a:tc>
                  <a:txBody>
                    <a:bodyPr/>
                    <a:lstStyle/>
                    <a:p>
                      <a:pPr marR="28575"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2400" b="1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sz="240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7155" marB="0">
                    <a:lnT w="38100">
                      <a:solidFill>
                        <a:srgbClr val="252525"/>
                      </a:solidFill>
                      <a:prstDash val="soli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sz="2400" b="1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sz="240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104139" marB="0">
                    <a:lnT w="38100">
                      <a:solidFill>
                        <a:srgbClr val="252525"/>
                      </a:solidFill>
                      <a:prstDash val="soli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2400" b="1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sz="240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82550" marB="0">
                    <a:lnT w="38100">
                      <a:solidFill>
                        <a:srgbClr val="252525"/>
                      </a:solidFill>
                      <a:prstDash val="soli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51435"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2400" b="1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sz="240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7155" marB="0">
                    <a:lnT w="38100">
                      <a:solidFill>
                        <a:srgbClr val="252525"/>
                      </a:solidFill>
                      <a:prstDash val="soli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23495"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2400" b="1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sz="240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0170" marB="0">
                    <a:lnT w="38100">
                      <a:solidFill>
                        <a:srgbClr val="252525"/>
                      </a:solidFill>
                      <a:prstDash val="soli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37" name="直接箭头连接符 36"/>
          <p:cNvCxnSpPr/>
          <p:nvPr/>
        </p:nvCxnSpPr>
        <p:spPr>
          <a:xfrm>
            <a:off x="2111569" y="4388472"/>
            <a:ext cx="5196735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2039561" y="2391494"/>
            <a:ext cx="5196735" cy="13807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0406102"/>
      </p:ext>
    </p:extLst>
  </p:cSld>
  <p:clrMapOvr>
    <a:masterClrMapping/>
  </p:clrMapOvr>
  <p:transition spd="slow" advTm="52092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文本框 47"/>
          <p:cNvSpPr txBox="1"/>
          <p:nvPr/>
        </p:nvSpPr>
        <p:spPr>
          <a:xfrm>
            <a:off x="-34418" y="427081"/>
            <a:ext cx="9178418" cy="5847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zh-CN" altLang="en-US" dirty="0"/>
              <a:t>序列类型通用操作符</a:t>
            </a:r>
          </a:p>
        </p:txBody>
      </p:sp>
      <p:graphicFrame>
        <p:nvGraphicFramePr>
          <p:cNvPr id="9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792882"/>
              </p:ext>
            </p:extLst>
          </p:nvPr>
        </p:nvGraphicFramePr>
        <p:xfrm>
          <a:off x="629841" y="1124744"/>
          <a:ext cx="8334647" cy="5683493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051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35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69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b="1" baseline="0" dirty="0">
                          <a:latin typeface="微软雅黑" pitchFamily="34" charset="-122"/>
                          <a:ea typeface="微软雅黑" pitchFamily="34" charset="-122"/>
                        </a:rPr>
                        <a:t>操作符及应用</a:t>
                      </a:r>
                      <a:endParaRPr sz="2000" b="1" baseline="0" dirty="0">
                        <a:latin typeface="微软雅黑" pitchFamily="34" charset="-122"/>
                        <a:ea typeface="微软雅黑" pitchFamily="34" charset="-122"/>
                        <a:cs typeface="微软雅黑"/>
                      </a:endParaRPr>
                    </a:p>
                  </a:txBody>
                  <a:tcPr marL="0" marR="0" marT="603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b="1" baseline="0" dirty="0">
                          <a:latin typeface="微软雅黑" pitchFamily="34" charset="-122"/>
                          <a:ea typeface="微软雅黑" pitchFamily="34" charset="-122"/>
                        </a:rPr>
                        <a:t>描</a:t>
                      </a:r>
                      <a:r>
                        <a:rPr lang="en-US" sz="2000" b="1" baseline="0" dirty="0">
                          <a:latin typeface="微软雅黑" pitchFamily="34" charset="-122"/>
                          <a:ea typeface="微软雅黑" pitchFamily="34" charset="-122"/>
                        </a:rPr>
                        <a:t>      </a:t>
                      </a:r>
                      <a:r>
                        <a:rPr sz="2000" b="1" baseline="0" dirty="0">
                          <a:latin typeface="微软雅黑" pitchFamily="34" charset="-122"/>
                          <a:ea typeface="微软雅黑" pitchFamily="34" charset="-122"/>
                        </a:rPr>
                        <a:t>述</a:t>
                      </a:r>
                      <a:endParaRPr sz="2000" b="1" baseline="0" dirty="0">
                        <a:latin typeface="微软雅黑" pitchFamily="34" charset="-122"/>
                        <a:ea typeface="微软雅黑" pitchFamily="34" charset="-122"/>
                        <a:cs typeface="微软雅黑"/>
                      </a:endParaRPr>
                    </a:p>
                  </a:txBody>
                  <a:tcPr marL="0" marR="0" marT="603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87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9pPr>
                    </a:lstStyle>
                    <a:p>
                      <a:pPr lvl="1" algn="l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2000" b="1" spc="-5" baseline="0" dirty="0">
                          <a:latin typeface="微软雅黑" pitchFamily="34" charset="-122"/>
                          <a:ea typeface="微软雅黑" pitchFamily="34" charset="-122"/>
                        </a:rPr>
                        <a:t>x in</a:t>
                      </a:r>
                      <a:r>
                        <a:rPr sz="2000" b="1" spc="-15" baseline="0" dirty="0">
                          <a:latin typeface="微软雅黑" pitchFamily="34" charset="-122"/>
                          <a:ea typeface="微软雅黑" pitchFamily="34" charset="-122"/>
                        </a:rPr>
                        <a:t> </a:t>
                      </a:r>
                      <a:r>
                        <a:rPr sz="2000" b="1" spc="-5" baseline="0" dirty="0">
                          <a:latin typeface="微软雅黑" pitchFamily="34" charset="-122"/>
                          <a:ea typeface="微软雅黑" pitchFamily="34" charset="-122"/>
                        </a:rPr>
                        <a:t>s</a:t>
                      </a:r>
                      <a:endParaRPr sz="2000" b="1" baseline="0" dirty="0">
                        <a:latin typeface="微软雅黑" pitchFamily="34" charset="-122"/>
                        <a:ea typeface="微软雅黑" pitchFamily="34" charset="-122"/>
                        <a:cs typeface="微软雅黑"/>
                      </a:endParaRPr>
                    </a:p>
                  </a:txBody>
                  <a:tcPr marL="0" marR="0" marT="609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9pPr>
                    </a:lstStyle>
                    <a:p>
                      <a:pPr marL="17018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2000" b="1" baseline="0" dirty="0" err="1">
                          <a:latin typeface="微软雅黑" pitchFamily="34" charset="-122"/>
                          <a:ea typeface="微软雅黑" pitchFamily="34" charset="-122"/>
                        </a:rPr>
                        <a:t>如果x是序列s的</a:t>
                      </a:r>
                      <a:r>
                        <a:rPr sz="2000" b="1" baseline="0" dirty="0" err="1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元素</a:t>
                      </a:r>
                      <a:r>
                        <a:rPr sz="2000" b="1" baseline="0" dirty="0" err="1">
                          <a:latin typeface="微软雅黑" pitchFamily="34" charset="-122"/>
                          <a:ea typeface="微软雅黑" pitchFamily="34" charset="-122"/>
                        </a:rPr>
                        <a:t>，返回</a:t>
                      </a:r>
                      <a:r>
                        <a:rPr sz="2000" b="1" spc="-35" baseline="0" dirty="0" err="1">
                          <a:latin typeface="微软雅黑" pitchFamily="34" charset="-122"/>
                          <a:ea typeface="微软雅黑" pitchFamily="34" charset="-122"/>
                        </a:rPr>
                        <a:t>True，</a:t>
                      </a:r>
                      <a:r>
                        <a:rPr sz="2000" b="1" baseline="0" dirty="0" err="1">
                          <a:latin typeface="微软雅黑" pitchFamily="34" charset="-122"/>
                          <a:ea typeface="微软雅黑" pitchFamily="34" charset="-122"/>
                        </a:rPr>
                        <a:t>否则返回</a:t>
                      </a:r>
                      <a:r>
                        <a:rPr sz="2000" b="1" spc="-15" baseline="0" dirty="0" err="1">
                          <a:latin typeface="微软雅黑" pitchFamily="34" charset="-122"/>
                          <a:ea typeface="微软雅黑" pitchFamily="34" charset="-122"/>
                        </a:rPr>
                        <a:t>False</a:t>
                      </a:r>
                      <a:endParaRPr lang="en-US" sz="2000" b="1" spc="-15" baseline="0" dirty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17018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lang="zh-CN" altLang="en-US" sz="2000" b="1" baseline="0" dirty="0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  <a:cs typeface="微软雅黑"/>
                        </a:rPr>
                        <a:t>举例：</a:t>
                      </a:r>
                      <a:r>
                        <a:rPr lang="en-US" altLang="zh-CN" sz="2000" b="1" baseline="0" dirty="0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  <a:cs typeface="微软雅黑"/>
                        </a:rPr>
                        <a:t>25 in [10,25,50]         </a:t>
                      </a:r>
                      <a:r>
                        <a:rPr lang="zh-CN" altLang="en-US" sz="2000" b="1" baseline="0" dirty="0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  <a:cs typeface="微软雅黑"/>
                        </a:rPr>
                        <a:t>结果为 </a:t>
                      </a:r>
                      <a:r>
                        <a:rPr lang="en-US" altLang="zh-CN" sz="2000" b="1" baseline="0" dirty="0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  <a:cs typeface="微软雅黑"/>
                        </a:rPr>
                        <a:t>True</a:t>
                      </a:r>
                      <a:r>
                        <a:rPr lang="zh-CN" altLang="en-US" sz="2000" b="1" baseline="0" dirty="0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  <a:cs typeface="微软雅黑"/>
                        </a:rPr>
                        <a:t> </a:t>
                      </a:r>
                      <a:endParaRPr sz="2000" b="1" baseline="0" dirty="0">
                        <a:solidFill>
                          <a:schemeClr val="tx2"/>
                        </a:solidFill>
                        <a:latin typeface="微软雅黑" pitchFamily="34" charset="-122"/>
                        <a:ea typeface="微软雅黑" pitchFamily="34" charset="-122"/>
                        <a:cs typeface="微软雅黑"/>
                      </a:endParaRPr>
                    </a:p>
                  </a:txBody>
                  <a:tcPr marL="0" marR="0" marT="971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06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9pPr>
                    </a:lstStyle>
                    <a:p>
                      <a:pPr lvl="1" algn="l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2000" b="1" spc="-5" baseline="0" dirty="0">
                          <a:latin typeface="微软雅黑" pitchFamily="34" charset="-122"/>
                          <a:ea typeface="微软雅黑" pitchFamily="34" charset="-122"/>
                        </a:rPr>
                        <a:t>x not in s</a:t>
                      </a:r>
                      <a:endParaRPr sz="2000" b="1" baseline="0" dirty="0">
                        <a:latin typeface="微软雅黑" pitchFamily="34" charset="-122"/>
                        <a:ea typeface="微软雅黑" pitchFamily="34" charset="-122"/>
                        <a:cs typeface="微软雅黑"/>
                      </a:endParaRPr>
                    </a:p>
                  </a:txBody>
                  <a:tcPr marL="0" marR="0" marT="609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9pPr>
                    </a:lstStyle>
                    <a:p>
                      <a:pPr marL="17018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2000" b="1" baseline="0" dirty="0" err="1">
                          <a:latin typeface="微软雅黑" pitchFamily="34" charset="-122"/>
                          <a:ea typeface="微软雅黑" pitchFamily="34" charset="-122"/>
                        </a:rPr>
                        <a:t>如果x是序列s的元素，返回</a:t>
                      </a:r>
                      <a:r>
                        <a:rPr sz="2000" b="1" spc="-15" baseline="0" dirty="0" err="1">
                          <a:latin typeface="微软雅黑" pitchFamily="34" charset="-122"/>
                          <a:ea typeface="微软雅黑" pitchFamily="34" charset="-122"/>
                        </a:rPr>
                        <a:t>False，</a:t>
                      </a:r>
                      <a:r>
                        <a:rPr sz="2000" b="1" baseline="0" dirty="0" err="1">
                          <a:latin typeface="微软雅黑" pitchFamily="34" charset="-122"/>
                          <a:ea typeface="微软雅黑" pitchFamily="34" charset="-122"/>
                        </a:rPr>
                        <a:t>否则返回</a:t>
                      </a:r>
                      <a:r>
                        <a:rPr sz="2000" b="1" spc="-45" baseline="0" dirty="0" err="1">
                          <a:latin typeface="微软雅黑" pitchFamily="34" charset="-122"/>
                          <a:ea typeface="微软雅黑" pitchFamily="34" charset="-122"/>
                        </a:rPr>
                        <a:t>True</a:t>
                      </a:r>
                      <a:endParaRPr lang="en-US" sz="2000" b="1" spc="-45" baseline="0" dirty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17018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76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baseline="0" dirty="0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  <a:cs typeface="微软雅黑"/>
                        </a:rPr>
                        <a:t>举例：</a:t>
                      </a:r>
                      <a:r>
                        <a:rPr lang="en-US" altLang="zh-CN" sz="2000" b="1" baseline="0" dirty="0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  <a:cs typeface="微软雅黑"/>
                        </a:rPr>
                        <a:t>25 not in [10,25,50]</a:t>
                      </a:r>
                      <a:r>
                        <a:rPr lang="zh-CN" altLang="en-US" sz="2000" b="1" baseline="0" dirty="0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  <a:cs typeface="微软雅黑"/>
                        </a:rPr>
                        <a:t>  结果为 </a:t>
                      </a:r>
                      <a:r>
                        <a:rPr lang="en-US" altLang="zh-CN" sz="2000" b="1" baseline="0" dirty="0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  <a:cs typeface="微软雅黑"/>
                        </a:rPr>
                        <a:t>False</a:t>
                      </a:r>
                      <a:r>
                        <a:rPr lang="zh-CN" altLang="en-US" sz="2000" b="1" baseline="0" dirty="0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  <a:cs typeface="微软雅黑"/>
                        </a:rPr>
                        <a:t> </a:t>
                      </a:r>
                      <a:endParaRPr sz="2000" b="1" baseline="0" dirty="0">
                        <a:latin typeface="微软雅黑" pitchFamily="34" charset="-122"/>
                        <a:ea typeface="微软雅黑" pitchFamily="34" charset="-122"/>
                        <a:cs typeface="微软雅黑"/>
                      </a:endParaRPr>
                    </a:p>
                  </a:txBody>
                  <a:tcPr marL="0" marR="0" marT="971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435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9pPr>
                    </a:lstStyle>
                    <a:p>
                      <a:pPr lvl="1" algn="l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2000" b="1" spc="-5" baseline="0" dirty="0">
                          <a:latin typeface="微软雅黑" pitchFamily="34" charset="-122"/>
                          <a:ea typeface="微软雅黑" pitchFamily="34" charset="-122"/>
                        </a:rPr>
                        <a:t>s +</a:t>
                      </a:r>
                      <a:r>
                        <a:rPr sz="2000" b="1" spc="-15" baseline="0" dirty="0">
                          <a:latin typeface="微软雅黑" pitchFamily="34" charset="-122"/>
                          <a:ea typeface="微软雅黑" pitchFamily="34" charset="-122"/>
                        </a:rPr>
                        <a:t> </a:t>
                      </a:r>
                      <a:r>
                        <a:rPr sz="2000" b="1" spc="-5" baseline="0" dirty="0">
                          <a:latin typeface="微软雅黑" pitchFamily="34" charset="-122"/>
                          <a:ea typeface="微软雅黑" pitchFamily="34" charset="-122"/>
                        </a:rPr>
                        <a:t>t</a:t>
                      </a:r>
                      <a:endParaRPr sz="2000" b="1" baseline="0" dirty="0">
                        <a:latin typeface="微软雅黑" pitchFamily="34" charset="-122"/>
                        <a:ea typeface="微软雅黑" pitchFamily="34" charset="-122"/>
                        <a:cs typeface="微软雅黑"/>
                      </a:endParaRPr>
                    </a:p>
                  </a:txBody>
                  <a:tcPr marL="0" marR="0" marT="609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9pPr>
                    </a:lstStyle>
                    <a:p>
                      <a:pPr marL="17018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2000" b="1" baseline="0" dirty="0" err="1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连接</a:t>
                      </a:r>
                      <a:r>
                        <a:rPr sz="2000" b="1" baseline="0" dirty="0" err="1">
                          <a:latin typeface="微软雅黑" pitchFamily="34" charset="-122"/>
                          <a:ea typeface="微软雅黑" pitchFamily="34" charset="-122"/>
                        </a:rPr>
                        <a:t>两个序列s和t</a:t>
                      </a:r>
                      <a:endParaRPr lang="en-US" sz="2000" b="1" baseline="0" dirty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17018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76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baseline="0" dirty="0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  <a:cs typeface="微软雅黑"/>
                        </a:rPr>
                        <a:t>举例：</a:t>
                      </a:r>
                      <a:r>
                        <a:rPr lang="en-US" altLang="zh-CN" sz="2000" b="1" baseline="0" dirty="0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  <a:cs typeface="微软雅黑"/>
                        </a:rPr>
                        <a:t>[10,25,50]+[88]        </a:t>
                      </a:r>
                      <a:r>
                        <a:rPr lang="zh-CN" altLang="en-US" sz="2000" b="1" baseline="0" dirty="0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  <a:cs typeface="微软雅黑"/>
                        </a:rPr>
                        <a:t> 结果为</a:t>
                      </a:r>
                      <a:r>
                        <a:rPr lang="en-US" altLang="zh-CN" sz="2000" b="1" baseline="0" dirty="0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  <a:cs typeface="微软雅黑"/>
                        </a:rPr>
                        <a:t>[10, 25, 50, 88]</a:t>
                      </a:r>
                      <a:r>
                        <a:rPr lang="zh-CN" altLang="en-US" sz="2000" b="1" baseline="0" dirty="0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  <a:cs typeface="微软雅黑"/>
                        </a:rPr>
                        <a:t>   </a:t>
                      </a:r>
                      <a:endParaRPr sz="2000" b="1" baseline="0" dirty="0">
                        <a:latin typeface="微软雅黑" pitchFamily="34" charset="-122"/>
                        <a:ea typeface="微软雅黑" pitchFamily="34" charset="-122"/>
                        <a:cs typeface="微软雅黑"/>
                      </a:endParaRPr>
                    </a:p>
                  </a:txBody>
                  <a:tcPr marL="0" marR="0" marT="971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20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9pPr>
                    </a:lstStyle>
                    <a:p>
                      <a:pPr lvl="1" algn="l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2000" b="1" spc="-5" baseline="0" dirty="0">
                          <a:latin typeface="微软雅黑" pitchFamily="34" charset="-122"/>
                          <a:ea typeface="微软雅黑" pitchFamily="34" charset="-122"/>
                        </a:rPr>
                        <a:t>s*n 或</a:t>
                      </a:r>
                      <a:r>
                        <a:rPr sz="2000" b="1" spc="-15" baseline="0" dirty="0">
                          <a:latin typeface="微软雅黑" pitchFamily="34" charset="-122"/>
                          <a:ea typeface="微软雅黑" pitchFamily="34" charset="-122"/>
                        </a:rPr>
                        <a:t> </a:t>
                      </a:r>
                      <a:endParaRPr lang="en-US" sz="2000" b="1" spc="-15" baseline="0" dirty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lvl="1" algn="l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2000" b="1" spc="-5" baseline="0" dirty="0">
                          <a:latin typeface="微软雅黑" pitchFamily="34" charset="-122"/>
                          <a:ea typeface="微软雅黑" pitchFamily="34" charset="-122"/>
                        </a:rPr>
                        <a:t>n*s</a:t>
                      </a:r>
                      <a:endParaRPr sz="2000" b="1" baseline="0" dirty="0">
                        <a:latin typeface="微软雅黑" pitchFamily="34" charset="-122"/>
                        <a:ea typeface="微软雅黑" pitchFamily="34" charset="-122"/>
                        <a:cs typeface="微软雅黑"/>
                      </a:endParaRPr>
                    </a:p>
                  </a:txBody>
                  <a:tcPr marL="0" marR="0" marT="609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9pPr>
                    </a:lstStyle>
                    <a:p>
                      <a:pPr marL="17018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2000" b="1" baseline="0" dirty="0" err="1">
                          <a:latin typeface="微软雅黑" pitchFamily="34" charset="-122"/>
                          <a:ea typeface="微软雅黑" pitchFamily="34" charset="-122"/>
                        </a:rPr>
                        <a:t>将序列s</a:t>
                      </a:r>
                      <a:r>
                        <a:rPr sz="2000" b="1" baseline="0" dirty="0" err="1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复制n次</a:t>
                      </a:r>
                      <a:r>
                        <a:rPr lang="zh-CN" altLang="en-US" sz="2000" b="1" baseline="0" dirty="0">
                          <a:latin typeface="微软雅黑" pitchFamily="34" charset="-122"/>
                          <a:ea typeface="微软雅黑" pitchFamily="34" charset="-122"/>
                        </a:rPr>
                        <a:t>（</a:t>
                      </a:r>
                      <a:r>
                        <a:rPr lang="en-US" altLang="zh-CN" sz="2000" b="1" baseline="0" dirty="0">
                          <a:latin typeface="微软雅黑" pitchFamily="34" charset="-122"/>
                          <a:ea typeface="微软雅黑" pitchFamily="34" charset="-122"/>
                        </a:rPr>
                        <a:t>s</a:t>
                      </a:r>
                      <a:r>
                        <a:rPr lang="zh-CN" altLang="en-US" sz="2000" b="1" baseline="0" dirty="0">
                          <a:latin typeface="微软雅黑" pitchFamily="34" charset="-122"/>
                          <a:ea typeface="微软雅黑" pitchFamily="34" charset="-122"/>
                        </a:rPr>
                        <a:t>为序列，</a:t>
                      </a:r>
                      <a:r>
                        <a:rPr lang="en-US" altLang="zh-CN" sz="2000" b="1" baseline="0" dirty="0">
                          <a:latin typeface="微软雅黑" pitchFamily="34" charset="-122"/>
                          <a:ea typeface="微软雅黑" pitchFamily="34" charset="-122"/>
                        </a:rPr>
                        <a:t>n</a:t>
                      </a:r>
                      <a:r>
                        <a:rPr lang="zh-CN" altLang="en-US" sz="2000" b="1" baseline="0" dirty="0">
                          <a:latin typeface="微软雅黑" pitchFamily="34" charset="-122"/>
                          <a:ea typeface="微软雅黑" pitchFamily="34" charset="-122"/>
                        </a:rPr>
                        <a:t>为整数）</a:t>
                      </a:r>
                      <a:endParaRPr lang="en-US" altLang="zh-CN" sz="2000" b="1" baseline="0" dirty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17018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76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baseline="0" dirty="0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  <a:cs typeface="微软雅黑"/>
                        </a:rPr>
                        <a:t>举例：</a:t>
                      </a:r>
                      <a:r>
                        <a:rPr lang="en-US" altLang="zh-CN" sz="2000" b="1" baseline="0" dirty="0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  <a:cs typeface="微软雅黑"/>
                        </a:rPr>
                        <a:t>[60, 88]*3</a:t>
                      </a:r>
                      <a:r>
                        <a:rPr lang="zh-CN" altLang="en-US" sz="2000" b="1" baseline="0" dirty="0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  <a:cs typeface="微软雅黑"/>
                        </a:rPr>
                        <a:t>     结果为 </a:t>
                      </a:r>
                      <a:r>
                        <a:rPr lang="en-US" altLang="zh-CN" sz="2000" b="1" baseline="0" dirty="0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  <a:cs typeface="微软雅黑"/>
                        </a:rPr>
                        <a:t>[60, 88, 60, 88, 60, 88]</a:t>
                      </a:r>
                      <a:r>
                        <a:rPr lang="zh-CN" altLang="en-US" sz="2000" b="1" baseline="0" dirty="0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  <a:cs typeface="微软雅黑"/>
                        </a:rPr>
                        <a:t>  </a:t>
                      </a:r>
                      <a:endParaRPr sz="2000" b="1" baseline="0" dirty="0">
                        <a:latin typeface="微软雅黑" pitchFamily="34" charset="-122"/>
                        <a:ea typeface="微软雅黑" pitchFamily="34" charset="-122"/>
                        <a:cs typeface="微软雅黑"/>
                      </a:endParaRPr>
                    </a:p>
                  </a:txBody>
                  <a:tcPr marL="0" marR="0" marT="971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208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9pPr>
                    </a:lstStyle>
                    <a:p>
                      <a:pPr lvl="1" algn="l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2000" b="1" spc="-5" baseline="0" dirty="0">
                          <a:latin typeface="微软雅黑" pitchFamily="34" charset="-122"/>
                          <a:ea typeface="微软雅黑" pitchFamily="34" charset="-122"/>
                        </a:rPr>
                        <a:t>s[i]</a:t>
                      </a:r>
                      <a:endParaRPr sz="2000" b="1" baseline="0" dirty="0">
                        <a:latin typeface="微软雅黑" pitchFamily="34" charset="-122"/>
                        <a:ea typeface="微软雅黑" pitchFamily="34" charset="-122"/>
                        <a:cs typeface="微软雅黑"/>
                      </a:endParaRPr>
                    </a:p>
                  </a:txBody>
                  <a:tcPr marL="0" marR="0" marT="609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9pPr>
                    </a:lstStyle>
                    <a:p>
                      <a:pPr marL="17018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2000" b="1" baseline="0" dirty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索引</a:t>
                      </a:r>
                      <a:r>
                        <a:rPr sz="2000" b="1" baseline="0" dirty="0">
                          <a:latin typeface="微软雅黑" pitchFamily="34" charset="-122"/>
                          <a:ea typeface="微软雅黑" pitchFamily="34" charset="-122"/>
                        </a:rPr>
                        <a:t>，返回s中的第i</a:t>
                      </a:r>
                      <a:r>
                        <a:rPr lang="en-US" altLang="zh-CN" sz="2000" b="1" baseline="0" dirty="0">
                          <a:latin typeface="微软雅黑" pitchFamily="34" charset="-122"/>
                          <a:ea typeface="微软雅黑" pitchFamily="34" charset="-122"/>
                        </a:rPr>
                        <a:t>+1</a:t>
                      </a:r>
                      <a:r>
                        <a:rPr sz="2000" b="1" baseline="0" dirty="0">
                          <a:latin typeface="微软雅黑" pitchFamily="34" charset="-122"/>
                          <a:ea typeface="微软雅黑" pitchFamily="34" charset="-122"/>
                        </a:rPr>
                        <a:t>个元素，i是序列的序号</a:t>
                      </a:r>
                      <a:endParaRPr lang="en-US" sz="2000" b="1" baseline="0" dirty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17018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76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baseline="0" dirty="0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  <a:cs typeface="微软雅黑"/>
                        </a:rPr>
                        <a:t>举例：</a:t>
                      </a:r>
                      <a:r>
                        <a:rPr lang="en-US" altLang="zh-CN" sz="2000" b="1" baseline="0" dirty="0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  <a:cs typeface="微软雅黑"/>
                        </a:rPr>
                        <a:t>"python"[2]            </a:t>
                      </a:r>
                      <a:r>
                        <a:rPr lang="zh-CN" altLang="en-US" sz="2000" b="1" baseline="0" dirty="0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  <a:cs typeface="微软雅黑"/>
                        </a:rPr>
                        <a:t>结果为 </a:t>
                      </a:r>
                      <a:r>
                        <a:rPr lang="en-US" altLang="zh-CN" sz="2000" b="1" baseline="0" dirty="0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  <a:cs typeface="微软雅黑"/>
                        </a:rPr>
                        <a:t>'t'</a:t>
                      </a:r>
                      <a:r>
                        <a:rPr lang="zh-CN" altLang="en-US" sz="2000" b="1" baseline="0" dirty="0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  <a:cs typeface="微软雅黑"/>
                        </a:rPr>
                        <a:t>  </a:t>
                      </a:r>
                      <a:endParaRPr sz="2000" b="1" baseline="0" dirty="0">
                        <a:latin typeface="微软雅黑" pitchFamily="34" charset="-122"/>
                        <a:ea typeface="微软雅黑" pitchFamily="34" charset="-122"/>
                        <a:cs typeface="微软雅黑"/>
                      </a:endParaRPr>
                    </a:p>
                  </a:txBody>
                  <a:tcPr marL="0" marR="0" marT="971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3610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9pPr>
                    </a:lstStyle>
                    <a:p>
                      <a:pPr lvl="1" algn="l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2000" b="1" spc="-5" baseline="0" dirty="0">
                          <a:latin typeface="微软雅黑" pitchFamily="34" charset="-122"/>
                          <a:ea typeface="微软雅黑" pitchFamily="34" charset="-122"/>
                        </a:rPr>
                        <a:t>s[i: j] 或 </a:t>
                      </a:r>
                      <a:endParaRPr lang="en-US" sz="2000" b="1" spc="-5" baseline="0" dirty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lvl="1" algn="l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2000" b="1" spc="-5" baseline="0" dirty="0">
                          <a:latin typeface="微软雅黑" pitchFamily="34" charset="-122"/>
                          <a:ea typeface="微软雅黑" pitchFamily="34" charset="-122"/>
                        </a:rPr>
                        <a:t>s[i: j:</a:t>
                      </a:r>
                      <a:r>
                        <a:rPr sz="2000" b="1" spc="-15" baseline="0" dirty="0">
                          <a:latin typeface="微软雅黑" pitchFamily="34" charset="-122"/>
                          <a:ea typeface="微软雅黑" pitchFamily="34" charset="-122"/>
                        </a:rPr>
                        <a:t> </a:t>
                      </a:r>
                      <a:r>
                        <a:rPr sz="2000" b="1" spc="-10" baseline="0" dirty="0">
                          <a:latin typeface="微软雅黑" pitchFamily="34" charset="-122"/>
                          <a:ea typeface="微软雅黑" pitchFamily="34" charset="-122"/>
                        </a:rPr>
                        <a:t>k]</a:t>
                      </a:r>
                      <a:endParaRPr sz="2000" b="1" baseline="0" dirty="0">
                        <a:latin typeface="微软雅黑" pitchFamily="34" charset="-122"/>
                        <a:ea typeface="微软雅黑" pitchFamily="34" charset="-122"/>
                        <a:cs typeface="微软雅黑"/>
                      </a:endParaRPr>
                    </a:p>
                  </a:txBody>
                  <a:tcPr marL="0" marR="0" marT="609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9pPr>
                    </a:lstStyle>
                    <a:p>
                      <a:pPr marL="17018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2000" b="1" baseline="0" dirty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切片</a:t>
                      </a:r>
                      <a:r>
                        <a:rPr sz="2000" b="1" baseline="0" dirty="0">
                          <a:latin typeface="微软雅黑" pitchFamily="34" charset="-122"/>
                          <a:ea typeface="微软雅黑" pitchFamily="34" charset="-122"/>
                        </a:rPr>
                        <a:t>，返回序列s中第i</a:t>
                      </a:r>
                      <a:r>
                        <a:rPr lang="en-US" altLang="zh-CN" sz="2000" b="1" baseline="0" dirty="0">
                          <a:latin typeface="微软雅黑" pitchFamily="34" charset="-122"/>
                          <a:ea typeface="微软雅黑" pitchFamily="34" charset="-122"/>
                        </a:rPr>
                        <a:t>+1</a:t>
                      </a:r>
                      <a:r>
                        <a:rPr sz="2000" b="1" baseline="0" dirty="0">
                          <a:latin typeface="微软雅黑" pitchFamily="34" charset="-122"/>
                          <a:ea typeface="微软雅黑" pitchFamily="34" charset="-122"/>
                        </a:rPr>
                        <a:t>到</a:t>
                      </a:r>
                      <a:r>
                        <a:rPr sz="2000" b="1" spc="-5" baseline="0" dirty="0">
                          <a:latin typeface="微软雅黑" pitchFamily="34" charset="-122"/>
                          <a:ea typeface="微软雅黑" pitchFamily="34" charset="-122"/>
                        </a:rPr>
                        <a:t>j</a:t>
                      </a:r>
                      <a:r>
                        <a:rPr sz="2000" b="1" baseline="0" dirty="0">
                          <a:latin typeface="微软雅黑" pitchFamily="34" charset="-122"/>
                          <a:ea typeface="微软雅黑" pitchFamily="34" charset="-122"/>
                        </a:rPr>
                        <a:t>以</a:t>
                      </a:r>
                      <a:r>
                        <a:rPr sz="2000" b="1" spc="-5" baseline="0" dirty="0">
                          <a:latin typeface="微软雅黑" pitchFamily="34" charset="-122"/>
                          <a:ea typeface="微软雅黑" pitchFamily="34" charset="-122"/>
                        </a:rPr>
                        <a:t>k</a:t>
                      </a:r>
                      <a:r>
                        <a:rPr sz="2000" b="1" baseline="0" dirty="0">
                          <a:latin typeface="微软雅黑" pitchFamily="34" charset="-122"/>
                          <a:ea typeface="微软雅黑" pitchFamily="34" charset="-122"/>
                        </a:rPr>
                        <a:t>为步长的元素子序列</a:t>
                      </a:r>
                      <a:endParaRPr lang="en-US" sz="2000" b="1" baseline="0" dirty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17018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76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baseline="0" dirty="0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  <a:cs typeface="微软雅黑"/>
                        </a:rPr>
                        <a:t>举例：</a:t>
                      </a:r>
                      <a:r>
                        <a:rPr lang="en-US" altLang="zh-CN" sz="2000" b="1" baseline="0" dirty="0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  <a:cs typeface="微软雅黑"/>
                        </a:rPr>
                        <a:t>“python”[2:4]         </a:t>
                      </a:r>
                      <a:r>
                        <a:rPr lang="zh-CN" altLang="en-US" sz="2000" b="1" baseline="0" dirty="0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  <a:cs typeface="微软雅黑"/>
                        </a:rPr>
                        <a:t>结果为 </a:t>
                      </a:r>
                      <a:r>
                        <a:rPr lang="en-US" altLang="zh-CN" sz="2000" b="1" baseline="0" dirty="0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  <a:cs typeface="微软雅黑"/>
                        </a:rPr>
                        <a:t>'</a:t>
                      </a:r>
                      <a:r>
                        <a:rPr lang="en-US" altLang="zh-CN" sz="2000" b="1" baseline="0" dirty="0" err="1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  <a:cs typeface="微软雅黑"/>
                        </a:rPr>
                        <a:t>th</a:t>
                      </a:r>
                      <a:r>
                        <a:rPr lang="en-US" altLang="zh-CN" sz="2000" b="1" baseline="0" dirty="0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  <a:cs typeface="微软雅黑"/>
                        </a:rPr>
                        <a:t>'</a:t>
                      </a:r>
                      <a:r>
                        <a:rPr lang="zh-CN" altLang="en-US" sz="2000" b="1" baseline="0" dirty="0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  <a:cs typeface="微软雅黑"/>
                        </a:rPr>
                        <a:t> </a:t>
                      </a:r>
                    </a:p>
                    <a:p>
                      <a:pPr marL="17018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76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baseline="0" dirty="0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  <a:cs typeface="微软雅黑"/>
                        </a:rPr>
                        <a:t>           </a:t>
                      </a:r>
                      <a:r>
                        <a:rPr lang="en-US" altLang="zh-CN" sz="2000" b="1" baseline="0" dirty="0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  <a:cs typeface="微软雅黑"/>
                        </a:rPr>
                        <a:t>“python”[0:5:2]     </a:t>
                      </a:r>
                      <a:r>
                        <a:rPr lang="zh-CN" altLang="en-US" sz="2000" b="1" baseline="0" dirty="0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  <a:cs typeface="微软雅黑"/>
                        </a:rPr>
                        <a:t>结果为 </a:t>
                      </a:r>
                      <a:r>
                        <a:rPr lang="en-US" altLang="zh-CN" sz="2000" b="1" baseline="0" dirty="0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  <a:cs typeface="微软雅黑"/>
                        </a:rPr>
                        <a:t>'</a:t>
                      </a:r>
                      <a:r>
                        <a:rPr lang="en-US" altLang="zh-CN" sz="2000" b="1" baseline="0" dirty="0" err="1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  <a:cs typeface="微软雅黑"/>
                        </a:rPr>
                        <a:t>pto</a:t>
                      </a:r>
                      <a:r>
                        <a:rPr lang="en-US" altLang="zh-CN" sz="2000" b="1" baseline="0" dirty="0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  <a:cs typeface="微软雅黑"/>
                        </a:rPr>
                        <a:t>'</a:t>
                      </a:r>
                      <a:r>
                        <a:rPr lang="zh-CN" altLang="en-US" sz="2000" b="1" baseline="0" dirty="0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  <a:cs typeface="微软雅黑"/>
                        </a:rPr>
                        <a:t> </a:t>
                      </a:r>
                      <a:endParaRPr sz="2000" b="1" baseline="0" dirty="0">
                        <a:latin typeface="微软雅黑" pitchFamily="34" charset="-122"/>
                        <a:ea typeface="微软雅黑" pitchFamily="34" charset="-122"/>
                        <a:cs typeface="微软雅黑"/>
                      </a:endParaRPr>
                    </a:p>
                  </a:txBody>
                  <a:tcPr marL="0" marR="0" marT="971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FDB01688-620E-4FAC-9C98-B567DFF4860D}"/>
              </a:ext>
            </a:extLst>
          </p:cNvPr>
          <p:cNvCxnSpPr>
            <a:cxnSpLocks/>
          </p:cNvCxnSpPr>
          <p:nvPr/>
        </p:nvCxnSpPr>
        <p:spPr>
          <a:xfrm>
            <a:off x="1187624" y="2204864"/>
            <a:ext cx="576064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56CE8E16-F155-47C7-A518-B7E60EFB4C9F}"/>
              </a:ext>
            </a:extLst>
          </p:cNvPr>
          <p:cNvCxnSpPr>
            <a:cxnSpLocks/>
          </p:cNvCxnSpPr>
          <p:nvPr/>
        </p:nvCxnSpPr>
        <p:spPr>
          <a:xfrm>
            <a:off x="1331640" y="2996952"/>
            <a:ext cx="79208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42F2DED9-1073-444A-AAF7-E405D1BA1169}"/>
              </a:ext>
            </a:extLst>
          </p:cNvPr>
          <p:cNvCxnSpPr>
            <a:cxnSpLocks/>
          </p:cNvCxnSpPr>
          <p:nvPr/>
        </p:nvCxnSpPr>
        <p:spPr>
          <a:xfrm>
            <a:off x="1043608" y="3861048"/>
            <a:ext cx="79208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63493EEB-5801-4512-BE6E-8D819CB72F8B}"/>
              </a:ext>
            </a:extLst>
          </p:cNvPr>
          <p:cNvCxnSpPr>
            <a:cxnSpLocks/>
          </p:cNvCxnSpPr>
          <p:nvPr/>
        </p:nvCxnSpPr>
        <p:spPr>
          <a:xfrm>
            <a:off x="1043608" y="4437112"/>
            <a:ext cx="43204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EE9C6798-E0AF-47BF-B7A0-B33E290040ED}"/>
              </a:ext>
            </a:extLst>
          </p:cNvPr>
          <p:cNvCxnSpPr>
            <a:cxnSpLocks/>
          </p:cNvCxnSpPr>
          <p:nvPr/>
        </p:nvCxnSpPr>
        <p:spPr>
          <a:xfrm>
            <a:off x="971600" y="5445224"/>
            <a:ext cx="504056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1441E75E-8C4A-418B-B2EE-A71AB962FAE3}"/>
              </a:ext>
            </a:extLst>
          </p:cNvPr>
          <p:cNvCxnSpPr>
            <a:cxnSpLocks/>
          </p:cNvCxnSpPr>
          <p:nvPr/>
        </p:nvCxnSpPr>
        <p:spPr>
          <a:xfrm>
            <a:off x="971600" y="6237312"/>
            <a:ext cx="79208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90166928-13EA-4DDF-8189-703295FB9A69}"/>
              </a:ext>
            </a:extLst>
          </p:cNvPr>
          <p:cNvCxnSpPr>
            <a:cxnSpLocks/>
          </p:cNvCxnSpPr>
          <p:nvPr/>
        </p:nvCxnSpPr>
        <p:spPr>
          <a:xfrm>
            <a:off x="971600" y="6597352"/>
            <a:ext cx="1008112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38A21AA9-0C5E-423C-8CB9-CED10476A19D}"/>
              </a:ext>
            </a:extLst>
          </p:cNvPr>
          <p:cNvCxnSpPr>
            <a:cxnSpLocks/>
          </p:cNvCxnSpPr>
          <p:nvPr/>
        </p:nvCxnSpPr>
        <p:spPr>
          <a:xfrm>
            <a:off x="1043608" y="4725144"/>
            <a:ext cx="43204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142967944"/>
      </p:ext>
    </p:extLst>
  </p:cSld>
  <p:clrMapOvr>
    <a:masterClrMapping/>
  </p:clrMapOvr>
  <p:transition spd="slow" advTm="70619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2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2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2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文本框 47"/>
          <p:cNvSpPr txBox="1"/>
          <p:nvPr/>
        </p:nvSpPr>
        <p:spPr>
          <a:xfrm>
            <a:off x="0" y="427081"/>
            <a:ext cx="9144000" cy="5847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zh-CN" altLang="en-US" dirty="0"/>
              <a:t>序列类型通用函数和方法</a:t>
            </a:r>
          </a:p>
        </p:txBody>
      </p:sp>
      <p:graphicFrame>
        <p:nvGraphicFramePr>
          <p:cNvPr id="10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2615695"/>
              </p:ext>
            </p:extLst>
          </p:nvPr>
        </p:nvGraphicFramePr>
        <p:xfrm>
          <a:off x="651397" y="1376364"/>
          <a:ext cx="7665019" cy="5002995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192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726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846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000" b="1" dirty="0">
                          <a:latin typeface="微软雅黑" pitchFamily="34" charset="-122"/>
                          <a:ea typeface="微软雅黑" pitchFamily="34" charset="-122"/>
                        </a:rPr>
                        <a:t>函数和方法</a:t>
                      </a:r>
                      <a:endParaRPr sz="2000" b="1" dirty="0">
                        <a:latin typeface="微软雅黑" pitchFamily="34" charset="-122"/>
                        <a:ea typeface="微软雅黑" pitchFamily="34" charset="-122"/>
                        <a:cs typeface="微软雅黑"/>
                      </a:endParaRPr>
                    </a:p>
                  </a:txBody>
                  <a:tcPr marL="0" marR="0" marT="596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000" b="1" dirty="0">
                          <a:latin typeface="微软雅黑" pitchFamily="34" charset="-122"/>
                          <a:ea typeface="微软雅黑" pitchFamily="34" charset="-122"/>
                        </a:rPr>
                        <a:t>描</a:t>
                      </a:r>
                      <a:r>
                        <a:rPr lang="en-US" sz="2000" b="1" dirty="0">
                          <a:latin typeface="微软雅黑" pitchFamily="34" charset="-122"/>
                          <a:ea typeface="微软雅黑" pitchFamily="34" charset="-122"/>
                        </a:rPr>
                        <a:t>      </a:t>
                      </a:r>
                      <a:r>
                        <a:rPr sz="2000" b="1" dirty="0">
                          <a:latin typeface="微软雅黑" pitchFamily="34" charset="-122"/>
                          <a:ea typeface="微软雅黑" pitchFamily="34" charset="-122"/>
                        </a:rPr>
                        <a:t>述</a:t>
                      </a:r>
                      <a:endParaRPr sz="2000" b="1" dirty="0">
                        <a:latin typeface="微软雅黑" pitchFamily="34" charset="-122"/>
                        <a:ea typeface="微软雅黑" pitchFamily="34" charset="-122"/>
                        <a:cs typeface="微软雅黑"/>
                      </a:endParaRPr>
                    </a:p>
                  </a:txBody>
                  <a:tcPr marL="0" marR="0" marT="596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178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9pPr>
                    </a:lstStyle>
                    <a:p>
                      <a:pPr lvl="1" algn="l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2000" b="1" spc="-5" dirty="0">
                          <a:latin typeface="微软雅黑" pitchFamily="34" charset="-122"/>
                          <a:ea typeface="微软雅黑" pitchFamily="34" charset="-122"/>
                        </a:rPr>
                        <a:t>len(s)</a:t>
                      </a:r>
                      <a:endParaRPr sz="2000" b="1" dirty="0">
                        <a:latin typeface="微软雅黑" pitchFamily="34" charset="-122"/>
                        <a:ea typeface="微软雅黑" pitchFamily="34" charset="-122"/>
                        <a:cs typeface="微软雅黑"/>
                      </a:endParaRPr>
                    </a:p>
                  </a:txBody>
                  <a:tcPr marL="0" marR="0" marT="609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9pPr>
                    </a:lstStyle>
                    <a:p>
                      <a:pPr marL="2880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2000" b="1" dirty="0" err="1">
                          <a:latin typeface="微软雅黑" pitchFamily="34" charset="-122"/>
                          <a:ea typeface="微软雅黑" pitchFamily="34" charset="-122"/>
                        </a:rPr>
                        <a:t>返回序列s的</a:t>
                      </a:r>
                      <a:r>
                        <a:rPr sz="2000" b="1" dirty="0" err="1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长度</a:t>
                      </a:r>
                      <a:r>
                        <a:rPr sz="2000" b="1" dirty="0" err="1">
                          <a:latin typeface="微软雅黑" pitchFamily="34" charset="-122"/>
                          <a:ea typeface="微软雅黑" pitchFamily="34" charset="-122"/>
                        </a:rPr>
                        <a:t>，即元素个数</a:t>
                      </a:r>
                      <a:endParaRPr lang="en-US" sz="2000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288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76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baseline="0" dirty="0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  <a:cs typeface="微软雅黑"/>
                        </a:rPr>
                        <a:t>举例：</a:t>
                      </a:r>
                      <a:r>
                        <a:rPr lang="en-US" altLang="zh-CN" sz="2000" b="1" baseline="0" dirty="0" err="1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  <a:cs typeface="微软雅黑"/>
                        </a:rPr>
                        <a:t>len</a:t>
                      </a:r>
                      <a:r>
                        <a:rPr lang="en-US" altLang="zh-CN" sz="2000" b="1" baseline="0" dirty="0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  <a:cs typeface="微软雅黑"/>
                        </a:rPr>
                        <a:t>((10, 25, 50, 88))</a:t>
                      </a:r>
                      <a:r>
                        <a:rPr lang="zh-CN" altLang="en-US" sz="2000" b="1" baseline="0" dirty="0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  <a:cs typeface="微软雅黑"/>
                        </a:rPr>
                        <a:t>      结果为 </a:t>
                      </a:r>
                      <a:r>
                        <a:rPr lang="en-US" altLang="zh-CN" sz="2000" b="1" baseline="0" dirty="0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  <a:cs typeface="微软雅黑"/>
                        </a:rPr>
                        <a:t>4</a:t>
                      </a:r>
                      <a:endParaRPr sz="2000" b="1" dirty="0">
                        <a:latin typeface="微软雅黑" pitchFamily="34" charset="-122"/>
                        <a:ea typeface="微软雅黑" pitchFamily="34" charset="-122"/>
                        <a:cs typeface="微软雅黑"/>
                      </a:endParaRPr>
                    </a:p>
                  </a:txBody>
                  <a:tcPr marL="0" marR="0" marT="971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392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9pPr>
                    </a:lstStyle>
                    <a:p>
                      <a:pPr lvl="1" algn="l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2000" b="1" spc="-5" dirty="0">
                          <a:latin typeface="微软雅黑" pitchFamily="34" charset="-122"/>
                          <a:ea typeface="微软雅黑" pitchFamily="34" charset="-122"/>
                        </a:rPr>
                        <a:t>min(s)</a:t>
                      </a:r>
                      <a:endParaRPr sz="2000" b="1" dirty="0">
                        <a:latin typeface="微软雅黑" pitchFamily="34" charset="-122"/>
                        <a:ea typeface="微软雅黑" pitchFamily="34" charset="-122"/>
                        <a:cs typeface="微软雅黑"/>
                      </a:endParaRPr>
                    </a:p>
                  </a:txBody>
                  <a:tcPr marL="0" marR="0" marT="609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9pPr>
                    </a:lstStyle>
                    <a:p>
                      <a:pPr marL="2880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2000" b="1" dirty="0" err="1">
                          <a:latin typeface="微软雅黑" pitchFamily="34" charset="-122"/>
                          <a:ea typeface="微软雅黑" pitchFamily="34" charset="-122"/>
                        </a:rPr>
                        <a:t>返回序列s的</a:t>
                      </a:r>
                      <a:r>
                        <a:rPr sz="2000" b="1" dirty="0" err="1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最小元素</a:t>
                      </a:r>
                      <a:r>
                        <a:rPr sz="2000" b="1" dirty="0" err="1">
                          <a:latin typeface="微软雅黑" pitchFamily="34" charset="-122"/>
                          <a:ea typeface="微软雅黑" pitchFamily="34" charset="-122"/>
                        </a:rPr>
                        <a:t>，s中元素需要可比较</a:t>
                      </a:r>
                      <a:endParaRPr lang="en-US" sz="2000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288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76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baseline="0" dirty="0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  <a:cs typeface="微软雅黑"/>
                        </a:rPr>
                        <a:t>举例：</a:t>
                      </a:r>
                      <a:r>
                        <a:rPr lang="en-US" altLang="zh-CN" sz="2000" b="1" baseline="0" dirty="0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  <a:cs typeface="微软雅黑"/>
                        </a:rPr>
                        <a:t>min((10, 25, 50, 88))     </a:t>
                      </a:r>
                      <a:r>
                        <a:rPr lang="zh-CN" altLang="en-US" sz="2000" b="1" baseline="0" dirty="0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  <a:cs typeface="微软雅黑"/>
                        </a:rPr>
                        <a:t>结果为</a:t>
                      </a:r>
                      <a:r>
                        <a:rPr lang="en-US" altLang="zh-CN" sz="2000" b="1" baseline="0" dirty="0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  <a:cs typeface="微软雅黑"/>
                        </a:rPr>
                        <a:t>10</a:t>
                      </a:r>
                      <a:r>
                        <a:rPr lang="zh-CN" altLang="en-US" sz="2000" b="1" baseline="0" dirty="0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  <a:cs typeface="微软雅黑"/>
                        </a:rPr>
                        <a:t>  </a:t>
                      </a:r>
                      <a:endParaRPr sz="2000" b="1" dirty="0">
                        <a:latin typeface="微软雅黑" pitchFamily="34" charset="-122"/>
                        <a:ea typeface="微软雅黑" pitchFamily="34" charset="-122"/>
                        <a:cs typeface="微软雅黑"/>
                      </a:endParaRPr>
                    </a:p>
                  </a:txBody>
                  <a:tcPr marL="0" marR="0" marT="971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772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9pPr>
                    </a:lstStyle>
                    <a:p>
                      <a:pPr lvl="1" algn="l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2000" b="1" spc="-5" dirty="0">
                          <a:latin typeface="微软雅黑" pitchFamily="34" charset="-122"/>
                          <a:ea typeface="微软雅黑" pitchFamily="34" charset="-122"/>
                        </a:rPr>
                        <a:t>max(s)</a:t>
                      </a:r>
                      <a:endParaRPr sz="2000" b="1" dirty="0">
                        <a:latin typeface="微软雅黑" pitchFamily="34" charset="-122"/>
                        <a:ea typeface="微软雅黑" pitchFamily="34" charset="-122"/>
                        <a:cs typeface="微软雅黑"/>
                      </a:endParaRPr>
                    </a:p>
                  </a:txBody>
                  <a:tcPr marL="0" marR="0" marT="609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9pPr>
                    </a:lstStyle>
                    <a:p>
                      <a:pPr marL="2880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2000" b="1" dirty="0" err="1">
                          <a:latin typeface="微软雅黑" pitchFamily="34" charset="-122"/>
                          <a:ea typeface="微软雅黑" pitchFamily="34" charset="-122"/>
                        </a:rPr>
                        <a:t>返回序列s的</a:t>
                      </a:r>
                      <a:r>
                        <a:rPr sz="2000" b="1" dirty="0" err="1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最大元素</a:t>
                      </a:r>
                      <a:r>
                        <a:rPr sz="2000" b="1" dirty="0" err="1">
                          <a:latin typeface="微软雅黑" pitchFamily="34" charset="-122"/>
                          <a:ea typeface="微软雅黑" pitchFamily="34" charset="-122"/>
                        </a:rPr>
                        <a:t>，s中元素需要可比较</a:t>
                      </a:r>
                      <a:endParaRPr lang="en-US" sz="2000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288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76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baseline="0" dirty="0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  <a:cs typeface="微软雅黑"/>
                        </a:rPr>
                        <a:t>举例：</a:t>
                      </a:r>
                      <a:r>
                        <a:rPr lang="fr-FR" altLang="zh-CN" sz="2000" b="1" baseline="0" dirty="0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  <a:cs typeface="微软雅黑"/>
                        </a:rPr>
                        <a:t>max((10, 25, 50, 88))</a:t>
                      </a:r>
                      <a:r>
                        <a:rPr lang="zh-CN" altLang="en-US" sz="2000" b="1" baseline="0" dirty="0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  <a:cs typeface="微软雅黑"/>
                        </a:rPr>
                        <a:t>    结果为</a:t>
                      </a:r>
                      <a:r>
                        <a:rPr lang="en-US" altLang="zh-CN" sz="2000" b="1" baseline="0" dirty="0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  <a:cs typeface="微软雅黑"/>
                        </a:rPr>
                        <a:t>88</a:t>
                      </a:r>
                      <a:r>
                        <a:rPr lang="zh-CN" altLang="en-US" sz="2000" b="1" baseline="0" dirty="0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  <a:cs typeface="微软雅黑"/>
                        </a:rPr>
                        <a:t>   </a:t>
                      </a:r>
                      <a:endParaRPr sz="2000" b="1" dirty="0">
                        <a:latin typeface="微软雅黑" pitchFamily="34" charset="-122"/>
                        <a:ea typeface="微软雅黑" pitchFamily="34" charset="-122"/>
                        <a:cs typeface="微软雅黑"/>
                      </a:endParaRPr>
                    </a:p>
                  </a:txBody>
                  <a:tcPr marL="0" marR="0" marT="971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3983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9pPr>
                    </a:lstStyle>
                    <a:p>
                      <a:pPr marL="457017" lvl="1" algn="l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2000" b="1" spc="-5" dirty="0">
                          <a:latin typeface="微软雅黑" pitchFamily="34" charset="-122"/>
                          <a:ea typeface="微软雅黑" pitchFamily="34" charset="-122"/>
                        </a:rPr>
                        <a:t>s.index(x)</a:t>
                      </a:r>
                      <a:r>
                        <a:rPr sz="2000" b="1" spc="-10" dirty="0">
                          <a:latin typeface="微软雅黑" pitchFamily="34" charset="-122"/>
                          <a:ea typeface="微软雅黑" pitchFamily="34" charset="-122"/>
                        </a:rPr>
                        <a:t> </a:t>
                      </a:r>
                      <a:r>
                        <a:rPr sz="2000" b="1" spc="-5" dirty="0">
                          <a:latin typeface="微软雅黑" pitchFamily="34" charset="-122"/>
                          <a:ea typeface="微软雅黑" pitchFamily="34" charset="-122"/>
                        </a:rPr>
                        <a:t>或</a:t>
                      </a:r>
                      <a:endParaRPr sz="2000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457017" lvl="1" algn="l">
                        <a:lnSpc>
                          <a:spcPct val="100000"/>
                        </a:lnSpc>
                      </a:pPr>
                      <a:r>
                        <a:rPr sz="2000" b="1" spc="-5" dirty="0">
                          <a:latin typeface="微软雅黑" pitchFamily="34" charset="-122"/>
                          <a:ea typeface="微软雅黑" pitchFamily="34" charset="-122"/>
                        </a:rPr>
                        <a:t>s.index(x, i,</a:t>
                      </a:r>
                      <a:r>
                        <a:rPr sz="2000" b="1" spc="5" dirty="0">
                          <a:latin typeface="微软雅黑" pitchFamily="34" charset="-122"/>
                          <a:ea typeface="微软雅黑" pitchFamily="34" charset="-122"/>
                        </a:rPr>
                        <a:t> </a:t>
                      </a:r>
                      <a:r>
                        <a:rPr sz="2000" b="1" spc="-10" dirty="0">
                          <a:latin typeface="微软雅黑" pitchFamily="34" charset="-122"/>
                          <a:ea typeface="微软雅黑" pitchFamily="34" charset="-122"/>
                        </a:rPr>
                        <a:t>j)</a:t>
                      </a:r>
                      <a:endParaRPr sz="2000" b="1" dirty="0">
                        <a:latin typeface="微软雅黑" pitchFamily="34" charset="-122"/>
                        <a:ea typeface="微软雅黑" pitchFamily="34" charset="-122"/>
                        <a:cs typeface="微软雅黑"/>
                      </a:endParaRPr>
                    </a:p>
                  </a:txBody>
                  <a:tcPr marL="0" marR="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9pPr>
                    </a:lstStyle>
                    <a:p>
                      <a:pPr marL="288000">
                        <a:lnSpc>
                          <a:spcPct val="100000"/>
                        </a:lnSpc>
                        <a:spcBef>
                          <a:spcPts val="1545"/>
                        </a:spcBef>
                      </a:pPr>
                      <a:r>
                        <a:rPr sz="2000" b="1" dirty="0" err="1">
                          <a:latin typeface="微软雅黑" pitchFamily="34" charset="-122"/>
                          <a:ea typeface="微软雅黑" pitchFamily="34" charset="-122"/>
                        </a:rPr>
                        <a:t>返回序列s</a:t>
                      </a:r>
                      <a:r>
                        <a:rPr lang="zh-CN" altLang="en-US" sz="2000" b="1" dirty="0">
                          <a:latin typeface="微软雅黑" pitchFamily="34" charset="-122"/>
                          <a:ea typeface="微软雅黑" pitchFamily="34" charset="-122"/>
                        </a:rPr>
                        <a:t>，序号从</a:t>
                      </a:r>
                      <a:r>
                        <a:rPr sz="2000" b="1" dirty="0" err="1">
                          <a:latin typeface="微软雅黑" pitchFamily="34" charset="-122"/>
                          <a:ea typeface="微软雅黑" pitchFamily="34" charset="-122"/>
                        </a:rPr>
                        <a:t>i到</a:t>
                      </a:r>
                      <a:r>
                        <a:rPr sz="2000" b="1" spc="-5" dirty="0" err="1">
                          <a:latin typeface="微软雅黑" pitchFamily="34" charset="-122"/>
                          <a:ea typeface="微软雅黑" pitchFamily="34" charset="-122"/>
                        </a:rPr>
                        <a:t>j</a:t>
                      </a:r>
                      <a:r>
                        <a:rPr sz="2000" b="1" dirty="0" err="1">
                          <a:latin typeface="微软雅黑" pitchFamily="34" charset="-122"/>
                          <a:ea typeface="微软雅黑" pitchFamily="34" charset="-122"/>
                        </a:rPr>
                        <a:t>中</a:t>
                      </a:r>
                      <a:r>
                        <a:rPr lang="zh-CN" altLang="en-US" sz="2000" b="1" dirty="0">
                          <a:latin typeface="微软雅黑" pitchFamily="34" charset="-122"/>
                          <a:ea typeface="微软雅黑" pitchFamily="34" charset="-122"/>
                        </a:rPr>
                        <a:t>，</a:t>
                      </a:r>
                      <a:r>
                        <a:rPr sz="2000" b="1" dirty="0" err="1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第一次出现</a:t>
                      </a:r>
                      <a:r>
                        <a:rPr sz="2000" b="1" dirty="0" err="1">
                          <a:latin typeface="微软雅黑" pitchFamily="34" charset="-122"/>
                          <a:ea typeface="微软雅黑" pitchFamily="34" charset="-122"/>
                        </a:rPr>
                        <a:t>元素x的</a:t>
                      </a:r>
                      <a:r>
                        <a:rPr sz="2000" b="1" dirty="0" err="1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位置</a:t>
                      </a:r>
                      <a:endParaRPr lang="en-US" sz="2000" b="1" dirty="0">
                        <a:solidFill>
                          <a:srgbClr val="C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288000">
                        <a:lnSpc>
                          <a:spcPct val="100000"/>
                        </a:lnSpc>
                        <a:spcBef>
                          <a:spcPts val="1545"/>
                        </a:spcBef>
                      </a:pPr>
                      <a:r>
                        <a:rPr lang="zh-CN" altLang="en-US" sz="2000" b="1" baseline="0" dirty="0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  <a:cs typeface="微软雅黑"/>
                        </a:rPr>
                        <a:t>举例：</a:t>
                      </a:r>
                      <a:r>
                        <a:rPr lang="en-US" altLang="zh-CN" sz="2000" b="1" baseline="0" dirty="0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  <a:cs typeface="微软雅黑"/>
                        </a:rPr>
                        <a:t>[10, 25, 50, 88].index(25)</a:t>
                      </a:r>
                      <a:r>
                        <a:rPr lang="zh-CN" altLang="en-US" sz="2000" b="1" baseline="0" dirty="0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  <a:cs typeface="微软雅黑"/>
                        </a:rPr>
                        <a:t>  结果为 </a:t>
                      </a:r>
                      <a:r>
                        <a:rPr lang="en-US" altLang="zh-CN" sz="2000" b="1" baseline="0" dirty="0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  <a:cs typeface="微软雅黑"/>
                        </a:rPr>
                        <a:t>1</a:t>
                      </a:r>
                      <a:r>
                        <a:rPr lang="zh-CN" altLang="en-US" sz="2000" b="1" baseline="0" dirty="0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  <a:cs typeface="微软雅黑"/>
                        </a:rPr>
                        <a:t>  </a:t>
                      </a:r>
                      <a:endParaRPr sz="2000" b="1" dirty="0">
                        <a:solidFill>
                          <a:srgbClr val="C00000"/>
                        </a:solidFill>
                        <a:latin typeface="微软雅黑" pitchFamily="34" charset="-122"/>
                        <a:ea typeface="微软雅黑" pitchFamily="34" charset="-122"/>
                        <a:cs typeface="微软雅黑"/>
                      </a:endParaRPr>
                    </a:p>
                  </a:txBody>
                  <a:tcPr marL="0" marR="0" marT="1962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606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9pPr>
                    </a:lstStyle>
                    <a:p>
                      <a:pPr lvl="1" algn="l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2000" b="1" spc="-5" dirty="0">
                          <a:latin typeface="微软雅黑" pitchFamily="34" charset="-122"/>
                          <a:ea typeface="微软雅黑" pitchFamily="34" charset="-122"/>
                        </a:rPr>
                        <a:t>s.count(x)</a:t>
                      </a:r>
                      <a:endParaRPr sz="2000" b="1" dirty="0">
                        <a:latin typeface="微软雅黑" pitchFamily="34" charset="-122"/>
                        <a:ea typeface="微软雅黑" pitchFamily="34" charset="-122"/>
                        <a:cs typeface="微软雅黑"/>
                      </a:endParaRPr>
                    </a:p>
                  </a:txBody>
                  <a:tcPr marL="0" marR="0" marT="609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9pPr>
                    </a:lstStyle>
                    <a:p>
                      <a:pPr marL="2880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2000" b="1" dirty="0" err="1">
                          <a:latin typeface="微软雅黑" pitchFamily="34" charset="-122"/>
                          <a:ea typeface="微软雅黑" pitchFamily="34" charset="-122"/>
                        </a:rPr>
                        <a:t>返回序列s中出现x的总</a:t>
                      </a:r>
                      <a:r>
                        <a:rPr sz="2000" b="1" dirty="0" err="1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次数</a:t>
                      </a:r>
                      <a:endParaRPr lang="en-US" sz="2000" b="1" dirty="0">
                        <a:solidFill>
                          <a:srgbClr val="C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288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76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baseline="0" dirty="0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  <a:cs typeface="微软雅黑"/>
                        </a:rPr>
                        <a:t>举例：</a:t>
                      </a:r>
                      <a:r>
                        <a:rPr lang="en-US" altLang="zh-CN" sz="2000" b="1" baseline="0" dirty="0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  <a:cs typeface="微软雅黑"/>
                        </a:rPr>
                        <a:t>[88, 25, 50, 88].count(88)</a:t>
                      </a:r>
                      <a:r>
                        <a:rPr lang="zh-CN" altLang="en-US" sz="2000" b="1" baseline="0" dirty="0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  <a:cs typeface="微软雅黑"/>
                        </a:rPr>
                        <a:t>  结果为 </a:t>
                      </a:r>
                      <a:r>
                        <a:rPr lang="en-US" altLang="zh-CN" sz="2000" b="1" baseline="0" dirty="0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  <a:cs typeface="微软雅黑"/>
                        </a:rPr>
                        <a:t>2</a:t>
                      </a:r>
                      <a:r>
                        <a:rPr lang="zh-CN" altLang="en-US" sz="2000" b="1" baseline="0" dirty="0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  <a:cs typeface="微软雅黑"/>
                        </a:rPr>
                        <a:t>  </a:t>
                      </a:r>
                      <a:endParaRPr sz="2000" b="1" dirty="0">
                        <a:solidFill>
                          <a:srgbClr val="C00000"/>
                        </a:solidFill>
                        <a:latin typeface="微软雅黑" pitchFamily="34" charset="-122"/>
                        <a:ea typeface="微软雅黑" pitchFamily="34" charset="-122"/>
                        <a:cs typeface="微软雅黑"/>
                      </a:endParaRPr>
                    </a:p>
                  </a:txBody>
                  <a:tcPr marL="0" marR="0" marT="971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57378F72-BB7D-4A6F-AD8A-3CCC3B44BD37}"/>
              </a:ext>
            </a:extLst>
          </p:cNvPr>
          <p:cNvCxnSpPr>
            <a:cxnSpLocks/>
          </p:cNvCxnSpPr>
          <p:nvPr/>
        </p:nvCxnSpPr>
        <p:spPr>
          <a:xfrm>
            <a:off x="1115616" y="2492896"/>
            <a:ext cx="72008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D8E0D4DE-E928-4BA6-B859-A9EAAE3E40DE}"/>
              </a:ext>
            </a:extLst>
          </p:cNvPr>
          <p:cNvCxnSpPr>
            <a:cxnSpLocks/>
          </p:cNvCxnSpPr>
          <p:nvPr/>
        </p:nvCxnSpPr>
        <p:spPr>
          <a:xfrm>
            <a:off x="1115616" y="3356992"/>
            <a:ext cx="72008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5868ABC2-93C5-4EB7-A5E5-22414337B374}"/>
              </a:ext>
            </a:extLst>
          </p:cNvPr>
          <p:cNvCxnSpPr>
            <a:cxnSpLocks/>
          </p:cNvCxnSpPr>
          <p:nvPr/>
        </p:nvCxnSpPr>
        <p:spPr>
          <a:xfrm>
            <a:off x="1115616" y="4077072"/>
            <a:ext cx="72008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E1A9A20-A980-43D0-8190-794C46177E6D}"/>
              </a:ext>
            </a:extLst>
          </p:cNvPr>
          <p:cNvCxnSpPr>
            <a:cxnSpLocks/>
          </p:cNvCxnSpPr>
          <p:nvPr/>
        </p:nvCxnSpPr>
        <p:spPr>
          <a:xfrm>
            <a:off x="1115616" y="4941168"/>
            <a:ext cx="1224136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264706C6-86DC-41B0-8AF1-3ECABE96DF5B}"/>
              </a:ext>
            </a:extLst>
          </p:cNvPr>
          <p:cNvCxnSpPr>
            <a:cxnSpLocks/>
          </p:cNvCxnSpPr>
          <p:nvPr/>
        </p:nvCxnSpPr>
        <p:spPr>
          <a:xfrm>
            <a:off x="1115616" y="5301208"/>
            <a:ext cx="1584176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16550E86-8801-4A88-BDF6-9BA4DC5F3BBF}"/>
              </a:ext>
            </a:extLst>
          </p:cNvPr>
          <p:cNvCxnSpPr>
            <a:cxnSpLocks/>
          </p:cNvCxnSpPr>
          <p:nvPr/>
        </p:nvCxnSpPr>
        <p:spPr>
          <a:xfrm>
            <a:off x="1115616" y="6237312"/>
            <a:ext cx="1296144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4037424593"/>
      </p:ext>
    </p:extLst>
  </p:cSld>
  <p:clrMapOvr>
    <a:masterClrMapping/>
  </p:clrMapOvr>
  <p:transition spd="slow" advTm="60312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2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8"/>
          <p:cNvSpPr txBox="1"/>
          <p:nvPr/>
        </p:nvSpPr>
        <p:spPr>
          <a:xfrm>
            <a:off x="2159732" y="3068424"/>
            <a:ext cx="4824536" cy="70788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eaLnBrk="1" hangingPunct="1">
              <a:defRPr sz="4000" b="1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en-US" altLang="zh-CN" dirty="0">
                <a:solidFill>
                  <a:srgbClr val="2A4F86"/>
                </a:solidFill>
              </a:rPr>
              <a:t>02 </a:t>
            </a:r>
            <a:r>
              <a:rPr lang="zh-CN" altLang="en-US" dirty="0">
                <a:solidFill>
                  <a:srgbClr val="2A4F86"/>
                </a:solidFill>
              </a:rPr>
              <a:t>组合数据类型</a:t>
            </a:r>
          </a:p>
        </p:txBody>
      </p:sp>
      <p:sp>
        <p:nvSpPr>
          <p:cNvPr id="4" name="文本框 8"/>
          <p:cNvSpPr txBox="1"/>
          <p:nvPr/>
        </p:nvSpPr>
        <p:spPr>
          <a:xfrm>
            <a:off x="2195736" y="4005064"/>
            <a:ext cx="4752528" cy="55404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algn="ctr" eaLnBrk="1" hangingPunct="1">
              <a:spcBef>
                <a:spcPct val="20000"/>
              </a:spcBef>
              <a:buClr>
                <a:srgbClr val="57ABA3"/>
              </a:buClr>
              <a:buFont typeface="Wingdings" panose="05000000000000000000" pitchFamily="2" charset="2"/>
              <a:buNone/>
              <a:defRPr sz="2400" b="1">
                <a:solidFill>
                  <a:srgbClr val="8FAFE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1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1" hangingPunct="1">
              <a:spcBef>
                <a:spcPct val="20000"/>
              </a:spcBef>
              <a:buClr>
                <a:schemeClr val="tx1"/>
              </a:buClr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1" hangingPunct="1">
              <a:spcBef>
                <a:spcPct val="20000"/>
              </a:spcBef>
              <a:buChar char="–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1" hangingPunct="1">
              <a:spcBef>
                <a:spcPct val="20000"/>
              </a:spcBef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r>
              <a:rPr lang="zh-CN" altLang="en-US" dirty="0">
                <a:solidFill>
                  <a:srgbClr val="FF9933"/>
                </a:solidFill>
              </a:rPr>
              <a:t>序列类型</a:t>
            </a:r>
            <a:r>
              <a:rPr lang="zh-CN" altLang="en-US" dirty="0"/>
              <a:t>、集合类型、映射类型</a:t>
            </a:r>
          </a:p>
          <a:p>
            <a:endParaRPr lang="zh-CN" altLang="en-US" dirty="0"/>
          </a:p>
        </p:txBody>
      </p:sp>
      <p:sp>
        <p:nvSpPr>
          <p:cNvPr id="5" name="文本框 19"/>
          <p:cNvSpPr txBox="1"/>
          <p:nvPr/>
        </p:nvSpPr>
        <p:spPr>
          <a:xfrm>
            <a:off x="2483768" y="4559110"/>
            <a:ext cx="5534526" cy="12003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342900" indent="-342900" eaLnBrk="1" hangingPunct="1">
              <a:lnSpc>
                <a:spcPct val="150000"/>
              </a:lnSpc>
              <a:spcBef>
                <a:spcPct val="20000"/>
              </a:spcBef>
              <a:buClr>
                <a:srgbClr val="FF9900"/>
              </a:buClr>
              <a:buFont typeface="Arial" pitchFamily="34" charset="0"/>
              <a:buChar char="•"/>
              <a:defRPr sz="2000" b="1">
                <a:solidFill>
                  <a:srgbClr val="FF99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1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1" hangingPunct="1">
              <a:spcBef>
                <a:spcPct val="20000"/>
              </a:spcBef>
              <a:buClr>
                <a:schemeClr val="tx1"/>
              </a:buClr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1" hangingPunct="1">
              <a:spcBef>
                <a:spcPct val="20000"/>
              </a:spcBef>
              <a:buChar char="–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1" hangingPunct="1">
              <a:spcBef>
                <a:spcPct val="20000"/>
              </a:spcBef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r>
              <a:rPr lang="zh-CN" altLang="en-US" dirty="0"/>
              <a:t>元组类型</a:t>
            </a:r>
            <a:endParaRPr lang="en-US" altLang="zh-CN" dirty="0"/>
          </a:p>
          <a:p>
            <a:r>
              <a:rPr lang="zh-CN" altLang="en-US" dirty="0">
                <a:solidFill>
                  <a:schemeClr val="accent2"/>
                </a:solidFill>
              </a:rPr>
              <a:t>列表类型</a:t>
            </a:r>
          </a:p>
        </p:txBody>
      </p:sp>
    </p:spTree>
    <p:extLst>
      <p:ext uri="{BB962C8B-B14F-4D97-AF65-F5344CB8AC3E}">
        <p14:creationId xmlns:p14="http://schemas.microsoft.com/office/powerpoint/2010/main" val="397297475"/>
      </p:ext>
    </p:extLst>
  </p:cSld>
  <p:clrMapOvr>
    <a:masterClrMapping/>
  </p:clrMapOvr>
  <p:transition spd="slow" advTm="679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  <p:bldP spid="5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文本框 87"/>
          <p:cNvSpPr txBox="1"/>
          <p:nvPr/>
        </p:nvSpPr>
        <p:spPr>
          <a:xfrm>
            <a:off x="-34417" y="427081"/>
            <a:ext cx="9178417" cy="5847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zh-CN" altLang="en-US" dirty="0"/>
              <a:t>元组类型</a:t>
            </a:r>
          </a:p>
        </p:txBody>
      </p:sp>
      <p:sp>
        <p:nvSpPr>
          <p:cNvPr id="35" name="矩形 34"/>
          <p:cNvSpPr/>
          <p:nvPr/>
        </p:nvSpPr>
        <p:spPr>
          <a:xfrm>
            <a:off x="1051922" y="1832255"/>
            <a:ext cx="7840558" cy="175432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是一种序列类型，一旦创建就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不能被修改</a:t>
            </a: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使用小括号 </a:t>
            </a: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()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 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或 </a:t>
            </a: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tuple() 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创建，元素间用逗号 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, 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分隔</a:t>
            </a: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可以使用或不使用小括号</a:t>
            </a:r>
          </a:p>
        </p:txBody>
      </p:sp>
      <p:sp>
        <p:nvSpPr>
          <p:cNvPr id="36" name="矩形 35"/>
          <p:cNvSpPr/>
          <p:nvPr/>
        </p:nvSpPr>
        <p:spPr>
          <a:xfrm>
            <a:off x="551615" y="1340768"/>
            <a:ext cx="2150642" cy="52322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chemeClr val="hlink"/>
              </a:buClr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元组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BE22CDC-3A26-44B0-B853-64E813A88DD5}"/>
              </a:ext>
            </a:extLst>
          </p:cNvPr>
          <p:cNvSpPr/>
          <p:nvPr/>
        </p:nvSpPr>
        <p:spPr>
          <a:xfrm>
            <a:off x="1043608" y="3573016"/>
            <a:ext cx="7418085" cy="1200329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元组继承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序列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类型的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全部通用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操作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元组因为创建后不能修改，因此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没有特殊操作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56911251"/>
      </p:ext>
    </p:extLst>
  </p:cSld>
  <p:clrMapOvr>
    <a:masterClrMapping/>
  </p:clrMapOvr>
  <p:transition spd="slow" advTm="57618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uild="p"/>
      <p:bldP spid="3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文本框 87"/>
          <p:cNvSpPr txBox="1"/>
          <p:nvPr/>
        </p:nvSpPr>
        <p:spPr>
          <a:xfrm>
            <a:off x="-34417" y="427081"/>
            <a:ext cx="9178417" cy="5847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zh-CN" altLang="en-US" dirty="0"/>
              <a:t>元组类型</a:t>
            </a:r>
          </a:p>
        </p:txBody>
      </p:sp>
      <p:sp>
        <p:nvSpPr>
          <p:cNvPr id="2" name="矩形 1"/>
          <p:cNvSpPr/>
          <p:nvPr/>
        </p:nvSpPr>
        <p:spPr>
          <a:xfrm>
            <a:off x="2123728" y="1340768"/>
            <a:ext cx="2029851" cy="64633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取元素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Green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23728" y="3429000"/>
            <a:ext cx="3599167" cy="1363818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2843808" y="3645024"/>
            <a:ext cx="2736304" cy="504056"/>
          </a:xfrm>
          <a:prstGeom prst="rect">
            <a:avLst/>
          </a:prstGeom>
          <a:noFill/>
          <a:ln w="25400">
            <a:solidFill>
              <a:srgbClr val="EB5C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680487" y="1412776"/>
            <a:ext cx="1322668" cy="514902"/>
            <a:chOff x="2873828" y="1394361"/>
            <a:chExt cx="1236822" cy="514902"/>
          </a:xfrm>
        </p:grpSpPr>
        <p:sp>
          <p:nvSpPr>
            <p:cNvPr id="18" name="Rectangle: Rounded Corners 4"/>
            <p:cNvSpPr/>
            <p:nvPr/>
          </p:nvSpPr>
          <p:spPr>
            <a:xfrm>
              <a:off x="2873828" y="1394361"/>
              <a:ext cx="1236821" cy="462426"/>
            </a:xfrm>
            <a:prstGeom prst="roundRect">
              <a:avLst/>
            </a:prstGeom>
            <a:solidFill>
              <a:srgbClr val="595959"/>
            </a:soli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620000" anchor="t" anchorCtr="1">
              <a:normAutofit fontScale="25000" lnSpcReduction="20000"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2873828" y="1411306"/>
              <a:ext cx="1236822" cy="49795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例</a:t>
              </a:r>
              <a:r>
                <a:rPr lang="en-US" altLang="zh-CN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3.13</a:t>
              </a:r>
              <a:endPara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21" name="图片 20">
            <a:extLst>
              <a:ext uri="{FF2B5EF4-FFF2-40B4-BE49-F238E27FC236}">
                <a16:creationId xmlns:a16="http://schemas.microsoft.com/office/drawing/2014/main" id="{DABC8C75-1772-45DC-B987-413B775D79E3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23728" y="5013176"/>
            <a:ext cx="3376747" cy="1056954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C5BDA0A2-A1AA-432E-8F75-BA3C4B75F03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48357"/>
          <a:stretch/>
        </p:blipFill>
        <p:spPr>
          <a:xfrm>
            <a:off x="2123728" y="2204865"/>
            <a:ext cx="4280548" cy="690735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54F16498-214E-4ADC-B02D-F49F30C9D7CF}"/>
              </a:ext>
            </a:extLst>
          </p:cNvPr>
          <p:cNvSpPr/>
          <p:nvPr/>
        </p:nvSpPr>
        <p:spPr>
          <a:xfrm>
            <a:off x="3707904" y="3717032"/>
            <a:ext cx="864096" cy="360040"/>
          </a:xfrm>
          <a:prstGeom prst="rect">
            <a:avLst/>
          </a:prstGeom>
          <a:noFill/>
          <a:ln w="25400">
            <a:solidFill>
              <a:srgbClr val="EB5C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63683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9445">
        <p:fade/>
      </p:transition>
    </mc:Choice>
    <mc:Fallback xmlns="">
      <p:transition spd="med" advTm="10944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0" grpId="0" animBg="1"/>
      <p:bldP spid="12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8"/>
          <p:cNvSpPr txBox="1"/>
          <p:nvPr/>
        </p:nvSpPr>
        <p:spPr>
          <a:xfrm>
            <a:off x="2159732" y="3068424"/>
            <a:ext cx="4824536" cy="70788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eaLnBrk="1" hangingPunct="1">
              <a:defRPr sz="4000" b="1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en-US" altLang="zh-CN" dirty="0">
                <a:solidFill>
                  <a:srgbClr val="2A4F86"/>
                </a:solidFill>
              </a:rPr>
              <a:t>02 </a:t>
            </a:r>
            <a:r>
              <a:rPr lang="zh-CN" altLang="en-US" dirty="0">
                <a:solidFill>
                  <a:srgbClr val="2A4F86"/>
                </a:solidFill>
              </a:rPr>
              <a:t>组合数据类型</a:t>
            </a:r>
          </a:p>
        </p:txBody>
      </p:sp>
      <p:sp>
        <p:nvSpPr>
          <p:cNvPr id="4" name="文本框 8"/>
          <p:cNvSpPr txBox="1"/>
          <p:nvPr/>
        </p:nvSpPr>
        <p:spPr>
          <a:xfrm>
            <a:off x="2195736" y="4005064"/>
            <a:ext cx="4752528" cy="55404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algn="ctr" eaLnBrk="1" hangingPunct="1">
              <a:spcBef>
                <a:spcPct val="20000"/>
              </a:spcBef>
              <a:buClr>
                <a:srgbClr val="57ABA3"/>
              </a:buClr>
              <a:buFont typeface="Wingdings" panose="05000000000000000000" pitchFamily="2" charset="2"/>
              <a:buNone/>
              <a:defRPr sz="2400" b="1">
                <a:solidFill>
                  <a:srgbClr val="8FAFE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1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1" hangingPunct="1">
              <a:spcBef>
                <a:spcPct val="20000"/>
              </a:spcBef>
              <a:buClr>
                <a:schemeClr val="tx1"/>
              </a:buClr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1" hangingPunct="1">
              <a:spcBef>
                <a:spcPct val="20000"/>
              </a:spcBef>
              <a:buChar char="–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1" hangingPunct="1">
              <a:spcBef>
                <a:spcPct val="20000"/>
              </a:spcBef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r>
              <a:rPr lang="zh-CN" altLang="en-US" dirty="0">
                <a:solidFill>
                  <a:srgbClr val="FF9933"/>
                </a:solidFill>
              </a:rPr>
              <a:t>序列类型</a:t>
            </a:r>
            <a:r>
              <a:rPr lang="zh-CN" altLang="en-US" dirty="0"/>
              <a:t>、集合类型、映射类型</a:t>
            </a:r>
          </a:p>
          <a:p>
            <a:endParaRPr lang="zh-CN" altLang="en-US" dirty="0"/>
          </a:p>
        </p:txBody>
      </p:sp>
      <p:sp>
        <p:nvSpPr>
          <p:cNvPr id="5" name="文本框 19"/>
          <p:cNvSpPr txBox="1"/>
          <p:nvPr/>
        </p:nvSpPr>
        <p:spPr>
          <a:xfrm>
            <a:off x="2483768" y="4559110"/>
            <a:ext cx="5534526" cy="12003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342900" indent="-342900" eaLnBrk="1" hangingPunct="1">
              <a:lnSpc>
                <a:spcPct val="150000"/>
              </a:lnSpc>
              <a:spcBef>
                <a:spcPct val="20000"/>
              </a:spcBef>
              <a:buClr>
                <a:srgbClr val="FF9900"/>
              </a:buClr>
              <a:buFont typeface="Arial" pitchFamily="34" charset="0"/>
              <a:buChar char="•"/>
              <a:defRPr sz="2000" b="1">
                <a:solidFill>
                  <a:srgbClr val="FF99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1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1" hangingPunct="1">
              <a:spcBef>
                <a:spcPct val="20000"/>
              </a:spcBef>
              <a:buClr>
                <a:schemeClr val="tx1"/>
              </a:buClr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1" hangingPunct="1">
              <a:spcBef>
                <a:spcPct val="20000"/>
              </a:spcBef>
              <a:buChar char="–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1" hangingPunct="1">
              <a:spcBef>
                <a:spcPct val="20000"/>
              </a:spcBef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r>
              <a:rPr lang="zh-CN" altLang="en-US" dirty="0">
                <a:solidFill>
                  <a:schemeClr val="accent2"/>
                </a:solidFill>
              </a:rPr>
              <a:t>元组类型</a:t>
            </a:r>
            <a:endParaRPr lang="en-US" altLang="zh-CN" dirty="0">
              <a:solidFill>
                <a:schemeClr val="accent2"/>
              </a:solidFill>
            </a:endParaRPr>
          </a:p>
          <a:p>
            <a:r>
              <a:rPr lang="zh-CN" altLang="en-US" dirty="0"/>
              <a:t>列表类型</a:t>
            </a:r>
          </a:p>
        </p:txBody>
      </p:sp>
    </p:spTree>
    <p:extLst>
      <p:ext uri="{BB962C8B-B14F-4D97-AF65-F5344CB8AC3E}">
        <p14:creationId xmlns:p14="http://schemas.microsoft.com/office/powerpoint/2010/main" val="240945634"/>
      </p:ext>
    </p:extLst>
  </p:cSld>
  <p:clrMapOvr>
    <a:masterClrMapping/>
  </p:clrMapOvr>
  <p:transition spd="slow" advTm="10273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  <p:bldP spid="5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文本框 87"/>
          <p:cNvSpPr txBox="1"/>
          <p:nvPr/>
        </p:nvSpPr>
        <p:spPr>
          <a:xfrm>
            <a:off x="0" y="427081"/>
            <a:ext cx="9143999" cy="5847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zh-CN" altLang="en-US" dirty="0"/>
              <a:t>列表类型</a:t>
            </a:r>
          </a:p>
        </p:txBody>
      </p:sp>
      <p:sp>
        <p:nvSpPr>
          <p:cNvPr id="35" name="矩形 34"/>
          <p:cNvSpPr/>
          <p:nvPr/>
        </p:nvSpPr>
        <p:spPr>
          <a:xfrm>
            <a:off x="971600" y="1958636"/>
            <a:ext cx="7912566" cy="175432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是一种常用的序列类型，创建后可以随意被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修改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使用方括号 </a:t>
            </a: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[] 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或</a:t>
            </a: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list() 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创建，元素间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用逗号 </a:t>
            </a: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, 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分隔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列表中各元素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类型可以不同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，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无长度限制</a:t>
            </a:r>
          </a:p>
        </p:txBody>
      </p:sp>
      <p:sp>
        <p:nvSpPr>
          <p:cNvPr id="36" name="矩形 35"/>
          <p:cNvSpPr/>
          <p:nvPr/>
        </p:nvSpPr>
        <p:spPr>
          <a:xfrm>
            <a:off x="551615" y="1455733"/>
            <a:ext cx="2150642" cy="52322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chemeClr val="hlink"/>
              </a:buClr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5A2B0F8-F89F-4E44-B819-F5453D401F3F}"/>
              </a:ext>
            </a:extLst>
          </p:cNvPr>
          <p:cNvSpPr txBox="1"/>
          <p:nvPr/>
        </p:nvSpPr>
        <p:spPr>
          <a:xfrm>
            <a:off x="1403648" y="4558832"/>
            <a:ext cx="669674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例如：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ls=[99, 87, 89, 68, 100, 98, 58, 73, 98]</a:t>
            </a:r>
            <a:endParaRPr lang="zh-CN" altLang="en-US" sz="2400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32385406"/>
      </p:ext>
    </p:extLst>
  </p:cSld>
  <p:clrMapOvr>
    <a:masterClrMapping/>
  </p:clrMapOvr>
  <p:transition spd="slow" advTm="34956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299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uiExpand="1" build="p"/>
      <p:bldP spid="36" grpId="0"/>
      <p:bldP spid="7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文本框 47"/>
          <p:cNvSpPr txBox="1"/>
          <p:nvPr/>
        </p:nvSpPr>
        <p:spPr>
          <a:xfrm>
            <a:off x="-34418" y="427081"/>
            <a:ext cx="9178418" cy="5847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zh-CN" altLang="en-US" dirty="0"/>
              <a:t>列表类型操作函数和方法</a:t>
            </a:r>
          </a:p>
        </p:txBody>
      </p:sp>
      <p:graphicFrame>
        <p:nvGraphicFramePr>
          <p:cNvPr id="9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582747"/>
              </p:ext>
            </p:extLst>
          </p:nvPr>
        </p:nvGraphicFramePr>
        <p:xfrm>
          <a:off x="611560" y="1340769"/>
          <a:ext cx="8280920" cy="540060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944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43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b="1" dirty="0">
                          <a:latin typeface="微软雅黑" pitchFamily="34" charset="-122"/>
                          <a:ea typeface="微软雅黑" pitchFamily="34" charset="-122"/>
                        </a:rPr>
                        <a:t>函数或方法</a:t>
                      </a:r>
                      <a:endParaRPr sz="2000" b="1" dirty="0">
                        <a:latin typeface="微软雅黑" pitchFamily="34" charset="-122"/>
                        <a:ea typeface="微软雅黑" pitchFamily="34" charset="-122"/>
                        <a:cs typeface="微软雅黑"/>
                      </a:endParaRPr>
                    </a:p>
                  </a:txBody>
                  <a:tcPr marL="0" marR="0" marT="603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b="1" dirty="0">
                          <a:latin typeface="微软雅黑" pitchFamily="34" charset="-122"/>
                          <a:ea typeface="微软雅黑" pitchFamily="34" charset="-122"/>
                        </a:rPr>
                        <a:t>描</a:t>
                      </a:r>
                      <a:r>
                        <a:rPr lang="en-US" sz="2000" b="1" dirty="0">
                          <a:latin typeface="微软雅黑" pitchFamily="34" charset="-122"/>
                          <a:ea typeface="微软雅黑" pitchFamily="34" charset="-122"/>
                        </a:rPr>
                        <a:t>      </a:t>
                      </a:r>
                      <a:r>
                        <a:rPr sz="2000" b="1" dirty="0">
                          <a:latin typeface="微软雅黑" pitchFamily="34" charset="-122"/>
                          <a:ea typeface="微软雅黑" pitchFamily="34" charset="-122"/>
                        </a:rPr>
                        <a:t>述</a:t>
                      </a:r>
                      <a:endParaRPr sz="2000" b="1" dirty="0">
                        <a:latin typeface="微软雅黑" pitchFamily="34" charset="-122"/>
                        <a:ea typeface="微软雅黑" pitchFamily="34" charset="-122"/>
                        <a:cs typeface="微软雅黑"/>
                      </a:endParaRPr>
                    </a:p>
                  </a:txBody>
                  <a:tcPr marL="0" marR="0" marT="603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696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9pPr>
                    </a:lstStyle>
                    <a:p>
                      <a:pPr marL="360000" lvl="1" algn="l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2000" b="1" spc="-5" dirty="0">
                          <a:latin typeface="微软雅黑" pitchFamily="34" charset="-122"/>
                          <a:ea typeface="微软雅黑" pitchFamily="34" charset="-122"/>
                        </a:rPr>
                        <a:t>ls[i] =</a:t>
                      </a:r>
                      <a:r>
                        <a:rPr sz="2000" b="1" spc="-20" dirty="0">
                          <a:latin typeface="微软雅黑" pitchFamily="34" charset="-122"/>
                          <a:ea typeface="微软雅黑" pitchFamily="34" charset="-122"/>
                        </a:rPr>
                        <a:t> </a:t>
                      </a:r>
                      <a:r>
                        <a:rPr sz="2000" b="1" spc="-5" dirty="0">
                          <a:latin typeface="微软雅黑" pitchFamily="34" charset="-122"/>
                          <a:ea typeface="微软雅黑" pitchFamily="34" charset="-122"/>
                        </a:rPr>
                        <a:t>x</a:t>
                      </a:r>
                      <a:endParaRPr sz="2000" b="1" dirty="0">
                        <a:latin typeface="微软雅黑" pitchFamily="34" charset="-122"/>
                        <a:ea typeface="微软雅黑" pitchFamily="34" charset="-122"/>
                        <a:cs typeface="微软雅黑"/>
                      </a:endParaRPr>
                    </a:p>
                  </a:txBody>
                  <a:tcPr marL="0" marR="0" marT="609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9pPr>
                    </a:lstStyle>
                    <a:p>
                      <a:pPr marL="17018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2000" b="1" dirty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替换</a:t>
                      </a:r>
                      <a:r>
                        <a:rPr sz="2000" b="1" dirty="0">
                          <a:latin typeface="微软雅黑" pitchFamily="34" charset="-122"/>
                          <a:ea typeface="微软雅黑" pitchFamily="34" charset="-122"/>
                        </a:rPr>
                        <a:t>列表ls第i</a:t>
                      </a:r>
                      <a:r>
                        <a:rPr lang="en-US" altLang="zh-CN" sz="2000" b="1" dirty="0">
                          <a:latin typeface="微软雅黑" pitchFamily="34" charset="-122"/>
                          <a:ea typeface="微软雅黑" pitchFamily="34" charset="-122"/>
                        </a:rPr>
                        <a:t>+1</a:t>
                      </a:r>
                      <a:r>
                        <a:rPr lang="zh-CN" altLang="en-US" sz="2000" b="1" dirty="0">
                          <a:latin typeface="微软雅黑" pitchFamily="34" charset="-122"/>
                          <a:ea typeface="微软雅黑" pitchFamily="34" charset="-122"/>
                        </a:rPr>
                        <a:t>个</a:t>
                      </a:r>
                      <a:r>
                        <a:rPr sz="2000" b="1" dirty="0" err="1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元素</a:t>
                      </a:r>
                      <a:r>
                        <a:rPr sz="2000" b="1" dirty="0" err="1">
                          <a:latin typeface="微软雅黑" pitchFamily="34" charset="-122"/>
                          <a:ea typeface="微软雅黑" pitchFamily="34" charset="-122"/>
                        </a:rPr>
                        <a:t>为x</a:t>
                      </a:r>
                      <a:endParaRPr lang="en-US" sz="2000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17018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baseline="0" dirty="0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  <a:cs typeface="微软雅黑"/>
                        </a:rPr>
                        <a:t>举例：</a:t>
                      </a:r>
                      <a:r>
                        <a:rPr lang="en-US" altLang="zh-CN" sz="2000" b="1" baseline="0" dirty="0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  <a:cs typeface="微软雅黑"/>
                        </a:rPr>
                        <a:t>ls[5]=66</a:t>
                      </a:r>
                      <a:r>
                        <a:rPr lang="zh-CN" altLang="en-US" sz="2000" b="1" baseline="0" dirty="0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  <a:cs typeface="微软雅黑"/>
                        </a:rPr>
                        <a:t>   结果</a:t>
                      </a:r>
                      <a:r>
                        <a:rPr lang="en-US" altLang="zh-CN" sz="2000" b="1" baseline="0" dirty="0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  <a:cs typeface="微软雅黑"/>
                        </a:rPr>
                        <a:t>ls</a:t>
                      </a:r>
                      <a:r>
                        <a:rPr lang="zh-CN" altLang="en-US" sz="2000" b="1" baseline="0" dirty="0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  <a:cs typeface="微软雅黑"/>
                        </a:rPr>
                        <a:t>变为</a:t>
                      </a:r>
                      <a:r>
                        <a:rPr lang="en-US" altLang="zh-CN" sz="2000" b="1" baseline="0" dirty="0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  <a:cs typeface="微软雅黑"/>
                        </a:rPr>
                        <a:t>[10, 20, 30, 40, 50, 66]</a:t>
                      </a:r>
                      <a:r>
                        <a:rPr lang="zh-CN" altLang="en-US" sz="2000" b="1" baseline="0" dirty="0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  <a:cs typeface="微软雅黑"/>
                        </a:rPr>
                        <a:t>   </a:t>
                      </a:r>
                      <a:endParaRPr sz="2000" b="1" dirty="0">
                        <a:latin typeface="微软雅黑" pitchFamily="34" charset="-122"/>
                        <a:ea typeface="微软雅黑" pitchFamily="34" charset="-122"/>
                        <a:cs typeface="微软雅黑"/>
                      </a:endParaRPr>
                    </a:p>
                  </a:txBody>
                  <a:tcPr marL="0" marR="0" marT="971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218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9pPr>
                    </a:lstStyle>
                    <a:p>
                      <a:pPr marL="360000" lvl="1" algn="l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2000" b="1" spc="-5" dirty="0">
                          <a:latin typeface="微软雅黑" pitchFamily="34" charset="-122"/>
                          <a:ea typeface="微软雅黑" pitchFamily="34" charset="-122"/>
                        </a:rPr>
                        <a:t>ls[i: j: k] =</a:t>
                      </a:r>
                      <a:r>
                        <a:rPr sz="2000" b="1" spc="-10" dirty="0">
                          <a:latin typeface="微软雅黑" pitchFamily="34" charset="-122"/>
                          <a:ea typeface="微软雅黑" pitchFamily="34" charset="-122"/>
                        </a:rPr>
                        <a:t> </a:t>
                      </a:r>
                      <a:r>
                        <a:rPr sz="2000" b="1" spc="-5" dirty="0">
                          <a:latin typeface="微软雅黑" pitchFamily="34" charset="-122"/>
                          <a:ea typeface="微软雅黑" pitchFamily="34" charset="-122"/>
                        </a:rPr>
                        <a:t>lt</a:t>
                      </a:r>
                      <a:endParaRPr sz="2000" b="1" dirty="0">
                        <a:latin typeface="微软雅黑" pitchFamily="34" charset="-122"/>
                        <a:ea typeface="微软雅黑" pitchFamily="34" charset="-122"/>
                        <a:cs typeface="微软雅黑"/>
                      </a:endParaRPr>
                    </a:p>
                  </a:txBody>
                  <a:tcPr marL="0" marR="0" marT="609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9pPr>
                    </a:lstStyle>
                    <a:p>
                      <a:pPr marL="17018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2000" b="1" dirty="0" err="1">
                          <a:latin typeface="微软雅黑" pitchFamily="34" charset="-122"/>
                          <a:ea typeface="微软雅黑" pitchFamily="34" charset="-122"/>
                        </a:rPr>
                        <a:t>用列表lt</a:t>
                      </a:r>
                      <a:r>
                        <a:rPr sz="2000" b="1" dirty="0" err="1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替换</a:t>
                      </a:r>
                      <a:r>
                        <a:rPr sz="2000" b="1" dirty="0" err="1">
                          <a:latin typeface="微软雅黑" pitchFamily="34" charset="-122"/>
                          <a:ea typeface="微软雅黑" pitchFamily="34" charset="-122"/>
                        </a:rPr>
                        <a:t>ls</a:t>
                      </a:r>
                      <a:r>
                        <a:rPr sz="2000" b="1" dirty="0" err="1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切片</a:t>
                      </a:r>
                      <a:r>
                        <a:rPr sz="2000" b="1" dirty="0" err="1">
                          <a:latin typeface="微软雅黑" pitchFamily="34" charset="-122"/>
                          <a:ea typeface="微软雅黑" pitchFamily="34" charset="-122"/>
                        </a:rPr>
                        <a:t>后所对应元素子列表</a:t>
                      </a:r>
                      <a:endParaRPr lang="en-US" sz="2000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17018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2000" b="1" baseline="0" dirty="0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  <a:cs typeface="微软雅黑"/>
                        </a:rPr>
                        <a:t>举例：</a:t>
                      </a:r>
                      <a:r>
                        <a:rPr lang="en-US" altLang="zh-CN" sz="2000" b="1" baseline="0" dirty="0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  <a:cs typeface="微软雅黑"/>
                        </a:rPr>
                        <a:t>ls[::3]=[0,1]</a:t>
                      </a:r>
                      <a:r>
                        <a:rPr lang="zh-CN" altLang="en-US" sz="2000" b="1" baseline="0" dirty="0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  <a:cs typeface="微软雅黑"/>
                        </a:rPr>
                        <a:t> 结果</a:t>
                      </a:r>
                      <a:r>
                        <a:rPr lang="en-US" altLang="zh-CN" sz="2000" b="1" baseline="0" dirty="0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  <a:cs typeface="微软雅黑"/>
                        </a:rPr>
                        <a:t>ls</a:t>
                      </a:r>
                      <a:r>
                        <a:rPr lang="zh-CN" altLang="en-US" sz="2000" b="1" baseline="0" dirty="0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  <a:cs typeface="微软雅黑"/>
                        </a:rPr>
                        <a:t>变为</a:t>
                      </a:r>
                      <a:r>
                        <a:rPr lang="en-US" altLang="zh-CN" sz="2000" b="1" baseline="0" dirty="0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  <a:cs typeface="微软雅黑"/>
                        </a:rPr>
                        <a:t>[0, 20, 30, 1, 50, 60]</a:t>
                      </a:r>
                      <a:endParaRPr sz="2000" b="1" dirty="0">
                        <a:latin typeface="微软雅黑" pitchFamily="34" charset="-122"/>
                        <a:ea typeface="微软雅黑" pitchFamily="34" charset="-122"/>
                        <a:cs typeface="微软雅黑"/>
                      </a:endParaRPr>
                    </a:p>
                  </a:txBody>
                  <a:tcPr marL="0" marR="0" marT="971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759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9pPr>
                    </a:lstStyle>
                    <a:p>
                      <a:pPr marL="360000" lvl="1" algn="l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2000" b="1" spc="-5" dirty="0">
                          <a:latin typeface="微软雅黑" pitchFamily="34" charset="-122"/>
                          <a:ea typeface="微软雅黑" pitchFamily="34" charset="-122"/>
                        </a:rPr>
                        <a:t>del</a:t>
                      </a:r>
                      <a:r>
                        <a:rPr sz="2000" b="1" spc="-10" dirty="0">
                          <a:latin typeface="微软雅黑" pitchFamily="34" charset="-122"/>
                          <a:ea typeface="微软雅黑" pitchFamily="34" charset="-122"/>
                        </a:rPr>
                        <a:t> </a:t>
                      </a:r>
                      <a:r>
                        <a:rPr sz="2000" b="1" spc="-5" dirty="0">
                          <a:latin typeface="微软雅黑" pitchFamily="34" charset="-122"/>
                          <a:ea typeface="微软雅黑" pitchFamily="34" charset="-122"/>
                        </a:rPr>
                        <a:t>ls[i]</a:t>
                      </a:r>
                      <a:endParaRPr sz="2000" b="1" dirty="0">
                        <a:latin typeface="微软雅黑" pitchFamily="34" charset="-122"/>
                        <a:ea typeface="微软雅黑" pitchFamily="34" charset="-122"/>
                        <a:cs typeface="微软雅黑"/>
                      </a:endParaRPr>
                    </a:p>
                  </a:txBody>
                  <a:tcPr marL="0" marR="0" marT="609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9pPr>
                    </a:lstStyle>
                    <a:p>
                      <a:pPr marL="17018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2000" b="1" dirty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删除</a:t>
                      </a:r>
                      <a:r>
                        <a:rPr sz="2000" b="1" dirty="0">
                          <a:latin typeface="微软雅黑" pitchFamily="34" charset="-122"/>
                          <a:ea typeface="微软雅黑" pitchFamily="34" charset="-122"/>
                        </a:rPr>
                        <a:t>列表ls中第i</a:t>
                      </a:r>
                      <a:r>
                        <a:rPr lang="en-US" altLang="zh-CN" sz="2000" b="1" dirty="0">
                          <a:latin typeface="微软雅黑" pitchFamily="34" charset="-122"/>
                          <a:ea typeface="微软雅黑" pitchFamily="34" charset="-122"/>
                        </a:rPr>
                        <a:t>+1</a:t>
                      </a:r>
                      <a:r>
                        <a:rPr sz="2000" b="1" dirty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元素</a:t>
                      </a:r>
                      <a:endParaRPr lang="en-US" sz="2000" b="1" dirty="0">
                        <a:solidFill>
                          <a:srgbClr val="C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17018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2000" b="1" baseline="0" dirty="0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  <a:cs typeface="微软雅黑"/>
                        </a:rPr>
                        <a:t>举例：</a:t>
                      </a:r>
                      <a:r>
                        <a:rPr lang="en-US" altLang="zh-CN" sz="2000" b="1" baseline="0" dirty="0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  <a:cs typeface="微软雅黑"/>
                        </a:rPr>
                        <a:t>del ls[1]</a:t>
                      </a:r>
                      <a:r>
                        <a:rPr lang="zh-CN" altLang="en-US" sz="2000" b="1" baseline="0" dirty="0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  <a:cs typeface="微软雅黑"/>
                        </a:rPr>
                        <a:t>    结果</a:t>
                      </a:r>
                      <a:r>
                        <a:rPr lang="en-US" altLang="zh-CN" sz="2000" b="1" baseline="0" dirty="0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  <a:cs typeface="微软雅黑"/>
                        </a:rPr>
                        <a:t>ls</a:t>
                      </a:r>
                      <a:r>
                        <a:rPr lang="zh-CN" altLang="en-US" sz="2000" b="1" baseline="0" dirty="0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  <a:cs typeface="微软雅黑"/>
                        </a:rPr>
                        <a:t>变为</a:t>
                      </a:r>
                      <a:r>
                        <a:rPr lang="en-US" altLang="zh-CN" sz="2000" b="1" baseline="0" dirty="0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  <a:cs typeface="微软雅黑"/>
                        </a:rPr>
                        <a:t>[10, 30, 40, 50, 60]</a:t>
                      </a:r>
                      <a:endParaRPr sz="2000" b="1" dirty="0">
                        <a:solidFill>
                          <a:srgbClr val="C00000"/>
                        </a:solidFill>
                        <a:latin typeface="微软雅黑" pitchFamily="34" charset="-122"/>
                        <a:ea typeface="微软雅黑" pitchFamily="34" charset="-122"/>
                        <a:cs typeface="微软雅黑"/>
                      </a:endParaRPr>
                    </a:p>
                  </a:txBody>
                  <a:tcPr marL="0" marR="0" marT="971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218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9pPr>
                    </a:lstStyle>
                    <a:p>
                      <a:pPr marL="360000" lvl="1" algn="l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2000" b="1" spc="-5" dirty="0">
                          <a:latin typeface="微软雅黑" pitchFamily="34" charset="-122"/>
                          <a:ea typeface="微软雅黑" pitchFamily="34" charset="-122"/>
                        </a:rPr>
                        <a:t>del ls[i: j:</a:t>
                      </a:r>
                      <a:r>
                        <a:rPr sz="2000" b="1" spc="-10" dirty="0">
                          <a:latin typeface="微软雅黑" pitchFamily="34" charset="-122"/>
                          <a:ea typeface="微软雅黑" pitchFamily="34" charset="-122"/>
                        </a:rPr>
                        <a:t> k]</a:t>
                      </a:r>
                      <a:endParaRPr sz="2000" b="1" dirty="0">
                        <a:latin typeface="微软雅黑" pitchFamily="34" charset="-122"/>
                        <a:ea typeface="微软雅黑" pitchFamily="34" charset="-122"/>
                        <a:cs typeface="微软雅黑"/>
                      </a:endParaRPr>
                    </a:p>
                  </a:txBody>
                  <a:tcPr marL="0" marR="0" marT="609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9pPr>
                    </a:lstStyle>
                    <a:p>
                      <a:pPr marL="17018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2000" b="1" dirty="0" err="1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删除</a:t>
                      </a:r>
                      <a:r>
                        <a:rPr sz="2000" b="1" dirty="0" err="1">
                          <a:latin typeface="微软雅黑" pitchFamily="34" charset="-122"/>
                          <a:ea typeface="微软雅黑" pitchFamily="34" charset="-122"/>
                        </a:rPr>
                        <a:t>列表ls中</a:t>
                      </a:r>
                      <a:r>
                        <a:rPr lang="zh-CN" altLang="en-US" sz="2000" b="1" dirty="0">
                          <a:latin typeface="微软雅黑" pitchFamily="34" charset="-122"/>
                          <a:ea typeface="微软雅黑" pitchFamily="34" charset="-122"/>
                        </a:rPr>
                        <a:t>序号从</a:t>
                      </a:r>
                      <a:r>
                        <a:rPr sz="2000" b="1" dirty="0" err="1">
                          <a:latin typeface="微软雅黑" pitchFamily="34" charset="-122"/>
                          <a:ea typeface="微软雅黑" pitchFamily="34" charset="-122"/>
                        </a:rPr>
                        <a:t>i到</a:t>
                      </a:r>
                      <a:r>
                        <a:rPr sz="2000" b="1" spc="-5" dirty="0" err="1">
                          <a:latin typeface="微软雅黑" pitchFamily="34" charset="-122"/>
                          <a:ea typeface="微软雅黑" pitchFamily="34" charset="-122"/>
                        </a:rPr>
                        <a:t>j</a:t>
                      </a:r>
                      <a:r>
                        <a:rPr sz="2000" b="1" dirty="0" err="1">
                          <a:latin typeface="微软雅黑" pitchFamily="34" charset="-122"/>
                          <a:ea typeface="微软雅黑" pitchFamily="34" charset="-122"/>
                        </a:rPr>
                        <a:t>以</a:t>
                      </a:r>
                      <a:r>
                        <a:rPr sz="2000" b="1" spc="-5" dirty="0" err="1">
                          <a:latin typeface="微软雅黑" pitchFamily="34" charset="-122"/>
                          <a:ea typeface="微软雅黑" pitchFamily="34" charset="-122"/>
                        </a:rPr>
                        <a:t>k</a:t>
                      </a:r>
                      <a:r>
                        <a:rPr sz="2000" b="1" dirty="0" err="1">
                          <a:latin typeface="微软雅黑" pitchFamily="34" charset="-122"/>
                          <a:ea typeface="微软雅黑" pitchFamily="34" charset="-122"/>
                        </a:rPr>
                        <a:t>为步长的</a:t>
                      </a:r>
                      <a:r>
                        <a:rPr sz="2000" b="1" dirty="0" err="1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元素</a:t>
                      </a:r>
                      <a:r>
                        <a:rPr lang="zh-CN" altLang="en-US" sz="2000" b="1" dirty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序列</a:t>
                      </a:r>
                      <a:endParaRPr lang="en-US" altLang="zh-CN" sz="2000" b="1" dirty="0">
                        <a:solidFill>
                          <a:srgbClr val="C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17018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2000" b="1" baseline="0" dirty="0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  <a:cs typeface="微软雅黑"/>
                        </a:rPr>
                        <a:t>举例：</a:t>
                      </a:r>
                      <a:r>
                        <a:rPr lang="en-US" altLang="zh-CN" sz="2000" b="1" baseline="0" dirty="0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  <a:cs typeface="微软雅黑"/>
                        </a:rPr>
                        <a:t>del ls[::2]</a:t>
                      </a:r>
                      <a:r>
                        <a:rPr lang="zh-CN" altLang="en-US" sz="2000" b="1" baseline="0" dirty="0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  <a:cs typeface="微软雅黑"/>
                        </a:rPr>
                        <a:t>  结果</a:t>
                      </a:r>
                      <a:r>
                        <a:rPr lang="en-US" altLang="zh-CN" sz="2000" b="1" baseline="0" dirty="0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  <a:cs typeface="微软雅黑"/>
                        </a:rPr>
                        <a:t>ls</a:t>
                      </a:r>
                      <a:r>
                        <a:rPr lang="zh-CN" altLang="en-US" sz="2000" b="1" baseline="0" dirty="0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  <a:cs typeface="微软雅黑"/>
                        </a:rPr>
                        <a:t>变为</a:t>
                      </a:r>
                      <a:r>
                        <a:rPr lang="en-US" altLang="zh-CN" sz="2000" b="1" baseline="0" dirty="0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  <a:cs typeface="微软雅黑"/>
                        </a:rPr>
                        <a:t>[20, 40, 60]</a:t>
                      </a:r>
                      <a:endParaRPr sz="2000" b="1" dirty="0">
                        <a:solidFill>
                          <a:srgbClr val="C00000"/>
                        </a:solidFill>
                        <a:latin typeface="微软雅黑" pitchFamily="34" charset="-122"/>
                        <a:ea typeface="微软雅黑" pitchFamily="34" charset="-122"/>
                        <a:cs typeface="微软雅黑"/>
                      </a:endParaRPr>
                    </a:p>
                  </a:txBody>
                  <a:tcPr marL="0" marR="0" marT="971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9260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9pPr>
                    </a:lstStyle>
                    <a:p>
                      <a:pPr marL="360000" lvl="1" algn="l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2000" b="1" spc="-5" dirty="0">
                          <a:latin typeface="微软雅黑" pitchFamily="34" charset="-122"/>
                          <a:ea typeface="微软雅黑" pitchFamily="34" charset="-122"/>
                        </a:rPr>
                        <a:t>ls +=</a:t>
                      </a:r>
                      <a:r>
                        <a:rPr sz="2000" b="1" spc="-10" dirty="0">
                          <a:latin typeface="微软雅黑" pitchFamily="34" charset="-122"/>
                          <a:ea typeface="微软雅黑" pitchFamily="34" charset="-122"/>
                        </a:rPr>
                        <a:t> </a:t>
                      </a:r>
                      <a:r>
                        <a:rPr sz="2000" b="1" spc="-5" dirty="0">
                          <a:latin typeface="微软雅黑" pitchFamily="34" charset="-122"/>
                          <a:ea typeface="微软雅黑" pitchFamily="34" charset="-122"/>
                        </a:rPr>
                        <a:t>lt</a:t>
                      </a:r>
                      <a:endParaRPr sz="2000" b="1" dirty="0">
                        <a:latin typeface="微软雅黑" pitchFamily="34" charset="-122"/>
                        <a:ea typeface="微软雅黑" pitchFamily="34" charset="-122"/>
                        <a:cs typeface="微软雅黑"/>
                      </a:endParaRPr>
                    </a:p>
                  </a:txBody>
                  <a:tcPr marL="0" marR="0" marT="609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9pPr>
                    </a:lstStyle>
                    <a:p>
                      <a:pPr marL="17018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2000" b="1" dirty="0" err="1">
                          <a:latin typeface="微软雅黑" pitchFamily="34" charset="-122"/>
                          <a:ea typeface="微软雅黑" pitchFamily="34" charset="-122"/>
                        </a:rPr>
                        <a:t>更新列表ls，将列表lt元素</a:t>
                      </a:r>
                      <a:r>
                        <a:rPr sz="2000" b="1" dirty="0" err="1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增加</a:t>
                      </a:r>
                      <a:r>
                        <a:rPr sz="2000" b="1" dirty="0" err="1">
                          <a:latin typeface="微软雅黑" pitchFamily="34" charset="-122"/>
                          <a:ea typeface="微软雅黑" pitchFamily="34" charset="-122"/>
                        </a:rPr>
                        <a:t>到列表ls中</a:t>
                      </a:r>
                      <a:endParaRPr lang="en-US" sz="2000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17018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2000" b="1" baseline="0" dirty="0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  <a:cs typeface="微软雅黑"/>
                        </a:rPr>
                        <a:t>举例：</a:t>
                      </a:r>
                      <a:r>
                        <a:rPr lang="en-US" altLang="zh-CN" sz="2000" b="1" baseline="0" dirty="0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  <a:cs typeface="微软雅黑"/>
                        </a:rPr>
                        <a:t>ls += </a:t>
                      </a:r>
                      <a:r>
                        <a:rPr lang="en-US" altLang="zh-CN" sz="2000" b="1" baseline="0" dirty="0" err="1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  <a:cs typeface="微软雅黑"/>
                        </a:rPr>
                        <a:t>lt</a:t>
                      </a:r>
                      <a:endParaRPr lang="en-US" altLang="zh-CN" sz="2000" b="1" baseline="0" dirty="0">
                        <a:solidFill>
                          <a:schemeClr val="tx2"/>
                        </a:solidFill>
                        <a:latin typeface="微软雅黑" pitchFamily="34" charset="-122"/>
                        <a:ea typeface="微软雅黑" pitchFamily="34" charset="-122"/>
                        <a:cs typeface="微软雅黑"/>
                      </a:endParaRPr>
                    </a:p>
                    <a:p>
                      <a:pPr marL="17018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2000" b="1" baseline="0" dirty="0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  <a:cs typeface="微软雅黑"/>
                        </a:rPr>
                        <a:t>结果</a:t>
                      </a:r>
                      <a:r>
                        <a:rPr lang="en-US" altLang="zh-CN" sz="2000" b="1" baseline="0" dirty="0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  <a:cs typeface="微软雅黑"/>
                        </a:rPr>
                        <a:t>ls</a:t>
                      </a:r>
                      <a:r>
                        <a:rPr lang="zh-CN" altLang="en-US" sz="2000" b="1" baseline="0" dirty="0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  <a:cs typeface="微软雅黑"/>
                        </a:rPr>
                        <a:t>变为</a:t>
                      </a:r>
                      <a:r>
                        <a:rPr lang="en-US" altLang="zh-CN" sz="2000" b="1" baseline="0" dirty="0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  <a:cs typeface="微软雅黑"/>
                        </a:rPr>
                        <a:t>[10, 20, 30, 40, 50, 60, 77]</a:t>
                      </a:r>
                      <a:endParaRPr sz="2000" b="1" dirty="0">
                        <a:latin typeface="微软雅黑" pitchFamily="34" charset="-122"/>
                        <a:ea typeface="微软雅黑" pitchFamily="34" charset="-122"/>
                        <a:cs typeface="微软雅黑"/>
                      </a:endParaRPr>
                    </a:p>
                  </a:txBody>
                  <a:tcPr marL="0" marR="0" marT="971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2468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9pPr>
                    </a:lstStyle>
                    <a:p>
                      <a:pPr marL="360000" lvl="1" algn="l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2000" b="1" spc="-5" dirty="0">
                          <a:latin typeface="微软雅黑" pitchFamily="34" charset="-122"/>
                          <a:ea typeface="微软雅黑" pitchFamily="34" charset="-122"/>
                        </a:rPr>
                        <a:t>ls *=</a:t>
                      </a:r>
                      <a:r>
                        <a:rPr sz="2000" b="1" spc="-10" dirty="0">
                          <a:latin typeface="微软雅黑" pitchFamily="34" charset="-122"/>
                          <a:ea typeface="微软雅黑" pitchFamily="34" charset="-122"/>
                        </a:rPr>
                        <a:t> </a:t>
                      </a:r>
                      <a:r>
                        <a:rPr sz="2000" b="1" spc="-5" dirty="0">
                          <a:latin typeface="微软雅黑" pitchFamily="34" charset="-122"/>
                          <a:ea typeface="微软雅黑" pitchFamily="34" charset="-122"/>
                        </a:rPr>
                        <a:t>n</a:t>
                      </a:r>
                      <a:endParaRPr sz="2000" b="1" dirty="0">
                        <a:latin typeface="微软雅黑" pitchFamily="34" charset="-122"/>
                        <a:ea typeface="微软雅黑" pitchFamily="34" charset="-122"/>
                        <a:cs typeface="微软雅黑"/>
                      </a:endParaRPr>
                    </a:p>
                  </a:txBody>
                  <a:tcPr marL="0" marR="0" marT="609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9pPr>
                    </a:lstStyle>
                    <a:p>
                      <a:pPr marL="17018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2000" b="1" dirty="0" err="1">
                          <a:latin typeface="微软雅黑" pitchFamily="34" charset="-122"/>
                          <a:ea typeface="微软雅黑" pitchFamily="34" charset="-122"/>
                        </a:rPr>
                        <a:t>更新列表ls，其</a:t>
                      </a:r>
                      <a:r>
                        <a:rPr sz="2000" b="1" dirty="0" err="1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元素重复n次</a:t>
                      </a:r>
                      <a:endParaRPr lang="en-US" sz="2000" b="1" dirty="0">
                        <a:solidFill>
                          <a:srgbClr val="C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17018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2000" b="1" baseline="0" dirty="0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  <a:cs typeface="微软雅黑"/>
                        </a:rPr>
                        <a:t>举例：</a:t>
                      </a:r>
                      <a:r>
                        <a:rPr lang="en-US" altLang="zh-CN" sz="2000" b="1" baseline="0" dirty="0" err="1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  <a:cs typeface="微软雅黑"/>
                        </a:rPr>
                        <a:t>lt</a:t>
                      </a:r>
                      <a:r>
                        <a:rPr lang="en-US" altLang="zh-CN" sz="2000" b="1" baseline="0" dirty="0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  <a:cs typeface="微软雅黑"/>
                        </a:rPr>
                        <a:t>*=3         </a:t>
                      </a:r>
                      <a:r>
                        <a:rPr lang="zh-CN" altLang="en-US" sz="2000" b="1" baseline="0" dirty="0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  <a:cs typeface="微软雅黑"/>
                        </a:rPr>
                        <a:t>结果</a:t>
                      </a:r>
                      <a:r>
                        <a:rPr lang="en-US" altLang="zh-CN" sz="2000" b="1" baseline="0" dirty="0" err="1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  <a:cs typeface="微软雅黑"/>
                        </a:rPr>
                        <a:t>lt</a:t>
                      </a:r>
                      <a:r>
                        <a:rPr lang="zh-CN" altLang="en-US" sz="2000" b="1" baseline="0" dirty="0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  <a:cs typeface="微软雅黑"/>
                        </a:rPr>
                        <a:t>变为</a:t>
                      </a:r>
                      <a:r>
                        <a:rPr lang="en-US" altLang="zh-CN" sz="2000" b="1" baseline="0" dirty="0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  <a:cs typeface="微软雅黑"/>
                        </a:rPr>
                        <a:t>[77, 77, 77]</a:t>
                      </a:r>
                      <a:r>
                        <a:rPr lang="zh-CN" altLang="en-US" sz="2000" b="1" baseline="0" dirty="0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  <a:cs typeface="微软雅黑"/>
                        </a:rPr>
                        <a:t> </a:t>
                      </a:r>
                      <a:endParaRPr sz="2000" b="1" dirty="0">
                        <a:solidFill>
                          <a:srgbClr val="C00000"/>
                        </a:solidFill>
                        <a:latin typeface="微软雅黑" pitchFamily="34" charset="-122"/>
                        <a:ea typeface="微软雅黑" pitchFamily="34" charset="-122"/>
                        <a:cs typeface="微软雅黑"/>
                      </a:endParaRPr>
                    </a:p>
                  </a:txBody>
                  <a:tcPr marL="0" marR="0" marT="971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09B82CA9-EB2B-4872-AEE3-7018056375CB}"/>
              </a:ext>
            </a:extLst>
          </p:cNvPr>
          <p:cNvSpPr txBox="1"/>
          <p:nvPr/>
        </p:nvSpPr>
        <p:spPr>
          <a:xfrm>
            <a:off x="1259632" y="980728"/>
            <a:ext cx="66967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/>
              </a:rPr>
              <a:t>假设列表</a:t>
            </a:r>
            <a:r>
              <a:rPr lang="en-US" altLang="zh-CN" sz="20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/>
              </a:rPr>
              <a:t>ls=[10,20,30,40,50,60]    	</a:t>
            </a:r>
            <a:r>
              <a:rPr lang="en-US" altLang="zh-CN" sz="2000" b="1" dirty="0" err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/>
              </a:rPr>
              <a:t>lt</a:t>
            </a:r>
            <a:r>
              <a:rPr lang="en-US" altLang="zh-CN" sz="20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/>
              </a:rPr>
              <a:t>=[77]</a:t>
            </a:r>
            <a:endParaRPr lang="zh-CN" altLang="en-US" sz="2000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cs typeface="微软雅黑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290C85E5-96F4-47F1-BCC6-2E56BC41C30E}"/>
              </a:ext>
            </a:extLst>
          </p:cNvPr>
          <p:cNvCxnSpPr/>
          <p:nvPr/>
        </p:nvCxnSpPr>
        <p:spPr>
          <a:xfrm>
            <a:off x="1043608" y="2348880"/>
            <a:ext cx="936104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A1F6D37B-7347-4A36-B40B-5F2BDDBBA662}"/>
              </a:ext>
            </a:extLst>
          </p:cNvPr>
          <p:cNvCxnSpPr>
            <a:cxnSpLocks/>
          </p:cNvCxnSpPr>
          <p:nvPr/>
        </p:nvCxnSpPr>
        <p:spPr>
          <a:xfrm>
            <a:off x="971600" y="3140968"/>
            <a:ext cx="144016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79EDC4A-FBEC-479C-8AF6-FAE24BC2AD75}"/>
              </a:ext>
            </a:extLst>
          </p:cNvPr>
          <p:cNvCxnSpPr/>
          <p:nvPr/>
        </p:nvCxnSpPr>
        <p:spPr>
          <a:xfrm>
            <a:off x="971600" y="4005064"/>
            <a:ext cx="936104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B22D406D-3167-4348-A312-F925D30B148B}"/>
              </a:ext>
            </a:extLst>
          </p:cNvPr>
          <p:cNvCxnSpPr>
            <a:cxnSpLocks/>
          </p:cNvCxnSpPr>
          <p:nvPr/>
        </p:nvCxnSpPr>
        <p:spPr>
          <a:xfrm>
            <a:off x="971600" y="4797152"/>
            <a:ext cx="1296144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485DC3B3-24D8-4EEF-831E-A4F5D0A4DF5B}"/>
              </a:ext>
            </a:extLst>
          </p:cNvPr>
          <p:cNvCxnSpPr/>
          <p:nvPr/>
        </p:nvCxnSpPr>
        <p:spPr>
          <a:xfrm>
            <a:off x="971600" y="5661248"/>
            <a:ext cx="936104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B6E92F43-01B0-424B-83AA-31B0362ABAD2}"/>
              </a:ext>
            </a:extLst>
          </p:cNvPr>
          <p:cNvCxnSpPr/>
          <p:nvPr/>
        </p:nvCxnSpPr>
        <p:spPr>
          <a:xfrm>
            <a:off x="899592" y="6597352"/>
            <a:ext cx="936104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305FD1F2-83D1-4594-8C3C-D3B05F85CAE7}"/>
              </a:ext>
            </a:extLst>
          </p:cNvPr>
          <p:cNvCxnSpPr>
            <a:cxnSpLocks/>
          </p:cNvCxnSpPr>
          <p:nvPr/>
        </p:nvCxnSpPr>
        <p:spPr>
          <a:xfrm>
            <a:off x="8388424" y="2492896"/>
            <a:ext cx="43204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9F414486-44F8-4A47-B813-4CF731754BB8}"/>
              </a:ext>
            </a:extLst>
          </p:cNvPr>
          <p:cNvCxnSpPr>
            <a:cxnSpLocks/>
          </p:cNvCxnSpPr>
          <p:nvPr/>
        </p:nvCxnSpPr>
        <p:spPr>
          <a:xfrm>
            <a:off x="7524328" y="3284984"/>
            <a:ext cx="43204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D641D936-06DA-4097-9C9B-7D1961A2C519}"/>
              </a:ext>
            </a:extLst>
          </p:cNvPr>
          <p:cNvCxnSpPr>
            <a:cxnSpLocks/>
          </p:cNvCxnSpPr>
          <p:nvPr/>
        </p:nvCxnSpPr>
        <p:spPr>
          <a:xfrm>
            <a:off x="6228184" y="3284984"/>
            <a:ext cx="43204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0F9F7512-23C6-4A1F-B65D-FFA92EA9C560}"/>
              </a:ext>
            </a:extLst>
          </p:cNvPr>
          <p:cNvCxnSpPr>
            <a:cxnSpLocks/>
          </p:cNvCxnSpPr>
          <p:nvPr/>
        </p:nvCxnSpPr>
        <p:spPr>
          <a:xfrm>
            <a:off x="6732240" y="5949280"/>
            <a:ext cx="43204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32AB8727-79E9-415B-9067-670C780C862B}"/>
              </a:ext>
            </a:extLst>
          </p:cNvPr>
          <p:cNvCxnSpPr>
            <a:cxnSpLocks/>
          </p:cNvCxnSpPr>
          <p:nvPr/>
        </p:nvCxnSpPr>
        <p:spPr>
          <a:xfrm>
            <a:off x="6228184" y="6741368"/>
            <a:ext cx="108012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280926299"/>
      </p:ext>
    </p:extLst>
  </p:cSld>
  <p:clrMapOvr>
    <a:masterClrMapping/>
  </p:clrMapOvr>
  <p:transition spd="slow" advTm="198958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2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2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2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2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2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-205836" y="128760"/>
            <a:ext cx="3828572" cy="2470705"/>
            <a:chOff x="-274449" y="128759"/>
            <a:chExt cx="5104763" cy="2470705"/>
          </a:xfrm>
        </p:grpSpPr>
        <p:grpSp>
          <p:nvGrpSpPr>
            <p:cNvPr id="52" name="组合 51"/>
            <p:cNvGrpSpPr/>
            <p:nvPr/>
          </p:nvGrpSpPr>
          <p:grpSpPr>
            <a:xfrm>
              <a:off x="-45889" y="128759"/>
              <a:ext cx="4876203" cy="2470705"/>
              <a:chOff x="3784882" y="1641160"/>
              <a:chExt cx="6200479" cy="2470705"/>
            </a:xfrm>
          </p:grpSpPr>
          <p:sp>
            <p:nvSpPr>
              <p:cNvPr id="76" name="矩形 42"/>
              <p:cNvSpPr/>
              <p:nvPr/>
            </p:nvSpPr>
            <p:spPr>
              <a:xfrm rot="1800000">
                <a:off x="3973757" y="1641160"/>
                <a:ext cx="6011604" cy="2470705"/>
              </a:xfrm>
              <a:custGeom>
                <a:avLst/>
                <a:gdLst>
                  <a:gd name="connsiteX0" fmla="*/ 0 w 9413612"/>
                  <a:gd name="connsiteY0" fmla="*/ 0 h 1963207"/>
                  <a:gd name="connsiteX1" fmla="*/ 9413612 w 9413612"/>
                  <a:gd name="connsiteY1" fmla="*/ 0 h 1963207"/>
                  <a:gd name="connsiteX2" fmla="*/ 9413612 w 9413612"/>
                  <a:gd name="connsiteY2" fmla="*/ 1963207 h 1963207"/>
                  <a:gd name="connsiteX3" fmla="*/ 0 w 9413612"/>
                  <a:gd name="connsiteY3" fmla="*/ 1963207 h 1963207"/>
                  <a:gd name="connsiteX4" fmla="*/ 0 w 9413612"/>
                  <a:gd name="connsiteY4" fmla="*/ 0 h 1963207"/>
                  <a:gd name="connsiteX0" fmla="*/ 0 w 9413612"/>
                  <a:gd name="connsiteY0" fmla="*/ 18933 h 1982140"/>
                  <a:gd name="connsiteX1" fmla="*/ 6870575 w 9413612"/>
                  <a:gd name="connsiteY1" fmla="*/ 0 h 1982140"/>
                  <a:gd name="connsiteX2" fmla="*/ 9413612 w 9413612"/>
                  <a:gd name="connsiteY2" fmla="*/ 18933 h 1982140"/>
                  <a:gd name="connsiteX3" fmla="*/ 9413612 w 9413612"/>
                  <a:gd name="connsiteY3" fmla="*/ 1982140 h 1982140"/>
                  <a:gd name="connsiteX4" fmla="*/ 0 w 9413612"/>
                  <a:gd name="connsiteY4" fmla="*/ 1982140 h 1982140"/>
                  <a:gd name="connsiteX5" fmla="*/ 0 w 9413612"/>
                  <a:gd name="connsiteY5" fmla="*/ 18933 h 1982140"/>
                  <a:gd name="connsiteX0" fmla="*/ 0 w 9413612"/>
                  <a:gd name="connsiteY0" fmla="*/ 18933 h 1984242"/>
                  <a:gd name="connsiteX1" fmla="*/ 6870575 w 9413612"/>
                  <a:gd name="connsiteY1" fmla="*/ 0 h 1984242"/>
                  <a:gd name="connsiteX2" fmla="*/ 9413612 w 9413612"/>
                  <a:gd name="connsiteY2" fmla="*/ 18933 h 1984242"/>
                  <a:gd name="connsiteX3" fmla="*/ 9413612 w 9413612"/>
                  <a:gd name="connsiteY3" fmla="*/ 1982140 h 1984242"/>
                  <a:gd name="connsiteX4" fmla="*/ 4241485 w 9413612"/>
                  <a:gd name="connsiteY4" fmla="*/ 1984242 h 1984242"/>
                  <a:gd name="connsiteX5" fmla="*/ 0 w 9413612"/>
                  <a:gd name="connsiteY5" fmla="*/ 1982140 h 1984242"/>
                  <a:gd name="connsiteX6" fmla="*/ 0 w 9413612"/>
                  <a:gd name="connsiteY6" fmla="*/ 18933 h 1984242"/>
                  <a:gd name="connsiteX0" fmla="*/ 0 w 9413612"/>
                  <a:gd name="connsiteY0" fmla="*/ 18933 h 1984242"/>
                  <a:gd name="connsiteX1" fmla="*/ 6870575 w 9413612"/>
                  <a:gd name="connsiteY1" fmla="*/ 0 h 1984242"/>
                  <a:gd name="connsiteX2" fmla="*/ 9413612 w 9413612"/>
                  <a:gd name="connsiteY2" fmla="*/ 18933 h 1984242"/>
                  <a:gd name="connsiteX3" fmla="*/ 9413612 w 9413612"/>
                  <a:gd name="connsiteY3" fmla="*/ 1982140 h 1984242"/>
                  <a:gd name="connsiteX4" fmla="*/ 4241485 w 9413612"/>
                  <a:gd name="connsiteY4" fmla="*/ 1984242 h 1984242"/>
                  <a:gd name="connsiteX5" fmla="*/ 0 w 9413612"/>
                  <a:gd name="connsiteY5" fmla="*/ 18933 h 1984242"/>
                  <a:gd name="connsiteX0" fmla="*/ 0 w 5172127"/>
                  <a:gd name="connsiteY0" fmla="*/ 1984242 h 1984242"/>
                  <a:gd name="connsiteX1" fmla="*/ 2629090 w 5172127"/>
                  <a:gd name="connsiteY1" fmla="*/ 0 h 1984242"/>
                  <a:gd name="connsiteX2" fmla="*/ 5172127 w 5172127"/>
                  <a:gd name="connsiteY2" fmla="*/ 18933 h 1984242"/>
                  <a:gd name="connsiteX3" fmla="*/ 5172127 w 5172127"/>
                  <a:gd name="connsiteY3" fmla="*/ 1982140 h 1984242"/>
                  <a:gd name="connsiteX4" fmla="*/ 0 w 5172127"/>
                  <a:gd name="connsiteY4" fmla="*/ 1984242 h 1984242"/>
                  <a:gd name="connsiteX0" fmla="*/ 1 w 5194787"/>
                  <a:gd name="connsiteY0" fmla="*/ 1687371 h 1982140"/>
                  <a:gd name="connsiteX1" fmla="*/ 2651750 w 5194787"/>
                  <a:gd name="connsiteY1" fmla="*/ 0 h 1982140"/>
                  <a:gd name="connsiteX2" fmla="*/ 5194787 w 5194787"/>
                  <a:gd name="connsiteY2" fmla="*/ 18933 h 1982140"/>
                  <a:gd name="connsiteX3" fmla="*/ 5194787 w 5194787"/>
                  <a:gd name="connsiteY3" fmla="*/ 1982140 h 1982140"/>
                  <a:gd name="connsiteX4" fmla="*/ 1 w 5194787"/>
                  <a:gd name="connsiteY4" fmla="*/ 1687371 h 1982140"/>
                  <a:gd name="connsiteX0" fmla="*/ 0 w 5194786"/>
                  <a:gd name="connsiteY0" fmla="*/ 1668438 h 1963207"/>
                  <a:gd name="connsiteX1" fmla="*/ 2447526 w 5194786"/>
                  <a:gd name="connsiteY1" fmla="*/ 35398 h 1963207"/>
                  <a:gd name="connsiteX2" fmla="*/ 5194786 w 5194786"/>
                  <a:gd name="connsiteY2" fmla="*/ 0 h 1963207"/>
                  <a:gd name="connsiteX3" fmla="*/ 5194786 w 5194786"/>
                  <a:gd name="connsiteY3" fmla="*/ 1963207 h 1963207"/>
                  <a:gd name="connsiteX4" fmla="*/ 0 w 5194786"/>
                  <a:gd name="connsiteY4" fmla="*/ 1668438 h 1963207"/>
                  <a:gd name="connsiteX0" fmla="*/ 0 w 5194786"/>
                  <a:gd name="connsiteY0" fmla="*/ 1724388 h 2019157"/>
                  <a:gd name="connsiteX1" fmla="*/ 3178544 w 5194786"/>
                  <a:gd name="connsiteY1" fmla="*/ 0 h 2019157"/>
                  <a:gd name="connsiteX2" fmla="*/ 5194786 w 5194786"/>
                  <a:gd name="connsiteY2" fmla="*/ 55950 h 2019157"/>
                  <a:gd name="connsiteX3" fmla="*/ 5194786 w 5194786"/>
                  <a:gd name="connsiteY3" fmla="*/ 2019157 h 2019157"/>
                  <a:gd name="connsiteX4" fmla="*/ 0 w 5194786"/>
                  <a:gd name="connsiteY4" fmla="*/ 1724388 h 2019157"/>
                  <a:gd name="connsiteX0" fmla="*/ 0 w 5194786"/>
                  <a:gd name="connsiteY0" fmla="*/ 1668438 h 1963207"/>
                  <a:gd name="connsiteX1" fmla="*/ 2567946 w 5194786"/>
                  <a:gd name="connsiteY1" fmla="*/ 3481 h 1963207"/>
                  <a:gd name="connsiteX2" fmla="*/ 5194786 w 5194786"/>
                  <a:gd name="connsiteY2" fmla="*/ 0 h 1963207"/>
                  <a:gd name="connsiteX3" fmla="*/ 5194786 w 5194786"/>
                  <a:gd name="connsiteY3" fmla="*/ 1963207 h 1963207"/>
                  <a:gd name="connsiteX4" fmla="*/ 0 w 5194786"/>
                  <a:gd name="connsiteY4" fmla="*/ 1668438 h 1963207"/>
                  <a:gd name="connsiteX0" fmla="*/ 0 w 5194786"/>
                  <a:gd name="connsiteY0" fmla="*/ 1668438 h 1963207"/>
                  <a:gd name="connsiteX1" fmla="*/ 2532045 w 5194786"/>
                  <a:gd name="connsiteY1" fmla="*/ 28039 h 1963207"/>
                  <a:gd name="connsiteX2" fmla="*/ 5194786 w 5194786"/>
                  <a:gd name="connsiteY2" fmla="*/ 0 h 1963207"/>
                  <a:gd name="connsiteX3" fmla="*/ 5194786 w 5194786"/>
                  <a:gd name="connsiteY3" fmla="*/ 1963207 h 1963207"/>
                  <a:gd name="connsiteX4" fmla="*/ 0 w 5194786"/>
                  <a:gd name="connsiteY4" fmla="*/ 1668438 h 1963207"/>
                  <a:gd name="connsiteX0" fmla="*/ 0 w 4910276"/>
                  <a:gd name="connsiteY0" fmla="*/ 1760006 h 1963207"/>
                  <a:gd name="connsiteX1" fmla="*/ 2247535 w 4910276"/>
                  <a:gd name="connsiteY1" fmla="*/ 28039 h 1963207"/>
                  <a:gd name="connsiteX2" fmla="*/ 4910276 w 4910276"/>
                  <a:gd name="connsiteY2" fmla="*/ 0 h 1963207"/>
                  <a:gd name="connsiteX3" fmla="*/ 4910276 w 4910276"/>
                  <a:gd name="connsiteY3" fmla="*/ 1963207 h 1963207"/>
                  <a:gd name="connsiteX4" fmla="*/ 0 w 4910276"/>
                  <a:gd name="connsiteY4" fmla="*/ 1760006 h 1963207"/>
                  <a:gd name="connsiteX0" fmla="*/ 0 w 4910276"/>
                  <a:gd name="connsiteY0" fmla="*/ 1760006 h 1963207"/>
                  <a:gd name="connsiteX1" fmla="*/ 2416061 w 4910276"/>
                  <a:gd name="connsiteY1" fmla="*/ 29342 h 1963207"/>
                  <a:gd name="connsiteX2" fmla="*/ 4910276 w 4910276"/>
                  <a:gd name="connsiteY2" fmla="*/ 0 h 1963207"/>
                  <a:gd name="connsiteX3" fmla="*/ 4910276 w 4910276"/>
                  <a:gd name="connsiteY3" fmla="*/ 1963207 h 1963207"/>
                  <a:gd name="connsiteX4" fmla="*/ 0 w 4910276"/>
                  <a:gd name="connsiteY4" fmla="*/ 1760006 h 19632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10276" h="1963207">
                    <a:moveTo>
                      <a:pt x="0" y="1760006"/>
                    </a:moveTo>
                    <a:lnTo>
                      <a:pt x="2416061" y="29342"/>
                    </a:lnTo>
                    <a:lnTo>
                      <a:pt x="4910276" y="0"/>
                    </a:lnTo>
                    <a:lnTo>
                      <a:pt x="4910276" y="1963207"/>
                    </a:lnTo>
                    <a:lnTo>
                      <a:pt x="0" y="1760006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zh-CN" altLang="en-US" sz="3200" b="1" dirty="0">
                  <a:solidFill>
                    <a:schemeClr val="bg1"/>
                  </a:solidFill>
                  <a:latin typeface="+mj-lt"/>
                  <a:ea typeface="+mj-ea"/>
                  <a:cs typeface="+mj-cs"/>
                </a:endParaRPr>
              </a:p>
            </p:txBody>
          </p:sp>
          <p:sp>
            <p:nvSpPr>
              <p:cNvPr id="86" name="圆角矩形 85"/>
              <p:cNvSpPr/>
              <p:nvPr/>
            </p:nvSpPr>
            <p:spPr>
              <a:xfrm>
                <a:off x="3784882" y="1768427"/>
                <a:ext cx="4272621" cy="905257"/>
              </a:xfrm>
              <a:prstGeom prst="roundRect">
                <a:avLst>
                  <a:gd name="adj" fmla="val 50000"/>
                </a:avLst>
              </a:prstGeom>
              <a:noFill/>
              <a:ln>
                <a:noFill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zh-CN" altLang="en-US" sz="3200" b="1" dirty="0">
                  <a:solidFill>
                    <a:schemeClr val="bg1"/>
                  </a:solidFill>
                  <a:latin typeface="+mj-lt"/>
                  <a:ea typeface="+mj-ea"/>
                  <a:cs typeface="+mj-cs"/>
                </a:endParaRPr>
              </a:p>
            </p:txBody>
          </p:sp>
        </p:grpSp>
        <p:sp>
          <p:nvSpPr>
            <p:cNvPr id="24" name="椭圆 23"/>
            <p:cNvSpPr/>
            <p:nvPr/>
          </p:nvSpPr>
          <p:spPr>
            <a:xfrm>
              <a:off x="-274449" y="256026"/>
              <a:ext cx="901686" cy="901686"/>
            </a:xfrm>
            <a:prstGeom prst="ellipse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3200" b="1" dirty="0">
                <a:solidFill>
                  <a:schemeClr val="bg1"/>
                </a:solidFill>
                <a:latin typeface="+mj-lt"/>
                <a:ea typeface="+mj-ea"/>
                <a:cs typeface="+mj-cs"/>
              </a:endParaRPr>
            </a:p>
          </p:txBody>
        </p:sp>
      </p:grpSp>
      <p:sp>
        <p:nvSpPr>
          <p:cNvPr id="88" name="文本框 87"/>
          <p:cNvSpPr txBox="1"/>
          <p:nvPr/>
        </p:nvSpPr>
        <p:spPr>
          <a:xfrm>
            <a:off x="0" y="427081"/>
            <a:ext cx="9143999" cy="5847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eaLnBrk="1" hangingPunct="1"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zh-CN" altLang="en-US" dirty="0"/>
              <a:t>函数的定义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635562" y="1368303"/>
            <a:ext cx="3000333" cy="1023580"/>
            <a:chOff x="874712" y="1266703"/>
            <a:chExt cx="4000445" cy="1023580"/>
          </a:xfrm>
        </p:grpSpPr>
        <p:sp>
          <p:nvSpPr>
            <p:cNvPr id="25" name="Rectangle: Rounded Corners 4"/>
            <p:cNvSpPr/>
            <p:nvPr/>
          </p:nvSpPr>
          <p:spPr>
            <a:xfrm>
              <a:off x="886241" y="1266703"/>
              <a:ext cx="2144342" cy="577979"/>
            </a:xfrm>
            <a:prstGeom prst="roundRect">
              <a:avLst/>
            </a:prstGeom>
            <a:solidFill>
              <a:schemeClr val="bg1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620000" anchor="t" anchorCtr="1">
              <a:normAutofit fontScale="25000" lnSpcReduction="20000"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874712" y="1336176"/>
              <a:ext cx="4000445" cy="95410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ct val="20000"/>
                </a:spcBef>
                <a:buClr>
                  <a:schemeClr val="hlink"/>
                </a:buClr>
              </a:pPr>
              <a:r>
                <a:rPr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函数的定义形式</a:t>
              </a:r>
            </a:p>
          </p:txBody>
        </p:sp>
      </p:grpSp>
      <p:sp>
        <p:nvSpPr>
          <p:cNvPr id="27" name="文本占位符 16"/>
          <p:cNvSpPr txBox="1">
            <a:spLocks/>
          </p:cNvSpPr>
          <p:nvPr/>
        </p:nvSpPr>
        <p:spPr>
          <a:xfrm>
            <a:off x="1331640" y="2256729"/>
            <a:ext cx="6624736" cy="153231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  <a:tabLst>
                <a:tab pos="840740" algn="l"/>
              </a:tabLst>
            </a:pPr>
            <a:r>
              <a:rPr lang="en-US" altLang="zh-CN" sz="2400" b="1" dirty="0" err="1">
                <a:solidFill>
                  <a:srgbClr val="FF921A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def</a:t>
            </a:r>
            <a:r>
              <a:rPr lang="en-US" altLang="zh-CN" sz="2400" b="1" dirty="0">
                <a:solidFill>
                  <a:srgbClr val="FF921A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&lt;</a:t>
            </a:r>
            <a:r>
              <a:rPr lang="zh-CN" altLang="en-US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微软雅黑"/>
              </a:rPr>
              <a:t>函数名</a:t>
            </a:r>
            <a:r>
              <a:rPr lang="en-US" altLang="zh-CN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&gt;</a:t>
            </a: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(</a:t>
            </a:r>
            <a:r>
              <a:rPr lang="en-US" altLang="zh-CN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&lt;</a:t>
            </a:r>
            <a:r>
              <a:rPr lang="zh-CN" altLang="en-US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微软雅黑"/>
              </a:rPr>
              <a:t>参数</a:t>
            </a:r>
            <a:r>
              <a:rPr lang="en-US" altLang="zh-CN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(0</a:t>
            </a:r>
            <a:r>
              <a:rPr lang="zh-CN" altLang="en-US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微软雅黑"/>
              </a:rPr>
              <a:t>个或多</a:t>
            </a:r>
            <a:r>
              <a:rPr lang="zh-CN" altLang="en-US" sz="2400" b="1" spc="5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微软雅黑"/>
              </a:rPr>
              <a:t>个</a:t>
            </a:r>
            <a:r>
              <a:rPr lang="en-US" altLang="zh-CN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)&gt;</a:t>
            </a: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)</a:t>
            </a:r>
            <a:r>
              <a:rPr lang="zh-CN" altLang="en-US" sz="2400" b="1" spc="-5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 </a:t>
            </a: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:</a:t>
            </a:r>
            <a:endParaRPr lang="zh-CN" altLang="en-US" sz="2400" b="1" dirty="0"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  <a:p>
            <a:pPr marL="551161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	</a:t>
            </a:r>
            <a:r>
              <a:rPr lang="en-US" altLang="zh-CN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&lt;</a:t>
            </a:r>
            <a:r>
              <a:rPr lang="zh-CN" altLang="en-US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微软雅黑"/>
              </a:rPr>
              <a:t>函数体</a:t>
            </a:r>
            <a:r>
              <a:rPr lang="en-US" altLang="zh-CN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&gt;</a:t>
            </a:r>
            <a:endParaRPr lang="en-US" altLang="zh-CN" sz="24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rgbClr val="FF921A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	return </a:t>
            </a:r>
            <a:r>
              <a:rPr lang="en-US" altLang="zh-CN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&lt;</a:t>
            </a:r>
            <a:r>
              <a:rPr lang="zh-CN" altLang="en-US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微软雅黑"/>
              </a:rPr>
              <a:t>返回值</a:t>
            </a:r>
            <a:r>
              <a:rPr lang="en-US" altLang="zh-CN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&gt;</a:t>
            </a:r>
            <a:endParaRPr lang="en-US" altLang="zh-CN" sz="24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Huawei Sans" panose="020C0503030203020204" pitchFamily="34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13471" y="3956863"/>
            <a:ext cx="8827081" cy="1200329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  <a:cs typeface="微软雅黑"/>
              </a:rPr>
              <a:t>函数定义后，如果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微软雅黑"/>
              </a:rPr>
              <a:t>不经过调用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  <a:cs typeface="微软雅黑"/>
              </a:rPr>
              <a:t>，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微软雅黑"/>
              </a:rPr>
              <a:t>不会被执行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  <a:cs typeface="微软雅黑"/>
              </a:rPr>
              <a:t>函数定义时，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微软雅黑"/>
              </a:rPr>
              <a:t>参数是输入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  <a:cs typeface="微软雅黑"/>
              </a:rPr>
              <a:t>、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微软雅黑"/>
              </a:rPr>
              <a:t>函数体是处理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  <a:cs typeface="微软雅黑"/>
              </a:rPr>
              <a:t>、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微软雅黑"/>
              </a:rPr>
              <a:t>结果是输出 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  <a:cs typeface="微软雅黑"/>
              </a:rPr>
              <a:t>(IPO)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8819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98114">
        <p:fade/>
      </p:transition>
    </mc:Choice>
    <mc:Fallback xmlns="">
      <p:transition spd="med" advTm="9811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文本框 47"/>
          <p:cNvSpPr txBox="1"/>
          <p:nvPr/>
        </p:nvSpPr>
        <p:spPr>
          <a:xfrm>
            <a:off x="-34418" y="427081"/>
            <a:ext cx="9178418" cy="5847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zh-CN" altLang="en-US" dirty="0"/>
              <a:t>列表类型操作函数和方法</a:t>
            </a:r>
          </a:p>
        </p:txBody>
      </p:sp>
      <p:graphicFrame>
        <p:nvGraphicFramePr>
          <p:cNvPr id="15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265995"/>
              </p:ext>
            </p:extLst>
          </p:nvPr>
        </p:nvGraphicFramePr>
        <p:xfrm>
          <a:off x="629842" y="1376364"/>
          <a:ext cx="8298258" cy="5407714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8213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69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025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b="1" dirty="0">
                          <a:latin typeface="微软雅黑" pitchFamily="34" charset="-122"/>
                          <a:ea typeface="微软雅黑" pitchFamily="34" charset="-122"/>
                        </a:rPr>
                        <a:t>函数或方法</a:t>
                      </a:r>
                      <a:endParaRPr sz="2000" b="1" dirty="0">
                        <a:latin typeface="微软雅黑" pitchFamily="34" charset="-122"/>
                        <a:ea typeface="微软雅黑" pitchFamily="34" charset="-122"/>
                        <a:cs typeface="微软雅黑"/>
                      </a:endParaRPr>
                    </a:p>
                  </a:txBody>
                  <a:tcPr marL="0" marR="0" marT="603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b="1" dirty="0">
                          <a:latin typeface="微软雅黑" pitchFamily="34" charset="-122"/>
                          <a:ea typeface="微软雅黑" pitchFamily="34" charset="-122"/>
                        </a:rPr>
                        <a:t>描</a:t>
                      </a:r>
                      <a:r>
                        <a:rPr lang="en-US" sz="2000" b="1" dirty="0">
                          <a:latin typeface="微软雅黑" pitchFamily="34" charset="-122"/>
                          <a:ea typeface="微软雅黑" pitchFamily="34" charset="-122"/>
                        </a:rPr>
                        <a:t>      </a:t>
                      </a:r>
                      <a:r>
                        <a:rPr sz="2000" b="1" dirty="0">
                          <a:latin typeface="微软雅黑" pitchFamily="34" charset="-122"/>
                          <a:ea typeface="微软雅黑" pitchFamily="34" charset="-122"/>
                        </a:rPr>
                        <a:t>述</a:t>
                      </a:r>
                      <a:endParaRPr sz="2000" b="1" dirty="0">
                        <a:latin typeface="微软雅黑" pitchFamily="34" charset="-122"/>
                        <a:ea typeface="微软雅黑" pitchFamily="34" charset="-122"/>
                        <a:cs typeface="微软雅黑"/>
                      </a:endParaRPr>
                    </a:p>
                  </a:txBody>
                  <a:tcPr marL="0" marR="0" marT="603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8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9pPr>
                    </a:lstStyle>
                    <a:p>
                      <a:pPr marL="180000" lvl="1" algn="l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2000" b="1" spc="-5" dirty="0">
                          <a:latin typeface="微软雅黑" pitchFamily="34" charset="-122"/>
                          <a:ea typeface="微软雅黑" pitchFamily="34" charset="-122"/>
                        </a:rPr>
                        <a:t>ls.append(x)</a:t>
                      </a:r>
                      <a:endParaRPr sz="2000" b="1" dirty="0">
                        <a:latin typeface="微软雅黑" pitchFamily="34" charset="-122"/>
                        <a:ea typeface="微软雅黑" pitchFamily="34" charset="-122"/>
                        <a:cs typeface="微软雅黑"/>
                      </a:endParaRPr>
                    </a:p>
                  </a:txBody>
                  <a:tcPr marL="0" marR="0" marT="609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9pPr>
                    </a:lstStyle>
                    <a:p>
                      <a:pPr marL="17018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2000" b="1" dirty="0" err="1">
                          <a:latin typeface="微软雅黑" pitchFamily="34" charset="-122"/>
                          <a:ea typeface="微软雅黑" pitchFamily="34" charset="-122"/>
                        </a:rPr>
                        <a:t>在列表ls</a:t>
                      </a:r>
                      <a:r>
                        <a:rPr sz="2000" b="1" dirty="0" err="1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最后增加</a:t>
                      </a:r>
                      <a:r>
                        <a:rPr sz="2000" b="1" dirty="0" err="1">
                          <a:latin typeface="微软雅黑" pitchFamily="34" charset="-122"/>
                          <a:ea typeface="微软雅黑" pitchFamily="34" charset="-122"/>
                        </a:rPr>
                        <a:t>一个元素x</a:t>
                      </a:r>
                      <a:endParaRPr lang="en-US" sz="2000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17018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kumimoji="0" lang="zh-CN" alt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E68D0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微软雅黑"/>
                        </a:rPr>
                        <a:t>举例：</a:t>
                      </a:r>
                      <a:r>
                        <a:rPr kumimoji="0" lang="en-US" altLang="zh-CN" sz="20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E68D0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微软雅黑"/>
                        </a:rPr>
                        <a:t>ls.append</a:t>
                      </a:r>
                      <a:r>
                        <a:rPr kumimoji="0" lang="en-US" altLang="zh-CN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E68D0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微软雅黑"/>
                        </a:rPr>
                        <a:t>(77)      </a:t>
                      </a:r>
                      <a:r>
                        <a:rPr kumimoji="0" lang="zh-CN" alt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E68D0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微软雅黑"/>
                        </a:rPr>
                        <a:t>结果</a:t>
                      </a:r>
                      <a:r>
                        <a:rPr kumimoji="0" lang="en-US" altLang="zh-CN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E68D0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微软雅黑"/>
                        </a:rPr>
                        <a:t>ls</a:t>
                      </a:r>
                      <a:r>
                        <a:rPr kumimoji="0" lang="zh-CN" alt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E68D0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微软雅黑"/>
                        </a:rPr>
                        <a:t>变为</a:t>
                      </a:r>
                      <a:r>
                        <a:rPr kumimoji="0" lang="en-US" altLang="zh-CN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E68D0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微软雅黑"/>
                        </a:rPr>
                        <a:t>[10,20,30,77] </a:t>
                      </a:r>
                      <a:endParaRPr sz="2000" b="1" dirty="0">
                        <a:latin typeface="微软雅黑" pitchFamily="34" charset="-122"/>
                        <a:ea typeface="微软雅黑" pitchFamily="34" charset="-122"/>
                        <a:cs typeface="微软雅黑"/>
                      </a:endParaRPr>
                    </a:p>
                  </a:txBody>
                  <a:tcPr marL="0" marR="0" marT="971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57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9pPr>
                    </a:lstStyle>
                    <a:p>
                      <a:pPr marL="180000" lvl="1" algn="l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2000" b="1" spc="-5" dirty="0">
                          <a:latin typeface="微软雅黑" pitchFamily="34" charset="-122"/>
                          <a:ea typeface="微软雅黑" pitchFamily="34" charset="-122"/>
                        </a:rPr>
                        <a:t>ls.clear()</a:t>
                      </a:r>
                      <a:endParaRPr sz="2000" b="1" dirty="0">
                        <a:latin typeface="微软雅黑" pitchFamily="34" charset="-122"/>
                        <a:ea typeface="微软雅黑" pitchFamily="34" charset="-122"/>
                        <a:cs typeface="微软雅黑"/>
                      </a:endParaRPr>
                    </a:p>
                  </a:txBody>
                  <a:tcPr marL="0" marR="0" marT="609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9pPr>
                    </a:lstStyle>
                    <a:p>
                      <a:pPr marL="17018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2000" b="1" dirty="0" err="1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删除</a:t>
                      </a:r>
                      <a:r>
                        <a:rPr sz="2000" b="1" dirty="0" err="1">
                          <a:latin typeface="微软雅黑" pitchFamily="34" charset="-122"/>
                          <a:ea typeface="微软雅黑" pitchFamily="34" charset="-122"/>
                        </a:rPr>
                        <a:t>列表ls中</a:t>
                      </a:r>
                      <a:r>
                        <a:rPr sz="2000" b="1" dirty="0" err="1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所有元素</a:t>
                      </a:r>
                      <a:endParaRPr sz="2000" b="1" dirty="0">
                        <a:solidFill>
                          <a:srgbClr val="C00000"/>
                        </a:solidFill>
                        <a:latin typeface="微软雅黑" pitchFamily="34" charset="-122"/>
                        <a:ea typeface="微软雅黑" pitchFamily="34" charset="-122"/>
                        <a:cs typeface="微软雅黑"/>
                      </a:endParaRPr>
                    </a:p>
                  </a:txBody>
                  <a:tcPr marL="0" marR="0" marT="971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982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9pPr>
                    </a:lstStyle>
                    <a:p>
                      <a:pPr marL="180000" lvl="1" algn="l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2000" b="1" spc="-5" dirty="0">
                          <a:latin typeface="微软雅黑" pitchFamily="34" charset="-122"/>
                          <a:ea typeface="微软雅黑" pitchFamily="34" charset="-122"/>
                        </a:rPr>
                        <a:t>ls.copy()</a:t>
                      </a:r>
                      <a:endParaRPr sz="2000" b="1" dirty="0">
                        <a:latin typeface="微软雅黑" pitchFamily="34" charset="-122"/>
                        <a:ea typeface="微软雅黑" pitchFamily="34" charset="-122"/>
                        <a:cs typeface="微软雅黑"/>
                      </a:endParaRPr>
                    </a:p>
                  </a:txBody>
                  <a:tcPr marL="0" marR="0" marT="609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9pPr>
                    </a:lstStyle>
                    <a:p>
                      <a:pPr marL="17018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2000" b="1" dirty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生成</a:t>
                      </a:r>
                      <a:r>
                        <a:rPr sz="2000" b="1" dirty="0">
                          <a:latin typeface="微软雅黑" pitchFamily="34" charset="-122"/>
                          <a:ea typeface="微软雅黑" pitchFamily="34" charset="-122"/>
                        </a:rPr>
                        <a:t>一个新列表，赋值ls中所有元素</a:t>
                      </a:r>
                      <a:endParaRPr sz="2000" b="1" dirty="0">
                        <a:latin typeface="微软雅黑" pitchFamily="34" charset="-122"/>
                        <a:ea typeface="微软雅黑" pitchFamily="34" charset="-122"/>
                        <a:cs typeface="微软雅黑"/>
                      </a:endParaRPr>
                    </a:p>
                  </a:txBody>
                  <a:tcPr marL="0" marR="0" marT="971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37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9pPr>
                    </a:lstStyle>
                    <a:p>
                      <a:pPr marL="180000" lvl="1" algn="l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2000" b="1" dirty="0">
                          <a:latin typeface="微软雅黑" pitchFamily="34" charset="-122"/>
                          <a:ea typeface="微软雅黑" pitchFamily="34" charset="-122"/>
                        </a:rPr>
                        <a:t>ls.insert(i,x)</a:t>
                      </a:r>
                      <a:endParaRPr sz="2000" b="1" dirty="0">
                        <a:latin typeface="微软雅黑" pitchFamily="34" charset="-122"/>
                        <a:ea typeface="微软雅黑" pitchFamily="34" charset="-122"/>
                        <a:cs typeface="微软雅黑"/>
                      </a:endParaRPr>
                    </a:p>
                  </a:txBody>
                  <a:tcPr marL="0" marR="0" marT="609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9pPr>
                    </a:lstStyle>
                    <a:p>
                      <a:pPr marL="17018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2000" b="1" dirty="0">
                          <a:latin typeface="微软雅黑" pitchFamily="34" charset="-122"/>
                          <a:ea typeface="微软雅黑" pitchFamily="34" charset="-122"/>
                        </a:rPr>
                        <a:t>在列表ls的第i</a:t>
                      </a:r>
                      <a:r>
                        <a:rPr lang="en-US" altLang="zh-CN" sz="2000" b="1" dirty="0">
                          <a:latin typeface="微软雅黑" pitchFamily="34" charset="-122"/>
                          <a:ea typeface="微软雅黑" pitchFamily="34" charset="-122"/>
                        </a:rPr>
                        <a:t>+1</a:t>
                      </a:r>
                      <a:r>
                        <a:rPr sz="2000" b="1" dirty="0">
                          <a:latin typeface="微软雅黑" pitchFamily="34" charset="-122"/>
                          <a:ea typeface="微软雅黑" pitchFamily="34" charset="-122"/>
                        </a:rPr>
                        <a:t>位置</a:t>
                      </a:r>
                      <a:r>
                        <a:rPr sz="2000" b="1" dirty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增加元素x</a:t>
                      </a:r>
                      <a:endParaRPr lang="en-US" sz="2000" b="1" dirty="0">
                        <a:solidFill>
                          <a:srgbClr val="C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17018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76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E68D0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微软雅黑"/>
                        </a:rPr>
                        <a:t>举例：</a:t>
                      </a:r>
                      <a:r>
                        <a:rPr kumimoji="0" lang="en-US" altLang="zh-CN" sz="20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E68D0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微软雅黑"/>
                        </a:rPr>
                        <a:t>ls.insert</a:t>
                      </a:r>
                      <a:r>
                        <a:rPr kumimoji="0" lang="en-US" altLang="zh-CN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E68D0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微软雅黑"/>
                        </a:rPr>
                        <a:t>(2,77)      </a:t>
                      </a:r>
                      <a:r>
                        <a:rPr kumimoji="0" lang="zh-CN" alt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E68D0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微软雅黑"/>
                        </a:rPr>
                        <a:t>结果</a:t>
                      </a:r>
                      <a:r>
                        <a:rPr kumimoji="0" lang="en-US" altLang="zh-CN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E68D0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微软雅黑"/>
                        </a:rPr>
                        <a:t>ls</a:t>
                      </a:r>
                      <a:r>
                        <a:rPr kumimoji="0" lang="zh-CN" alt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E68D0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微软雅黑"/>
                        </a:rPr>
                        <a:t>变为</a:t>
                      </a:r>
                      <a:r>
                        <a:rPr kumimoji="0" lang="en-US" altLang="zh-CN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E68D0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微软雅黑"/>
                        </a:rPr>
                        <a:t>[10,20,77,30] </a:t>
                      </a:r>
                      <a:endParaRPr sz="2000" b="1" dirty="0">
                        <a:solidFill>
                          <a:srgbClr val="C00000"/>
                        </a:solidFill>
                        <a:latin typeface="微软雅黑" pitchFamily="34" charset="-122"/>
                        <a:ea typeface="微软雅黑" pitchFamily="34" charset="-122"/>
                        <a:cs typeface="微软雅黑"/>
                      </a:endParaRPr>
                    </a:p>
                  </a:txBody>
                  <a:tcPr marL="0" marR="0" marT="971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364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9pPr>
                    </a:lstStyle>
                    <a:p>
                      <a:pPr marL="180000" lvl="1" algn="l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2000" b="1" spc="-5" dirty="0">
                          <a:latin typeface="微软雅黑" pitchFamily="34" charset="-122"/>
                          <a:ea typeface="微软雅黑" pitchFamily="34" charset="-122"/>
                        </a:rPr>
                        <a:t>ls.pop(i)</a:t>
                      </a:r>
                      <a:endParaRPr sz="2000" b="1" dirty="0">
                        <a:latin typeface="微软雅黑" pitchFamily="34" charset="-122"/>
                        <a:ea typeface="微软雅黑" pitchFamily="34" charset="-122"/>
                        <a:cs typeface="微软雅黑"/>
                      </a:endParaRPr>
                    </a:p>
                  </a:txBody>
                  <a:tcPr marL="0" marR="0" marT="609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9pPr>
                    </a:lstStyle>
                    <a:p>
                      <a:pPr marL="17018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2000" b="1" dirty="0">
                          <a:latin typeface="微软雅黑" pitchFamily="34" charset="-122"/>
                          <a:ea typeface="微软雅黑" pitchFamily="34" charset="-122"/>
                        </a:rPr>
                        <a:t>将列表ls中第i</a:t>
                      </a:r>
                      <a:r>
                        <a:rPr lang="en-US" altLang="zh-CN" sz="2000" b="1" dirty="0">
                          <a:latin typeface="微软雅黑" pitchFamily="34" charset="-122"/>
                          <a:ea typeface="微软雅黑" pitchFamily="34" charset="-122"/>
                        </a:rPr>
                        <a:t>+1</a:t>
                      </a:r>
                      <a:r>
                        <a:rPr sz="2000" b="1" dirty="0">
                          <a:latin typeface="微软雅黑" pitchFamily="34" charset="-122"/>
                          <a:ea typeface="微软雅黑" pitchFamily="34" charset="-122"/>
                        </a:rPr>
                        <a:t>位置元素</a:t>
                      </a:r>
                      <a:r>
                        <a:rPr sz="2000" b="1" dirty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取出并删除</a:t>
                      </a:r>
                      <a:r>
                        <a:rPr sz="2000" b="1" dirty="0">
                          <a:latin typeface="微软雅黑" pitchFamily="34" charset="-122"/>
                          <a:ea typeface="微软雅黑" pitchFamily="34" charset="-122"/>
                        </a:rPr>
                        <a:t>该</a:t>
                      </a:r>
                      <a:r>
                        <a:rPr sz="2000" b="1" dirty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元素</a:t>
                      </a:r>
                      <a:endParaRPr sz="2000" b="1" dirty="0">
                        <a:solidFill>
                          <a:srgbClr val="C00000"/>
                        </a:solidFill>
                        <a:latin typeface="微软雅黑" pitchFamily="34" charset="-122"/>
                        <a:ea typeface="微软雅黑" pitchFamily="34" charset="-122"/>
                        <a:cs typeface="微软雅黑"/>
                      </a:endParaRPr>
                    </a:p>
                  </a:txBody>
                  <a:tcPr marL="0" marR="0" marT="971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374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9pPr>
                    </a:lstStyle>
                    <a:p>
                      <a:pPr marL="180000" lvl="1" algn="l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2000" b="1" spc="-10" dirty="0">
                          <a:latin typeface="微软雅黑" pitchFamily="34" charset="-122"/>
                          <a:ea typeface="微软雅黑" pitchFamily="34" charset="-122"/>
                        </a:rPr>
                        <a:t>ls.remove(x)</a:t>
                      </a:r>
                      <a:endParaRPr sz="2000" b="1" dirty="0">
                        <a:latin typeface="微软雅黑" pitchFamily="34" charset="-122"/>
                        <a:ea typeface="微软雅黑" pitchFamily="34" charset="-122"/>
                        <a:cs typeface="微软雅黑"/>
                      </a:endParaRPr>
                    </a:p>
                  </a:txBody>
                  <a:tcPr marL="0" marR="0" marT="609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9pPr>
                    </a:lstStyle>
                    <a:p>
                      <a:pPr marL="17018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2000" b="1" dirty="0">
                          <a:latin typeface="微软雅黑" pitchFamily="34" charset="-122"/>
                          <a:ea typeface="微软雅黑" pitchFamily="34" charset="-122"/>
                        </a:rPr>
                        <a:t>将列表ls中出现的</a:t>
                      </a:r>
                      <a:r>
                        <a:rPr sz="2000" b="1" dirty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第一个</a:t>
                      </a:r>
                      <a:r>
                        <a:rPr sz="2000" b="1" dirty="0">
                          <a:latin typeface="微软雅黑" pitchFamily="34" charset="-122"/>
                          <a:ea typeface="微软雅黑" pitchFamily="34" charset="-122"/>
                        </a:rPr>
                        <a:t>元素</a:t>
                      </a:r>
                      <a:r>
                        <a:rPr sz="2000" b="1" dirty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x删除</a:t>
                      </a:r>
                      <a:endParaRPr sz="2000" b="1" dirty="0">
                        <a:solidFill>
                          <a:srgbClr val="C00000"/>
                        </a:solidFill>
                        <a:latin typeface="微软雅黑" pitchFamily="34" charset="-122"/>
                        <a:ea typeface="微软雅黑" pitchFamily="34" charset="-122"/>
                        <a:cs typeface="微软雅黑"/>
                      </a:endParaRPr>
                    </a:p>
                  </a:txBody>
                  <a:tcPr marL="0" marR="0" marT="971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5329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9pPr>
                    </a:lstStyle>
                    <a:p>
                      <a:pPr marL="180000" lvl="1" algn="l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2000" b="1" spc="-10" dirty="0">
                          <a:latin typeface="微软雅黑" pitchFamily="34" charset="-122"/>
                          <a:ea typeface="微软雅黑" pitchFamily="34" charset="-122"/>
                        </a:rPr>
                        <a:t>ls.reverse()</a:t>
                      </a:r>
                      <a:endParaRPr sz="2000" b="1" dirty="0">
                        <a:latin typeface="微软雅黑" pitchFamily="34" charset="-122"/>
                        <a:ea typeface="微软雅黑" pitchFamily="34" charset="-122"/>
                        <a:cs typeface="微软雅黑"/>
                      </a:endParaRPr>
                    </a:p>
                  </a:txBody>
                  <a:tcPr marL="0" marR="0" marT="609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9pPr>
                    </a:lstStyle>
                    <a:p>
                      <a:pPr marL="17018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2000" b="1" dirty="0" err="1">
                          <a:latin typeface="微软雅黑" pitchFamily="34" charset="-122"/>
                          <a:ea typeface="微软雅黑" pitchFamily="34" charset="-122"/>
                        </a:rPr>
                        <a:t>将列表ls中的元素</a:t>
                      </a:r>
                      <a:r>
                        <a:rPr sz="2000" b="1" dirty="0" err="1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反转</a:t>
                      </a:r>
                      <a:endParaRPr lang="en-US" sz="2000" b="1" dirty="0">
                        <a:solidFill>
                          <a:srgbClr val="C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17018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76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E68D0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微软雅黑"/>
                        </a:rPr>
                        <a:t>举例：</a:t>
                      </a:r>
                      <a:r>
                        <a:rPr kumimoji="0" lang="en-US" altLang="zh-CN" sz="20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E68D0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微软雅黑"/>
                        </a:rPr>
                        <a:t>ls.reverse</a:t>
                      </a:r>
                      <a:r>
                        <a:rPr kumimoji="0" lang="en-US" altLang="zh-CN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E68D0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微软雅黑"/>
                        </a:rPr>
                        <a:t>( )          </a:t>
                      </a:r>
                      <a:r>
                        <a:rPr kumimoji="0" lang="zh-CN" alt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E68D0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微软雅黑"/>
                        </a:rPr>
                        <a:t>结果</a:t>
                      </a:r>
                      <a:r>
                        <a:rPr kumimoji="0" lang="en-US" altLang="zh-CN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E68D0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微软雅黑"/>
                        </a:rPr>
                        <a:t>ls</a:t>
                      </a:r>
                      <a:r>
                        <a:rPr kumimoji="0" lang="zh-CN" alt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E68D0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微软雅黑"/>
                        </a:rPr>
                        <a:t>变为</a:t>
                      </a:r>
                      <a:r>
                        <a:rPr kumimoji="0" lang="en-US" altLang="zh-CN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E68D0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微软雅黑"/>
                        </a:rPr>
                        <a:t>[30,20,10] </a:t>
                      </a:r>
                      <a:endParaRPr sz="2000" b="1" dirty="0">
                        <a:solidFill>
                          <a:srgbClr val="C00000"/>
                        </a:solidFill>
                        <a:latin typeface="微软雅黑" pitchFamily="34" charset="-122"/>
                        <a:ea typeface="微软雅黑" pitchFamily="34" charset="-122"/>
                        <a:cs typeface="微软雅黑"/>
                      </a:endParaRPr>
                    </a:p>
                  </a:txBody>
                  <a:tcPr marL="0" marR="0" marT="971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7142049"/>
                  </a:ext>
                </a:extLst>
              </a:tr>
              <a:tr h="7608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9pPr>
                    </a:lstStyle>
                    <a:p>
                      <a:pPr marL="180000" lvl="1" algn="l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altLang="zh-CN" sz="2000" b="1" dirty="0" err="1">
                          <a:latin typeface="微软雅黑" pitchFamily="34" charset="-122"/>
                          <a:ea typeface="微软雅黑" pitchFamily="34" charset="-122"/>
                        </a:rPr>
                        <a:t>ls.sort</a:t>
                      </a:r>
                      <a:r>
                        <a:rPr lang="en-US" altLang="zh-CN" sz="2000" b="1" dirty="0">
                          <a:latin typeface="微软雅黑" pitchFamily="34" charset="-122"/>
                          <a:ea typeface="微软雅黑" pitchFamily="34" charset="-122"/>
                        </a:rPr>
                        <a:t>()</a:t>
                      </a:r>
                      <a:endParaRPr sz="2000" b="1" dirty="0">
                        <a:latin typeface="微软雅黑" pitchFamily="34" charset="-122"/>
                        <a:ea typeface="微软雅黑" pitchFamily="34" charset="-122"/>
                        <a:cs typeface="微软雅黑"/>
                      </a:endParaRPr>
                    </a:p>
                  </a:txBody>
                  <a:tcPr marL="0" marR="0" marT="609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9pPr>
                    </a:lstStyle>
                    <a:p>
                      <a:pPr marL="170180" marR="0" indent="0" algn="l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76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>
                          <a:latin typeface="微软雅黑" pitchFamily="34" charset="-122"/>
                          <a:ea typeface="微软雅黑" pitchFamily="34" charset="-122"/>
                        </a:rPr>
                        <a:t>将列表</a:t>
                      </a:r>
                      <a:r>
                        <a:rPr lang="en-US" altLang="zh-CN" sz="2000" b="1" dirty="0">
                          <a:latin typeface="微软雅黑" pitchFamily="34" charset="-122"/>
                          <a:ea typeface="微软雅黑" pitchFamily="34" charset="-122"/>
                        </a:rPr>
                        <a:t>ls</a:t>
                      </a:r>
                      <a:r>
                        <a:rPr lang="zh-CN" altLang="en-US" sz="2000" b="1" dirty="0">
                          <a:latin typeface="微软雅黑" pitchFamily="34" charset="-122"/>
                          <a:ea typeface="微软雅黑" pitchFamily="34" charset="-122"/>
                        </a:rPr>
                        <a:t>中的元素</a:t>
                      </a:r>
                      <a:r>
                        <a:rPr lang="zh-CN" altLang="en-US" sz="2000" b="1" dirty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排序</a:t>
                      </a:r>
                      <a:r>
                        <a:rPr lang="zh-CN" altLang="en-US" sz="2000" b="1" dirty="0">
                          <a:latin typeface="微软雅黑" pitchFamily="34" charset="-122"/>
                          <a:ea typeface="微软雅黑" pitchFamily="34" charset="-122"/>
                        </a:rPr>
                        <a:t>，</a:t>
                      </a:r>
                      <a:r>
                        <a:rPr lang="en-US" altLang="zh-CN" sz="2000" b="1" dirty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reverse</a:t>
                      </a:r>
                      <a:r>
                        <a:rPr lang="zh-CN" altLang="en-US" sz="2000" b="1" dirty="0">
                          <a:latin typeface="微软雅黑" pitchFamily="34" charset="-122"/>
                          <a:ea typeface="微软雅黑" pitchFamily="34" charset="-122"/>
                        </a:rPr>
                        <a:t>参数</a:t>
                      </a:r>
                      <a:r>
                        <a:rPr lang="zh-CN" altLang="en-US" sz="2000" b="1" dirty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指定升序或降序</a:t>
                      </a:r>
                      <a:endParaRPr lang="en-US" altLang="zh-CN" sz="2000" b="1" dirty="0">
                        <a:solidFill>
                          <a:srgbClr val="C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17018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76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E68D0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微软雅黑"/>
                        </a:rPr>
                        <a:t>举例：</a:t>
                      </a:r>
                      <a:r>
                        <a:rPr kumimoji="0" lang="en-US" altLang="zh-CN" sz="20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E68D0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微软雅黑"/>
                        </a:rPr>
                        <a:t>ls.sort</a:t>
                      </a:r>
                      <a:r>
                        <a:rPr kumimoji="0" lang="en-US" altLang="zh-CN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E68D0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微软雅黑"/>
                        </a:rPr>
                        <a:t>(reverse=True)    </a:t>
                      </a:r>
                      <a:r>
                        <a:rPr kumimoji="0" lang="zh-CN" alt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E68D0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微软雅黑"/>
                        </a:rPr>
                        <a:t>结果</a:t>
                      </a:r>
                      <a:r>
                        <a:rPr kumimoji="0" lang="en-US" altLang="zh-CN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E68D0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微软雅黑"/>
                        </a:rPr>
                        <a:t>ls</a:t>
                      </a:r>
                      <a:r>
                        <a:rPr kumimoji="0" lang="zh-CN" alt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E68D0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微软雅黑"/>
                        </a:rPr>
                        <a:t>变为</a:t>
                      </a:r>
                      <a:r>
                        <a:rPr kumimoji="0" lang="en-US" altLang="zh-CN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E68D0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微软雅黑"/>
                        </a:rPr>
                        <a:t>[30,20,10]</a:t>
                      </a:r>
                      <a:endParaRPr lang="zh-CN" altLang="en-US" sz="2000" b="1" dirty="0">
                        <a:solidFill>
                          <a:srgbClr val="C00000"/>
                        </a:solidFill>
                        <a:latin typeface="微软雅黑" pitchFamily="34" charset="-122"/>
                        <a:ea typeface="微软雅黑" pitchFamily="34" charset="-122"/>
                        <a:cs typeface="微软雅黑"/>
                      </a:endParaRPr>
                    </a:p>
                  </a:txBody>
                  <a:tcPr marL="0" marR="0" marT="971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7134032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BF9BD645-306E-4DDC-9DBD-F6A88EBB7E64}"/>
              </a:ext>
            </a:extLst>
          </p:cNvPr>
          <p:cNvSpPr txBox="1"/>
          <p:nvPr/>
        </p:nvSpPr>
        <p:spPr>
          <a:xfrm>
            <a:off x="1115616" y="1011856"/>
            <a:ext cx="45843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A4F86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假设列表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A4F86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ls=[10,20,30] </a:t>
            </a:r>
            <a:endParaRPr lang="zh-CN" altLang="en-US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57606085-DFD7-4C51-BC0A-A81268FB20C3}"/>
              </a:ext>
            </a:extLst>
          </p:cNvPr>
          <p:cNvCxnSpPr>
            <a:cxnSpLocks/>
          </p:cNvCxnSpPr>
          <p:nvPr/>
        </p:nvCxnSpPr>
        <p:spPr>
          <a:xfrm>
            <a:off x="827584" y="2348880"/>
            <a:ext cx="151216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FDC1212-4E41-4BFF-BFAD-8983637B98CD}"/>
              </a:ext>
            </a:extLst>
          </p:cNvPr>
          <p:cNvCxnSpPr>
            <a:cxnSpLocks/>
          </p:cNvCxnSpPr>
          <p:nvPr/>
        </p:nvCxnSpPr>
        <p:spPr>
          <a:xfrm>
            <a:off x="827584" y="2924944"/>
            <a:ext cx="108012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A488B895-F4DE-40B4-9A57-5048816A3FC4}"/>
              </a:ext>
            </a:extLst>
          </p:cNvPr>
          <p:cNvCxnSpPr>
            <a:cxnSpLocks/>
          </p:cNvCxnSpPr>
          <p:nvPr/>
        </p:nvCxnSpPr>
        <p:spPr>
          <a:xfrm>
            <a:off x="755576" y="3356992"/>
            <a:ext cx="115212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29C39604-E766-4F44-B1CD-4FA9A7DD6F47}"/>
              </a:ext>
            </a:extLst>
          </p:cNvPr>
          <p:cNvCxnSpPr>
            <a:cxnSpLocks/>
          </p:cNvCxnSpPr>
          <p:nvPr/>
        </p:nvCxnSpPr>
        <p:spPr>
          <a:xfrm>
            <a:off x="755576" y="4005064"/>
            <a:ext cx="1368152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3113E111-22CF-4815-A0FC-FFBA376FFCCD}"/>
              </a:ext>
            </a:extLst>
          </p:cNvPr>
          <p:cNvCxnSpPr>
            <a:cxnSpLocks/>
          </p:cNvCxnSpPr>
          <p:nvPr/>
        </p:nvCxnSpPr>
        <p:spPr>
          <a:xfrm>
            <a:off x="755576" y="4653136"/>
            <a:ext cx="115212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103EB034-5054-4EF9-94F0-01FB690E7A1D}"/>
              </a:ext>
            </a:extLst>
          </p:cNvPr>
          <p:cNvCxnSpPr>
            <a:cxnSpLocks/>
          </p:cNvCxnSpPr>
          <p:nvPr/>
        </p:nvCxnSpPr>
        <p:spPr>
          <a:xfrm>
            <a:off x="827584" y="5157192"/>
            <a:ext cx="1368152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022563E2-840B-45C8-B23B-7A2AA3F50829}"/>
              </a:ext>
            </a:extLst>
          </p:cNvPr>
          <p:cNvCxnSpPr>
            <a:cxnSpLocks/>
          </p:cNvCxnSpPr>
          <p:nvPr/>
        </p:nvCxnSpPr>
        <p:spPr>
          <a:xfrm>
            <a:off x="755576" y="5805264"/>
            <a:ext cx="1368152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4A334C7A-5A89-41E1-8EC2-4142238938BE}"/>
              </a:ext>
            </a:extLst>
          </p:cNvPr>
          <p:cNvCxnSpPr>
            <a:cxnSpLocks/>
          </p:cNvCxnSpPr>
          <p:nvPr/>
        </p:nvCxnSpPr>
        <p:spPr>
          <a:xfrm>
            <a:off x="683568" y="6597352"/>
            <a:ext cx="1224136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935623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71141">
        <p:fade/>
      </p:transition>
    </mc:Choice>
    <mc:Fallback xmlns="">
      <p:transition spd="med" advTm="17114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2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2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2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文本框 47"/>
          <p:cNvSpPr txBox="1"/>
          <p:nvPr/>
        </p:nvSpPr>
        <p:spPr>
          <a:xfrm>
            <a:off x="-34418" y="427081"/>
            <a:ext cx="9178418" cy="5847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zh-CN" altLang="en-US" dirty="0"/>
              <a:t>列表类型操作函数和方法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594516" y="1385443"/>
            <a:ext cx="1322668" cy="514902"/>
            <a:chOff x="2873828" y="1394361"/>
            <a:chExt cx="1236822" cy="514902"/>
          </a:xfrm>
        </p:grpSpPr>
        <p:sp>
          <p:nvSpPr>
            <p:cNvPr id="15" name="Rectangle: Rounded Corners 4"/>
            <p:cNvSpPr/>
            <p:nvPr/>
          </p:nvSpPr>
          <p:spPr>
            <a:xfrm>
              <a:off x="2873828" y="1394361"/>
              <a:ext cx="1236821" cy="462426"/>
            </a:xfrm>
            <a:prstGeom prst="roundRect">
              <a:avLst/>
            </a:prstGeom>
            <a:solidFill>
              <a:srgbClr val="595959"/>
            </a:soli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620000" anchor="t" anchorCtr="1">
              <a:normAutofit fontScale="25000" lnSpcReduction="20000"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2873828" y="1411306"/>
              <a:ext cx="1236822" cy="49795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例</a:t>
              </a:r>
              <a:r>
                <a:rPr lang="en-US" altLang="zh-CN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3.14</a:t>
              </a:r>
              <a:endPara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2E9FF844-6C71-4162-812B-5C016A9A1A00}"/>
              </a:ext>
            </a:extLst>
          </p:cNvPr>
          <p:cNvSpPr/>
          <p:nvPr/>
        </p:nvSpPr>
        <p:spPr>
          <a:xfrm>
            <a:off x="2123728" y="1268760"/>
            <a:ext cx="4752528" cy="58105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录入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名学生的成绩存入列表。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DB121CF-E713-4D5D-B1D5-D310402B13A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867" t="13928" r="46047" b="68082"/>
          <a:stretch/>
        </p:blipFill>
        <p:spPr>
          <a:xfrm>
            <a:off x="2123728" y="1916832"/>
            <a:ext cx="5157627" cy="2188395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E311DAF0-458E-4982-8CD5-0F730784F4E6}"/>
              </a:ext>
            </a:extLst>
          </p:cNvPr>
          <p:cNvSpPr/>
          <p:nvPr/>
        </p:nvSpPr>
        <p:spPr>
          <a:xfrm>
            <a:off x="2267744" y="4172385"/>
            <a:ext cx="3347864" cy="267303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vl="0">
              <a:lnSpc>
                <a:spcPct val="80000"/>
              </a:lnSpc>
              <a:spcBef>
                <a:spcPts val="885"/>
              </a:spcBef>
            </a:pPr>
            <a:r>
              <a:rPr kumimoji="0" lang="zh-CN" altLang="en-US" b="1" i="0" u="none" strike="noStrike" kern="1200" cap="none" spc="-5" normalizeH="0" baseline="0" noProof="0" dirty="0">
                <a:ln>
                  <a:noFill/>
                </a:ln>
                <a:solidFill>
                  <a:srgbClr val="2A4F86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运行结果：</a:t>
            </a:r>
            <a:r>
              <a:rPr kumimoji="0" lang="en-US" altLang="zh-CN" b="1" i="0" u="none" strike="noStrike" kern="1200" cap="none" spc="-5" normalizeH="0" baseline="0" noProof="0" dirty="0">
                <a:ln>
                  <a:noFill/>
                </a:ln>
                <a:solidFill>
                  <a:srgbClr val="0010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	</a:t>
            </a:r>
          </a:p>
          <a:p>
            <a:pPr lvl="0">
              <a:lnSpc>
                <a:spcPct val="80000"/>
              </a:lnSpc>
              <a:spcBef>
                <a:spcPts val="885"/>
              </a:spcBef>
            </a:pPr>
            <a:r>
              <a:rPr lang="zh-CN" altLang="en-US" b="1" spc="-5" dirty="0">
                <a:solidFill>
                  <a:srgbClr val="3E68D0"/>
                </a:solidFill>
                <a:latin typeface="微软雅黑" pitchFamily="34" charset="-122"/>
                <a:ea typeface="微软雅黑" pitchFamily="34" charset="-122"/>
              </a:rPr>
              <a:t>输入：</a:t>
            </a:r>
            <a:r>
              <a:rPr lang="en-US" altLang="zh-CN" b="1" spc="-5" dirty="0">
                <a:solidFill>
                  <a:srgbClr val="3E68D0"/>
                </a:solidFill>
                <a:latin typeface="微软雅黑" pitchFamily="34" charset="-122"/>
                <a:ea typeface="微软雅黑" pitchFamily="34" charset="-122"/>
              </a:rPr>
              <a:t>	78</a:t>
            </a:r>
          </a:p>
          <a:p>
            <a:pPr lvl="0">
              <a:lnSpc>
                <a:spcPct val="80000"/>
              </a:lnSpc>
              <a:spcBef>
                <a:spcPts val="885"/>
              </a:spcBef>
            </a:pPr>
            <a:r>
              <a:rPr lang="en-US" altLang="zh-CN" b="1" spc="-5" dirty="0">
                <a:solidFill>
                  <a:srgbClr val="3E68D0"/>
                </a:solidFill>
                <a:latin typeface="微软雅黑" pitchFamily="34" charset="-122"/>
                <a:ea typeface="微软雅黑" pitchFamily="34" charset="-122"/>
              </a:rPr>
              <a:t>	90</a:t>
            </a:r>
          </a:p>
          <a:p>
            <a:pPr lvl="0">
              <a:lnSpc>
                <a:spcPct val="80000"/>
              </a:lnSpc>
              <a:spcBef>
                <a:spcPts val="885"/>
              </a:spcBef>
            </a:pPr>
            <a:r>
              <a:rPr lang="en-US" altLang="zh-CN" b="1" spc="-5" dirty="0">
                <a:solidFill>
                  <a:srgbClr val="3E68D0"/>
                </a:solidFill>
                <a:latin typeface="微软雅黑" pitchFamily="34" charset="-122"/>
                <a:ea typeface="微软雅黑" pitchFamily="34" charset="-122"/>
              </a:rPr>
              <a:t>	89</a:t>
            </a:r>
          </a:p>
          <a:p>
            <a:pPr lvl="0">
              <a:lnSpc>
                <a:spcPct val="80000"/>
              </a:lnSpc>
              <a:spcBef>
                <a:spcPts val="885"/>
              </a:spcBef>
            </a:pPr>
            <a:r>
              <a:rPr lang="en-US" altLang="zh-CN" b="1" spc="-5" dirty="0">
                <a:solidFill>
                  <a:srgbClr val="3E68D0"/>
                </a:solidFill>
                <a:latin typeface="微软雅黑" pitchFamily="34" charset="-122"/>
                <a:ea typeface="微软雅黑" pitchFamily="34" charset="-122"/>
              </a:rPr>
              <a:t>	65</a:t>
            </a:r>
          </a:p>
          <a:p>
            <a:pPr lvl="0">
              <a:lnSpc>
                <a:spcPct val="80000"/>
              </a:lnSpc>
              <a:spcBef>
                <a:spcPts val="885"/>
              </a:spcBef>
            </a:pPr>
            <a:r>
              <a:rPr lang="en-US" altLang="zh-CN" b="1" spc="-5" dirty="0">
                <a:solidFill>
                  <a:srgbClr val="3E68D0"/>
                </a:solidFill>
                <a:latin typeface="微软雅黑" pitchFamily="34" charset="-122"/>
                <a:ea typeface="微软雅黑" pitchFamily="34" charset="-122"/>
              </a:rPr>
              <a:t>	80</a:t>
            </a:r>
          </a:p>
          <a:p>
            <a:pPr lvl="0">
              <a:lnSpc>
                <a:spcPct val="80000"/>
              </a:lnSpc>
              <a:spcBef>
                <a:spcPts val="885"/>
              </a:spcBef>
            </a:pPr>
            <a:r>
              <a:rPr lang="en-US" altLang="zh-CN" b="1" spc="-5" dirty="0">
                <a:solidFill>
                  <a:srgbClr val="3E68D0"/>
                </a:solidFill>
                <a:latin typeface="微软雅黑" pitchFamily="34" charset="-122"/>
                <a:ea typeface="微软雅黑" pitchFamily="34" charset="-122"/>
              </a:rPr>
              <a:t>	98</a:t>
            </a:r>
          </a:p>
          <a:p>
            <a:pPr lvl="0">
              <a:lnSpc>
                <a:spcPct val="80000"/>
              </a:lnSpc>
              <a:spcBef>
                <a:spcPts val="885"/>
              </a:spcBef>
            </a:pPr>
            <a:r>
              <a:rPr lang="zh-CN" altLang="en-US" b="1" spc="-5" dirty="0">
                <a:solidFill>
                  <a:srgbClr val="3E68D0"/>
                </a:solidFill>
                <a:latin typeface="微软雅黑" pitchFamily="34" charset="-122"/>
                <a:ea typeface="微软雅黑" pitchFamily="34" charset="-122"/>
              </a:rPr>
              <a:t>输出：</a:t>
            </a:r>
            <a:r>
              <a:rPr lang="en-US" altLang="zh-CN" b="1" spc="-5" dirty="0">
                <a:solidFill>
                  <a:srgbClr val="3E68D0"/>
                </a:solidFill>
                <a:latin typeface="微软雅黑" pitchFamily="34" charset="-122"/>
                <a:ea typeface="微软雅黑" pitchFamily="34" charset="-122"/>
              </a:rPr>
              <a:t>[78, 90, 89, 65, 80, 98]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solidFill>
                <a:srgbClr val="3E68D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C7E3C60-466D-4149-B483-A2912E79496C}"/>
              </a:ext>
            </a:extLst>
          </p:cNvPr>
          <p:cNvCxnSpPr>
            <a:cxnSpLocks/>
          </p:cNvCxnSpPr>
          <p:nvPr/>
        </p:nvCxnSpPr>
        <p:spPr>
          <a:xfrm>
            <a:off x="3131840" y="3645024"/>
            <a:ext cx="3888432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817152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6813">
        <p:fade/>
      </p:transition>
    </mc:Choice>
    <mc:Fallback xmlns="">
      <p:transition spd="med" advTm="6681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7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54730" y="1282014"/>
            <a:ext cx="1322668" cy="514902"/>
            <a:chOff x="2873828" y="1394361"/>
            <a:chExt cx="1236822" cy="514902"/>
          </a:xfrm>
        </p:grpSpPr>
        <p:sp>
          <p:nvSpPr>
            <p:cNvPr id="3" name="Rectangle: Rounded Corners 4"/>
            <p:cNvSpPr/>
            <p:nvPr/>
          </p:nvSpPr>
          <p:spPr>
            <a:xfrm>
              <a:off x="2873828" y="1394361"/>
              <a:ext cx="1236821" cy="462426"/>
            </a:xfrm>
            <a:prstGeom prst="roundRect">
              <a:avLst/>
            </a:prstGeom>
            <a:solidFill>
              <a:srgbClr val="595959"/>
            </a:soli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620000" anchor="t" anchorCtr="1">
              <a:normAutofit fontScale="25000" lnSpcReduction="20000"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2873828" y="1411306"/>
              <a:ext cx="1236822" cy="49795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例</a:t>
              </a:r>
              <a:r>
                <a:rPr lang="en-US" altLang="zh-CN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3.15</a:t>
              </a:r>
              <a:endPara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1763688" y="1328561"/>
            <a:ext cx="35702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删除不合理的成绩数据。</a:t>
            </a:r>
          </a:p>
        </p:txBody>
      </p:sp>
      <p:sp>
        <p:nvSpPr>
          <p:cNvPr id="6" name="矩形 5"/>
          <p:cNvSpPr/>
          <p:nvPr/>
        </p:nvSpPr>
        <p:spPr>
          <a:xfrm>
            <a:off x="1728192" y="4964975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运行结果：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	[99, 87, 89, 68, 83, 98]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EEE7BAA-D7E9-4713-ACF6-2DA62490E97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684" t="26098" r="16316" b="44429"/>
          <a:stretch/>
        </p:blipFill>
        <p:spPr>
          <a:xfrm>
            <a:off x="1763688" y="2132856"/>
            <a:ext cx="6624736" cy="2376264"/>
          </a:xfrm>
          <a:prstGeom prst="rect">
            <a:avLst/>
          </a:prstGeom>
        </p:spPr>
      </p:pic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FB9416F5-FD8D-4FFD-A5F2-26BDC3C1B895}"/>
              </a:ext>
            </a:extLst>
          </p:cNvPr>
          <p:cNvCxnSpPr>
            <a:cxnSpLocks/>
          </p:cNvCxnSpPr>
          <p:nvPr/>
        </p:nvCxnSpPr>
        <p:spPr>
          <a:xfrm>
            <a:off x="3491880" y="4005064"/>
            <a:ext cx="331236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067456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821"/>
    </mc:Choice>
    <mc:Fallback xmlns="">
      <p:transition spd="slow" advTm="6182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54730" y="1282014"/>
            <a:ext cx="1322668" cy="514902"/>
            <a:chOff x="2873828" y="1394361"/>
            <a:chExt cx="1236822" cy="514902"/>
          </a:xfrm>
        </p:grpSpPr>
        <p:sp>
          <p:nvSpPr>
            <p:cNvPr id="3" name="Rectangle: Rounded Corners 4"/>
            <p:cNvSpPr/>
            <p:nvPr/>
          </p:nvSpPr>
          <p:spPr>
            <a:xfrm>
              <a:off x="2873828" y="1394361"/>
              <a:ext cx="1236821" cy="462426"/>
            </a:xfrm>
            <a:prstGeom prst="roundRect">
              <a:avLst/>
            </a:prstGeom>
            <a:solidFill>
              <a:srgbClr val="595959"/>
            </a:soli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620000" anchor="t" anchorCtr="1">
              <a:normAutofit fontScale="25000" lnSpcReduction="20000"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2873828" y="1411306"/>
              <a:ext cx="1236822" cy="49795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例</a:t>
              </a:r>
              <a:r>
                <a:rPr lang="en-US" altLang="zh-CN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3.16</a:t>
              </a:r>
              <a:endPara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1763688" y="1328561"/>
            <a:ext cx="69127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已知成绩列表为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[99, 87, 89, 68, 100, 98, 58, 73, 98]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，按照从高到低，输出前三位的成绩。</a:t>
            </a:r>
          </a:p>
        </p:txBody>
      </p:sp>
      <p:sp>
        <p:nvSpPr>
          <p:cNvPr id="6" name="矩形 5"/>
          <p:cNvSpPr/>
          <p:nvPr/>
        </p:nvSpPr>
        <p:spPr>
          <a:xfrm>
            <a:off x="1547664" y="4437112"/>
            <a:ext cx="586886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/>
            <a:r>
              <a:rPr lang="zh-CN" altLang="zh-CN" sz="2400" b="1" dirty="0">
                <a:latin typeface="微软雅黑" pitchFamily="34" charset="-122"/>
                <a:ea typeface="微软雅黑" pitchFamily="34" charset="-122"/>
              </a:rPr>
              <a:t>输出结果：</a:t>
            </a:r>
          </a:p>
          <a:p>
            <a:pPr indent="266700"/>
            <a:endParaRPr lang="en-US" altLang="zh-CN" sz="2400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266700"/>
            <a:r>
              <a:rPr lang="en-US" altLang="zh-CN" sz="24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              [100, 99, 98]</a:t>
            </a:r>
            <a:endParaRPr lang="zh-CN" altLang="zh-CN" sz="2400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30FA05E-AB1C-465E-9B1E-169E9C292DD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684" t="25257" r="34211" b="54910"/>
          <a:stretch/>
        </p:blipFill>
        <p:spPr>
          <a:xfrm>
            <a:off x="1835696" y="2636912"/>
            <a:ext cx="6852760" cy="1656184"/>
          </a:xfrm>
          <a:prstGeom prst="rect">
            <a:avLst/>
          </a:prstGeom>
        </p:spPr>
      </p:pic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19F39181-B5B6-409E-9D57-241C5F435F35}"/>
              </a:ext>
            </a:extLst>
          </p:cNvPr>
          <p:cNvCxnSpPr>
            <a:cxnSpLocks/>
          </p:cNvCxnSpPr>
          <p:nvPr/>
        </p:nvCxnSpPr>
        <p:spPr>
          <a:xfrm>
            <a:off x="2123728" y="3645024"/>
            <a:ext cx="4248472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6376640D-4D4A-416F-B93A-7190DC494365}"/>
              </a:ext>
            </a:extLst>
          </p:cNvPr>
          <p:cNvCxnSpPr>
            <a:cxnSpLocks/>
          </p:cNvCxnSpPr>
          <p:nvPr/>
        </p:nvCxnSpPr>
        <p:spPr>
          <a:xfrm>
            <a:off x="4572000" y="4149080"/>
            <a:ext cx="504056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BB8D9965-4B02-48C2-88F7-A0C1B0F1CE83}"/>
              </a:ext>
            </a:extLst>
          </p:cNvPr>
          <p:cNvCxnSpPr>
            <a:cxnSpLocks/>
          </p:cNvCxnSpPr>
          <p:nvPr/>
        </p:nvCxnSpPr>
        <p:spPr>
          <a:xfrm>
            <a:off x="4499992" y="3573016"/>
            <a:ext cx="1944216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263145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180"/>
    </mc:Choice>
    <mc:Fallback xmlns="">
      <p:transition spd="slow" advTm="5518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文本框 47"/>
          <p:cNvSpPr txBox="1"/>
          <p:nvPr/>
        </p:nvSpPr>
        <p:spPr>
          <a:xfrm>
            <a:off x="-34418" y="427081"/>
            <a:ext cx="9178418" cy="5847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zh-CN" altLang="en-US" dirty="0"/>
              <a:t>序列类型的应用场景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656035" y="1554059"/>
            <a:ext cx="1243378" cy="592693"/>
            <a:chOff x="874713" y="1266703"/>
            <a:chExt cx="1657837" cy="592693"/>
          </a:xfrm>
        </p:grpSpPr>
        <p:sp>
          <p:nvSpPr>
            <p:cNvPr id="16" name="Rectangle: Rounded Corners 4"/>
            <p:cNvSpPr/>
            <p:nvPr/>
          </p:nvSpPr>
          <p:spPr>
            <a:xfrm>
              <a:off x="886241" y="1266703"/>
              <a:ext cx="1646309" cy="577979"/>
            </a:xfrm>
            <a:prstGeom prst="roundRect">
              <a:avLst/>
            </a:prstGeom>
            <a:solidFill>
              <a:schemeClr val="bg1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620000" anchor="t" anchorCtr="1">
              <a:normAutofit fontScale="25000" lnSpcReduction="20000"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874713" y="1336176"/>
              <a:ext cx="1657837" cy="52322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ct val="20000"/>
                </a:spcBef>
                <a:buClr>
                  <a:schemeClr val="hlink"/>
                </a:buClr>
              </a:pPr>
              <a:r>
                <a:rPr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元组</a:t>
              </a:r>
            </a:p>
          </p:txBody>
        </p:sp>
      </p:grpSp>
      <p:sp>
        <p:nvSpPr>
          <p:cNvPr id="18" name="矩形 17"/>
          <p:cNvSpPr/>
          <p:nvPr/>
        </p:nvSpPr>
        <p:spPr>
          <a:xfrm>
            <a:off x="1373529" y="2242160"/>
            <a:ext cx="6087008" cy="1200329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元组用于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元素不改变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的应用场景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数据保护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：转换成元组类型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656035" y="3662817"/>
            <a:ext cx="1243378" cy="592693"/>
            <a:chOff x="874713" y="1266703"/>
            <a:chExt cx="1657837" cy="592693"/>
          </a:xfrm>
        </p:grpSpPr>
        <p:sp>
          <p:nvSpPr>
            <p:cNvPr id="21" name="Rectangle: Rounded Corners 4"/>
            <p:cNvSpPr/>
            <p:nvPr/>
          </p:nvSpPr>
          <p:spPr>
            <a:xfrm>
              <a:off x="886241" y="1266703"/>
              <a:ext cx="1646309" cy="577979"/>
            </a:xfrm>
            <a:prstGeom prst="roundRect">
              <a:avLst/>
            </a:prstGeom>
            <a:solidFill>
              <a:schemeClr val="bg1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620000" anchor="t" anchorCtr="1">
              <a:normAutofit fontScale="25000" lnSpcReduction="20000"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874713" y="1336176"/>
              <a:ext cx="1657837" cy="52322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ct val="20000"/>
                </a:spcBef>
                <a:buClr>
                  <a:schemeClr val="hlink"/>
                </a:buClr>
              </a:pPr>
              <a:r>
                <a:rPr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列表</a:t>
              </a:r>
            </a:p>
          </p:txBody>
        </p:sp>
      </p:grpSp>
      <p:sp>
        <p:nvSpPr>
          <p:cNvPr id="23" name="矩形 22"/>
          <p:cNvSpPr/>
          <p:nvPr/>
        </p:nvSpPr>
        <p:spPr>
          <a:xfrm>
            <a:off x="1373529" y="4375990"/>
            <a:ext cx="6087008" cy="1200329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用于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数据可改变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的场景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多维列表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存储信息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64138369"/>
      </p:ext>
    </p:extLst>
  </p:cSld>
  <p:clrMapOvr>
    <a:masterClrMapping/>
  </p:clrMapOvr>
  <p:transition spd="slow" advTm="36767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  <p:bldP spid="2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2195736" y="4005064"/>
            <a:ext cx="4752528" cy="55404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algn="ctr" eaLnBrk="1" hangingPunct="1">
              <a:spcBef>
                <a:spcPct val="20000"/>
              </a:spcBef>
              <a:buClr>
                <a:srgbClr val="57ABA3"/>
              </a:buClr>
              <a:buFont typeface="Wingdings" panose="05000000000000000000" pitchFamily="2" charset="2"/>
              <a:buNone/>
              <a:defRPr sz="2400" b="1">
                <a:solidFill>
                  <a:srgbClr val="8FAFE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1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1" hangingPunct="1">
              <a:spcBef>
                <a:spcPct val="20000"/>
              </a:spcBef>
              <a:buClr>
                <a:schemeClr val="tx1"/>
              </a:buClr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1" hangingPunct="1">
              <a:spcBef>
                <a:spcPct val="20000"/>
              </a:spcBef>
              <a:buChar char="–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1" hangingPunct="1">
              <a:spcBef>
                <a:spcPct val="20000"/>
              </a:spcBef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r>
              <a:rPr lang="zh-CN" altLang="en-US" dirty="0"/>
              <a:t>序列类型、</a:t>
            </a:r>
            <a:r>
              <a:rPr lang="zh-CN" altLang="en-US" dirty="0">
                <a:solidFill>
                  <a:srgbClr val="FF9933"/>
                </a:solidFill>
              </a:rPr>
              <a:t>集合类型</a:t>
            </a:r>
            <a:r>
              <a:rPr lang="zh-CN" altLang="en-US" dirty="0"/>
              <a:t>、映射类型</a:t>
            </a:r>
          </a:p>
          <a:p>
            <a:endParaRPr lang="zh-CN" altLang="en-US" dirty="0"/>
          </a:p>
        </p:txBody>
      </p:sp>
      <p:sp>
        <p:nvSpPr>
          <p:cNvPr id="6" name="文本框 18"/>
          <p:cNvSpPr txBox="1"/>
          <p:nvPr/>
        </p:nvSpPr>
        <p:spPr>
          <a:xfrm>
            <a:off x="2159732" y="3068424"/>
            <a:ext cx="4824536" cy="70788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eaLnBrk="1" hangingPunct="1">
              <a:defRPr sz="4000" b="1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en-US" altLang="zh-CN" dirty="0">
                <a:solidFill>
                  <a:srgbClr val="2A4F86"/>
                </a:solidFill>
              </a:rPr>
              <a:t>02 </a:t>
            </a:r>
            <a:r>
              <a:rPr lang="zh-CN" altLang="en-US" dirty="0">
                <a:solidFill>
                  <a:srgbClr val="2A4F86"/>
                </a:solidFill>
              </a:rPr>
              <a:t>组合数据类型</a:t>
            </a:r>
          </a:p>
        </p:txBody>
      </p:sp>
    </p:spTree>
    <p:extLst>
      <p:ext uri="{BB962C8B-B14F-4D97-AF65-F5344CB8AC3E}">
        <p14:creationId xmlns:p14="http://schemas.microsoft.com/office/powerpoint/2010/main" val="259427031"/>
      </p:ext>
    </p:extLst>
  </p:cSld>
  <p:clrMapOvr>
    <a:masterClrMapping/>
  </p:clrMapOvr>
  <p:transition spd="slow" advTm="5907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文本框 87"/>
          <p:cNvSpPr txBox="1"/>
          <p:nvPr/>
        </p:nvSpPr>
        <p:spPr>
          <a:xfrm>
            <a:off x="-34417" y="427081"/>
            <a:ext cx="9178417" cy="5847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zh-CN" altLang="en-US" dirty="0"/>
              <a:t>集合类型</a:t>
            </a:r>
          </a:p>
        </p:txBody>
      </p:sp>
      <p:sp>
        <p:nvSpPr>
          <p:cNvPr id="35" name="矩形 34"/>
          <p:cNvSpPr/>
          <p:nvPr/>
        </p:nvSpPr>
        <p:spPr>
          <a:xfrm>
            <a:off x="1375450" y="1947221"/>
            <a:ext cx="7768550" cy="175432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集合类型与数学中的集合概念一致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集合是多个元素的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无序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组合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集合元素之间无序，每个元素唯一，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不存在相同元素</a:t>
            </a:r>
          </a:p>
        </p:txBody>
      </p:sp>
      <p:sp>
        <p:nvSpPr>
          <p:cNvPr id="36" name="矩形 35"/>
          <p:cNvSpPr/>
          <p:nvPr/>
        </p:nvSpPr>
        <p:spPr>
          <a:xfrm>
            <a:off x="551615" y="1455733"/>
            <a:ext cx="2150642" cy="52322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chemeClr val="hlink"/>
              </a:buClr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集合类型</a:t>
            </a:r>
          </a:p>
        </p:txBody>
      </p:sp>
      <p:sp>
        <p:nvSpPr>
          <p:cNvPr id="40" name="矩形 39"/>
          <p:cNvSpPr/>
          <p:nvPr/>
        </p:nvSpPr>
        <p:spPr>
          <a:xfrm>
            <a:off x="633059" y="3697868"/>
            <a:ext cx="927617" cy="52322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chemeClr val="hlink"/>
              </a:buClr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</a:t>
            </a:r>
          </a:p>
        </p:txBody>
      </p:sp>
      <p:sp>
        <p:nvSpPr>
          <p:cNvPr id="16" name="矩形 15"/>
          <p:cNvSpPr/>
          <p:nvPr/>
        </p:nvSpPr>
        <p:spPr>
          <a:xfrm>
            <a:off x="1422942" y="4122946"/>
            <a:ext cx="6087008" cy="175432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集合用大括号 </a:t>
            </a: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{}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 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表示，元素间用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逗号分隔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建立集合类型用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 </a:t>
            </a: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{} 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或 </a:t>
            </a: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set()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建立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空集合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类型，必须使用</a:t>
            </a: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set()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89665063"/>
      </p:ext>
    </p:extLst>
  </p:cSld>
  <p:clrMapOvr>
    <a:masterClrMapping/>
  </p:clrMapOvr>
  <p:transition spd="slow" advTm="57038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uiExpand="1" build="p"/>
      <p:bldP spid="36" grpId="0"/>
      <p:bldP spid="40" grpId="0"/>
      <p:bldP spid="16" grpId="0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54730" y="1282014"/>
            <a:ext cx="1322668" cy="514902"/>
            <a:chOff x="2873828" y="1394361"/>
            <a:chExt cx="1236822" cy="514902"/>
          </a:xfrm>
        </p:grpSpPr>
        <p:sp>
          <p:nvSpPr>
            <p:cNvPr id="3" name="Rectangle: Rounded Corners 4"/>
            <p:cNvSpPr/>
            <p:nvPr/>
          </p:nvSpPr>
          <p:spPr>
            <a:xfrm>
              <a:off x="2873828" y="1394361"/>
              <a:ext cx="1236821" cy="462426"/>
            </a:xfrm>
            <a:prstGeom prst="roundRect">
              <a:avLst/>
            </a:prstGeom>
            <a:solidFill>
              <a:srgbClr val="595959"/>
            </a:soli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620000" anchor="t" anchorCtr="1">
              <a:normAutofit fontScale="25000" lnSpcReduction="20000"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2873828" y="1411306"/>
              <a:ext cx="1236822" cy="49795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例</a:t>
              </a:r>
              <a:r>
                <a:rPr lang="en-US" altLang="zh-CN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3.17</a:t>
              </a:r>
              <a:endPara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1763688" y="1328561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定义集合的示例。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46" t="47269" r="45127" b="26365"/>
          <a:stretch/>
        </p:blipFill>
        <p:spPr bwMode="auto">
          <a:xfrm>
            <a:off x="1893194" y="1916832"/>
            <a:ext cx="5452357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1835696" y="4422831"/>
            <a:ext cx="597666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运行结果：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	{'h', 'y', 't', 'n', 'p', 'o'}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	{'java', 'c++', 'python'}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	{('red', 'green', 'blue'), '</a:t>
            </a:r>
            <a:r>
              <a:rPr lang="en-US" altLang="zh-CN" sz="2400" b="1" dirty="0" err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bw</a:t>
            </a:r>
            <a:r>
              <a:rPr lang="en-US" altLang="zh-CN" sz="24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'}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4A899782-625D-4726-B37D-8A2350CEA0E4}"/>
              </a:ext>
            </a:extLst>
          </p:cNvPr>
          <p:cNvCxnSpPr>
            <a:cxnSpLocks/>
          </p:cNvCxnSpPr>
          <p:nvPr/>
        </p:nvCxnSpPr>
        <p:spPr>
          <a:xfrm>
            <a:off x="2843808" y="6093296"/>
            <a:ext cx="3528392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A31BE213-0BA3-4023-BBA7-FFC011BC759E}"/>
              </a:ext>
            </a:extLst>
          </p:cNvPr>
          <p:cNvCxnSpPr>
            <a:cxnSpLocks/>
          </p:cNvCxnSpPr>
          <p:nvPr/>
        </p:nvCxnSpPr>
        <p:spPr>
          <a:xfrm>
            <a:off x="3059832" y="6669360"/>
            <a:ext cx="3096344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7568A567-C1DD-4023-AD5E-DEB739D5FF67}"/>
              </a:ext>
            </a:extLst>
          </p:cNvPr>
          <p:cNvCxnSpPr>
            <a:cxnSpLocks/>
          </p:cNvCxnSpPr>
          <p:nvPr/>
        </p:nvCxnSpPr>
        <p:spPr>
          <a:xfrm>
            <a:off x="2339752" y="2348880"/>
            <a:ext cx="216024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5786CF8A-8DBB-4127-B7E9-6466D0FFE564}"/>
              </a:ext>
            </a:extLst>
          </p:cNvPr>
          <p:cNvCxnSpPr>
            <a:cxnSpLocks/>
          </p:cNvCxnSpPr>
          <p:nvPr/>
        </p:nvCxnSpPr>
        <p:spPr>
          <a:xfrm>
            <a:off x="2987824" y="5589240"/>
            <a:ext cx="3096344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BC3D149F-BEC0-4499-9C67-03F9907E0A63}"/>
              </a:ext>
            </a:extLst>
          </p:cNvPr>
          <p:cNvCxnSpPr>
            <a:cxnSpLocks/>
          </p:cNvCxnSpPr>
          <p:nvPr/>
        </p:nvCxnSpPr>
        <p:spPr>
          <a:xfrm>
            <a:off x="2483768" y="3212976"/>
            <a:ext cx="360040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E5A4FA82-5A1E-430A-A7F0-A7A3FBA6077A}"/>
              </a:ext>
            </a:extLst>
          </p:cNvPr>
          <p:cNvCxnSpPr>
            <a:cxnSpLocks/>
          </p:cNvCxnSpPr>
          <p:nvPr/>
        </p:nvCxnSpPr>
        <p:spPr>
          <a:xfrm>
            <a:off x="3419872" y="4005064"/>
            <a:ext cx="3528392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414092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592"/>
    </mc:Choice>
    <mc:Fallback xmlns="">
      <p:transition spd="slow" advTm="7459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2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2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文本框 87"/>
          <p:cNvSpPr txBox="1"/>
          <p:nvPr/>
        </p:nvSpPr>
        <p:spPr>
          <a:xfrm>
            <a:off x="-34417" y="427081"/>
            <a:ext cx="9178417" cy="5847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zh-CN" altLang="en-US" dirty="0"/>
              <a:t>集合操作</a:t>
            </a:r>
          </a:p>
        </p:txBody>
      </p:sp>
      <p:sp>
        <p:nvSpPr>
          <p:cNvPr id="12" name="矩形 11"/>
          <p:cNvSpPr/>
          <p:nvPr/>
        </p:nvSpPr>
        <p:spPr>
          <a:xfrm>
            <a:off x="547866" y="1332337"/>
            <a:ext cx="6087008" cy="52322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chemeClr val="hlink"/>
              </a:buClr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Huawei Sans" panose="020C0503030203020204" pitchFamily="34" charset="0"/>
              </a:rPr>
              <a:t>四个基本操作</a:t>
            </a:r>
          </a:p>
        </p:txBody>
      </p:sp>
      <p:sp>
        <p:nvSpPr>
          <p:cNvPr id="13" name="object 9"/>
          <p:cNvSpPr txBox="1"/>
          <p:nvPr/>
        </p:nvSpPr>
        <p:spPr>
          <a:xfrm>
            <a:off x="3612572" y="2609871"/>
            <a:ext cx="959428" cy="902170"/>
          </a:xfrm>
          <a:prstGeom prst="rect">
            <a:avLst/>
          </a:prstGeom>
        </p:spPr>
        <p:txBody>
          <a:bodyPr vert="horz" wrap="square" lIns="0" tIns="1797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415"/>
              </a:spcBef>
            </a:pPr>
            <a:r>
              <a:rPr b="1" dirty="0">
                <a:solidFill>
                  <a:srgbClr val="C00000"/>
                </a:solidFill>
                <a:latin typeface="方正兰亭黑简体" panose="02000000000000000000" pitchFamily="2" charset="-122"/>
                <a:cs typeface="微软雅黑"/>
              </a:rPr>
              <a:t>S</a:t>
            </a:r>
            <a:r>
              <a:rPr lang="en-US" b="1" dirty="0">
                <a:solidFill>
                  <a:srgbClr val="C00000"/>
                </a:solidFill>
                <a:latin typeface="方正兰亭黑简体" panose="02000000000000000000" pitchFamily="2" charset="-122"/>
                <a:cs typeface="微软雅黑"/>
              </a:rPr>
              <a:t>1</a:t>
            </a:r>
            <a:r>
              <a:rPr b="1" dirty="0">
                <a:solidFill>
                  <a:srgbClr val="C00000"/>
                </a:solidFill>
                <a:latin typeface="方正兰亭黑简体" panose="02000000000000000000" pitchFamily="2" charset="-122"/>
                <a:cs typeface="微软雅黑"/>
              </a:rPr>
              <a:t> |</a:t>
            </a:r>
            <a:r>
              <a:rPr b="1" spc="-105" dirty="0">
                <a:solidFill>
                  <a:srgbClr val="C00000"/>
                </a:solidFill>
                <a:latin typeface="方正兰亭黑简体" panose="02000000000000000000" pitchFamily="2" charset="-122"/>
                <a:cs typeface="微软雅黑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方正兰亭黑简体" panose="02000000000000000000" pitchFamily="2" charset="-122"/>
                <a:cs typeface="微软雅黑"/>
              </a:rPr>
              <a:t>S2</a:t>
            </a:r>
            <a:endParaRPr dirty="0">
              <a:latin typeface="方正兰亭黑简体" panose="02000000000000000000" pitchFamily="2" charset="-122"/>
              <a:cs typeface="微软雅黑"/>
            </a:endParaRPr>
          </a:p>
          <a:p>
            <a:pPr algn="ctr">
              <a:lnSpc>
                <a:spcPct val="100000"/>
              </a:lnSpc>
              <a:spcBef>
                <a:spcPts val="1320"/>
              </a:spcBef>
            </a:pPr>
            <a:r>
              <a:rPr b="1" dirty="0">
                <a:solidFill>
                  <a:srgbClr val="C00000"/>
                </a:solidFill>
                <a:latin typeface="方正兰亭黑简体" panose="02000000000000000000" pitchFamily="2" charset="-122"/>
                <a:cs typeface="微软雅黑"/>
              </a:rPr>
              <a:t>并</a:t>
            </a:r>
            <a:endParaRPr dirty="0">
              <a:latin typeface="方正兰亭黑简体" panose="02000000000000000000" pitchFamily="2" charset="-122"/>
              <a:cs typeface="微软雅黑"/>
            </a:endParaRPr>
          </a:p>
        </p:txBody>
      </p:sp>
      <p:sp>
        <p:nvSpPr>
          <p:cNvPr id="36" name="object 30"/>
          <p:cNvSpPr txBox="1"/>
          <p:nvPr/>
        </p:nvSpPr>
        <p:spPr>
          <a:xfrm>
            <a:off x="7493645" y="2526830"/>
            <a:ext cx="945223" cy="902170"/>
          </a:xfrm>
          <a:prstGeom prst="rect">
            <a:avLst/>
          </a:prstGeom>
        </p:spPr>
        <p:txBody>
          <a:bodyPr vert="horz" wrap="square" lIns="0" tIns="1797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415"/>
              </a:spcBef>
            </a:pPr>
            <a:r>
              <a:rPr b="1" dirty="0">
                <a:solidFill>
                  <a:srgbClr val="C00000"/>
                </a:solidFill>
                <a:latin typeface="方正兰亭黑简体" panose="02000000000000000000" pitchFamily="2" charset="-122"/>
                <a:cs typeface="微软雅黑"/>
              </a:rPr>
              <a:t>S</a:t>
            </a:r>
            <a:r>
              <a:rPr lang="en-US" b="1" dirty="0">
                <a:solidFill>
                  <a:srgbClr val="C00000"/>
                </a:solidFill>
                <a:latin typeface="方正兰亭黑简体" panose="02000000000000000000" pitchFamily="2" charset="-122"/>
                <a:cs typeface="微软雅黑"/>
              </a:rPr>
              <a:t>1</a:t>
            </a:r>
            <a:r>
              <a:rPr b="1" dirty="0">
                <a:solidFill>
                  <a:srgbClr val="C00000"/>
                </a:solidFill>
                <a:latin typeface="方正兰亭黑简体" panose="02000000000000000000" pitchFamily="2" charset="-122"/>
                <a:cs typeface="微软雅黑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方正兰亭黑简体" panose="02000000000000000000" pitchFamily="2" charset="-122"/>
                <a:cs typeface="微软雅黑"/>
              </a:rPr>
              <a:t>–</a:t>
            </a:r>
            <a:r>
              <a:rPr b="1" spc="-105" dirty="0">
                <a:solidFill>
                  <a:srgbClr val="C00000"/>
                </a:solidFill>
                <a:latin typeface="方正兰亭黑简体" panose="02000000000000000000" pitchFamily="2" charset="-122"/>
                <a:cs typeface="微软雅黑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方正兰亭黑简体" panose="02000000000000000000" pitchFamily="2" charset="-122"/>
                <a:cs typeface="微软雅黑"/>
              </a:rPr>
              <a:t>S2</a:t>
            </a:r>
            <a:endParaRPr dirty="0">
              <a:latin typeface="方正兰亭黑简体" panose="02000000000000000000" pitchFamily="2" charset="-122"/>
              <a:cs typeface="微软雅黑"/>
            </a:endParaRPr>
          </a:p>
          <a:p>
            <a:pPr algn="ctr">
              <a:lnSpc>
                <a:spcPct val="100000"/>
              </a:lnSpc>
              <a:spcBef>
                <a:spcPts val="1320"/>
              </a:spcBef>
            </a:pPr>
            <a:r>
              <a:rPr b="1" dirty="0">
                <a:solidFill>
                  <a:srgbClr val="C00000"/>
                </a:solidFill>
                <a:latin typeface="方正兰亭黑简体" panose="02000000000000000000" pitchFamily="2" charset="-122"/>
                <a:cs typeface="微软雅黑"/>
              </a:rPr>
              <a:t>差</a:t>
            </a:r>
            <a:endParaRPr dirty="0">
              <a:latin typeface="方正兰亭黑简体" panose="02000000000000000000" pitchFamily="2" charset="-122"/>
              <a:cs typeface="微软雅黑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663919" y="4293096"/>
            <a:ext cx="1980088" cy="902170"/>
            <a:chOff x="2713232" y="3832075"/>
            <a:chExt cx="1932091" cy="902170"/>
          </a:xfrm>
        </p:grpSpPr>
        <p:sp>
          <p:nvSpPr>
            <p:cNvPr id="33" name="object 27"/>
            <p:cNvSpPr txBox="1"/>
            <p:nvPr/>
          </p:nvSpPr>
          <p:spPr>
            <a:xfrm>
              <a:off x="2713232" y="4143179"/>
              <a:ext cx="216535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endParaRPr sz="2400" dirty="0">
                <a:latin typeface="方正兰亭黑简体" panose="02000000000000000000" pitchFamily="2" charset="-122"/>
                <a:cs typeface="微软雅黑"/>
              </a:endParaRPr>
            </a:p>
          </p:txBody>
        </p:sp>
        <p:sp>
          <p:nvSpPr>
            <p:cNvPr id="37" name="object 31"/>
            <p:cNvSpPr txBox="1"/>
            <p:nvPr/>
          </p:nvSpPr>
          <p:spPr>
            <a:xfrm>
              <a:off x="3484486" y="3832075"/>
              <a:ext cx="1160837" cy="902170"/>
            </a:xfrm>
            <a:prstGeom prst="rect">
              <a:avLst/>
            </a:prstGeom>
          </p:spPr>
          <p:txBody>
            <a:bodyPr vert="horz" wrap="square" lIns="0" tIns="179705" rIns="0" bIns="0" rtlCol="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1415"/>
                </a:spcBef>
              </a:pPr>
              <a:r>
                <a:rPr b="1" dirty="0">
                  <a:solidFill>
                    <a:srgbClr val="C00000"/>
                  </a:solidFill>
                  <a:latin typeface="方正兰亭黑简体" panose="02000000000000000000" pitchFamily="2" charset="-122"/>
                  <a:cs typeface="微软雅黑"/>
                </a:rPr>
                <a:t>S</a:t>
              </a:r>
              <a:r>
                <a:rPr lang="en-US" b="1" dirty="0">
                  <a:solidFill>
                    <a:srgbClr val="C00000"/>
                  </a:solidFill>
                  <a:latin typeface="方正兰亭黑简体" panose="02000000000000000000" pitchFamily="2" charset="-122"/>
                  <a:cs typeface="微软雅黑"/>
                </a:rPr>
                <a:t>1</a:t>
              </a:r>
              <a:r>
                <a:rPr b="1" dirty="0">
                  <a:solidFill>
                    <a:srgbClr val="C00000"/>
                  </a:solidFill>
                  <a:latin typeface="方正兰亭黑简体" panose="02000000000000000000" pitchFamily="2" charset="-122"/>
                  <a:cs typeface="微软雅黑"/>
                </a:rPr>
                <a:t> &amp;</a:t>
              </a:r>
              <a:r>
                <a:rPr b="1" spc="-114" dirty="0">
                  <a:solidFill>
                    <a:srgbClr val="C00000"/>
                  </a:solidFill>
                  <a:latin typeface="方正兰亭黑简体" panose="02000000000000000000" pitchFamily="2" charset="-122"/>
                  <a:cs typeface="微软雅黑"/>
                </a:rPr>
                <a:t> </a:t>
              </a:r>
              <a:r>
                <a:rPr lang="en-US" b="1" dirty="0">
                  <a:solidFill>
                    <a:srgbClr val="C00000"/>
                  </a:solidFill>
                  <a:latin typeface="方正兰亭黑简体" panose="02000000000000000000" pitchFamily="2" charset="-122"/>
                  <a:cs typeface="微软雅黑"/>
                </a:rPr>
                <a:t>S2</a:t>
              </a:r>
              <a:endParaRPr dirty="0">
                <a:latin typeface="方正兰亭黑简体" panose="02000000000000000000" pitchFamily="2" charset="-122"/>
                <a:cs typeface="微软雅黑"/>
              </a:endParaRPr>
            </a:p>
            <a:p>
              <a:pPr marL="635" algn="ctr">
                <a:lnSpc>
                  <a:spcPct val="100000"/>
                </a:lnSpc>
                <a:spcBef>
                  <a:spcPts val="1320"/>
                </a:spcBef>
              </a:pPr>
              <a:r>
                <a:rPr b="1" dirty="0">
                  <a:solidFill>
                    <a:srgbClr val="C00000"/>
                  </a:solidFill>
                  <a:latin typeface="方正兰亭黑简体" panose="02000000000000000000" pitchFamily="2" charset="-122"/>
                  <a:cs typeface="微软雅黑"/>
                </a:rPr>
                <a:t>交</a:t>
              </a:r>
              <a:endParaRPr dirty="0">
                <a:latin typeface="方正兰亭黑简体" panose="02000000000000000000" pitchFamily="2" charset="-122"/>
                <a:cs typeface="微软雅黑"/>
              </a:endParaRPr>
            </a:p>
          </p:txBody>
        </p:sp>
      </p:grpSp>
      <p:sp>
        <p:nvSpPr>
          <p:cNvPr id="41" name="object 32"/>
          <p:cNvSpPr txBox="1"/>
          <p:nvPr/>
        </p:nvSpPr>
        <p:spPr>
          <a:xfrm>
            <a:off x="7452320" y="4221088"/>
            <a:ext cx="1019041" cy="902170"/>
          </a:xfrm>
          <a:prstGeom prst="rect">
            <a:avLst/>
          </a:prstGeom>
        </p:spPr>
        <p:txBody>
          <a:bodyPr vert="horz" wrap="square" lIns="0" tIns="1797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415"/>
              </a:spcBef>
            </a:pPr>
            <a:r>
              <a:rPr b="1" dirty="0">
                <a:solidFill>
                  <a:srgbClr val="C00000"/>
                </a:solidFill>
                <a:latin typeface="方正兰亭黑简体" panose="02000000000000000000" pitchFamily="2" charset="-122"/>
                <a:cs typeface="微软雅黑"/>
              </a:rPr>
              <a:t>S</a:t>
            </a:r>
            <a:r>
              <a:rPr lang="en-US" b="1" dirty="0">
                <a:solidFill>
                  <a:srgbClr val="C00000"/>
                </a:solidFill>
                <a:latin typeface="方正兰亭黑简体" panose="02000000000000000000" pitchFamily="2" charset="-122"/>
                <a:cs typeface="微软雅黑"/>
              </a:rPr>
              <a:t>1</a:t>
            </a:r>
            <a:r>
              <a:rPr b="1" dirty="0">
                <a:solidFill>
                  <a:srgbClr val="C00000"/>
                </a:solidFill>
                <a:latin typeface="方正兰亭黑简体" panose="02000000000000000000" pitchFamily="2" charset="-122"/>
                <a:cs typeface="微软雅黑"/>
              </a:rPr>
              <a:t> ^</a:t>
            </a:r>
            <a:r>
              <a:rPr b="1" spc="-105" dirty="0">
                <a:solidFill>
                  <a:srgbClr val="C00000"/>
                </a:solidFill>
                <a:latin typeface="方正兰亭黑简体" panose="02000000000000000000" pitchFamily="2" charset="-122"/>
                <a:cs typeface="微软雅黑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方正兰亭黑简体" panose="02000000000000000000" pitchFamily="2" charset="-122"/>
                <a:cs typeface="微软雅黑"/>
              </a:rPr>
              <a:t>S2</a:t>
            </a:r>
            <a:endParaRPr dirty="0">
              <a:latin typeface="方正兰亭黑简体" panose="02000000000000000000" pitchFamily="2" charset="-122"/>
              <a:cs typeface="微软雅黑"/>
            </a:endParaRPr>
          </a:p>
          <a:p>
            <a:pPr algn="ctr">
              <a:lnSpc>
                <a:spcPct val="100000"/>
              </a:lnSpc>
              <a:spcBef>
                <a:spcPts val="1320"/>
              </a:spcBef>
            </a:pPr>
            <a:r>
              <a:rPr b="1" dirty="0">
                <a:solidFill>
                  <a:srgbClr val="C00000"/>
                </a:solidFill>
                <a:latin typeface="方正兰亭黑简体" panose="02000000000000000000" pitchFamily="2" charset="-122"/>
                <a:cs typeface="微软雅黑"/>
              </a:rPr>
              <a:t>补</a:t>
            </a:r>
            <a:endParaRPr dirty="0">
              <a:latin typeface="方正兰亭黑简体" panose="02000000000000000000" pitchFamily="2" charset="-122"/>
              <a:cs typeface="微软雅黑"/>
            </a:endParaRPr>
          </a:p>
        </p:txBody>
      </p:sp>
      <p:pic>
        <p:nvPicPr>
          <p:cNvPr id="42" name="图片 4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07211" y="2204864"/>
            <a:ext cx="2114903" cy="1400605"/>
          </a:xfrm>
          <a:prstGeom prst="rect">
            <a:avLst/>
          </a:prstGeom>
        </p:spPr>
      </p:pic>
      <p:pic>
        <p:nvPicPr>
          <p:cNvPr id="43" name="图片 4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76056" y="2147954"/>
            <a:ext cx="2016224" cy="1412928"/>
          </a:xfrm>
          <a:prstGeom prst="rect">
            <a:avLst/>
          </a:prstGeom>
        </p:spPr>
      </p:pic>
      <p:pic>
        <p:nvPicPr>
          <p:cNvPr id="45" name="图片 4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07210" y="3902832"/>
            <a:ext cx="2114903" cy="1423413"/>
          </a:xfrm>
          <a:prstGeom prst="rect">
            <a:avLst/>
          </a:prstGeom>
        </p:spPr>
      </p:pic>
      <p:pic>
        <p:nvPicPr>
          <p:cNvPr id="46" name="图片 4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076056" y="3903809"/>
            <a:ext cx="2016224" cy="135304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44300253"/>
      </p:ext>
    </p:extLst>
  </p:cSld>
  <p:clrMapOvr>
    <a:masterClrMapping/>
  </p:clrMapOvr>
  <p:transition spd="slow" advTm="4350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36" grpId="0"/>
      <p:bldP spid="41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文本框 87"/>
          <p:cNvSpPr txBox="1"/>
          <p:nvPr/>
        </p:nvSpPr>
        <p:spPr>
          <a:xfrm>
            <a:off x="-34417" y="427081"/>
            <a:ext cx="9178417" cy="5847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zh-CN" altLang="en-US" dirty="0"/>
              <a:t>集合操作</a:t>
            </a:r>
          </a:p>
        </p:txBody>
      </p:sp>
      <p:graphicFrame>
        <p:nvGraphicFramePr>
          <p:cNvPr id="38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1673510"/>
              </p:ext>
            </p:extLst>
          </p:nvPr>
        </p:nvGraphicFramePr>
        <p:xfrm>
          <a:off x="467544" y="1406702"/>
          <a:ext cx="8334647" cy="5415598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7118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227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546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b="1" dirty="0">
                          <a:latin typeface="微软雅黑" pitchFamily="34" charset="-122"/>
                          <a:ea typeface="微软雅黑" pitchFamily="34" charset="-122"/>
                        </a:rPr>
                        <a:t>操作符及应用</a:t>
                      </a:r>
                      <a:endParaRPr sz="2000" b="1" dirty="0">
                        <a:latin typeface="微软雅黑" pitchFamily="34" charset="-122"/>
                        <a:ea typeface="微软雅黑" pitchFamily="34" charset="-122"/>
                        <a:cs typeface="微软雅黑"/>
                      </a:endParaRPr>
                    </a:p>
                  </a:txBody>
                  <a:tcPr marL="0" marR="0" marT="603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b="1" dirty="0">
                          <a:latin typeface="微软雅黑" pitchFamily="34" charset="-122"/>
                          <a:ea typeface="微软雅黑" pitchFamily="34" charset="-122"/>
                        </a:rPr>
                        <a:t>描</a:t>
                      </a:r>
                      <a:r>
                        <a:rPr lang="en-US" sz="2000" b="1" dirty="0">
                          <a:latin typeface="微软雅黑" pitchFamily="34" charset="-122"/>
                          <a:ea typeface="微软雅黑" pitchFamily="34" charset="-122"/>
                        </a:rPr>
                        <a:t>      </a:t>
                      </a:r>
                      <a:r>
                        <a:rPr sz="2000" b="1" dirty="0">
                          <a:latin typeface="微软雅黑" pitchFamily="34" charset="-122"/>
                          <a:ea typeface="微软雅黑" pitchFamily="34" charset="-122"/>
                        </a:rPr>
                        <a:t>述</a:t>
                      </a:r>
                      <a:endParaRPr sz="2000" b="1" dirty="0">
                        <a:latin typeface="微软雅黑" pitchFamily="34" charset="-122"/>
                        <a:ea typeface="微软雅黑" pitchFamily="34" charset="-122"/>
                        <a:cs typeface="微软雅黑"/>
                      </a:endParaRPr>
                    </a:p>
                  </a:txBody>
                  <a:tcPr marL="0" marR="0" marT="603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322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9pPr>
                    </a:lstStyle>
                    <a:p>
                      <a:pPr marL="360000" lvl="1" algn="l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2000" b="1" spc="-5" dirty="0">
                          <a:latin typeface="微软雅黑" pitchFamily="34" charset="-122"/>
                          <a:ea typeface="微软雅黑" pitchFamily="34" charset="-122"/>
                        </a:rPr>
                        <a:t>S</a:t>
                      </a:r>
                      <a:r>
                        <a:rPr lang="en-US" sz="2000" b="1" spc="-5" dirty="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r>
                        <a:rPr sz="2000" b="1" spc="-5" dirty="0">
                          <a:latin typeface="微软雅黑" pitchFamily="34" charset="-122"/>
                          <a:ea typeface="微软雅黑" pitchFamily="34" charset="-122"/>
                        </a:rPr>
                        <a:t> |</a:t>
                      </a:r>
                      <a:r>
                        <a:rPr sz="2000" b="1" spc="-25" dirty="0">
                          <a:latin typeface="微软雅黑" pitchFamily="34" charset="-122"/>
                          <a:ea typeface="微软雅黑" pitchFamily="34" charset="-122"/>
                        </a:rPr>
                        <a:t> </a:t>
                      </a:r>
                      <a:r>
                        <a:rPr lang="en-US" sz="2000" b="1" spc="-5" dirty="0">
                          <a:latin typeface="微软雅黑" pitchFamily="34" charset="-122"/>
                          <a:ea typeface="微软雅黑" pitchFamily="34" charset="-122"/>
                        </a:rPr>
                        <a:t>S2</a:t>
                      </a:r>
                      <a:endParaRPr sz="2000" b="1" dirty="0">
                        <a:latin typeface="微软雅黑" pitchFamily="34" charset="-122"/>
                        <a:ea typeface="微软雅黑" pitchFamily="34" charset="-122"/>
                        <a:cs typeface="微软雅黑"/>
                      </a:endParaRPr>
                    </a:p>
                  </a:txBody>
                  <a:tcPr marL="0" marR="0" marT="609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9pPr>
                    </a:lstStyle>
                    <a:p>
                      <a:pPr marL="3600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2000" b="1" dirty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并</a:t>
                      </a:r>
                      <a:r>
                        <a:rPr sz="2000" b="1" dirty="0">
                          <a:latin typeface="微软雅黑" pitchFamily="34" charset="-122"/>
                          <a:ea typeface="微软雅黑" pitchFamily="34" charset="-122"/>
                        </a:rPr>
                        <a:t>，返回一个</a:t>
                      </a:r>
                      <a:r>
                        <a:rPr sz="2000" b="1" kern="1200" dirty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新集合</a:t>
                      </a:r>
                      <a:r>
                        <a:rPr sz="2000" b="1" dirty="0">
                          <a:latin typeface="微软雅黑" pitchFamily="34" charset="-122"/>
                          <a:ea typeface="微软雅黑" pitchFamily="34" charset="-122"/>
                        </a:rPr>
                        <a:t>，包括在集合</a:t>
                      </a:r>
                      <a:r>
                        <a:rPr sz="2000" b="1" spc="-5" dirty="0">
                          <a:latin typeface="微软雅黑" pitchFamily="34" charset="-122"/>
                          <a:ea typeface="微软雅黑" pitchFamily="34" charset="-122"/>
                        </a:rPr>
                        <a:t>S</a:t>
                      </a:r>
                      <a:r>
                        <a:rPr lang="en-US" sz="2000" b="1" spc="-5" dirty="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r>
                        <a:rPr sz="2000" b="1" dirty="0">
                          <a:latin typeface="微软雅黑" pitchFamily="34" charset="-122"/>
                          <a:ea typeface="微软雅黑" pitchFamily="34" charset="-122"/>
                        </a:rPr>
                        <a:t>和</a:t>
                      </a:r>
                      <a:r>
                        <a:rPr lang="en-US" sz="2000" b="1" spc="-5" dirty="0">
                          <a:latin typeface="微软雅黑" pitchFamily="34" charset="-122"/>
                          <a:ea typeface="微软雅黑" pitchFamily="34" charset="-122"/>
                        </a:rPr>
                        <a:t>S2</a:t>
                      </a:r>
                      <a:r>
                        <a:rPr sz="2000" b="1" dirty="0">
                          <a:latin typeface="微软雅黑" pitchFamily="34" charset="-122"/>
                          <a:ea typeface="微软雅黑" pitchFamily="34" charset="-122"/>
                        </a:rPr>
                        <a:t>中的</a:t>
                      </a:r>
                      <a:r>
                        <a:rPr sz="2000" b="1" kern="1200" dirty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所有</a:t>
                      </a:r>
                      <a:r>
                        <a:rPr sz="2000" b="1" dirty="0">
                          <a:latin typeface="微软雅黑" pitchFamily="34" charset="-122"/>
                          <a:ea typeface="微软雅黑" pitchFamily="34" charset="-122"/>
                        </a:rPr>
                        <a:t>元素</a:t>
                      </a:r>
                      <a:endParaRPr lang="en-US" sz="2000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3600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lang="zh-CN" altLang="en-US" sz="2000" b="1" baseline="0" dirty="0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  <a:cs typeface="微软雅黑"/>
                        </a:rPr>
                        <a:t>举例：</a:t>
                      </a:r>
                      <a:r>
                        <a:rPr lang="en-US" altLang="zh-CN" sz="2000" b="1" baseline="0" dirty="0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  <a:cs typeface="微软雅黑"/>
                        </a:rPr>
                        <a:t>S1|S2</a:t>
                      </a:r>
                      <a:r>
                        <a:rPr lang="zh-CN" altLang="en-US" sz="2000" b="1" baseline="0" dirty="0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  <a:cs typeface="微软雅黑"/>
                        </a:rPr>
                        <a:t>       结果为 </a:t>
                      </a:r>
                      <a:r>
                        <a:rPr lang="en-US" altLang="zh-CN" sz="2000" b="1" baseline="0" dirty="0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  <a:cs typeface="微软雅黑"/>
                        </a:rPr>
                        <a:t>{1, 2, 3, 4, 5, 6, 7, 8}</a:t>
                      </a:r>
                      <a:endParaRPr sz="2000" b="1" dirty="0">
                        <a:latin typeface="微软雅黑" pitchFamily="34" charset="-122"/>
                        <a:ea typeface="微软雅黑" pitchFamily="34" charset="-122"/>
                        <a:cs typeface="微软雅黑"/>
                      </a:endParaRPr>
                    </a:p>
                  </a:txBody>
                  <a:tcPr marL="0" marR="0" marT="971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255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9pPr>
                    </a:lstStyle>
                    <a:p>
                      <a:pPr marL="360000" lvl="1" algn="l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2000" b="1" spc="-5" dirty="0">
                          <a:latin typeface="微软雅黑" pitchFamily="34" charset="-122"/>
                          <a:ea typeface="微软雅黑" pitchFamily="34" charset="-122"/>
                        </a:rPr>
                        <a:t>S</a:t>
                      </a:r>
                      <a:r>
                        <a:rPr lang="en-US" sz="2000" b="1" spc="-5" dirty="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r>
                        <a:rPr sz="2000" b="1" spc="-5" dirty="0">
                          <a:latin typeface="微软雅黑" pitchFamily="34" charset="-122"/>
                          <a:ea typeface="微软雅黑" pitchFamily="34" charset="-122"/>
                        </a:rPr>
                        <a:t>-</a:t>
                      </a:r>
                      <a:r>
                        <a:rPr sz="2000" b="1" spc="-25" dirty="0">
                          <a:latin typeface="微软雅黑" pitchFamily="34" charset="-122"/>
                          <a:ea typeface="微软雅黑" pitchFamily="34" charset="-122"/>
                        </a:rPr>
                        <a:t> </a:t>
                      </a:r>
                      <a:r>
                        <a:rPr lang="en-US" sz="2000" b="1" spc="-5" dirty="0">
                          <a:latin typeface="微软雅黑" pitchFamily="34" charset="-122"/>
                          <a:ea typeface="微软雅黑" pitchFamily="34" charset="-122"/>
                        </a:rPr>
                        <a:t>S2</a:t>
                      </a:r>
                      <a:endParaRPr sz="2000" b="1" dirty="0">
                        <a:latin typeface="微软雅黑" pitchFamily="34" charset="-122"/>
                        <a:ea typeface="微软雅黑" pitchFamily="34" charset="-122"/>
                        <a:cs typeface="微软雅黑"/>
                      </a:endParaRPr>
                    </a:p>
                  </a:txBody>
                  <a:tcPr marL="0" marR="0" marT="609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9pPr>
                    </a:lstStyle>
                    <a:p>
                      <a:pPr marL="3600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2000" b="1" kern="1200" dirty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差</a:t>
                      </a:r>
                      <a:r>
                        <a:rPr sz="2000" b="1" dirty="0">
                          <a:latin typeface="微软雅黑" pitchFamily="34" charset="-122"/>
                          <a:ea typeface="微软雅黑" pitchFamily="34" charset="-122"/>
                        </a:rPr>
                        <a:t>，返回一个新集合，包括</a:t>
                      </a:r>
                      <a:r>
                        <a:rPr sz="2000" b="1" kern="1200" dirty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在集合S</a:t>
                      </a:r>
                      <a:r>
                        <a:rPr lang="en-US" sz="2000" b="1" kern="1200" dirty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</a:t>
                      </a:r>
                      <a:r>
                        <a:rPr sz="2000" b="1" dirty="0">
                          <a:latin typeface="微软雅黑" pitchFamily="34" charset="-122"/>
                          <a:ea typeface="微软雅黑" pitchFamily="34" charset="-122"/>
                        </a:rPr>
                        <a:t>但</a:t>
                      </a:r>
                      <a:r>
                        <a:rPr sz="2000" b="1" kern="1200" dirty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不在</a:t>
                      </a:r>
                      <a:r>
                        <a:rPr lang="en-US" sz="2000" b="1" kern="1200" dirty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S2</a:t>
                      </a:r>
                      <a:r>
                        <a:rPr sz="2000" b="1" dirty="0">
                          <a:latin typeface="微软雅黑" pitchFamily="34" charset="-122"/>
                          <a:ea typeface="微软雅黑" pitchFamily="34" charset="-122"/>
                        </a:rPr>
                        <a:t>中的元素</a:t>
                      </a:r>
                      <a:endParaRPr lang="en-US" sz="2000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3600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lang="zh-CN" altLang="en-US" sz="2000" b="1" baseline="0" dirty="0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  <a:cs typeface="微软雅黑"/>
                        </a:rPr>
                        <a:t>举例：</a:t>
                      </a:r>
                      <a:r>
                        <a:rPr lang="en-US" altLang="zh-CN" sz="2000" b="1" baseline="0" dirty="0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  <a:cs typeface="微软雅黑"/>
                        </a:rPr>
                        <a:t>S1-S2</a:t>
                      </a:r>
                      <a:r>
                        <a:rPr lang="zh-CN" altLang="en-US" sz="2000" b="1" baseline="0" dirty="0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  <a:cs typeface="微软雅黑"/>
                        </a:rPr>
                        <a:t>       结果为 </a:t>
                      </a:r>
                      <a:r>
                        <a:rPr lang="en-US" altLang="zh-CN" sz="2000" b="1" baseline="0" dirty="0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  <a:cs typeface="微软雅黑"/>
                        </a:rPr>
                        <a:t>{1, 2, 3}</a:t>
                      </a:r>
                      <a:endParaRPr sz="2000" b="1" dirty="0">
                        <a:latin typeface="微软雅黑" pitchFamily="34" charset="-122"/>
                        <a:ea typeface="微软雅黑" pitchFamily="34" charset="-122"/>
                        <a:cs typeface="微软雅黑"/>
                      </a:endParaRPr>
                    </a:p>
                  </a:txBody>
                  <a:tcPr marL="0" marR="0" marT="971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59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9pPr>
                    </a:lstStyle>
                    <a:p>
                      <a:pPr marL="360000" lvl="1" algn="l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2000" b="1" spc="-5" dirty="0">
                          <a:latin typeface="微软雅黑" pitchFamily="34" charset="-122"/>
                          <a:ea typeface="微软雅黑" pitchFamily="34" charset="-122"/>
                        </a:rPr>
                        <a:t>S</a:t>
                      </a:r>
                      <a:r>
                        <a:rPr lang="en-US" sz="2000" b="1" spc="-5" dirty="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r>
                        <a:rPr sz="2000" b="1" spc="-5" dirty="0">
                          <a:latin typeface="微软雅黑" pitchFamily="34" charset="-122"/>
                          <a:ea typeface="微软雅黑" pitchFamily="34" charset="-122"/>
                        </a:rPr>
                        <a:t>&amp;</a:t>
                      </a:r>
                      <a:r>
                        <a:rPr sz="2000" b="1" spc="-25" dirty="0">
                          <a:latin typeface="微软雅黑" pitchFamily="34" charset="-122"/>
                          <a:ea typeface="微软雅黑" pitchFamily="34" charset="-122"/>
                        </a:rPr>
                        <a:t> </a:t>
                      </a:r>
                      <a:r>
                        <a:rPr lang="en-US" sz="2000" b="1" spc="-5" dirty="0">
                          <a:latin typeface="微软雅黑" pitchFamily="34" charset="-122"/>
                          <a:ea typeface="微软雅黑" pitchFamily="34" charset="-122"/>
                        </a:rPr>
                        <a:t>S2</a:t>
                      </a:r>
                      <a:endParaRPr sz="2000" b="1" dirty="0">
                        <a:latin typeface="微软雅黑" pitchFamily="34" charset="-122"/>
                        <a:ea typeface="微软雅黑" pitchFamily="34" charset="-122"/>
                        <a:cs typeface="微软雅黑"/>
                      </a:endParaRPr>
                    </a:p>
                  </a:txBody>
                  <a:tcPr marL="0" marR="0" marT="609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9pPr>
                    </a:lstStyle>
                    <a:p>
                      <a:pPr marL="3600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2000" b="1" kern="1200" dirty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交</a:t>
                      </a:r>
                      <a:r>
                        <a:rPr sz="2000" b="1" dirty="0">
                          <a:latin typeface="微软雅黑" pitchFamily="34" charset="-122"/>
                          <a:ea typeface="微软雅黑" pitchFamily="34" charset="-122"/>
                        </a:rPr>
                        <a:t>，返回一个新集合，包括</a:t>
                      </a:r>
                      <a:r>
                        <a:rPr sz="2000" b="1" kern="1200" dirty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同时</a:t>
                      </a:r>
                      <a:r>
                        <a:rPr sz="2000" b="1" dirty="0">
                          <a:latin typeface="微软雅黑" pitchFamily="34" charset="-122"/>
                          <a:ea typeface="微软雅黑" pitchFamily="34" charset="-122"/>
                        </a:rPr>
                        <a:t>在集合</a:t>
                      </a:r>
                      <a:r>
                        <a:rPr sz="2000" b="1" kern="1200" dirty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S</a:t>
                      </a:r>
                      <a:r>
                        <a:rPr lang="en-US" sz="2000" b="1" kern="1200" dirty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</a:t>
                      </a:r>
                      <a:r>
                        <a:rPr sz="2000" b="1" kern="1200" dirty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和</a:t>
                      </a:r>
                      <a:r>
                        <a:rPr lang="en-US" sz="2000" b="1" kern="1200" dirty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S2</a:t>
                      </a:r>
                      <a:r>
                        <a:rPr sz="2000" b="1" dirty="0">
                          <a:latin typeface="微软雅黑" pitchFamily="34" charset="-122"/>
                          <a:ea typeface="微软雅黑" pitchFamily="34" charset="-122"/>
                        </a:rPr>
                        <a:t>中的元素</a:t>
                      </a:r>
                      <a:endParaRPr lang="en-US" sz="2000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3600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lang="zh-CN" altLang="en-US" sz="2000" b="1" baseline="0" dirty="0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  <a:cs typeface="微软雅黑"/>
                        </a:rPr>
                        <a:t>举例：</a:t>
                      </a:r>
                      <a:r>
                        <a:rPr lang="en-US" altLang="zh-CN" sz="2000" b="1" baseline="0" dirty="0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  <a:cs typeface="微软雅黑"/>
                        </a:rPr>
                        <a:t>S1&amp;S2</a:t>
                      </a:r>
                      <a:r>
                        <a:rPr lang="zh-CN" altLang="en-US" sz="2000" b="1" baseline="0" dirty="0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  <a:cs typeface="微软雅黑"/>
                        </a:rPr>
                        <a:t>      结果为 </a:t>
                      </a:r>
                      <a:r>
                        <a:rPr lang="en-US" altLang="zh-CN" sz="2000" b="1" baseline="0" dirty="0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  <a:cs typeface="微软雅黑"/>
                        </a:rPr>
                        <a:t>{4, 5}</a:t>
                      </a:r>
                      <a:endParaRPr sz="2000" b="1" dirty="0">
                        <a:latin typeface="微软雅黑" pitchFamily="34" charset="-122"/>
                        <a:ea typeface="微软雅黑" pitchFamily="34" charset="-122"/>
                        <a:cs typeface="微软雅黑"/>
                      </a:endParaRPr>
                    </a:p>
                  </a:txBody>
                  <a:tcPr marL="0" marR="0" marT="971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59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9pPr>
                    </a:lstStyle>
                    <a:p>
                      <a:pPr marL="360000" lvl="1" algn="l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2000" b="1" spc="-5" dirty="0">
                          <a:latin typeface="微软雅黑" pitchFamily="34" charset="-122"/>
                          <a:ea typeface="微软雅黑" pitchFamily="34" charset="-122"/>
                        </a:rPr>
                        <a:t>S</a:t>
                      </a:r>
                      <a:r>
                        <a:rPr lang="en-US" sz="2000" b="1" spc="-5" dirty="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r>
                        <a:rPr sz="2000" b="1" spc="-5" dirty="0">
                          <a:latin typeface="微软雅黑" pitchFamily="34" charset="-122"/>
                          <a:ea typeface="微软雅黑" pitchFamily="34" charset="-122"/>
                        </a:rPr>
                        <a:t> ^</a:t>
                      </a:r>
                      <a:r>
                        <a:rPr sz="2000" b="1" spc="-25" dirty="0">
                          <a:latin typeface="微软雅黑" pitchFamily="34" charset="-122"/>
                          <a:ea typeface="微软雅黑" pitchFamily="34" charset="-122"/>
                        </a:rPr>
                        <a:t> </a:t>
                      </a:r>
                      <a:r>
                        <a:rPr lang="en-US" sz="2000" b="1" spc="-5" dirty="0">
                          <a:latin typeface="微软雅黑" pitchFamily="34" charset="-122"/>
                          <a:ea typeface="微软雅黑" pitchFamily="34" charset="-122"/>
                        </a:rPr>
                        <a:t>S2</a:t>
                      </a:r>
                      <a:endParaRPr sz="2000" b="1" dirty="0">
                        <a:latin typeface="微软雅黑" pitchFamily="34" charset="-122"/>
                        <a:ea typeface="微软雅黑" pitchFamily="34" charset="-122"/>
                        <a:cs typeface="微软雅黑"/>
                      </a:endParaRPr>
                    </a:p>
                  </a:txBody>
                  <a:tcPr marL="0" marR="0" marT="609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9pPr>
                    </a:lstStyle>
                    <a:p>
                      <a:pPr marL="3600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2000" b="1" kern="1200" dirty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补</a:t>
                      </a:r>
                      <a:r>
                        <a:rPr sz="2000" b="1" dirty="0">
                          <a:latin typeface="微软雅黑" pitchFamily="34" charset="-122"/>
                          <a:ea typeface="微软雅黑" pitchFamily="34" charset="-122"/>
                        </a:rPr>
                        <a:t>，返回一个新集合，包括集合</a:t>
                      </a:r>
                      <a:r>
                        <a:rPr sz="2000" b="1" spc="-5" dirty="0">
                          <a:latin typeface="微软雅黑" pitchFamily="34" charset="-122"/>
                          <a:ea typeface="微软雅黑" pitchFamily="34" charset="-122"/>
                        </a:rPr>
                        <a:t>S</a:t>
                      </a:r>
                      <a:r>
                        <a:rPr lang="en-US" sz="2000" b="1" spc="-5" dirty="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r>
                        <a:rPr sz="2000" b="1" dirty="0">
                          <a:latin typeface="微软雅黑" pitchFamily="34" charset="-122"/>
                          <a:ea typeface="微软雅黑" pitchFamily="34" charset="-122"/>
                        </a:rPr>
                        <a:t>和</a:t>
                      </a:r>
                      <a:r>
                        <a:rPr lang="en-US" sz="2000" b="1" spc="-5" dirty="0">
                          <a:latin typeface="微软雅黑" pitchFamily="34" charset="-122"/>
                          <a:ea typeface="微软雅黑" pitchFamily="34" charset="-122"/>
                        </a:rPr>
                        <a:t>S2</a:t>
                      </a:r>
                      <a:r>
                        <a:rPr sz="2000" b="1" dirty="0">
                          <a:latin typeface="微软雅黑" pitchFamily="34" charset="-122"/>
                          <a:ea typeface="微软雅黑" pitchFamily="34" charset="-122"/>
                        </a:rPr>
                        <a:t>中的</a:t>
                      </a:r>
                      <a:r>
                        <a:rPr sz="2000" b="1" kern="1200" dirty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非相同</a:t>
                      </a:r>
                      <a:r>
                        <a:rPr sz="2000" b="1" dirty="0">
                          <a:latin typeface="微软雅黑" pitchFamily="34" charset="-122"/>
                          <a:ea typeface="微软雅黑" pitchFamily="34" charset="-122"/>
                        </a:rPr>
                        <a:t>元素</a:t>
                      </a:r>
                      <a:endParaRPr lang="en-US" sz="2000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3600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lang="zh-CN" altLang="en-US" sz="2000" b="1" baseline="0" dirty="0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  <a:cs typeface="微软雅黑"/>
                        </a:rPr>
                        <a:t>举例：</a:t>
                      </a:r>
                      <a:r>
                        <a:rPr lang="en-US" altLang="zh-CN" sz="2000" b="1" baseline="0" dirty="0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  <a:cs typeface="微软雅黑"/>
                        </a:rPr>
                        <a:t>S1^S2</a:t>
                      </a:r>
                      <a:r>
                        <a:rPr lang="zh-CN" altLang="en-US" sz="2000" b="1" baseline="0" dirty="0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  <a:cs typeface="微软雅黑"/>
                        </a:rPr>
                        <a:t>      结果为 </a:t>
                      </a:r>
                      <a:r>
                        <a:rPr lang="en-US" altLang="zh-CN" sz="2000" b="1" baseline="0" dirty="0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  <a:cs typeface="微软雅黑"/>
                        </a:rPr>
                        <a:t>{1, 2, 3, 6, 7, 8}</a:t>
                      </a:r>
                      <a:endParaRPr sz="2000" b="1" dirty="0">
                        <a:latin typeface="微软雅黑" pitchFamily="34" charset="-122"/>
                        <a:ea typeface="微软雅黑" pitchFamily="34" charset="-122"/>
                        <a:cs typeface="微软雅黑"/>
                      </a:endParaRPr>
                    </a:p>
                  </a:txBody>
                  <a:tcPr marL="0" marR="0" marT="971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131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9pPr>
                    </a:lstStyle>
                    <a:p>
                      <a:pPr marL="360000" lvl="1" algn="l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2000" b="1" spc="-5" dirty="0">
                          <a:latin typeface="微软雅黑" pitchFamily="34" charset="-122"/>
                          <a:ea typeface="微软雅黑" pitchFamily="34" charset="-122"/>
                        </a:rPr>
                        <a:t>S</a:t>
                      </a:r>
                      <a:r>
                        <a:rPr lang="en-US" sz="2000" b="1" spc="-5" dirty="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r>
                        <a:rPr sz="2000" b="1" spc="-5" dirty="0">
                          <a:latin typeface="微软雅黑" pitchFamily="34" charset="-122"/>
                          <a:ea typeface="微软雅黑" pitchFamily="34" charset="-122"/>
                        </a:rPr>
                        <a:t>&lt;=</a:t>
                      </a:r>
                      <a:r>
                        <a:rPr lang="en-US" sz="2000" b="1" spc="-5" dirty="0">
                          <a:latin typeface="微软雅黑" pitchFamily="34" charset="-122"/>
                          <a:ea typeface="微软雅黑" pitchFamily="34" charset="-122"/>
                        </a:rPr>
                        <a:t>S2 </a:t>
                      </a:r>
                      <a:r>
                        <a:rPr sz="2000" b="1" spc="-5" dirty="0">
                          <a:latin typeface="微软雅黑" pitchFamily="34" charset="-122"/>
                          <a:ea typeface="微软雅黑" pitchFamily="34" charset="-122"/>
                        </a:rPr>
                        <a:t>或S</a:t>
                      </a:r>
                      <a:r>
                        <a:rPr lang="en-US" sz="2000" b="1" spc="-5" dirty="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r>
                        <a:rPr sz="2000" b="1" spc="-5" dirty="0">
                          <a:latin typeface="微软雅黑" pitchFamily="34" charset="-122"/>
                          <a:ea typeface="微软雅黑" pitchFamily="34" charset="-122"/>
                        </a:rPr>
                        <a:t>&lt;</a:t>
                      </a:r>
                      <a:r>
                        <a:rPr sz="2000" b="1" spc="-40" dirty="0">
                          <a:latin typeface="微软雅黑" pitchFamily="34" charset="-122"/>
                          <a:ea typeface="微软雅黑" pitchFamily="34" charset="-122"/>
                        </a:rPr>
                        <a:t> </a:t>
                      </a:r>
                      <a:r>
                        <a:rPr lang="en-US" sz="2000" b="1" spc="-5" dirty="0">
                          <a:latin typeface="微软雅黑" pitchFamily="34" charset="-122"/>
                          <a:ea typeface="微软雅黑" pitchFamily="34" charset="-122"/>
                        </a:rPr>
                        <a:t>S2</a:t>
                      </a:r>
                      <a:endParaRPr sz="2000" b="1" dirty="0">
                        <a:latin typeface="微软雅黑" pitchFamily="34" charset="-122"/>
                        <a:ea typeface="微软雅黑" pitchFamily="34" charset="-122"/>
                        <a:cs typeface="微软雅黑"/>
                      </a:endParaRPr>
                    </a:p>
                  </a:txBody>
                  <a:tcPr marL="0" marR="0" marT="609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9pPr>
                    </a:lstStyle>
                    <a:p>
                      <a:pPr marL="3600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2000" b="1" dirty="0">
                          <a:latin typeface="微软雅黑" pitchFamily="34" charset="-122"/>
                          <a:ea typeface="微软雅黑" pitchFamily="34" charset="-122"/>
                        </a:rPr>
                        <a:t>返回</a:t>
                      </a:r>
                      <a:r>
                        <a:rPr sz="2000" b="1" spc="-25" dirty="0">
                          <a:latin typeface="微软雅黑" pitchFamily="34" charset="-122"/>
                          <a:ea typeface="微软雅黑" pitchFamily="34" charset="-122"/>
                        </a:rPr>
                        <a:t>True/False，</a:t>
                      </a:r>
                      <a:r>
                        <a:rPr sz="2000" b="1" dirty="0">
                          <a:latin typeface="微软雅黑" pitchFamily="34" charset="-122"/>
                          <a:ea typeface="微软雅黑" pitchFamily="34" charset="-122"/>
                        </a:rPr>
                        <a:t>判断</a:t>
                      </a:r>
                      <a:r>
                        <a:rPr sz="2000" b="1" spc="-5" dirty="0">
                          <a:latin typeface="微软雅黑" pitchFamily="34" charset="-122"/>
                          <a:ea typeface="微软雅黑" pitchFamily="34" charset="-122"/>
                        </a:rPr>
                        <a:t>S</a:t>
                      </a:r>
                      <a:r>
                        <a:rPr lang="en-US" sz="2000" b="1" spc="-5" dirty="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r>
                        <a:rPr sz="2000" b="1" dirty="0">
                          <a:latin typeface="微软雅黑" pitchFamily="34" charset="-122"/>
                          <a:ea typeface="微软雅黑" pitchFamily="34" charset="-122"/>
                        </a:rPr>
                        <a:t>和</a:t>
                      </a:r>
                      <a:r>
                        <a:rPr lang="en-US" sz="2000" b="1" spc="-5" dirty="0">
                          <a:latin typeface="微软雅黑" pitchFamily="34" charset="-122"/>
                          <a:ea typeface="微软雅黑" pitchFamily="34" charset="-122"/>
                        </a:rPr>
                        <a:t>S2</a:t>
                      </a:r>
                      <a:r>
                        <a:rPr sz="2000" b="1" dirty="0">
                          <a:latin typeface="微软雅黑" pitchFamily="34" charset="-122"/>
                          <a:ea typeface="微软雅黑" pitchFamily="34" charset="-122"/>
                        </a:rPr>
                        <a:t>的</a:t>
                      </a:r>
                      <a:r>
                        <a:rPr sz="2000" b="1" kern="1200" dirty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子集关系</a:t>
                      </a:r>
                      <a:endParaRPr lang="en-US" sz="2000" b="1" kern="1200" dirty="0">
                        <a:solidFill>
                          <a:srgbClr val="C00000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marL="3600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lang="zh-CN" altLang="en-US" sz="2000" b="1" baseline="0" dirty="0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  <a:cs typeface="微软雅黑"/>
                        </a:rPr>
                        <a:t>举例：</a:t>
                      </a:r>
                      <a:r>
                        <a:rPr lang="en-US" altLang="zh-CN" sz="2000" b="1" spc="-5" dirty="0">
                          <a:latin typeface="微软雅黑" pitchFamily="34" charset="-122"/>
                          <a:ea typeface="微软雅黑" pitchFamily="34" charset="-122"/>
                        </a:rPr>
                        <a:t>S1&lt;=S2 </a:t>
                      </a:r>
                      <a:r>
                        <a:rPr lang="zh-CN" altLang="en-US" sz="2000" b="1" baseline="0" dirty="0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  <a:cs typeface="微软雅黑"/>
                        </a:rPr>
                        <a:t>   结果为 </a:t>
                      </a:r>
                      <a:r>
                        <a:rPr lang="en-US" altLang="zh-CN" sz="2000" b="1" spc="-25" dirty="0">
                          <a:latin typeface="微软雅黑" pitchFamily="34" charset="-122"/>
                          <a:ea typeface="微软雅黑" pitchFamily="34" charset="-122"/>
                        </a:rPr>
                        <a:t>False</a:t>
                      </a:r>
                      <a:endParaRPr sz="2000" b="1" kern="1200" dirty="0">
                        <a:solidFill>
                          <a:srgbClr val="C00000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971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825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9pPr>
                    </a:lstStyle>
                    <a:p>
                      <a:pPr marL="360000" lvl="1" algn="l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2000" b="1" spc="-5" dirty="0">
                          <a:latin typeface="微软雅黑" pitchFamily="34" charset="-122"/>
                          <a:ea typeface="微软雅黑" pitchFamily="34" charset="-122"/>
                        </a:rPr>
                        <a:t>S</a:t>
                      </a:r>
                      <a:r>
                        <a:rPr lang="en-US" sz="2000" b="1" spc="-5" dirty="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r>
                        <a:rPr sz="2000" b="1" spc="-5" dirty="0">
                          <a:latin typeface="微软雅黑" pitchFamily="34" charset="-122"/>
                          <a:ea typeface="微软雅黑" pitchFamily="34" charset="-122"/>
                        </a:rPr>
                        <a:t>&gt;= </a:t>
                      </a:r>
                      <a:r>
                        <a:rPr lang="en-US" sz="2000" b="1" spc="-5" dirty="0">
                          <a:latin typeface="微软雅黑" pitchFamily="34" charset="-122"/>
                          <a:ea typeface="微软雅黑" pitchFamily="34" charset="-122"/>
                        </a:rPr>
                        <a:t>S2</a:t>
                      </a:r>
                      <a:r>
                        <a:rPr sz="2000" b="1" spc="-5" dirty="0">
                          <a:latin typeface="微软雅黑" pitchFamily="34" charset="-122"/>
                          <a:ea typeface="微软雅黑" pitchFamily="34" charset="-122"/>
                        </a:rPr>
                        <a:t> 或 S</a:t>
                      </a:r>
                      <a:r>
                        <a:rPr lang="en-US" sz="2000" b="1" spc="-5" dirty="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r>
                        <a:rPr sz="2000" b="1" spc="-5" dirty="0">
                          <a:latin typeface="微软雅黑" pitchFamily="34" charset="-122"/>
                          <a:ea typeface="微软雅黑" pitchFamily="34" charset="-122"/>
                        </a:rPr>
                        <a:t>&gt;</a:t>
                      </a:r>
                      <a:r>
                        <a:rPr lang="en-US" sz="2000" b="1" spc="-5" dirty="0">
                          <a:latin typeface="微软雅黑" pitchFamily="34" charset="-122"/>
                          <a:ea typeface="微软雅黑" pitchFamily="34" charset="-122"/>
                        </a:rPr>
                        <a:t>S2</a:t>
                      </a:r>
                      <a:endParaRPr sz="2000" b="1" dirty="0">
                        <a:latin typeface="微软雅黑" pitchFamily="34" charset="-122"/>
                        <a:ea typeface="微软雅黑" pitchFamily="34" charset="-122"/>
                        <a:cs typeface="微软雅黑"/>
                      </a:endParaRPr>
                    </a:p>
                  </a:txBody>
                  <a:tcPr marL="0" marR="0" marT="609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9pPr>
                    </a:lstStyle>
                    <a:p>
                      <a:pPr marL="3600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2000" b="1" dirty="0">
                          <a:latin typeface="微软雅黑" pitchFamily="34" charset="-122"/>
                          <a:ea typeface="微软雅黑" pitchFamily="34" charset="-122"/>
                        </a:rPr>
                        <a:t>返回</a:t>
                      </a:r>
                      <a:r>
                        <a:rPr sz="2000" b="1" spc="-25" dirty="0">
                          <a:latin typeface="微软雅黑" pitchFamily="34" charset="-122"/>
                          <a:ea typeface="微软雅黑" pitchFamily="34" charset="-122"/>
                        </a:rPr>
                        <a:t>True/False，</a:t>
                      </a:r>
                      <a:r>
                        <a:rPr sz="2000" b="1" dirty="0">
                          <a:latin typeface="微软雅黑" pitchFamily="34" charset="-122"/>
                          <a:ea typeface="微软雅黑" pitchFamily="34" charset="-122"/>
                        </a:rPr>
                        <a:t>判断</a:t>
                      </a:r>
                      <a:r>
                        <a:rPr sz="2000" b="1" spc="-5" dirty="0">
                          <a:latin typeface="微软雅黑" pitchFamily="34" charset="-122"/>
                          <a:ea typeface="微软雅黑" pitchFamily="34" charset="-122"/>
                        </a:rPr>
                        <a:t>S</a:t>
                      </a:r>
                      <a:r>
                        <a:rPr lang="en-US" sz="2000" b="1" spc="-5" dirty="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r>
                        <a:rPr sz="2000" b="1" dirty="0">
                          <a:latin typeface="微软雅黑" pitchFamily="34" charset="-122"/>
                          <a:ea typeface="微软雅黑" pitchFamily="34" charset="-122"/>
                        </a:rPr>
                        <a:t>和</a:t>
                      </a:r>
                      <a:r>
                        <a:rPr lang="en-US" sz="2000" b="1" spc="-5" dirty="0">
                          <a:latin typeface="微软雅黑" pitchFamily="34" charset="-122"/>
                          <a:ea typeface="微软雅黑" pitchFamily="34" charset="-122"/>
                        </a:rPr>
                        <a:t>S2</a:t>
                      </a:r>
                      <a:r>
                        <a:rPr sz="2000" b="1" dirty="0">
                          <a:latin typeface="微软雅黑" pitchFamily="34" charset="-122"/>
                          <a:ea typeface="微软雅黑" pitchFamily="34" charset="-122"/>
                        </a:rPr>
                        <a:t>的</a:t>
                      </a:r>
                      <a:r>
                        <a:rPr sz="2000" b="1" kern="1200" dirty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包含关系</a:t>
                      </a:r>
                      <a:endParaRPr lang="en-US" sz="2000" b="1" kern="1200" dirty="0">
                        <a:solidFill>
                          <a:srgbClr val="C00000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marL="3600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lang="zh-CN" altLang="en-US" sz="2000" b="1" baseline="0" dirty="0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  <a:cs typeface="微软雅黑"/>
                        </a:rPr>
                        <a:t>举例：</a:t>
                      </a:r>
                      <a:r>
                        <a:rPr lang="en-US" altLang="zh-CN" sz="2000" b="1" spc="-5" dirty="0">
                          <a:latin typeface="微软雅黑" pitchFamily="34" charset="-122"/>
                          <a:ea typeface="微软雅黑" pitchFamily="34" charset="-122"/>
                        </a:rPr>
                        <a:t>S1&gt;= S2 </a:t>
                      </a:r>
                      <a:r>
                        <a:rPr lang="zh-CN" altLang="en-US" sz="2000" b="1" baseline="0" dirty="0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  <a:cs typeface="微软雅黑"/>
                        </a:rPr>
                        <a:t>  结果为 </a:t>
                      </a:r>
                      <a:r>
                        <a:rPr lang="en-US" altLang="zh-CN" sz="2000" b="1" spc="-25" dirty="0">
                          <a:latin typeface="微软雅黑" pitchFamily="34" charset="-122"/>
                          <a:ea typeface="微软雅黑" pitchFamily="34" charset="-122"/>
                        </a:rPr>
                        <a:t>False</a:t>
                      </a:r>
                      <a:r>
                        <a:rPr lang="zh-CN" altLang="en-US" sz="2000" b="1" baseline="0" dirty="0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  <a:cs typeface="微软雅黑"/>
                        </a:rPr>
                        <a:t> </a:t>
                      </a:r>
                      <a:endParaRPr sz="2000" b="1" kern="1200" dirty="0">
                        <a:solidFill>
                          <a:srgbClr val="C00000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971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2422785A-DF16-4ABC-B647-EA6694298C66}"/>
              </a:ext>
            </a:extLst>
          </p:cNvPr>
          <p:cNvSpPr txBox="1"/>
          <p:nvPr/>
        </p:nvSpPr>
        <p:spPr>
          <a:xfrm>
            <a:off x="1259632" y="980728"/>
            <a:ext cx="66967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/>
              </a:rPr>
              <a:t>假设集合 </a:t>
            </a:r>
            <a:r>
              <a:rPr lang="en-US" altLang="zh-CN" sz="20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/>
              </a:rPr>
              <a:t>S1={1,2,3,4,5} 	S2={4,5,6,7,8}</a:t>
            </a:r>
            <a:endParaRPr lang="zh-CN" altLang="en-US" sz="2000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cs typeface="微软雅黑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C5301E95-B89B-4155-9600-F422CA218183}"/>
              </a:ext>
            </a:extLst>
          </p:cNvPr>
          <p:cNvCxnSpPr>
            <a:cxnSpLocks/>
          </p:cNvCxnSpPr>
          <p:nvPr/>
        </p:nvCxnSpPr>
        <p:spPr>
          <a:xfrm>
            <a:off x="755576" y="2636912"/>
            <a:ext cx="1008112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CF3AB7F6-B1FB-4E56-9FC1-6732FBC3B02B}"/>
              </a:ext>
            </a:extLst>
          </p:cNvPr>
          <p:cNvCxnSpPr>
            <a:cxnSpLocks/>
          </p:cNvCxnSpPr>
          <p:nvPr/>
        </p:nvCxnSpPr>
        <p:spPr>
          <a:xfrm>
            <a:off x="755576" y="3501008"/>
            <a:ext cx="1008112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5ED9D6F-18E8-4EDE-91E0-2E9B89EF6BA2}"/>
              </a:ext>
            </a:extLst>
          </p:cNvPr>
          <p:cNvCxnSpPr>
            <a:cxnSpLocks/>
          </p:cNvCxnSpPr>
          <p:nvPr/>
        </p:nvCxnSpPr>
        <p:spPr>
          <a:xfrm>
            <a:off x="755576" y="4221088"/>
            <a:ext cx="1008112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76618042-1CED-4FB3-A874-C886040633C8}"/>
              </a:ext>
            </a:extLst>
          </p:cNvPr>
          <p:cNvCxnSpPr>
            <a:cxnSpLocks/>
          </p:cNvCxnSpPr>
          <p:nvPr/>
        </p:nvCxnSpPr>
        <p:spPr>
          <a:xfrm>
            <a:off x="827584" y="5013176"/>
            <a:ext cx="1008112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90355D54-FC1A-4B34-AF44-B5573BCDDCDF}"/>
              </a:ext>
            </a:extLst>
          </p:cNvPr>
          <p:cNvCxnSpPr>
            <a:cxnSpLocks/>
          </p:cNvCxnSpPr>
          <p:nvPr/>
        </p:nvCxnSpPr>
        <p:spPr>
          <a:xfrm>
            <a:off x="827584" y="5589240"/>
            <a:ext cx="1008112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28A2F541-F079-47AE-8AAA-B340E2BAA8B8}"/>
              </a:ext>
            </a:extLst>
          </p:cNvPr>
          <p:cNvCxnSpPr>
            <a:cxnSpLocks/>
          </p:cNvCxnSpPr>
          <p:nvPr/>
        </p:nvCxnSpPr>
        <p:spPr>
          <a:xfrm>
            <a:off x="827584" y="6453336"/>
            <a:ext cx="1008112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88C51811-CE57-4AEE-B5CE-48A480AC387D}"/>
              </a:ext>
            </a:extLst>
          </p:cNvPr>
          <p:cNvCxnSpPr>
            <a:cxnSpLocks/>
          </p:cNvCxnSpPr>
          <p:nvPr/>
        </p:nvCxnSpPr>
        <p:spPr>
          <a:xfrm>
            <a:off x="6372200" y="2708920"/>
            <a:ext cx="504056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7589AC80-5C9F-457B-A77E-B2BC8A01E00A}"/>
              </a:ext>
            </a:extLst>
          </p:cNvPr>
          <p:cNvCxnSpPr>
            <a:cxnSpLocks/>
          </p:cNvCxnSpPr>
          <p:nvPr/>
        </p:nvCxnSpPr>
        <p:spPr>
          <a:xfrm>
            <a:off x="755576" y="5949280"/>
            <a:ext cx="1008112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A07B2CA9-BCE4-4540-838A-E9AE5F680D70}"/>
              </a:ext>
            </a:extLst>
          </p:cNvPr>
          <p:cNvCxnSpPr>
            <a:cxnSpLocks/>
          </p:cNvCxnSpPr>
          <p:nvPr/>
        </p:nvCxnSpPr>
        <p:spPr>
          <a:xfrm>
            <a:off x="971600" y="6741368"/>
            <a:ext cx="1008112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297181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7711">
        <p:fade/>
      </p:transition>
    </mc:Choice>
    <mc:Fallback xmlns="">
      <p:transition spd="med" advTm="8771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2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2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2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2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id="{71F87387-F8B2-45BD-AA95-41275F37EC4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300" t="38074" r="37180" b="34806"/>
          <a:stretch/>
        </p:blipFill>
        <p:spPr>
          <a:xfrm>
            <a:off x="2123728" y="3356992"/>
            <a:ext cx="6003709" cy="179371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2150CD5-B0CC-4152-8632-65CF0229E49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300" t="30381" r="48387" b="61749"/>
          <a:stretch/>
        </p:blipFill>
        <p:spPr>
          <a:xfrm>
            <a:off x="2051721" y="2780928"/>
            <a:ext cx="4791842" cy="520537"/>
          </a:xfrm>
          <a:prstGeom prst="rect">
            <a:avLst/>
          </a:prstGeom>
        </p:spPr>
      </p:pic>
      <p:sp>
        <p:nvSpPr>
          <p:cNvPr id="88" name="文本框 87"/>
          <p:cNvSpPr txBox="1"/>
          <p:nvPr/>
        </p:nvSpPr>
        <p:spPr>
          <a:xfrm>
            <a:off x="0" y="427081"/>
            <a:ext cx="9143999" cy="5847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eaLnBrk="1" hangingPunct="1"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zh-CN" altLang="en-US" dirty="0"/>
              <a:t>函数的定义</a:t>
            </a:r>
          </a:p>
        </p:txBody>
      </p:sp>
      <p:sp>
        <p:nvSpPr>
          <p:cNvPr id="2" name="矩形 1"/>
          <p:cNvSpPr/>
          <p:nvPr/>
        </p:nvSpPr>
        <p:spPr>
          <a:xfrm>
            <a:off x="1918160" y="1375858"/>
            <a:ext cx="11792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微软雅黑" pitchFamily="34" charset="-122"/>
                <a:ea typeface="微软雅黑" pitchFamily="34" charset="-122"/>
                <a:cs typeface="Arial" panose="020B0604020202020204" pitchFamily="34" charset="0"/>
                <a:sym typeface="Huawei Sans" panose="020C0503030203020204" pitchFamily="34" charset="0"/>
              </a:rPr>
              <a:t>求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  <a:cs typeface="Arial" panose="020B0604020202020204" pitchFamily="34" charset="0"/>
                <a:sym typeface="Huawei Sans" panose="020C0503030203020204" pitchFamily="34" charset="0"/>
              </a:rPr>
              <a:t>n!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470428" y="1340768"/>
            <a:ext cx="1322668" cy="514902"/>
            <a:chOff x="2873828" y="1394361"/>
            <a:chExt cx="1236822" cy="514902"/>
          </a:xfrm>
        </p:grpSpPr>
        <p:sp>
          <p:nvSpPr>
            <p:cNvPr id="19" name="Rectangle: Rounded Corners 4"/>
            <p:cNvSpPr/>
            <p:nvPr/>
          </p:nvSpPr>
          <p:spPr>
            <a:xfrm>
              <a:off x="2873828" y="1394361"/>
              <a:ext cx="1236821" cy="462426"/>
            </a:xfrm>
            <a:prstGeom prst="roundRect">
              <a:avLst/>
            </a:prstGeom>
            <a:solidFill>
              <a:srgbClr val="595959"/>
            </a:soli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620000" anchor="t" anchorCtr="1">
              <a:normAutofit fontScale="25000" lnSpcReduction="20000"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873828" y="1411306"/>
              <a:ext cx="1236822" cy="49795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例</a:t>
              </a:r>
              <a:r>
                <a:rPr lang="en-US" altLang="zh-CN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3.1</a:t>
              </a:r>
              <a:endPara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9D7BDFA7-36F9-4342-9D47-827DB644DC4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8114" b="80436"/>
          <a:stretch/>
        </p:blipFill>
        <p:spPr>
          <a:xfrm>
            <a:off x="1619672" y="1916832"/>
            <a:ext cx="5860000" cy="97441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EF75C37-FC71-4A8C-81C0-9064C23ED7F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9947" t="80463" r="11446" b="4330"/>
          <a:stretch/>
        </p:blipFill>
        <p:spPr>
          <a:xfrm>
            <a:off x="4572000" y="4869160"/>
            <a:ext cx="2889332" cy="79208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6D892F8-695C-4C21-BE14-93D5D5AABA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43808" y="3284985"/>
            <a:ext cx="5184576" cy="180019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07404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3245">
        <p:fade/>
      </p:transition>
    </mc:Choice>
    <mc:Fallback xmlns="">
      <p:transition spd="med" advTm="10324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-205837" y="129762"/>
            <a:ext cx="3108656" cy="2212501"/>
            <a:chOff x="-274449" y="129761"/>
            <a:chExt cx="4144874" cy="2212501"/>
          </a:xfrm>
        </p:grpSpPr>
        <p:grpSp>
          <p:nvGrpSpPr>
            <p:cNvPr id="52" name="组合 51"/>
            <p:cNvGrpSpPr/>
            <p:nvPr/>
          </p:nvGrpSpPr>
          <p:grpSpPr>
            <a:xfrm>
              <a:off x="-45889" y="129761"/>
              <a:ext cx="3916314" cy="2212501"/>
              <a:chOff x="3784882" y="1642162"/>
              <a:chExt cx="4979903" cy="2212501"/>
            </a:xfrm>
          </p:grpSpPr>
          <p:sp>
            <p:nvSpPr>
              <p:cNvPr id="76" name="矩形 42"/>
              <p:cNvSpPr/>
              <p:nvPr/>
            </p:nvSpPr>
            <p:spPr>
              <a:xfrm rot="1800000">
                <a:off x="3973415" y="1642162"/>
                <a:ext cx="4791370" cy="2212501"/>
              </a:xfrm>
              <a:custGeom>
                <a:avLst/>
                <a:gdLst>
                  <a:gd name="connsiteX0" fmla="*/ 0 w 9413612"/>
                  <a:gd name="connsiteY0" fmla="*/ 0 h 1963207"/>
                  <a:gd name="connsiteX1" fmla="*/ 9413612 w 9413612"/>
                  <a:gd name="connsiteY1" fmla="*/ 0 h 1963207"/>
                  <a:gd name="connsiteX2" fmla="*/ 9413612 w 9413612"/>
                  <a:gd name="connsiteY2" fmla="*/ 1963207 h 1963207"/>
                  <a:gd name="connsiteX3" fmla="*/ 0 w 9413612"/>
                  <a:gd name="connsiteY3" fmla="*/ 1963207 h 1963207"/>
                  <a:gd name="connsiteX4" fmla="*/ 0 w 9413612"/>
                  <a:gd name="connsiteY4" fmla="*/ 0 h 1963207"/>
                  <a:gd name="connsiteX0" fmla="*/ 0 w 9413612"/>
                  <a:gd name="connsiteY0" fmla="*/ 18933 h 1982140"/>
                  <a:gd name="connsiteX1" fmla="*/ 6870575 w 9413612"/>
                  <a:gd name="connsiteY1" fmla="*/ 0 h 1982140"/>
                  <a:gd name="connsiteX2" fmla="*/ 9413612 w 9413612"/>
                  <a:gd name="connsiteY2" fmla="*/ 18933 h 1982140"/>
                  <a:gd name="connsiteX3" fmla="*/ 9413612 w 9413612"/>
                  <a:gd name="connsiteY3" fmla="*/ 1982140 h 1982140"/>
                  <a:gd name="connsiteX4" fmla="*/ 0 w 9413612"/>
                  <a:gd name="connsiteY4" fmla="*/ 1982140 h 1982140"/>
                  <a:gd name="connsiteX5" fmla="*/ 0 w 9413612"/>
                  <a:gd name="connsiteY5" fmla="*/ 18933 h 1982140"/>
                  <a:gd name="connsiteX0" fmla="*/ 0 w 9413612"/>
                  <a:gd name="connsiteY0" fmla="*/ 18933 h 1984242"/>
                  <a:gd name="connsiteX1" fmla="*/ 6870575 w 9413612"/>
                  <a:gd name="connsiteY1" fmla="*/ 0 h 1984242"/>
                  <a:gd name="connsiteX2" fmla="*/ 9413612 w 9413612"/>
                  <a:gd name="connsiteY2" fmla="*/ 18933 h 1984242"/>
                  <a:gd name="connsiteX3" fmla="*/ 9413612 w 9413612"/>
                  <a:gd name="connsiteY3" fmla="*/ 1982140 h 1984242"/>
                  <a:gd name="connsiteX4" fmla="*/ 4241485 w 9413612"/>
                  <a:gd name="connsiteY4" fmla="*/ 1984242 h 1984242"/>
                  <a:gd name="connsiteX5" fmla="*/ 0 w 9413612"/>
                  <a:gd name="connsiteY5" fmla="*/ 1982140 h 1984242"/>
                  <a:gd name="connsiteX6" fmla="*/ 0 w 9413612"/>
                  <a:gd name="connsiteY6" fmla="*/ 18933 h 1984242"/>
                  <a:gd name="connsiteX0" fmla="*/ 0 w 9413612"/>
                  <a:gd name="connsiteY0" fmla="*/ 18933 h 1984242"/>
                  <a:gd name="connsiteX1" fmla="*/ 6870575 w 9413612"/>
                  <a:gd name="connsiteY1" fmla="*/ 0 h 1984242"/>
                  <a:gd name="connsiteX2" fmla="*/ 9413612 w 9413612"/>
                  <a:gd name="connsiteY2" fmla="*/ 18933 h 1984242"/>
                  <a:gd name="connsiteX3" fmla="*/ 9413612 w 9413612"/>
                  <a:gd name="connsiteY3" fmla="*/ 1982140 h 1984242"/>
                  <a:gd name="connsiteX4" fmla="*/ 4241485 w 9413612"/>
                  <a:gd name="connsiteY4" fmla="*/ 1984242 h 1984242"/>
                  <a:gd name="connsiteX5" fmla="*/ 0 w 9413612"/>
                  <a:gd name="connsiteY5" fmla="*/ 18933 h 1984242"/>
                  <a:gd name="connsiteX0" fmla="*/ 0 w 5172127"/>
                  <a:gd name="connsiteY0" fmla="*/ 1984242 h 1984242"/>
                  <a:gd name="connsiteX1" fmla="*/ 2629090 w 5172127"/>
                  <a:gd name="connsiteY1" fmla="*/ 0 h 1984242"/>
                  <a:gd name="connsiteX2" fmla="*/ 5172127 w 5172127"/>
                  <a:gd name="connsiteY2" fmla="*/ 18933 h 1984242"/>
                  <a:gd name="connsiteX3" fmla="*/ 5172127 w 5172127"/>
                  <a:gd name="connsiteY3" fmla="*/ 1982140 h 1984242"/>
                  <a:gd name="connsiteX4" fmla="*/ 0 w 5172127"/>
                  <a:gd name="connsiteY4" fmla="*/ 1984242 h 1984242"/>
                  <a:gd name="connsiteX0" fmla="*/ 1 w 5194787"/>
                  <a:gd name="connsiteY0" fmla="*/ 1687371 h 1982140"/>
                  <a:gd name="connsiteX1" fmla="*/ 2651750 w 5194787"/>
                  <a:gd name="connsiteY1" fmla="*/ 0 h 1982140"/>
                  <a:gd name="connsiteX2" fmla="*/ 5194787 w 5194787"/>
                  <a:gd name="connsiteY2" fmla="*/ 18933 h 1982140"/>
                  <a:gd name="connsiteX3" fmla="*/ 5194787 w 5194787"/>
                  <a:gd name="connsiteY3" fmla="*/ 1982140 h 1982140"/>
                  <a:gd name="connsiteX4" fmla="*/ 1 w 5194787"/>
                  <a:gd name="connsiteY4" fmla="*/ 1687371 h 1982140"/>
                  <a:gd name="connsiteX0" fmla="*/ 0 w 5194786"/>
                  <a:gd name="connsiteY0" fmla="*/ 1668438 h 1963207"/>
                  <a:gd name="connsiteX1" fmla="*/ 2447526 w 5194786"/>
                  <a:gd name="connsiteY1" fmla="*/ 35398 h 1963207"/>
                  <a:gd name="connsiteX2" fmla="*/ 5194786 w 5194786"/>
                  <a:gd name="connsiteY2" fmla="*/ 0 h 1963207"/>
                  <a:gd name="connsiteX3" fmla="*/ 5194786 w 5194786"/>
                  <a:gd name="connsiteY3" fmla="*/ 1963207 h 1963207"/>
                  <a:gd name="connsiteX4" fmla="*/ 0 w 5194786"/>
                  <a:gd name="connsiteY4" fmla="*/ 1668438 h 1963207"/>
                  <a:gd name="connsiteX0" fmla="*/ 0 w 5194786"/>
                  <a:gd name="connsiteY0" fmla="*/ 1724388 h 2019157"/>
                  <a:gd name="connsiteX1" fmla="*/ 3178544 w 5194786"/>
                  <a:gd name="connsiteY1" fmla="*/ 0 h 2019157"/>
                  <a:gd name="connsiteX2" fmla="*/ 5194786 w 5194786"/>
                  <a:gd name="connsiteY2" fmla="*/ 55950 h 2019157"/>
                  <a:gd name="connsiteX3" fmla="*/ 5194786 w 5194786"/>
                  <a:gd name="connsiteY3" fmla="*/ 2019157 h 2019157"/>
                  <a:gd name="connsiteX4" fmla="*/ 0 w 5194786"/>
                  <a:gd name="connsiteY4" fmla="*/ 1724388 h 2019157"/>
                  <a:gd name="connsiteX0" fmla="*/ 0 w 5194786"/>
                  <a:gd name="connsiteY0" fmla="*/ 1668438 h 1963207"/>
                  <a:gd name="connsiteX1" fmla="*/ 2567946 w 5194786"/>
                  <a:gd name="connsiteY1" fmla="*/ 3481 h 1963207"/>
                  <a:gd name="connsiteX2" fmla="*/ 5194786 w 5194786"/>
                  <a:gd name="connsiteY2" fmla="*/ 0 h 1963207"/>
                  <a:gd name="connsiteX3" fmla="*/ 5194786 w 5194786"/>
                  <a:gd name="connsiteY3" fmla="*/ 1963207 h 1963207"/>
                  <a:gd name="connsiteX4" fmla="*/ 0 w 5194786"/>
                  <a:gd name="connsiteY4" fmla="*/ 1668438 h 1963207"/>
                  <a:gd name="connsiteX0" fmla="*/ 0 w 5194786"/>
                  <a:gd name="connsiteY0" fmla="*/ 1668438 h 1963207"/>
                  <a:gd name="connsiteX1" fmla="*/ 2532045 w 5194786"/>
                  <a:gd name="connsiteY1" fmla="*/ 28039 h 1963207"/>
                  <a:gd name="connsiteX2" fmla="*/ 5194786 w 5194786"/>
                  <a:gd name="connsiteY2" fmla="*/ 0 h 1963207"/>
                  <a:gd name="connsiteX3" fmla="*/ 5194786 w 5194786"/>
                  <a:gd name="connsiteY3" fmla="*/ 1963207 h 1963207"/>
                  <a:gd name="connsiteX4" fmla="*/ 0 w 5194786"/>
                  <a:gd name="connsiteY4" fmla="*/ 1668438 h 1963207"/>
                  <a:gd name="connsiteX0" fmla="*/ 0 w 4910276"/>
                  <a:gd name="connsiteY0" fmla="*/ 1760006 h 1963207"/>
                  <a:gd name="connsiteX1" fmla="*/ 2247535 w 4910276"/>
                  <a:gd name="connsiteY1" fmla="*/ 28039 h 1963207"/>
                  <a:gd name="connsiteX2" fmla="*/ 4910276 w 4910276"/>
                  <a:gd name="connsiteY2" fmla="*/ 0 h 1963207"/>
                  <a:gd name="connsiteX3" fmla="*/ 4910276 w 4910276"/>
                  <a:gd name="connsiteY3" fmla="*/ 1963207 h 1963207"/>
                  <a:gd name="connsiteX4" fmla="*/ 0 w 4910276"/>
                  <a:gd name="connsiteY4" fmla="*/ 1760006 h 1963207"/>
                  <a:gd name="connsiteX0" fmla="*/ 0 w 4910276"/>
                  <a:gd name="connsiteY0" fmla="*/ 1760006 h 1963207"/>
                  <a:gd name="connsiteX1" fmla="*/ 2416061 w 4910276"/>
                  <a:gd name="connsiteY1" fmla="*/ 29342 h 1963207"/>
                  <a:gd name="connsiteX2" fmla="*/ 4910276 w 4910276"/>
                  <a:gd name="connsiteY2" fmla="*/ 0 h 1963207"/>
                  <a:gd name="connsiteX3" fmla="*/ 4910276 w 4910276"/>
                  <a:gd name="connsiteY3" fmla="*/ 1963207 h 1963207"/>
                  <a:gd name="connsiteX4" fmla="*/ 0 w 4910276"/>
                  <a:gd name="connsiteY4" fmla="*/ 1760006 h 19632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10276" h="1963207">
                    <a:moveTo>
                      <a:pt x="0" y="1760006"/>
                    </a:moveTo>
                    <a:lnTo>
                      <a:pt x="2416061" y="29342"/>
                    </a:lnTo>
                    <a:lnTo>
                      <a:pt x="4910276" y="0"/>
                    </a:lnTo>
                    <a:lnTo>
                      <a:pt x="4910276" y="1963207"/>
                    </a:lnTo>
                    <a:lnTo>
                      <a:pt x="0" y="1760006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zh-CN" altLang="en-US" sz="3200" b="1" dirty="0">
                  <a:solidFill>
                    <a:schemeClr val="bg1"/>
                  </a:solidFill>
                  <a:latin typeface="+mj-lt"/>
                  <a:ea typeface="+mj-ea"/>
                  <a:cs typeface="+mj-cs"/>
                </a:endParaRPr>
              </a:p>
            </p:txBody>
          </p:sp>
          <p:sp>
            <p:nvSpPr>
              <p:cNvPr id="86" name="圆角矩形 85"/>
              <p:cNvSpPr/>
              <p:nvPr/>
            </p:nvSpPr>
            <p:spPr>
              <a:xfrm>
                <a:off x="3784882" y="1768427"/>
                <a:ext cx="3754798" cy="905257"/>
              </a:xfrm>
              <a:prstGeom prst="roundRect">
                <a:avLst>
                  <a:gd name="adj" fmla="val 50000"/>
                </a:avLst>
              </a:prstGeom>
              <a:noFill/>
              <a:ln>
                <a:noFill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zh-CN" altLang="en-US" sz="3200" b="1" dirty="0">
                  <a:solidFill>
                    <a:schemeClr val="bg1"/>
                  </a:solidFill>
                  <a:latin typeface="+mj-lt"/>
                  <a:ea typeface="+mj-ea"/>
                  <a:cs typeface="+mj-cs"/>
                </a:endParaRPr>
              </a:p>
            </p:txBody>
          </p:sp>
        </p:grpSp>
        <p:sp>
          <p:nvSpPr>
            <p:cNvPr id="24" name="椭圆 23"/>
            <p:cNvSpPr/>
            <p:nvPr/>
          </p:nvSpPr>
          <p:spPr>
            <a:xfrm>
              <a:off x="-274449" y="256026"/>
              <a:ext cx="901686" cy="901686"/>
            </a:xfrm>
            <a:prstGeom prst="ellipse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3200" b="1" dirty="0">
                <a:solidFill>
                  <a:schemeClr val="bg1"/>
                </a:solidFill>
                <a:latin typeface="+mj-lt"/>
                <a:ea typeface="+mj-ea"/>
                <a:cs typeface="+mj-cs"/>
              </a:endParaRPr>
            </a:p>
          </p:txBody>
        </p:sp>
      </p:grpSp>
      <p:sp>
        <p:nvSpPr>
          <p:cNvPr id="88" name="文本框 87"/>
          <p:cNvSpPr txBox="1"/>
          <p:nvPr/>
        </p:nvSpPr>
        <p:spPr>
          <a:xfrm>
            <a:off x="-34417" y="427081"/>
            <a:ext cx="9178417" cy="5847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zh-CN" altLang="en-US" dirty="0"/>
              <a:t>集合操作</a:t>
            </a:r>
          </a:p>
        </p:txBody>
      </p:sp>
      <p:sp>
        <p:nvSpPr>
          <p:cNvPr id="12" name="矩形 11"/>
          <p:cNvSpPr/>
          <p:nvPr/>
        </p:nvSpPr>
        <p:spPr>
          <a:xfrm>
            <a:off x="547866" y="1332337"/>
            <a:ext cx="6087008" cy="52322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chemeClr val="hlink"/>
              </a:buClr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Huawei Sans" panose="020C0503030203020204" pitchFamily="34" charset="0"/>
              </a:rPr>
              <a:t>4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Huawei Sans" panose="020C0503030203020204" pitchFamily="34" charset="0"/>
              </a:rPr>
              <a:t>个增强操作符</a:t>
            </a:r>
          </a:p>
        </p:txBody>
      </p:sp>
      <p:graphicFrame>
        <p:nvGraphicFramePr>
          <p:cNvPr id="10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254147"/>
              </p:ext>
            </p:extLst>
          </p:nvPr>
        </p:nvGraphicFramePr>
        <p:xfrm>
          <a:off x="629841" y="1970059"/>
          <a:ext cx="8190631" cy="3266961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997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2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255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400" dirty="0">
                          <a:latin typeface="微软雅黑" pitchFamily="34" charset="-122"/>
                          <a:ea typeface="微软雅黑" pitchFamily="34" charset="-122"/>
                        </a:rPr>
                        <a:t>操作符及应用</a:t>
                      </a:r>
                      <a:endParaRPr sz="2400" dirty="0">
                        <a:latin typeface="微软雅黑" pitchFamily="34" charset="-122"/>
                        <a:ea typeface="微软雅黑" pitchFamily="34" charset="-122"/>
                        <a:cs typeface="微软雅黑"/>
                      </a:endParaRPr>
                    </a:p>
                  </a:txBody>
                  <a:tcPr marL="0" marR="0" marT="603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400" dirty="0">
                          <a:latin typeface="微软雅黑" pitchFamily="34" charset="-122"/>
                          <a:ea typeface="微软雅黑" pitchFamily="34" charset="-122"/>
                        </a:rPr>
                        <a:t>描</a:t>
                      </a:r>
                      <a:r>
                        <a:rPr lang="en-US" sz="2400" dirty="0">
                          <a:latin typeface="微软雅黑" pitchFamily="34" charset="-122"/>
                          <a:ea typeface="微软雅黑" pitchFamily="34" charset="-122"/>
                        </a:rPr>
                        <a:t>      </a:t>
                      </a:r>
                      <a:r>
                        <a:rPr sz="2400" dirty="0">
                          <a:latin typeface="微软雅黑" pitchFamily="34" charset="-122"/>
                          <a:ea typeface="微软雅黑" pitchFamily="34" charset="-122"/>
                        </a:rPr>
                        <a:t>述</a:t>
                      </a:r>
                      <a:endParaRPr sz="2400" dirty="0">
                        <a:latin typeface="微软雅黑" pitchFamily="34" charset="-122"/>
                        <a:ea typeface="微软雅黑" pitchFamily="34" charset="-122"/>
                        <a:cs typeface="微软雅黑"/>
                      </a:endParaRPr>
                    </a:p>
                  </a:txBody>
                  <a:tcPr marL="0" marR="0" marT="603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360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9pPr>
                    </a:lstStyle>
                    <a:p>
                      <a:pPr marL="360000" lvl="2" algn="l" defTabSz="914400" rtl="0" eaLnBrk="1" latinLnBrk="0" hangingPunct="1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2000" b="1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S</a:t>
                      </a:r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</a:t>
                      </a:r>
                      <a:r>
                        <a:rPr sz="2000" b="1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|=</a:t>
                      </a:r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S2</a:t>
                      </a:r>
                      <a:endParaRPr sz="2000" b="1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609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9pPr>
                    </a:lstStyle>
                    <a:p>
                      <a:pPr marL="3600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2000" b="1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并，</a:t>
                      </a:r>
                      <a:r>
                        <a:rPr sz="2000" b="1" kern="1200" dirty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更新集合S</a:t>
                      </a:r>
                      <a:r>
                        <a:rPr lang="en-US" sz="2000" b="1" kern="1200" dirty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</a:t>
                      </a:r>
                      <a:r>
                        <a:rPr sz="2000" b="1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，包括在集合S</a:t>
                      </a:r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</a:t>
                      </a:r>
                      <a:r>
                        <a:rPr sz="2000" b="1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和</a:t>
                      </a:r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S2</a:t>
                      </a:r>
                      <a:r>
                        <a:rPr sz="2000" b="1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中的所有元素</a:t>
                      </a:r>
                    </a:p>
                  </a:txBody>
                  <a:tcPr marL="0" marR="0" marT="971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360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9pPr>
                    </a:lstStyle>
                    <a:p>
                      <a:pPr marL="360000" lvl="2" algn="l" defTabSz="914400" rtl="0" eaLnBrk="1" latinLnBrk="0" hangingPunct="1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2000" b="1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S</a:t>
                      </a:r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</a:t>
                      </a:r>
                      <a:r>
                        <a:rPr sz="2000" b="1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-=</a:t>
                      </a:r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S2</a:t>
                      </a:r>
                      <a:endParaRPr sz="2000" b="1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609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9pPr>
                    </a:lstStyle>
                    <a:p>
                      <a:pPr marL="3600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2000" b="1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差，</a:t>
                      </a:r>
                      <a:r>
                        <a:rPr sz="2000" b="1" kern="1200" dirty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更新集合S</a:t>
                      </a:r>
                      <a:r>
                        <a:rPr lang="en-US" sz="2000" b="1" kern="1200" dirty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</a:t>
                      </a:r>
                      <a:r>
                        <a:rPr sz="2000" b="1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，包括在集合S</a:t>
                      </a:r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</a:t>
                      </a:r>
                      <a:r>
                        <a:rPr sz="2000" b="1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但不在</a:t>
                      </a:r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S2</a:t>
                      </a:r>
                      <a:r>
                        <a:rPr sz="2000" b="1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中的元素</a:t>
                      </a:r>
                    </a:p>
                  </a:txBody>
                  <a:tcPr marL="0" marR="0" marT="971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360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9pPr>
                    </a:lstStyle>
                    <a:p>
                      <a:pPr marL="360000" lvl="2" algn="l" defTabSz="914400" rtl="0" eaLnBrk="1" latinLnBrk="0" hangingPunct="1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2000" b="1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S</a:t>
                      </a:r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</a:t>
                      </a:r>
                      <a:r>
                        <a:rPr sz="2000" b="1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&amp;=</a:t>
                      </a:r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S2</a:t>
                      </a:r>
                      <a:endParaRPr sz="2000" b="1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609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9pPr>
                    </a:lstStyle>
                    <a:p>
                      <a:pPr marL="3600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2000" b="1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交，</a:t>
                      </a:r>
                      <a:r>
                        <a:rPr sz="2000" b="1" kern="1200" dirty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更新集合S</a:t>
                      </a:r>
                      <a:r>
                        <a:rPr lang="en-US" sz="2000" b="1" kern="1200" dirty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</a:t>
                      </a:r>
                      <a:r>
                        <a:rPr sz="2000" b="1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，包括同时在集合S</a:t>
                      </a:r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</a:t>
                      </a:r>
                      <a:r>
                        <a:rPr sz="2000" b="1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和</a:t>
                      </a:r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S2</a:t>
                      </a:r>
                      <a:r>
                        <a:rPr sz="2000" b="1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中的元素</a:t>
                      </a:r>
                    </a:p>
                  </a:txBody>
                  <a:tcPr marL="0" marR="0" marT="971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360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9pPr>
                    </a:lstStyle>
                    <a:p>
                      <a:pPr marL="360000" lvl="2" algn="l" defTabSz="914400" rtl="0" eaLnBrk="1" latinLnBrk="0" hangingPunct="1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2000" b="1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S</a:t>
                      </a:r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</a:t>
                      </a:r>
                      <a:r>
                        <a:rPr sz="2000" b="1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^=</a:t>
                      </a:r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S2</a:t>
                      </a:r>
                      <a:endParaRPr sz="2000" b="1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609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9pPr>
                    </a:lstStyle>
                    <a:p>
                      <a:pPr marL="3600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2000" b="1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补，</a:t>
                      </a:r>
                      <a:r>
                        <a:rPr sz="2000" b="1" kern="1200" dirty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更新集合S</a:t>
                      </a:r>
                      <a:r>
                        <a:rPr lang="en-US" sz="2000" b="1" kern="1200" dirty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</a:t>
                      </a:r>
                      <a:r>
                        <a:rPr sz="2000" b="1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，包括集合S</a:t>
                      </a:r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</a:t>
                      </a:r>
                      <a:r>
                        <a:rPr sz="2000" b="1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和</a:t>
                      </a:r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S2</a:t>
                      </a:r>
                      <a:r>
                        <a:rPr sz="2000" b="1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中的非相同元素</a:t>
                      </a:r>
                    </a:p>
                  </a:txBody>
                  <a:tcPr marL="0" marR="0" marT="971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889615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9537">
        <p:fade/>
      </p:transition>
    </mc:Choice>
    <mc:Fallback xmlns="">
      <p:transition spd="med" advTm="1953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-205837" y="-24656"/>
            <a:ext cx="4450699" cy="2754720"/>
            <a:chOff x="-274449" y="-24656"/>
            <a:chExt cx="5934265" cy="2754720"/>
          </a:xfrm>
        </p:grpSpPr>
        <p:grpSp>
          <p:nvGrpSpPr>
            <p:cNvPr id="43" name="组合 42"/>
            <p:cNvGrpSpPr/>
            <p:nvPr/>
          </p:nvGrpSpPr>
          <p:grpSpPr>
            <a:xfrm>
              <a:off x="-45891" y="-24656"/>
              <a:ext cx="5705707" cy="2754720"/>
              <a:chOff x="3784880" y="1487745"/>
              <a:chExt cx="7255259" cy="2754720"/>
            </a:xfrm>
          </p:grpSpPr>
          <p:sp>
            <p:nvSpPr>
              <p:cNvPr id="45" name="矩形 42"/>
              <p:cNvSpPr/>
              <p:nvPr/>
            </p:nvSpPr>
            <p:spPr>
              <a:xfrm rot="1800000">
                <a:off x="4026027" y="1487745"/>
                <a:ext cx="6579118" cy="2754720"/>
              </a:xfrm>
              <a:custGeom>
                <a:avLst/>
                <a:gdLst>
                  <a:gd name="connsiteX0" fmla="*/ 0 w 9413612"/>
                  <a:gd name="connsiteY0" fmla="*/ 0 h 1963207"/>
                  <a:gd name="connsiteX1" fmla="*/ 9413612 w 9413612"/>
                  <a:gd name="connsiteY1" fmla="*/ 0 h 1963207"/>
                  <a:gd name="connsiteX2" fmla="*/ 9413612 w 9413612"/>
                  <a:gd name="connsiteY2" fmla="*/ 1963207 h 1963207"/>
                  <a:gd name="connsiteX3" fmla="*/ 0 w 9413612"/>
                  <a:gd name="connsiteY3" fmla="*/ 1963207 h 1963207"/>
                  <a:gd name="connsiteX4" fmla="*/ 0 w 9413612"/>
                  <a:gd name="connsiteY4" fmla="*/ 0 h 1963207"/>
                  <a:gd name="connsiteX0" fmla="*/ 0 w 9413612"/>
                  <a:gd name="connsiteY0" fmla="*/ 18933 h 1982140"/>
                  <a:gd name="connsiteX1" fmla="*/ 6870575 w 9413612"/>
                  <a:gd name="connsiteY1" fmla="*/ 0 h 1982140"/>
                  <a:gd name="connsiteX2" fmla="*/ 9413612 w 9413612"/>
                  <a:gd name="connsiteY2" fmla="*/ 18933 h 1982140"/>
                  <a:gd name="connsiteX3" fmla="*/ 9413612 w 9413612"/>
                  <a:gd name="connsiteY3" fmla="*/ 1982140 h 1982140"/>
                  <a:gd name="connsiteX4" fmla="*/ 0 w 9413612"/>
                  <a:gd name="connsiteY4" fmla="*/ 1982140 h 1982140"/>
                  <a:gd name="connsiteX5" fmla="*/ 0 w 9413612"/>
                  <a:gd name="connsiteY5" fmla="*/ 18933 h 1982140"/>
                  <a:gd name="connsiteX0" fmla="*/ 0 w 9413612"/>
                  <a:gd name="connsiteY0" fmla="*/ 18933 h 1984242"/>
                  <a:gd name="connsiteX1" fmla="*/ 6870575 w 9413612"/>
                  <a:gd name="connsiteY1" fmla="*/ 0 h 1984242"/>
                  <a:gd name="connsiteX2" fmla="*/ 9413612 w 9413612"/>
                  <a:gd name="connsiteY2" fmla="*/ 18933 h 1984242"/>
                  <a:gd name="connsiteX3" fmla="*/ 9413612 w 9413612"/>
                  <a:gd name="connsiteY3" fmla="*/ 1982140 h 1984242"/>
                  <a:gd name="connsiteX4" fmla="*/ 4241485 w 9413612"/>
                  <a:gd name="connsiteY4" fmla="*/ 1984242 h 1984242"/>
                  <a:gd name="connsiteX5" fmla="*/ 0 w 9413612"/>
                  <a:gd name="connsiteY5" fmla="*/ 1982140 h 1984242"/>
                  <a:gd name="connsiteX6" fmla="*/ 0 w 9413612"/>
                  <a:gd name="connsiteY6" fmla="*/ 18933 h 1984242"/>
                  <a:gd name="connsiteX0" fmla="*/ 0 w 9413612"/>
                  <a:gd name="connsiteY0" fmla="*/ 18933 h 1984242"/>
                  <a:gd name="connsiteX1" fmla="*/ 6870575 w 9413612"/>
                  <a:gd name="connsiteY1" fmla="*/ 0 h 1984242"/>
                  <a:gd name="connsiteX2" fmla="*/ 9413612 w 9413612"/>
                  <a:gd name="connsiteY2" fmla="*/ 18933 h 1984242"/>
                  <a:gd name="connsiteX3" fmla="*/ 9413612 w 9413612"/>
                  <a:gd name="connsiteY3" fmla="*/ 1982140 h 1984242"/>
                  <a:gd name="connsiteX4" fmla="*/ 4241485 w 9413612"/>
                  <a:gd name="connsiteY4" fmla="*/ 1984242 h 1984242"/>
                  <a:gd name="connsiteX5" fmla="*/ 0 w 9413612"/>
                  <a:gd name="connsiteY5" fmla="*/ 18933 h 1984242"/>
                  <a:gd name="connsiteX0" fmla="*/ 0 w 5172127"/>
                  <a:gd name="connsiteY0" fmla="*/ 1984242 h 1984242"/>
                  <a:gd name="connsiteX1" fmla="*/ 2629090 w 5172127"/>
                  <a:gd name="connsiteY1" fmla="*/ 0 h 1984242"/>
                  <a:gd name="connsiteX2" fmla="*/ 5172127 w 5172127"/>
                  <a:gd name="connsiteY2" fmla="*/ 18933 h 1984242"/>
                  <a:gd name="connsiteX3" fmla="*/ 5172127 w 5172127"/>
                  <a:gd name="connsiteY3" fmla="*/ 1982140 h 1984242"/>
                  <a:gd name="connsiteX4" fmla="*/ 0 w 5172127"/>
                  <a:gd name="connsiteY4" fmla="*/ 1984242 h 1984242"/>
                  <a:gd name="connsiteX0" fmla="*/ 1 w 5194787"/>
                  <a:gd name="connsiteY0" fmla="*/ 1687371 h 1982140"/>
                  <a:gd name="connsiteX1" fmla="*/ 2651750 w 5194787"/>
                  <a:gd name="connsiteY1" fmla="*/ 0 h 1982140"/>
                  <a:gd name="connsiteX2" fmla="*/ 5194787 w 5194787"/>
                  <a:gd name="connsiteY2" fmla="*/ 18933 h 1982140"/>
                  <a:gd name="connsiteX3" fmla="*/ 5194787 w 5194787"/>
                  <a:gd name="connsiteY3" fmla="*/ 1982140 h 1982140"/>
                  <a:gd name="connsiteX4" fmla="*/ 1 w 5194787"/>
                  <a:gd name="connsiteY4" fmla="*/ 1687371 h 1982140"/>
                  <a:gd name="connsiteX0" fmla="*/ 0 w 5194786"/>
                  <a:gd name="connsiteY0" fmla="*/ 1668438 h 1963207"/>
                  <a:gd name="connsiteX1" fmla="*/ 2447526 w 5194786"/>
                  <a:gd name="connsiteY1" fmla="*/ 35398 h 1963207"/>
                  <a:gd name="connsiteX2" fmla="*/ 5194786 w 5194786"/>
                  <a:gd name="connsiteY2" fmla="*/ 0 h 1963207"/>
                  <a:gd name="connsiteX3" fmla="*/ 5194786 w 5194786"/>
                  <a:gd name="connsiteY3" fmla="*/ 1963207 h 1963207"/>
                  <a:gd name="connsiteX4" fmla="*/ 0 w 5194786"/>
                  <a:gd name="connsiteY4" fmla="*/ 1668438 h 1963207"/>
                  <a:gd name="connsiteX0" fmla="*/ 0 w 5194786"/>
                  <a:gd name="connsiteY0" fmla="*/ 1724388 h 2019157"/>
                  <a:gd name="connsiteX1" fmla="*/ 3178544 w 5194786"/>
                  <a:gd name="connsiteY1" fmla="*/ 0 h 2019157"/>
                  <a:gd name="connsiteX2" fmla="*/ 5194786 w 5194786"/>
                  <a:gd name="connsiteY2" fmla="*/ 55950 h 2019157"/>
                  <a:gd name="connsiteX3" fmla="*/ 5194786 w 5194786"/>
                  <a:gd name="connsiteY3" fmla="*/ 2019157 h 2019157"/>
                  <a:gd name="connsiteX4" fmla="*/ 0 w 5194786"/>
                  <a:gd name="connsiteY4" fmla="*/ 1724388 h 2019157"/>
                  <a:gd name="connsiteX0" fmla="*/ 0 w 5194786"/>
                  <a:gd name="connsiteY0" fmla="*/ 1668438 h 1963207"/>
                  <a:gd name="connsiteX1" fmla="*/ 2567946 w 5194786"/>
                  <a:gd name="connsiteY1" fmla="*/ 3481 h 1963207"/>
                  <a:gd name="connsiteX2" fmla="*/ 5194786 w 5194786"/>
                  <a:gd name="connsiteY2" fmla="*/ 0 h 1963207"/>
                  <a:gd name="connsiteX3" fmla="*/ 5194786 w 5194786"/>
                  <a:gd name="connsiteY3" fmla="*/ 1963207 h 1963207"/>
                  <a:gd name="connsiteX4" fmla="*/ 0 w 5194786"/>
                  <a:gd name="connsiteY4" fmla="*/ 1668438 h 1963207"/>
                  <a:gd name="connsiteX0" fmla="*/ 0 w 5194786"/>
                  <a:gd name="connsiteY0" fmla="*/ 1668438 h 1963207"/>
                  <a:gd name="connsiteX1" fmla="*/ 2532045 w 5194786"/>
                  <a:gd name="connsiteY1" fmla="*/ 28039 h 1963207"/>
                  <a:gd name="connsiteX2" fmla="*/ 5194786 w 5194786"/>
                  <a:gd name="connsiteY2" fmla="*/ 0 h 1963207"/>
                  <a:gd name="connsiteX3" fmla="*/ 5194786 w 5194786"/>
                  <a:gd name="connsiteY3" fmla="*/ 1963207 h 1963207"/>
                  <a:gd name="connsiteX4" fmla="*/ 0 w 5194786"/>
                  <a:gd name="connsiteY4" fmla="*/ 1668438 h 1963207"/>
                  <a:gd name="connsiteX0" fmla="*/ 0 w 4910276"/>
                  <a:gd name="connsiteY0" fmla="*/ 1760006 h 1963207"/>
                  <a:gd name="connsiteX1" fmla="*/ 2247535 w 4910276"/>
                  <a:gd name="connsiteY1" fmla="*/ 28039 h 1963207"/>
                  <a:gd name="connsiteX2" fmla="*/ 4910276 w 4910276"/>
                  <a:gd name="connsiteY2" fmla="*/ 0 h 1963207"/>
                  <a:gd name="connsiteX3" fmla="*/ 4910276 w 4910276"/>
                  <a:gd name="connsiteY3" fmla="*/ 1963207 h 1963207"/>
                  <a:gd name="connsiteX4" fmla="*/ 0 w 4910276"/>
                  <a:gd name="connsiteY4" fmla="*/ 1760006 h 1963207"/>
                  <a:gd name="connsiteX0" fmla="*/ 0 w 4910276"/>
                  <a:gd name="connsiteY0" fmla="*/ 1760006 h 1963207"/>
                  <a:gd name="connsiteX1" fmla="*/ 2833418 w 4910276"/>
                  <a:gd name="connsiteY1" fmla="*/ 26381 h 1963207"/>
                  <a:gd name="connsiteX2" fmla="*/ 4910276 w 4910276"/>
                  <a:gd name="connsiteY2" fmla="*/ 0 h 1963207"/>
                  <a:gd name="connsiteX3" fmla="*/ 4910276 w 4910276"/>
                  <a:gd name="connsiteY3" fmla="*/ 1963207 h 1963207"/>
                  <a:gd name="connsiteX4" fmla="*/ 0 w 4910276"/>
                  <a:gd name="connsiteY4" fmla="*/ 1760006 h 1963207"/>
                  <a:gd name="connsiteX0" fmla="*/ 0 w 4910276"/>
                  <a:gd name="connsiteY0" fmla="*/ 1760006 h 1963207"/>
                  <a:gd name="connsiteX1" fmla="*/ 4084784 w 4910276"/>
                  <a:gd name="connsiteY1" fmla="*/ 5982 h 1963207"/>
                  <a:gd name="connsiteX2" fmla="*/ 4910276 w 4910276"/>
                  <a:gd name="connsiteY2" fmla="*/ 0 h 1963207"/>
                  <a:gd name="connsiteX3" fmla="*/ 4910276 w 4910276"/>
                  <a:gd name="connsiteY3" fmla="*/ 1963207 h 1963207"/>
                  <a:gd name="connsiteX4" fmla="*/ 0 w 4910276"/>
                  <a:gd name="connsiteY4" fmla="*/ 1760006 h 1963207"/>
                  <a:gd name="connsiteX0" fmla="*/ 0 w 6750548"/>
                  <a:gd name="connsiteY0" fmla="*/ 1803051 h 2006252"/>
                  <a:gd name="connsiteX1" fmla="*/ 4084784 w 6750548"/>
                  <a:gd name="connsiteY1" fmla="*/ 49027 h 2006252"/>
                  <a:gd name="connsiteX2" fmla="*/ 6750548 w 6750548"/>
                  <a:gd name="connsiteY2" fmla="*/ 0 h 2006252"/>
                  <a:gd name="connsiteX3" fmla="*/ 4910276 w 6750548"/>
                  <a:gd name="connsiteY3" fmla="*/ 2006252 h 2006252"/>
                  <a:gd name="connsiteX4" fmla="*/ 0 w 6750548"/>
                  <a:gd name="connsiteY4" fmla="*/ 1803051 h 2006252"/>
                  <a:gd name="connsiteX0" fmla="*/ 0 w 6750548"/>
                  <a:gd name="connsiteY0" fmla="*/ 1803051 h 2006252"/>
                  <a:gd name="connsiteX1" fmla="*/ 4053291 w 6750548"/>
                  <a:gd name="connsiteY1" fmla="*/ 81678 h 2006252"/>
                  <a:gd name="connsiteX2" fmla="*/ 6750548 w 6750548"/>
                  <a:gd name="connsiteY2" fmla="*/ 0 h 2006252"/>
                  <a:gd name="connsiteX3" fmla="*/ 4910276 w 6750548"/>
                  <a:gd name="connsiteY3" fmla="*/ 2006252 h 2006252"/>
                  <a:gd name="connsiteX4" fmla="*/ 0 w 6750548"/>
                  <a:gd name="connsiteY4" fmla="*/ 1803051 h 2006252"/>
                  <a:gd name="connsiteX0" fmla="*/ 0 w 6750548"/>
                  <a:gd name="connsiteY0" fmla="*/ 1803051 h 2006252"/>
                  <a:gd name="connsiteX1" fmla="*/ 3188398 w 6750548"/>
                  <a:gd name="connsiteY1" fmla="*/ 137876 h 2006252"/>
                  <a:gd name="connsiteX2" fmla="*/ 6750548 w 6750548"/>
                  <a:gd name="connsiteY2" fmla="*/ 0 h 2006252"/>
                  <a:gd name="connsiteX3" fmla="*/ 4910276 w 6750548"/>
                  <a:gd name="connsiteY3" fmla="*/ 2006252 h 2006252"/>
                  <a:gd name="connsiteX4" fmla="*/ 0 w 6750548"/>
                  <a:gd name="connsiteY4" fmla="*/ 1803051 h 2006252"/>
                  <a:gd name="connsiteX0" fmla="*/ 0 w 6579120"/>
                  <a:gd name="connsiteY0" fmla="*/ 1665175 h 1868376"/>
                  <a:gd name="connsiteX1" fmla="*/ 3188398 w 6579120"/>
                  <a:gd name="connsiteY1" fmla="*/ 0 h 1868376"/>
                  <a:gd name="connsiteX2" fmla="*/ 6579120 w 6579120"/>
                  <a:gd name="connsiteY2" fmla="*/ 75997 h 1868376"/>
                  <a:gd name="connsiteX3" fmla="*/ 4910276 w 6579120"/>
                  <a:gd name="connsiteY3" fmla="*/ 1868376 h 1868376"/>
                  <a:gd name="connsiteX4" fmla="*/ 0 w 6579120"/>
                  <a:gd name="connsiteY4" fmla="*/ 1665175 h 1868376"/>
                  <a:gd name="connsiteX0" fmla="*/ 0 w 6579120"/>
                  <a:gd name="connsiteY0" fmla="*/ 1653869 h 1857070"/>
                  <a:gd name="connsiteX1" fmla="*/ 3797424 w 6579120"/>
                  <a:gd name="connsiteY1" fmla="*/ 0 h 1857070"/>
                  <a:gd name="connsiteX2" fmla="*/ 6579120 w 6579120"/>
                  <a:gd name="connsiteY2" fmla="*/ 64691 h 1857070"/>
                  <a:gd name="connsiteX3" fmla="*/ 4910276 w 6579120"/>
                  <a:gd name="connsiteY3" fmla="*/ 1857070 h 1857070"/>
                  <a:gd name="connsiteX4" fmla="*/ 0 w 6579120"/>
                  <a:gd name="connsiteY4" fmla="*/ 1653869 h 1857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79120" h="1857070">
                    <a:moveTo>
                      <a:pt x="0" y="1653869"/>
                    </a:moveTo>
                    <a:lnTo>
                      <a:pt x="3797424" y="0"/>
                    </a:lnTo>
                    <a:lnTo>
                      <a:pt x="6579120" y="64691"/>
                    </a:lnTo>
                    <a:lnTo>
                      <a:pt x="4910276" y="1857070"/>
                    </a:lnTo>
                    <a:lnTo>
                      <a:pt x="0" y="1653869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zh-CN" altLang="en-US" sz="3200" b="1" dirty="0">
                  <a:solidFill>
                    <a:schemeClr val="bg1"/>
                  </a:solidFill>
                  <a:latin typeface="+mj-lt"/>
                  <a:ea typeface="+mj-ea"/>
                  <a:cs typeface="+mj-cs"/>
                </a:endParaRPr>
              </a:p>
            </p:txBody>
          </p:sp>
          <p:sp>
            <p:nvSpPr>
              <p:cNvPr id="47" name="圆角矩形 46"/>
              <p:cNvSpPr/>
              <p:nvPr/>
            </p:nvSpPr>
            <p:spPr>
              <a:xfrm>
                <a:off x="3784880" y="1768427"/>
                <a:ext cx="7255259" cy="905257"/>
              </a:xfrm>
              <a:prstGeom prst="roundRect">
                <a:avLst>
                  <a:gd name="adj" fmla="val 50000"/>
                </a:avLst>
              </a:prstGeom>
              <a:noFill/>
              <a:ln>
                <a:noFill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zh-CN" altLang="en-US" sz="3200" b="1" dirty="0">
                  <a:solidFill>
                    <a:schemeClr val="bg1"/>
                  </a:solidFill>
                  <a:latin typeface="+mj-lt"/>
                  <a:ea typeface="+mj-ea"/>
                  <a:cs typeface="+mj-cs"/>
                </a:endParaRPr>
              </a:p>
            </p:txBody>
          </p:sp>
        </p:grpSp>
        <p:sp>
          <p:nvSpPr>
            <p:cNvPr id="44" name="椭圆 43"/>
            <p:cNvSpPr/>
            <p:nvPr/>
          </p:nvSpPr>
          <p:spPr>
            <a:xfrm>
              <a:off x="-274449" y="256026"/>
              <a:ext cx="901686" cy="901686"/>
            </a:xfrm>
            <a:prstGeom prst="ellipse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3200" b="1" dirty="0">
                <a:solidFill>
                  <a:schemeClr val="bg1"/>
                </a:solidFill>
                <a:latin typeface="+mj-lt"/>
                <a:ea typeface="+mj-ea"/>
                <a:cs typeface="+mj-cs"/>
              </a:endParaRPr>
            </a:p>
          </p:txBody>
        </p:sp>
      </p:grpSp>
      <p:sp>
        <p:nvSpPr>
          <p:cNvPr id="48" name="文本框 47"/>
          <p:cNvSpPr txBox="1"/>
          <p:nvPr/>
        </p:nvSpPr>
        <p:spPr>
          <a:xfrm>
            <a:off x="-34418" y="427081"/>
            <a:ext cx="9178418" cy="5847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zh-CN" altLang="en-US" dirty="0"/>
              <a:t>常用集合操作函数或方法</a:t>
            </a:r>
          </a:p>
        </p:txBody>
      </p:sp>
      <p:graphicFrame>
        <p:nvGraphicFramePr>
          <p:cNvPr id="9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3503121"/>
              </p:ext>
            </p:extLst>
          </p:nvPr>
        </p:nvGraphicFramePr>
        <p:xfrm>
          <a:off x="629841" y="1565567"/>
          <a:ext cx="7686575" cy="4226356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2139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726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52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000" dirty="0">
                          <a:latin typeface="微软雅黑" pitchFamily="34" charset="-122"/>
                          <a:ea typeface="微软雅黑" pitchFamily="34" charset="-122"/>
                        </a:rPr>
                        <a:t>操作函数或方法</a:t>
                      </a:r>
                      <a:endParaRPr sz="2000" dirty="0">
                        <a:latin typeface="微软雅黑" pitchFamily="34" charset="-122"/>
                        <a:ea typeface="微软雅黑" pitchFamily="34" charset="-122"/>
                        <a:cs typeface="微软雅黑"/>
                      </a:endParaRPr>
                    </a:p>
                  </a:txBody>
                  <a:tcPr marL="0" marR="0" marT="596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000" dirty="0">
                          <a:latin typeface="微软雅黑" pitchFamily="34" charset="-122"/>
                          <a:ea typeface="微软雅黑" pitchFamily="34" charset="-122"/>
                        </a:rPr>
                        <a:t>描</a:t>
                      </a:r>
                      <a:r>
                        <a:rPr lang="en-US" sz="2000" dirty="0">
                          <a:latin typeface="微软雅黑" pitchFamily="34" charset="-122"/>
                          <a:ea typeface="微软雅黑" pitchFamily="34" charset="-122"/>
                        </a:rPr>
                        <a:t>      </a:t>
                      </a:r>
                      <a:r>
                        <a:rPr sz="2000" dirty="0">
                          <a:latin typeface="微软雅黑" pitchFamily="34" charset="-122"/>
                          <a:ea typeface="微软雅黑" pitchFamily="34" charset="-122"/>
                        </a:rPr>
                        <a:t>述</a:t>
                      </a:r>
                      <a:endParaRPr sz="2000" dirty="0">
                        <a:latin typeface="微软雅黑" pitchFamily="34" charset="-122"/>
                        <a:ea typeface="微软雅黑" pitchFamily="34" charset="-122"/>
                        <a:cs typeface="微软雅黑"/>
                      </a:endParaRPr>
                    </a:p>
                  </a:txBody>
                  <a:tcPr marL="0" marR="0" marT="596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087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9pPr>
                    </a:lstStyle>
                    <a:p>
                      <a:pPr lvl="1" algn="l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2000" b="1" spc="-5" dirty="0">
                          <a:latin typeface="微软雅黑" pitchFamily="34" charset="-122"/>
                          <a:ea typeface="微软雅黑" pitchFamily="34" charset="-122"/>
                        </a:rPr>
                        <a:t>S.add(x)</a:t>
                      </a:r>
                      <a:endParaRPr sz="2000" b="1" dirty="0">
                        <a:latin typeface="微软雅黑" pitchFamily="34" charset="-122"/>
                        <a:ea typeface="微软雅黑" pitchFamily="34" charset="-122"/>
                        <a:cs typeface="微软雅黑"/>
                      </a:endParaRPr>
                    </a:p>
                  </a:txBody>
                  <a:tcPr marL="0" marR="0" marT="609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9pPr>
                    </a:lstStyle>
                    <a:p>
                      <a:pPr marL="3600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2000" b="1" dirty="0" err="1">
                          <a:latin typeface="微软雅黑" pitchFamily="34" charset="-122"/>
                          <a:ea typeface="微软雅黑" pitchFamily="34" charset="-122"/>
                        </a:rPr>
                        <a:t>如果x不在集合</a:t>
                      </a:r>
                      <a:r>
                        <a:rPr sz="2000" b="1" spc="-5" dirty="0" err="1">
                          <a:latin typeface="微软雅黑" pitchFamily="34" charset="-122"/>
                          <a:ea typeface="微软雅黑" pitchFamily="34" charset="-122"/>
                        </a:rPr>
                        <a:t>S</a:t>
                      </a:r>
                      <a:r>
                        <a:rPr sz="2000" b="1" dirty="0" err="1">
                          <a:latin typeface="微软雅黑" pitchFamily="34" charset="-122"/>
                          <a:ea typeface="微软雅黑" pitchFamily="34" charset="-122"/>
                        </a:rPr>
                        <a:t>中，将</a:t>
                      </a:r>
                      <a:r>
                        <a:rPr sz="2000" b="1" kern="1200" dirty="0" err="1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x增加到S</a:t>
                      </a:r>
                      <a:endParaRPr lang="en-US" sz="2000" b="1" kern="1200" dirty="0">
                        <a:solidFill>
                          <a:srgbClr val="C00000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971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087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9pPr>
                    </a:lstStyle>
                    <a:p>
                      <a:pPr lvl="1" algn="l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2000" b="1" spc="-10" dirty="0">
                          <a:latin typeface="微软雅黑" pitchFamily="34" charset="-122"/>
                          <a:ea typeface="微软雅黑" pitchFamily="34" charset="-122"/>
                        </a:rPr>
                        <a:t>S.discard(x)</a:t>
                      </a:r>
                      <a:endParaRPr sz="2000" b="1" dirty="0">
                        <a:latin typeface="微软雅黑" pitchFamily="34" charset="-122"/>
                        <a:ea typeface="微软雅黑" pitchFamily="34" charset="-122"/>
                        <a:cs typeface="微软雅黑"/>
                      </a:endParaRPr>
                    </a:p>
                  </a:txBody>
                  <a:tcPr marL="0" marR="0" marT="609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9pPr>
                    </a:lstStyle>
                    <a:p>
                      <a:pPr marL="3600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2000" b="1" kern="1200" dirty="0" err="1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移除</a:t>
                      </a:r>
                      <a:r>
                        <a:rPr sz="2000" b="1" spc="-5" dirty="0" err="1">
                          <a:latin typeface="微软雅黑" pitchFamily="34" charset="-122"/>
                          <a:ea typeface="微软雅黑" pitchFamily="34" charset="-122"/>
                        </a:rPr>
                        <a:t>S</a:t>
                      </a:r>
                      <a:r>
                        <a:rPr sz="2000" b="1" dirty="0" err="1">
                          <a:latin typeface="微软雅黑" pitchFamily="34" charset="-122"/>
                          <a:ea typeface="微软雅黑" pitchFamily="34" charset="-122"/>
                        </a:rPr>
                        <a:t>中元素x，如果x不在集合</a:t>
                      </a:r>
                      <a:r>
                        <a:rPr sz="2000" b="1" spc="-5" dirty="0" err="1">
                          <a:latin typeface="微软雅黑" pitchFamily="34" charset="-122"/>
                          <a:ea typeface="微软雅黑" pitchFamily="34" charset="-122"/>
                        </a:rPr>
                        <a:t>S</a:t>
                      </a:r>
                      <a:r>
                        <a:rPr sz="2000" b="1" dirty="0" err="1">
                          <a:latin typeface="微软雅黑" pitchFamily="34" charset="-122"/>
                          <a:ea typeface="微软雅黑" pitchFamily="34" charset="-122"/>
                        </a:rPr>
                        <a:t>中，</a:t>
                      </a:r>
                      <a:r>
                        <a:rPr sz="2000" b="1" kern="1200" dirty="0" err="1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不报错</a:t>
                      </a:r>
                      <a:endParaRPr lang="en-US" sz="2000" b="1" kern="1200" dirty="0">
                        <a:solidFill>
                          <a:srgbClr val="C00000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971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354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9pPr>
                    </a:lstStyle>
                    <a:p>
                      <a:pPr lvl="1" algn="l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2000" b="1" spc="-10" dirty="0">
                          <a:latin typeface="微软雅黑" pitchFamily="34" charset="-122"/>
                          <a:ea typeface="微软雅黑" pitchFamily="34" charset="-122"/>
                        </a:rPr>
                        <a:t>S.remove(x)</a:t>
                      </a:r>
                      <a:endParaRPr sz="2000" b="1" dirty="0">
                        <a:latin typeface="微软雅黑" pitchFamily="34" charset="-122"/>
                        <a:ea typeface="微软雅黑" pitchFamily="34" charset="-122"/>
                        <a:cs typeface="微软雅黑"/>
                      </a:endParaRPr>
                    </a:p>
                  </a:txBody>
                  <a:tcPr marL="0" marR="0" marT="609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9pPr>
                    </a:lstStyle>
                    <a:p>
                      <a:pPr marL="3600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2000" b="1" kern="1200" dirty="0" err="1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移除</a:t>
                      </a:r>
                      <a:r>
                        <a:rPr sz="2000" b="1" spc="-5" dirty="0" err="1">
                          <a:latin typeface="微软雅黑" pitchFamily="34" charset="-122"/>
                          <a:ea typeface="微软雅黑" pitchFamily="34" charset="-122"/>
                        </a:rPr>
                        <a:t>S</a:t>
                      </a:r>
                      <a:r>
                        <a:rPr sz="2000" b="1" dirty="0" err="1">
                          <a:latin typeface="微软雅黑" pitchFamily="34" charset="-122"/>
                          <a:ea typeface="微软雅黑" pitchFamily="34" charset="-122"/>
                        </a:rPr>
                        <a:t>中元素x，如果x不在集合</a:t>
                      </a:r>
                      <a:r>
                        <a:rPr sz="2000" b="1" spc="-5" dirty="0" err="1">
                          <a:latin typeface="微软雅黑" pitchFamily="34" charset="-122"/>
                          <a:ea typeface="微软雅黑" pitchFamily="34" charset="-122"/>
                        </a:rPr>
                        <a:t>S</a:t>
                      </a:r>
                      <a:r>
                        <a:rPr sz="2000" b="1" dirty="0" err="1">
                          <a:latin typeface="微软雅黑" pitchFamily="34" charset="-122"/>
                          <a:ea typeface="微软雅黑" pitchFamily="34" charset="-122"/>
                        </a:rPr>
                        <a:t>中，</a:t>
                      </a:r>
                      <a:r>
                        <a:rPr sz="2000" b="1" kern="1200" dirty="0" err="1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产生KeyError异常</a:t>
                      </a:r>
                      <a:endParaRPr lang="en-US" sz="2000" b="1" kern="1200" dirty="0">
                        <a:solidFill>
                          <a:srgbClr val="C00000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971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087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9pPr>
                    </a:lstStyle>
                    <a:p>
                      <a:pPr lvl="1" algn="l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2000" b="1" spc="-5" dirty="0">
                          <a:latin typeface="微软雅黑" pitchFamily="34" charset="-122"/>
                          <a:ea typeface="微软雅黑" pitchFamily="34" charset="-122"/>
                        </a:rPr>
                        <a:t>S.clear()</a:t>
                      </a:r>
                      <a:endParaRPr sz="2000" b="1" dirty="0">
                        <a:latin typeface="微软雅黑" pitchFamily="34" charset="-122"/>
                        <a:ea typeface="微软雅黑" pitchFamily="34" charset="-122"/>
                        <a:cs typeface="微软雅黑"/>
                      </a:endParaRPr>
                    </a:p>
                  </a:txBody>
                  <a:tcPr marL="0" marR="0" marT="609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9pPr>
                    </a:lstStyle>
                    <a:p>
                      <a:pPr marL="3600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2000" b="1" kern="1200" dirty="0" err="1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移除</a:t>
                      </a:r>
                      <a:r>
                        <a:rPr sz="2000" b="1" spc="-5" dirty="0" err="1">
                          <a:latin typeface="微软雅黑" pitchFamily="34" charset="-122"/>
                          <a:ea typeface="微软雅黑" pitchFamily="34" charset="-122"/>
                        </a:rPr>
                        <a:t>S</a:t>
                      </a:r>
                      <a:r>
                        <a:rPr sz="2000" b="1" dirty="0" err="1">
                          <a:latin typeface="微软雅黑" pitchFamily="34" charset="-122"/>
                          <a:ea typeface="微软雅黑" pitchFamily="34" charset="-122"/>
                        </a:rPr>
                        <a:t>中</a:t>
                      </a:r>
                      <a:r>
                        <a:rPr sz="2000" b="1" kern="1200" dirty="0" err="1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所有</a:t>
                      </a:r>
                      <a:r>
                        <a:rPr sz="2000" b="1" dirty="0" err="1">
                          <a:latin typeface="微软雅黑" pitchFamily="34" charset="-122"/>
                          <a:ea typeface="微软雅黑" pitchFamily="34" charset="-122"/>
                        </a:rPr>
                        <a:t>元素</a:t>
                      </a:r>
                      <a:endParaRPr lang="en-US" sz="2000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971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491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9pPr>
                    </a:lstStyle>
                    <a:p>
                      <a:pPr lvl="1" algn="l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2000" b="1" spc="-5" dirty="0">
                          <a:latin typeface="微软雅黑" pitchFamily="34" charset="-122"/>
                          <a:ea typeface="微软雅黑" pitchFamily="34" charset="-122"/>
                        </a:rPr>
                        <a:t>S.pop()</a:t>
                      </a:r>
                      <a:endParaRPr sz="2000" b="1" dirty="0">
                        <a:latin typeface="微软雅黑" pitchFamily="34" charset="-122"/>
                        <a:ea typeface="微软雅黑" pitchFamily="34" charset="-122"/>
                        <a:cs typeface="微软雅黑"/>
                      </a:endParaRPr>
                    </a:p>
                  </a:txBody>
                  <a:tcPr marL="0" marR="0" marT="609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9pPr>
                    </a:lstStyle>
                    <a:p>
                      <a:pPr marL="3600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2000" b="1" kern="1200" dirty="0" err="1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随机返回</a:t>
                      </a:r>
                      <a:r>
                        <a:rPr sz="2000" b="1" spc="-5" dirty="0" err="1">
                          <a:latin typeface="微软雅黑" pitchFamily="34" charset="-122"/>
                          <a:ea typeface="微软雅黑" pitchFamily="34" charset="-122"/>
                        </a:rPr>
                        <a:t>S</a:t>
                      </a:r>
                      <a:r>
                        <a:rPr sz="2000" b="1" dirty="0" err="1">
                          <a:latin typeface="微软雅黑" pitchFamily="34" charset="-122"/>
                          <a:ea typeface="微软雅黑" pitchFamily="34" charset="-122"/>
                        </a:rPr>
                        <a:t>的一个元素</a:t>
                      </a:r>
                      <a:r>
                        <a:rPr lang="zh-CN" altLang="en-US" sz="2000" b="1" dirty="0">
                          <a:latin typeface="微软雅黑" pitchFamily="34" charset="-122"/>
                          <a:ea typeface="微软雅黑" pitchFamily="34" charset="-122"/>
                        </a:rPr>
                        <a:t>并在</a:t>
                      </a:r>
                      <a:r>
                        <a:rPr lang="en-US" altLang="zh-CN" sz="2000" b="1" dirty="0">
                          <a:latin typeface="微软雅黑" pitchFamily="34" charset="-122"/>
                          <a:ea typeface="微软雅黑" pitchFamily="34" charset="-122"/>
                        </a:rPr>
                        <a:t>S</a:t>
                      </a:r>
                      <a:r>
                        <a:rPr lang="zh-CN" altLang="en-US" sz="2000" b="1" dirty="0">
                          <a:latin typeface="微软雅黑" pitchFamily="34" charset="-122"/>
                          <a:ea typeface="微软雅黑" pitchFamily="34" charset="-122"/>
                        </a:rPr>
                        <a:t>中</a:t>
                      </a:r>
                      <a:r>
                        <a:rPr lang="zh-CN" altLang="en-US" sz="2000" b="1" kern="1200" dirty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删除</a:t>
                      </a:r>
                      <a:r>
                        <a:rPr lang="zh-CN" altLang="en-US" sz="2000" b="1" dirty="0">
                          <a:latin typeface="微软雅黑" pitchFamily="34" charset="-122"/>
                          <a:ea typeface="微软雅黑" pitchFamily="34" charset="-122"/>
                        </a:rPr>
                        <a:t>这个元素</a:t>
                      </a:r>
                      <a:r>
                        <a:rPr sz="2000" b="1" dirty="0">
                          <a:latin typeface="微软雅黑" pitchFamily="34" charset="-122"/>
                          <a:ea typeface="微软雅黑" pitchFamily="34" charset="-122"/>
                        </a:rPr>
                        <a:t>，</a:t>
                      </a:r>
                      <a:r>
                        <a:rPr sz="2000" b="1" kern="1200" dirty="0" err="1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更新S</a:t>
                      </a:r>
                      <a:r>
                        <a:rPr sz="2000" b="1" spc="-5" dirty="0" err="1">
                          <a:latin typeface="微软雅黑" pitchFamily="34" charset="-122"/>
                          <a:ea typeface="微软雅黑" pitchFamily="34" charset="-122"/>
                        </a:rPr>
                        <a:t>，</a:t>
                      </a:r>
                      <a:r>
                        <a:rPr sz="2000" b="1" dirty="0" err="1">
                          <a:latin typeface="微软雅黑" pitchFamily="34" charset="-122"/>
                          <a:ea typeface="微软雅黑" pitchFamily="34" charset="-122"/>
                        </a:rPr>
                        <a:t>若</a:t>
                      </a:r>
                      <a:r>
                        <a:rPr sz="2000" b="1" spc="-5" dirty="0" err="1">
                          <a:latin typeface="微软雅黑" pitchFamily="34" charset="-122"/>
                          <a:ea typeface="微软雅黑" pitchFamily="34" charset="-122"/>
                        </a:rPr>
                        <a:t>S</a:t>
                      </a:r>
                      <a:r>
                        <a:rPr sz="2000" b="1" kern="1200" dirty="0" err="1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为空产生KeyError异常</a:t>
                      </a:r>
                      <a:endParaRPr lang="en-US" sz="2000" b="1" kern="1200" dirty="0">
                        <a:solidFill>
                          <a:srgbClr val="C00000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971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A4DEAF8B-D6AE-4605-AAD2-A861AC977C83}"/>
              </a:ext>
            </a:extLst>
          </p:cNvPr>
          <p:cNvCxnSpPr>
            <a:cxnSpLocks/>
          </p:cNvCxnSpPr>
          <p:nvPr/>
        </p:nvCxnSpPr>
        <p:spPr>
          <a:xfrm>
            <a:off x="827584" y="2636912"/>
            <a:ext cx="151216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EDA14411-238D-4E7B-9348-20EB29DEB7CE}"/>
              </a:ext>
            </a:extLst>
          </p:cNvPr>
          <p:cNvCxnSpPr>
            <a:cxnSpLocks/>
          </p:cNvCxnSpPr>
          <p:nvPr/>
        </p:nvCxnSpPr>
        <p:spPr>
          <a:xfrm>
            <a:off x="1043608" y="3356992"/>
            <a:ext cx="151216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81990383-151D-4524-AABE-C8BCF96EB90E}"/>
              </a:ext>
            </a:extLst>
          </p:cNvPr>
          <p:cNvCxnSpPr>
            <a:cxnSpLocks/>
          </p:cNvCxnSpPr>
          <p:nvPr/>
        </p:nvCxnSpPr>
        <p:spPr>
          <a:xfrm>
            <a:off x="1043608" y="4149080"/>
            <a:ext cx="151216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7E2C7B99-FD78-44B5-A66C-393C62FB2186}"/>
              </a:ext>
            </a:extLst>
          </p:cNvPr>
          <p:cNvCxnSpPr>
            <a:cxnSpLocks/>
          </p:cNvCxnSpPr>
          <p:nvPr/>
        </p:nvCxnSpPr>
        <p:spPr>
          <a:xfrm>
            <a:off x="1043608" y="4797152"/>
            <a:ext cx="151216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71117056-4A15-40AE-9450-2A64EB2EEBCF}"/>
              </a:ext>
            </a:extLst>
          </p:cNvPr>
          <p:cNvCxnSpPr>
            <a:cxnSpLocks/>
          </p:cNvCxnSpPr>
          <p:nvPr/>
        </p:nvCxnSpPr>
        <p:spPr>
          <a:xfrm>
            <a:off x="971600" y="5661248"/>
            <a:ext cx="151216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367942362"/>
      </p:ext>
    </p:extLst>
  </p:cSld>
  <p:clrMapOvr>
    <a:masterClrMapping/>
  </p:clrMapOvr>
  <p:transition spd="slow" advTm="76357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2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2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-205837" y="-24656"/>
            <a:ext cx="4450699" cy="2754720"/>
            <a:chOff x="-274449" y="-24656"/>
            <a:chExt cx="5934265" cy="2754720"/>
          </a:xfrm>
        </p:grpSpPr>
        <p:grpSp>
          <p:nvGrpSpPr>
            <p:cNvPr id="43" name="组合 42"/>
            <p:cNvGrpSpPr/>
            <p:nvPr/>
          </p:nvGrpSpPr>
          <p:grpSpPr>
            <a:xfrm>
              <a:off x="-45891" y="-24656"/>
              <a:ext cx="5705707" cy="2754720"/>
              <a:chOff x="3784880" y="1487745"/>
              <a:chExt cx="7255259" cy="2754720"/>
            </a:xfrm>
          </p:grpSpPr>
          <p:sp>
            <p:nvSpPr>
              <p:cNvPr id="45" name="矩形 42"/>
              <p:cNvSpPr/>
              <p:nvPr/>
            </p:nvSpPr>
            <p:spPr>
              <a:xfrm rot="1800000">
                <a:off x="4026027" y="1487745"/>
                <a:ext cx="6579118" cy="2754720"/>
              </a:xfrm>
              <a:custGeom>
                <a:avLst/>
                <a:gdLst>
                  <a:gd name="connsiteX0" fmla="*/ 0 w 9413612"/>
                  <a:gd name="connsiteY0" fmla="*/ 0 h 1963207"/>
                  <a:gd name="connsiteX1" fmla="*/ 9413612 w 9413612"/>
                  <a:gd name="connsiteY1" fmla="*/ 0 h 1963207"/>
                  <a:gd name="connsiteX2" fmla="*/ 9413612 w 9413612"/>
                  <a:gd name="connsiteY2" fmla="*/ 1963207 h 1963207"/>
                  <a:gd name="connsiteX3" fmla="*/ 0 w 9413612"/>
                  <a:gd name="connsiteY3" fmla="*/ 1963207 h 1963207"/>
                  <a:gd name="connsiteX4" fmla="*/ 0 w 9413612"/>
                  <a:gd name="connsiteY4" fmla="*/ 0 h 1963207"/>
                  <a:gd name="connsiteX0" fmla="*/ 0 w 9413612"/>
                  <a:gd name="connsiteY0" fmla="*/ 18933 h 1982140"/>
                  <a:gd name="connsiteX1" fmla="*/ 6870575 w 9413612"/>
                  <a:gd name="connsiteY1" fmla="*/ 0 h 1982140"/>
                  <a:gd name="connsiteX2" fmla="*/ 9413612 w 9413612"/>
                  <a:gd name="connsiteY2" fmla="*/ 18933 h 1982140"/>
                  <a:gd name="connsiteX3" fmla="*/ 9413612 w 9413612"/>
                  <a:gd name="connsiteY3" fmla="*/ 1982140 h 1982140"/>
                  <a:gd name="connsiteX4" fmla="*/ 0 w 9413612"/>
                  <a:gd name="connsiteY4" fmla="*/ 1982140 h 1982140"/>
                  <a:gd name="connsiteX5" fmla="*/ 0 w 9413612"/>
                  <a:gd name="connsiteY5" fmla="*/ 18933 h 1982140"/>
                  <a:gd name="connsiteX0" fmla="*/ 0 w 9413612"/>
                  <a:gd name="connsiteY0" fmla="*/ 18933 h 1984242"/>
                  <a:gd name="connsiteX1" fmla="*/ 6870575 w 9413612"/>
                  <a:gd name="connsiteY1" fmla="*/ 0 h 1984242"/>
                  <a:gd name="connsiteX2" fmla="*/ 9413612 w 9413612"/>
                  <a:gd name="connsiteY2" fmla="*/ 18933 h 1984242"/>
                  <a:gd name="connsiteX3" fmla="*/ 9413612 w 9413612"/>
                  <a:gd name="connsiteY3" fmla="*/ 1982140 h 1984242"/>
                  <a:gd name="connsiteX4" fmla="*/ 4241485 w 9413612"/>
                  <a:gd name="connsiteY4" fmla="*/ 1984242 h 1984242"/>
                  <a:gd name="connsiteX5" fmla="*/ 0 w 9413612"/>
                  <a:gd name="connsiteY5" fmla="*/ 1982140 h 1984242"/>
                  <a:gd name="connsiteX6" fmla="*/ 0 w 9413612"/>
                  <a:gd name="connsiteY6" fmla="*/ 18933 h 1984242"/>
                  <a:gd name="connsiteX0" fmla="*/ 0 w 9413612"/>
                  <a:gd name="connsiteY0" fmla="*/ 18933 h 1984242"/>
                  <a:gd name="connsiteX1" fmla="*/ 6870575 w 9413612"/>
                  <a:gd name="connsiteY1" fmla="*/ 0 h 1984242"/>
                  <a:gd name="connsiteX2" fmla="*/ 9413612 w 9413612"/>
                  <a:gd name="connsiteY2" fmla="*/ 18933 h 1984242"/>
                  <a:gd name="connsiteX3" fmla="*/ 9413612 w 9413612"/>
                  <a:gd name="connsiteY3" fmla="*/ 1982140 h 1984242"/>
                  <a:gd name="connsiteX4" fmla="*/ 4241485 w 9413612"/>
                  <a:gd name="connsiteY4" fmla="*/ 1984242 h 1984242"/>
                  <a:gd name="connsiteX5" fmla="*/ 0 w 9413612"/>
                  <a:gd name="connsiteY5" fmla="*/ 18933 h 1984242"/>
                  <a:gd name="connsiteX0" fmla="*/ 0 w 5172127"/>
                  <a:gd name="connsiteY0" fmla="*/ 1984242 h 1984242"/>
                  <a:gd name="connsiteX1" fmla="*/ 2629090 w 5172127"/>
                  <a:gd name="connsiteY1" fmla="*/ 0 h 1984242"/>
                  <a:gd name="connsiteX2" fmla="*/ 5172127 w 5172127"/>
                  <a:gd name="connsiteY2" fmla="*/ 18933 h 1984242"/>
                  <a:gd name="connsiteX3" fmla="*/ 5172127 w 5172127"/>
                  <a:gd name="connsiteY3" fmla="*/ 1982140 h 1984242"/>
                  <a:gd name="connsiteX4" fmla="*/ 0 w 5172127"/>
                  <a:gd name="connsiteY4" fmla="*/ 1984242 h 1984242"/>
                  <a:gd name="connsiteX0" fmla="*/ 1 w 5194787"/>
                  <a:gd name="connsiteY0" fmla="*/ 1687371 h 1982140"/>
                  <a:gd name="connsiteX1" fmla="*/ 2651750 w 5194787"/>
                  <a:gd name="connsiteY1" fmla="*/ 0 h 1982140"/>
                  <a:gd name="connsiteX2" fmla="*/ 5194787 w 5194787"/>
                  <a:gd name="connsiteY2" fmla="*/ 18933 h 1982140"/>
                  <a:gd name="connsiteX3" fmla="*/ 5194787 w 5194787"/>
                  <a:gd name="connsiteY3" fmla="*/ 1982140 h 1982140"/>
                  <a:gd name="connsiteX4" fmla="*/ 1 w 5194787"/>
                  <a:gd name="connsiteY4" fmla="*/ 1687371 h 1982140"/>
                  <a:gd name="connsiteX0" fmla="*/ 0 w 5194786"/>
                  <a:gd name="connsiteY0" fmla="*/ 1668438 h 1963207"/>
                  <a:gd name="connsiteX1" fmla="*/ 2447526 w 5194786"/>
                  <a:gd name="connsiteY1" fmla="*/ 35398 h 1963207"/>
                  <a:gd name="connsiteX2" fmla="*/ 5194786 w 5194786"/>
                  <a:gd name="connsiteY2" fmla="*/ 0 h 1963207"/>
                  <a:gd name="connsiteX3" fmla="*/ 5194786 w 5194786"/>
                  <a:gd name="connsiteY3" fmla="*/ 1963207 h 1963207"/>
                  <a:gd name="connsiteX4" fmla="*/ 0 w 5194786"/>
                  <a:gd name="connsiteY4" fmla="*/ 1668438 h 1963207"/>
                  <a:gd name="connsiteX0" fmla="*/ 0 w 5194786"/>
                  <a:gd name="connsiteY0" fmla="*/ 1724388 h 2019157"/>
                  <a:gd name="connsiteX1" fmla="*/ 3178544 w 5194786"/>
                  <a:gd name="connsiteY1" fmla="*/ 0 h 2019157"/>
                  <a:gd name="connsiteX2" fmla="*/ 5194786 w 5194786"/>
                  <a:gd name="connsiteY2" fmla="*/ 55950 h 2019157"/>
                  <a:gd name="connsiteX3" fmla="*/ 5194786 w 5194786"/>
                  <a:gd name="connsiteY3" fmla="*/ 2019157 h 2019157"/>
                  <a:gd name="connsiteX4" fmla="*/ 0 w 5194786"/>
                  <a:gd name="connsiteY4" fmla="*/ 1724388 h 2019157"/>
                  <a:gd name="connsiteX0" fmla="*/ 0 w 5194786"/>
                  <a:gd name="connsiteY0" fmla="*/ 1668438 h 1963207"/>
                  <a:gd name="connsiteX1" fmla="*/ 2567946 w 5194786"/>
                  <a:gd name="connsiteY1" fmla="*/ 3481 h 1963207"/>
                  <a:gd name="connsiteX2" fmla="*/ 5194786 w 5194786"/>
                  <a:gd name="connsiteY2" fmla="*/ 0 h 1963207"/>
                  <a:gd name="connsiteX3" fmla="*/ 5194786 w 5194786"/>
                  <a:gd name="connsiteY3" fmla="*/ 1963207 h 1963207"/>
                  <a:gd name="connsiteX4" fmla="*/ 0 w 5194786"/>
                  <a:gd name="connsiteY4" fmla="*/ 1668438 h 1963207"/>
                  <a:gd name="connsiteX0" fmla="*/ 0 w 5194786"/>
                  <a:gd name="connsiteY0" fmla="*/ 1668438 h 1963207"/>
                  <a:gd name="connsiteX1" fmla="*/ 2532045 w 5194786"/>
                  <a:gd name="connsiteY1" fmla="*/ 28039 h 1963207"/>
                  <a:gd name="connsiteX2" fmla="*/ 5194786 w 5194786"/>
                  <a:gd name="connsiteY2" fmla="*/ 0 h 1963207"/>
                  <a:gd name="connsiteX3" fmla="*/ 5194786 w 5194786"/>
                  <a:gd name="connsiteY3" fmla="*/ 1963207 h 1963207"/>
                  <a:gd name="connsiteX4" fmla="*/ 0 w 5194786"/>
                  <a:gd name="connsiteY4" fmla="*/ 1668438 h 1963207"/>
                  <a:gd name="connsiteX0" fmla="*/ 0 w 4910276"/>
                  <a:gd name="connsiteY0" fmla="*/ 1760006 h 1963207"/>
                  <a:gd name="connsiteX1" fmla="*/ 2247535 w 4910276"/>
                  <a:gd name="connsiteY1" fmla="*/ 28039 h 1963207"/>
                  <a:gd name="connsiteX2" fmla="*/ 4910276 w 4910276"/>
                  <a:gd name="connsiteY2" fmla="*/ 0 h 1963207"/>
                  <a:gd name="connsiteX3" fmla="*/ 4910276 w 4910276"/>
                  <a:gd name="connsiteY3" fmla="*/ 1963207 h 1963207"/>
                  <a:gd name="connsiteX4" fmla="*/ 0 w 4910276"/>
                  <a:gd name="connsiteY4" fmla="*/ 1760006 h 1963207"/>
                  <a:gd name="connsiteX0" fmla="*/ 0 w 4910276"/>
                  <a:gd name="connsiteY0" fmla="*/ 1760006 h 1963207"/>
                  <a:gd name="connsiteX1" fmla="*/ 2833418 w 4910276"/>
                  <a:gd name="connsiteY1" fmla="*/ 26381 h 1963207"/>
                  <a:gd name="connsiteX2" fmla="*/ 4910276 w 4910276"/>
                  <a:gd name="connsiteY2" fmla="*/ 0 h 1963207"/>
                  <a:gd name="connsiteX3" fmla="*/ 4910276 w 4910276"/>
                  <a:gd name="connsiteY3" fmla="*/ 1963207 h 1963207"/>
                  <a:gd name="connsiteX4" fmla="*/ 0 w 4910276"/>
                  <a:gd name="connsiteY4" fmla="*/ 1760006 h 1963207"/>
                  <a:gd name="connsiteX0" fmla="*/ 0 w 4910276"/>
                  <a:gd name="connsiteY0" fmla="*/ 1760006 h 1963207"/>
                  <a:gd name="connsiteX1" fmla="*/ 4084784 w 4910276"/>
                  <a:gd name="connsiteY1" fmla="*/ 5982 h 1963207"/>
                  <a:gd name="connsiteX2" fmla="*/ 4910276 w 4910276"/>
                  <a:gd name="connsiteY2" fmla="*/ 0 h 1963207"/>
                  <a:gd name="connsiteX3" fmla="*/ 4910276 w 4910276"/>
                  <a:gd name="connsiteY3" fmla="*/ 1963207 h 1963207"/>
                  <a:gd name="connsiteX4" fmla="*/ 0 w 4910276"/>
                  <a:gd name="connsiteY4" fmla="*/ 1760006 h 1963207"/>
                  <a:gd name="connsiteX0" fmla="*/ 0 w 6750548"/>
                  <a:gd name="connsiteY0" fmla="*/ 1803051 h 2006252"/>
                  <a:gd name="connsiteX1" fmla="*/ 4084784 w 6750548"/>
                  <a:gd name="connsiteY1" fmla="*/ 49027 h 2006252"/>
                  <a:gd name="connsiteX2" fmla="*/ 6750548 w 6750548"/>
                  <a:gd name="connsiteY2" fmla="*/ 0 h 2006252"/>
                  <a:gd name="connsiteX3" fmla="*/ 4910276 w 6750548"/>
                  <a:gd name="connsiteY3" fmla="*/ 2006252 h 2006252"/>
                  <a:gd name="connsiteX4" fmla="*/ 0 w 6750548"/>
                  <a:gd name="connsiteY4" fmla="*/ 1803051 h 2006252"/>
                  <a:gd name="connsiteX0" fmla="*/ 0 w 6750548"/>
                  <a:gd name="connsiteY0" fmla="*/ 1803051 h 2006252"/>
                  <a:gd name="connsiteX1" fmla="*/ 4053291 w 6750548"/>
                  <a:gd name="connsiteY1" fmla="*/ 81678 h 2006252"/>
                  <a:gd name="connsiteX2" fmla="*/ 6750548 w 6750548"/>
                  <a:gd name="connsiteY2" fmla="*/ 0 h 2006252"/>
                  <a:gd name="connsiteX3" fmla="*/ 4910276 w 6750548"/>
                  <a:gd name="connsiteY3" fmla="*/ 2006252 h 2006252"/>
                  <a:gd name="connsiteX4" fmla="*/ 0 w 6750548"/>
                  <a:gd name="connsiteY4" fmla="*/ 1803051 h 2006252"/>
                  <a:gd name="connsiteX0" fmla="*/ 0 w 6750548"/>
                  <a:gd name="connsiteY0" fmla="*/ 1803051 h 2006252"/>
                  <a:gd name="connsiteX1" fmla="*/ 3188398 w 6750548"/>
                  <a:gd name="connsiteY1" fmla="*/ 137876 h 2006252"/>
                  <a:gd name="connsiteX2" fmla="*/ 6750548 w 6750548"/>
                  <a:gd name="connsiteY2" fmla="*/ 0 h 2006252"/>
                  <a:gd name="connsiteX3" fmla="*/ 4910276 w 6750548"/>
                  <a:gd name="connsiteY3" fmla="*/ 2006252 h 2006252"/>
                  <a:gd name="connsiteX4" fmla="*/ 0 w 6750548"/>
                  <a:gd name="connsiteY4" fmla="*/ 1803051 h 2006252"/>
                  <a:gd name="connsiteX0" fmla="*/ 0 w 6579120"/>
                  <a:gd name="connsiteY0" fmla="*/ 1665175 h 1868376"/>
                  <a:gd name="connsiteX1" fmla="*/ 3188398 w 6579120"/>
                  <a:gd name="connsiteY1" fmla="*/ 0 h 1868376"/>
                  <a:gd name="connsiteX2" fmla="*/ 6579120 w 6579120"/>
                  <a:gd name="connsiteY2" fmla="*/ 75997 h 1868376"/>
                  <a:gd name="connsiteX3" fmla="*/ 4910276 w 6579120"/>
                  <a:gd name="connsiteY3" fmla="*/ 1868376 h 1868376"/>
                  <a:gd name="connsiteX4" fmla="*/ 0 w 6579120"/>
                  <a:gd name="connsiteY4" fmla="*/ 1665175 h 1868376"/>
                  <a:gd name="connsiteX0" fmla="*/ 0 w 6579120"/>
                  <a:gd name="connsiteY0" fmla="*/ 1653869 h 1857070"/>
                  <a:gd name="connsiteX1" fmla="*/ 3797424 w 6579120"/>
                  <a:gd name="connsiteY1" fmla="*/ 0 h 1857070"/>
                  <a:gd name="connsiteX2" fmla="*/ 6579120 w 6579120"/>
                  <a:gd name="connsiteY2" fmla="*/ 64691 h 1857070"/>
                  <a:gd name="connsiteX3" fmla="*/ 4910276 w 6579120"/>
                  <a:gd name="connsiteY3" fmla="*/ 1857070 h 1857070"/>
                  <a:gd name="connsiteX4" fmla="*/ 0 w 6579120"/>
                  <a:gd name="connsiteY4" fmla="*/ 1653869 h 1857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79120" h="1857070">
                    <a:moveTo>
                      <a:pt x="0" y="1653869"/>
                    </a:moveTo>
                    <a:lnTo>
                      <a:pt x="3797424" y="0"/>
                    </a:lnTo>
                    <a:lnTo>
                      <a:pt x="6579120" y="64691"/>
                    </a:lnTo>
                    <a:lnTo>
                      <a:pt x="4910276" y="1857070"/>
                    </a:lnTo>
                    <a:lnTo>
                      <a:pt x="0" y="1653869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zh-CN" altLang="en-US" sz="3200" b="1" dirty="0">
                  <a:solidFill>
                    <a:schemeClr val="bg1"/>
                  </a:solidFill>
                  <a:latin typeface="+mj-lt"/>
                  <a:ea typeface="+mj-ea"/>
                  <a:cs typeface="+mj-cs"/>
                </a:endParaRPr>
              </a:p>
            </p:txBody>
          </p:sp>
          <p:sp>
            <p:nvSpPr>
              <p:cNvPr id="47" name="圆角矩形 46"/>
              <p:cNvSpPr/>
              <p:nvPr/>
            </p:nvSpPr>
            <p:spPr>
              <a:xfrm>
                <a:off x="3784880" y="1768427"/>
                <a:ext cx="7255259" cy="905257"/>
              </a:xfrm>
              <a:prstGeom prst="roundRect">
                <a:avLst>
                  <a:gd name="adj" fmla="val 50000"/>
                </a:avLst>
              </a:prstGeom>
              <a:noFill/>
              <a:ln>
                <a:noFill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zh-CN" altLang="en-US" sz="3200" b="1" dirty="0">
                  <a:solidFill>
                    <a:schemeClr val="bg1"/>
                  </a:solidFill>
                  <a:latin typeface="+mj-lt"/>
                  <a:ea typeface="+mj-ea"/>
                  <a:cs typeface="+mj-cs"/>
                </a:endParaRPr>
              </a:p>
            </p:txBody>
          </p:sp>
        </p:grpSp>
        <p:sp>
          <p:nvSpPr>
            <p:cNvPr id="44" name="椭圆 43"/>
            <p:cNvSpPr/>
            <p:nvPr/>
          </p:nvSpPr>
          <p:spPr>
            <a:xfrm>
              <a:off x="-274449" y="256026"/>
              <a:ext cx="901686" cy="901686"/>
            </a:xfrm>
            <a:prstGeom prst="ellipse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3200" b="1" dirty="0">
                <a:solidFill>
                  <a:schemeClr val="bg1"/>
                </a:solidFill>
                <a:latin typeface="+mj-lt"/>
                <a:ea typeface="+mj-ea"/>
                <a:cs typeface="+mj-cs"/>
              </a:endParaRPr>
            </a:p>
          </p:txBody>
        </p:sp>
      </p:grpSp>
      <p:sp>
        <p:nvSpPr>
          <p:cNvPr id="48" name="文本框 47"/>
          <p:cNvSpPr txBox="1"/>
          <p:nvPr/>
        </p:nvSpPr>
        <p:spPr>
          <a:xfrm>
            <a:off x="0" y="427081"/>
            <a:ext cx="9144000" cy="5847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zh-CN" altLang="en-US" dirty="0"/>
              <a:t>常用集合操作函数或方法</a:t>
            </a:r>
          </a:p>
        </p:txBody>
      </p:sp>
      <p:graphicFrame>
        <p:nvGraphicFramePr>
          <p:cNvPr id="10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330538"/>
              </p:ext>
            </p:extLst>
          </p:nvPr>
        </p:nvGraphicFramePr>
        <p:xfrm>
          <a:off x="899592" y="1124744"/>
          <a:ext cx="7632848" cy="4038182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518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4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338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000" b="1" dirty="0">
                          <a:latin typeface="微软雅黑" pitchFamily="34" charset="-122"/>
                          <a:ea typeface="微软雅黑" pitchFamily="34" charset="-122"/>
                        </a:rPr>
                        <a:t>操作函数或方法</a:t>
                      </a:r>
                      <a:endParaRPr sz="2000" b="1" dirty="0">
                        <a:latin typeface="微软雅黑" pitchFamily="34" charset="-122"/>
                        <a:ea typeface="微软雅黑" pitchFamily="34" charset="-122"/>
                        <a:cs typeface="微软雅黑"/>
                      </a:endParaRPr>
                    </a:p>
                  </a:txBody>
                  <a:tcPr marL="0" marR="0" marT="596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000" b="1" dirty="0">
                          <a:latin typeface="微软雅黑" pitchFamily="34" charset="-122"/>
                          <a:ea typeface="微软雅黑" pitchFamily="34" charset="-122"/>
                        </a:rPr>
                        <a:t>描</a:t>
                      </a:r>
                      <a:r>
                        <a:rPr lang="en-US" sz="2000" b="1" dirty="0">
                          <a:latin typeface="微软雅黑" pitchFamily="34" charset="-122"/>
                          <a:ea typeface="微软雅黑" pitchFamily="34" charset="-122"/>
                        </a:rPr>
                        <a:t>      </a:t>
                      </a:r>
                      <a:r>
                        <a:rPr sz="2000" b="1" dirty="0">
                          <a:latin typeface="微软雅黑" pitchFamily="34" charset="-122"/>
                          <a:ea typeface="微软雅黑" pitchFamily="34" charset="-122"/>
                        </a:rPr>
                        <a:t>述</a:t>
                      </a:r>
                      <a:endParaRPr sz="2000" b="1" dirty="0">
                        <a:latin typeface="微软雅黑" pitchFamily="34" charset="-122"/>
                        <a:ea typeface="微软雅黑" pitchFamily="34" charset="-122"/>
                        <a:cs typeface="微软雅黑"/>
                      </a:endParaRPr>
                    </a:p>
                  </a:txBody>
                  <a:tcPr marL="0" marR="0" marT="596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86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9pPr>
                    </a:lstStyle>
                    <a:p>
                      <a:pPr marL="360000" lvl="2" algn="l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2000" b="1" spc="-5" dirty="0">
                          <a:latin typeface="微软雅黑" pitchFamily="34" charset="-122"/>
                          <a:ea typeface="微软雅黑" pitchFamily="34" charset="-122"/>
                        </a:rPr>
                        <a:t>S.copy()</a:t>
                      </a:r>
                      <a:endParaRPr sz="2000" b="1" dirty="0">
                        <a:latin typeface="微软雅黑" pitchFamily="34" charset="-122"/>
                        <a:ea typeface="微软雅黑" pitchFamily="34" charset="-122"/>
                        <a:cs typeface="微软雅黑"/>
                      </a:endParaRPr>
                    </a:p>
                  </a:txBody>
                  <a:tcPr marL="0" marR="0" marT="609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9pPr>
                    </a:lstStyle>
                    <a:p>
                      <a:pPr marL="3600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2000" b="1" dirty="0" err="1">
                          <a:latin typeface="微软雅黑" pitchFamily="34" charset="-122"/>
                          <a:ea typeface="微软雅黑" pitchFamily="34" charset="-122"/>
                        </a:rPr>
                        <a:t>返回集合</a:t>
                      </a:r>
                      <a:r>
                        <a:rPr sz="2000" b="1" spc="-5" dirty="0" err="1">
                          <a:latin typeface="微软雅黑" pitchFamily="34" charset="-122"/>
                          <a:ea typeface="微软雅黑" pitchFamily="34" charset="-122"/>
                        </a:rPr>
                        <a:t>S</a:t>
                      </a:r>
                      <a:r>
                        <a:rPr sz="2000" b="1" dirty="0" err="1">
                          <a:latin typeface="微软雅黑" pitchFamily="34" charset="-122"/>
                          <a:ea typeface="微软雅黑" pitchFamily="34" charset="-122"/>
                        </a:rPr>
                        <a:t>的一个</a:t>
                      </a:r>
                      <a:r>
                        <a:rPr sz="2000" b="1" kern="1200" dirty="0" err="1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副本</a:t>
                      </a:r>
                      <a:endParaRPr lang="en-US" sz="2000" b="1" kern="1200" dirty="0">
                        <a:solidFill>
                          <a:srgbClr val="C00000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971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386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9pPr>
                    </a:lstStyle>
                    <a:p>
                      <a:pPr marL="360000" lvl="2" algn="l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2000" b="1" spc="-5" dirty="0">
                          <a:latin typeface="微软雅黑" pitchFamily="34" charset="-122"/>
                          <a:ea typeface="微软雅黑" pitchFamily="34" charset="-122"/>
                        </a:rPr>
                        <a:t>len(S)</a:t>
                      </a:r>
                      <a:endParaRPr sz="2000" b="1" dirty="0">
                        <a:latin typeface="微软雅黑" pitchFamily="34" charset="-122"/>
                        <a:ea typeface="微软雅黑" pitchFamily="34" charset="-122"/>
                        <a:cs typeface="微软雅黑"/>
                      </a:endParaRPr>
                    </a:p>
                  </a:txBody>
                  <a:tcPr marL="0" marR="0" marT="609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9pPr>
                    </a:lstStyle>
                    <a:p>
                      <a:pPr marL="3600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2000" b="1" dirty="0" err="1">
                          <a:latin typeface="微软雅黑" pitchFamily="34" charset="-122"/>
                          <a:ea typeface="微软雅黑" pitchFamily="34" charset="-122"/>
                        </a:rPr>
                        <a:t>返回集合</a:t>
                      </a:r>
                      <a:r>
                        <a:rPr sz="2000" b="1" spc="-5" dirty="0" err="1">
                          <a:latin typeface="微软雅黑" pitchFamily="34" charset="-122"/>
                          <a:ea typeface="微软雅黑" pitchFamily="34" charset="-122"/>
                        </a:rPr>
                        <a:t>S</a:t>
                      </a:r>
                      <a:r>
                        <a:rPr sz="2000" b="1" dirty="0" err="1">
                          <a:latin typeface="微软雅黑" pitchFamily="34" charset="-122"/>
                          <a:ea typeface="微软雅黑" pitchFamily="34" charset="-122"/>
                        </a:rPr>
                        <a:t>的</a:t>
                      </a:r>
                      <a:r>
                        <a:rPr sz="2000" b="1" kern="1200" dirty="0" err="1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元素个数</a:t>
                      </a:r>
                      <a:endParaRPr lang="en-US" sz="2000" b="1" kern="1200" dirty="0">
                        <a:solidFill>
                          <a:srgbClr val="C00000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971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8677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9pPr>
                    </a:lstStyle>
                    <a:p>
                      <a:pPr marL="360000" lvl="2" algn="l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2000" b="1" spc="-5" dirty="0">
                          <a:latin typeface="微软雅黑" pitchFamily="34" charset="-122"/>
                          <a:ea typeface="微软雅黑" pitchFamily="34" charset="-122"/>
                        </a:rPr>
                        <a:t>x in</a:t>
                      </a:r>
                      <a:r>
                        <a:rPr sz="2000" b="1" spc="-15" dirty="0">
                          <a:latin typeface="微软雅黑" pitchFamily="34" charset="-122"/>
                          <a:ea typeface="微软雅黑" pitchFamily="34" charset="-122"/>
                        </a:rPr>
                        <a:t> </a:t>
                      </a:r>
                      <a:r>
                        <a:rPr sz="2000" b="1" spc="-5" dirty="0">
                          <a:latin typeface="微软雅黑" pitchFamily="34" charset="-122"/>
                          <a:ea typeface="微软雅黑" pitchFamily="34" charset="-122"/>
                        </a:rPr>
                        <a:t>S</a:t>
                      </a:r>
                      <a:endParaRPr sz="2000" b="1" dirty="0">
                        <a:latin typeface="微软雅黑" pitchFamily="34" charset="-122"/>
                        <a:ea typeface="微软雅黑" pitchFamily="34" charset="-122"/>
                        <a:cs typeface="微软雅黑"/>
                      </a:endParaRPr>
                    </a:p>
                  </a:txBody>
                  <a:tcPr marL="0" marR="0" marT="609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9pPr>
                    </a:lstStyle>
                    <a:p>
                      <a:pPr marL="3600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2000" b="1" kern="1200" dirty="0" err="1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判断</a:t>
                      </a:r>
                      <a:r>
                        <a:rPr sz="2000" b="1" spc="-5" dirty="0" err="1">
                          <a:latin typeface="微软雅黑" pitchFamily="34" charset="-122"/>
                          <a:ea typeface="微软雅黑" pitchFamily="34" charset="-122"/>
                        </a:rPr>
                        <a:t>S</a:t>
                      </a:r>
                      <a:r>
                        <a:rPr sz="2000" b="1" dirty="0" err="1">
                          <a:latin typeface="微软雅黑" pitchFamily="34" charset="-122"/>
                          <a:ea typeface="微软雅黑" pitchFamily="34" charset="-122"/>
                        </a:rPr>
                        <a:t>中元素x，</a:t>
                      </a:r>
                      <a:r>
                        <a:rPr sz="2000" b="1" kern="1200" dirty="0" err="1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x在集合S中</a:t>
                      </a:r>
                      <a:r>
                        <a:rPr sz="2000" b="1" dirty="0" err="1">
                          <a:latin typeface="微软雅黑" pitchFamily="34" charset="-122"/>
                          <a:ea typeface="微软雅黑" pitchFamily="34" charset="-122"/>
                        </a:rPr>
                        <a:t>，返回</a:t>
                      </a:r>
                      <a:r>
                        <a:rPr sz="2000" b="1" spc="-35" dirty="0" err="1">
                          <a:latin typeface="微软雅黑" pitchFamily="34" charset="-122"/>
                          <a:ea typeface="微软雅黑" pitchFamily="34" charset="-122"/>
                        </a:rPr>
                        <a:t>True，</a:t>
                      </a:r>
                      <a:r>
                        <a:rPr sz="2000" b="1" dirty="0" err="1">
                          <a:latin typeface="微软雅黑" pitchFamily="34" charset="-122"/>
                          <a:ea typeface="微软雅黑" pitchFamily="34" charset="-122"/>
                        </a:rPr>
                        <a:t>否则返回</a:t>
                      </a:r>
                      <a:r>
                        <a:rPr sz="2000" b="1" spc="-15" dirty="0" err="1">
                          <a:latin typeface="微软雅黑" pitchFamily="34" charset="-122"/>
                          <a:ea typeface="微软雅黑" pitchFamily="34" charset="-122"/>
                        </a:rPr>
                        <a:t>False</a:t>
                      </a:r>
                      <a:endParaRPr lang="en-US" sz="2000" b="1" spc="-15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971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64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9pPr>
                    </a:lstStyle>
                    <a:p>
                      <a:pPr marL="360000" lvl="2" algn="l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2000" b="1" spc="-5" dirty="0">
                          <a:latin typeface="微软雅黑" pitchFamily="34" charset="-122"/>
                          <a:ea typeface="微软雅黑" pitchFamily="34" charset="-122"/>
                        </a:rPr>
                        <a:t>x not in</a:t>
                      </a:r>
                      <a:r>
                        <a:rPr sz="2000" b="1" spc="-10" dirty="0">
                          <a:latin typeface="微软雅黑" pitchFamily="34" charset="-122"/>
                          <a:ea typeface="微软雅黑" pitchFamily="34" charset="-122"/>
                        </a:rPr>
                        <a:t> </a:t>
                      </a:r>
                      <a:r>
                        <a:rPr sz="2000" b="1" spc="-5" dirty="0">
                          <a:latin typeface="微软雅黑" pitchFamily="34" charset="-122"/>
                          <a:ea typeface="微软雅黑" pitchFamily="34" charset="-122"/>
                        </a:rPr>
                        <a:t>S</a:t>
                      </a:r>
                      <a:endParaRPr sz="2000" b="1" dirty="0">
                        <a:latin typeface="微软雅黑" pitchFamily="34" charset="-122"/>
                        <a:ea typeface="微软雅黑" pitchFamily="34" charset="-122"/>
                        <a:cs typeface="微软雅黑"/>
                      </a:endParaRPr>
                    </a:p>
                  </a:txBody>
                  <a:tcPr marL="0" marR="0" marT="609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9pPr>
                    </a:lstStyle>
                    <a:p>
                      <a:pPr marL="3600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2000" b="1" kern="1200" dirty="0" err="1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判断</a:t>
                      </a:r>
                      <a:r>
                        <a:rPr sz="2000" b="1" spc="-5" dirty="0" err="1">
                          <a:latin typeface="微软雅黑" pitchFamily="34" charset="-122"/>
                          <a:ea typeface="微软雅黑" pitchFamily="34" charset="-122"/>
                        </a:rPr>
                        <a:t>S</a:t>
                      </a:r>
                      <a:r>
                        <a:rPr sz="2000" b="1" dirty="0" err="1">
                          <a:latin typeface="微软雅黑" pitchFamily="34" charset="-122"/>
                          <a:ea typeface="微软雅黑" pitchFamily="34" charset="-122"/>
                        </a:rPr>
                        <a:t>中元素x，</a:t>
                      </a:r>
                      <a:r>
                        <a:rPr sz="2000" b="1" kern="1200" dirty="0" err="1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x不在集合S中</a:t>
                      </a:r>
                      <a:r>
                        <a:rPr sz="2000" b="1" dirty="0" err="1">
                          <a:latin typeface="微软雅黑" pitchFamily="34" charset="-122"/>
                          <a:ea typeface="微软雅黑" pitchFamily="34" charset="-122"/>
                        </a:rPr>
                        <a:t>，返回</a:t>
                      </a:r>
                      <a:r>
                        <a:rPr sz="2000" b="1" spc="-35" dirty="0" err="1">
                          <a:latin typeface="微软雅黑" pitchFamily="34" charset="-122"/>
                          <a:ea typeface="微软雅黑" pitchFamily="34" charset="-122"/>
                        </a:rPr>
                        <a:t>True，</a:t>
                      </a:r>
                      <a:r>
                        <a:rPr sz="2000" b="1" dirty="0" err="1">
                          <a:latin typeface="微软雅黑" pitchFamily="34" charset="-122"/>
                          <a:ea typeface="微软雅黑" pitchFamily="34" charset="-122"/>
                        </a:rPr>
                        <a:t>否则返回</a:t>
                      </a:r>
                      <a:r>
                        <a:rPr sz="2000" b="1" spc="-15" dirty="0" err="1">
                          <a:latin typeface="微软雅黑" pitchFamily="34" charset="-122"/>
                          <a:ea typeface="微软雅黑" pitchFamily="34" charset="-122"/>
                        </a:rPr>
                        <a:t>False</a:t>
                      </a:r>
                      <a:endParaRPr lang="en-US" sz="2000" b="1" spc="-15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971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380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9pPr>
                    </a:lstStyle>
                    <a:p>
                      <a:pPr marL="360000" lvl="2" algn="l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2000" b="1" spc="-5" dirty="0">
                          <a:latin typeface="微软雅黑" pitchFamily="34" charset="-122"/>
                          <a:ea typeface="微软雅黑" pitchFamily="34" charset="-122"/>
                        </a:rPr>
                        <a:t>set(x)</a:t>
                      </a:r>
                      <a:endParaRPr sz="2000" b="1" dirty="0">
                        <a:latin typeface="微软雅黑" pitchFamily="34" charset="-122"/>
                        <a:ea typeface="微软雅黑" pitchFamily="34" charset="-122"/>
                        <a:cs typeface="微软雅黑"/>
                      </a:endParaRPr>
                    </a:p>
                  </a:txBody>
                  <a:tcPr marL="0" marR="0" marT="609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9pPr>
                    </a:lstStyle>
                    <a:p>
                      <a:pPr marL="3600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2000" b="1" dirty="0" err="1">
                          <a:latin typeface="微软雅黑" pitchFamily="34" charset="-122"/>
                          <a:ea typeface="微软雅黑" pitchFamily="34" charset="-122"/>
                        </a:rPr>
                        <a:t>将其他类型变量x</a:t>
                      </a:r>
                      <a:r>
                        <a:rPr sz="2000" b="1" kern="1200" dirty="0" err="1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转变为集合</a:t>
                      </a:r>
                      <a:r>
                        <a:rPr sz="2000" b="1" dirty="0" err="1">
                          <a:latin typeface="微软雅黑" pitchFamily="34" charset="-122"/>
                          <a:ea typeface="微软雅黑" pitchFamily="34" charset="-122"/>
                        </a:rPr>
                        <a:t>类型</a:t>
                      </a:r>
                      <a:endParaRPr lang="en-US" sz="2000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971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8865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4623">
        <p:fade/>
      </p:transition>
    </mc:Choice>
    <mc:Fallback xmlns="">
      <p:transition spd="med" advTm="246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文本框 47"/>
          <p:cNvSpPr txBox="1"/>
          <p:nvPr/>
        </p:nvSpPr>
        <p:spPr>
          <a:xfrm>
            <a:off x="0" y="427080"/>
            <a:ext cx="9144000" cy="5847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zh-CN" altLang="en-US" dirty="0"/>
              <a:t>集合类型的应用场景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656035" y="1271838"/>
            <a:ext cx="2775092" cy="1023580"/>
            <a:chOff x="874713" y="1266703"/>
            <a:chExt cx="3700122" cy="1023580"/>
          </a:xfrm>
        </p:grpSpPr>
        <p:sp>
          <p:nvSpPr>
            <p:cNvPr id="12" name="Rectangle: Rounded Corners 4"/>
            <p:cNvSpPr/>
            <p:nvPr/>
          </p:nvSpPr>
          <p:spPr>
            <a:xfrm>
              <a:off x="886241" y="1266703"/>
              <a:ext cx="1646309" cy="577979"/>
            </a:xfrm>
            <a:prstGeom prst="roundRect">
              <a:avLst/>
            </a:prstGeom>
            <a:solidFill>
              <a:schemeClr val="bg1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620000" anchor="t" anchorCtr="1">
              <a:normAutofit fontScale="25000" lnSpcReduction="20000"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874713" y="1336176"/>
              <a:ext cx="3700122" cy="95410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ct val="20000"/>
                </a:spcBef>
                <a:buClr>
                  <a:schemeClr val="hlink"/>
                </a:buClr>
              </a:pPr>
              <a:r>
                <a:rPr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数据去重</a:t>
              </a:r>
            </a:p>
          </p:txBody>
        </p:sp>
      </p:grpSp>
      <p:sp>
        <p:nvSpPr>
          <p:cNvPr id="14" name="矩形 13"/>
          <p:cNvSpPr/>
          <p:nvPr/>
        </p:nvSpPr>
        <p:spPr>
          <a:xfrm>
            <a:off x="4283968" y="6201950"/>
            <a:ext cx="3528392" cy="4303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集合中元素无重复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656035" y="1911257"/>
            <a:ext cx="1322668" cy="514902"/>
            <a:chOff x="2873828" y="1394361"/>
            <a:chExt cx="1236822" cy="514902"/>
          </a:xfrm>
        </p:grpSpPr>
        <p:sp>
          <p:nvSpPr>
            <p:cNvPr id="17" name="Rectangle: Rounded Corners 4"/>
            <p:cNvSpPr/>
            <p:nvPr/>
          </p:nvSpPr>
          <p:spPr>
            <a:xfrm>
              <a:off x="2873828" y="1394361"/>
              <a:ext cx="1236821" cy="462426"/>
            </a:xfrm>
            <a:prstGeom prst="roundRect">
              <a:avLst/>
            </a:prstGeom>
            <a:solidFill>
              <a:srgbClr val="595959"/>
            </a:soli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620000" anchor="t" anchorCtr="1">
              <a:normAutofit fontScale="25000" lnSpcReduction="20000"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2873828" y="1411306"/>
              <a:ext cx="1236822" cy="49795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例</a:t>
              </a:r>
              <a:r>
                <a:rPr lang="en-US" altLang="zh-CN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3.18</a:t>
              </a:r>
              <a:endPara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2123728" y="1872348"/>
            <a:ext cx="6390456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集合的去重示例。将列表中的姓名进行去重，重复的姓名只保留一个。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5" t="30802" r="45993" b="56257"/>
          <a:stretch/>
        </p:blipFill>
        <p:spPr bwMode="auto">
          <a:xfrm>
            <a:off x="1627500" y="2941968"/>
            <a:ext cx="7390282" cy="1919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1594655" y="4861609"/>
            <a:ext cx="739811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输出结果：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['</a:t>
            </a:r>
            <a:r>
              <a:rPr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张飞</a:t>
            </a:r>
            <a:r>
              <a:rPr lang="en-US" altLang="zh-CN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', '</a:t>
            </a:r>
            <a:r>
              <a:rPr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赵云</a:t>
            </a:r>
            <a:r>
              <a:rPr lang="en-US" altLang="zh-CN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', '</a:t>
            </a:r>
            <a:r>
              <a:rPr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关羽</a:t>
            </a:r>
            <a:r>
              <a:rPr lang="en-US" altLang="zh-CN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', '</a:t>
            </a:r>
            <a:r>
              <a:rPr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刘备</a:t>
            </a:r>
            <a:r>
              <a:rPr lang="en-US" altLang="zh-CN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', '</a:t>
            </a:r>
            <a:r>
              <a:rPr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张飞</a:t>
            </a:r>
            <a:r>
              <a:rPr lang="en-US" altLang="zh-CN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', '</a:t>
            </a:r>
            <a:r>
              <a:rPr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曹操</a:t>
            </a:r>
            <a:r>
              <a:rPr lang="en-US" altLang="zh-CN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', '</a:t>
            </a:r>
            <a:r>
              <a:rPr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刘备</a:t>
            </a:r>
            <a:r>
              <a:rPr lang="en-US" altLang="zh-CN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', '</a:t>
            </a:r>
            <a:r>
              <a:rPr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诸葛亮</a:t>
            </a:r>
            <a:r>
              <a:rPr lang="en-US" altLang="zh-CN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']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{'</a:t>
            </a:r>
            <a:r>
              <a:rPr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曹操</a:t>
            </a:r>
            <a:r>
              <a:rPr lang="en-US" altLang="zh-CN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', '</a:t>
            </a:r>
            <a:r>
              <a:rPr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诸葛亮</a:t>
            </a:r>
            <a:r>
              <a:rPr lang="en-US" altLang="zh-CN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', '</a:t>
            </a:r>
            <a:r>
              <a:rPr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赵云</a:t>
            </a:r>
            <a:r>
              <a:rPr lang="en-US" altLang="zh-CN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', '</a:t>
            </a:r>
            <a:r>
              <a:rPr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张飞</a:t>
            </a:r>
            <a:r>
              <a:rPr lang="en-US" altLang="zh-CN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', '</a:t>
            </a:r>
            <a:r>
              <a:rPr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刘备</a:t>
            </a:r>
            <a:r>
              <a:rPr lang="en-US" altLang="zh-CN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', '</a:t>
            </a:r>
            <a:r>
              <a:rPr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关羽</a:t>
            </a:r>
            <a:r>
              <a:rPr lang="en-US" altLang="zh-CN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'}</a:t>
            </a: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342AAF7C-7D2F-4FC7-8CD0-4238DAA1AA98}"/>
              </a:ext>
            </a:extLst>
          </p:cNvPr>
          <p:cNvCxnSpPr>
            <a:cxnSpLocks/>
          </p:cNvCxnSpPr>
          <p:nvPr/>
        </p:nvCxnSpPr>
        <p:spPr>
          <a:xfrm>
            <a:off x="2771800" y="4293096"/>
            <a:ext cx="151216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798808720"/>
      </p:ext>
    </p:extLst>
  </p:cSld>
  <p:clrMapOvr>
    <a:masterClrMapping/>
  </p:clrMapOvr>
  <p:transition spd="slow" advTm="79677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" grpId="0"/>
      <p:bldP spid="3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2195736" y="4005064"/>
            <a:ext cx="4752528" cy="55404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algn="ctr" eaLnBrk="1" hangingPunct="1">
              <a:spcBef>
                <a:spcPct val="20000"/>
              </a:spcBef>
              <a:buClr>
                <a:srgbClr val="57ABA3"/>
              </a:buClr>
              <a:buFont typeface="Wingdings" panose="05000000000000000000" pitchFamily="2" charset="2"/>
              <a:buNone/>
              <a:defRPr sz="2400" b="1">
                <a:solidFill>
                  <a:srgbClr val="8FAFE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1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1" hangingPunct="1">
              <a:spcBef>
                <a:spcPct val="20000"/>
              </a:spcBef>
              <a:buClr>
                <a:schemeClr val="tx1"/>
              </a:buClr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1" hangingPunct="1">
              <a:spcBef>
                <a:spcPct val="20000"/>
              </a:spcBef>
              <a:buChar char="–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1" hangingPunct="1">
              <a:spcBef>
                <a:spcPct val="20000"/>
              </a:spcBef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r>
              <a:rPr lang="zh-CN" altLang="en-US" dirty="0"/>
              <a:t>序列类型、集合类型、</a:t>
            </a:r>
            <a:r>
              <a:rPr lang="zh-CN" altLang="en-US" dirty="0">
                <a:solidFill>
                  <a:srgbClr val="FFC000"/>
                </a:solidFill>
              </a:rPr>
              <a:t>映射类型</a:t>
            </a:r>
          </a:p>
          <a:p>
            <a:endParaRPr lang="zh-CN" altLang="en-US" dirty="0"/>
          </a:p>
        </p:txBody>
      </p:sp>
      <p:sp>
        <p:nvSpPr>
          <p:cNvPr id="6" name="文本框 18"/>
          <p:cNvSpPr txBox="1"/>
          <p:nvPr/>
        </p:nvSpPr>
        <p:spPr>
          <a:xfrm>
            <a:off x="2159732" y="3068424"/>
            <a:ext cx="4824536" cy="70788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eaLnBrk="1" hangingPunct="1">
              <a:defRPr sz="4000" b="1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en-US" altLang="zh-CN" dirty="0">
                <a:solidFill>
                  <a:srgbClr val="2A4F86"/>
                </a:solidFill>
              </a:rPr>
              <a:t>02 </a:t>
            </a:r>
            <a:r>
              <a:rPr lang="zh-CN" altLang="en-US" dirty="0">
                <a:solidFill>
                  <a:srgbClr val="2A4F86"/>
                </a:solidFill>
              </a:rPr>
              <a:t>组合数据类型</a:t>
            </a:r>
          </a:p>
        </p:txBody>
      </p:sp>
    </p:spTree>
    <p:extLst>
      <p:ext uri="{BB962C8B-B14F-4D97-AF65-F5344CB8AC3E}">
        <p14:creationId xmlns:p14="http://schemas.microsoft.com/office/powerpoint/2010/main" val="259427031"/>
      </p:ext>
    </p:extLst>
  </p:cSld>
  <p:clrMapOvr>
    <a:masterClrMapping/>
  </p:clrMapOvr>
  <p:transition spd="slow" advTm="6372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-205837" y="129762"/>
            <a:ext cx="3108656" cy="2212501"/>
            <a:chOff x="-274449" y="129761"/>
            <a:chExt cx="4144874" cy="2212501"/>
          </a:xfrm>
        </p:grpSpPr>
        <p:grpSp>
          <p:nvGrpSpPr>
            <p:cNvPr id="52" name="组合 51"/>
            <p:cNvGrpSpPr/>
            <p:nvPr/>
          </p:nvGrpSpPr>
          <p:grpSpPr>
            <a:xfrm>
              <a:off x="-45889" y="129761"/>
              <a:ext cx="3916314" cy="2212501"/>
              <a:chOff x="3784882" y="1642162"/>
              <a:chExt cx="4979903" cy="2212501"/>
            </a:xfrm>
          </p:grpSpPr>
          <p:sp>
            <p:nvSpPr>
              <p:cNvPr id="76" name="矩形 42"/>
              <p:cNvSpPr/>
              <p:nvPr/>
            </p:nvSpPr>
            <p:spPr>
              <a:xfrm rot="1800000">
                <a:off x="3973415" y="1642162"/>
                <a:ext cx="4791370" cy="2212501"/>
              </a:xfrm>
              <a:custGeom>
                <a:avLst/>
                <a:gdLst>
                  <a:gd name="connsiteX0" fmla="*/ 0 w 9413612"/>
                  <a:gd name="connsiteY0" fmla="*/ 0 h 1963207"/>
                  <a:gd name="connsiteX1" fmla="*/ 9413612 w 9413612"/>
                  <a:gd name="connsiteY1" fmla="*/ 0 h 1963207"/>
                  <a:gd name="connsiteX2" fmla="*/ 9413612 w 9413612"/>
                  <a:gd name="connsiteY2" fmla="*/ 1963207 h 1963207"/>
                  <a:gd name="connsiteX3" fmla="*/ 0 w 9413612"/>
                  <a:gd name="connsiteY3" fmla="*/ 1963207 h 1963207"/>
                  <a:gd name="connsiteX4" fmla="*/ 0 w 9413612"/>
                  <a:gd name="connsiteY4" fmla="*/ 0 h 1963207"/>
                  <a:gd name="connsiteX0" fmla="*/ 0 w 9413612"/>
                  <a:gd name="connsiteY0" fmla="*/ 18933 h 1982140"/>
                  <a:gd name="connsiteX1" fmla="*/ 6870575 w 9413612"/>
                  <a:gd name="connsiteY1" fmla="*/ 0 h 1982140"/>
                  <a:gd name="connsiteX2" fmla="*/ 9413612 w 9413612"/>
                  <a:gd name="connsiteY2" fmla="*/ 18933 h 1982140"/>
                  <a:gd name="connsiteX3" fmla="*/ 9413612 w 9413612"/>
                  <a:gd name="connsiteY3" fmla="*/ 1982140 h 1982140"/>
                  <a:gd name="connsiteX4" fmla="*/ 0 w 9413612"/>
                  <a:gd name="connsiteY4" fmla="*/ 1982140 h 1982140"/>
                  <a:gd name="connsiteX5" fmla="*/ 0 w 9413612"/>
                  <a:gd name="connsiteY5" fmla="*/ 18933 h 1982140"/>
                  <a:gd name="connsiteX0" fmla="*/ 0 w 9413612"/>
                  <a:gd name="connsiteY0" fmla="*/ 18933 h 1984242"/>
                  <a:gd name="connsiteX1" fmla="*/ 6870575 w 9413612"/>
                  <a:gd name="connsiteY1" fmla="*/ 0 h 1984242"/>
                  <a:gd name="connsiteX2" fmla="*/ 9413612 w 9413612"/>
                  <a:gd name="connsiteY2" fmla="*/ 18933 h 1984242"/>
                  <a:gd name="connsiteX3" fmla="*/ 9413612 w 9413612"/>
                  <a:gd name="connsiteY3" fmla="*/ 1982140 h 1984242"/>
                  <a:gd name="connsiteX4" fmla="*/ 4241485 w 9413612"/>
                  <a:gd name="connsiteY4" fmla="*/ 1984242 h 1984242"/>
                  <a:gd name="connsiteX5" fmla="*/ 0 w 9413612"/>
                  <a:gd name="connsiteY5" fmla="*/ 1982140 h 1984242"/>
                  <a:gd name="connsiteX6" fmla="*/ 0 w 9413612"/>
                  <a:gd name="connsiteY6" fmla="*/ 18933 h 1984242"/>
                  <a:gd name="connsiteX0" fmla="*/ 0 w 9413612"/>
                  <a:gd name="connsiteY0" fmla="*/ 18933 h 1984242"/>
                  <a:gd name="connsiteX1" fmla="*/ 6870575 w 9413612"/>
                  <a:gd name="connsiteY1" fmla="*/ 0 h 1984242"/>
                  <a:gd name="connsiteX2" fmla="*/ 9413612 w 9413612"/>
                  <a:gd name="connsiteY2" fmla="*/ 18933 h 1984242"/>
                  <a:gd name="connsiteX3" fmla="*/ 9413612 w 9413612"/>
                  <a:gd name="connsiteY3" fmla="*/ 1982140 h 1984242"/>
                  <a:gd name="connsiteX4" fmla="*/ 4241485 w 9413612"/>
                  <a:gd name="connsiteY4" fmla="*/ 1984242 h 1984242"/>
                  <a:gd name="connsiteX5" fmla="*/ 0 w 9413612"/>
                  <a:gd name="connsiteY5" fmla="*/ 18933 h 1984242"/>
                  <a:gd name="connsiteX0" fmla="*/ 0 w 5172127"/>
                  <a:gd name="connsiteY0" fmla="*/ 1984242 h 1984242"/>
                  <a:gd name="connsiteX1" fmla="*/ 2629090 w 5172127"/>
                  <a:gd name="connsiteY1" fmla="*/ 0 h 1984242"/>
                  <a:gd name="connsiteX2" fmla="*/ 5172127 w 5172127"/>
                  <a:gd name="connsiteY2" fmla="*/ 18933 h 1984242"/>
                  <a:gd name="connsiteX3" fmla="*/ 5172127 w 5172127"/>
                  <a:gd name="connsiteY3" fmla="*/ 1982140 h 1984242"/>
                  <a:gd name="connsiteX4" fmla="*/ 0 w 5172127"/>
                  <a:gd name="connsiteY4" fmla="*/ 1984242 h 1984242"/>
                  <a:gd name="connsiteX0" fmla="*/ 1 w 5194787"/>
                  <a:gd name="connsiteY0" fmla="*/ 1687371 h 1982140"/>
                  <a:gd name="connsiteX1" fmla="*/ 2651750 w 5194787"/>
                  <a:gd name="connsiteY1" fmla="*/ 0 h 1982140"/>
                  <a:gd name="connsiteX2" fmla="*/ 5194787 w 5194787"/>
                  <a:gd name="connsiteY2" fmla="*/ 18933 h 1982140"/>
                  <a:gd name="connsiteX3" fmla="*/ 5194787 w 5194787"/>
                  <a:gd name="connsiteY3" fmla="*/ 1982140 h 1982140"/>
                  <a:gd name="connsiteX4" fmla="*/ 1 w 5194787"/>
                  <a:gd name="connsiteY4" fmla="*/ 1687371 h 1982140"/>
                  <a:gd name="connsiteX0" fmla="*/ 0 w 5194786"/>
                  <a:gd name="connsiteY0" fmla="*/ 1668438 h 1963207"/>
                  <a:gd name="connsiteX1" fmla="*/ 2447526 w 5194786"/>
                  <a:gd name="connsiteY1" fmla="*/ 35398 h 1963207"/>
                  <a:gd name="connsiteX2" fmla="*/ 5194786 w 5194786"/>
                  <a:gd name="connsiteY2" fmla="*/ 0 h 1963207"/>
                  <a:gd name="connsiteX3" fmla="*/ 5194786 w 5194786"/>
                  <a:gd name="connsiteY3" fmla="*/ 1963207 h 1963207"/>
                  <a:gd name="connsiteX4" fmla="*/ 0 w 5194786"/>
                  <a:gd name="connsiteY4" fmla="*/ 1668438 h 1963207"/>
                  <a:gd name="connsiteX0" fmla="*/ 0 w 5194786"/>
                  <a:gd name="connsiteY0" fmla="*/ 1724388 h 2019157"/>
                  <a:gd name="connsiteX1" fmla="*/ 3178544 w 5194786"/>
                  <a:gd name="connsiteY1" fmla="*/ 0 h 2019157"/>
                  <a:gd name="connsiteX2" fmla="*/ 5194786 w 5194786"/>
                  <a:gd name="connsiteY2" fmla="*/ 55950 h 2019157"/>
                  <a:gd name="connsiteX3" fmla="*/ 5194786 w 5194786"/>
                  <a:gd name="connsiteY3" fmla="*/ 2019157 h 2019157"/>
                  <a:gd name="connsiteX4" fmla="*/ 0 w 5194786"/>
                  <a:gd name="connsiteY4" fmla="*/ 1724388 h 2019157"/>
                  <a:gd name="connsiteX0" fmla="*/ 0 w 5194786"/>
                  <a:gd name="connsiteY0" fmla="*/ 1668438 h 1963207"/>
                  <a:gd name="connsiteX1" fmla="*/ 2567946 w 5194786"/>
                  <a:gd name="connsiteY1" fmla="*/ 3481 h 1963207"/>
                  <a:gd name="connsiteX2" fmla="*/ 5194786 w 5194786"/>
                  <a:gd name="connsiteY2" fmla="*/ 0 h 1963207"/>
                  <a:gd name="connsiteX3" fmla="*/ 5194786 w 5194786"/>
                  <a:gd name="connsiteY3" fmla="*/ 1963207 h 1963207"/>
                  <a:gd name="connsiteX4" fmla="*/ 0 w 5194786"/>
                  <a:gd name="connsiteY4" fmla="*/ 1668438 h 1963207"/>
                  <a:gd name="connsiteX0" fmla="*/ 0 w 5194786"/>
                  <a:gd name="connsiteY0" fmla="*/ 1668438 h 1963207"/>
                  <a:gd name="connsiteX1" fmla="*/ 2532045 w 5194786"/>
                  <a:gd name="connsiteY1" fmla="*/ 28039 h 1963207"/>
                  <a:gd name="connsiteX2" fmla="*/ 5194786 w 5194786"/>
                  <a:gd name="connsiteY2" fmla="*/ 0 h 1963207"/>
                  <a:gd name="connsiteX3" fmla="*/ 5194786 w 5194786"/>
                  <a:gd name="connsiteY3" fmla="*/ 1963207 h 1963207"/>
                  <a:gd name="connsiteX4" fmla="*/ 0 w 5194786"/>
                  <a:gd name="connsiteY4" fmla="*/ 1668438 h 1963207"/>
                  <a:gd name="connsiteX0" fmla="*/ 0 w 4910276"/>
                  <a:gd name="connsiteY0" fmla="*/ 1760006 h 1963207"/>
                  <a:gd name="connsiteX1" fmla="*/ 2247535 w 4910276"/>
                  <a:gd name="connsiteY1" fmla="*/ 28039 h 1963207"/>
                  <a:gd name="connsiteX2" fmla="*/ 4910276 w 4910276"/>
                  <a:gd name="connsiteY2" fmla="*/ 0 h 1963207"/>
                  <a:gd name="connsiteX3" fmla="*/ 4910276 w 4910276"/>
                  <a:gd name="connsiteY3" fmla="*/ 1963207 h 1963207"/>
                  <a:gd name="connsiteX4" fmla="*/ 0 w 4910276"/>
                  <a:gd name="connsiteY4" fmla="*/ 1760006 h 1963207"/>
                  <a:gd name="connsiteX0" fmla="*/ 0 w 4910276"/>
                  <a:gd name="connsiteY0" fmla="*/ 1760006 h 1963207"/>
                  <a:gd name="connsiteX1" fmla="*/ 2416061 w 4910276"/>
                  <a:gd name="connsiteY1" fmla="*/ 29342 h 1963207"/>
                  <a:gd name="connsiteX2" fmla="*/ 4910276 w 4910276"/>
                  <a:gd name="connsiteY2" fmla="*/ 0 h 1963207"/>
                  <a:gd name="connsiteX3" fmla="*/ 4910276 w 4910276"/>
                  <a:gd name="connsiteY3" fmla="*/ 1963207 h 1963207"/>
                  <a:gd name="connsiteX4" fmla="*/ 0 w 4910276"/>
                  <a:gd name="connsiteY4" fmla="*/ 1760006 h 19632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10276" h="1963207">
                    <a:moveTo>
                      <a:pt x="0" y="1760006"/>
                    </a:moveTo>
                    <a:lnTo>
                      <a:pt x="2416061" y="29342"/>
                    </a:lnTo>
                    <a:lnTo>
                      <a:pt x="4910276" y="0"/>
                    </a:lnTo>
                    <a:lnTo>
                      <a:pt x="4910276" y="1963207"/>
                    </a:lnTo>
                    <a:lnTo>
                      <a:pt x="0" y="1760006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zh-CN" altLang="en-US" sz="3200" b="1" dirty="0">
                  <a:solidFill>
                    <a:schemeClr val="bg1"/>
                  </a:solidFill>
                  <a:latin typeface="+mj-lt"/>
                  <a:ea typeface="+mj-ea"/>
                  <a:cs typeface="+mj-cs"/>
                </a:endParaRPr>
              </a:p>
            </p:txBody>
          </p:sp>
          <p:sp>
            <p:nvSpPr>
              <p:cNvPr id="86" name="圆角矩形 85"/>
              <p:cNvSpPr/>
              <p:nvPr/>
            </p:nvSpPr>
            <p:spPr>
              <a:xfrm>
                <a:off x="3784882" y="1768427"/>
                <a:ext cx="3754798" cy="905257"/>
              </a:xfrm>
              <a:prstGeom prst="roundRect">
                <a:avLst>
                  <a:gd name="adj" fmla="val 50000"/>
                </a:avLst>
              </a:prstGeom>
              <a:noFill/>
              <a:ln>
                <a:noFill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zh-CN" altLang="en-US" sz="3200" b="1" dirty="0">
                  <a:solidFill>
                    <a:schemeClr val="bg1"/>
                  </a:solidFill>
                  <a:latin typeface="+mj-lt"/>
                  <a:ea typeface="+mj-ea"/>
                  <a:cs typeface="+mj-cs"/>
                </a:endParaRPr>
              </a:p>
            </p:txBody>
          </p:sp>
        </p:grpSp>
        <p:sp>
          <p:nvSpPr>
            <p:cNvPr id="24" name="椭圆 23"/>
            <p:cNvSpPr/>
            <p:nvPr/>
          </p:nvSpPr>
          <p:spPr>
            <a:xfrm>
              <a:off x="-274449" y="256026"/>
              <a:ext cx="901686" cy="901686"/>
            </a:xfrm>
            <a:prstGeom prst="ellipse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3200" b="1" dirty="0">
                <a:solidFill>
                  <a:schemeClr val="bg1"/>
                </a:solidFill>
                <a:latin typeface="+mj-lt"/>
                <a:ea typeface="+mj-ea"/>
                <a:cs typeface="+mj-cs"/>
              </a:endParaRPr>
            </a:p>
          </p:txBody>
        </p:sp>
      </p:grpSp>
      <p:sp>
        <p:nvSpPr>
          <p:cNvPr id="88" name="文本框 87"/>
          <p:cNvSpPr txBox="1"/>
          <p:nvPr/>
        </p:nvSpPr>
        <p:spPr>
          <a:xfrm>
            <a:off x="-34417" y="427081"/>
            <a:ext cx="9178417" cy="5847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zh-CN" altLang="en-US" dirty="0"/>
              <a:t>映射类型</a:t>
            </a:r>
          </a:p>
        </p:txBody>
      </p:sp>
      <p:sp>
        <p:nvSpPr>
          <p:cNvPr id="35" name="矩形 34"/>
          <p:cNvSpPr/>
          <p:nvPr/>
        </p:nvSpPr>
        <p:spPr>
          <a:xfrm>
            <a:off x="1489801" y="1126485"/>
            <a:ext cx="3930856" cy="64633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通过键索引数据中值的过程</a:t>
            </a:r>
          </a:p>
        </p:txBody>
      </p:sp>
      <p:sp>
        <p:nvSpPr>
          <p:cNvPr id="36" name="矩形 35"/>
          <p:cNvSpPr/>
          <p:nvPr/>
        </p:nvSpPr>
        <p:spPr>
          <a:xfrm>
            <a:off x="551615" y="1188042"/>
            <a:ext cx="2150642" cy="52322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chemeClr val="hlink"/>
              </a:buClr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映射</a:t>
            </a:r>
          </a:p>
        </p:txBody>
      </p:sp>
      <p:sp>
        <p:nvSpPr>
          <p:cNvPr id="14" name="矩形 13"/>
          <p:cNvSpPr/>
          <p:nvPr/>
        </p:nvSpPr>
        <p:spPr>
          <a:xfrm>
            <a:off x="1763688" y="2565147"/>
            <a:ext cx="3240360" cy="64633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键是数据索引的扩展</a:t>
            </a:r>
          </a:p>
        </p:txBody>
      </p:sp>
      <p:sp>
        <p:nvSpPr>
          <p:cNvPr id="15" name="矩形 14"/>
          <p:cNvSpPr/>
          <p:nvPr/>
        </p:nvSpPr>
        <p:spPr>
          <a:xfrm>
            <a:off x="551615" y="2657572"/>
            <a:ext cx="2150642" cy="52322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chemeClr val="hlink"/>
              </a:buClr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键值对</a:t>
            </a:r>
          </a:p>
        </p:txBody>
      </p:sp>
      <p:sp>
        <p:nvSpPr>
          <p:cNvPr id="19" name="矩形 18"/>
          <p:cNvSpPr/>
          <p:nvPr/>
        </p:nvSpPr>
        <p:spPr>
          <a:xfrm>
            <a:off x="907906" y="3280916"/>
            <a:ext cx="7696542" cy="397031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字典是“映射”的体现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: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键和值一一对应</a:t>
            </a: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字典是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键值对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的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集合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，键值对之间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无序</a:t>
            </a: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包含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0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个或多个键值对的集合，没有长度限制 </a:t>
            </a:r>
            <a:endParaRPr lang="en-US" altLang="zh-CN" sz="2400" b="1" dirty="0">
              <a:latin typeface="微软雅黑" pitchFamily="34" charset="-122"/>
              <a:ea typeface="微软雅黑" pitchFamily="34" charset="-122"/>
              <a:sym typeface="Huawei Sans" panose="020C0503030203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采用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大括号</a:t>
            </a: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{}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和</a:t>
            </a:r>
            <a:r>
              <a:rPr lang="en-US" altLang="zh-CN" sz="2400" b="1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dict</a:t>
            </a: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()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创建，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键值对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用冒号 </a:t>
            </a: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: 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表示</a:t>
            </a:r>
            <a:endParaRPr lang="en-US" altLang="zh-CN" sz="2400" b="1" dirty="0">
              <a:latin typeface="微软雅黑" pitchFamily="34" charset="-122"/>
              <a:ea typeface="微软雅黑" pitchFamily="34" charset="-122"/>
              <a:sym typeface="Huawei Sans" panose="020C0503030203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键不允许重复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（若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重复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，则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前面失效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）</a:t>
            </a: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键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必须是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不可变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类型</a:t>
            </a: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endParaRPr lang="zh-CN" altLang="en-US" sz="2400" b="1" dirty="0">
              <a:latin typeface="微软雅黑" pitchFamily="34" charset="-122"/>
              <a:ea typeface="微软雅黑" pitchFamily="34" charset="-122"/>
              <a:sym typeface="Huawei Sans" panose="020C0503030203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93087" y="1772816"/>
            <a:ext cx="7425431" cy="58105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tabLst>
                <a:tab pos="1623060" algn="l"/>
                <a:tab pos="4493895" algn="l"/>
                <a:tab pos="5166360" algn="l"/>
              </a:tabLst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  <a:cs typeface="Arial" panose="020B0604020202020204" pitchFamily="34" charset="0"/>
                <a:sym typeface="Huawei Sans" panose="020C0503030203020204" pitchFamily="34" charset="0"/>
              </a:rPr>
              <a:t>{&lt;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  <a:cs typeface="Arial" panose="020B0604020202020204" pitchFamily="34" charset="0"/>
                <a:sym typeface="Huawei Sans" panose="020C0503030203020204" pitchFamily="34" charset="0"/>
              </a:rPr>
              <a:t>键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  <a:cs typeface="Arial" panose="020B0604020202020204" pitchFamily="34" charset="0"/>
                <a:sym typeface="Huawei Sans" panose="020C0503030203020204" pitchFamily="34" charset="0"/>
              </a:rPr>
              <a:t>1&gt;:&lt;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  <a:cs typeface="Arial" panose="020B0604020202020204" pitchFamily="34" charset="0"/>
                <a:sym typeface="Huawei Sans" panose="020C0503030203020204" pitchFamily="34" charset="0"/>
              </a:rPr>
              <a:t>值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  <a:cs typeface="Arial" panose="020B0604020202020204" pitchFamily="34" charset="0"/>
                <a:sym typeface="Huawei Sans" panose="020C0503030203020204" pitchFamily="34" charset="0"/>
              </a:rPr>
              <a:t>1&gt;, &lt;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  <a:cs typeface="Arial" panose="020B0604020202020204" pitchFamily="34" charset="0"/>
                <a:sym typeface="Huawei Sans" panose="020C0503030203020204" pitchFamily="34" charset="0"/>
              </a:rPr>
              <a:t>键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  <a:cs typeface="Arial" panose="020B0604020202020204" pitchFamily="34" charset="0"/>
                <a:sym typeface="Huawei Sans" panose="020C0503030203020204" pitchFamily="34" charset="0"/>
              </a:rPr>
              <a:t>2&gt;:&lt;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  <a:cs typeface="Arial" panose="020B0604020202020204" pitchFamily="34" charset="0"/>
                <a:sym typeface="Huawei Sans" panose="020C0503030203020204" pitchFamily="34" charset="0"/>
              </a:rPr>
              <a:t>值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  <a:cs typeface="Arial" panose="020B0604020202020204" pitchFamily="34" charset="0"/>
                <a:sym typeface="Huawei Sans" panose="020C0503030203020204" pitchFamily="34" charset="0"/>
              </a:rPr>
              <a:t>2&gt;, … , &lt;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  <a:cs typeface="Arial" panose="020B0604020202020204" pitchFamily="34" charset="0"/>
                <a:sym typeface="Huawei Sans" panose="020C0503030203020204" pitchFamily="34" charset="0"/>
              </a:rPr>
              <a:t>键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  <a:cs typeface="Arial" panose="020B0604020202020204" pitchFamily="34" charset="0"/>
                <a:sym typeface="Huawei Sans" panose="020C0503030203020204" pitchFamily="34" charset="0"/>
              </a:rPr>
              <a:t>n&gt;:&lt;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  <a:cs typeface="Arial" panose="020B0604020202020204" pitchFamily="34" charset="0"/>
                <a:sym typeface="Huawei Sans" panose="020C0503030203020204" pitchFamily="34" charset="0"/>
              </a:rPr>
              <a:t>值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  <a:cs typeface="Arial" panose="020B0604020202020204" pitchFamily="34" charset="0"/>
                <a:sym typeface="Huawei Sans" panose="020C0503030203020204" pitchFamily="34" charset="0"/>
              </a:rPr>
              <a:t>n&gt;}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95897527"/>
      </p:ext>
    </p:extLst>
  </p:cSld>
  <p:clrMapOvr>
    <a:masterClrMapping/>
  </p:clrMapOvr>
  <p:transition spd="slow" advTm="110606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35" grpId="0"/>
      <p:bldP spid="36" grpId="0"/>
      <p:bldP spid="14" grpId="0"/>
      <p:bldP spid="15" grpId="0"/>
      <p:bldP spid="19" grpId="0" build="p"/>
      <p:bldP spid="2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文本框 87"/>
          <p:cNvSpPr txBox="1"/>
          <p:nvPr/>
        </p:nvSpPr>
        <p:spPr>
          <a:xfrm>
            <a:off x="0" y="427081"/>
            <a:ext cx="9143999" cy="5847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zh-CN" altLang="en-US" dirty="0">
                <a:solidFill>
                  <a:srgbClr val="FFFFFF"/>
                </a:solidFill>
              </a:rPr>
              <a:t>字典类型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683568" y="2348880"/>
            <a:ext cx="1259015" cy="514902"/>
            <a:chOff x="2873828" y="1394361"/>
            <a:chExt cx="1236822" cy="514902"/>
          </a:xfrm>
        </p:grpSpPr>
        <p:sp>
          <p:nvSpPr>
            <p:cNvPr id="28" name="Rectangle: Rounded Corners 4"/>
            <p:cNvSpPr/>
            <p:nvPr/>
          </p:nvSpPr>
          <p:spPr>
            <a:xfrm>
              <a:off x="2873828" y="1394361"/>
              <a:ext cx="1236821" cy="462426"/>
            </a:xfrm>
            <a:prstGeom prst="roundRect">
              <a:avLst/>
            </a:prstGeom>
            <a:solidFill>
              <a:srgbClr val="595959"/>
            </a:soli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620000" anchor="t" anchorCtr="1">
              <a:normAutofit fontScale="25000" lnSpcReduction="20000"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2873828" y="1411306"/>
              <a:ext cx="1236822" cy="49795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4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例</a:t>
              </a:r>
              <a:r>
                <a:rPr lang="en-US" altLang="zh-CN" sz="24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3.19</a:t>
              </a:r>
              <a:endParaRPr lang="zh-CN" altLang="en-US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5" t="30495" r="53099" b="60522"/>
          <a:stretch/>
        </p:blipFill>
        <p:spPr bwMode="auto">
          <a:xfrm>
            <a:off x="1763688" y="3429000"/>
            <a:ext cx="7200800" cy="136815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pic>
      <p:sp>
        <p:nvSpPr>
          <p:cNvPr id="2" name="矩形 1"/>
          <p:cNvSpPr/>
          <p:nvPr/>
        </p:nvSpPr>
        <p:spPr>
          <a:xfrm>
            <a:off x="1763688" y="4854059"/>
            <a:ext cx="7380312" cy="203132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2A4F86"/>
                </a:solidFill>
                <a:latin typeface="微软雅黑" pitchFamily="34" charset="-122"/>
                <a:ea typeface="微软雅黑" pitchFamily="34" charset="-122"/>
              </a:rPr>
              <a:t>输出结果</a:t>
            </a:r>
            <a:endParaRPr lang="en-US" altLang="zh-CN" sz="2000" b="1" dirty="0">
              <a:solidFill>
                <a:srgbClr val="2A4F86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3E68D0"/>
                </a:solidFill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lang="en-US" altLang="zh-CN" sz="2000" b="1" dirty="0">
                <a:solidFill>
                  <a:srgbClr val="3E68D0"/>
                </a:solidFill>
                <a:latin typeface="微软雅黑" pitchFamily="34" charset="-122"/>
                <a:ea typeface="微软雅黑" pitchFamily="34" charset="-122"/>
              </a:rPr>
              <a:t>{'</a:t>
            </a:r>
            <a:r>
              <a:rPr lang="en-US" altLang="zh-CN" sz="2000" b="1" dirty="0" err="1">
                <a:solidFill>
                  <a:srgbClr val="3E68D0"/>
                </a:solidFill>
                <a:latin typeface="微软雅黑" pitchFamily="34" charset="-122"/>
                <a:ea typeface="微软雅黑" pitchFamily="34" charset="-122"/>
              </a:rPr>
              <a:t>China':'Beijing','France':'Paris','US':'Washington</a:t>
            </a:r>
            <a:r>
              <a:rPr lang="en-US" altLang="zh-CN" sz="2000" b="1" dirty="0">
                <a:solidFill>
                  <a:srgbClr val="3E68D0"/>
                </a:solidFill>
                <a:latin typeface="微软雅黑" pitchFamily="34" charset="-122"/>
                <a:ea typeface="微软雅黑" pitchFamily="34" charset="-122"/>
              </a:rPr>
              <a:t>'}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3E68D0"/>
                </a:solidFill>
                <a:latin typeface="微软雅黑" pitchFamily="34" charset="-122"/>
                <a:ea typeface="微软雅黑" pitchFamily="34" charset="-122"/>
              </a:rPr>
              <a:t>        &lt;class '</a:t>
            </a:r>
            <a:r>
              <a:rPr lang="en-US" altLang="zh-CN" sz="2000" b="1" dirty="0" err="1">
                <a:solidFill>
                  <a:srgbClr val="3E68D0"/>
                </a:solidFill>
                <a:latin typeface="微软雅黑" pitchFamily="34" charset="-122"/>
                <a:ea typeface="微软雅黑" pitchFamily="34" charset="-122"/>
              </a:rPr>
              <a:t>dict</a:t>
            </a:r>
            <a:r>
              <a:rPr lang="en-US" altLang="zh-CN" sz="2000" b="1" dirty="0">
                <a:solidFill>
                  <a:srgbClr val="3E68D0"/>
                </a:solidFill>
                <a:latin typeface="微软雅黑" pitchFamily="34" charset="-122"/>
                <a:ea typeface="微软雅黑" pitchFamily="34" charset="-122"/>
              </a:rPr>
              <a:t>'&gt;</a:t>
            </a:r>
          </a:p>
          <a:p>
            <a:pPr>
              <a:lnSpc>
                <a:spcPct val="150000"/>
              </a:lnSpc>
            </a:pPr>
            <a:endParaRPr lang="en-US" altLang="zh-CN" sz="2400" b="1" dirty="0">
              <a:solidFill>
                <a:srgbClr val="3E68D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078245" y="2309971"/>
            <a:ext cx="55180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2A4F86"/>
                </a:solidFill>
                <a:latin typeface="微软雅黑" pitchFamily="34" charset="-122"/>
                <a:ea typeface="微软雅黑" pitchFamily="34" charset="-122"/>
              </a:rPr>
              <a:t>定义字典的示例。</a:t>
            </a:r>
            <a:endParaRPr lang="en-US" altLang="zh-CN" sz="2400" b="1" dirty="0">
              <a:solidFill>
                <a:srgbClr val="2A4F86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b="1" dirty="0">
                <a:solidFill>
                  <a:srgbClr val="2A4F86"/>
                </a:solidFill>
                <a:latin typeface="微软雅黑" pitchFamily="34" charset="-122"/>
                <a:ea typeface="微软雅黑" pitchFamily="34" charset="-122"/>
              </a:rPr>
              <a:t>键值对是三个国家的名称和首都。</a:t>
            </a:r>
          </a:p>
        </p:txBody>
      </p:sp>
      <p:sp>
        <p:nvSpPr>
          <p:cNvPr id="13" name="矩形 12"/>
          <p:cNvSpPr/>
          <p:nvPr/>
        </p:nvSpPr>
        <p:spPr>
          <a:xfrm>
            <a:off x="1746784" y="1340768"/>
            <a:ext cx="7001680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tabLst>
                <a:tab pos="1623060" algn="l"/>
                <a:tab pos="4493895" algn="l"/>
                <a:tab pos="5166360" algn="l"/>
              </a:tabLst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  <a:cs typeface="Arial" panose="020B0604020202020204" pitchFamily="34" charset="0"/>
                <a:sym typeface="Huawei Sans" panose="020C0503030203020204" pitchFamily="34" charset="0"/>
              </a:rPr>
              <a:t>&lt;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  <a:cs typeface="Arial" panose="020B0604020202020204" pitchFamily="34" charset="0"/>
                <a:sym typeface="Huawei Sans" panose="020C0503030203020204" pitchFamily="34" charset="0"/>
              </a:rPr>
              <a:t>字典变量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  <a:cs typeface="Arial" panose="020B0604020202020204" pitchFamily="34" charset="0"/>
                <a:sym typeface="Huawei Sans" panose="020C0503030203020204" pitchFamily="34" charset="0"/>
              </a:rPr>
              <a:t>&gt;={&lt;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  <a:cs typeface="Arial" panose="020B0604020202020204" pitchFamily="34" charset="0"/>
                <a:sym typeface="Huawei Sans" panose="020C0503030203020204" pitchFamily="34" charset="0"/>
              </a:rPr>
              <a:t>键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  <a:cs typeface="Arial" panose="020B0604020202020204" pitchFamily="34" charset="0"/>
                <a:sym typeface="Huawei Sans" panose="020C0503030203020204" pitchFamily="34" charset="0"/>
              </a:rPr>
              <a:t>1&gt;</a:t>
            </a: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  <a:sym typeface="Huawei Sans" panose="020C0503030203020204" pitchFamily="34" charset="0"/>
              </a:rPr>
              <a:t>: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  <a:cs typeface="Arial" panose="020B0604020202020204" pitchFamily="34" charset="0"/>
                <a:sym typeface="Huawei Sans" panose="020C0503030203020204" pitchFamily="34" charset="0"/>
              </a:rPr>
              <a:t>&lt;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  <a:cs typeface="Arial" panose="020B0604020202020204" pitchFamily="34" charset="0"/>
                <a:sym typeface="Huawei Sans" panose="020C0503030203020204" pitchFamily="34" charset="0"/>
              </a:rPr>
              <a:t>值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  <a:cs typeface="Arial" panose="020B0604020202020204" pitchFamily="34" charset="0"/>
                <a:sym typeface="Huawei Sans" panose="020C0503030203020204" pitchFamily="34" charset="0"/>
              </a:rPr>
              <a:t>1&gt;,… ,&lt;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  <a:cs typeface="Arial" panose="020B0604020202020204" pitchFamily="34" charset="0"/>
                <a:sym typeface="Huawei Sans" panose="020C0503030203020204" pitchFamily="34" charset="0"/>
              </a:rPr>
              <a:t>键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  <a:cs typeface="Arial" panose="020B0604020202020204" pitchFamily="34" charset="0"/>
                <a:sym typeface="Huawei Sans" panose="020C0503030203020204" pitchFamily="34" charset="0"/>
              </a:rPr>
              <a:t>n&gt;</a:t>
            </a: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  <a:sym typeface="Huawei Sans" panose="020C0503030203020204" pitchFamily="34" charset="0"/>
              </a:rPr>
              <a:t>: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  <a:cs typeface="Arial" panose="020B0604020202020204" pitchFamily="34" charset="0"/>
                <a:sym typeface="Huawei Sans" panose="020C0503030203020204" pitchFamily="34" charset="0"/>
              </a:rPr>
              <a:t>&lt;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  <a:cs typeface="Arial" panose="020B0604020202020204" pitchFamily="34" charset="0"/>
                <a:sym typeface="Huawei Sans" panose="020C0503030203020204" pitchFamily="34" charset="0"/>
              </a:rPr>
              <a:t>值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  <a:cs typeface="Arial" panose="020B0604020202020204" pitchFamily="34" charset="0"/>
                <a:sym typeface="Huawei Sans" panose="020C0503030203020204" pitchFamily="34" charset="0"/>
              </a:rPr>
              <a:t>n&gt;}</a:t>
            </a:r>
          </a:p>
        </p:txBody>
      </p:sp>
      <p:sp>
        <p:nvSpPr>
          <p:cNvPr id="14" name="矩形 13"/>
          <p:cNvSpPr/>
          <p:nvPr/>
        </p:nvSpPr>
        <p:spPr>
          <a:xfrm>
            <a:off x="611560" y="1420092"/>
            <a:ext cx="1243378" cy="42473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chemeClr val="hlink"/>
              </a:buClr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创建：</a:t>
            </a: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66BB9D69-2441-4BB2-9540-BC533A6C79B4}"/>
              </a:ext>
            </a:extLst>
          </p:cNvPr>
          <p:cNvCxnSpPr>
            <a:cxnSpLocks/>
          </p:cNvCxnSpPr>
          <p:nvPr/>
        </p:nvCxnSpPr>
        <p:spPr>
          <a:xfrm>
            <a:off x="2483768" y="4797152"/>
            <a:ext cx="936104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876470701"/>
      </p:ext>
    </p:extLst>
  </p:cSld>
  <p:clrMapOvr>
    <a:masterClrMapping/>
  </p:clrMapOvr>
  <p:transition spd="slow" advTm="6001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13" grpId="0" animBg="1"/>
      <p:bldP spid="14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文本框 87"/>
          <p:cNvSpPr txBox="1"/>
          <p:nvPr/>
        </p:nvSpPr>
        <p:spPr>
          <a:xfrm>
            <a:off x="-47297" y="427080"/>
            <a:ext cx="9178417" cy="5847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zh-CN" altLang="en-US" dirty="0"/>
              <a:t>字典类型的引用</a:t>
            </a:r>
          </a:p>
        </p:txBody>
      </p:sp>
      <p:sp>
        <p:nvSpPr>
          <p:cNvPr id="21" name="矩形 20"/>
          <p:cNvSpPr/>
          <p:nvPr/>
        </p:nvSpPr>
        <p:spPr>
          <a:xfrm>
            <a:off x="1949411" y="1042381"/>
            <a:ext cx="4904510" cy="58105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tabLst>
                <a:tab pos="1623060" algn="l"/>
                <a:tab pos="4493895" algn="l"/>
                <a:tab pos="5166360" algn="l"/>
              </a:tabLst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  <a:cs typeface="Arial" panose="020B0604020202020204" pitchFamily="34" charset="0"/>
                <a:sym typeface="Huawei Sans" panose="020C0503030203020204" pitchFamily="34" charset="0"/>
              </a:rPr>
              <a:t>&lt;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  <a:cs typeface="Arial" panose="020B0604020202020204" pitchFamily="34" charset="0"/>
                <a:sym typeface="Huawei Sans" panose="020C0503030203020204" pitchFamily="34" charset="0"/>
              </a:rPr>
              <a:t>字典变量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  <a:cs typeface="Arial" panose="020B0604020202020204" pitchFamily="34" charset="0"/>
                <a:sym typeface="Huawei Sans" panose="020C0503030203020204" pitchFamily="34" charset="0"/>
              </a:rPr>
              <a:t>&gt;[&lt;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  <a:cs typeface="Arial" panose="020B0604020202020204" pitchFamily="34" charset="0"/>
                <a:sym typeface="Huawei Sans" panose="020C0503030203020204" pitchFamily="34" charset="0"/>
              </a:rPr>
              <a:t>键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  <a:cs typeface="Arial" panose="020B0604020202020204" pitchFamily="34" charset="0"/>
                <a:sym typeface="Huawei Sans" panose="020C0503030203020204" pitchFamily="34" charset="0"/>
              </a:rPr>
              <a:t>&gt;]</a:t>
            </a:r>
          </a:p>
        </p:txBody>
      </p:sp>
      <p:sp>
        <p:nvSpPr>
          <p:cNvPr id="31" name="矩形 30"/>
          <p:cNvSpPr/>
          <p:nvPr/>
        </p:nvSpPr>
        <p:spPr>
          <a:xfrm>
            <a:off x="1949411" y="1695815"/>
            <a:ext cx="4904510" cy="58105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tabLst>
                <a:tab pos="1623060" algn="l"/>
                <a:tab pos="4493895" algn="l"/>
                <a:tab pos="5166360" algn="l"/>
              </a:tabLst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  <a:cs typeface="Arial" panose="020B0604020202020204" pitchFamily="34" charset="0"/>
                <a:sym typeface="Huawei Sans" panose="020C0503030203020204" pitchFamily="34" charset="0"/>
              </a:rPr>
              <a:t>&lt;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  <a:cs typeface="Arial" panose="020B0604020202020204" pitchFamily="34" charset="0"/>
                <a:sym typeface="Huawei Sans" panose="020C0503030203020204" pitchFamily="34" charset="0"/>
              </a:rPr>
              <a:t>字典变量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  <a:cs typeface="Arial" panose="020B0604020202020204" pitchFamily="34" charset="0"/>
                <a:sym typeface="Huawei Sans" panose="020C0503030203020204" pitchFamily="34" charset="0"/>
              </a:rPr>
              <a:t>&gt;[&lt;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  <a:cs typeface="Arial" panose="020B0604020202020204" pitchFamily="34" charset="0"/>
                <a:sym typeface="Huawei Sans" panose="020C0503030203020204" pitchFamily="34" charset="0"/>
              </a:rPr>
              <a:t>键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  <a:cs typeface="Arial" panose="020B0604020202020204" pitchFamily="34" charset="0"/>
                <a:sym typeface="Huawei Sans" panose="020C0503030203020204" pitchFamily="34" charset="0"/>
              </a:rPr>
              <a:t>&gt;]=&lt;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  <a:cs typeface="Arial" panose="020B0604020202020204" pitchFamily="34" charset="0"/>
                <a:sym typeface="Huawei Sans" panose="020C0503030203020204" pitchFamily="34" charset="0"/>
              </a:rPr>
              <a:t>值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  <a:cs typeface="Arial" panose="020B0604020202020204" pitchFamily="34" charset="0"/>
                <a:sym typeface="Huawei Sans" panose="020C0503030203020204" pitchFamily="34" charset="0"/>
              </a:rPr>
              <a:t>&gt;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686777" y="2410042"/>
            <a:ext cx="1322668" cy="514902"/>
            <a:chOff x="2873828" y="1394361"/>
            <a:chExt cx="1236822" cy="514902"/>
          </a:xfrm>
        </p:grpSpPr>
        <p:sp>
          <p:nvSpPr>
            <p:cNvPr id="27" name="Rectangle: Rounded Corners 4"/>
            <p:cNvSpPr/>
            <p:nvPr/>
          </p:nvSpPr>
          <p:spPr>
            <a:xfrm>
              <a:off x="2873828" y="1394361"/>
              <a:ext cx="1236821" cy="462426"/>
            </a:xfrm>
            <a:prstGeom prst="roundRect">
              <a:avLst/>
            </a:prstGeom>
            <a:solidFill>
              <a:srgbClr val="595959"/>
            </a:soli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620000" anchor="t" anchorCtr="1">
              <a:normAutofit fontScale="25000" lnSpcReduction="20000"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2873828" y="1411306"/>
              <a:ext cx="1236822" cy="49795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例</a:t>
              </a:r>
              <a:r>
                <a:rPr lang="en-US" altLang="zh-CN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3.20</a:t>
              </a:r>
              <a:endPara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3" name="矩形 32"/>
          <p:cNvSpPr/>
          <p:nvPr/>
        </p:nvSpPr>
        <p:spPr>
          <a:xfrm>
            <a:off x="827584" y="1120543"/>
            <a:ext cx="1243378" cy="42473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chemeClr val="hlink"/>
              </a:buClr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引用：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  <a:buClr>
                <a:schemeClr val="hlink"/>
              </a:buClr>
            </a:pP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827584" y="1773978"/>
            <a:ext cx="1243378" cy="42473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chemeClr val="hlink"/>
              </a:buClr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修改：</a:t>
            </a:r>
          </a:p>
        </p:txBody>
      </p:sp>
      <p:sp>
        <p:nvSpPr>
          <p:cNvPr id="2" name="矩形 1"/>
          <p:cNvSpPr/>
          <p:nvPr/>
        </p:nvSpPr>
        <p:spPr>
          <a:xfrm>
            <a:off x="2081912" y="2380425"/>
            <a:ext cx="35702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引用字典元素值的示例。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3" t="46679" r="29702" b="30293"/>
          <a:stretch/>
        </p:blipFill>
        <p:spPr bwMode="auto">
          <a:xfrm>
            <a:off x="1568388" y="2997860"/>
            <a:ext cx="7159352" cy="2015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1594295" y="4946392"/>
            <a:ext cx="7536825" cy="193899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输出结果：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{'China': 'Beijing', 'France': 'Paris', 'US': 'New York'}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Beijing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{'China': 'Beijing', 'France': 'Paris', 'US': 'Washington'}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EC5451F-5F05-4DF5-A9C1-8E5E30CCE9BF}"/>
              </a:ext>
            </a:extLst>
          </p:cNvPr>
          <p:cNvSpPr txBox="1"/>
          <p:nvPr/>
        </p:nvSpPr>
        <p:spPr>
          <a:xfrm>
            <a:off x="5279885" y="4401232"/>
            <a:ext cx="318054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d[“Germany”]=“Berlin”</a:t>
            </a:r>
          </a:p>
          <a:p>
            <a:r>
              <a:rPr lang="zh-CN" altLang="en-US" sz="2000" dirty="0">
                <a:solidFill>
                  <a:srgbClr val="FF0000"/>
                </a:solidFill>
              </a:rPr>
              <a:t>结果会怎么样？</a:t>
            </a: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81E65266-8DB7-45FE-8561-6D35F530C9F5}"/>
              </a:ext>
            </a:extLst>
          </p:cNvPr>
          <p:cNvCxnSpPr>
            <a:cxnSpLocks/>
          </p:cNvCxnSpPr>
          <p:nvPr/>
        </p:nvCxnSpPr>
        <p:spPr>
          <a:xfrm>
            <a:off x="2411760" y="4221088"/>
            <a:ext cx="151216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EACBA058-3DAB-42F0-9961-09F525AA88E6}"/>
              </a:ext>
            </a:extLst>
          </p:cNvPr>
          <p:cNvCxnSpPr>
            <a:cxnSpLocks/>
          </p:cNvCxnSpPr>
          <p:nvPr/>
        </p:nvCxnSpPr>
        <p:spPr>
          <a:xfrm>
            <a:off x="1763688" y="4581128"/>
            <a:ext cx="2376264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374471521"/>
      </p:ext>
    </p:extLst>
  </p:cSld>
  <p:clrMapOvr>
    <a:masterClrMapping/>
  </p:clrMapOvr>
  <p:transition spd="slow" advTm="135777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2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1" grpId="0" animBg="1"/>
      <p:bldP spid="33" grpId="0"/>
      <p:bldP spid="34" grpId="0"/>
      <p:bldP spid="2" grpId="0"/>
      <p:bldP spid="3" grpId="0" animBg="1"/>
      <p:bldP spid="14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-205836" y="-24656"/>
            <a:ext cx="4194131" cy="2754720"/>
            <a:chOff x="-274449" y="-24656"/>
            <a:chExt cx="5592175" cy="2754720"/>
          </a:xfrm>
        </p:grpSpPr>
        <p:grpSp>
          <p:nvGrpSpPr>
            <p:cNvPr id="43" name="组合 42"/>
            <p:cNvGrpSpPr/>
            <p:nvPr/>
          </p:nvGrpSpPr>
          <p:grpSpPr>
            <a:xfrm>
              <a:off x="-45891" y="-24656"/>
              <a:ext cx="5363617" cy="2754720"/>
              <a:chOff x="3784880" y="1487745"/>
              <a:chExt cx="6820265" cy="2754720"/>
            </a:xfrm>
          </p:grpSpPr>
          <p:sp>
            <p:nvSpPr>
              <p:cNvPr id="45" name="矩形 42"/>
              <p:cNvSpPr/>
              <p:nvPr/>
            </p:nvSpPr>
            <p:spPr>
              <a:xfrm rot="1800000">
                <a:off x="4026027" y="1487745"/>
                <a:ext cx="6579118" cy="2754720"/>
              </a:xfrm>
              <a:custGeom>
                <a:avLst/>
                <a:gdLst>
                  <a:gd name="connsiteX0" fmla="*/ 0 w 9413612"/>
                  <a:gd name="connsiteY0" fmla="*/ 0 h 1963207"/>
                  <a:gd name="connsiteX1" fmla="*/ 9413612 w 9413612"/>
                  <a:gd name="connsiteY1" fmla="*/ 0 h 1963207"/>
                  <a:gd name="connsiteX2" fmla="*/ 9413612 w 9413612"/>
                  <a:gd name="connsiteY2" fmla="*/ 1963207 h 1963207"/>
                  <a:gd name="connsiteX3" fmla="*/ 0 w 9413612"/>
                  <a:gd name="connsiteY3" fmla="*/ 1963207 h 1963207"/>
                  <a:gd name="connsiteX4" fmla="*/ 0 w 9413612"/>
                  <a:gd name="connsiteY4" fmla="*/ 0 h 1963207"/>
                  <a:gd name="connsiteX0" fmla="*/ 0 w 9413612"/>
                  <a:gd name="connsiteY0" fmla="*/ 18933 h 1982140"/>
                  <a:gd name="connsiteX1" fmla="*/ 6870575 w 9413612"/>
                  <a:gd name="connsiteY1" fmla="*/ 0 h 1982140"/>
                  <a:gd name="connsiteX2" fmla="*/ 9413612 w 9413612"/>
                  <a:gd name="connsiteY2" fmla="*/ 18933 h 1982140"/>
                  <a:gd name="connsiteX3" fmla="*/ 9413612 w 9413612"/>
                  <a:gd name="connsiteY3" fmla="*/ 1982140 h 1982140"/>
                  <a:gd name="connsiteX4" fmla="*/ 0 w 9413612"/>
                  <a:gd name="connsiteY4" fmla="*/ 1982140 h 1982140"/>
                  <a:gd name="connsiteX5" fmla="*/ 0 w 9413612"/>
                  <a:gd name="connsiteY5" fmla="*/ 18933 h 1982140"/>
                  <a:gd name="connsiteX0" fmla="*/ 0 w 9413612"/>
                  <a:gd name="connsiteY0" fmla="*/ 18933 h 1984242"/>
                  <a:gd name="connsiteX1" fmla="*/ 6870575 w 9413612"/>
                  <a:gd name="connsiteY1" fmla="*/ 0 h 1984242"/>
                  <a:gd name="connsiteX2" fmla="*/ 9413612 w 9413612"/>
                  <a:gd name="connsiteY2" fmla="*/ 18933 h 1984242"/>
                  <a:gd name="connsiteX3" fmla="*/ 9413612 w 9413612"/>
                  <a:gd name="connsiteY3" fmla="*/ 1982140 h 1984242"/>
                  <a:gd name="connsiteX4" fmla="*/ 4241485 w 9413612"/>
                  <a:gd name="connsiteY4" fmla="*/ 1984242 h 1984242"/>
                  <a:gd name="connsiteX5" fmla="*/ 0 w 9413612"/>
                  <a:gd name="connsiteY5" fmla="*/ 1982140 h 1984242"/>
                  <a:gd name="connsiteX6" fmla="*/ 0 w 9413612"/>
                  <a:gd name="connsiteY6" fmla="*/ 18933 h 1984242"/>
                  <a:gd name="connsiteX0" fmla="*/ 0 w 9413612"/>
                  <a:gd name="connsiteY0" fmla="*/ 18933 h 1984242"/>
                  <a:gd name="connsiteX1" fmla="*/ 6870575 w 9413612"/>
                  <a:gd name="connsiteY1" fmla="*/ 0 h 1984242"/>
                  <a:gd name="connsiteX2" fmla="*/ 9413612 w 9413612"/>
                  <a:gd name="connsiteY2" fmla="*/ 18933 h 1984242"/>
                  <a:gd name="connsiteX3" fmla="*/ 9413612 w 9413612"/>
                  <a:gd name="connsiteY3" fmla="*/ 1982140 h 1984242"/>
                  <a:gd name="connsiteX4" fmla="*/ 4241485 w 9413612"/>
                  <a:gd name="connsiteY4" fmla="*/ 1984242 h 1984242"/>
                  <a:gd name="connsiteX5" fmla="*/ 0 w 9413612"/>
                  <a:gd name="connsiteY5" fmla="*/ 18933 h 1984242"/>
                  <a:gd name="connsiteX0" fmla="*/ 0 w 5172127"/>
                  <a:gd name="connsiteY0" fmla="*/ 1984242 h 1984242"/>
                  <a:gd name="connsiteX1" fmla="*/ 2629090 w 5172127"/>
                  <a:gd name="connsiteY1" fmla="*/ 0 h 1984242"/>
                  <a:gd name="connsiteX2" fmla="*/ 5172127 w 5172127"/>
                  <a:gd name="connsiteY2" fmla="*/ 18933 h 1984242"/>
                  <a:gd name="connsiteX3" fmla="*/ 5172127 w 5172127"/>
                  <a:gd name="connsiteY3" fmla="*/ 1982140 h 1984242"/>
                  <a:gd name="connsiteX4" fmla="*/ 0 w 5172127"/>
                  <a:gd name="connsiteY4" fmla="*/ 1984242 h 1984242"/>
                  <a:gd name="connsiteX0" fmla="*/ 1 w 5194787"/>
                  <a:gd name="connsiteY0" fmla="*/ 1687371 h 1982140"/>
                  <a:gd name="connsiteX1" fmla="*/ 2651750 w 5194787"/>
                  <a:gd name="connsiteY1" fmla="*/ 0 h 1982140"/>
                  <a:gd name="connsiteX2" fmla="*/ 5194787 w 5194787"/>
                  <a:gd name="connsiteY2" fmla="*/ 18933 h 1982140"/>
                  <a:gd name="connsiteX3" fmla="*/ 5194787 w 5194787"/>
                  <a:gd name="connsiteY3" fmla="*/ 1982140 h 1982140"/>
                  <a:gd name="connsiteX4" fmla="*/ 1 w 5194787"/>
                  <a:gd name="connsiteY4" fmla="*/ 1687371 h 1982140"/>
                  <a:gd name="connsiteX0" fmla="*/ 0 w 5194786"/>
                  <a:gd name="connsiteY0" fmla="*/ 1668438 h 1963207"/>
                  <a:gd name="connsiteX1" fmla="*/ 2447526 w 5194786"/>
                  <a:gd name="connsiteY1" fmla="*/ 35398 h 1963207"/>
                  <a:gd name="connsiteX2" fmla="*/ 5194786 w 5194786"/>
                  <a:gd name="connsiteY2" fmla="*/ 0 h 1963207"/>
                  <a:gd name="connsiteX3" fmla="*/ 5194786 w 5194786"/>
                  <a:gd name="connsiteY3" fmla="*/ 1963207 h 1963207"/>
                  <a:gd name="connsiteX4" fmla="*/ 0 w 5194786"/>
                  <a:gd name="connsiteY4" fmla="*/ 1668438 h 1963207"/>
                  <a:gd name="connsiteX0" fmla="*/ 0 w 5194786"/>
                  <a:gd name="connsiteY0" fmla="*/ 1724388 h 2019157"/>
                  <a:gd name="connsiteX1" fmla="*/ 3178544 w 5194786"/>
                  <a:gd name="connsiteY1" fmla="*/ 0 h 2019157"/>
                  <a:gd name="connsiteX2" fmla="*/ 5194786 w 5194786"/>
                  <a:gd name="connsiteY2" fmla="*/ 55950 h 2019157"/>
                  <a:gd name="connsiteX3" fmla="*/ 5194786 w 5194786"/>
                  <a:gd name="connsiteY3" fmla="*/ 2019157 h 2019157"/>
                  <a:gd name="connsiteX4" fmla="*/ 0 w 5194786"/>
                  <a:gd name="connsiteY4" fmla="*/ 1724388 h 2019157"/>
                  <a:gd name="connsiteX0" fmla="*/ 0 w 5194786"/>
                  <a:gd name="connsiteY0" fmla="*/ 1668438 h 1963207"/>
                  <a:gd name="connsiteX1" fmla="*/ 2567946 w 5194786"/>
                  <a:gd name="connsiteY1" fmla="*/ 3481 h 1963207"/>
                  <a:gd name="connsiteX2" fmla="*/ 5194786 w 5194786"/>
                  <a:gd name="connsiteY2" fmla="*/ 0 h 1963207"/>
                  <a:gd name="connsiteX3" fmla="*/ 5194786 w 5194786"/>
                  <a:gd name="connsiteY3" fmla="*/ 1963207 h 1963207"/>
                  <a:gd name="connsiteX4" fmla="*/ 0 w 5194786"/>
                  <a:gd name="connsiteY4" fmla="*/ 1668438 h 1963207"/>
                  <a:gd name="connsiteX0" fmla="*/ 0 w 5194786"/>
                  <a:gd name="connsiteY0" fmla="*/ 1668438 h 1963207"/>
                  <a:gd name="connsiteX1" fmla="*/ 2532045 w 5194786"/>
                  <a:gd name="connsiteY1" fmla="*/ 28039 h 1963207"/>
                  <a:gd name="connsiteX2" fmla="*/ 5194786 w 5194786"/>
                  <a:gd name="connsiteY2" fmla="*/ 0 h 1963207"/>
                  <a:gd name="connsiteX3" fmla="*/ 5194786 w 5194786"/>
                  <a:gd name="connsiteY3" fmla="*/ 1963207 h 1963207"/>
                  <a:gd name="connsiteX4" fmla="*/ 0 w 5194786"/>
                  <a:gd name="connsiteY4" fmla="*/ 1668438 h 1963207"/>
                  <a:gd name="connsiteX0" fmla="*/ 0 w 4910276"/>
                  <a:gd name="connsiteY0" fmla="*/ 1760006 h 1963207"/>
                  <a:gd name="connsiteX1" fmla="*/ 2247535 w 4910276"/>
                  <a:gd name="connsiteY1" fmla="*/ 28039 h 1963207"/>
                  <a:gd name="connsiteX2" fmla="*/ 4910276 w 4910276"/>
                  <a:gd name="connsiteY2" fmla="*/ 0 h 1963207"/>
                  <a:gd name="connsiteX3" fmla="*/ 4910276 w 4910276"/>
                  <a:gd name="connsiteY3" fmla="*/ 1963207 h 1963207"/>
                  <a:gd name="connsiteX4" fmla="*/ 0 w 4910276"/>
                  <a:gd name="connsiteY4" fmla="*/ 1760006 h 1963207"/>
                  <a:gd name="connsiteX0" fmla="*/ 0 w 4910276"/>
                  <a:gd name="connsiteY0" fmla="*/ 1760006 h 1963207"/>
                  <a:gd name="connsiteX1" fmla="*/ 2833418 w 4910276"/>
                  <a:gd name="connsiteY1" fmla="*/ 26381 h 1963207"/>
                  <a:gd name="connsiteX2" fmla="*/ 4910276 w 4910276"/>
                  <a:gd name="connsiteY2" fmla="*/ 0 h 1963207"/>
                  <a:gd name="connsiteX3" fmla="*/ 4910276 w 4910276"/>
                  <a:gd name="connsiteY3" fmla="*/ 1963207 h 1963207"/>
                  <a:gd name="connsiteX4" fmla="*/ 0 w 4910276"/>
                  <a:gd name="connsiteY4" fmla="*/ 1760006 h 1963207"/>
                  <a:gd name="connsiteX0" fmla="*/ 0 w 4910276"/>
                  <a:gd name="connsiteY0" fmla="*/ 1760006 h 1963207"/>
                  <a:gd name="connsiteX1" fmla="*/ 4084784 w 4910276"/>
                  <a:gd name="connsiteY1" fmla="*/ 5982 h 1963207"/>
                  <a:gd name="connsiteX2" fmla="*/ 4910276 w 4910276"/>
                  <a:gd name="connsiteY2" fmla="*/ 0 h 1963207"/>
                  <a:gd name="connsiteX3" fmla="*/ 4910276 w 4910276"/>
                  <a:gd name="connsiteY3" fmla="*/ 1963207 h 1963207"/>
                  <a:gd name="connsiteX4" fmla="*/ 0 w 4910276"/>
                  <a:gd name="connsiteY4" fmla="*/ 1760006 h 1963207"/>
                  <a:gd name="connsiteX0" fmla="*/ 0 w 6750548"/>
                  <a:gd name="connsiteY0" fmla="*/ 1803051 h 2006252"/>
                  <a:gd name="connsiteX1" fmla="*/ 4084784 w 6750548"/>
                  <a:gd name="connsiteY1" fmla="*/ 49027 h 2006252"/>
                  <a:gd name="connsiteX2" fmla="*/ 6750548 w 6750548"/>
                  <a:gd name="connsiteY2" fmla="*/ 0 h 2006252"/>
                  <a:gd name="connsiteX3" fmla="*/ 4910276 w 6750548"/>
                  <a:gd name="connsiteY3" fmla="*/ 2006252 h 2006252"/>
                  <a:gd name="connsiteX4" fmla="*/ 0 w 6750548"/>
                  <a:gd name="connsiteY4" fmla="*/ 1803051 h 2006252"/>
                  <a:gd name="connsiteX0" fmla="*/ 0 w 6750548"/>
                  <a:gd name="connsiteY0" fmla="*/ 1803051 h 2006252"/>
                  <a:gd name="connsiteX1" fmla="*/ 4053291 w 6750548"/>
                  <a:gd name="connsiteY1" fmla="*/ 81678 h 2006252"/>
                  <a:gd name="connsiteX2" fmla="*/ 6750548 w 6750548"/>
                  <a:gd name="connsiteY2" fmla="*/ 0 h 2006252"/>
                  <a:gd name="connsiteX3" fmla="*/ 4910276 w 6750548"/>
                  <a:gd name="connsiteY3" fmla="*/ 2006252 h 2006252"/>
                  <a:gd name="connsiteX4" fmla="*/ 0 w 6750548"/>
                  <a:gd name="connsiteY4" fmla="*/ 1803051 h 2006252"/>
                  <a:gd name="connsiteX0" fmla="*/ 0 w 6750548"/>
                  <a:gd name="connsiteY0" fmla="*/ 1803051 h 2006252"/>
                  <a:gd name="connsiteX1" fmla="*/ 3188398 w 6750548"/>
                  <a:gd name="connsiteY1" fmla="*/ 137876 h 2006252"/>
                  <a:gd name="connsiteX2" fmla="*/ 6750548 w 6750548"/>
                  <a:gd name="connsiteY2" fmla="*/ 0 h 2006252"/>
                  <a:gd name="connsiteX3" fmla="*/ 4910276 w 6750548"/>
                  <a:gd name="connsiteY3" fmla="*/ 2006252 h 2006252"/>
                  <a:gd name="connsiteX4" fmla="*/ 0 w 6750548"/>
                  <a:gd name="connsiteY4" fmla="*/ 1803051 h 2006252"/>
                  <a:gd name="connsiteX0" fmla="*/ 0 w 6579120"/>
                  <a:gd name="connsiteY0" fmla="*/ 1665175 h 1868376"/>
                  <a:gd name="connsiteX1" fmla="*/ 3188398 w 6579120"/>
                  <a:gd name="connsiteY1" fmla="*/ 0 h 1868376"/>
                  <a:gd name="connsiteX2" fmla="*/ 6579120 w 6579120"/>
                  <a:gd name="connsiteY2" fmla="*/ 75997 h 1868376"/>
                  <a:gd name="connsiteX3" fmla="*/ 4910276 w 6579120"/>
                  <a:gd name="connsiteY3" fmla="*/ 1868376 h 1868376"/>
                  <a:gd name="connsiteX4" fmla="*/ 0 w 6579120"/>
                  <a:gd name="connsiteY4" fmla="*/ 1665175 h 1868376"/>
                  <a:gd name="connsiteX0" fmla="*/ 0 w 6579120"/>
                  <a:gd name="connsiteY0" fmla="*/ 1653869 h 1857070"/>
                  <a:gd name="connsiteX1" fmla="*/ 3797424 w 6579120"/>
                  <a:gd name="connsiteY1" fmla="*/ 0 h 1857070"/>
                  <a:gd name="connsiteX2" fmla="*/ 6579120 w 6579120"/>
                  <a:gd name="connsiteY2" fmla="*/ 64691 h 1857070"/>
                  <a:gd name="connsiteX3" fmla="*/ 4910276 w 6579120"/>
                  <a:gd name="connsiteY3" fmla="*/ 1857070 h 1857070"/>
                  <a:gd name="connsiteX4" fmla="*/ 0 w 6579120"/>
                  <a:gd name="connsiteY4" fmla="*/ 1653869 h 1857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79120" h="1857070">
                    <a:moveTo>
                      <a:pt x="0" y="1653869"/>
                    </a:moveTo>
                    <a:lnTo>
                      <a:pt x="3797424" y="0"/>
                    </a:lnTo>
                    <a:lnTo>
                      <a:pt x="6579120" y="64691"/>
                    </a:lnTo>
                    <a:lnTo>
                      <a:pt x="4910276" y="1857070"/>
                    </a:lnTo>
                    <a:lnTo>
                      <a:pt x="0" y="1653869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zh-CN" altLang="en-US" sz="3200" b="1" dirty="0">
                  <a:solidFill>
                    <a:schemeClr val="bg1"/>
                  </a:solidFill>
                  <a:latin typeface="+mj-lt"/>
                  <a:ea typeface="+mj-ea"/>
                  <a:cs typeface="+mj-cs"/>
                </a:endParaRPr>
              </a:p>
            </p:txBody>
          </p:sp>
          <p:sp>
            <p:nvSpPr>
              <p:cNvPr id="47" name="圆角矩形 46"/>
              <p:cNvSpPr/>
              <p:nvPr/>
            </p:nvSpPr>
            <p:spPr>
              <a:xfrm>
                <a:off x="3784880" y="1768427"/>
                <a:ext cx="6259592" cy="905257"/>
              </a:xfrm>
              <a:prstGeom prst="roundRect">
                <a:avLst>
                  <a:gd name="adj" fmla="val 50000"/>
                </a:avLst>
              </a:prstGeom>
              <a:noFill/>
              <a:ln>
                <a:noFill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zh-CN" altLang="en-US" sz="3200" b="1" dirty="0">
                  <a:solidFill>
                    <a:schemeClr val="bg1"/>
                  </a:solidFill>
                  <a:latin typeface="+mj-lt"/>
                  <a:ea typeface="+mj-ea"/>
                  <a:cs typeface="+mj-cs"/>
                </a:endParaRPr>
              </a:p>
            </p:txBody>
          </p:sp>
        </p:grpSp>
        <p:sp>
          <p:nvSpPr>
            <p:cNvPr id="44" name="椭圆 43"/>
            <p:cNvSpPr/>
            <p:nvPr/>
          </p:nvSpPr>
          <p:spPr>
            <a:xfrm>
              <a:off x="-274449" y="256026"/>
              <a:ext cx="901686" cy="901686"/>
            </a:xfrm>
            <a:prstGeom prst="ellipse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3200" b="1" dirty="0">
                <a:solidFill>
                  <a:schemeClr val="bg1"/>
                </a:solidFill>
                <a:latin typeface="+mj-lt"/>
                <a:ea typeface="+mj-ea"/>
                <a:cs typeface="+mj-cs"/>
              </a:endParaRPr>
            </a:p>
          </p:txBody>
        </p:sp>
      </p:grpSp>
      <p:sp>
        <p:nvSpPr>
          <p:cNvPr id="48" name="文本框 47"/>
          <p:cNvSpPr txBox="1"/>
          <p:nvPr/>
        </p:nvSpPr>
        <p:spPr>
          <a:xfrm>
            <a:off x="0" y="427081"/>
            <a:ext cx="9144000" cy="5847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zh-CN" altLang="en-US" dirty="0"/>
              <a:t>字典常用函数或方法</a:t>
            </a:r>
          </a:p>
        </p:txBody>
      </p:sp>
      <p:graphicFrame>
        <p:nvGraphicFramePr>
          <p:cNvPr id="9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5593081"/>
              </p:ext>
            </p:extLst>
          </p:nvPr>
        </p:nvGraphicFramePr>
        <p:xfrm>
          <a:off x="1088753" y="1376363"/>
          <a:ext cx="6966495" cy="4644364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8620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44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181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9pPr>
                    </a:lstStyle>
                    <a:p>
                      <a:pPr marR="669925" algn="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000" b="1" dirty="0">
                          <a:latin typeface="微软雅黑" pitchFamily="34" charset="-122"/>
                          <a:ea typeface="微软雅黑" pitchFamily="34" charset="-122"/>
                        </a:rPr>
                        <a:t>函数或方法</a:t>
                      </a:r>
                      <a:endParaRPr sz="2000" b="1" i="0" dirty="0">
                        <a:latin typeface="微软雅黑" pitchFamily="34" charset="-122"/>
                        <a:ea typeface="微软雅黑" pitchFamily="34" charset="-122"/>
                        <a:cs typeface="微软雅黑"/>
                      </a:endParaRPr>
                    </a:p>
                  </a:txBody>
                  <a:tcPr marL="0" marR="0" marT="596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000" b="1" dirty="0">
                          <a:latin typeface="微软雅黑" pitchFamily="34" charset="-122"/>
                          <a:ea typeface="微软雅黑" pitchFamily="34" charset="-122"/>
                        </a:rPr>
                        <a:t>描</a:t>
                      </a:r>
                      <a:r>
                        <a:rPr lang="en-US" sz="2000" b="1" dirty="0">
                          <a:latin typeface="微软雅黑" pitchFamily="34" charset="-122"/>
                          <a:ea typeface="微软雅黑" pitchFamily="34" charset="-122"/>
                        </a:rPr>
                        <a:t>      </a:t>
                      </a:r>
                      <a:r>
                        <a:rPr sz="2000" b="1" dirty="0">
                          <a:latin typeface="微软雅黑" pitchFamily="34" charset="-122"/>
                          <a:ea typeface="微软雅黑" pitchFamily="34" charset="-122"/>
                        </a:rPr>
                        <a:t>述</a:t>
                      </a:r>
                      <a:endParaRPr sz="2000" b="1" i="0" dirty="0">
                        <a:latin typeface="微软雅黑" pitchFamily="34" charset="-122"/>
                        <a:ea typeface="微软雅黑" pitchFamily="34" charset="-122"/>
                        <a:cs typeface="微软雅黑"/>
                      </a:endParaRPr>
                    </a:p>
                  </a:txBody>
                  <a:tcPr marL="0" marR="0" marT="596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074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9pPr>
                    </a:lstStyle>
                    <a:p>
                      <a:pPr marL="914034" lvl="2" algn="l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2000" b="1" spc="-5" dirty="0">
                          <a:latin typeface="微软雅黑" pitchFamily="34" charset="-122"/>
                          <a:ea typeface="微软雅黑" pitchFamily="34" charset="-122"/>
                        </a:rPr>
                        <a:t>del</a:t>
                      </a:r>
                      <a:r>
                        <a:rPr sz="2000" b="1" spc="-10" dirty="0">
                          <a:latin typeface="微软雅黑" pitchFamily="34" charset="-122"/>
                          <a:ea typeface="微软雅黑" pitchFamily="34" charset="-122"/>
                        </a:rPr>
                        <a:t> </a:t>
                      </a:r>
                      <a:r>
                        <a:rPr sz="2000" b="1" spc="-5" dirty="0">
                          <a:latin typeface="微软雅黑" pitchFamily="34" charset="-122"/>
                          <a:ea typeface="微软雅黑" pitchFamily="34" charset="-122"/>
                        </a:rPr>
                        <a:t>d[k]</a:t>
                      </a:r>
                      <a:endParaRPr sz="2000" b="1" i="0" dirty="0">
                        <a:latin typeface="微软雅黑" pitchFamily="34" charset="-122"/>
                        <a:ea typeface="微软雅黑" pitchFamily="34" charset="-122"/>
                        <a:cs typeface="微软雅黑"/>
                      </a:endParaRPr>
                    </a:p>
                  </a:txBody>
                  <a:tcPr marL="0" marR="0" marT="609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9pPr>
                    </a:lstStyle>
                    <a:p>
                      <a:pPr marL="170180">
                        <a:lnSpc>
                          <a:spcPct val="130000"/>
                        </a:lnSpc>
                        <a:spcBef>
                          <a:spcPts val="765"/>
                        </a:spcBef>
                      </a:pPr>
                      <a:r>
                        <a:rPr sz="2000" b="1" kern="1200" dirty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删除</a:t>
                      </a:r>
                      <a:r>
                        <a:rPr sz="2000" b="1" dirty="0">
                          <a:latin typeface="微软雅黑" pitchFamily="34" charset="-122"/>
                          <a:ea typeface="微软雅黑" pitchFamily="34" charset="-122"/>
                        </a:rPr>
                        <a:t>字典d中键</a:t>
                      </a:r>
                      <a:r>
                        <a:rPr sz="2000" b="1" spc="-5" dirty="0">
                          <a:latin typeface="微软雅黑" pitchFamily="34" charset="-122"/>
                          <a:ea typeface="微软雅黑" pitchFamily="34" charset="-122"/>
                        </a:rPr>
                        <a:t>k</a:t>
                      </a:r>
                      <a:r>
                        <a:rPr sz="2000" b="1" dirty="0">
                          <a:latin typeface="微软雅黑" pitchFamily="34" charset="-122"/>
                          <a:ea typeface="微软雅黑" pitchFamily="34" charset="-122"/>
                        </a:rPr>
                        <a:t>对应的</a:t>
                      </a:r>
                      <a:r>
                        <a:rPr sz="2000" b="1" kern="1200" dirty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数据值</a:t>
                      </a:r>
                    </a:p>
                  </a:txBody>
                  <a:tcPr marL="0" marR="0" marT="971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0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9pPr>
                    </a:lstStyle>
                    <a:p>
                      <a:pPr marL="914034" lvl="2" algn="l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2000" b="1" spc="-5" dirty="0">
                          <a:latin typeface="微软雅黑" pitchFamily="34" charset="-122"/>
                          <a:ea typeface="微软雅黑" pitchFamily="34" charset="-122"/>
                        </a:rPr>
                        <a:t>k in</a:t>
                      </a:r>
                      <a:r>
                        <a:rPr sz="2000" b="1" spc="-15" dirty="0">
                          <a:latin typeface="微软雅黑" pitchFamily="34" charset="-122"/>
                          <a:ea typeface="微软雅黑" pitchFamily="34" charset="-122"/>
                        </a:rPr>
                        <a:t> </a:t>
                      </a:r>
                      <a:r>
                        <a:rPr sz="2000" b="1" spc="-5" dirty="0">
                          <a:latin typeface="微软雅黑" pitchFamily="34" charset="-122"/>
                          <a:ea typeface="微软雅黑" pitchFamily="34" charset="-122"/>
                        </a:rPr>
                        <a:t>d</a:t>
                      </a:r>
                      <a:endParaRPr sz="2000" b="1" i="0" dirty="0">
                        <a:latin typeface="微软雅黑" pitchFamily="34" charset="-122"/>
                        <a:ea typeface="微软雅黑" pitchFamily="34" charset="-122"/>
                        <a:cs typeface="微软雅黑"/>
                      </a:endParaRPr>
                    </a:p>
                  </a:txBody>
                  <a:tcPr marL="0" marR="0" marT="609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9pPr>
                    </a:lstStyle>
                    <a:p>
                      <a:pPr marL="170180">
                        <a:lnSpc>
                          <a:spcPct val="130000"/>
                        </a:lnSpc>
                        <a:spcBef>
                          <a:spcPts val="765"/>
                        </a:spcBef>
                      </a:pPr>
                      <a:r>
                        <a:rPr sz="2000" b="1" kern="1200" dirty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判断键k是否在字典d中</a:t>
                      </a:r>
                      <a:r>
                        <a:rPr sz="2000" b="1" dirty="0">
                          <a:latin typeface="微软雅黑" pitchFamily="34" charset="-122"/>
                          <a:ea typeface="微软雅黑" pitchFamily="34" charset="-122"/>
                        </a:rPr>
                        <a:t>，如果在返回</a:t>
                      </a:r>
                      <a:r>
                        <a:rPr sz="2000" b="1" spc="-35" dirty="0">
                          <a:latin typeface="微软雅黑" pitchFamily="34" charset="-122"/>
                          <a:ea typeface="微软雅黑" pitchFamily="34" charset="-122"/>
                        </a:rPr>
                        <a:t>True，</a:t>
                      </a:r>
                      <a:r>
                        <a:rPr sz="2000" b="1" dirty="0">
                          <a:latin typeface="微软雅黑" pitchFamily="34" charset="-122"/>
                          <a:ea typeface="微软雅黑" pitchFamily="34" charset="-122"/>
                        </a:rPr>
                        <a:t>否则</a:t>
                      </a:r>
                      <a:r>
                        <a:rPr sz="2000" b="1" spc="-15" dirty="0">
                          <a:latin typeface="微软雅黑" pitchFamily="34" charset="-122"/>
                          <a:ea typeface="微软雅黑" pitchFamily="34" charset="-122"/>
                        </a:rPr>
                        <a:t>False</a:t>
                      </a:r>
                      <a:endParaRPr sz="2000" b="1" i="0" dirty="0">
                        <a:latin typeface="微软雅黑" pitchFamily="34" charset="-122"/>
                        <a:ea typeface="微软雅黑" pitchFamily="34" charset="-122"/>
                        <a:cs typeface="微软雅黑"/>
                      </a:endParaRPr>
                    </a:p>
                  </a:txBody>
                  <a:tcPr marL="0" marR="0" marT="971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446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9pPr>
                    </a:lstStyle>
                    <a:p>
                      <a:pPr marL="914034" lvl="2" algn="l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2000" b="1" spc="-10" dirty="0">
                          <a:latin typeface="微软雅黑" pitchFamily="34" charset="-122"/>
                          <a:ea typeface="微软雅黑" pitchFamily="34" charset="-122"/>
                        </a:rPr>
                        <a:t>d.keys()</a:t>
                      </a:r>
                      <a:endParaRPr sz="2000" b="1" i="0" dirty="0">
                        <a:latin typeface="微软雅黑" pitchFamily="34" charset="-122"/>
                        <a:ea typeface="微软雅黑" pitchFamily="34" charset="-122"/>
                        <a:cs typeface="微软雅黑"/>
                      </a:endParaRPr>
                    </a:p>
                  </a:txBody>
                  <a:tcPr marL="0" marR="0" marT="609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9pPr>
                    </a:lstStyle>
                    <a:p>
                      <a:pPr marL="170180">
                        <a:lnSpc>
                          <a:spcPct val="130000"/>
                        </a:lnSpc>
                        <a:spcBef>
                          <a:spcPts val="765"/>
                        </a:spcBef>
                      </a:pPr>
                      <a:r>
                        <a:rPr sz="2000" b="1" dirty="0">
                          <a:latin typeface="微软雅黑" pitchFamily="34" charset="-122"/>
                          <a:ea typeface="微软雅黑" pitchFamily="34" charset="-122"/>
                        </a:rPr>
                        <a:t>返回字典d中</a:t>
                      </a:r>
                      <a:r>
                        <a:rPr sz="2000" b="1" kern="1200" dirty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所有的键</a:t>
                      </a:r>
                      <a:r>
                        <a:rPr sz="2000" b="1" dirty="0">
                          <a:latin typeface="微软雅黑" pitchFamily="34" charset="-122"/>
                          <a:ea typeface="微软雅黑" pitchFamily="34" charset="-122"/>
                        </a:rPr>
                        <a:t>信息</a:t>
                      </a:r>
                      <a:endParaRPr sz="2000" b="1" i="0" dirty="0">
                        <a:latin typeface="微软雅黑" pitchFamily="34" charset="-122"/>
                        <a:ea typeface="微软雅黑" pitchFamily="34" charset="-122"/>
                        <a:cs typeface="微软雅黑"/>
                      </a:endParaRPr>
                    </a:p>
                  </a:txBody>
                  <a:tcPr marL="0" marR="0" marT="971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36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9pPr>
                    </a:lstStyle>
                    <a:p>
                      <a:pPr marL="914034" marR="668020" lvl="2" algn="l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2000" b="1" dirty="0">
                          <a:latin typeface="微软雅黑" pitchFamily="34" charset="-122"/>
                          <a:ea typeface="微软雅黑" pitchFamily="34" charset="-122"/>
                        </a:rPr>
                        <a:t>d</a:t>
                      </a:r>
                      <a:r>
                        <a:rPr sz="2000" b="1" spc="-5" dirty="0">
                          <a:latin typeface="微软雅黑" pitchFamily="34" charset="-122"/>
                          <a:ea typeface="微软雅黑" pitchFamily="34" charset="-122"/>
                        </a:rPr>
                        <a:t>.</a:t>
                      </a:r>
                      <a:r>
                        <a:rPr sz="2000" b="1" spc="-45" dirty="0">
                          <a:latin typeface="微软雅黑" pitchFamily="34" charset="-122"/>
                          <a:ea typeface="微软雅黑" pitchFamily="34" charset="-122"/>
                        </a:rPr>
                        <a:t>v</a:t>
                      </a:r>
                      <a:r>
                        <a:rPr sz="2000" b="1" spc="-5" dirty="0">
                          <a:latin typeface="微软雅黑" pitchFamily="34" charset="-122"/>
                          <a:ea typeface="微软雅黑" pitchFamily="34" charset="-122"/>
                        </a:rPr>
                        <a:t>a</a:t>
                      </a:r>
                      <a:r>
                        <a:rPr sz="2000" b="1" dirty="0">
                          <a:latin typeface="微软雅黑" pitchFamily="34" charset="-122"/>
                          <a:ea typeface="微软雅黑" pitchFamily="34" charset="-122"/>
                        </a:rPr>
                        <a:t>l</a:t>
                      </a:r>
                      <a:r>
                        <a:rPr sz="2000" b="1" spc="-5" dirty="0">
                          <a:latin typeface="微软雅黑" pitchFamily="34" charset="-122"/>
                          <a:ea typeface="微软雅黑" pitchFamily="34" charset="-122"/>
                        </a:rPr>
                        <a:t>u</a:t>
                      </a:r>
                      <a:r>
                        <a:rPr sz="2000" b="1" dirty="0">
                          <a:latin typeface="微软雅黑" pitchFamily="34" charset="-122"/>
                          <a:ea typeface="微软雅黑" pitchFamily="34" charset="-122"/>
                        </a:rPr>
                        <a:t>e</a:t>
                      </a:r>
                      <a:r>
                        <a:rPr sz="2000" b="1" spc="-5" dirty="0">
                          <a:latin typeface="微软雅黑" pitchFamily="34" charset="-122"/>
                          <a:ea typeface="微软雅黑" pitchFamily="34" charset="-122"/>
                        </a:rPr>
                        <a:t>s()</a:t>
                      </a:r>
                      <a:endParaRPr sz="2000" b="1" i="0" dirty="0">
                        <a:latin typeface="微软雅黑" pitchFamily="34" charset="-122"/>
                        <a:ea typeface="微软雅黑" pitchFamily="34" charset="-122"/>
                        <a:cs typeface="微软雅黑"/>
                      </a:endParaRPr>
                    </a:p>
                  </a:txBody>
                  <a:tcPr marL="0" marR="0" marT="609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9pPr>
                    </a:lstStyle>
                    <a:p>
                      <a:pPr marL="170180">
                        <a:lnSpc>
                          <a:spcPct val="130000"/>
                        </a:lnSpc>
                        <a:spcBef>
                          <a:spcPts val="765"/>
                        </a:spcBef>
                      </a:pPr>
                      <a:r>
                        <a:rPr sz="2000" b="1" dirty="0">
                          <a:latin typeface="微软雅黑" pitchFamily="34" charset="-122"/>
                          <a:ea typeface="微软雅黑" pitchFamily="34" charset="-122"/>
                        </a:rPr>
                        <a:t>返回字典d中</a:t>
                      </a:r>
                      <a:r>
                        <a:rPr sz="2000" b="1" kern="1200" dirty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所有的值</a:t>
                      </a:r>
                      <a:r>
                        <a:rPr sz="2000" b="1" dirty="0">
                          <a:latin typeface="微软雅黑" pitchFamily="34" charset="-122"/>
                          <a:ea typeface="微软雅黑" pitchFamily="34" charset="-122"/>
                        </a:rPr>
                        <a:t>信息</a:t>
                      </a:r>
                      <a:endParaRPr sz="2000" b="1" i="0" dirty="0">
                        <a:latin typeface="微软雅黑" pitchFamily="34" charset="-122"/>
                        <a:ea typeface="微软雅黑" pitchFamily="34" charset="-122"/>
                        <a:cs typeface="微软雅黑"/>
                      </a:endParaRPr>
                    </a:p>
                  </a:txBody>
                  <a:tcPr marL="0" marR="0" marT="971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736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9pPr>
                    </a:lstStyle>
                    <a:p>
                      <a:pPr marL="914034" marR="715645" lvl="2" algn="l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2000" b="1" dirty="0">
                          <a:latin typeface="微软雅黑" pitchFamily="34" charset="-122"/>
                          <a:ea typeface="微软雅黑" pitchFamily="34" charset="-122"/>
                        </a:rPr>
                        <a:t>d</a:t>
                      </a:r>
                      <a:r>
                        <a:rPr sz="2000" b="1" spc="-5" dirty="0">
                          <a:latin typeface="微软雅黑" pitchFamily="34" charset="-122"/>
                          <a:ea typeface="微软雅黑" pitchFamily="34" charset="-122"/>
                        </a:rPr>
                        <a:t>.</a:t>
                      </a:r>
                      <a:r>
                        <a:rPr sz="2000" b="1" dirty="0">
                          <a:latin typeface="微软雅黑" pitchFamily="34" charset="-122"/>
                          <a:ea typeface="微软雅黑" pitchFamily="34" charset="-122"/>
                        </a:rPr>
                        <a:t>i</a:t>
                      </a:r>
                      <a:r>
                        <a:rPr sz="2000" b="1" spc="-20" dirty="0">
                          <a:latin typeface="微软雅黑" pitchFamily="34" charset="-122"/>
                          <a:ea typeface="微软雅黑" pitchFamily="34" charset="-122"/>
                        </a:rPr>
                        <a:t>t</a:t>
                      </a:r>
                      <a:r>
                        <a:rPr sz="2000" b="1" dirty="0">
                          <a:latin typeface="微软雅黑" pitchFamily="34" charset="-122"/>
                          <a:ea typeface="微软雅黑" pitchFamily="34" charset="-122"/>
                        </a:rPr>
                        <a:t>em</a:t>
                      </a:r>
                      <a:r>
                        <a:rPr sz="2000" b="1" spc="-5" dirty="0">
                          <a:latin typeface="微软雅黑" pitchFamily="34" charset="-122"/>
                          <a:ea typeface="微软雅黑" pitchFamily="34" charset="-122"/>
                        </a:rPr>
                        <a:t>s()</a:t>
                      </a:r>
                      <a:endParaRPr sz="2000" b="1" i="0" dirty="0">
                        <a:latin typeface="微软雅黑" pitchFamily="34" charset="-122"/>
                        <a:ea typeface="微软雅黑" pitchFamily="34" charset="-122"/>
                        <a:cs typeface="微软雅黑"/>
                      </a:endParaRPr>
                    </a:p>
                  </a:txBody>
                  <a:tcPr marL="0" marR="0" marT="609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9pPr>
                    </a:lstStyle>
                    <a:p>
                      <a:pPr marL="170180">
                        <a:lnSpc>
                          <a:spcPct val="130000"/>
                        </a:lnSpc>
                        <a:spcBef>
                          <a:spcPts val="765"/>
                        </a:spcBef>
                      </a:pPr>
                      <a:r>
                        <a:rPr sz="2000" b="1" dirty="0">
                          <a:latin typeface="微软雅黑" pitchFamily="34" charset="-122"/>
                          <a:ea typeface="微软雅黑" pitchFamily="34" charset="-122"/>
                        </a:rPr>
                        <a:t>返回字典d中</a:t>
                      </a:r>
                      <a:r>
                        <a:rPr sz="2000" b="1" kern="1200" dirty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所有的键值对</a:t>
                      </a:r>
                      <a:r>
                        <a:rPr sz="2000" b="1" dirty="0">
                          <a:latin typeface="微软雅黑" pitchFamily="34" charset="-122"/>
                          <a:ea typeface="微软雅黑" pitchFamily="34" charset="-122"/>
                        </a:rPr>
                        <a:t>信息</a:t>
                      </a:r>
                      <a:endParaRPr sz="2000" b="1" i="0" dirty="0">
                        <a:latin typeface="微软雅黑" pitchFamily="34" charset="-122"/>
                        <a:ea typeface="微软雅黑" pitchFamily="34" charset="-122"/>
                        <a:cs typeface="微软雅黑"/>
                      </a:endParaRPr>
                    </a:p>
                  </a:txBody>
                  <a:tcPr marL="0" marR="0" marT="971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8D7E5209-0BC4-434D-8A00-930735501D05}"/>
              </a:ext>
            </a:extLst>
          </p:cNvPr>
          <p:cNvCxnSpPr>
            <a:cxnSpLocks/>
          </p:cNvCxnSpPr>
          <p:nvPr/>
        </p:nvCxnSpPr>
        <p:spPr>
          <a:xfrm>
            <a:off x="1835696" y="4365104"/>
            <a:ext cx="151216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558F7BE1-8FB2-49A6-9D92-89BDBE8D0601}"/>
              </a:ext>
            </a:extLst>
          </p:cNvPr>
          <p:cNvCxnSpPr>
            <a:cxnSpLocks/>
          </p:cNvCxnSpPr>
          <p:nvPr/>
        </p:nvCxnSpPr>
        <p:spPr>
          <a:xfrm>
            <a:off x="1835696" y="5157192"/>
            <a:ext cx="151216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B7770C1B-475F-4997-96AD-BD9B6789E629}"/>
              </a:ext>
            </a:extLst>
          </p:cNvPr>
          <p:cNvCxnSpPr>
            <a:cxnSpLocks/>
          </p:cNvCxnSpPr>
          <p:nvPr/>
        </p:nvCxnSpPr>
        <p:spPr>
          <a:xfrm>
            <a:off x="1835696" y="5877272"/>
            <a:ext cx="151216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922205A1-C91F-4786-B161-EE1060C55AC1}"/>
              </a:ext>
            </a:extLst>
          </p:cNvPr>
          <p:cNvCxnSpPr>
            <a:cxnSpLocks/>
          </p:cNvCxnSpPr>
          <p:nvPr/>
        </p:nvCxnSpPr>
        <p:spPr>
          <a:xfrm>
            <a:off x="4572000" y="3284984"/>
            <a:ext cx="504056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960895530"/>
      </p:ext>
    </p:extLst>
  </p:cSld>
  <p:clrMapOvr>
    <a:masterClrMapping/>
  </p:clrMapOvr>
  <p:transition spd="slow" advTm="5929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文本框 47"/>
          <p:cNvSpPr txBox="1"/>
          <p:nvPr/>
        </p:nvSpPr>
        <p:spPr>
          <a:xfrm>
            <a:off x="0" y="426566"/>
            <a:ext cx="9144000" cy="5847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zh-CN" altLang="en-US" dirty="0"/>
              <a:t>字典常用函数或方法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821497" y="1257914"/>
            <a:ext cx="1322668" cy="514902"/>
            <a:chOff x="2873828" y="1394361"/>
            <a:chExt cx="1236822" cy="514902"/>
          </a:xfrm>
        </p:grpSpPr>
        <p:sp>
          <p:nvSpPr>
            <p:cNvPr id="15" name="Rectangle: Rounded Corners 4"/>
            <p:cNvSpPr/>
            <p:nvPr/>
          </p:nvSpPr>
          <p:spPr>
            <a:xfrm>
              <a:off x="2873828" y="1394361"/>
              <a:ext cx="1236821" cy="462426"/>
            </a:xfrm>
            <a:prstGeom prst="roundRect">
              <a:avLst/>
            </a:prstGeom>
            <a:solidFill>
              <a:srgbClr val="595959"/>
            </a:soli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620000" anchor="t" anchorCtr="1">
              <a:normAutofit fontScale="25000" lnSpcReduction="20000"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2873828" y="1411306"/>
              <a:ext cx="1236822" cy="49795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例</a:t>
              </a:r>
              <a:r>
                <a:rPr lang="en-US" altLang="zh-CN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3.21</a:t>
              </a:r>
              <a:endPara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2258447" y="1274859"/>
            <a:ext cx="41857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字典常用方法和函数的示例。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99" t="51986" r="27608" b="18486"/>
          <a:stretch/>
        </p:blipFill>
        <p:spPr bwMode="auto">
          <a:xfrm>
            <a:off x="1194817" y="1796916"/>
            <a:ext cx="7416824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179513" y="4221088"/>
            <a:ext cx="8964488" cy="232371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输出结果：</a:t>
            </a:r>
          </a:p>
          <a:p>
            <a:pPr>
              <a:spcBef>
                <a:spcPts val="600"/>
              </a:spcBef>
            </a:pPr>
            <a:r>
              <a:rPr lang="en-US" altLang="zh-CN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</a:p>
          <a:p>
            <a:pPr>
              <a:spcBef>
                <a:spcPts val="600"/>
              </a:spcBef>
            </a:pPr>
            <a:r>
              <a:rPr lang="en-US" altLang="zh-CN" sz="2000" b="1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dict_keys</a:t>
            </a:r>
            <a:r>
              <a:rPr lang="en-US" altLang="zh-CN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(['China', 'France', 'US'])</a:t>
            </a:r>
          </a:p>
          <a:p>
            <a:pPr>
              <a:spcBef>
                <a:spcPts val="600"/>
              </a:spcBef>
            </a:pPr>
            <a:r>
              <a:rPr lang="en-US" altLang="zh-CN" sz="2000" b="1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dict_values</a:t>
            </a:r>
            <a:r>
              <a:rPr lang="en-US" altLang="zh-CN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(['Beijing', 'Paris', 'Washington'])</a:t>
            </a:r>
          </a:p>
          <a:p>
            <a:pPr>
              <a:spcBef>
                <a:spcPts val="600"/>
              </a:spcBef>
            </a:pPr>
            <a:r>
              <a:rPr lang="en-US" altLang="zh-CN" sz="2000" b="1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dict_items</a:t>
            </a:r>
            <a:r>
              <a:rPr lang="en-US" altLang="zh-CN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([('China', 'Beijing'), ('France', 'Paris'), ('US', 'Washington')])</a:t>
            </a:r>
          </a:p>
          <a:p>
            <a:pPr>
              <a:spcBef>
                <a:spcPts val="600"/>
              </a:spcBef>
            </a:pPr>
            <a:r>
              <a:rPr lang="en-US" altLang="zh-CN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{'China': 'Beijing', 'France': 'Paris'}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C015ED8D-B9ED-4B9C-9492-30914DE3C421}"/>
              </a:ext>
            </a:extLst>
          </p:cNvPr>
          <p:cNvCxnSpPr>
            <a:cxnSpLocks/>
          </p:cNvCxnSpPr>
          <p:nvPr/>
        </p:nvCxnSpPr>
        <p:spPr>
          <a:xfrm>
            <a:off x="1835696" y="2852936"/>
            <a:ext cx="151216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6BE2C04C-0552-48CB-A243-36B86CCBDF24}"/>
              </a:ext>
            </a:extLst>
          </p:cNvPr>
          <p:cNvCxnSpPr>
            <a:cxnSpLocks/>
          </p:cNvCxnSpPr>
          <p:nvPr/>
        </p:nvCxnSpPr>
        <p:spPr>
          <a:xfrm>
            <a:off x="1907704" y="3212976"/>
            <a:ext cx="151216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66DE81B0-590D-421B-B3E4-565490738966}"/>
              </a:ext>
            </a:extLst>
          </p:cNvPr>
          <p:cNvCxnSpPr>
            <a:cxnSpLocks/>
          </p:cNvCxnSpPr>
          <p:nvPr/>
        </p:nvCxnSpPr>
        <p:spPr>
          <a:xfrm>
            <a:off x="1835696" y="3573016"/>
            <a:ext cx="151216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37D2E98-1422-46E7-944A-4C8351751CE4}"/>
              </a:ext>
            </a:extLst>
          </p:cNvPr>
          <p:cNvCxnSpPr>
            <a:cxnSpLocks/>
          </p:cNvCxnSpPr>
          <p:nvPr/>
        </p:nvCxnSpPr>
        <p:spPr>
          <a:xfrm>
            <a:off x="1691680" y="3933056"/>
            <a:ext cx="108012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250698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2719">
        <p:fade/>
      </p:transition>
    </mc:Choice>
    <mc:Fallback xmlns="">
      <p:transition spd="med" advTm="8271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文本框 87"/>
          <p:cNvSpPr txBox="1"/>
          <p:nvPr/>
        </p:nvSpPr>
        <p:spPr>
          <a:xfrm>
            <a:off x="0" y="427081"/>
            <a:ext cx="9143999" cy="5847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eaLnBrk="1" hangingPunct="1"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zh-CN" altLang="en-US" dirty="0"/>
              <a:t>函数的调用</a:t>
            </a:r>
          </a:p>
        </p:txBody>
      </p:sp>
      <p:sp>
        <p:nvSpPr>
          <p:cNvPr id="21" name="矩形 20"/>
          <p:cNvSpPr/>
          <p:nvPr/>
        </p:nvSpPr>
        <p:spPr>
          <a:xfrm>
            <a:off x="5148064" y="3258850"/>
            <a:ext cx="3851919" cy="13843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调用时要给出实际参数</a:t>
            </a:r>
            <a:endParaRPr lang="en-US" altLang="zh-CN" sz="24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sym typeface="Huawei Sans" panose="020C0503030203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实际参数替换定义中的参数</a:t>
            </a:r>
            <a:endParaRPr lang="en-US" altLang="zh-CN" sz="24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sym typeface="Huawei Sans" panose="020C0503030203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函数调用后得到返回值</a:t>
            </a:r>
          </a:p>
        </p:txBody>
      </p:sp>
      <p:sp>
        <p:nvSpPr>
          <p:cNvPr id="32" name="矩形 31"/>
          <p:cNvSpPr/>
          <p:nvPr/>
        </p:nvSpPr>
        <p:spPr>
          <a:xfrm>
            <a:off x="551614" y="1325217"/>
            <a:ext cx="4740465" cy="95410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chemeClr val="hlink"/>
              </a:buClr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调用是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运行函数代码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的方式</a:t>
            </a:r>
          </a:p>
        </p:txBody>
      </p:sp>
      <p:sp>
        <p:nvSpPr>
          <p:cNvPr id="33" name="object 10"/>
          <p:cNvSpPr txBox="1"/>
          <p:nvPr/>
        </p:nvSpPr>
        <p:spPr>
          <a:xfrm>
            <a:off x="913685" y="2378469"/>
            <a:ext cx="5023568" cy="27648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8165" marR="1961514" indent="-558800">
              <a:lnSpc>
                <a:spcPct val="15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7700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def </a:t>
            </a:r>
            <a:r>
              <a:rPr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fact(n)</a:t>
            </a:r>
            <a:r>
              <a:rPr sz="2400" b="1" spc="-90" dirty="0"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 </a:t>
            </a:r>
            <a:r>
              <a:rPr sz="2400" b="1" spc="-5" dirty="0"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:  </a:t>
            </a:r>
            <a:r>
              <a:rPr sz="2400" b="1" dirty="0"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 </a:t>
            </a:r>
            <a:endParaRPr lang="en-US" sz="2400" b="1" dirty="0"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  <a:p>
            <a:pPr marL="558165" marR="1961514" indent="-558800">
              <a:lnSpc>
                <a:spcPct val="150000"/>
              </a:lnSpc>
              <a:spcBef>
                <a:spcPts val="100"/>
              </a:spcBef>
            </a:pPr>
            <a:r>
              <a:rPr lang="en-US" sz="2400" b="1" spc="-5" dirty="0"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	</a:t>
            </a:r>
            <a:r>
              <a:rPr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s = 1</a:t>
            </a:r>
          </a:p>
          <a:p>
            <a:pPr marL="977265" marR="5080" indent="-419734">
              <a:lnSpc>
                <a:spcPct val="150000"/>
              </a:lnSpc>
            </a:pPr>
            <a:r>
              <a:rPr sz="2400" b="1" dirty="0">
                <a:solidFill>
                  <a:srgbClr val="FF7700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for </a:t>
            </a:r>
            <a:r>
              <a:rPr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i</a:t>
            </a:r>
            <a:r>
              <a:rPr sz="2400" b="1" spc="-5" dirty="0"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 </a:t>
            </a:r>
            <a:r>
              <a:rPr sz="2400" b="1" spc="-5" dirty="0">
                <a:solidFill>
                  <a:srgbClr val="FF7700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in </a:t>
            </a:r>
            <a:r>
              <a:rPr sz="2400" b="1" dirty="0">
                <a:solidFill>
                  <a:srgbClr val="900090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range</a:t>
            </a:r>
            <a:r>
              <a:rPr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(1, n+1):   </a:t>
            </a:r>
            <a:endParaRPr lang="en-US" sz="24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  <a:p>
            <a:pPr marL="977265" marR="5080" indent="-419734">
              <a:lnSpc>
                <a:spcPct val="150000"/>
              </a:lnSpc>
            </a:pPr>
            <a:r>
              <a:rPr lang="en-US" sz="2400" b="1" spc="-5" dirty="0"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	</a:t>
            </a:r>
            <a:r>
              <a:rPr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s *= i</a:t>
            </a:r>
          </a:p>
          <a:p>
            <a:pPr marL="558165">
              <a:lnSpc>
                <a:spcPct val="100000"/>
              </a:lnSpc>
              <a:spcBef>
                <a:spcPts val="1200"/>
              </a:spcBef>
            </a:pPr>
            <a:r>
              <a:rPr sz="2400" b="1" spc="-5" dirty="0">
                <a:solidFill>
                  <a:srgbClr val="FF7700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return </a:t>
            </a:r>
            <a:r>
              <a:rPr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s</a:t>
            </a:r>
          </a:p>
        </p:txBody>
      </p:sp>
      <p:sp>
        <p:nvSpPr>
          <p:cNvPr id="34" name="object 11"/>
          <p:cNvSpPr txBox="1"/>
          <p:nvPr/>
        </p:nvSpPr>
        <p:spPr>
          <a:xfrm>
            <a:off x="913685" y="5445224"/>
            <a:ext cx="2479542" cy="79208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400" b="1" spc="-5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m = </a:t>
            </a:r>
            <a:r>
              <a:rPr sz="2400" b="1" spc="-5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fact(</a:t>
            </a:r>
            <a:r>
              <a:rPr lang="en-US" sz="2400" b="1" spc="-5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8</a:t>
            </a:r>
            <a:r>
              <a:rPr sz="2400" b="1" spc="-5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)</a:t>
            </a:r>
            <a:endParaRPr lang="en-US" sz="2400" b="1" spc="-5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400" b="1" dirty="0">
                <a:solidFill>
                  <a:srgbClr val="900090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print</a:t>
            </a:r>
            <a:r>
              <a:rPr lang="en-US" altLang="zh-CN" sz="2400" b="1" spc="-5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(m)</a:t>
            </a:r>
            <a:endParaRPr sz="24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36" name="object 14"/>
          <p:cNvSpPr txBox="1"/>
          <p:nvPr/>
        </p:nvSpPr>
        <p:spPr>
          <a:xfrm>
            <a:off x="2984949" y="2492896"/>
            <a:ext cx="1906814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400" b="1" spc="-5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微软雅黑"/>
              </a:rPr>
              <a:t>函数的定义</a:t>
            </a:r>
            <a:endParaRPr sz="24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微软雅黑"/>
            </a:endParaRPr>
          </a:p>
        </p:txBody>
      </p:sp>
      <p:sp>
        <p:nvSpPr>
          <p:cNvPr id="37" name="object 15"/>
          <p:cNvSpPr txBox="1"/>
          <p:nvPr/>
        </p:nvSpPr>
        <p:spPr>
          <a:xfrm>
            <a:off x="2934320" y="5445224"/>
            <a:ext cx="1925712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b="1" spc="-5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微软雅黑"/>
              </a:rPr>
              <a:t>函数的调用</a:t>
            </a:r>
            <a:endParaRPr sz="24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微软雅黑"/>
            </a:endParaRPr>
          </a:p>
        </p:txBody>
      </p:sp>
      <p:cxnSp>
        <p:nvCxnSpPr>
          <p:cNvPr id="41" name="直接箭头连接符 40"/>
          <p:cNvCxnSpPr>
            <a:stCxn id="42" idx="1"/>
          </p:cNvCxnSpPr>
          <p:nvPr/>
        </p:nvCxnSpPr>
        <p:spPr>
          <a:xfrm flipH="1" flipV="1">
            <a:off x="2492370" y="5874171"/>
            <a:ext cx="490876" cy="6044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bject 15"/>
          <p:cNvSpPr txBox="1"/>
          <p:nvPr/>
        </p:nvSpPr>
        <p:spPr>
          <a:xfrm>
            <a:off x="2983246" y="6287845"/>
            <a:ext cx="1493664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zh-CN" altLang="en-US" sz="2400" b="1" spc="-5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微软雅黑"/>
              </a:rPr>
              <a:t>实际参数</a:t>
            </a:r>
            <a:endParaRPr sz="24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微软雅黑"/>
            </a:endParaRPr>
          </a:p>
        </p:txBody>
      </p:sp>
      <p:sp>
        <p:nvSpPr>
          <p:cNvPr id="43" name="object 15"/>
          <p:cNvSpPr txBox="1"/>
          <p:nvPr/>
        </p:nvSpPr>
        <p:spPr>
          <a:xfrm>
            <a:off x="2899815" y="1901281"/>
            <a:ext cx="1925712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zh-CN" altLang="en-US" sz="2400" b="1" spc="-5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微软雅黑"/>
              </a:rPr>
              <a:t>形式参数</a:t>
            </a:r>
            <a:endParaRPr sz="24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微软雅黑"/>
            </a:endParaRPr>
          </a:p>
        </p:txBody>
      </p:sp>
      <p:cxnSp>
        <p:nvCxnSpPr>
          <p:cNvPr id="44" name="直接箭头连接符 43"/>
          <p:cNvCxnSpPr>
            <a:stCxn id="43" idx="1"/>
          </p:cNvCxnSpPr>
          <p:nvPr/>
        </p:nvCxnSpPr>
        <p:spPr>
          <a:xfrm flipH="1">
            <a:off x="2328424" y="2092039"/>
            <a:ext cx="571391" cy="5202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016235216"/>
      </p:ext>
    </p:extLst>
  </p:cSld>
  <p:clrMapOvr>
    <a:masterClrMapping/>
  </p:clrMapOvr>
  <p:transition spd="slow" advTm="87781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2" grpId="0"/>
      <p:bldP spid="33" grpId="0"/>
      <p:bldP spid="34" grpId="0"/>
      <p:bldP spid="36" grpId="0"/>
      <p:bldP spid="37" grpId="0"/>
      <p:bldP spid="42" grpId="0"/>
      <p:bldP spid="43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-205836" y="-24656"/>
            <a:ext cx="4194131" cy="2754720"/>
            <a:chOff x="-274449" y="-24656"/>
            <a:chExt cx="5592175" cy="2754720"/>
          </a:xfrm>
        </p:grpSpPr>
        <p:grpSp>
          <p:nvGrpSpPr>
            <p:cNvPr id="43" name="组合 42"/>
            <p:cNvGrpSpPr/>
            <p:nvPr/>
          </p:nvGrpSpPr>
          <p:grpSpPr>
            <a:xfrm>
              <a:off x="-45891" y="-24656"/>
              <a:ext cx="5363617" cy="2754720"/>
              <a:chOff x="3784880" y="1487745"/>
              <a:chExt cx="6820265" cy="2754720"/>
            </a:xfrm>
          </p:grpSpPr>
          <p:sp>
            <p:nvSpPr>
              <p:cNvPr id="45" name="矩形 42"/>
              <p:cNvSpPr/>
              <p:nvPr/>
            </p:nvSpPr>
            <p:spPr>
              <a:xfrm rot="1800000">
                <a:off x="4026027" y="1487745"/>
                <a:ext cx="6579118" cy="2754720"/>
              </a:xfrm>
              <a:custGeom>
                <a:avLst/>
                <a:gdLst>
                  <a:gd name="connsiteX0" fmla="*/ 0 w 9413612"/>
                  <a:gd name="connsiteY0" fmla="*/ 0 h 1963207"/>
                  <a:gd name="connsiteX1" fmla="*/ 9413612 w 9413612"/>
                  <a:gd name="connsiteY1" fmla="*/ 0 h 1963207"/>
                  <a:gd name="connsiteX2" fmla="*/ 9413612 w 9413612"/>
                  <a:gd name="connsiteY2" fmla="*/ 1963207 h 1963207"/>
                  <a:gd name="connsiteX3" fmla="*/ 0 w 9413612"/>
                  <a:gd name="connsiteY3" fmla="*/ 1963207 h 1963207"/>
                  <a:gd name="connsiteX4" fmla="*/ 0 w 9413612"/>
                  <a:gd name="connsiteY4" fmla="*/ 0 h 1963207"/>
                  <a:gd name="connsiteX0" fmla="*/ 0 w 9413612"/>
                  <a:gd name="connsiteY0" fmla="*/ 18933 h 1982140"/>
                  <a:gd name="connsiteX1" fmla="*/ 6870575 w 9413612"/>
                  <a:gd name="connsiteY1" fmla="*/ 0 h 1982140"/>
                  <a:gd name="connsiteX2" fmla="*/ 9413612 w 9413612"/>
                  <a:gd name="connsiteY2" fmla="*/ 18933 h 1982140"/>
                  <a:gd name="connsiteX3" fmla="*/ 9413612 w 9413612"/>
                  <a:gd name="connsiteY3" fmla="*/ 1982140 h 1982140"/>
                  <a:gd name="connsiteX4" fmla="*/ 0 w 9413612"/>
                  <a:gd name="connsiteY4" fmla="*/ 1982140 h 1982140"/>
                  <a:gd name="connsiteX5" fmla="*/ 0 w 9413612"/>
                  <a:gd name="connsiteY5" fmla="*/ 18933 h 1982140"/>
                  <a:gd name="connsiteX0" fmla="*/ 0 w 9413612"/>
                  <a:gd name="connsiteY0" fmla="*/ 18933 h 1984242"/>
                  <a:gd name="connsiteX1" fmla="*/ 6870575 w 9413612"/>
                  <a:gd name="connsiteY1" fmla="*/ 0 h 1984242"/>
                  <a:gd name="connsiteX2" fmla="*/ 9413612 w 9413612"/>
                  <a:gd name="connsiteY2" fmla="*/ 18933 h 1984242"/>
                  <a:gd name="connsiteX3" fmla="*/ 9413612 w 9413612"/>
                  <a:gd name="connsiteY3" fmla="*/ 1982140 h 1984242"/>
                  <a:gd name="connsiteX4" fmla="*/ 4241485 w 9413612"/>
                  <a:gd name="connsiteY4" fmla="*/ 1984242 h 1984242"/>
                  <a:gd name="connsiteX5" fmla="*/ 0 w 9413612"/>
                  <a:gd name="connsiteY5" fmla="*/ 1982140 h 1984242"/>
                  <a:gd name="connsiteX6" fmla="*/ 0 w 9413612"/>
                  <a:gd name="connsiteY6" fmla="*/ 18933 h 1984242"/>
                  <a:gd name="connsiteX0" fmla="*/ 0 w 9413612"/>
                  <a:gd name="connsiteY0" fmla="*/ 18933 h 1984242"/>
                  <a:gd name="connsiteX1" fmla="*/ 6870575 w 9413612"/>
                  <a:gd name="connsiteY1" fmla="*/ 0 h 1984242"/>
                  <a:gd name="connsiteX2" fmla="*/ 9413612 w 9413612"/>
                  <a:gd name="connsiteY2" fmla="*/ 18933 h 1984242"/>
                  <a:gd name="connsiteX3" fmla="*/ 9413612 w 9413612"/>
                  <a:gd name="connsiteY3" fmla="*/ 1982140 h 1984242"/>
                  <a:gd name="connsiteX4" fmla="*/ 4241485 w 9413612"/>
                  <a:gd name="connsiteY4" fmla="*/ 1984242 h 1984242"/>
                  <a:gd name="connsiteX5" fmla="*/ 0 w 9413612"/>
                  <a:gd name="connsiteY5" fmla="*/ 18933 h 1984242"/>
                  <a:gd name="connsiteX0" fmla="*/ 0 w 5172127"/>
                  <a:gd name="connsiteY0" fmla="*/ 1984242 h 1984242"/>
                  <a:gd name="connsiteX1" fmla="*/ 2629090 w 5172127"/>
                  <a:gd name="connsiteY1" fmla="*/ 0 h 1984242"/>
                  <a:gd name="connsiteX2" fmla="*/ 5172127 w 5172127"/>
                  <a:gd name="connsiteY2" fmla="*/ 18933 h 1984242"/>
                  <a:gd name="connsiteX3" fmla="*/ 5172127 w 5172127"/>
                  <a:gd name="connsiteY3" fmla="*/ 1982140 h 1984242"/>
                  <a:gd name="connsiteX4" fmla="*/ 0 w 5172127"/>
                  <a:gd name="connsiteY4" fmla="*/ 1984242 h 1984242"/>
                  <a:gd name="connsiteX0" fmla="*/ 1 w 5194787"/>
                  <a:gd name="connsiteY0" fmla="*/ 1687371 h 1982140"/>
                  <a:gd name="connsiteX1" fmla="*/ 2651750 w 5194787"/>
                  <a:gd name="connsiteY1" fmla="*/ 0 h 1982140"/>
                  <a:gd name="connsiteX2" fmla="*/ 5194787 w 5194787"/>
                  <a:gd name="connsiteY2" fmla="*/ 18933 h 1982140"/>
                  <a:gd name="connsiteX3" fmla="*/ 5194787 w 5194787"/>
                  <a:gd name="connsiteY3" fmla="*/ 1982140 h 1982140"/>
                  <a:gd name="connsiteX4" fmla="*/ 1 w 5194787"/>
                  <a:gd name="connsiteY4" fmla="*/ 1687371 h 1982140"/>
                  <a:gd name="connsiteX0" fmla="*/ 0 w 5194786"/>
                  <a:gd name="connsiteY0" fmla="*/ 1668438 h 1963207"/>
                  <a:gd name="connsiteX1" fmla="*/ 2447526 w 5194786"/>
                  <a:gd name="connsiteY1" fmla="*/ 35398 h 1963207"/>
                  <a:gd name="connsiteX2" fmla="*/ 5194786 w 5194786"/>
                  <a:gd name="connsiteY2" fmla="*/ 0 h 1963207"/>
                  <a:gd name="connsiteX3" fmla="*/ 5194786 w 5194786"/>
                  <a:gd name="connsiteY3" fmla="*/ 1963207 h 1963207"/>
                  <a:gd name="connsiteX4" fmla="*/ 0 w 5194786"/>
                  <a:gd name="connsiteY4" fmla="*/ 1668438 h 1963207"/>
                  <a:gd name="connsiteX0" fmla="*/ 0 w 5194786"/>
                  <a:gd name="connsiteY0" fmla="*/ 1724388 h 2019157"/>
                  <a:gd name="connsiteX1" fmla="*/ 3178544 w 5194786"/>
                  <a:gd name="connsiteY1" fmla="*/ 0 h 2019157"/>
                  <a:gd name="connsiteX2" fmla="*/ 5194786 w 5194786"/>
                  <a:gd name="connsiteY2" fmla="*/ 55950 h 2019157"/>
                  <a:gd name="connsiteX3" fmla="*/ 5194786 w 5194786"/>
                  <a:gd name="connsiteY3" fmla="*/ 2019157 h 2019157"/>
                  <a:gd name="connsiteX4" fmla="*/ 0 w 5194786"/>
                  <a:gd name="connsiteY4" fmla="*/ 1724388 h 2019157"/>
                  <a:gd name="connsiteX0" fmla="*/ 0 w 5194786"/>
                  <a:gd name="connsiteY0" fmla="*/ 1668438 h 1963207"/>
                  <a:gd name="connsiteX1" fmla="*/ 2567946 w 5194786"/>
                  <a:gd name="connsiteY1" fmla="*/ 3481 h 1963207"/>
                  <a:gd name="connsiteX2" fmla="*/ 5194786 w 5194786"/>
                  <a:gd name="connsiteY2" fmla="*/ 0 h 1963207"/>
                  <a:gd name="connsiteX3" fmla="*/ 5194786 w 5194786"/>
                  <a:gd name="connsiteY3" fmla="*/ 1963207 h 1963207"/>
                  <a:gd name="connsiteX4" fmla="*/ 0 w 5194786"/>
                  <a:gd name="connsiteY4" fmla="*/ 1668438 h 1963207"/>
                  <a:gd name="connsiteX0" fmla="*/ 0 w 5194786"/>
                  <a:gd name="connsiteY0" fmla="*/ 1668438 h 1963207"/>
                  <a:gd name="connsiteX1" fmla="*/ 2532045 w 5194786"/>
                  <a:gd name="connsiteY1" fmla="*/ 28039 h 1963207"/>
                  <a:gd name="connsiteX2" fmla="*/ 5194786 w 5194786"/>
                  <a:gd name="connsiteY2" fmla="*/ 0 h 1963207"/>
                  <a:gd name="connsiteX3" fmla="*/ 5194786 w 5194786"/>
                  <a:gd name="connsiteY3" fmla="*/ 1963207 h 1963207"/>
                  <a:gd name="connsiteX4" fmla="*/ 0 w 5194786"/>
                  <a:gd name="connsiteY4" fmla="*/ 1668438 h 1963207"/>
                  <a:gd name="connsiteX0" fmla="*/ 0 w 4910276"/>
                  <a:gd name="connsiteY0" fmla="*/ 1760006 h 1963207"/>
                  <a:gd name="connsiteX1" fmla="*/ 2247535 w 4910276"/>
                  <a:gd name="connsiteY1" fmla="*/ 28039 h 1963207"/>
                  <a:gd name="connsiteX2" fmla="*/ 4910276 w 4910276"/>
                  <a:gd name="connsiteY2" fmla="*/ 0 h 1963207"/>
                  <a:gd name="connsiteX3" fmla="*/ 4910276 w 4910276"/>
                  <a:gd name="connsiteY3" fmla="*/ 1963207 h 1963207"/>
                  <a:gd name="connsiteX4" fmla="*/ 0 w 4910276"/>
                  <a:gd name="connsiteY4" fmla="*/ 1760006 h 1963207"/>
                  <a:gd name="connsiteX0" fmla="*/ 0 w 4910276"/>
                  <a:gd name="connsiteY0" fmla="*/ 1760006 h 1963207"/>
                  <a:gd name="connsiteX1" fmla="*/ 2833418 w 4910276"/>
                  <a:gd name="connsiteY1" fmla="*/ 26381 h 1963207"/>
                  <a:gd name="connsiteX2" fmla="*/ 4910276 w 4910276"/>
                  <a:gd name="connsiteY2" fmla="*/ 0 h 1963207"/>
                  <a:gd name="connsiteX3" fmla="*/ 4910276 w 4910276"/>
                  <a:gd name="connsiteY3" fmla="*/ 1963207 h 1963207"/>
                  <a:gd name="connsiteX4" fmla="*/ 0 w 4910276"/>
                  <a:gd name="connsiteY4" fmla="*/ 1760006 h 1963207"/>
                  <a:gd name="connsiteX0" fmla="*/ 0 w 4910276"/>
                  <a:gd name="connsiteY0" fmla="*/ 1760006 h 1963207"/>
                  <a:gd name="connsiteX1" fmla="*/ 4084784 w 4910276"/>
                  <a:gd name="connsiteY1" fmla="*/ 5982 h 1963207"/>
                  <a:gd name="connsiteX2" fmla="*/ 4910276 w 4910276"/>
                  <a:gd name="connsiteY2" fmla="*/ 0 h 1963207"/>
                  <a:gd name="connsiteX3" fmla="*/ 4910276 w 4910276"/>
                  <a:gd name="connsiteY3" fmla="*/ 1963207 h 1963207"/>
                  <a:gd name="connsiteX4" fmla="*/ 0 w 4910276"/>
                  <a:gd name="connsiteY4" fmla="*/ 1760006 h 1963207"/>
                  <a:gd name="connsiteX0" fmla="*/ 0 w 6750548"/>
                  <a:gd name="connsiteY0" fmla="*/ 1803051 h 2006252"/>
                  <a:gd name="connsiteX1" fmla="*/ 4084784 w 6750548"/>
                  <a:gd name="connsiteY1" fmla="*/ 49027 h 2006252"/>
                  <a:gd name="connsiteX2" fmla="*/ 6750548 w 6750548"/>
                  <a:gd name="connsiteY2" fmla="*/ 0 h 2006252"/>
                  <a:gd name="connsiteX3" fmla="*/ 4910276 w 6750548"/>
                  <a:gd name="connsiteY3" fmla="*/ 2006252 h 2006252"/>
                  <a:gd name="connsiteX4" fmla="*/ 0 w 6750548"/>
                  <a:gd name="connsiteY4" fmla="*/ 1803051 h 2006252"/>
                  <a:gd name="connsiteX0" fmla="*/ 0 w 6750548"/>
                  <a:gd name="connsiteY0" fmla="*/ 1803051 h 2006252"/>
                  <a:gd name="connsiteX1" fmla="*/ 4053291 w 6750548"/>
                  <a:gd name="connsiteY1" fmla="*/ 81678 h 2006252"/>
                  <a:gd name="connsiteX2" fmla="*/ 6750548 w 6750548"/>
                  <a:gd name="connsiteY2" fmla="*/ 0 h 2006252"/>
                  <a:gd name="connsiteX3" fmla="*/ 4910276 w 6750548"/>
                  <a:gd name="connsiteY3" fmla="*/ 2006252 h 2006252"/>
                  <a:gd name="connsiteX4" fmla="*/ 0 w 6750548"/>
                  <a:gd name="connsiteY4" fmla="*/ 1803051 h 2006252"/>
                  <a:gd name="connsiteX0" fmla="*/ 0 w 6750548"/>
                  <a:gd name="connsiteY0" fmla="*/ 1803051 h 2006252"/>
                  <a:gd name="connsiteX1" fmla="*/ 3188398 w 6750548"/>
                  <a:gd name="connsiteY1" fmla="*/ 137876 h 2006252"/>
                  <a:gd name="connsiteX2" fmla="*/ 6750548 w 6750548"/>
                  <a:gd name="connsiteY2" fmla="*/ 0 h 2006252"/>
                  <a:gd name="connsiteX3" fmla="*/ 4910276 w 6750548"/>
                  <a:gd name="connsiteY3" fmla="*/ 2006252 h 2006252"/>
                  <a:gd name="connsiteX4" fmla="*/ 0 w 6750548"/>
                  <a:gd name="connsiteY4" fmla="*/ 1803051 h 2006252"/>
                  <a:gd name="connsiteX0" fmla="*/ 0 w 6579120"/>
                  <a:gd name="connsiteY0" fmla="*/ 1665175 h 1868376"/>
                  <a:gd name="connsiteX1" fmla="*/ 3188398 w 6579120"/>
                  <a:gd name="connsiteY1" fmla="*/ 0 h 1868376"/>
                  <a:gd name="connsiteX2" fmla="*/ 6579120 w 6579120"/>
                  <a:gd name="connsiteY2" fmla="*/ 75997 h 1868376"/>
                  <a:gd name="connsiteX3" fmla="*/ 4910276 w 6579120"/>
                  <a:gd name="connsiteY3" fmla="*/ 1868376 h 1868376"/>
                  <a:gd name="connsiteX4" fmla="*/ 0 w 6579120"/>
                  <a:gd name="connsiteY4" fmla="*/ 1665175 h 1868376"/>
                  <a:gd name="connsiteX0" fmla="*/ 0 w 6579120"/>
                  <a:gd name="connsiteY0" fmla="*/ 1653869 h 1857070"/>
                  <a:gd name="connsiteX1" fmla="*/ 3797424 w 6579120"/>
                  <a:gd name="connsiteY1" fmla="*/ 0 h 1857070"/>
                  <a:gd name="connsiteX2" fmla="*/ 6579120 w 6579120"/>
                  <a:gd name="connsiteY2" fmla="*/ 64691 h 1857070"/>
                  <a:gd name="connsiteX3" fmla="*/ 4910276 w 6579120"/>
                  <a:gd name="connsiteY3" fmla="*/ 1857070 h 1857070"/>
                  <a:gd name="connsiteX4" fmla="*/ 0 w 6579120"/>
                  <a:gd name="connsiteY4" fmla="*/ 1653869 h 1857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79120" h="1857070">
                    <a:moveTo>
                      <a:pt x="0" y="1653869"/>
                    </a:moveTo>
                    <a:lnTo>
                      <a:pt x="3797424" y="0"/>
                    </a:lnTo>
                    <a:lnTo>
                      <a:pt x="6579120" y="64691"/>
                    </a:lnTo>
                    <a:lnTo>
                      <a:pt x="4910276" y="1857070"/>
                    </a:lnTo>
                    <a:lnTo>
                      <a:pt x="0" y="1653869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zh-CN" altLang="en-US" sz="3200" b="1" dirty="0">
                  <a:solidFill>
                    <a:schemeClr val="bg1"/>
                  </a:solidFill>
                  <a:latin typeface="+mj-lt"/>
                  <a:ea typeface="+mj-ea"/>
                  <a:cs typeface="+mj-cs"/>
                </a:endParaRPr>
              </a:p>
            </p:txBody>
          </p:sp>
          <p:sp>
            <p:nvSpPr>
              <p:cNvPr id="47" name="圆角矩形 46"/>
              <p:cNvSpPr/>
              <p:nvPr/>
            </p:nvSpPr>
            <p:spPr>
              <a:xfrm>
                <a:off x="3784880" y="1768427"/>
                <a:ext cx="6259592" cy="905257"/>
              </a:xfrm>
              <a:prstGeom prst="roundRect">
                <a:avLst>
                  <a:gd name="adj" fmla="val 50000"/>
                </a:avLst>
              </a:prstGeom>
              <a:noFill/>
              <a:ln>
                <a:noFill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zh-CN" altLang="en-US" sz="3200" b="1" dirty="0">
                  <a:solidFill>
                    <a:schemeClr val="bg1"/>
                  </a:solidFill>
                  <a:latin typeface="+mj-lt"/>
                  <a:ea typeface="+mj-ea"/>
                  <a:cs typeface="+mj-cs"/>
                </a:endParaRPr>
              </a:p>
            </p:txBody>
          </p:sp>
        </p:grpSp>
        <p:sp>
          <p:nvSpPr>
            <p:cNvPr id="44" name="椭圆 43"/>
            <p:cNvSpPr/>
            <p:nvPr/>
          </p:nvSpPr>
          <p:spPr>
            <a:xfrm>
              <a:off x="-274449" y="256026"/>
              <a:ext cx="901686" cy="901686"/>
            </a:xfrm>
            <a:prstGeom prst="ellipse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3200" b="1" dirty="0">
                <a:solidFill>
                  <a:schemeClr val="bg1"/>
                </a:solidFill>
                <a:latin typeface="+mj-lt"/>
                <a:ea typeface="+mj-ea"/>
                <a:cs typeface="+mj-cs"/>
              </a:endParaRPr>
            </a:p>
          </p:txBody>
        </p:sp>
      </p:grpSp>
      <p:sp>
        <p:nvSpPr>
          <p:cNvPr id="48" name="文本框 47"/>
          <p:cNvSpPr txBox="1"/>
          <p:nvPr/>
        </p:nvSpPr>
        <p:spPr>
          <a:xfrm>
            <a:off x="-34418" y="427081"/>
            <a:ext cx="9178418" cy="5847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zh-CN" altLang="en-US" dirty="0"/>
              <a:t>字典常用函数或方法</a:t>
            </a:r>
          </a:p>
        </p:txBody>
      </p:sp>
      <p:graphicFrame>
        <p:nvGraphicFramePr>
          <p:cNvPr id="14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067874"/>
              </p:ext>
            </p:extLst>
          </p:nvPr>
        </p:nvGraphicFramePr>
        <p:xfrm>
          <a:off x="944737" y="1340768"/>
          <a:ext cx="7083647" cy="5039299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790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36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46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000" b="1" dirty="0">
                          <a:latin typeface="微软雅黑" pitchFamily="34" charset="-122"/>
                          <a:ea typeface="微软雅黑" pitchFamily="34" charset="-122"/>
                        </a:rPr>
                        <a:t>函数或方法</a:t>
                      </a:r>
                      <a:endParaRPr sz="2000" b="1" i="0" dirty="0">
                        <a:latin typeface="微软雅黑" pitchFamily="34" charset="-122"/>
                        <a:ea typeface="微软雅黑" pitchFamily="34" charset="-122"/>
                        <a:cs typeface="微软雅黑"/>
                      </a:endParaRPr>
                    </a:p>
                  </a:txBody>
                  <a:tcPr marL="0" marR="0" marT="596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Huawei Sans"/>
                          <a:ea typeface="方正兰亭黑简体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000" b="1" dirty="0">
                          <a:latin typeface="微软雅黑" pitchFamily="34" charset="-122"/>
                          <a:ea typeface="微软雅黑" pitchFamily="34" charset="-122"/>
                        </a:rPr>
                        <a:t>描</a:t>
                      </a:r>
                      <a:r>
                        <a:rPr lang="en-US" sz="2000" b="1" dirty="0">
                          <a:latin typeface="微软雅黑" pitchFamily="34" charset="-122"/>
                          <a:ea typeface="微软雅黑" pitchFamily="34" charset="-122"/>
                        </a:rPr>
                        <a:t>      </a:t>
                      </a:r>
                      <a:r>
                        <a:rPr sz="2000" b="1" dirty="0">
                          <a:latin typeface="微软雅黑" pitchFamily="34" charset="-122"/>
                          <a:ea typeface="微软雅黑" pitchFamily="34" charset="-122"/>
                        </a:rPr>
                        <a:t>述</a:t>
                      </a:r>
                      <a:endParaRPr sz="2000" b="1" i="0" dirty="0">
                        <a:latin typeface="微软雅黑" pitchFamily="34" charset="-122"/>
                        <a:ea typeface="微软雅黑" pitchFamily="34" charset="-122"/>
                        <a:cs typeface="微软雅黑"/>
                      </a:endParaRPr>
                    </a:p>
                  </a:txBody>
                  <a:tcPr marL="0" marR="0" marT="596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579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9pPr>
                    </a:lstStyle>
                    <a:p>
                      <a:pPr marL="180000" lvl="1" algn="l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2000" b="1" spc="5" dirty="0" err="1">
                          <a:latin typeface="微软雅黑" pitchFamily="34" charset="-122"/>
                          <a:ea typeface="微软雅黑" pitchFamily="34" charset="-122"/>
                        </a:rPr>
                        <a:t>d.get</a:t>
                      </a:r>
                      <a:r>
                        <a:rPr sz="2000" b="1" spc="5" dirty="0">
                          <a:latin typeface="微软雅黑" pitchFamily="34" charset="-122"/>
                          <a:ea typeface="微软雅黑" pitchFamily="34" charset="-122"/>
                        </a:rPr>
                        <a:t>(k,</a:t>
                      </a:r>
                      <a:r>
                        <a:rPr sz="2000" b="1" spc="-5" dirty="0">
                          <a:latin typeface="微软雅黑" pitchFamily="34" charset="-122"/>
                          <a:ea typeface="微软雅黑" pitchFamily="34" charset="-122"/>
                        </a:rPr>
                        <a:t>&lt;default&gt;)</a:t>
                      </a:r>
                      <a:endParaRPr sz="2000" b="1" i="0" dirty="0">
                        <a:latin typeface="微软雅黑" pitchFamily="34" charset="-122"/>
                        <a:ea typeface="微软雅黑" pitchFamily="34" charset="-122"/>
                        <a:cs typeface="微软雅黑"/>
                      </a:endParaRPr>
                    </a:p>
                  </a:txBody>
                  <a:tcPr marL="0" marR="0" marT="609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9pPr>
                    </a:lstStyle>
                    <a:p>
                      <a:pPr marL="540000" lvl="1">
                        <a:lnSpc>
                          <a:spcPct val="130000"/>
                        </a:lnSpc>
                        <a:spcBef>
                          <a:spcPts val="765"/>
                        </a:spcBef>
                      </a:pPr>
                      <a:r>
                        <a:rPr sz="2000" b="1" kern="1200" dirty="0" err="1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键k存在</a:t>
                      </a:r>
                      <a:r>
                        <a:rPr sz="2000" b="1" dirty="0" err="1">
                          <a:latin typeface="微软雅黑" pitchFamily="34" charset="-122"/>
                          <a:ea typeface="微软雅黑" pitchFamily="34" charset="-122"/>
                        </a:rPr>
                        <a:t>，</a:t>
                      </a:r>
                      <a:r>
                        <a:rPr sz="2000" b="1" kern="1200" dirty="0" err="1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则返回相应值</a:t>
                      </a:r>
                      <a:endParaRPr lang="en-US" sz="2000" b="1" kern="1200" dirty="0">
                        <a:solidFill>
                          <a:srgbClr val="C00000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marL="540000" lvl="1">
                        <a:lnSpc>
                          <a:spcPct val="130000"/>
                        </a:lnSpc>
                        <a:spcBef>
                          <a:spcPts val="765"/>
                        </a:spcBef>
                      </a:pPr>
                      <a:r>
                        <a:rPr lang="zh-CN" altLang="en-US" sz="2000" b="1" dirty="0">
                          <a:latin typeface="微软雅黑" pitchFamily="34" charset="-122"/>
                          <a:ea typeface="微软雅黑" pitchFamily="34" charset="-122"/>
                        </a:rPr>
                        <a:t>键</a:t>
                      </a:r>
                      <a:r>
                        <a:rPr lang="en-US" altLang="zh-CN" sz="2000" b="1" spc="-5" dirty="0" err="1">
                          <a:latin typeface="微软雅黑" pitchFamily="34" charset="-122"/>
                          <a:ea typeface="微软雅黑" pitchFamily="34" charset="-122"/>
                        </a:rPr>
                        <a:t>k</a:t>
                      </a:r>
                      <a:r>
                        <a:rPr sz="2000" b="1" kern="1200" dirty="0" err="1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不</a:t>
                      </a:r>
                      <a:r>
                        <a:rPr lang="zh-CN" altLang="en-US" sz="2000" b="1" kern="1200" dirty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存</a:t>
                      </a:r>
                      <a:r>
                        <a:rPr sz="2000" b="1" kern="1200" dirty="0" err="1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在</a:t>
                      </a:r>
                      <a:r>
                        <a:rPr lang="en-US" sz="2000" b="1" dirty="0" err="1">
                          <a:latin typeface="微软雅黑" pitchFamily="34" charset="-122"/>
                          <a:ea typeface="微软雅黑" pitchFamily="34" charset="-122"/>
                        </a:rPr>
                        <a:t>,</a:t>
                      </a:r>
                      <a:r>
                        <a:rPr sz="2000" b="1" dirty="0" err="1">
                          <a:latin typeface="微软雅黑" pitchFamily="34" charset="-122"/>
                          <a:ea typeface="微软雅黑" pitchFamily="34" charset="-122"/>
                        </a:rPr>
                        <a:t>则</a:t>
                      </a:r>
                      <a:r>
                        <a:rPr sz="2000" b="1" kern="1200" dirty="0" err="1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返回</a:t>
                      </a:r>
                      <a:r>
                        <a:rPr sz="2000" b="1" kern="1200" dirty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&lt;default&gt;值</a:t>
                      </a:r>
                    </a:p>
                  </a:txBody>
                  <a:tcPr marL="0" marR="0" marT="971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0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9pPr>
                    </a:lstStyle>
                    <a:p>
                      <a:pPr marL="180000" lvl="1" algn="l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2000" b="1" spc="5" dirty="0" err="1">
                          <a:latin typeface="微软雅黑" pitchFamily="34" charset="-122"/>
                          <a:ea typeface="微软雅黑" pitchFamily="34" charset="-122"/>
                        </a:rPr>
                        <a:t>d.pop</a:t>
                      </a:r>
                      <a:r>
                        <a:rPr sz="2000" b="1" spc="5" dirty="0">
                          <a:latin typeface="微软雅黑" pitchFamily="34" charset="-122"/>
                          <a:ea typeface="微软雅黑" pitchFamily="34" charset="-122"/>
                        </a:rPr>
                        <a:t>(k,</a:t>
                      </a:r>
                      <a:r>
                        <a:rPr sz="2000" b="1" spc="-5" dirty="0">
                          <a:latin typeface="微软雅黑" pitchFamily="34" charset="-122"/>
                          <a:ea typeface="微软雅黑" pitchFamily="34" charset="-122"/>
                        </a:rPr>
                        <a:t>&lt;default&gt;)</a:t>
                      </a:r>
                      <a:endParaRPr sz="2000" b="1" i="0" dirty="0">
                        <a:latin typeface="微软雅黑" pitchFamily="34" charset="-122"/>
                        <a:ea typeface="微软雅黑" pitchFamily="34" charset="-122"/>
                        <a:cs typeface="微软雅黑"/>
                      </a:endParaRPr>
                    </a:p>
                  </a:txBody>
                  <a:tcPr marL="0" marR="0" marT="609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9pPr>
                    </a:lstStyle>
                    <a:p>
                      <a:pPr marL="540000" lvl="1">
                        <a:lnSpc>
                          <a:spcPct val="130000"/>
                        </a:lnSpc>
                        <a:spcBef>
                          <a:spcPts val="765"/>
                        </a:spcBef>
                      </a:pPr>
                      <a:r>
                        <a:rPr sz="2000" b="1" dirty="0" err="1">
                          <a:latin typeface="微软雅黑" pitchFamily="34" charset="-122"/>
                          <a:ea typeface="微软雅黑" pitchFamily="34" charset="-122"/>
                        </a:rPr>
                        <a:t>键</a:t>
                      </a:r>
                      <a:r>
                        <a:rPr sz="2000" b="1" spc="-5" dirty="0" err="1">
                          <a:latin typeface="微软雅黑" pitchFamily="34" charset="-122"/>
                          <a:ea typeface="微软雅黑" pitchFamily="34" charset="-122"/>
                        </a:rPr>
                        <a:t>k</a:t>
                      </a:r>
                      <a:r>
                        <a:rPr sz="2000" b="1" dirty="0" err="1">
                          <a:latin typeface="微软雅黑" pitchFamily="34" charset="-122"/>
                          <a:ea typeface="微软雅黑" pitchFamily="34" charset="-122"/>
                        </a:rPr>
                        <a:t>存在</a:t>
                      </a:r>
                      <a:r>
                        <a:rPr sz="2000" b="1" dirty="0">
                          <a:latin typeface="微软雅黑" pitchFamily="34" charset="-122"/>
                          <a:ea typeface="微软雅黑" pitchFamily="34" charset="-122"/>
                        </a:rPr>
                        <a:t>，</a:t>
                      </a:r>
                      <a:r>
                        <a:rPr lang="zh-CN" altLang="en-US" sz="2000" b="1" kern="1200" dirty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删除并返回</a:t>
                      </a:r>
                      <a:r>
                        <a:rPr sz="2000" b="1" kern="1200" dirty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值</a:t>
                      </a:r>
                      <a:endParaRPr lang="en-US" sz="2000" b="1" kern="1200" dirty="0">
                        <a:solidFill>
                          <a:srgbClr val="C00000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marL="540000" lvl="1">
                        <a:lnSpc>
                          <a:spcPct val="130000"/>
                        </a:lnSpc>
                        <a:spcBef>
                          <a:spcPts val="765"/>
                        </a:spcBef>
                      </a:pPr>
                      <a:r>
                        <a:rPr lang="zh-CN" altLang="en-US" sz="2000" b="1" dirty="0">
                          <a:latin typeface="微软雅黑" pitchFamily="34" charset="-122"/>
                          <a:ea typeface="微软雅黑" pitchFamily="34" charset="-122"/>
                        </a:rPr>
                        <a:t>键</a:t>
                      </a:r>
                      <a:r>
                        <a:rPr lang="en-US" altLang="zh-CN" sz="2000" b="1" spc="-5" dirty="0">
                          <a:latin typeface="微软雅黑" pitchFamily="34" charset="-122"/>
                          <a:ea typeface="微软雅黑" pitchFamily="34" charset="-122"/>
                        </a:rPr>
                        <a:t>k</a:t>
                      </a:r>
                      <a:r>
                        <a:rPr lang="zh-CN" altLang="en-US" sz="2000" b="1" dirty="0">
                          <a:latin typeface="微软雅黑" pitchFamily="34" charset="-122"/>
                          <a:ea typeface="微软雅黑" pitchFamily="34" charset="-122"/>
                        </a:rPr>
                        <a:t>不存在</a:t>
                      </a:r>
                      <a:r>
                        <a:rPr lang="en-US" altLang="zh-CN" sz="2000" b="1" dirty="0">
                          <a:latin typeface="微软雅黑" pitchFamily="34" charset="-122"/>
                          <a:ea typeface="微软雅黑" pitchFamily="34" charset="-122"/>
                        </a:rPr>
                        <a:t>,</a:t>
                      </a:r>
                      <a:r>
                        <a:rPr sz="2000" b="1" dirty="0" err="1">
                          <a:latin typeface="微软雅黑" pitchFamily="34" charset="-122"/>
                          <a:ea typeface="微软雅黑" pitchFamily="34" charset="-122"/>
                        </a:rPr>
                        <a:t>则返回</a:t>
                      </a:r>
                      <a:r>
                        <a:rPr sz="2000" b="1" spc="-5" dirty="0">
                          <a:latin typeface="微软雅黑" pitchFamily="34" charset="-122"/>
                          <a:ea typeface="微软雅黑" pitchFamily="34" charset="-122"/>
                        </a:rPr>
                        <a:t>&lt;default&gt;</a:t>
                      </a:r>
                      <a:r>
                        <a:rPr sz="2000" b="1" dirty="0">
                          <a:latin typeface="微软雅黑" pitchFamily="34" charset="-122"/>
                          <a:ea typeface="微软雅黑" pitchFamily="34" charset="-122"/>
                        </a:rPr>
                        <a:t>值</a:t>
                      </a:r>
                      <a:endParaRPr sz="2000" b="1" i="0" dirty="0">
                        <a:latin typeface="微软雅黑" pitchFamily="34" charset="-122"/>
                        <a:ea typeface="微软雅黑" pitchFamily="34" charset="-122"/>
                        <a:cs typeface="微软雅黑"/>
                      </a:endParaRPr>
                    </a:p>
                  </a:txBody>
                  <a:tcPr marL="0" marR="0" marT="971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139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9pPr>
                    </a:lstStyle>
                    <a:p>
                      <a:pPr marL="180000" lvl="1" algn="l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2000" b="1" spc="-10" dirty="0">
                          <a:latin typeface="微软雅黑" pitchFamily="34" charset="-122"/>
                          <a:ea typeface="微软雅黑" pitchFamily="34" charset="-122"/>
                        </a:rPr>
                        <a:t>d.popitem()</a:t>
                      </a:r>
                      <a:endParaRPr sz="2000" b="1" i="0" dirty="0">
                        <a:latin typeface="微软雅黑" pitchFamily="34" charset="-122"/>
                        <a:ea typeface="微软雅黑" pitchFamily="34" charset="-122"/>
                        <a:cs typeface="微软雅黑"/>
                      </a:endParaRPr>
                    </a:p>
                  </a:txBody>
                  <a:tcPr marL="0" marR="0" marT="609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9pPr>
                    </a:lstStyle>
                    <a:p>
                      <a:pPr marL="540000" lvl="1">
                        <a:lnSpc>
                          <a:spcPct val="130000"/>
                        </a:lnSpc>
                        <a:spcBef>
                          <a:spcPts val="765"/>
                        </a:spcBef>
                      </a:pPr>
                      <a:r>
                        <a:rPr sz="2000" b="1" dirty="0" err="1">
                          <a:latin typeface="微软雅黑" pitchFamily="34" charset="-122"/>
                          <a:ea typeface="微软雅黑" pitchFamily="34" charset="-122"/>
                        </a:rPr>
                        <a:t>随机从字典d中</a:t>
                      </a:r>
                      <a:r>
                        <a:rPr lang="zh-CN" altLang="en-US" sz="2000" b="1" kern="1200" dirty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删除</a:t>
                      </a:r>
                      <a:r>
                        <a:rPr sz="2000" b="1" kern="1200" dirty="0" err="1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一个键值对</a:t>
                      </a:r>
                      <a:r>
                        <a:rPr sz="2000" b="1" dirty="0" err="1">
                          <a:latin typeface="微软雅黑" pitchFamily="34" charset="-122"/>
                          <a:ea typeface="微软雅黑" pitchFamily="34" charset="-122"/>
                        </a:rPr>
                        <a:t>，</a:t>
                      </a:r>
                      <a:r>
                        <a:rPr sz="2000" b="1" kern="1200" dirty="0" err="1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以元组形式返回</a:t>
                      </a:r>
                      <a:endParaRPr sz="2000" b="1" kern="1200" dirty="0">
                        <a:solidFill>
                          <a:srgbClr val="C00000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971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626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9pPr>
                    </a:lstStyle>
                    <a:p>
                      <a:pPr marL="180000" lvl="1" algn="l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2000" b="1" spc="-5" dirty="0">
                          <a:latin typeface="微软雅黑" pitchFamily="34" charset="-122"/>
                          <a:ea typeface="微软雅黑" pitchFamily="34" charset="-122"/>
                        </a:rPr>
                        <a:t>d.clear()</a:t>
                      </a:r>
                      <a:endParaRPr sz="2000" b="1" i="0" dirty="0">
                        <a:latin typeface="微软雅黑" pitchFamily="34" charset="-122"/>
                        <a:ea typeface="微软雅黑" pitchFamily="34" charset="-122"/>
                        <a:cs typeface="微软雅黑"/>
                      </a:endParaRPr>
                    </a:p>
                  </a:txBody>
                  <a:tcPr marL="0" marR="0" marT="609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9pPr>
                    </a:lstStyle>
                    <a:p>
                      <a:pPr marL="540000" lvl="1">
                        <a:lnSpc>
                          <a:spcPct val="130000"/>
                        </a:lnSpc>
                        <a:spcBef>
                          <a:spcPts val="765"/>
                        </a:spcBef>
                      </a:pPr>
                      <a:r>
                        <a:rPr sz="2000" b="1" kern="1200" dirty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删除所有</a:t>
                      </a:r>
                      <a:r>
                        <a:rPr sz="2000" b="1" dirty="0">
                          <a:latin typeface="微软雅黑" pitchFamily="34" charset="-122"/>
                          <a:ea typeface="微软雅黑" pitchFamily="34" charset="-122"/>
                        </a:rPr>
                        <a:t>的键值对</a:t>
                      </a:r>
                      <a:endParaRPr sz="2000" b="1" i="0" dirty="0">
                        <a:latin typeface="微软雅黑" pitchFamily="34" charset="-122"/>
                        <a:ea typeface="微软雅黑" pitchFamily="34" charset="-122"/>
                        <a:cs typeface="微软雅黑"/>
                      </a:endParaRPr>
                    </a:p>
                  </a:txBody>
                  <a:tcPr marL="0" marR="0" marT="971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527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9pPr>
                    </a:lstStyle>
                    <a:p>
                      <a:pPr marL="180000" lvl="1" algn="l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2000" b="1" spc="-5" dirty="0">
                          <a:latin typeface="微软雅黑" pitchFamily="34" charset="-122"/>
                          <a:ea typeface="微软雅黑" pitchFamily="34" charset="-122"/>
                        </a:rPr>
                        <a:t>len(d)</a:t>
                      </a:r>
                      <a:endParaRPr sz="2000" b="1" i="0" dirty="0">
                        <a:latin typeface="微软雅黑" pitchFamily="34" charset="-122"/>
                        <a:ea typeface="微软雅黑" pitchFamily="34" charset="-122"/>
                        <a:cs typeface="微软雅黑"/>
                      </a:endParaRPr>
                    </a:p>
                  </a:txBody>
                  <a:tcPr marL="0" marR="0" marT="609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uawei Sans"/>
                          <a:ea typeface="方正兰亭黑简体"/>
                        </a:defRPr>
                      </a:lvl9pPr>
                    </a:lstStyle>
                    <a:p>
                      <a:pPr marL="540000" lvl="1">
                        <a:lnSpc>
                          <a:spcPct val="130000"/>
                        </a:lnSpc>
                        <a:spcBef>
                          <a:spcPts val="765"/>
                        </a:spcBef>
                      </a:pPr>
                      <a:r>
                        <a:rPr sz="2000" b="1" dirty="0">
                          <a:latin typeface="微软雅黑" pitchFamily="34" charset="-122"/>
                          <a:ea typeface="微软雅黑" pitchFamily="34" charset="-122"/>
                        </a:rPr>
                        <a:t>返回字典d中</a:t>
                      </a:r>
                      <a:r>
                        <a:rPr sz="2000" b="1" kern="1200" dirty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元素的个数</a:t>
                      </a:r>
                    </a:p>
                  </a:txBody>
                  <a:tcPr marL="0" marR="0" marT="971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9F6DF2BC-B420-4F01-918A-1A19082CF5EE}"/>
              </a:ext>
            </a:extLst>
          </p:cNvPr>
          <p:cNvCxnSpPr>
            <a:cxnSpLocks/>
          </p:cNvCxnSpPr>
          <p:nvPr/>
        </p:nvCxnSpPr>
        <p:spPr>
          <a:xfrm>
            <a:off x="1115616" y="2780928"/>
            <a:ext cx="2304256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C61E7814-C8BD-4E40-A827-B06DB3C0CDF5}"/>
              </a:ext>
            </a:extLst>
          </p:cNvPr>
          <p:cNvCxnSpPr>
            <a:cxnSpLocks/>
          </p:cNvCxnSpPr>
          <p:nvPr/>
        </p:nvCxnSpPr>
        <p:spPr>
          <a:xfrm>
            <a:off x="1115616" y="3933056"/>
            <a:ext cx="2304256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882552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5877">
        <p:fade/>
      </p:transition>
    </mc:Choice>
    <mc:Fallback xmlns="">
      <p:transition spd="med" advTm="11587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-205836" y="-24656"/>
            <a:ext cx="4194131" cy="2754720"/>
            <a:chOff x="-274449" y="-24656"/>
            <a:chExt cx="5592175" cy="2754720"/>
          </a:xfrm>
        </p:grpSpPr>
        <p:grpSp>
          <p:nvGrpSpPr>
            <p:cNvPr id="43" name="组合 42"/>
            <p:cNvGrpSpPr/>
            <p:nvPr/>
          </p:nvGrpSpPr>
          <p:grpSpPr>
            <a:xfrm>
              <a:off x="-45891" y="-24656"/>
              <a:ext cx="5363617" cy="2754720"/>
              <a:chOff x="3784880" y="1487745"/>
              <a:chExt cx="6820265" cy="2754720"/>
            </a:xfrm>
          </p:grpSpPr>
          <p:sp>
            <p:nvSpPr>
              <p:cNvPr id="45" name="矩形 42"/>
              <p:cNvSpPr/>
              <p:nvPr/>
            </p:nvSpPr>
            <p:spPr>
              <a:xfrm rot="1800000">
                <a:off x="4026027" y="1487745"/>
                <a:ext cx="6579118" cy="2754720"/>
              </a:xfrm>
              <a:custGeom>
                <a:avLst/>
                <a:gdLst>
                  <a:gd name="connsiteX0" fmla="*/ 0 w 9413612"/>
                  <a:gd name="connsiteY0" fmla="*/ 0 h 1963207"/>
                  <a:gd name="connsiteX1" fmla="*/ 9413612 w 9413612"/>
                  <a:gd name="connsiteY1" fmla="*/ 0 h 1963207"/>
                  <a:gd name="connsiteX2" fmla="*/ 9413612 w 9413612"/>
                  <a:gd name="connsiteY2" fmla="*/ 1963207 h 1963207"/>
                  <a:gd name="connsiteX3" fmla="*/ 0 w 9413612"/>
                  <a:gd name="connsiteY3" fmla="*/ 1963207 h 1963207"/>
                  <a:gd name="connsiteX4" fmla="*/ 0 w 9413612"/>
                  <a:gd name="connsiteY4" fmla="*/ 0 h 1963207"/>
                  <a:gd name="connsiteX0" fmla="*/ 0 w 9413612"/>
                  <a:gd name="connsiteY0" fmla="*/ 18933 h 1982140"/>
                  <a:gd name="connsiteX1" fmla="*/ 6870575 w 9413612"/>
                  <a:gd name="connsiteY1" fmla="*/ 0 h 1982140"/>
                  <a:gd name="connsiteX2" fmla="*/ 9413612 w 9413612"/>
                  <a:gd name="connsiteY2" fmla="*/ 18933 h 1982140"/>
                  <a:gd name="connsiteX3" fmla="*/ 9413612 w 9413612"/>
                  <a:gd name="connsiteY3" fmla="*/ 1982140 h 1982140"/>
                  <a:gd name="connsiteX4" fmla="*/ 0 w 9413612"/>
                  <a:gd name="connsiteY4" fmla="*/ 1982140 h 1982140"/>
                  <a:gd name="connsiteX5" fmla="*/ 0 w 9413612"/>
                  <a:gd name="connsiteY5" fmla="*/ 18933 h 1982140"/>
                  <a:gd name="connsiteX0" fmla="*/ 0 w 9413612"/>
                  <a:gd name="connsiteY0" fmla="*/ 18933 h 1984242"/>
                  <a:gd name="connsiteX1" fmla="*/ 6870575 w 9413612"/>
                  <a:gd name="connsiteY1" fmla="*/ 0 h 1984242"/>
                  <a:gd name="connsiteX2" fmla="*/ 9413612 w 9413612"/>
                  <a:gd name="connsiteY2" fmla="*/ 18933 h 1984242"/>
                  <a:gd name="connsiteX3" fmla="*/ 9413612 w 9413612"/>
                  <a:gd name="connsiteY3" fmla="*/ 1982140 h 1984242"/>
                  <a:gd name="connsiteX4" fmla="*/ 4241485 w 9413612"/>
                  <a:gd name="connsiteY4" fmla="*/ 1984242 h 1984242"/>
                  <a:gd name="connsiteX5" fmla="*/ 0 w 9413612"/>
                  <a:gd name="connsiteY5" fmla="*/ 1982140 h 1984242"/>
                  <a:gd name="connsiteX6" fmla="*/ 0 w 9413612"/>
                  <a:gd name="connsiteY6" fmla="*/ 18933 h 1984242"/>
                  <a:gd name="connsiteX0" fmla="*/ 0 w 9413612"/>
                  <a:gd name="connsiteY0" fmla="*/ 18933 h 1984242"/>
                  <a:gd name="connsiteX1" fmla="*/ 6870575 w 9413612"/>
                  <a:gd name="connsiteY1" fmla="*/ 0 h 1984242"/>
                  <a:gd name="connsiteX2" fmla="*/ 9413612 w 9413612"/>
                  <a:gd name="connsiteY2" fmla="*/ 18933 h 1984242"/>
                  <a:gd name="connsiteX3" fmla="*/ 9413612 w 9413612"/>
                  <a:gd name="connsiteY3" fmla="*/ 1982140 h 1984242"/>
                  <a:gd name="connsiteX4" fmla="*/ 4241485 w 9413612"/>
                  <a:gd name="connsiteY4" fmla="*/ 1984242 h 1984242"/>
                  <a:gd name="connsiteX5" fmla="*/ 0 w 9413612"/>
                  <a:gd name="connsiteY5" fmla="*/ 18933 h 1984242"/>
                  <a:gd name="connsiteX0" fmla="*/ 0 w 5172127"/>
                  <a:gd name="connsiteY0" fmla="*/ 1984242 h 1984242"/>
                  <a:gd name="connsiteX1" fmla="*/ 2629090 w 5172127"/>
                  <a:gd name="connsiteY1" fmla="*/ 0 h 1984242"/>
                  <a:gd name="connsiteX2" fmla="*/ 5172127 w 5172127"/>
                  <a:gd name="connsiteY2" fmla="*/ 18933 h 1984242"/>
                  <a:gd name="connsiteX3" fmla="*/ 5172127 w 5172127"/>
                  <a:gd name="connsiteY3" fmla="*/ 1982140 h 1984242"/>
                  <a:gd name="connsiteX4" fmla="*/ 0 w 5172127"/>
                  <a:gd name="connsiteY4" fmla="*/ 1984242 h 1984242"/>
                  <a:gd name="connsiteX0" fmla="*/ 1 w 5194787"/>
                  <a:gd name="connsiteY0" fmla="*/ 1687371 h 1982140"/>
                  <a:gd name="connsiteX1" fmla="*/ 2651750 w 5194787"/>
                  <a:gd name="connsiteY1" fmla="*/ 0 h 1982140"/>
                  <a:gd name="connsiteX2" fmla="*/ 5194787 w 5194787"/>
                  <a:gd name="connsiteY2" fmla="*/ 18933 h 1982140"/>
                  <a:gd name="connsiteX3" fmla="*/ 5194787 w 5194787"/>
                  <a:gd name="connsiteY3" fmla="*/ 1982140 h 1982140"/>
                  <a:gd name="connsiteX4" fmla="*/ 1 w 5194787"/>
                  <a:gd name="connsiteY4" fmla="*/ 1687371 h 1982140"/>
                  <a:gd name="connsiteX0" fmla="*/ 0 w 5194786"/>
                  <a:gd name="connsiteY0" fmla="*/ 1668438 h 1963207"/>
                  <a:gd name="connsiteX1" fmla="*/ 2447526 w 5194786"/>
                  <a:gd name="connsiteY1" fmla="*/ 35398 h 1963207"/>
                  <a:gd name="connsiteX2" fmla="*/ 5194786 w 5194786"/>
                  <a:gd name="connsiteY2" fmla="*/ 0 h 1963207"/>
                  <a:gd name="connsiteX3" fmla="*/ 5194786 w 5194786"/>
                  <a:gd name="connsiteY3" fmla="*/ 1963207 h 1963207"/>
                  <a:gd name="connsiteX4" fmla="*/ 0 w 5194786"/>
                  <a:gd name="connsiteY4" fmla="*/ 1668438 h 1963207"/>
                  <a:gd name="connsiteX0" fmla="*/ 0 w 5194786"/>
                  <a:gd name="connsiteY0" fmla="*/ 1724388 h 2019157"/>
                  <a:gd name="connsiteX1" fmla="*/ 3178544 w 5194786"/>
                  <a:gd name="connsiteY1" fmla="*/ 0 h 2019157"/>
                  <a:gd name="connsiteX2" fmla="*/ 5194786 w 5194786"/>
                  <a:gd name="connsiteY2" fmla="*/ 55950 h 2019157"/>
                  <a:gd name="connsiteX3" fmla="*/ 5194786 w 5194786"/>
                  <a:gd name="connsiteY3" fmla="*/ 2019157 h 2019157"/>
                  <a:gd name="connsiteX4" fmla="*/ 0 w 5194786"/>
                  <a:gd name="connsiteY4" fmla="*/ 1724388 h 2019157"/>
                  <a:gd name="connsiteX0" fmla="*/ 0 w 5194786"/>
                  <a:gd name="connsiteY0" fmla="*/ 1668438 h 1963207"/>
                  <a:gd name="connsiteX1" fmla="*/ 2567946 w 5194786"/>
                  <a:gd name="connsiteY1" fmla="*/ 3481 h 1963207"/>
                  <a:gd name="connsiteX2" fmla="*/ 5194786 w 5194786"/>
                  <a:gd name="connsiteY2" fmla="*/ 0 h 1963207"/>
                  <a:gd name="connsiteX3" fmla="*/ 5194786 w 5194786"/>
                  <a:gd name="connsiteY3" fmla="*/ 1963207 h 1963207"/>
                  <a:gd name="connsiteX4" fmla="*/ 0 w 5194786"/>
                  <a:gd name="connsiteY4" fmla="*/ 1668438 h 1963207"/>
                  <a:gd name="connsiteX0" fmla="*/ 0 w 5194786"/>
                  <a:gd name="connsiteY0" fmla="*/ 1668438 h 1963207"/>
                  <a:gd name="connsiteX1" fmla="*/ 2532045 w 5194786"/>
                  <a:gd name="connsiteY1" fmla="*/ 28039 h 1963207"/>
                  <a:gd name="connsiteX2" fmla="*/ 5194786 w 5194786"/>
                  <a:gd name="connsiteY2" fmla="*/ 0 h 1963207"/>
                  <a:gd name="connsiteX3" fmla="*/ 5194786 w 5194786"/>
                  <a:gd name="connsiteY3" fmla="*/ 1963207 h 1963207"/>
                  <a:gd name="connsiteX4" fmla="*/ 0 w 5194786"/>
                  <a:gd name="connsiteY4" fmla="*/ 1668438 h 1963207"/>
                  <a:gd name="connsiteX0" fmla="*/ 0 w 4910276"/>
                  <a:gd name="connsiteY0" fmla="*/ 1760006 h 1963207"/>
                  <a:gd name="connsiteX1" fmla="*/ 2247535 w 4910276"/>
                  <a:gd name="connsiteY1" fmla="*/ 28039 h 1963207"/>
                  <a:gd name="connsiteX2" fmla="*/ 4910276 w 4910276"/>
                  <a:gd name="connsiteY2" fmla="*/ 0 h 1963207"/>
                  <a:gd name="connsiteX3" fmla="*/ 4910276 w 4910276"/>
                  <a:gd name="connsiteY3" fmla="*/ 1963207 h 1963207"/>
                  <a:gd name="connsiteX4" fmla="*/ 0 w 4910276"/>
                  <a:gd name="connsiteY4" fmla="*/ 1760006 h 1963207"/>
                  <a:gd name="connsiteX0" fmla="*/ 0 w 4910276"/>
                  <a:gd name="connsiteY0" fmla="*/ 1760006 h 1963207"/>
                  <a:gd name="connsiteX1" fmla="*/ 2833418 w 4910276"/>
                  <a:gd name="connsiteY1" fmla="*/ 26381 h 1963207"/>
                  <a:gd name="connsiteX2" fmla="*/ 4910276 w 4910276"/>
                  <a:gd name="connsiteY2" fmla="*/ 0 h 1963207"/>
                  <a:gd name="connsiteX3" fmla="*/ 4910276 w 4910276"/>
                  <a:gd name="connsiteY3" fmla="*/ 1963207 h 1963207"/>
                  <a:gd name="connsiteX4" fmla="*/ 0 w 4910276"/>
                  <a:gd name="connsiteY4" fmla="*/ 1760006 h 1963207"/>
                  <a:gd name="connsiteX0" fmla="*/ 0 w 4910276"/>
                  <a:gd name="connsiteY0" fmla="*/ 1760006 h 1963207"/>
                  <a:gd name="connsiteX1" fmla="*/ 4084784 w 4910276"/>
                  <a:gd name="connsiteY1" fmla="*/ 5982 h 1963207"/>
                  <a:gd name="connsiteX2" fmla="*/ 4910276 w 4910276"/>
                  <a:gd name="connsiteY2" fmla="*/ 0 h 1963207"/>
                  <a:gd name="connsiteX3" fmla="*/ 4910276 w 4910276"/>
                  <a:gd name="connsiteY3" fmla="*/ 1963207 h 1963207"/>
                  <a:gd name="connsiteX4" fmla="*/ 0 w 4910276"/>
                  <a:gd name="connsiteY4" fmla="*/ 1760006 h 1963207"/>
                  <a:gd name="connsiteX0" fmla="*/ 0 w 6750548"/>
                  <a:gd name="connsiteY0" fmla="*/ 1803051 h 2006252"/>
                  <a:gd name="connsiteX1" fmla="*/ 4084784 w 6750548"/>
                  <a:gd name="connsiteY1" fmla="*/ 49027 h 2006252"/>
                  <a:gd name="connsiteX2" fmla="*/ 6750548 w 6750548"/>
                  <a:gd name="connsiteY2" fmla="*/ 0 h 2006252"/>
                  <a:gd name="connsiteX3" fmla="*/ 4910276 w 6750548"/>
                  <a:gd name="connsiteY3" fmla="*/ 2006252 h 2006252"/>
                  <a:gd name="connsiteX4" fmla="*/ 0 w 6750548"/>
                  <a:gd name="connsiteY4" fmla="*/ 1803051 h 2006252"/>
                  <a:gd name="connsiteX0" fmla="*/ 0 w 6750548"/>
                  <a:gd name="connsiteY0" fmla="*/ 1803051 h 2006252"/>
                  <a:gd name="connsiteX1" fmla="*/ 4053291 w 6750548"/>
                  <a:gd name="connsiteY1" fmla="*/ 81678 h 2006252"/>
                  <a:gd name="connsiteX2" fmla="*/ 6750548 w 6750548"/>
                  <a:gd name="connsiteY2" fmla="*/ 0 h 2006252"/>
                  <a:gd name="connsiteX3" fmla="*/ 4910276 w 6750548"/>
                  <a:gd name="connsiteY3" fmla="*/ 2006252 h 2006252"/>
                  <a:gd name="connsiteX4" fmla="*/ 0 w 6750548"/>
                  <a:gd name="connsiteY4" fmla="*/ 1803051 h 2006252"/>
                  <a:gd name="connsiteX0" fmla="*/ 0 w 6750548"/>
                  <a:gd name="connsiteY0" fmla="*/ 1803051 h 2006252"/>
                  <a:gd name="connsiteX1" fmla="*/ 3188398 w 6750548"/>
                  <a:gd name="connsiteY1" fmla="*/ 137876 h 2006252"/>
                  <a:gd name="connsiteX2" fmla="*/ 6750548 w 6750548"/>
                  <a:gd name="connsiteY2" fmla="*/ 0 h 2006252"/>
                  <a:gd name="connsiteX3" fmla="*/ 4910276 w 6750548"/>
                  <a:gd name="connsiteY3" fmla="*/ 2006252 h 2006252"/>
                  <a:gd name="connsiteX4" fmla="*/ 0 w 6750548"/>
                  <a:gd name="connsiteY4" fmla="*/ 1803051 h 2006252"/>
                  <a:gd name="connsiteX0" fmla="*/ 0 w 6579120"/>
                  <a:gd name="connsiteY0" fmla="*/ 1665175 h 1868376"/>
                  <a:gd name="connsiteX1" fmla="*/ 3188398 w 6579120"/>
                  <a:gd name="connsiteY1" fmla="*/ 0 h 1868376"/>
                  <a:gd name="connsiteX2" fmla="*/ 6579120 w 6579120"/>
                  <a:gd name="connsiteY2" fmla="*/ 75997 h 1868376"/>
                  <a:gd name="connsiteX3" fmla="*/ 4910276 w 6579120"/>
                  <a:gd name="connsiteY3" fmla="*/ 1868376 h 1868376"/>
                  <a:gd name="connsiteX4" fmla="*/ 0 w 6579120"/>
                  <a:gd name="connsiteY4" fmla="*/ 1665175 h 1868376"/>
                  <a:gd name="connsiteX0" fmla="*/ 0 w 6579120"/>
                  <a:gd name="connsiteY0" fmla="*/ 1653869 h 1857070"/>
                  <a:gd name="connsiteX1" fmla="*/ 3797424 w 6579120"/>
                  <a:gd name="connsiteY1" fmla="*/ 0 h 1857070"/>
                  <a:gd name="connsiteX2" fmla="*/ 6579120 w 6579120"/>
                  <a:gd name="connsiteY2" fmla="*/ 64691 h 1857070"/>
                  <a:gd name="connsiteX3" fmla="*/ 4910276 w 6579120"/>
                  <a:gd name="connsiteY3" fmla="*/ 1857070 h 1857070"/>
                  <a:gd name="connsiteX4" fmla="*/ 0 w 6579120"/>
                  <a:gd name="connsiteY4" fmla="*/ 1653869 h 1857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79120" h="1857070">
                    <a:moveTo>
                      <a:pt x="0" y="1653869"/>
                    </a:moveTo>
                    <a:lnTo>
                      <a:pt x="3797424" y="0"/>
                    </a:lnTo>
                    <a:lnTo>
                      <a:pt x="6579120" y="64691"/>
                    </a:lnTo>
                    <a:lnTo>
                      <a:pt x="4910276" y="1857070"/>
                    </a:lnTo>
                    <a:lnTo>
                      <a:pt x="0" y="1653869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zh-CN" altLang="en-US" sz="3200" b="1" dirty="0">
                  <a:solidFill>
                    <a:srgbClr val="FFFFFF"/>
                  </a:solidFill>
                  <a:latin typeface="Verdana"/>
                </a:endParaRPr>
              </a:p>
            </p:txBody>
          </p:sp>
          <p:sp>
            <p:nvSpPr>
              <p:cNvPr id="47" name="圆角矩形 46"/>
              <p:cNvSpPr/>
              <p:nvPr/>
            </p:nvSpPr>
            <p:spPr>
              <a:xfrm>
                <a:off x="3784880" y="1768427"/>
                <a:ext cx="6259592" cy="905257"/>
              </a:xfrm>
              <a:prstGeom prst="roundRect">
                <a:avLst>
                  <a:gd name="adj" fmla="val 50000"/>
                </a:avLst>
              </a:prstGeom>
              <a:noFill/>
              <a:ln>
                <a:noFill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zh-CN" altLang="en-US" sz="3200" b="1" dirty="0">
                  <a:solidFill>
                    <a:srgbClr val="FFFFFF"/>
                  </a:solidFill>
                  <a:latin typeface="Verdana"/>
                </a:endParaRPr>
              </a:p>
            </p:txBody>
          </p:sp>
        </p:grpSp>
        <p:sp>
          <p:nvSpPr>
            <p:cNvPr id="44" name="椭圆 43"/>
            <p:cNvSpPr/>
            <p:nvPr/>
          </p:nvSpPr>
          <p:spPr>
            <a:xfrm>
              <a:off x="-274449" y="256026"/>
              <a:ext cx="901686" cy="901686"/>
            </a:xfrm>
            <a:prstGeom prst="ellipse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3200" b="1" dirty="0">
                <a:solidFill>
                  <a:srgbClr val="FFFFFF"/>
                </a:solidFill>
                <a:latin typeface="Verdana"/>
              </a:endParaRPr>
            </a:p>
          </p:txBody>
        </p:sp>
      </p:grpSp>
      <p:sp>
        <p:nvSpPr>
          <p:cNvPr id="48" name="文本框 47"/>
          <p:cNvSpPr txBox="1"/>
          <p:nvPr/>
        </p:nvSpPr>
        <p:spPr>
          <a:xfrm>
            <a:off x="0" y="427081"/>
            <a:ext cx="9144000" cy="5847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zh-CN" altLang="en-US" dirty="0">
                <a:solidFill>
                  <a:srgbClr val="FFFFFF"/>
                </a:solidFill>
              </a:rPr>
              <a:t>字典常用函数或方法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776204" y="1282014"/>
            <a:ext cx="1322668" cy="514902"/>
            <a:chOff x="2873828" y="1394361"/>
            <a:chExt cx="1236822" cy="514902"/>
          </a:xfrm>
        </p:grpSpPr>
        <p:sp>
          <p:nvSpPr>
            <p:cNvPr id="15" name="Rectangle: Rounded Corners 4"/>
            <p:cNvSpPr/>
            <p:nvPr/>
          </p:nvSpPr>
          <p:spPr>
            <a:xfrm>
              <a:off x="2873828" y="1394361"/>
              <a:ext cx="1236821" cy="462426"/>
            </a:xfrm>
            <a:prstGeom prst="roundRect">
              <a:avLst/>
            </a:prstGeom>
            <a:solidFill>
              <a:srgbClr val="595959"/>
            </a:soli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620000" anchor="t" anchorCtr="1">
              <a:normAutofit fontScale="25000" lnSpcReduction="20000"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2873828" y="1411306"/>
              <a:ext cx="1236822" cy="49795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4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例</a:t>
              </a:r>
              <a:r>
                <a:rPr lang="en-US" altLang="zh-CN" sz="24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3.22</a:t>
              </a:r>
              <a:endParaRPr lang="zh-CN" altLang="en-US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2213154" y="1298959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2A4F8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查询城市的区号。</a:t>
            </a:r>
          </a:p>
        </p:txBody>
      </p:sp>
      <p:sp>
        <p:nvSpPr>
          <p:cNvPr id="3" name="矩形 2"/>
          <p:cNvSpPr/>
          <p:nvPr/>
        </p:nvSpPr>
        <p:spPr>
          <a:xfrm>
            <a:off x="1114042" y="3515653"/>
            <a:ext cx="8089000" cy="32696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2A4F8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输出结果：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3E68D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第一次执行结果： </a:t>
            </a:r>
            <a:endParaRPr lang="en-US" altLang="zh-CN" sz="2000" b="1" dirty="0">
              <a:solidFill>
                <a:srgbClr val="3E68D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3E68D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b="1" dirty="0">
                <a:solidFill>
                  <a:srgbClr val="3E68D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请输入城市名</a:t>
            </a:r>
            <a:r>
              <a:rPr lang="en-US" altLang="zh-CN" sz="2000" b="1" dirty="0">
                <a:solidFill>
                  <a:srgbClr val="3E68D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000" b="1" dirty="0">
                <a:solidFill>
                  <a:srgbClr val="3E68D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3E68D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b="1" dirty="0">
                <a:solidFill>
                  <a:srgbClr val="3E68D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区号是</a:t>
            </a:r>
            <a:r>
              <a:rPr lang="en-US" altLang="zh-CN" sz="2000" b="1" dirty="0">
                <a:solidFill>
                  <a:srgbClr val="3E68D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021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3E68D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第二次执行结果：</a:t>
            </a:r>
            <a:endParaRPr lang="en-US" altLang="zh-CN" sz="2000" b="1" dirty="0">
              <a:solidFill>
                <a:srgbClr val="3E68D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3E68D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b="1" dirty="0">
                <a:solidFill>
                  <a:srgbClr val="3E68D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请输入城市名</a:t>
            </a:r>
            <a:r>
              <a:rPr lang="en-US" altLang="zh-CN" sz="2000" b="1" dirty="0">
                <a:solidFill>
                  <a:srgbClr val="3E68D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000" b="1" dirty="0">
                <a:solidFill>
                  <a:srgbClr val="3E68D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南京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3E68D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b="1" dirty="0">
                <a:solidFill>
                  <a:srgbClr val="3E68D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区号是</a:t>
            </a:r>
            <a:r>
              <a:rPr lang="en-US" altLang="zh-CN" sz="2000" b="1" dirty="0">
                <a:solidFill>
                  <a:srgbClr val="3E68D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2000" b="1" dirty="0">
                <a:solidFill>
                  <a:srgbClr val="3E68D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查询不到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57" t="51986" r="28091" b="33541"/>
          <a:stretch/>
        </p:blipFill>
        <p:spPr bwMode="auto">
          <a:xfrm>
            <a:off x="943300" y="2060848"/>
            <a:ext cx="7877172" cy="1444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FFEC8C47-6F59-4948-A25E-D68AA362F36C}"/>
              </a:ext>
            </a:extLst>
          </p:cNvPr>
          <p:cNvCxnSpPr>
            <a:cxnSpLocks/>
          </p:cNvCxnSpPr>
          <p:nvPr/>
        </p:nvCxnSpPr>
        <p:spPr>
          <a:xfrm>
            <a:off x="3131840" y="3501008"/>
            <a:ext cx="3024336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249676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4159">
        <p:fade/>
      </p:transition>
    </mc:Choice>
    <mc:Fallback xmlns="">
      <p:transition spd="med" advTm="8415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文本框 47"/>
          <p:cNvSpPr txBox="1"/>
          <p:nvPr/>
        </p:nvSpPr>
        <p:spPr>
          <a:xfrm>
            <a:off x="0" y="427081"/>
            <a:ext cx="9144000" cy="5847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zh-CN" altLang="en-US" dirty="0"/>
              <a:t>字典类型的应用场景</a:t>
            </a:r>
          </a:p>
        </p:txBody>
      </p:sp>
      <p:sp>
        <p:nvSpPr>
          <p:cNvPr id="17" name="矩形 16"/>
          <p:cNvSpPr/>
          <p:nvPr/>
        </p:nvSpPr>
        <p:spPr>
          <a:xfrm>
            <a:off x="725554" y="1485918"/>
            <a:ext cx="6087008" cy="52322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chemeClr val="hlink"/>
              </a:buClr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Huawei Sans" panose="020C0503030203020204" pitchFamily="34" charset="0"/>
              </a:rPr>
              <a:t>映射无处不在，键值对无处不在</a:t>
            </a:r>
          </a:p>
        </p:txBody>
      </p:sp>
      <p:sp>
        <p:nvSpPr>
          <p:cNvPr id="18" name="矩形 17"/>
          <p:cNvSpPr/>
          <p:nvPr/>
        </p:nvSpPr>
        <p:spPr>
          <a:xfrm>
            <a:off x="1437320" y="2132856"/>
            <a:ext cx="6087008" cy="230832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根据身份证号检索员工信息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根据姓名检索电话号码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根据用户名检索密码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  <a:sym typeface="Huawei Sans" panose="020C0503030203020204" pitchFamily="34" charset="0"/>
              </a:rPr>
              <a:t>根据国家检索首都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10713782"/>
      </p:ext>
    </p:extLst>
  </p:cSld>
  <p:clrMapOvr>
    <a:masterClrMapping/>
  </p:clrMapOvr>
  <p:transition spd="slow" advTm="39391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17" grpId="0"/>
      <p:bldP spid="18" grpId="0" uiExpand="1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-205836" y="-24656"/>
            <a:ext cx="4194131" cy="2754720"/>
            <a:chOff x="-274449" y="-24656"/>
            <a:chExt cx="5592175" cy="2754720"/>
          </a:xfrm>
        </p:grpSpPr>
        <p:grpSp>
          <p:nvGrpSpPr>
            <p:cNvPr id="43" name="组合 42"/>
            <p:cNvGrpSpPr/>
            <p:nvPr/>
          </p:nvGrpSpPr>
          <p:grpSpPr>
            <a:xfrm>
              <a:off x="-45891" y="-24656"/>
              <a:ext cx="5363617" cy="2754720"/>
              <a:chOff x="3784880" y="1487745"/>
              <a:chExt cx="6820265" cy="2754720"/>
            </a:xfrm>
          </p:grpSpPr>
          <p:sp>
            <p:nvSpPr>
              <p:cNvPr id="45" name="矩形 42"/>
              <p:cNvSpPr/>
              <p:nvPr/>
            </p:nvSpPr>
            <p:spPr>
              <a:xfrm rot="1800000">
                <a:off x="4026027" y="1487745"/>
                <a:ext cx="6579118" cy="2754720"/>
              </a:xfrm>
              <a:custGeom>
                <a:avLst/>
                <a:gdLst>
                  <a:gd name="connsiteX0" fmla="*/ 0 w 9413612"/>
                  <a:gd name="connsiteY0" fmla="*/ 0 h 1963207"/>
                  <a:gd name="connsiteX1" fmla="*/ 9413612 w 9413612"/>
                  <a:gd name="connsiteY1" fmla="*/ 0 h 1963207"/>
                  <a:gd name="connsiteX2" fmla="*/ 9413612 w 9413612"/>
                  <a:gd name="connsiteY2" fmla="*/ 1963207 h 1963207"/>
                  <a:gd name="connsiteX3" fmla="*/ 0 w 9413612"/>
                  <a:gd name="connsiteY3" fmla="*/ 1963207 h 1963207"/>
                  <a:gd name="connsiteX4" fmla="*/ 0 w 9413612"/>
                  <a:gd name="connsiteY4" fmla="*/ 0 h 1963207"/>
                  <a:gd name="connsiteX0" fmla="*/ 0 w 9413612"/>
                  <a:gd name="connsiteY0" fmla="*/ 18933 h 1982140"/>
                  <a:gd name="connsiteX1" fmla="*/ 6870575 w 9413612"/>
                  <a:gd name="connsiteY1" fmla="*/ 0 h 1982140"/>
                  <a:gd name="connsiteX2" fmla="*/ 9413612 w 9413612"/>
                  <a:gd name="connsiteY2" fmla="*/ 18933 h 1982140"/>
                  <a:gd name="connsiteX3" fmla="*/ 9413612 w 9413612"/>
                  <a:gd name="connsiteY3" fmla="*/ 1982140 h 1982140"/>
                  <a:gd name="connsiteX4" fmla="*/ 0 w 9413612"/>
                  <a:gd name="connsiteY4" fmla="*/ 1982140 h 1982140"/>
                  <a:gd name="connsiteX5" fmla="*/ 0 w 9413612"/>
                  <a:gd name="connsiteY5" fmla="*/ 18933 h 1982140"/>
                  <a:gd name="connsiteX0" fmla="*/ 0 w 9413612"/>
                  <a:gd name="connsiteY0" fmla="*/ 18933 h 1984242"/>
                  <a:gd name="connsiteX1" fmla="*/ 6870575 w 9413612"/>
                  <a:gd name="connsiteY1" fmla="*/ 0 h 1984242"/>
                  <a:gd name="connsiteX2" fmla="*/ 9413612 w 9413612"/>
                  <a:gd name="connsiteY2" fmla="*/ 18933 h 1984242"/>
                  <a:gd name="connsiteX3" fmla="*/ 9413612 w 9413612"/>
                  <a:gd name="connsiteY3" fmla="*/ 1982140 h 1984242"/>
                  <a:gd name="connsiteX4" fmla="*/ 4241485 w 9413612"/>
                  <a:gd name="connsiteY4" fmla="*/ 1984242 h 1984242"/>
                  <a:gd name="connsiteX5" fmla="*/ 0 w 9413612"/>
                  <a:gd name="connsiteY5" fmla="*/ 1982140 h 1984242"/>
                  <a:gd name="connsiteX6" fmla="*/ 0 w 9413612"/>
                  <a:gd name="connsiteY6" fmla="*/ 18933 h 1984242"/>
                  <a:gd name="connsiteX0" fmla="*/ 0 w 9413612"/>
                  <a:gd name="connsiteY0" fmla="*/ 18933 h 1984242"/>
                  <a:gd name="connsiteX1" fmla="*/ 6870575 w 9413612"/>
                  <a:gd name="connsiteY1" fmla="*/ 0 h 1984242"/>
                  <a:gd name="connsiteX2" fmla="*/ 9413612 w 9413612"/>
                  <a:gd name="connsiteY2" fmla="*/ 18933 h 1984242"/>
                  <a:gd name="connsiteX3" fmla="*/ 9413612 w 9413612"/>
                  <a:gd name="connsiteY3" fmla="*/ 1982140 h 1984242"/>
                  <a:gd name="connsiteX4" fmla="*/ 4241485 w 9413612"/>
                  <a:gd name="connsiteY4" fmla="*/ 1984242 h 1984242"/>
                  <a:gd name="connsiteX5" fmla="*/ 0 w 9413612"/>
                  <a:gd name="connsiteY5" fmla="*/ 18933 h 1984242"/>
                  <a:gd name="connsiteX0" fmla="*/ 0 w 5172127"/>
                  <a:gd name="connsiteY0" fmla="*/ 1984242 h 1984242"/>
                  <a:gd name="connsiteX1" fmla="*/ 2629090 w 5172127"/>
                  <a:gd name="connsiteY1" fmla="*/ 0 h 1984242"/>
                  <a:gd name="connsiteX2" fmla="*/ 5172127 w 5172127"/>
                  <a:gd name="connsiteY2" fmla="*/ 18933 h 1984242"/>
                  <a:gd name="connsiteX3" fmla="*/ 5172127 w 5172127"/>
                  <a:gd name="connsiteY3" fmla="*/ 1982140 h 1984242"/>
                  <a:gd name="connsiteX4" fmla="*/ 0 w 5172127"/>
                  <a:gd name="connsiteY4" fmla="*/ 1984242 h 1984242"/>
                  <a:gd name="connsiteX0" fmla="*/ 1 w 5194787"/>
                  <a:gd name="connsiteY0" fmla="*/ 1687371 h 1982140"/>
                  <a:gd name="connsiteX1" fmla="*/ 2651750 w 5194787"/>
                  <a:gd name="connsiteY1" fmla="*/ 0 h 1982140"/>
                  <a:gd name="connsiteX2" fmla="*/ 5194787 w 5194787"/>
                  <a:gd name="connsiteY2" fmla="*/ 18933 h 1982140"/>
                  <a:gd name="connsiteX3" fmla="*/ 5194787 w 5194787"/>
                  <a:gd name="connsiteY3" fmla="*/ 1982140 h 1982140"/>
                  <a:gd name="connsiteX4" fmla="*/ 1 w 5194787"/>
                  <a:gd name="connsiteY4" fmla="*/ 1687371 h 1982140"/>
                  <a:gd name="connsiteX0" fmla="*/ 0 w 5194786"/>
                  <a:gd name="connsiteY0" fmla="*/ 1668438 h 1963207"/>
                  <a:gd name="connsiteX1" fmla="*/ 2447526 w 5194786"/>
                  <a:gd name="connsiteY1" fmla="*/ 35398 h 1963207"/>
                  <a:gd name="connsiteX2" fmla="*/ 5194786 w 5194786"/>
                  <a:gd name="connsiteY2" fmla="*/ 0 h 1963207"/>
                  <a:gd name="connsiteX3" fmla="*/ 5194786 w 5194786"/>
                  <a:gd name="connsiteY3" fmla="*/ 1963207 h 1963207"/>
                  <a:gd name="connsiteX4" fmla="*/ 0 w 5194786"/>
                  <a:gd name="connsiteY4" fmla="*/ 1668438 h 1963207"/>
                  <a:gd name="connsiteX0" fmla="*/ 0 w 5194786"/>
                  <a:gd name="connsiteY0" fmla="*/ 1724388 h 2019157"/>
                  <a:gd name="connsiteX1" fmla="*/ 3178544 w 5194786"/>
                  <a:gd name="connsiteY1" fmla="*/ 0 h 2019157"/>
                  <a:gd name="connsiteX2" fmla="*/ 5194786 w 5194786"/>
                  <a:gd name="connsiteY2" fmla="*/ 55950 h 2019157"/>
                  <a:gd name="connsiteX3" fmla="*/ 5194786 w 5194786"/>
                  <a:gd name="connsiteY3" fmla="*/ 2019157 h 2019157"/>
                  <a:gd name="connsiteX4" fmla="*/ 0 w 5194786"/>
                  <a:gd name="connsiteY4" fmla="*/ 1724388 h 2019157"/>
                  <a:gd name="connsiteX0" fmla="*/ 0 w 5194786"/>
                  <a:gd name="connsiteY0" fmla="*/ 1668438 h 1963207"/>
                  <a:gd name="connsiteX1" fmla="*/ 2567946 w 5194786"/>
                  <a:gd name="connsiteY1" fmla="*/ 3481 h 1963207"/>
                  <a:gd name="connsiteX2" fmla="*/ 5194786 w 5194786"/>
                  <a:gd name="connsiteY2" fmla="*/ 0 h 1963207"/>
                  <a:gd name="connsiteX3" fmla="*/ 5194786 w 5194786"/>
                  <a:gd name="connsiteY3" fmla="*/ 1963207 h 1963207"/>
                  <a:gd name="connsiteX4" fmla="*/ 0 w 5194786"/>
                  <a:gd name="connsiteY4" fmla="*/ 1668438 h 1963207"/>
                  <a:gd name="connsiteX0" fmla="*/ 0 w 5194786"/>
                  <a:gd name="connsiteY0" fmla="*/ 1668438 h 1963207"/>
                  <a:gd name="connsiteX1" fmla="*/ 2532045 w 5194786"/>
                  <a:gd name="connsiteY1" fmla="*/ 28039 h 1963207"/>
                  <a:gd name="connsiteX2" fmla="*/ 5194786 w 5194786"/>
                  <a:gd name="connsiteY2" fmla="*/ 0 h 1963207"/>
                  <a:gd name="connsiteX3" fmla="*/ 5194786 w 5194786"/>
                  <a:gd name="connsiteY3" fmla="*/ 1963207 h 1963207"/>
                  <a:gd name="connsiteX4" fmla="*/ 0 w 5194786"/>
                  <a:gd name="connsiteY4" fmla="*/ 1668438 h 1963207"/>
                  <a:gd name="connsiteX0" fmla="*/ 0 w 4910276"/>
                  <a:gd name="connsiteY0" fmla="*/ 1760006 h 1963207"/>
                  <a:gd name="connsiteX1" fmla="*/ 2247535 w 4910276"/>
                  <a:gd name="connsiteY1" fmla="*/ 28039 h 1963207"/>
                  <a:gd name="connsiteX2" fmla="*/ 4910276 w 4910276"/>
                  <a:gd name="connsiteY2" fmla="*/ 0 h 1963207"/>
                  <a:gd name="connsiteX3" fmla="*/ 4910276 w 4910276"/>
                  <a:gd name="connsiteY3" fmla="*/ 1963207 h 1963207"/>
                  <a:gd name="connsiteX4" fmla="*/ 0 w 4910276"/>
                  <a:gd name="connsiteY4" fmla="*/ 1760006 h 1963207"/>
                  <a:gd name="connsiteX0" fmla="*/ 0 w 4910276"/>
                  <a:gd name="connsiteY0" fmla="*/ 1760006 h 1963207"/>
                  <a:gd name="connsiteX1" fmla="*/ 2833418 w 4910276"/>
                  <a:gd name="connsiteY1" fmla="*/ 26381 h 1963207"/>
                  <a:gd name="connsiteX2" fmla="*/ 4910276 w 4910276"/>
                  <a:gd name="connsiteY2" fmla="*/ 0 h 1963207"/>
                  <a:gd name="connsiteX3" fmla="*/ 4910276 w 4910276"/>
                  <a:gd name="connsiteY3" fmla="*/ 1963207 h 1963207"/>
                  <a:gd name="connsiteX4" fmla="*/ 0 w 4910276"/>
                  <a:gd name="connsiteY4" fmla="*/ 1760006 h 1963207"/>
                  <a:gd name="connsiteX0" fmla="*/ 0 w 4910276"/>
                  <a:gd name="connsiteY0" fmla="*/ 1760006 h 1963207"/>
                  <a:gd name="connsiteX1" fmla="*/ 4084784 w 4910276"/>
                  <a:gd name="connsiteY1" fmla="*/ 5982 h 1963207"/>
                  <a:gd name="connsiteX2" fmla="*/ 4910276 w 4910276"/>
                  <a:gd name="connsiteY2" fmla="*/ 0 h 1963207"/>
                  <a:gd name="connsiteX3" fmla="*/ 4910276 w 4910276"/>
                  <a:gd name="connsiteY3" fmla="*/ 1963207 h 1963207"/>
                  <a:gd name="connsiteX4" fmla="*/ 0 w 4910276"/>
                  <a:gd name="connsiteY4" fmla="*/ 1760006 h 1963207"/>
                  <a:gd name="connsiteX0" fmla="*/ 0 w 6750548"/>
                  <a:gd name="connsiteY0" fmla="*/ 1803051 h 2006252"/>
                  <a:gd name="connsiteX1" fmla="*/ 4084784 w 6750548"/>
                  <a:gd name="connsiteY1" fmla="*/ 49027 h 2006252"/>
                  <a:gd name="connsiteX2" fmla="*/ 6750548 w 6750548"/>
                  <a:gd name="connsiteY2" fmla="*/ 0 h 2006252"/>
                  <a:gd name="connsiteX3" fmla="*/ 4910276 w 6750548"/>
                  <a:gd name="connsiteY3" fmla="*/ 2006252 h 2006252"/>
                  <a:gd name="connsiteX4" fmla="*/ 0 w 6750548"/>
                  <a:gd name="connsiteY4" fmla="*/ 1803051 h 2006252"/>
                  <a:gd name="connsiteX0" fmla="*/ 0 w 6750548"/>
                  <a:gd name="connsiteY0" fmla="*/ 1803051 h 2006252"/>
                  <a:gd name="connsiteX1" fmla="*/ 4053291 w 6750548"/>
                  <a:gd name="connsiteY1" fmla="*/ 81678 h 2006252"/>
                  <a:gd name="connsiteX2" fmla="*/ 6750548 w 6750548"/>
                  <a:gd name="connsiteY2" fmla="*/ 0 h 2006252"/>
                  <a:gd name="connsiteX3" fmla="*/ 4910276 w 6750548"/>
                  <a:gd name="connsiteY3" fmla="*/ 2006252 h 2006252"/>
                  <a:gd name="connsiteX4" fmla="*/ 0 w 6750548"/>
                  <a:gd name="connsiteY4" fmla="*/ 1803051 h 2006252"/>
                  <a:gd name="connsiteX0" fmla="*/ 0 w 6750548"/>
                  <a:gd name="connsiteY0" fmla="*/ 1803051 h 2006252"/>
                  <a:gd name="connsiteX1" fmla="*/ 3188398 w 6750548"/>
                  <a:gd name="connsiteY1" fmla="*/ 137876 h 2006252"/>
                  <a:gd name="connsiteX2" fmla="*/ 6750548 w 6750548"/>
                  <a:gd name="connsiteY2" fmla="*/ 0 h 2006252"/>
                  <a:gd name="connsiteX3" fmla="*/ 4910276 w 6750548"/>
                  <a:gd name="connsiteY3" fmla="*/ 2006252 h 2006252"/>
                  <a:gd name="connsiteX4" fmla="*/ 0 w 6750548"/>
                  <a:gd name="connsiteY4" fmla="*/ 1803051 h 2006252"/>
                  <a:gd name="connsiteX0" fmla="*/ 0 w 6579120"/>
                  <a:gd name="connsiteY0" fmla="*/ 1665175 h 1868376"/>
                  <a:gd name="connsiteX1" fmla="*/ 3188398 w 6579120"/>
                  <a:gd name="connsiteY1" fmla="*/ 0 h 1868376"/>
                  <a:gd name="connsiteX2" fmla="*/ 6579120 w 6579120"/>
                  <a:gd name="connsiteY2" fmla="*/ 75997 h 1868376"/>
                  <a:gd name="connsiteX3" fmla="*/ 4910276 w 6579120"/>
                  <a:gd name="connsiteY3" fmla="*/ 1868376 h 1868376"/>
                  <a:gd name="connsiteX4" fmla="*/ 0 w 6579120"/>
                  <a:gd name="connsiteY4" fmla="*/ 1665175 h 1868376"/>
                  <a:gd name="connsiteX0" fmla="*/ 0 w 6579120"/>
                  <a:gd name="connsiteY0" fmla="*/ 1653869 h 1857070"/>
                  <a:gd name="connsiteX1" fmla="*/ 3797424 w 6579120"/>
                  <a:gd name="connsiteY1" fmla="*/ 0 h 1857070"/>
                  <a:gd name="connsiteX2" fmla="*/ 6579120 w 6579120"/>
                  <a:gd name="connsiteY2" fmla="*/ 64691 h 1857070"/>
                  <a:gd name="connsiteX3" fmla="*/ 4910276 w 6579120"/>
                  <a:gd name="connsiteY3" fmla="*/ 1857070 h 1857070"/>
                  <a:gd name="connsiteX4" fmla="*/ 0 w 6579120"/>
                  <a:gd name="connsiteY4" fmla="*/ 1653869 h 1857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79120" h="1857070">
                    <a:moveTo>
                      <a:pt x="0" y="1653869"/>
                    </a:moveTo>
                    <a:lnTo>
                      <a:pt x="3797424" y="0"/>
                    </a:lnTo>
                    <a:lnTo>
                      <a:pt x="6579120" y="64691"/>
                    </a:lnTo>
                    <a:lnTo>
                      <a:pt x="4910276" y="1857070"/>
                    </a:lnTo>
                    <a:lnTo>
                      <a:pt x="0" y="1653869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zh-CN" altLang="en-US" sz="3200" b="1" dirty="0">
                  <a:solidFill>
                    <a:srgbClr val="FFFFFF"/>
                  </a:solidFill>
                  <a:latin typeface="Verdana"/>
                </a:endParaRPr>
              </a:p>
            </p:txBody>
          </p:sp>
          <p:sp>
            <p:nvSpPr>
              <p:cNvPr id="47" name="圆角矩形 46"/>
              <p:cNvSpPr/>
              <p:nvPr/>
            </p:nvSpPr>
            <p:spPr>
              <a:xfrm>
                <a:off x="3784880" y="1768427"/>
                <a:ext cx="6259592" cy="905257"/>
              </a:xfrm>
              <a:prstGeom prst="roundRect">
                <a:avLst>
                  <a:gd name="adj" fmla="val 50000"/>
                </a:avLst>
              </a:prstGeom>
              <a:noFill/>
              <a:ln>
                <a:noFill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zh-CN" altLang="en-US" sz="3200" b="1" dirty="0">
                  <a:solidFill>
                    <a:srgbClr val="FFFFFF"/>
                  </a:solidFill>
                  <a:latin typeface="Verdana"/>
                </a:endParaRPr>
              </a:p>
            </p:txBody>
          </p:sp>
        </p:grpSp>
        <p:sp>
          <p:nvSpPr>
            <p:cNvPr id="44" name="椭圆 43"/>
            <p:cNvSpPr/>
            <p:nvPr/>
          </p:nvSpPr>
          <p:spPr>
            <a:xfrm>
              <a:off x="-274449" y="256026"/>
              <a:ext cx="901686" cy="901686"/>
            </a:xfrm>
            <a:prstGeom prst="ellipse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3200" b="1" dirty="0">
                <a:solidFill>
                  <a:srgbClr val="FFFFFF"/>
                </a:solidFill>
                <a:latin typeface="Verdana"/>
              </a:endParaRPr>
            </a:p>
          </p:txBody>
        </p:sp>
      </p:grpSp>
      <p:sp>
        <p:nvSpPr>
          <p:cNvPr id="48" name="文本框 47"/>
          <p:cNvSpPr txBox="1"/>
          <p:nvPr/>
        </p:nvSpPr>
        <p:spPr>
          <a:xfrm>
            <a:off x="0" y="427081"/>
            <a:ext cx="9144000" cy="5847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en-US" altLang="zh-CN" dirty="0" err="1">
                <a:solidFill>
                  <a:srgbClr val="FFFFFF"/>
                </a:solidFill>
              </a:rPr>
              <a:t>jieba</a:t>
            </a:r>
            <a:r>
              <a:rPr lang="zh-CN" altLang="en-US" dirty="0">
                <a:solidFill>
                  <a:srgbClr val="FFFFFF"/>
                </a:solidFill>
              </a:rPr>
              <a:t>库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758786" y="1282014"/>
            <a:ext cx="1322668" cy="514902"/>
            <a:chOff x="2873828" y="1394361"/>
            <a:chExt cx="1236822" cy="514902"/>
          </a:xfrm>
        </p:grpSpPr>
        <p:sp>
          <p:nvSpPr>
            <p:cNvPr id="15" name="Rectangle: Rounded Corners 4"/>
            <p:cNvSpPr/>
            <p:nvPr/>
          </p:nvSpPr>
          <p:spPr>
            <a:xfrm>
              <a:off x="2873828" y="1394361"/>
              <a:ext cx="1236821" cy="462426"/>
            </a:xfrm>
            <a:prstGeom prst="roundRect">
              <a:avLst/>
            </a:prstGeom>
            <a:solidFill>
              <a:srgbClr val="595959"/>
            </a:soli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620000" anchor="t" anchorCtr="1">
              <a:normAutofit fontScale="25000" lnSpcReduction="20000"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2873828" y="1411306"/>
              <a:ext cx="1236822" cy="49795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4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例</a:t>
              </a:r>
              <a:r>
                <a:rPr lang="en-US" altLang="zh-CN" sz="24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3.23</a:t>
              </a:r>
              <a:endParaRPr lang="zh-CN" altLang="en-US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2267744" y="1298959"/>
            <a:ext cx="65527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2A4F8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统计人工智能发展报告节选的词频，并输出词频最高的前</a:t>
            </a:r>
            <a:r>
              <a:rPr lang="en-US" altLang="zh-CN" sz="2400" b="1" dirty="0">
                <a:solidFill>
                  <a:srgbClr val="2A4F8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b="1" dirty="0">
                <a:solidFill>
                  <a:srgbClr val="2A4F8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个词。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5" t="20642" r="44471" b="10972"/>
          <a:stretch/>
        </p:blipFill>
        <p:spPr bwMode="auto">
          <a:xfrm>
            <a:off x="2195736" y="2125585"/>
            <a:ext cx="6903098" cy="4732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372441DF-295E-43BF-8C52-745305FBA96D}"/>
              </a:ext>
            </a:extLst>
          </p:cNvPr>
          <p:cNvCxnSpPr>
            <a:cxnSpLocks/>
          </p:cNvCxnSpPr>
          <p:nvPr/>
        </p:nvCxnSpPr>
        <p:spPr>
          <a:xfrm>
            <a:off x="2987824" y="4365104"/>
            <a:ext cx="180020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5D50200F-7166-454D-8D8F-67D9B64B9138}"/>
              </a:ext>
            </a:extLst>
          </p:cNvPr>
          <p:cNvCxnSpPr>
            <a:cxnSpLocks/>
          </p:cNvCxnSpPr>
          <p:nvPr/>
        </p:nvCxnSpPr>
        <p:spPr>
          <a:xfrm>
            <a:off x="2267744" y="4581128"/>
            <a:ext cx="223224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ED94D873-EF0D-4440-B7E5-079D49A7602A}"/>
              </a:ext>
            </a:extLst>
          </p:cNvPr>
          <p:cNvCxnSpPr>
            <a:cxnSpLocks/>
          </p:cNvCxnSpPr>
          <p:nvPr/>
        </p:nvCxnSpPr>
        <p:spPr>
          <a:xfrm>
            <a:off x="4211960" y="5157192"/>
            <a:ext cx="216024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F192D41A-A266-495A-97A5-C28744E8719D}"/>
              </a:ext>
            </a:extLst>
          </p:cNvPr>
          <p:cNvCxnSpPr>
            <a:cxnSpLocks/>
          </p:cNvCxnSpPr>
          <p:nvPr/>
        </p:nvCxnSpPr>
        <p:spPr>
          <a:xfrm>
            <a:off x="2627784" y="5157192"/>
            <a:ext cx="1224136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FEDB0218-F475-4653-8823-B4A94F32365D}"/>
              </a:ext>
            </a:extLst>
          </p:cNvPr>
          <p:cNvCxnSpPr>
            <a:cxnSpLocks/>
          </p:cNvCxnSpPr>
          <p:nvPr/>
        </p:nvCxnSpPr>
        <p:spPr>
          <a:xfrm>
            <a:off x="2699792" y="6525344"/>
            <a:ext cx="2448272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A223B3D8-30B9-43CC-90B1-F4F5B3A23B5C}"/>
              </a:ext>
            </a:extLst>
          </p:cNvPr>
          <p:cNvCxnSpPr>
            <a:cxnSpLocks/>
          </p:cNvCxnSpPr>
          <p:nvPr/>
        </p:nvCxnSpPr>
        <p:spPr>
          <a:xfrm>
            <a:off x="5508104" y="5949280"/>
            <a:ext cx="1224136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030107DA-D8D8-49BC-B0A8-1B7C37578F91}"/>
              </a:ext>
            </a:extLst>
          </p:cNvPr>
          <p:cNvCxnSpPr>
            <a:cxnSpLocks/>
          </p:cNvCxnSpPr>
          <p:nvPr/>
        </p:nvCxnSpPr>
        <p:spPr>
          <a:xfrm>
            <a:off x="2987824" y="2420888"/>
            <a:ext cx="576064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82D14986-03F9-40B1-AFBA-4215F6356B44}"/>
              </a:ext>
            </a:extLst>
          </p:cNvPr>
          <p:cNvCxnSpPr>
            <a:cxnSpLocks/>
          </p:cNvCxnSpPr>
          <p:nvPr/>
        </p:nvCxnSpPr>
        <p:spPr>
          <a:xfrm>
            <a:off x="8172400" y="2852936"/>
            <a:ext cx="36004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3E511616-66FD-4679-A6BA-03817E60AA0E}"/>
              </a:ext>
            </a:extLst>
          </p:cNvPr>
          <p:cNvCxnSpPr>
            <a:cxnSpLocks/>
          </p:cNvCxnSpPr>
          <p:nvPr/>
        </p:nvCxnSpPr>
        <p:spPr>
          <a:xfrm>
            <a:off x="8244408" y="3068960"/>
            <a:ext cx="36004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A18DDE64-C610-4558-BC7D-266473657367}"/>
              </a:ext>
            </a:extLst>
          </p:cNvPr>
          <p:cNvCxnSpPr>
            <a:cxnSpLocks/>
          </p:cNvCxnSpPr>
          <p:nvPr/>
        </p:nvCxnSpPr>
        <p:spPr>
          <a:xfrm>
            <a:off x="8460432" y="3284984"/>
            <a:ext cx="36004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0CB6E2F7-3708-4C0C-A5CF-67D47F9291D1}"/>
              </a:ext>
            </a:extLst>
          </p:cNvPr>
          <p:cNvCxnSpPr>
            <a:cxnSpLocks/>
          </p:cNvCxnSpPr>
          <p:nvPr/>
        </p:nvCxnSpPr>
        <p:spPr>
          <a:xfrm>
            <a:off x="8604448" y="3501008"/>
            <a:ext cx="36004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48C9ABDF-58B8-40E8-9C5D-68025C9F5414}"/>
              </a:ext>
            </a:extLst>
          </p:cNvPr>
          <p:cNvCxnSpPr>
            <a:cxnSpLocks/>
          </p:cNvCxnSpPr>
          <p:nvPr/>
        </p:nvCxnSpPr>
        <p:spPr>
          <a:xfrm>
            <a:off x="8783960" y="3789040"/>
            <a:ext cx="36004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908296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34029">
        <p:fade/>
      </p:transition>
    </mc:Choice>
    <mc:Fallback xmlns="">
      <p:transition spd="med" advTm="33402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2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2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2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2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2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2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2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2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-205836" y="-24656"/>
            <a:ext cx="4194131" cy="2754720"/>
            <a:chOff x="-274449" y="-24656"/>
            <a:chExt cx="5592175" cy="2754720"/>
          </a:xfrm>
        </p:grpSpPr>
        <p:grpSp>
          <p:nvGrpSpPr>
            <p:cNvPr id="43" name="组合 42"/>
            <p:cNvGrpSpPr/>
            <p:nvPr/>
          </p:nvGrpSpPr>
          <p:grpSpPr>
            <a:xfrm>
              <a:off x="-45891" y="-24656"/>
              <a:ext cx="5363617" cy="2754720"/>
              <a:chOff x="3784880" y="1487745"/>
              <a:chExt cx="6820265" cy="2754720"/>
            </a:xfrm>
          </p:grpSpPr>
          <p:sp>
            <p:nvSpPr>
              <p:cNvPr id="45" name="矩形 42"/>
              <p:cNvSpPr/>
              <p:nvPr/>
            </p:nvSpPr>
            <p:spPr>
              <a:xfrm rot="1800000">
                <a:off x="4026027" y="1487745"/>
                <a:ext cx="6579118" cy="2754720"/>
              </a:xfrm>
              <a:custGeom>
                <a:avLst/>
                <a:gdLst>
                  <a:gd name="connsiteX0" fmla="*/ 0 w 9413612"/>
                  <a:gd name="connsiteY0" fmla="*/ 0 h 1963207"/>
                  <a:gd name="connsiteX1" fmla="*/ 9413612 w 9413612"/>
                  <a:gd name="connsiteY1" fmla="*/ 0 h 1963207"/>
                  <a:gd name="connsiteX2" fmla="*/ 9413612 w 9413612"/>
                  <a:gd name="connsiteY2" fmla="*/ 1963207 h 1963207"/>
                  <a:gd name="connsiteX3" fmla="*/ 0 w 9413612"/>
                  <a:gd name="connsiteY3" fmla="*/ 1963207 h 1963207"/>
                  <a:gd name="connsiteX4" fmla="*/ 0 w 9413612"/>
                  <a:gd name="connsiteY4" fmla="*/ 0 h 1963207"/>
                  <a:gd name="connsiteX0" fmla="*/ 0 w 9413612"/>
                  <a:gd name="connsiteY0" fmla="*/ 18933 h 1982140"/>
                  <a:gd name="connsiteX1" fmla="*/ 6870575 w 9413612"/>
                  <a:gd name="connsiteY1" fmla="*/ 0 h 1982140"/>
                  <a:gd name="connsiteX2" fmla="*/ 9413612 w 9413612"/>
                  <a:gd name="connsiteY2" fmla="*/ 18933 h 1982140"/>
                  <a:gd name="connsiteX3" fmla="*/ 9413612 w 9413612"/>
                  <a:gd name="connsiteY3" fmla="*/ 1982140 h 1982140"/>
                  <a:gd name="connsiteX4" fmla="*/ 0 w 9413612"/>
                  <a:gd name="connsiteY4" fmla="*/ 1982140 h 1982140"/>
                  <a:gd name="connsiteX5" fmla="*/ 0 w 9413612"/>
                  <a:gd name="connsiteY5" fmla="*/ 18933 h 1982140"/>
                  <a:gd name="connsiteX0" fmla="*/ 0 w 9413612"/>
                  <a:gd name="connsiteY0" fmla="*/ 18933 h 1984242"/>
                  <a:gd name="connsiteX1" fmla="*/ 6870575 w 9413612"/>
                  <a:gd name="connsiteY1" fmla="*/ 0 h 1984242"/>
                  <a:gd name="connsiteX2" fmla="*/ 9413612 w 9413612"/>
                  <a:gd name="connsiteY2" fmla="*/ 18933 h 1984242"/>
                  <a:gd name="connsiteX3" fmla="*/ 9413612 w 9413612"/>
                  <a:gd name="connsiteY3" fmla="*/ 1982140 h 1984242"/>
                  <a:gd name="connsiteX4" fmla="*/ 4241485 w 9413612"/>
                  <a:gd name="connsiteY4" fmla="*/ 1984242 h 1984242"/>
                  <a:gd name="connsiteX5" fmla="*/ 0 w 9413612"/>
                  <a:gd name="connsiteY5" fmla="*/ 1982140 h 1984242"/>
                  <a:gd name="connsiteX6" fmla="*/ 0 w 9413612"/>
                  <a:gd name="connsiteY6" fmla="*/ 18933 h 1984242"/>
                  <a:gd name="connsiteX0" fmla="*/ 0 w 9413612"/>
                  <a:gd name="connsiteY0" fmla="*/ 18933 h 1984242"/>
                  <a:gd name="connsiteX1" fmla="*/ 6870575 w 9413612"/>
                  <a:gd name="connsiteY1" fmla="*/ 0 h 1984242"/>
                  <a:gd name="connsiteX2" fmla="*/ 9413612 w 9413612"/>
                  <a:gd name="connsiteY2" fmla="*/ 18933 h 1984242"/>
                  <a:gd name="connsiteX3" fmla="*/ 9413612 w 9413612"/>
                  <a:gd name="connsiteY3" fmla="*/ 1982140 h 1984242"/>
                  <a:gd name="connsiteX4" fmla="*/ 4241485 w 9413612"/>
                  <a:gd name="connsiteY4" fmla="*/ 1984242 h 1984242"/>
                  <a:gd name="connsiteX5" fmla="*/ 0 w 9413612"/>
                  <a:gd name="connsiteY5" fmla="*/ 18933 h 1984242"/>
                  <a:gd name="connsiteX0" fmla="*/ 0 w 5172127"/>
                  <a:gd name="connsiteY0" fmla="*/ 1984242 h 1984242"/>
                  <a:gd name="connsiteX1" fmla="*/ 2629090 w 5172127"/>
                  <a:gd name="connsiteY1" fmla="*/ 0 h 1984242"/>
                  <a:gd name="connsiteX2" fmla="*/ 5172127 w 5172127"/>
                  <a:gd name="connsiteY2" fmla="*/ 18933 h 1984242"/>
                  <a:gd name="connsiteX3" fmla="*/ 5172127 w 5172127"/>
                  <a:gd name="connsiteY3" fmla="*/ 1982140 h 1984242"/>
                  <a:gd name="connsiteX4" fmla="*/ 0 w 5172127"/>
                  <a:gd name="connsiteY4" fmla="*/ 1984242 h 1984242"/>
                  <a:gd name="connsiteX0" fmla="*/ 1 w 5194787"/>
                  <a:gd name="connsiteY0" fmla="*/ 1687371 h 1982140"/>
                  <a:gd name="connsiteX1" fmla="*/ 2651750 w 5194787"/>
                  <a:gd name="connsiteY1" fmla="*/ 0 h 1982140"/>
                  <a:gd name="connsiteX2" fmla="*/ 5194787 w 5194787"/>
                  <a:gd name="connsiteY2" fmla="*/ 18933 h 1982140"/>
                  <a:gd name="connsiteX3" fmla="*/ 5194787 w 5194787"/>
                  <a:gd name="connsiteY3" fmla="*/ 1982140 h 1982140"/>
                  <a:gd name="connsiteX4" fmla="*/ 1 w 5194787"/>
                  <a:gd name="connsiteY4" fmla="*/ 1687371 h 1982140"/>
                  <a:gd name="connsiteX0" fmla="*/ 0 w 5194786"/>
                  <a:gd name="connsiteY0" fmla="*/ 1668438 h 1963207"/>
                  <a:gd name="connsiteX1" fmla="*/ 2447526 w 5194786"/>
                  <a:gd name="connsiteY1" fmla="*/ 35398 h 1963207"/>
                  <a:gd name="connsiteX2" fmla="*/ 5194786 w 5194786"/>
                  <a:gd name="connsiteY2" fmla="*/ 0 h 1963207"/>
                  <a:gd name="connsiteX3" fmla="*/ 5194786 w 5194786"/>
                  <a:gd name="connsiteY3" fmla="*/ 1963207 h 1963207"/>
                  <a:gd name="connsiteX4" fmla="*/ 0 w 5194786"/>
                  <a:gd name="connsiteY4" fmla="*/ 1668438 h 1963207"/>
                  <a:gd name="connsiteX0" fmla="*/ 0 w 5194786"/>
                  <a:gd name="connsiteY0" fmla="*/ 1724388 h 2019157"/>
                  <a:gd name="connsiteX1" fmla="*/ 3178544 w 5194786"/>
                  <a:gd name="connsiteY1" fmla="*/ 0 h 2019157"/>
                  <a:gd name="connsiteX2" fmla="*/ 5194786 w 5194786"/>
                  <a:gd name="connsiteY2" fmla="*/ 55950 h 2019157"/>
                  <a:gd name="connsiteX3" fmla="*/ 5194786 w 5194786"/>
                  <a:gd name="connsiteY3" fmla="*/ 2019157 h 2019157"/>
                  <a:gd name="connsiteX4" fmla="*/ 0 w 5194786"/>
                  <a:gd name="connsiteY4" fmla="*/ 1724388 h 2019157"/>
                  <a:gd name="connsiteX0" fmla="*/ 0 w 5194786"/>
                  <a:gd name="connsiteY0" fmla="*/ 1668438 h 1963207"/>
                  <a:gd name="connsiteX1" fmla="*/ 2567946 w 5194786"/>
                  <a:gd name="connsiteY1" fmla="*/ 3481 h 1963207"/>
                  <a:gd name="connsiteX2" fmla="*/ 5194786 w 5194786"/>
                  <a:gd name="connsiteY2" fmla="*/ 0 h 1963207"/>
                  <a:gd name="connsiteX3" fmla="*/ 5194786 w 5194786"/>
                  <a:gd name="connsiteY3" fmla="*/ 1963207 h 1963207"/>
                  <a:gd name="connsiteX4" fmla="*/ 0 w 5194786"/>
                  <a:gd name="connsiteY4" fmla="*/ 1668438 h 1963207"/>
                  <a:gd name="connsiteX0" fmla="*/ 0 w 5194786"/>
                  <a:gd name="connsiteY0" fmla="*/ 1668438 h 1963207"/>
                  <a:gd name="connsiteX1" fmla="*/ 2532045 w 5194786"/>
                  <a:gd name="connsiteY1" fmla="*/ 28039 h 1963207"/>
                  <a:gd name="connsiteX2" fmla="*/ 5194786 w 5194786"/>
                  <a:gd name="connsiteY2" fmla="*/ 0 h 1963207"/>
                  <a:gd name="connsiteX3" fmla="*/ 5194786 w 5194786"/>
                  <a:gd name="connsiteY3" fmla="*/ 1963207 h 1963207"/>
                  <a:gd name="connsiteX4" fmla="*/ 0 w 5194786"/>
                  <a:gd name="connsiteY4" fmla="*/ 1668438 h 1963207"/>
                  <a:gd name="connsiteX0" fmla="*/ 0 w 4910276"/>
                  <a:gd name="connsiteY0" fmla="*/ 1760006 h 1963207"/>
                  <a:gd name="connsiteX1" fmla="*/ 2247535 w 4910276"/>
                  <a:gd name="connsiteY1" fmla="*/ 28039 h 1963207"/>
                  <a:gd name="connsiteX2" fmla="*/ 4910276 w 4910276"/>
                  <a:gd name="connsiteY2" fmla="*/ 0 h 1963207"/>
                  <a:gd name="connsiteX3" fmla="*/ 4910276 w 4910276"/>
                  <a:gd name="connsiteY3" fmla="*/ 1963207 h 1963207"/>
                  <a:gd name="connsiteX4" fmla="*/ 0 w 4910276"/>
                  <a:gd name="connsiteY4" fmla="*/ 1760006 h 1963207"/>
                  <a:gd name="connsiteX0" fmla="*/ 0 w 4910276"/>
                  <a:gd name="connsiteY0" fmla="*/ 1760006 h 1963207"/>
                  <a:gd name="connsiteX1" fmla="*/ 2833418 w 4910276"/>
                  <a:gd name="connsiteY1" fmla="*/ 26381 h 1963207"/>
                  <a:gd name="connsiteX2" fmla="*/ 4910276 w 4910276"/>
                  <a:gd name="connsiteY2" fmla="*/ 0 h 1963207"/>
                  <a:gd name="connsiteX3" fmla="*/ 4910276 w 4910276"/>
                  <a:gd name="connsiteY3" fmla="*/ 1963207 h 1963207"/>
                  <a:gd name="connsiteX4" fmla="*/ 0 w 4910276"/>
                  <a:gd name="connsiteY4" fmla="*/ 1760006 h 1963207"/>
                  <a:gd name="connsiteX0" fmla="*/ 0 w 4910276"/>
                  <a:gd name="connsiteY0" fmla="*/ 1760006 h 1963207"/>
                  <a:gd name="connsiteX1" fmla="*/ 4084784 w 4910276"/>
                  <a:gd name="connsiteY1" fmla="*/ 5982 h 1963207"/>
                  <a:gd name="connsiteX2" fmla="*/ 4910276 w 4910276"/>
                  <a:gd name="connsiteY2" fmla="*/ 0 h 1963207"/>
                  <a:gd name="connsiteX3" fmla="*/ 4910276 w 4910276"/>
                  <a:gd name="connsiteY3" fmla="*/ 1963207 h 1963207"/>
                  <a:gd name="connsiteX4" fmla="*/ 0 w 4910276"/>
                  <a:gd name="connsiteY4" fmla="*/ 1760006 h 1963207"/>
                  <a:gd name="connsiteX0" fmla="*/ 0 w 6750548"/>
                  <a:gd name="connsiteY0" fmla="*/ 1803051 h 2006252"/>
                  <a:gd name="connsiteX1" fmla="*/ 4084784 w 6750548"/>
                  <a:gd name="connsiteY1" fmla="*/ 49027 h 2006252"/>
                  <a:gd name="connsiteX2" fmla="*/ 6750548 w 6750548"/>
                  <a:gd name="connsiteY2" fmla="*/ 0 h 2006252"/>
                  <a:gd name="connsiteX3" fmla="*/ 4910276 w 6750548"/>
                  <a:gd name="connsiteY3" fmla="*/ 2006252 h 2006252"/>
                  <a:gd name="connsiteX4" fmla="*/ 0 w 6750548"/>
                  <a:gd name="connsiteY4" fmla="*/ 1803051 h 2006252"/>
                  <a:gd name="connsiteX0" fmla="*/ 0 w 6750548"/>
                  <a:gd name="connsiteY0" fmla="*/ 1803051 h 2006252"/>
                  <a:gd name="connsiteX1" fmla="*/ 4053291 w 6750548"/>
                  <a:gd name="connsiteY1" fmla="*/ 81678 h 2006252"/>
                  <a:gd name="connsiteX2" fmla="*/ 6750548 w 6750548"/>
                  <a:gd name="connsiteY2" fmla="*/ 0 h 2006252"/>
                  <a:gd name="connsiteX3" fmla="*/ 4910276 w 6750548"/>
                  <a:gd name="connsiteY3" fmla="*/ 2006252 h 2006252"/>
                  <a:gd name="connsiteX4" fmla="*/ 0 w 6750548"/>
                  <a:gd name="connsiteY4" fmla="*/ 1803051 h 2006252"/>
                  <a:gd name="connsiteX0" fmla="*/ 0 w 6750548"/>
                  <a:gd name="connsiteY0" fmla="*/ 1803051 h 2006252"/>
                  <a:gd name="connsiteX1" fmla="*/ 3188398 w 6750548"/>
                  <a:gd name="connsiteY1" fmla="*/ 137876 h 2006252"/>
                  <a:gd name="connsiteX2" fmla="*/ 6750548 w 6750548"/>
                  <a:gd name="connsiteY2" fmla="*/ 0 h 2006252"/>
                  <a:gd name="connsiteX3" fmla="*/ 4910276 w 6750548"/>
                  <a:gd name="connsiteY3" fmla="*/ 2006252 h 2006252"/>
                  <a:gd name="connsiteX4" fmla="*/ 0 w 6750548"/>
                  <a:gd name="connsiteY4" fmla="*/ 1803051 h 2006252"/>
                  <a:gd name="connsiteX0" fmla="*/ 0 w 6579120"/>
                  <a:gd name="connsiteY0" fmla="*/ 1665175 h 1868376"/>
                  <a:gd name="connsiteX1" fmla="*/ 3188398 w 6579120"/>
                  <a:gd name="connsiteY1" fmla="*/ 0 h 1868376"/>
                  <a:gd name="connsiteX2" fmla="*/ 6579120 w 6579120"/>
                  <a:gd name="connsiteY2" fmla="*/ 75997 h 1868376"/>
                  <a:gd name="connsiteX3" fmla="*/ 4910276 w 6579120"/>
                  <a:gd name="connsiteY3" fmla="*/ 1868376 h 1868376"/>
                  <a:gd name="connsiteX4" fmla="*/ 0 w 6579120"/>
                  <a:gd name="connsiteY4" fmla="*/ 1665175 h 1868376"/>
                  <a:gd name="connsiteX0" fmla="*/ 0 w 6579120"/>
                  <a:gd name="connsiteY0" fmla="*/ 1653869 h 1857070"/>
                  <a:gd name="connsiteX1" fmla="*/ 3797424 w 6579120"/>
                  <a:gd name="connsiteY1" fmla="*/ 0 h 1857070"/>
                  <a:gd name="connsiteX2" fmla="*/ 6579120 w 6579120"/>
                  <a:gd name="connsiteY2" fmla="*/ 64691 h 1857070"/>
                  <a:gd name="connsiteX3" fmla="*/ 4910276 w 6579120"/>
                  <a:gd name="connsiteY3" fmla="*/ 1857070 h 1857070"/>
                  <a:gd name="connsiteX4" fmla="*/ 0 w 6579120"/>
                  <a:gd name="connsiteY4" fmla="*/ 1653869 h 1857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79120" h="1857070">
                    <a:moveTo>
                      <a:pt x="0" y="1653869"/>
                    </a:moveTo>
                    <a:lnTo>
                      <a:pt x="3797424" y="0"/>
                    </a:lnTo>
                    <a:lnTo>
                      <a:pt x="6579120" y="64691"/>
                    </a:lnTo>
                    <a:lnTo>
                      <a:pt x="4910276" y="1857070"/>
                    </a:lnTo>
                    <a:lnTo>
                      <a:pt x="0" y="1653869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zh-CN" altLang="en-US" sz="3200" b="1" dirty="0">
                  <a:solidFill>
                    <a:srgbClr val="FFFFFF"/>
                  </a:solidFill>
                  <a:latin typeface="Verdana"/>
                </a:endParaRPr>
              </a:p>
            </p:txBody>
          </p:sp>
          <p:sp>
            <p:nvSpPr>
              <p:cNvPr id="47" name="圆角矩形 46"/>
              <p:cNvSpPr/>
              <p:nvPr/>
            </p:nvSpPr>
            <p:spPr>
              <a:xfrm>
                <a:off x="3784880" y="1768427"/>
                <a:ext cx="6259592" cy="905257"/>
              </a:xfrm>
              <a:prstGeom prst="roundRect">
                <a:avLst>
                  <a:gd name="adj" fmla="val 50000"/>
                </a:avLst>
              </a:prstGeom>
              <a:noFill/>
              <a:ln>
                <a:noFill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zh-CN" altLang="en-US" sz="3200" b="1" dirty="0">
                  <a:solidFill>
                    <a:srgbClr val="FFFFFF"/>
                  </a:solidFill>
                  <a:latin typeface="Verdana"/>
                </a:endParaRPr>
              </a:p>
            </p:txBody>
          </p:sp>
        </p:grpSp>
        <p:sp>
          <p:nvSpPr>
            <p:cNvPr id="44" name="椭圆 43"/>
            <p:cNvSpPr/>
            <p:nvPr/>
          </p:nvSpPr>
          <p:spPr>
            <a:xfrm>
              <a:off x="-274449" y="256026"/>
              <a:ext cx="901686" cy="901686"/>
            </a:xfrm>
            <a:prstGeom prst="ellipse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3200" b="1" dirty="0">
                <a:solidFill>
                  <a:srgbClr val="FFFFFF"/>
                </a:solidFill>
                <a:latin typeface="Verdana"/>
              </a:endParaRPr>
            </a:p>
          </p:txBody>
        </p:sp>
      </p:grpSp>
      <p:sp>
        <p:nvSpPr>
          <p:cNvPr id="48" name="文本框 47"/>
          <p:cNvSpPr txBox="1"/>
          <p:nvPr/>
        </p:nvSpPr>
        <p:spPr>
          <a:xfrm>
            <a:off x="0" y="427081"/>
            <a:ext cx="9144000" cy="5847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en-US" altLang="zh-CN" dirty="0" err="1">
                <a:solidFill>
                  <a:srgbClr val="FFFFFF"/>
                </a:solidFill>
              </a:rPr>
              <a:t>jieba</a:t>
            </a:r>
            <a:r>
              <a:rPr lang="zh-CN" altLang="en-US" dirty="0">
                <a:solidFill>
                  <a:srgbClr val="FFFFFF"/>
                </a:solidFill>
              </a:rPr>
              <a:t>库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686778" y="1282014"/>
            <a:ext cx="1322668" cy="514902"/>
            <a:chOff x="2873828" y="1394361"/>
            <a:chExt cx="1236822" cy="514902"/>
          </a:xfrm>
        </p:grpSpPr>
        <p:sp>
          <p:nvSpPr>
            <p:cNvPr id="15" name="Rectangle: Rounded Corners 4"/>
            <p:cNvSpPr/>
            <p:nvPr/>
          </p:nvSpPr>
          <p:spPr>
            <a:xfrm>
              <a:off x="2873828" y="1394361"/>
              <a:ext cx="1236821" cy="462426"/>
            </a:xfrm>
            <a:prstGeom prst="roundRect">
              <a:avLst/>
            </a:prstGeom>
            <a:solidFill>
              <a:srgbClr val="595959"/>
            </a:soli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620000" anchor="t" anchorCtr="1">
              <a:normAutofit fontScale="25000" lnSpcReduction="20000"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2873828" y="1411306"/>
              <a:ext cx="1236822" cy="49795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4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例</a:t>
              </a:r>
              <a:r>
                <a:rPr lang="en-US" altLang="zh-CN" sz="24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3.23</a:t>
              </a:r>
              <a:endParaRPr lang="zh-CN" altLang="en-US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2123728" y="1298959"/>
            <a:ext cx="64087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2A4F8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统计人工智能发展报告节选的词频，并输出词频最高的前</a:t>
            </a:r>
            <a:r>
              <a:rPr lang="en-US" altLang="zh-CN" sz="2400" b="1" dirty="0">
                <a:solidFill>
                  <a:srgbClr val="2A4F8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b="1" dirty="0">
                <a:solidFill>
                  <a:srgbClr val="2A4F8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个词。</a:t>
            </a:r>
          </a:p>
        </p:txBody>
      </p:sp>
      <p:sp>
        <p:nvSpPr>
          <p:cNvPr id="3" name="矩形 2"/>
          <p:cNvSpPr/>
          <p:nvPr/>
        </p:nvSpPr>
        <p:spPr>
          <a:xfrm>
            <a:off x="2483768" y="2636912"/>
            <a:ext cx="374441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2A4F8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输出结果：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3E68D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b="1" dirty="0">
                <a:solidFill>
                  <a:srgbClr val="3E68D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词频最高的前</a:t>
            </a:r>
            <a:r>
              <a:rPr lang="en-US" altLang="zh-CN" sz="2400" b="1" dirty="0">
                <a:solidFill>
                  <a:srgbClr val="3E68D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b="1" dirty="0">
                <a:solidFill>
                  <a:srgbClr val="3E68D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位是：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3E68D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b="1" dirty="0">
                <a:solidFill>
                  <a:srgbClr val="3E68D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人工智能</a:t>
            </a:r>
            <a:r>
              <a:rPr lang="en-US" altLang="zh-CN" sz="2400" b="1" dirty="0">
                <a:solidFill>
                  <a:srgbClr val="3E68D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	4</a:t>
            </a:r>
            <a:r>
              <a:rPr lang="zh-CN" altLang="en-US" sz="2400" b="1" dirty="0">
                <a:solidFill>
                  <a:srgbClr val="3E68D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3E68D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b="1" dirty="0">
                <a:solidFill>
                  <a:srgbClr val="3E68D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识别</a:t>
            </a:r>
            <a:r>
              <a:rPr lang="en-US" altLang="zh-CN" sz="2400" b="1" dirty="0">
                <a:solidFill>
                  <a:srgbClr val="3E68D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	3</a:t>
            </a:r>
            <a:r>
              <a:rPr lang="zh-CN" altLang="en-US" sz="2400" b="1" dirty="0">
                <a:solidFill>
                  <a:srgbClr val="3E68D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3E68D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b="1" dirty="0">
                <a:solidFill>
                  <a:srgbClr val="3E68D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引领</a:t>
            </a:r>
            <a:r>
              <a:rPr lang="en-US" altLang="zh-CN" sz="2400" b="1" dirty="0">
                <a:solidFill>
                  <a:srgbClr val="3E68D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	2</a:t>
            </a:r>
            <a:r>
              <a:rPr lang="zh-CN" altLang="en-US" sz="2400" b="1" dirty="0">
                <a:solidFill>
                  <a:srgbClr val="3E68D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3E68D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b="1" dirty="0">
                <a:solidFill>
                  <a:srgbClr val="3E68D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</a:t>
            </a:r>
            <a:r>
              <a:rPr lang="en-US" altLang="zh-CN" sz="2400" b="1" dirty="0">
                <a:solidFill>
                  <a:srgbClr val="3E68D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	2</a:t>
            </a:r>
            <a:r>
              <a:rPr lang="zh-CN" altLang="en-US" sz="2400" b="1" dirty="0">
                <a:solidFill>
                  <a:srgbClr val="3E68D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3E68D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b="1" dirty="0">
                <a:solidFill>
                  <a:srgbClr val="3E68D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取得</a:t>
            </a:r>
            <a:r>
              <a:rPr lang="en-US" altLang="zh-CN" sz="2400" b="1" dirty="0">
                <a:solidFill>
                  <a:srgbClr val="3E68D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	2</a:t>
            </a:r>
            <a:r>
              <a:rPr lang="zh-CN" altLang="en-US" sz="2400" b="1" dirty="0">
                <a:solidFill>
                  <a:srgbClr val="3E68D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</a:t>
            </a:r>
          </a:p>
        </p:txBody>
      </p:sp>
    </p:spTree>
    <p:extLst>
      <p:ext uri="{BB962C8B-B14F-4D97-AF65-F5344CB8AC3E}">
        <p14:creationId xmlns:p14="http://schemas.microsoft.com/office/powerpoint/2010/main" val="3483883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3067">
        <p:fade/>
      </p:transition>
    </mc:Choice>
    <mc:Fallback xmlns="">
      <p:transition spd="med" advTm="2306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669799" y="1343004"/>
            <a:ext cx="2617407" cy="715961"/>
            <a:chOff x="6085854" y="2001689"/>
            <a:chExt cx="3489876" cy="715961"/>
          </a:xfrm>
        </p:grpSpPr>
        <p:sp>
          <p:nvSpPr>
            <p:cNvPr id="9" name="圆角矩形 8"/>
            <p:cNvSpPr/>
            <p:nvPr/>
          </p:nvSpPr>
          <p:spPr>
            <a:xfrm>
              <a:off x="6085854" y="2001689"/>
              <a:ext cx="3489876" cy="52105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cs typeface="+mn-cs"/>
              </a:endParaRPr>
            </a:p>
          </p:txBody>
        </p:sp>
        <p:sp>
          <p:nvSpPr>
            <p:cNvPr id="10" name="文本框 38"/>
            <p:cNvSpPr txBox="1"/>
            <p:nvPr/>
          </p:nvSpPr>
          <p:spPr>
            <a:xfrm>
              <a:off x="6479058" y="2071319"/>
              <a:ext cx="1066959" cy="64633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>
                <a:lnSpc>
                  <a:spcPct val="150000"/>
                </a:lnSpc>
                <a:defRPr sz="2400" b="1"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r>
                <a:rPr lang="zh-CN" altLang="en-US" dirty="0"/>
                <a:t>函数</a:t>
              </a:r>
            </a:p>
          </p:txBody>
        </p:sp>
      </p:grpSp>
      <p:sp>
        <p:nvSpPr>
          <p:cNvPr id="12" name="矩形 11"/>
          <p:cNvSpPr/>
          <p:nvPr/>
        </p:nvSpPr>
        <p:spPr>
          <a:xfrm>
            <a:off x="2123728" y="1484784"/>
            <a:ext cx="7020272" cy="230832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使用保留字 </a:t>
            </a:r>
            <a:r>
              <a:rPr lang="en-US" altLang="zh-CN" sz="2400" b="1" dirty="0" err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def</a:t>
            </a:r>
            <a:r>
              <a:rPr lang="en-US" altLang="zh-CN" sz="24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定义函数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可选参数</a:t>
            </a:r>
            <a:r>
              <a:rPr lang="en-US" altLang="zh-CN" sz="24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4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赋初值</a:t>
            </a:r>
            <a:r>
              <a:rPr lang="en-US" altLang="zh-CN" sz="24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4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、可变参数</a:t>
            </a:r>
            <a:r>
              <a:rPr lang="en-US" altLang="zh-CN" sz="24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(*b)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保留字 </a:t>
            </a:r>
            <a:r>
              <a:rPr lang="en-US" altLang="zh-CN" sz="24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return </a:t>
            </a:r>
            <a:r>
              <a:rPr lang="zh-CN" altLang="en-US" sz="24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可以返回任意多个结果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保留字 </a:t>
            </a:r>
            <a:r>
              <a:rPr lang="en-US" altLang="zh-CN" sz="24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global </a:t>
            </a:r>
            <a:r>
              <a:rPr lang="zh-CN" altLang="en-US" sz="24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声明使用全局变量，一些隐式规则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0" y="427081"/>
            <a:ext cx="9144000" cy="5847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zh-CN" altLang="en-US" dirty="0"/>
              <a:t>总 结</a:t>
            </a:r>
          </a:p>
        </p:txBody>
      </p:sp>
    </p:spTree>
    <p:extLst>
      <p:ext uri="{BB962C8B-B14F-4D97-AF65-F5344CB8AC3E}">
        <p14:creationId xmlns:p14="http://schemas.microsoft.com/office/powerpoint/2010/main" val="90986874"/>
      </p:ext>
    </p:extLst>
  </p:cSld>
  <p:clrMapOvr>
    <a:masterClrMapping/>
  </p:clrMapOvr>
  <p:transition spd="slow" advTm="38903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25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25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25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25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par>
              <p:cTn id="30"/>
            </p:par>
          </p:childTnLst>
        </p:cTn>
      </p:par>
    </p:tnLst>
    <p:bldLst>
      <p:bldP spid="12" grpId="0" uiExpand="1" build="p"/>
      <p:bldP spid="47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669799" y="1343004"/>
            <a:ext cx="2617407" cy="715961"/>
            <a:chOff x="6085854" y="2001689"/>
            <a:chExt cx="3489876" cy="715961"/>
          </a:xfrm>
        </p:grpSpPr>
        <p:sp>
          <p:nvSpPr>
            <p:cNvPr id="9" name="圆角矩形 8"/>
            <p:cNvSpPr/>
            <p:nvPr/>
          </p:nvSpPr>
          <p:spPr>
            <a:xfrm>
              <a:off x="6085854" y="2001689"/>
              <a:ext cx="3489876" cy="52105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cs typeface="+mn-cs"/>
              </a:endParaRPr>
            </a:p>
          </p:txBody>
        </p:sp>
        <p:sp>
          <p:nvSpPr>
            <p:cNvPr id="10" name="文本框 38"/>
            <p:cNvSpPr txBox="1"/>
            <p:nvPr/>
          </p:nvSpPr>
          <p:spPr>
            <a:xfrm>
              <a:off x="6479058" y="2071319"/>
              <a:ext cx="2708433" cy="64633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>
                <a:lnSpc>
                  <a:spcPct val="150000"/>
                </a:lnSpc>
                <a:defRPr sz="2400" b="1"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r>
                <a:rPr lang="zh-CN" altLang="en-US" dirty="0"/>
                <a:t>组合数据类型</a:t>
              </a:r>
            </a:p>
          </p:txBody>
        </p:sp>
      </p:grpSp>
      <p:sp>
        <p:nvSpPr>
          <p:cNvPr id="12" name="矩形 11"/>
          <p:cNvSpPr/>
          <p:nvPr/>
        </p:nvSpPr>
        <p:spPr>
          <a:xfrm>
            <a:off x="3526498" y="1484784"/>
            <a:ext cx="4645901" cy="175432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序列类型：元组、列表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集合类型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映射类型：字典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669799" y="3466798"/>
            <a:ext cx="2634005" cy="715961"/>
            <a:chOff x="6085854" y="2001689"/>
            <a:chExt cx="3512007" cy="715961"/>
          </a:xfrm>
        </p:grpSpPr>
        <p:sp>
          <p:nvSpPr>
            <p:cNvPr id="16" name="圆角矩形 15"/>
            <p:cNvSpPr/>
            <p:nvPr/>
          </p:nvSpPr>
          <p:spPr>
            <a:xfrm>
              <a:off x="6085854" y="2001689"/>
              <a:ext cx="3489876" cy="52105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cs typeface="+mn-cs"/>
              </a:endParaRPr>
            </a:p>
          </p:txBody>
        </p:sp>
        <p:sp>
          <p:nvSpPr>
            <p:cNvPr id="17" name="文本框 38"/>
            <p:cNvSpPr txBox="1"/>
            <p:nvPr/>
          </p:nvSpPr>
          <p:spPr>
            <a:xfrm>
              <a:off x="6479058" y="2071319"/>
              <a:ext cx="3118803" cy="64633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>
                <a:lnSpc>
                  <a:spcPct val="150000"/>
                </a:lnSpc>
                <a:defRPr sz="2400" b="1"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r>
                <a:rPr lang="zh-CN" altLang="en-US" dirty="0"/>
                <a:t>组合数据的应用</a:t>
              </a:r>
            </a:p>
          </p:txBody>
        </p:sp>
      </p:grpSp>
      <p:sp>
        <p:nvSpPr>
          <p:cNvPr id="18" name="矩形 17"/>
          <p:cNvSpPr/>
          <p:nvPr/>
        </p:nvSpPr>
        <p:spPr>
          <a:xfrm>
            <a:off x="3526498" y="3618890"/>
            <a:ext cx="4357869" cy="175432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元组：数据不能改变的场景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集合：数据去重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字典：键值对匹配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0" y="427081"/>
            <a:ext cx="9144000" cy="5847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zh-CN" altLang="en-US" dirty="0"/>
              <a:t>总 结</a:t>
            </a:r>
          </a:p>
        </p:txBody>
      </p:sp>
    </p:spTree>
    <p:extLst>
      <p:ext uri="{BB962C8B-B14F-4D97-AF65-F5344CB8AC3E}">
        <p14:creationId xmlns:p14="http://schemas.microsoft.com/office/powerpoint/2010/main" val="3924116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3771">
        <p:fade/>
      </p:transition>
    </mc:Choice>
    <mc:Fallback xmlns="">
      <p:transition spd="med" advTm="3377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5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75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25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25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25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25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25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par>
              <p:cTn id="39"/>
            </p:par>
          </p:childTnLst>
        </p:cTn>
      </p:par>
    </p:tnLst>
    <p:bldLst>
      <p:bldP spid="12" grpId="0" uiExpand="1" build="p"/>
      <p:bldP spid="18" grpId="0" uiExpand="1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625632" y="1412776"/>
            <a:ext cx="964359" cy="728646"/>
            <a:chOff x="6085854" y="2001689"/>
            <a:chExt cx="3832325" cy="728646"/>
          </a:xfrm>
        </p:grpSpPr>
        <p:sp>
          <p:nvSpPr>
            <p:cNvPr id="9" name="圆角矩形 8"/>
            <p:cNvSpPr/>
            <p:nvPr/>
          </p:nvSpPr>
          <p:spPr>
            <a:xfrm>
              <a:off x="6085854" y="2001689"/>
              <a:ext cx="3489876" cy="52105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cs typeface="+mn-cs"/>
              </a:endParaRPr>
            </a:p>
          </p:txBody>
        </p:sp>
        <p:sp>
          <p:nvSpPr>
            <p:cNvPr id="10" name="文本框 38"/>
            <p:cNvSpPr txBox="1"/>
            <p:nvPr/>
          </p:nvSpPr>
          <p:spPr>
            <a:xfrm>
              <a:off x="6479062" y="2084004"/>
              <a:ext cx="3439117" cy="64633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>
                <a:lnSpc>
                  <a:spcPct val="150000"/>
                </a:lnSpc>
                <a:defRPr sz="2400" b="1"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 marL="0" marR="0" lvl="0" indent="0" algn="l" defTabSz="914400" rtl="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2A4F86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01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A4F86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1624189" y="1523061"/>
            <a:ext cx="6368192" cy="1200329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A4F86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按照功能将代码独立成函数，体会这种模块化，分而治之的思想。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0" y="427081"/>
            <a:ext cx="9143999" cy="5847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j-ea"/>
                <a:cs typeface="+mj-cs"/>
              </a:rPr>
              <a:t>思考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669799" y="2695420"/>
            <a:ext cx="1093889" cy="1131079"/>
            <a:chOff x="4270014" y="1973719"/>
            <a:chExt cx="4347075" cy="1131079"/>
          </a:xfrm>
        </p:grpSpPr>
        <p:sp>
          <p:nvSpPr>
            <p:cNvPr id="30" name="矩形 42"/>
            <p:cNvSpPr/>
            <p:nvPr/>
          </p:nvSpPr>
          <p:spPr>
            <a:xfrm rot="1800000">
              <a:off x="5269455" y="2086676"/>
              <a:ext cx="3347634" cy="581057"/>
            </a:xfrm>
            <a:custGeom>
              <a:avLst/>
              <a:gdLst>
                <a:gd name="connsiteX0" fmla="*/ 0 w 9413612"/>
                <a:gd name="connsiteY0" fmla="*/ 0 h 1963207"/>
                <a:gd name="connsiteX1" fmla="*/ 9413612 w 9413612"/>
                <a:gd name="connsiteY1" fmla="*/ 0 h 1963207"/>
                <a:gd name="connsiteX2" fmla="*/ 9413612 w 9413612"/>
                <a:gd name="connsiteY2" fmla="*/ 1963207 h 1963207"/>
                <a:gd name="connsiteX3" fmla="*/ 0 w 9413612"/>
                <a:gd name="connsiteY3" fmla="*/ 1963207 h 1963207"/>
                <a:gd name="connsiteX4" fmla="*/ 0 w 9413612"/>
                <a:gd name="connsiteY4" fmla="*/ 0 h 1963207"/>
                <a:gd name="connsiteX0" fmla="*/ 0 w 9413612"/>
                <a:gd name="connsiteY0" fmla="*/ 18933 h 1982140"/>
                <a:gd name="connsiteX1" fmla="*/ 6870575 w 9413612"/>
                <a:gd name="connsiteY1" fmla="*/ 0 h 1982140"/>
                <a:gd name="connsiteX2" fmla="*/ 9413612 w 9413612"/>
                <a:gd name="connsiteY2" fmla="*/ 18933 h 1982140"/>
                <a:gd name="connsiteX3" fmla="*/ 9413612 w 9413612"/>
                <a:gd name="connsiteY3" fmla="*/ 1982140 h 1982140"/>
                <a:gd name="connsiteX4" fmla="*/ 0 w 9413612"/>
                <a:gd name="connsiteY4" fmla="*/ 1982140 h 1982140"/>
                <a:gd name="connsiteX5" fmla="*/ 0 w 9413612"/>
                <a:gd name="connsiteY5" fmla="*/ 18933 h 1982140"/>
                <a:gd name="connsiteX0" fmla="*/ 0 w 9413612"/>
                <a:gd name="connsiteY0" fmla="*/ 18933 h 1984242"/>
                <a:gd name="connsiteX1" fmla="*/ 6870575 w 9413612"/>
                <a:gd name="connsiteY1" fmla="*/ 0 h 1984242"/>
                <a:gd name="connsiteX2" fmla="*/ 9413612 w 9413612"/>
                <a:gd name="connsiteY2" fmla="*/ 18933 h 1984242"/>
                <a:gd name="connsiteX3" fmla="*/ 9413612 w 9413612"/>
                <a:gd name="connsiteY3" fmla="*/ 1982140 h 1984242"/>
                <a:gd name="connsiteX4" fmla="*/ 4241485 w 9413612"/>
                <a:gd name="connsiteY4" fmla="*/ 1984242 h 1984242"/>
                <a:gd name="connsiteX5" fmla="*/ 0 w 9413612"/>
                <a:gd name="connsiteY5" fmla="*/ 1982140 h 1984242"/>
                <a:gd name="connsiteX6" fmla="*/ 0 w 9413612"/>
                <a:gd name="connsiteY6" fmla="*/ 18933 h 1984242"/>
                <a:gd name="connsiteX0" fmla="*/ 0 w 9413612"/>
                <a:gd name="connsiteY0" fmla="*/ 18933 h 1984242"/>
                <a:gd name="connsiteX1" fmla="*/ 6870575 w 9413612"/>
                <a:gd name="connsiteY1" fmla="*/ 0 h 1984242"/>
                <a:gd name="connsiteX2" fmla="*/ 9413612 w 9413612"/>
                <a:gd name="connsiteY2" fmla="*/ 18933 h 1984242"/>
                <a:gd name="connsiteX3" fmla="*/ 9413612 w 9413612"/>
                <a:gd name="connsiteY3" fmla="*/ 1982140 h 1984242"/>
                <a:gd name="connsiteX4" fmla="*/ 4241485 w 9413612"/>
                <a:gd name="connsiteY4" fmla="*/ 1984242 h 1984242"/>
                <a:gd name="connsiteX5" fmla="*/ 0 w 9413612"/>
                <a:gd name="connsiteY5" fmla="*/ 18933 h 1984242"/>
                <a:gd name="connsiteX0" fmla="*/ 0 w 5172127"/>
                <a:gd name="connsiteY0" fmla="*/ 1984242 h 1984242"/>
                <a:gd name="connsiteX1" fmla="*/ 2629090 w 5172127"/>
                <a:gd name="connsiteY1" fmla="*/ 0 h 1984242"/>
                <a:gd name="connsiteX2" fmla="*/ 5172127 w 5172127"/>
                <a:gd name="connsiteY2" fmla="*/ 18933 h 1984242"/>
                <a:gd name="connsiteX3" fmla="*/ 5172127 w 5172127"/>
                <a:gd name="connsiteY3" fmla="*/ 1982140 h 1984242"/>
                <a:gd name="connsiteX4" fmla="*/ 0 w 5172127"/>
                <a:gd name="connsiteY4" fmla="*/ 1984242 h 1984242"/>
                <a:gd name="connsiteX0" fmla="*/ -1 w 3347633"/>
                <a:gd name="connsiteY0" fmla="*/ 1980703 h 1982139"/>
                <a:gd name="connsiteX1" fmla="*/ 804596 w 3347633"/>
                <a:gd name="connsiteY1" fmla="*/ 0 h 1982139"/>
                <a:gd name="connsiteX2" fmla="*/ 3347633 w 3347633"/>
                <a:gd name="connsiteY2" fmla="*/ 18933 h 1982139"/>
                <a:gd name="connsiteX3" fmla="*/ 3347633 w 3347633"/>
                <a:gd name="connsiteY3" fmla="*/ 1982140 h 1982139"/>
                <a:gd name="connsiteX4" fmla="*/ -1 w 3347633"/>
                <a:gd name="connsiteY4" fmla="*/ 1980703 h 1982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47633" h="1982139">
                  <a:moveTo>
                    <a:pt x="-1" y="1980703"/>
                  </a:moveTo>
                  <a:lnTo>
                    <a:pt x="804596" y="0"/>
                  </a:lnTo>
                  <a:lnTo>
                    <a:pt x="3347633" y="18933"/>
                  </a:lnTo>
                  <a:lnTo>
                    <a:pt x="3347633" y="1982140"/>
                  </a:lnTo>
                  <a:lnTo>
                    <a:pt x="-1" y="1980703"/>
                  </a:lnTo>
                  <a:close/>
                </a:path>
              </a:pathLst>
            </a:cu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A4F86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grpSp>
          <p:nvGrpSpPr>
            <p:cNvPr id="31" name="组合 30"/>
            <p:cNvGrpSpPr/>
            <p:nvPr/>
          </p:nvGrpSpPr>
          <p:grpSpPr>
            <a:xfrm>
              <a:off x="4270014" y="1973719"/>
              <a:ext cx="3489876" cy="1131079"/>
              <a:chOff x="6085854" y="1973719"/>
              <a:chExt cx="3489876" cy="1131079"/>
            </a:xfrm>
          </p:grpSpPr>
          <p:sp>
            <p:nvSpPr>
              <p:cNvPr id="32" name="圆角矩形 31"/>
              <p:cNvSpPr/>
              <p:nvPr/>
            </p:nvSpPr>
            <p:spPr>
              <a:xfrm>
                <a:off x="6085854" y="2001689"/>
                <a:ext cx="3489876" cy="744022"/>
              </a:xfrm>
              <a:prstGeom prst="roundRect">
                <a:avLst>
                  <a:gd name="adj" fmla="val 50000"/>
                </a:avLst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2A4F86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  <p:sp>
            <p:nvSpPr>
              <p:cNvPr id="33" name="文本框 38"/>
              <p:cNvSpPr txBox="1"/>
              <p:nvPr/>
            </p:nvSpPr>
            <p:spPr>
              <a:xfrm>
                <a:off x="6483346" y="1973719"/>
                <a:ext cx="2694884" cy="1131079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>
                <a:defPPr>
                  <a:defRPr lang="en-US"/>
                </a:defPPr>
                <a:lvl1pPr>
                  <a:lnSpc>
                    <a:spcPct val="150000"/>
                  </a:lnSpc>
                  <a:defRPr sz="2400" b="1">
                    <a:latin typeface="微软雅黑" pitchFamily="34" charset="-122"/>
                    <a:ea typeface="微软雅黑" pitchFamily="34" charset="-122"/>
                  </a:defRPr>
                </a:lvl1pPr>
              </a:lstStyle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2A4F86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+mn-cs"/>
                  </a:rPr>
                  <a:t>02</a:t>
                </a:r>
                <a:endPara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2A4F86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</p:grpSp>
      </p:grpSp>
      <p:sp>
        <p:nvSpPr>
          <p:cNvPr id="34" name="矩形 33"/>
          <p:cNvSpPr/>
          <p:nvPr/>
        </p:nvSpPr>
        <p:spPr>
          <a:xfrm>
            <a:off x="1624189" y="2709741"/>
            <a:ext cx="6476203" cy="1200329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A4F86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调研自相似的分形几何，思考如何用递归思想实现分形几何。</a:t>
            </a:r>
          </a:p>
        </p:txBody>
      </p:sp>
      <p:grpSp>
        <p:nvGrpSpPr>
          <p:cNvPr id="38" name="组合 37"/>
          <p:cNvGrpSpPr/>
          <p:nvPr/>
        </p:nvGrpSpPr>
        <p:grpSpPr>
          <a:xfrm>
            <a:off x="669798" y="3985698"/>
            <a:ext cx="965743" cy="646331"/>
            <a:chOff x="6085854" y="1994847"/>
            <a:chExt cx="3837825" cy="646331"/>
          </a:xfrm>
        </p:grpSpPr>
        <p:sp>
          <p:nvSpPr>
            <p:cNvPr id="39" name="圆角矩形 38"/>
            <p:cNvSpPr/>
            <p:nvPr/>
          </p:nvSpPr>
          <p:spPr>
            <a:xfrm>
              <a:off x="6085854" y="2001689"/>
              <a:ext cx="3489876" cy="52105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cs typeface="+mn-cs"/>
              </a:endParaRPr>
            </a:p>
          </p:txBody>
        </p:sp>
        <p:sp>
          <p:nvSpPr>
            <p:cNvPr id="40" name="文本框 38"/>
            <p:cNvSpPr txBox="1"/>
            <p:nvPr/>
          </p:nvSpPr>
          <p:spPr>
            <a:xfrm>
              <a:off x="6484562" y="1994847"/>
              <a:ext cx="3439117" cy="64633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>
                <a:lnSpc>
                  <a:spcPct val="150000"/>
                </a:lnSpc>
                <a:defRPr sz="2400" b="1"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 marL="0" marR="0" lvl="0" indent="0" algn="l" defTabSz="914400" rtl="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2A4F86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03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A4F86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sp>
        <p:nvSpPr>
          <p:cNvPr id="41" name="矩形 40"/>
          <p:cNvSpPr/>
          <p:nvPr/>
        </p:nvSpPr>
        <p:spPr>
          <a:xfrm>
            <a:off x="1624189" y="3978891"/>
            <a:ext cx="6476203" cy="1200329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A4F86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思考序列类型（元组，列表）、集合类型、字典类型的特点，及其在解决实际问题中的应用。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06776915"/>
      </p:ext>
    </p:extLst>
  </p:cSld>
  <p:clrMapOvr>
    <a:masterClrMapping/>
  </p:clrMapOvr>
  <p:transition spd="slow" advTm="48144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par>
              <p:cTn id="41"/>
            </p:par>
          </p:childTnLst>
        </p:cTn>
      </p:par>
    </p:tnLst>
    <p:bldLst>
      <p:bldP spid="12" grpId="0"/>
      <p:bldP spid="47" grpId="0"/>
      <p:bldP spid="34" grpId="0"/>
      <p:bldP spid="41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8"/>
          <p:cNvGrpSpPr>
            <a:grpSpLocks/>
          </p:cNvGrpSpPr>
          <p:nvPr/>
        </p:nvGrpSpPr>
        <p:grpSpPr bwMode="auto">
          <a:xfrm>
            <a:off x="8027988" y="6019800"/>
            <a:ext cx="838200" cy="838200"/>
            <a:chOff x="18" y="144"/>
            <a:chExt cx="510" cy="480"/>
          </a:xfrm>
        </p:grpSpPr>
        <p:sp>
          <p:nvSpPr>
            <p:cNvPr id="19463" name="AutoShape 9"/>
            <p:cNvSpPr>
              <a:spLocks noChangeArrowheads="1"/>
            </p:cNvSpPr>
            <p:nvPr/>
          </p:nvSpPr>
          <p:spPr bwMode="gray">
            <a:xfrm>
              <a:off x="18" y="258"/>
              <a:ext cx="288" cy="240"/>
            </a:xfrm>
            <a:prstGeom prst="hexagon">
              <a:avLst>
                <a:gd name="adj" fmla="val 30000"/>
                <a:gd name="vf" fmla="val 115470"/>
              </a:avLst>
            </a:prstGeom>
            <a:solidFill>
              <a:srgbClr val="4C59D2"/>
            </a:solidFill>
            <a:ln w="28575">
              <a:solidFill>
                <a:srgbClr val="FFFFFF"/>
              </a:solidFill>
              <a:miter lim="800000"/>
              <a:headEnd/>
              <a:tailEnd/>
            </a:ln>
            <a:effectLst>
              <a:outerShdw dist="56796" dir="1593903" algn="ctr" rotWithShape="0">
                <a:srgbClr val="6666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19464" name="AutoShape 10"/>
            <p:cNvSpPr>
              <a:spLocks noChangeArrowheads="1"/>
            </p:cNvSpPr>
            <p:nvPr/>
          </p:nvSpPr>
          <p:spPr bwMode="gray">
            <a:xfrm>
              <a:off x="240" y="144"/>
              <a:ext cx="288" cy="240"/>
            </a:xfrm>
            <a:prstGeom prst="hexagon">
              <a:avLst>
                <a:gd name="adj" fmla="val 30000"/>
                <a:gd name="vf" fmla="val 115470"/>
              </a:avLst>
            </a:prstGeom>
            <a:solidFill>
              <a:srgbClr val="85BA54"/>
            </a:solidFill>
            <a:ln w="28575">
              <a:solidFill>
                <a:srgbClr val="FFFFFF"/>
              </a:solidFill>
              <a:miter lim="800000"/>
              <a:headEnd/>
              <a:tailEnd/>
            </a:ln>
            <a:effectLst>
              <a:outerShdw dist="56796" dir="1593903" algn="ctr" rotWithShape="0">
                <a:srgbClr val="6666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19465" name="AutoShape 11"/>
            <p:cNvSpPr>
              <a:spLocks noChangeArrowheads="1"/>
            </p:cNvSpPr>
            <p:nvPr/>
          </p:nvSpPr>
          <p:spPr bwMode="gray">
            <a:xfrm>
              <a:off x="240" y="384"/>
              <a:ext cx="288" cy="240"/>
            </a:xfrm>
            <a:prstGeom prst="hexagon">
              <a:avLst>
                <a:gd name="adj" fmla="val 30000"/>
                <a:gd name="vf" fmla="val 115470"/>
              </a:avLst>
            </a:prstGeom>
            <a:solidFill>
              <a:srgbClr val="DE8848"/>
            </a:solidFill>
            <a:ln w="28575">
              <a:solidFill>
                <a:srgbClr val="FFFFFF"/>
              </a:solidFill>
              <a:miter lim="800000"/>
              <a:headEnd/>
              <a:tailEnd/>
            </a:ln>
            <a:effectLst>
              <a:outerShdw dist="56796" dir="1593903" algn="ctr" rotWithShape="0">
                <a:srgbClr val="6666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宋体" charset="-122"/>
              </a:endParaRPr>
            </a:p>
          </p:txBody>
        </p:sp>
      </p:grpSp>
      <p:grpSp>
        <p:nvGrpSpPr>
          <p:cNvPr id="5123" name="Group 13"/>
          <p:cNvGrpSpPr>
            <a:grpSpLocks/>
          </p:cNvGrpSpPr>
          <p:nvPr/>
        </p:nvGrpSpPr>
        <p:grpSpPr bwMode="auto">
          <a:xfrm>
            <a:off x="7524750" y="188913"/>
            <a:ext cx="958850" cy="976312"/>
            <a:chOff x="4967" y="391"/>
            <a:chExt cx="604" cy="615"/>
          </a:xfrm>
        </p:grpSpPr>
        <p:sp>
          <p:nvSpPr>
            <p:cNvPr id="5125" name="Oval 14"/>
            <p:cNvSpPr>
              <a:spLocks noChangeArrowheads="1"/>
            </p:cNvSpPr>
            <p:nvPr/>
          </p:nvSpPr>
          <p:spPr bwMode="ltGray">
            <a:xfrm>
              <a:off x="4967" y="391"/>
              <a:ext cx="604" cy="61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pic>
          <p:nvPicPr>
            <p:cNvPr id="5126" name="Picture 15" descr="5"/>
            <p:cNvPicPr>
              <a:picLocks noChangeAspect="1" noChangeArrowheads="1" noCrop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2" y="431"/>
              <a:ext cx="546" cy="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124" name="TextBox 9"/>
          <p:cNvSpPr txBox="1">
            <a:spLocks noChangeArrowheads="1"/>
          </p:cNvSpPr>
          <p:nvPr/>
        </p:nvSpPr>
        <p:spPr bwMode="auto">
          <a:xfrm>
            <a:off x="3419872" y="2852936"/>
            <a:ext cx="249299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谢谢！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00"/>
    </mc:Choice>
    <mc:Fallback xmlns="">
      <p:transition spd="slow" advTm="17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-205836" y="128760"/>
            <a:ext cx="3828572" cy="2470705"/>
            <a:chOff x="-274449" y="128759"/>
            <a:chExt cx="5104763" cy="2470705"/>
          </a:xfrm>
        </p:grpSpPr>
        <p:grpSp>
          <p:nvGrpSpPr>
            <p:cNvPr id="52" name="组合 51"/>
            <p:cNvGrpSpPr/>
            <p:nvPr/>
          </p:nvGrpSpPr>
          <p:grpSpPr>
            <a:xfrm>
              <a:off x="-45889" y="128759"/>
              <a:ext cx="4876203" cy="2470705"/>
              <a:chOff x="3784882" y="1641160"/>
              <a:chExt cx="6200479" cy="2470705"/>
            </a:xfrm>
          </p:grpSpPr>
          <p:sp>
            <p:nvSpPr>
              <p:cNvPr id="76" name="矩形 42"/>
              <p:cNvSpPr/>
              <p:nvPr/>
            </p:nvSpPr>
            <p:spPr>
              <a:xfrm rot="1800000">
                <a:off x="3973757" y="1641160"/>
                <a:ext cx="6011604" cy="2470705"/>
              </a:xfrm>
              <a:custGeom>
                <a:avLst/>
                <a:gdLst>
                  <a:gd name="connsiteX0" fmla="*/ 0 w 9413612"/>
                  <a:gd name="connsiteY0" fmla="*/ 0 h 1963207"/>
                  <a:gd name="connsiteX1" fmla="*/ 9413612 w 9413612"/>
                  <a:gd name="connsiteY1" fmla="*/ 0 h 1963207"/>
                  <a:gd name="connsiteX2" fmla="*/ 9413612 w 9413612"/>
                  <a:gd name="connsiteY2" fmla="*/ 1963207 h 1963207"/>
                  <a:gd name="connsiteX3" fmla="*/ 0 w 9413612"/>
                  <a:gd name="connsiteY3" fmla="*/ 1963207 h 1963207"/>
                  <a:gd name="connsiteX4" fmla="*/ 0 w 9413612"/>
                  <a:gd name="connsiteY4" fmla="*/ 0 h 1963207"/>
                  <a:gd name="connsiteX0" fmla="*/ 0 w 9413612"/>
                  <a:gd name="connsiteY0" fmla="*/ 18933 h 1982140"/>
                  <a:gd name="connsiteX1" fmla="*/ 6870575 w 9413612"/>
                  <a:gd name="connsiteY1" fmla="*/ 0 h 1982140"/>
                  <a:gd name="connsiteX2" fmla="*/ 9413612 w 9413612"/>
                  <a:gd name="connsiteY2" fmla="*/ 18933 h 1982140"/>
                  <a:gd name="connsiteX3" fmla="*/ 9413612 w 9413612"/>
                  <a:gd name="connsiteY3" fmla="*/ 1982140 h 1982140"/>
                  <a:gd name="connsiteX4" fmla="*/ 0 w 9413612"/>
                  <a:gd name="connsiteY4" fmla="*/ 1982140 h 1982140"/>
                  <a:gd name="connsiteX5" fmla="*/ 0 w 9413612"/>
                  <a:gd name="connsiteY5" fmla="*/ 18933 h 1982140"/>
                  <a:gd name="connsiteX0" fmla="*/ 0 w 9413612"/>
                  <a:gd name="connsiteY0" fmla="*/ 18933 h 1984242"/>
                  <a:gd name="connsiteX1" fmla="*/ 6870575 w 9413612"/>
                  <a:gd name="connsiteY1" fmla="*/ 0 h 1984242"/>
                  <a:gd name="connsiteX2" fmla="*/ 9413612 w 9413612"/>
                  <a:gd name="connsiteY2" fmla="*/ 18933 h 1984242"/>
                  <a:gd name="connsiteX3" fmla="*/ 9413612 w 9413612"/>
                  <a:gd name="connsiteY3" fmla="*/ 1982140 h 1984242"/>
                  <a:gd name="connsiteX4" fmla="*/ 4241485 w 9413612"/>
                  <a:gd name="connsiteY4" fmla="*/ 1984242 h 1984242"/>
                  <a:gd name="connsiteX5" fmla="*/ 0 w 9413612"/>
                  <a:gd name="connsiteY5" fmla="*/ 1982140 h 1984242"/>
                  <a:gd name="connsiteX6" fmla="*/ 0 w 9413612"/>
                  <a:gd name="connsiteY6" fmla="*/ 18933 h 1984242"/>
                  <a:gd name="connsiteX0" fmla="*/ 0 w 9413612"/>
                  <a:gd name="connsiteY0" fmla="*/ 18933 h 1984242"/>
                  <a:gd name="connsiteX1" fmla="*/ 6870575 w 9413612"/>
                  <a:gd name="connsiteY1" fmla="*/ 0 h 1984242"/>
                  <a:gd name="connsiteX2" fmla="*/ 9413612 w 9413612"/>
                  <a:gd name="connsiteY2" fmla="*/ 18933 h 1984242"/>
                  <a:gd name="connsiteX3" fmla="*/ 9413612 w 9413612"/>
                  <a:gd name="connsiteY3" fmla="*/ 1982140 h 1984242"/>
                  <a:gd name="connsiteX4" fmla="*/ 4241485 w 9413612"/>
                  <a:gd name="connsiteY4" fmla="*/ 1984242 h 1984242"/>
                  <a:gd name="connsiteX5" fmla="*/ 0 w 9413612"/>
                  <a:gd name="connsiteY5" fmla="*/ 18933 h 1984242"/>
                  <a:gd name="connsiteX0" fmla="*/ 0 w 5172127"/>
                  <a:gd name="connsiteY0" fmla="*/ 1984242 h 1984242"/>
                  <a:gd name="connsiteX1" fmla="*/ 2629090 w 5172127"/>
                  <a:gd name="connsiteY1" fmla="*/ 0 h 1984242"/>
                  <a:gd name="connsiteX2" fmla="*/ 5172127 w 5172127"/>
                  <a:gd name="connsiteY2" fmla="*/ 18933 h 1984242"/>
                  <a:gd name="connsiteX3" fmla="*/ 5172127 w 5172127"/>
                  <a:gd name="connsiteY3" fmla="*/ 1982140 h 1984242"/>
                  <a:gd name="connsiteX4" fmla="*/ 0 w 5172127"/>
                  <a:gd name="connsiteY4" fmla="*/ 1984242 h 1984242"/>
                  <a:gd name="connsiteX0" fmla="*/ 1 w 5194787"/>
                  <a:gd name="connsiteY0" fmla="*/ 1687371 h 1982140"/>
                  <a:gd name="connsiteX1" fmla="*/ 2651750 w 5194787"/>
                  <a:gd name="connsiteY1" fmla="*/ 0 h 1982140"/>
                  <a:gd name="connsiteX2" fmla="*/ 5194787 w 5194787"/>
                  <a:gd name="connsiteY2" fmla="*/ 18933 h 1982140"/>
                  <a:gd name="connsiteX3" fmla="*/ 5194787 w 5194787"/>
                  <a:gd name="connsiteY3" fmla="*/ 1982140 h 1982140"/>
                  <a:gd name="connsiteX4" fmla="*/ 1 w 5194787"/>
                  <a:gd name="connsiteY4" fmla="*/ 1687371 h 1982140"/>
                  <a:gd name="connsiteX0" fmla="*/ 0 w 5194786"/>
                  <a:gd name="connsiteY0" fmla="*/ 1668438 h 1963207"/>
                  <a:gd name="connsiteX1" fmla="*/ 2447526 w 5194786"/>
                  <a:gd name="connsiteY1" fmla="*/ 35398 h 1963207"/>
                  <a:gd name="connsiteX2" fmla="*/ 5194786 w 5194786"/>
                  <a:gd name="connsiteY2" fmla="*/ 0 h 1963207"/>
                  <a:gd name="connsiteX3" fmla="*/ 5194786 w 5194786"/>
                  <a:gd name="connsiteY3" fmla="*/ 1963207 h 1963207"/>
                  <a:gd name="connsiteX4" fmla="*/ 0 w 5194786"/>
                  <a:gd name="connsiteY4" fmla="*/ 1668438 h 1963207"/>
                  <a:gd name="connsiteX0" fmla="*/ 0 w 5194786"/>
                  <a:gd name="connsiteY0" fmla="*/ 1724388 h 2019157"/>
                  <a:gd name="connsiteX1" fmla="*/ 3178544 w 5194786"/>
                  <a:gd name="connsiteY1" fmla="*/ 0 h 2019157"/>
                  <a:gd name="connsiteX2" fmla="*/ 5194786 w 5194786"/>
                  <a:gd name="connsiteY2" fmla="*/ 55950 h 2019157"/>
                  <a:gd name="connsiteX3" fmla="*/ 5194786 w 5194786"/>
                  <a:gd name="connsiteY3" fmla="*/ 2019157 h 2019157"/>
                  <a:gd name="connsiteX4" fmla="*/ 0 w 5194786"/>
                  <a:gd name="connsiteY4" fmla="*/ 1724388 h 2019157"/>
                  <a:gd name="connsiteX0" fmla="*/ 0 w 5194786"/>
                  <a:gd name="connsiteY0" fmla="*/ 1668438 h 1963207"/>
                  <a:gd name="connsiteX1" fmla="*/ 2567946 w 5194786"/>
                  <a:gd name="connsiteY1" fmla="*/ 3481 h 1963207"/>
                  <a:gd name="connsiteX2" fmla="*/ 5194786 w 5194786"/>
                  <a:gd name="connsiteY2" fmla="*/ 0 h 1963207"/>
                  <a:gd name="connsiteX3" fmla="*/ 5194786 w 5194786"/>
                  <a:gd name="connsiteY3" fmla="*/ 1963207 h 1963207"/>
                  <a:gd name="connsiteX4" fmla="*/ 0 w 5194786"/>
                  <a:gd name="connsiteY4" fmla="*/ 1668438 h 1963207"/>
                  <a:gd name="connsiteX0" fmla="*/ 0 w 5194786"/>
                  <a:gd name="connsiteY0" fmla="*/ 1668438 h 1963207"/>
                  <a:gd name="connsiteX1" fmla="*/ 2532045 w 5194786"/>
                  <a:gd name="connsiteY1" fmla="*/ 28039 h 1963207"/>
                  <a:gd name="connsiteX2" fmla="*/ 5194786 w 5194786"/>
                  <a:gd name="connsiteY2" fmla="*/ 0 h 1963207"/>
                  <a:gd name="connsiteX3" fmla="*/ 5194786 w 5194786"/>
                  <a:gd name="connsiteY3" fmla="*/ 1963207 h 1963207"/>
                  <a:gd name="connsiteX4" fmla="*/ 0 w 5194786"/>
                  <a:gd name="connsiteY4" fmla="*/ 1668438 h 1963207"/>
                  <a:gd name="connsiteX0" fmla="*/ 0 w 4910276"/>
                  <a:gd name="connsiteY0" fmla="*/ 1760006 h 1963207"/>
                  <a:gd name="connsiteX1" fmla="*/ 2247535 w 4910276"/>
                  <a:gd name="connsiteY1" fmla="*/ 28039 h 1963207"/>
                  <a:gd name="connsiteX2" fmla="*/ 4910276 w 4910276"/>
                  <a:gd name="connsiteY2" fmla="*/ 0 h 1963207"/>
                  <a:gd name="connsiteX3" fmla="*/ 4910276 w 4910276"/>
                  <a:gd name="connsiteY3" fmla="*/ 1963207 h 1963207"/>
                  <a:gd name="connsiteX4" fmla="*/ 0 w 4910276"/>
                  <a:gd name="connsiteY4" fmla="*/ 1760006 h 1963207"/>
                  <a:gd name="connsiteX0" fmla="*/ 0 w 4910276"/>
                  <a:gd name="connsiteY0" fmla="*/ 1760006 h 1963207"/>
                  <a:gd name="connsiteX1" fmla="*/ 2416061 w 4910276"/>
                  <a:gd name="connsiteY1" fmla="*/ 29342 h 1963207"/>
                  <a:gd name="connsiteX2" fmla="*/ 4910276 w 4910276"/>
                  <a:gd name="connsiteY2" fmla="*/ 0 h 1963207"/>
                  <a:gd name="connsiteX3" fmla="*/ 4910276 w 4910276"/>
                  <a:gd name="connsiteY3" fmla="*/ 1963207 h 1963207"/>
                  <a:gd name="connsiteX4" fmla="*/ 0 w 4910276"/>
                  <a:gd name="connsiteY4" fmla="*/ 1760006 h 19632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10276" h="1963207">
                    <a:moveTo>
                      <a:pt x="0" y="1760006"/>
                    </a:moveTo>
                    <a:lnTo>
                      <a:pt x="2416061" y="29342"/>
                    </a:lnTo>
                    <a:lnTo>
                      <a:pt x="4910276" y="0"/>
                    </a:lnTo>
                    <a:lnTo>
                      <a:pt x="4910276" y="1963207"/>
                    </a:lnTo>
                    <a:lnTo>
                      <a:pt x="0" y="1760006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zh-CN" altLang="en-US" sz="3200" b="1" dirty="0">
                  <a:solidFill>
                    <a:schemeClr val="bg1"/>
                  </a:solidFill>
                  <a:latin typeface="+mj-lt"/>
                  <a:ea typeface="+mj-ea"/>
                  <a:cs typeface="+mj-cs"/>
                </a:endParaRPr>
              </a:p>
            </p:txBody>
          </p:sp>
          <p:sp>
            <p:nvSpPr>
              <p:cNvPr id="86" name="圆角矩形 85"/>
              <p:cNvSpPr/>
              <p:nvPr/>
            </p:nvSpPr>
            <p:spPr>
              <a:xfrm>
                <a:off x="3784882" y="1768427"/>
                <a:ext cx="4272621" cy="905257"/>
              </a:xfrm>
              <a:prstGeom prst="roundRect">
                <a:avLst>
                  <a:gd name="adj" fmla="val 50000"/>
                </a:avLst>
              </a:prstGeom>
              <a:noFill/>
              <a:ln>
                <a:noFill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zh-CN" altLang="en-US" sz="3200" b="1" dirty="0">
                  <a:solidFill>
                    <a:schemeClr val="bg1"/>
                  </a:solidFill>
                  <a:latin typeface="+mj-lt"/>
                  <a:ea typeface="+mj-ea"/>
                  <a:cs typeface="+mj-cs"/>
                </a:endParaRPr>
              </a:p>
            </p:txBody>
          </p:sp>
        </p:grpSp>
        <p:sp>
          <p:nvSpPr>
            <p:cNvPr id="24" name="椭圆 23"/>
            <p:cNvSpPr/>
            <p:nvPr/>
          </p:nvSpPr>
          <p:spPr>
            <a:xfrm>
              <a:off x="-274449" y="256026"/>
              <a:ext cx="901686" cy="901686"/>
            </a:xfrm>
            <a:prstGeom prst="ellipse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3200" b="1" dirty="0">
                <a:solidFill>
                  <a:schemeClr val="bg1"/>
                </a:solidFill>
                <a:latin typeface="+mj-lt"/>
                <a:ea typeface="+mj-ea"/>
                <a:cs typeface="+mj-cs"/>
              </a:endParaRPr>
            </a:p>
          </p:txBody>
        </p:sp>
      </p:grpSp>
      <p:sp>
        <p:nvSpPr>
          <p:cNvPr id="88" name="文本框 87"/>
          <p:cNvSpPr txBox="1"/>
          <p:nvPr/>
        </p:nvSpPr>
        <p:spPr>
          <a:xfrm>
            <a:off x="-34416" y="427081"/>
            <a:ext cx="9178415" cy="5847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zh-CN" altLang="en-US" dirty="0"/>
              <a:t>函数的调用</a:t>
            </a:r>
          </a:p>
        </p:txBody>
      </p:sp>
      <p:sp>
        <p:nvSpPr>
          <p:cNvPr id="23" name="矩形 22"/>
          <p:cNvSpPr/>
          <p:nvPr/>
        </p:nvSpPr>
        <p:spPr>
          <a:xfrm>
            <a:off x="635658" y="1340768"/>
            <a:ext cx="3542316" cy="181588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chemeClr val="hlink"/>
              </a:buClr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调用过程</a:t>
            </a:r>
          </a:p>
        </p:txBody>
      </p:sp>
      <p:sp>
        <p:nvSpPr>
          <p:cNvPr id="26" name="object 9"/>
          <p:cNvSpPr txBox="1"/>
          <p:nvPr/>
        </p:nvSpPr>
        <p:spPr>
          <a:xfrm>
            <a:off x="3899796" y="2624957"/>
            <a:ext cx="1946526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b="1" spc="-5" dirty="0">
                <a:solidFill>
                  <a:srgbClr val="FF7700"/>
                </a:solidFill>
                <a:ea typeface="方正兰亭黑简体" panose="02000000000000000000" pitchFamily="2" charset="-122"/>
                <a:cs typeface="Arial" panose="020B0604020202020204" pitchFamily="34" charset="0"/>
              </a:rPr>
              <a:t>def </a:t>
            </a:r>
            <a:r>
              <a:rPr sz="2400" b="1" spc="-5" dirty="0">
                <a:solidFill>
                  <a:srgbClr val="000000"/>
                </a:solidFill>
                <a:ea typeface="方正兰亭黑简体" panose="02000000000000000000" pitchFamily="2" charset="-122"/>
                <a:cs typeface="Arial" panose="020B0604020202020204" pitchFamily="34" charset="0"/>
              </a:rPr>
              <a:t>fact( n )</a:t>
            </a:r>
            <a:r>
              <a:rPr sz="2400" b="1" spc="-45" dirty="0">
                <a:solidFill>
                  <a:srgbClr val="000000"/>
                </a:solidFill>
                <a:ea typeface="方正兰亭黑简体" panose="02000000000000000000" pitchFamily="2" charset="-122"/>
                <a:cs typeface="Arial" panose="020B0604020202020204" pitchFamily="34" charset="0"/>
              </a:rPr>
              <a:t> </a:t>
            </a:r>
            <a:r>
              <a:rPr sz="2400" b="1" spc="-5" dirty="0">
                <a:solidFill>
                  <a:srgbClr val="000000"/>
                </a:solidFill>
                <a:ea typeface="方正兰亭黑简体" panose="02000000000000000000" pitchFamily="2" charset="-122"/>
                <a:cs typeface="Arial" panose="020B0604020202020204" pitchFamily="34" charset="0"/>
              </a:rPr>
              <a:t>:</a:t>
            </a:r>
            <a:endParaRPr sz="2400" dirty="0">
              <a:solidFill>
                <a:srgbClr val="000000"/>
              </a:solidFill>
              <a:ea typeface="方正兰亭黑简体" panose="02000000000000000000" pitchFamily="2" charset="-122"/>
              <a:cs typeface="Arial" panose="020B0604020202020204" pitchFamily="34" charset="0"/>
            </a:endParaRPr>
          </a:p>
        </p:txBody>
      </p:sp>
      <p:sp>
        <p:nvSpPr>
          <p:cNvPr id="27" name="object 10"/>
          <p:cNvSpPr txBox="1"/>
          <p:nvPr/>
        </p:nvSpPr>
        <p:spPr>
          <a:xfrm>
            <a:off x="4318667" y="2929451"/>
            <a:ext cx="3247444" cy="216726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400" b="1" spc="-5" dirty="0">
                <a:solidFill>
                  <a:srgbClr val="000000"/>
                </a:solidFill>
                <a:ea typeface="方正兰亭黑简体" panose="02000000000000000000" pitchFamily="2" charset="-122"/>
                <a:cs typeface="Arial" panose="020B0604020202020204" pitchFamily="34" charset="0"/>
              </a:rPr>
              <a:t>s =</a:t>
            </a:r>
            <a:r>
              <a:rPr sz="2400" b="1" spc="-10" dirty="0">
                <a:solidFill>
                  <a:srgbClr val="000000"/>
                </a:solidFill>
                <a:ea typeface="方正兰亭黑简体" panose="02000000000000000000" pitchFamily="2" charset="-122"/>
                <a:cs typeface="Arial" panose="020B0604020202020204" pitchFamily="34" charset="0"/>
              </a:rPr>
              <a:t> </a:t>
            </a:r>
            <a:r>
              <a:rPr sz="2400" b="1" spc="-5" dirty="0">
                <a:solidFill>
                  <a:srgbClr val="000000"/>
                </a:solidFill>
                <a:ea typeface="方正兰亭黑简体" panose="02000000000000000000" pitchFamily="2" charset="-122"/>
                <a:cs typeface="Arial" panose="020B0604020202020204" pitchFamily="34" charset="0"/>
              </a:rPr>
              <a:t>1</a:t>
            </a:r>
            <a:endParaRPr sz="2400" dirty="0">
              <a:solidFill>
                <a:srgbClr val="000000"/>
              </a:solidFill>
              <a:ea typeface="方正兰亭黑简体" panose="02000000000000000000" pitchFamily="2" charset="-122"/>
              <a:cs typeface="Arial" panose="020B0604020202020204" pitchFamily="34" charset="0"/>
            </a:endParaRPr>
          </a:p>
          <a:p>
            <a:pPr marL="431800" marR="5080" indent="-419734">
              <a:lnSpc>
                <a:spcPct val="150000"/>
              </a:lnSpc>
            </a:pPr>
            <a:r>
              <a:rPr sz="2400" b="1" spc="-5" dirty="0">
                <a:solidFill>
                  <a:srgbClr val="FF7700"/>
                </a:solidFill>
                <a:ea typeface="方正兰亭黑简体" panose="02000000000000000000" pitchFamily="2" charset="-122"/>
                <a:cs typeface="Arial" panose="020B0604020202020204" pitchFamily="34" charset="0"/>
              </a:rPr>
              <a:t>for </a:t>
            </a:r>
            <a:r>
              <a:rPr sz="2400" b="1" spc="-5" dirty="0">
                <a:solidFill>
                  <a:srgbClr val="000000"/>
                </a:solidFill>
                <a:ea typeface="方正兰亭黑简体" panose="02000000000000000000" pitchFamily="2" charset="-122"/>
                <a:cs typeface="Arial" panose="020B0604020202020204" pitchFamily="34" charset="0"/>
              </a:rPr>
              <a:t>i</a:t>
            </a:r>
            <a:r>
              <a:rPr sz="2400" b="1" spc="-5" dirty="0">
                <a:ea typeface="方正兰亭黑简体" panose="02000000000000000000" pitchFamily="2" charset="-122"/>
                <a:cs typeface="Arial" panose="020B0604020202020204" pitchFamily="34" charset="0"/>
              </a:rPr>
              <a:t> </a:t>
            </a:r>
            <a:r>
              <a:rPr sz="2400" b="1" spc="-5" dirty="0">
                <a:solidFill>
                  <a:srgbClr val="FF7700"/>
                </a:solidFill>
                <a:ea typeface="方正兰亭黑简体" panose="02000000000000000000" pitchFamily="2" charset="-122"/>
                <a:cs typeface="Arial" panose="020B0604020202020204" pitchFamily="34" charset="0"/>
              </a:rPr>
              <a:t>in </a:t>
            </a:r>
            <a:r>
              <a:rPr sz="2400" b="1" dirty="0">
                <a:solidFill>
                  <a:srgbClr val="900090"/>
                </a:solidFill>
                <a:ea typeface="方正兰亭黑简体" panose="02000000000000000000" pitchFamily="2" charset="-122"/>
                <a:cs typeface="Arial" panose="020B0604020202020204" pitchFamily="34" charset="0"/>
              </a:rPr>
              <a:t>range</a:t>
            </a:r>
            <a:r>
              <a:rPr sz="2400" b="1" dirty="0">
                <a:solidFill>
                  <a:srgbClr val="000000"/>
                </a:solidFill>
                <a:ea typeface="方正兰亭黑简体" panose="02000000000000000000" pitchFamily="2" charset="-122"/>
                <a:cs typeface="Arial" panose="020B0604020202020204" pitchFamily="34" charset="0"/>
              </a:rPr>
              <a:t>(1,</a:t>
            </a:r>
            <a:r>
              <a:rPr sz="2400" b="1" spc="-55" dirty="0">
                <a:solidFill>
                  <a:srgbClr val="000000"/>
                </a:solidFill>
                <a:ea typeface="方正兰亭黑简体" panose="02000000000000000000" pitchFamily="2" charset="-122"/>
                <a:cs typeface="Arial" panose="020B0604020202020204" pitchFamily="34" charset="0"/>
              </a:rPr>
              <a:t> </a:t>
            </a:r>
            <a:r>
              <a:rPr sz="2400" b="1" spc="-5" dirty="0">
                <a:solidFill>
                  <a:srgbClr val="000000"/>
                </a:solidFill>
                <a:ea typeface="方正兰亭黑简体" panose="02000000000000000000" pitchFamily="2" charset="-122"/>
                <a:cs typeface="Arial" panose="020B0604020202020204" pitchFamily="34" charset="0"/>
              </a:rPr>
              <a:t>n+1):  </a:t>
            </a:r>
            <a:r>
              <a:rPr sz="2400" b="1" dirty="0">
                <a:solidFill>
                  <a:srgbClr val="000000"/>
                </a:solidFill>
                <a:ea typeface="方正兰亭黑简体" panose="02000000000000000000" pitchFamily="2" charset="-122"/>
                <a:cs typeface="Arial" panose="020B0604020202020204" pitchFamily="34" charset="0"/>
              </a:rPr>
              <a:t> </a:t>
            </a:r>
            <a:endParaRPr lang="en-US" sz="2400" b="1" dirty="0">
              <a:solidFill>
                <a:srgbClr val="000000"/>
              </a:solidFill>
              <a:ea typeface="方正兰亭黑简体" panose="02000000000000000000" pitchFamily="2" charset="-122"/>
              <a:cs typeface="Arial" panose="020B0604020202020204" pitchFamily="34" charset="0"/>
            </a:endParaRPr>
          </a:p>
          <a:p>
            <a:pPr marL="431800" marR="5080" indent="-419734">
              <a:lnSpc>
                <a:spcPct val="150000"/>
              </a:lnSpc>
            </a:pPr>
            <a:r>
              <a:rPr lang="en-US" sz="2400" b="1" spc="-5" dirty="0">
                <a:ea typeface="方正兰亭黑简体" panose="02000000000000000000" pitchFamily="2" charset="-122"/>
                <a:cs typeface="Arial" panose="020B0604020202020204" pitchFamily="34" charset="0"/>
              </a:rPr>
              <a:t>	</a:t>
            </a:r>
            <a:r>
              <a:rPr sz="2400" b="1" spc="-5" dirty="0">
                <a:solidFill>
                  <a:srgbClr val="000000"/>
                </a:solidFill>
                <a:ea typeface="方正兰亭黑简体" panose="02000000000000000000" pitchFamily="2" charset="-122"/>
                <a:cs typeface="Arial" panose="020B0604020202020204" pitchFamily="34" charset="0"/>
              </a:rPr>
              <a:t>s </a:t>
            </a:r>
            <a:r>
              <a:rPr sz="2400" b="1" dirty="0">
                <a:solidFill>
                  <a:srgbClr val="000000"/>
                </a:solidFill>
                <a:ea typeface="方正兰亭黑简体" panose="02000000000000000000" pitchFamily="2" charset="-122"/>
                <a:cs typeface="Arial" panose="020B0604020202020204" pitchFamily="34" charset="0"/>
              </a:rPr>
              <a:t>*=</a:t>
            </a:r>
            <a:r>
              <a:rPr sz="2400" b="1" spc="-15" dirty="0">
                <a:solidFill>
                  <a:srgbClr val="000000"/>
                </a:solidFill>
                <a:ea typeface="方正兰亭黑简体" panose="02000000000000000000" pitchFamily="2" charset="-122"/>
                <a:cs typeface="Arial" panose="020B0604020202020204" pitchFamily="34" charset="0"/>
              </a:rPr>
              <a:t> </a:t>
            </a:r>
            <a:r>
              <a:rPr sz="2400" b="1" spc="-5" dirty="0">
                <a:solidFill>
                  <a:srgbClr val="000000"/>
                </a:solidFill>
                <a:ea typeface="方正兰亭黑简体" panose="02000000000000000000" pitchFamily="2" charset="-122"/>
                <a:cs typeface="Arial" panose="020B0604020202020204" pitchFamily="34" charset="0"/>
              </a:rPr>
              <a:t>i</a:t>
            </a:r>
            <a:endParaRPr sz="2400" dirty="0">
              <a:solidFill>
                <a:srgbClr val="000000"/>
              </a:solidFill>
              <a:ea typeface="方正兰亭黑简体" panose="02000000000000000000" pitchFamily="2" charset="-122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400" b="1" spc="-5" dirty="0">
                <a:solidFill>
                  <a:srgbClr val="FF7700"/>
                </a:solidFill>
                <a:ea typeface="方正兰亭黑简体" panose="02000000000000000000" pitchFamily="2" charset="-122"/>
                <a:cs typeface="Arial" panose="020B0604020202020204" pitchFamily="34" charset="0"/>
              </a:rPr>
              <a:t>return </a:t>
            </a:r>
            <a:r>
              <a:rPr sz="2400" b="1" spc="-5" dirty="0">
                <a:solidFill>
                  <a:srgbClr val="000000"/>
                </a:solidFill>
                <a:ea typeface="方正兰亭黑简体" panose="02000000000000000000" pitchFamily="2" charset="-122"/>
                <a:cs typeface="Arial" panose="020B0604020202020204" pitchFamily="34" charset="0"/>
              </a:rPr>
              <a:t>s</a:t>
            </a:r>
            <a:endParaRPr sz="2400" dirty="0">
              <a:solidFill>
                <a:srgbClr val="000000"/>
              </a:solidFill>
              <a:ea typeface="方正兰亭黑简体" panose="02000000000000000000" pitchFamily="2" charset="-122"/>
              <a:cs typeface="Arial" panose="020B0604020202020204" pitchFamily="34" charset="0"/>
            </a:endParaRPr>
          </a:p>
        </p:txBody>
      </p:sp>
      <p:sp>
        <p:nvSpPr>
          <p:cNvPr id="28" name="object 11"/>
          <p:cNvSpPr txBox="1"/>
          <p:nvPr/>
        </p:nvSpPr>
        <p:spPr>
          <a:xfrm>
            <a:off x="1259632" y="2556735"/>
            <a:ext cx="1809345" cy="10651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lang="en-US" altLang="zh-CN" sz="2400" b="1" spc="-5" dirty="0">
                <a:solidFill>
                  <a:srgbClr val="000000"/>
                </a:solidFill>
                <a:ea typeface="方正兰亭黑简体" panose="02000000000000000000" pitchFamily="2" charset="-122"/>
                <a:cs typeface="Arial" panose="020B0604020202020204" pitchFamily="34" charset="0"/>
              </a:rPr>
              <a:t>m</a:t>
            </a:r>
            <a:r>
              <a:rPr sz="2400" b="1" spc="-5" dirty="0">
                <a:solidFill>
                  <a:srgbClr val="000000"/>
                </a:solidFill>
                <a:ea typeface="方正兰亭黑简体" panose="02000000000000000000" pitchFamily="2" charset="-122"/>
                <a:cs typeface="Arial" panose="020B0604020202020204" pitchFamily="34" charset="0"/>
              </a:rPr>
              <a:t> = fact( </a:t>
            </a:r>
            <a:r>
              <a:rPr lang="en-US" sz="2400" b="1" spc="-5" dirty="0">
                <a:solidFill>
                  <a:srgbClr val="000000"/>
                </a:solidFill>
                <a:ea typeface="方正兰亭黑简体" panose="02000000000000000000" pitchFamily="2" charset="-122"/>
                <a:cs typeface="Arial" panose="020B0604020202020204" pitchFamily="34" charset="0"/>
              </a:rPr>
              <a:t>8</a:t>
            </a:r>
            <a:r>
              <a:rPr sz="2400" b="1" spc="-60" dirty="0">
                <a:solidFill>
                  <a:srgbClr val="000000"/>
                </a:solidFill>
                <a:ea typeface="方正兰亭黑简体" panose="02000000000000000000" pitchFamily="2" charset="-122"/>
                <a:cs typeface="Arial" panose="020B0604020202020204" pitchFamily="34" charset="0"/>
              </a:rPr>
              <a:t> </a:t>
            </a:r>
            <a:r>
              <a:rPr sz="2400" b="1" spc="-5" dirty="0">
                <a:solidFill>
                  <a:srgbClr val="000000"/>
                </a:solidFill>
                <a:ea typeface="方正兰亭黑简体" panose="02000000000000000000" pitchFamily="2" charset="-122"/>
                <a:cs typeface="Arial" panose="020B0604020202020204" pitchFamily="34" charset="0"/>
              </a:rPr>
              <a:t>)  </a:t>
            </a:r>
            <a:endParaRPr lang="en-US" sz="2400" b="1" spc="-5" dirty="0">
              <a:solidFill>
                <a:srgbClr val="000000"/>
              </a:solidFill>
              <a:ea typeface="方正兰亭黑简体" panose="02000000000000000000" pitchFamily="2" charset="-122"/>
              <a:cs typeface="Arial" panose="020B0604020202020204" pitchFamily="34" charset="0"/>
            </a:endParaRPr>
          </a:p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900090"/>
                </a:solidFill>
                <a:ea typeface="方正兰亭黑简体" panose="02000000000000000000" pitchFamily="2" charset="-122"/>
                <a:cs typeface="Arial" panose="020B0604020202020204" pitchFamily="34" charset="0"/>
              </a:rPr>
              <a:t>print</a:t>
            </a:r>
            <a:r>
              <a:rPr sz="2400" b="1" spc="-5" dirty="0">
                <a:solidFill>
                  <a:srgbClr val="000000"/>
                </a:solidFill>
                <a:ea typeface="方正兰亭黑简体" panose="02000000000000000000" pitchFamily="2" charset="-122"/>
                <a:cs typeface="Arial" panose="020B0604020202020204" pitchFamily="34" charset="0"/>
              </a:rPr>
              <a:t>(</a:t>
            </a:r>
            <a:r>
              <a:rPr lang="en-US" sz="2400" b="1" spc="-5" dirty="0">
                <a:solidFill>
                  <a:srgbClr val="000000"/>
                </a:solidFill>
                <a:ea typeface="方正兰亭黑简体" panose="02000000000000000000" pitchFamily="2" charset="-122"/>
                <a:cs typeface="Arial" panose="020B0604020202020204" pitchFamily="34" charset="0"/>
              </a:rPr>
              <a:t>m</a:t>
            </a:r>
            <a:r>
              <a:rPr sz="2400" b="1" spc="-5" dirty="0">
                <a:solidFill>
                  <a:srgbClr val="000000"/>
                </a:solidFill>
                <a:ea typeface="方正兰亭黑简体" panose="02000000000000000000" pitchFamily="2" charset="-122"/>
                <a:cs typeface="Arial" panose="020B0604020202020204" pitchFamily="34" charset="0"/>
              </a:rPr>
              <a:t>)</a:t>
            </a:r>
            <a:endParaRPr sz="2400" dirty="0">
              <a:solidFill>
                <a:srgbClr val="000000"/>
              </a:solidFill>
              <a:ea typeface="方正兰亭黑简体" panose="02000000000000000000" pitchFamily="2" charset="-122"/>
              <a:cs typeface="Arial" panose="020B0604020202020204" pitchFamily="34" charset="0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3101615" y="2780928"/>
            <a:ext cx="720080" cy="143349"/>
            <a:chOff x="3736674" y="2990409"/>
            <a:chExt cx="988490" cy="127000"/>
          </a:xfrm>
        </p:grpSpPr>
        <p:sp>
          <p:nvSpPr>
            <p:cNvPr id="30" name="object 12"/>
            <p:cNvSpPr/>
            <p:nvPr/>
          </p:nvSpPr>
          <p:spPr>
            <a:xfrm>
              <a:off x="3736674" y="3053921"/>
              <a:ext cx="912495" cy="0"/>
            </a:xfrm>
            <a:custGeom>
              <a:avLst/>
              <a:gdLst/>
              <a:ahLst/>
              <a:cxnLst/>
              <a:rect l="l" t="t" r="r" b="b"/>
              <a:pathLst>
                <a:path w="912495">
                  <a:moveTo>
                    <a:pt x="0" y="0"/>
                  </a:moveTo>
                  <a:lnTo>
                    <a:pt x="912291" y="0"/>
                  </a:lnTo>
                </a:path>
              </a:pathLst>
            </a:custGeom>
            <a:ln w="25146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ea typeface="方正兰亭黑简体" panose="02000000000000000000" pitchFamily="2" charset="-122"/>
              </a:endParaRPr>
            </a:p>
          </p:txBody>
        </p:sp>
        <p:sp>
          <p:nvSpPr>
            <p:cNvPr id="31" name="object 13"/>
            <p:cNvSpPr/>
            <p:nvPr/>
          </p:nvSpPr>
          <p:spPr>
            <a:xfrm>
              <a:off x="4598164" y="2990409"/>
              <a:ext cx="127000" cy="127000"/>
            </a:xfrm>
            <a:custGeom>
              <a:avLst/>
              <a:gdLst/>
              <a:ahLst/>
              <a:cxnLst/>
              <a:rect l="l" t="t" r="r" b="b"/>
              <a:pathLst>
                <a:path w="127000" h="127000">
                  <a:moveTo>
                    <a:pt x="0" y="0"/>
                  </a:moveTo>
                  <a:lnTo>
                    <a:pt x="50800" y="63500"/>
                  </a:lnTo>
                  <a:lnTo>
                    <a:pt x="0" y="127000"/>
                  </a:lnTo>
                  <a:lnTo>
                    <a:pt x="127000" y="63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FC0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ea typeface="方正兰亭黑简体" panose="02000000000000000000" pitchFamily="2" charset="-122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2619020" y="2276872"/>
            <a:ext cx="2176697" cy="289517"/>
            <a:chOff x="3268805" y="2504513"/>
            <a:chExt cx="2902263" cy="289517"/>
          </a:xfrm>
        </p:grpSpPr>
        <p:sp>
          <p:nvSpPr>
            <p:cNvPr id="46" name="object 16"/>
            <p:cNvSpPr/>
            <p:nvPr/>
          </p:nvSpPr>
          <p:spPr>
            <a:xfrm>
              <a:off x="3268805" y="2504513"/>
              <a:ext cx="2827020" cy="247015"/>
            </a:xfrm>
            <a:custGeom>
              <a:avLst/>
              <a:gdLst/>
              <a:ahLst/>
              <a:cxnLst/>
              <a:rect l="l" t="t" r="r" b="b"/>
              <a:pathLst>
                <a:path w="2827020" h="247014">
                  <a:moveTo>
                    <a:pt x="0" y="246494"/>
                  </a:moveTo>
                  <a:lnTo>
                    <a:pt x="44868" y="231029"/>
                  </a:lnTo>
                  <a:lnTo>
                    <a:pt x="89791" y="215619"/>
                  </a:lnTo>
                  <a:lnTo>
                    <a:pt x="134822" y="200318"/>
                  </a:lnTo>
                  <a:lnTo>
                    <a:pt x="180016" y="185178"/>
                  </a:lnTo>
                  <a:lnTo>
                    <a:pt x="225427" y="170256"/>
                  </a:lnTo>
                  <a:lnTo>
                    <a:pt x="271108" y="155605"/>
                  </a:lnTo>
                  <a:lnTo>
                    <a:pt x="317114" y="141278"/>
                  </a:lnTo>
                  <a:lnTo>
                    <a:pt x="363499" y="127332"/>
                  </a:lnTo>
                  <a:lnTo>
                    <a:pt x="410318" y="113818"/>
                  </a:lnTo>
                  <a:lnTo>
                    <a:pt x="457623" y="100793"/>
                  </a:lnTo>
                  <a:lnTo>
                    <a:pt x="505471" y="88309"/>
                  </a:lnTo>
                  <a:lnTo>
                    <a:pt x="553913" y="76422"/>
                  </a:lnTo>
                  <a:lnTo>
                    <a:pt x="603006" y="65185"/>
                  </a:lnTo>
                  <a:lnTo>
                    <a:pt x="652802" y="54652"/>
                  </a:lnTo>
                  <a:lnTo>
                    <a:pt x="703356" y="44878"/>
                  </a:lnTo>
                  <a:lnTo>
                    <a:pt x="754722" y="35917"/>
                  </a:lnTo>
                  <a:lnTo>
                    <a:pt x="806954" y="27824"/>
                  </a:lnTo>
                  <a:lnTo>
                    <a:pt x="860107" y="20651"/>
                  </a:lnTo>
                  <a:lnTo>
                    <a:pt x="914234" y="14454"/>
                  </a:lnTo>
                  <a:lnTo>
                    <a:pt x="969390" y="9287"/>
                  </a:lnTo>
                  <a:lnTo>
                    <a:pt x="1025628" y="5204"/>
                  </a:lnTo>
                  <a:lnTo>
                    <a:pt x="1083004" y="2259"/>
                  </a:lnTo>
                  <a:lnTo>
                    <a:pt x="1141570" y="506"/>
                  </a:lnTo>
                  <a:lnTo>
                    <a:pt x="1201381" y="0"/>
                  </a:lnTo>
                  <a:lnTo>
                    <a:pt x="1245195" y="430"/>
                  </a:lnTo>
                  <a:lnTo>
                    <a:pt x="1289660" y="1514"/>
                  </a:lnTo>
                  <a:lnTo>
                    <a:pt x="1334757" y="3229"/>
                  </a:lnTo>
                  <a:lnTo>
                    <a:pt x="1380465" y="5558"/>
                  </a:lnTo>
                  <a:lnTo>
                    <a:pt x="1426765" y="8478"/>
                  </a:lnTo>
                  <a:lnTo>
                    <a:pt x="1473637" y="11971"/>
                  </a:lnTo>
                  <a:lnTo>
                    <a:pt x="1521060" y="16015"/>
                  </a:lnTo>
                  <a:lnTo>
                    <a:pt x="1569014" y="20591"/>
                  </a:lnTo>
                  <a:lnTo>
                    <a:pt x="1617479" y="25679"/>
                  </a:lnTo>
                  <a:lnTo>
                    <a:pt x="1666434" y="31258"/>
                  </a:lnTo>
                  <a:lnTo>
                    <a:pt x="1715861" y="37308"/>
                  </a:lnTo>
                  <a:lnTo>
                    <a:pt x="1765738" y="43809"/>
                  </a:lnTo>
                  <a:lnTo>
                    <a:pt x="1816045" y="50741"/>
                  </a:lnTo>
                  <a:lnTo>
                    <a:pt x="1866763" y="58084"/>
                  </a:lnTo>
                  <a:lnTo>
                    <a:pt x="1917871" y="65818"/>
                  </a:lnTo>
                  <a:lnTo>
                    <a:pt x="1969349" y="73921"/>
                  </a:lnTo>
                  <a:lnTo>
                    <a:pt x="2021177" y="82375"/>
                  </a:lnTo>
                  <a:lnTo>
                    <a:pt x="2073334" y="91160"/>
                  </a:lnTo>
                  <a:lnTo>
                    <a:pt x="2125801" y="100254"/>
                  </a:lnTo>
                  <a:lnTo>
                    <a:pt x="2178557" y="109637"/>
                  </a:lnTo>
                  <a:lnTo>
                    <a:pt x="2231583" y="119291"/>
                  </a:lnTo>
                  <a:lnTo>
                    <a:pt x="2284858" y="129193"/>
                  </a:lnTo>
                  <a:lnTo>
                    <a:pt x="2338362" y="139325"/>
                  </a:lnTo>
                  <a:lnTo>
                    <a:pt x="2392075" y="149666"/>
                  </a:lnTo>
                  <a:lnTo>
                    <a:pt x="2445976" y="160196"/>
                  </a:lnTo>
                  <a:lnTo>
                    <a:pt x="2500047" y="170895"/>
                  </a:lnTo>
                  <a:lnTo>
                    <a:pt x="2554265" y="181742"/>
                  </a:lnTo>
                  <a:lnTo>
                    <a:pt x="2608612" y="192718"/>
                  </a:lnTo>
                  <a:lnTo>
                    <a:pt x="2663067" y="203802"/>
                  </a:lnTo>
                  <a:lnTo>
                    <a:pt x="2717610" y="214974"/>
                  </a:lnTo>
                  <a:lnTo>
                    <a:pt x="2772221" y="226214"/>
                  </a:lnTo>
                  <a:lnTo>
                    <a:pt x="2826880" y="237502"/>
                  </a:lnTo>
                </a:path>
              </a:pathLst>
            </a:custGeom>
            <a:ln w="25146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ea typeface="方正兰亭黑简体" panose="02000000000000000000" pitchFamily="2" charset="-122"/>
              </a:endParaRPr>
            </a:p>
          </p:txBody>
        </p:sp>
        <p:sp>
          <p:nvSpPr>
            <p:cNvPr id="47" name="object 17"/>
            <p:cNvSpPr/>
            <p:nvPr/>
          </p:nvSpPr>
          <p:spPr>
            <a:xfrm>
              <a:off x="6033273" y="2669570"/>
              <a:ext cx="137795" cy="124460"/>
            </a:xfrm>
            <a:custGeom>
              <a:avLst/>
              <a:gdLst/>
              <a:ahLst/>
              <a:cxnLst/>
              <a:rect l="l" t="t" r="r" b="b"/>
              <a:pathLst>
                <a:path w="137795" h="124460">
                  <a:moveTo>
                    <a:pt x="25730" y="0"/>
                  </a:moveTo>
                  <a:lnTo>
                    <a:pt x="62611" y="72478"/>
                  </a:lnTo>
                  <a:lnTo>
                    <a:pt x="0" y="124358"/>
                  </a:lnTo>
                  <a:lnTo>
                    <a:pt x="137223" y="87922"/>
                  </a:lnTo>
                  <a:lnTo>
                    <a:pt x="25730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 sz="2400">
                <a:ea typeface="方正兰亭黑简体" panose="02000000000000000000" pitchFamily="2" charset="-122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2915816" y="3148894"/>
            <a:ext cx="936105" cy="1648260"/>
            <a:chOff x="3782025" y="3403340"/>
            <a:chExt cx="937711" cy="1073990"/>
          </a:xfrm>
        </p:grpSpPr>
        <p:sp>
          <p:nvSpPr>
            <p:cNvPr id="49" name="object 18"/>
            <p:cNvSpPr/>
            <p:nvPr/>
          </p:nvSpPr>
          <p:spPr>
            <a:xfrm>
              <a:off x="3786921" y="3413705"/>
              <a:ext cx="932815" cy="1063625"/>
            </a:xfrm>
            <a:custGeom>
              <a:avLst/>
              <a:gdLst/>
              <a:ahLst/>
              <a:cxnLst/>
              <a:rect l="l" t="t" r="r" b="b"/>
              <a:pathLst>
                <a:path w="932814" h="1063625">
                  <a:moveTo>
                    <a:pt x="932573" y="1063040"/>
                  </a:moveTo>
                  <a:lnTo>
                    <a:pt x="0" y="0"/>
                  </a:lnTo>
                </a:path>
              </a:pathLst>
            </a:custGeom>
            <a:ln w="25146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ea typeface="方正兰亭黑简体" panose="02000000000000000000" pitchFamily="2" charset="-122"/>
              </a:endParaRPr>
            </a:p>
          </p:txBody>
        </p:sp>
        <p:sp>
          <p:nvSpPr>
            <p:cNvPr id="50" name="object 19"/>
            <p:cNvSpPr/>
            <p:nvPr/>
          </p:nvSpPr>
          <p:spPr>
            <a:xfrm>
              <a:off x="3782025" y="3403340"/>
              <a:ext cx="85719" cy="88676"/>
            </a:xfrm>
            <a:custGeom>
              <a:avLst/>
              <a:gdLst/>
              <a:ahLst/>
              <a:cxnLst/>
              <a:rect l="l" t="t" r="r" b="b"/>
              <a:pathLst>
                <a:path w="132079" h="137794">
                  <a:moveTo>
                    <a:pt x="0" y="0"/>
                  </a:moveTo>
                  <a:lnTo>
                    <a:pt x="36017" y="137350"/>
                  </a:lnTo>
                  <a:lnTo>
                    <a:pt x="50253" y="57289"/>
                  </a:lnTo>
                  <a:lnTo>
                    <a:pt x="131495" y="536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FC0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ea typeface="方正兰亭黑简体" panose="02000000000000000000" pitchFamily="2" charset="-122"/>
              </a:endParaRPr>
            </a:p>
          </p:txBody>
        </p:sp>
      </p:grpSp>
      <p:sp>
        <p:nvSpPr>
          <p:cNvPr id="51" name="object 20"/>
          <p:cNvSpPr/>
          <p:nvPr/>
        </p:nvSpPr>
        <p:spPr>
          <a:xfrm>
            <a:off x="2561297" y="2709587"/>
            <a:ext cx="243000" cy="273050"/>
          </a:xfrm>
          <a:custGeom>
            <a:avLst/>
            <a:gdLst/>
            <a:ahLst/>
            <a:cxnLst/>
            <a:rect l="l" t="t" r="r" b="b"/>
            <a:pathLst>
              <a:path w="576580" h="273050">
                <a:moveTo>
                  <a:pt x="0" y="0"/>
                </a:moveTo>
                <a:lnTo>
                  <a:pt x="576072" y="0"/>
                </a:lnTo>
                <a:lnTo>
                  <a:pt x="576072" y="272795"/>
                </a:lnTo>
                <a:lnTo>
                  <a:pt x="0" y="272795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rgbClr val="C00000"/>
              </a:solidFill>
              <a:ea typeface="方正兰亭黑简体" panose="02000000000000000000" pitchFamily="2" charset="-122"/>
            </a:endParaRPr>
          </a:p>
        </p:txBody>
      </p:sp>
      <p:sp>
        <p:nvSpPr>
          <p:cNvPr id="53" name="object 21"/>
          <p:cNvSpPr/>
          <p:nvPr/>
        </p:nvSpPr>
        <p:spPr>
          <a:xfrm>
            <a:off x="5117839" y="2708952"/>
            <a:ext cx="243000" cy="273685"/>
          </a:xfrm>
          <a:custGeom>
            <a:avLst/>
            <a:gdLst/>
            <a:ahLst/>
            <a:cxnLst/>
            <a:rect l="l" t="t" r="r" b="b"/>
            <a:pathLst>
              <a:path w="245745" h="273685">
                <a:moveTo>
                  <a:pt x="0" y="0"/>
                </a:moveTo>
                <a:lnTo>
                  <a:pt x="245363" y="0"/>
                </a:lnTo>
                <a:lnTo>
                  <a:pt x="245363" y="273557"/>
                </a:lnTo>
                <a:lnTo>
                  <a:pt x="0" y="273557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 sz="2400">
              <a:ea typeface="方正兰亭黑简体" panose="02000000000000000000" pitchFamily="2" charset="-122"/>
            </a:endParaRPr>
          </a:p>
        </p:txBody>
      </p:sp>
      <p:sp>
        <p:nvSpPr>
          <p:cNvPr id="54" name="object 22"/>
          <p:cNvSpPr txBox="1"/>
          <p:nvPr/>
        </p:nvSpPr>
        <p:spPr>
          <a:xfrm>
            <a:off x="3433975" y="5088022"/>
            <a:ext cx="899963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2400" b="1" dirty="0">
                <a:solidFill>
                  <a:srgbClr val="0010FF"/>
                </a:solidFill>
                <a:ea typeface="方正兰亭黑简体" panose="02000000000000000000" pitchFamily="2" charset="-122"/>
                <a:cs typeface="Arial" panose="020B0604020202020204" pitchFamily="34" charset="0"/>
              </a:rPr>
              <a:t>40320</a:t>
            </a:r>
            <a:endParaRPr sz="2400" b="1" dirty="0">
              <a:ea typeface="方正兰亭黑简体" panose="02000000000000000000" pitchFamily="2" charset="-122"/>
              <a:cs typeface="Arial" panose="020B0604020202020204" pitchFamily="34" charset="0"/>
            </a:endParaRPr>
          </a:p>
        </p:txBody>
      </p:sp>
      <p:cxnSp>
        <p:nvCxnSpPr>
          <p:cNvPr id="3" name="直接箭头连接符 2"/>
          <p:cNvCxnSpPr>
            <a:cxnSpLocks/>
          </p:cNvCxnSpPr>
          <p:nvPr/>
        </p:nvCxnSpPr>
        <p:spPr>
          <a:xfrm>
            <a:off x="3914860" y="3076885"/>
            <a:ext cx="0" cy="17202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755955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1000">
        <p:fade/>
      </p:transition>
    </mc:Choice>
    <mc:Fallback xmlns="">
      <p:transition spd="med" advTm="2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  <p:bldP spid="51" grpId="0" animBg="1"/>
      <p:bldP spid="53" grpId="0" animBg="1"/>
      <p:bldP spid="5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0" y="4005063"/>
            <a:ext cx="9144000" cy="72008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algn="ctr" eaLnBrk="1" hangingPunct="1">
              <a:spcBef>
                <a:spcPct val="20000"/>
              </a:spcBef>
              <a:buClr>
                <a:srgbClr val="57ABA3"/>
              </a:buClr>
              <a:buFont typeface="Wingdings" panose="05000000000000000000" pitchFamily="2" charset="2"/>
              <a:buNone/>
              <a:defRPr sz="2400" b="1">
                <a:solidFill>
                  <a:srgbClr val="8FAFE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1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1" hangingPunct="1">
              <a:spcBef>
                <a:spcPct val="20000"/>
              </a:spcBef>
              <a:buClr>
                <a:schemeClr val="tx1"/>
              </a:buClr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1" hangingPunct="1">
              <a:spcBef>
                <a:spcPct val="20000"/>
              </a:spcBef>
              <a:buChar char="–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1" hangingPunct="1">
              <a:spcBef>
                <a:spcPct val="20000"/>
              </a:spcBef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r>
              <a:rPr lang="zh-CN" altLang="en-US" dirty="0"/>
              <a:t>函数的参数传递方式、函数的返回值</a:t>
            </a:r>
          </a:p>
        </p:txBody>
      </p:sp>
      <p:sp>
        <p:nvSpPr>
          <p:cNvPr id="6" name="文本框 18"/>
          <p:cNvSpPr txBox="1"/>
          <p:nvPr/>
        </p:nvSpPr>
        <p:spPr>
          <a:xfrm>
            <a:off x="2912237" y="3068424"/>
            <a:ext cx="3319527" cy="70788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eaLnBrk="1" hangingPunct="1">
              <a:defRPr sz="4000" b="1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ctr" eaLnBrk="1" hangingPunct="1"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en-US" altLang="zh-CN" dirty="0"/>
              <a:t>01 </a:t>
            </a:r>
            <a:r>
              <a:rPr lang="zh-CN" altLang="en-US" dirty="0"/>
              <a:t>函       数</a:t>
            </a:r>
          </a:p>
        </p:txBody>
      </p:sp>
    </p:spTree>
    <p:extLst>
      <p:ext uri="{BB962C8B-B14F-4D97-AF65-F5344CB8AC3E}">
        <p14:creationId xmlns:p14="http://schemas.microsoft.com/office/powerpoint/2010/main" val="3797803946"/>
      </p:ext>
    </p:extLst>
  </p:cSld>
  <p:clrMapOvr>
    <a:masterClrMapping/>
  </p:clrMapOvr>
  <p:transition spd="slow" advTm="8322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5|30.7|11.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6|12.2|16.8|5.1|7|9.4|8.9|8.8|6.9|11.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9|28.8|16.9|28.9|11.9|5.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1|0.6|6.3|3.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9|20.8|15.7|11.9|1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1|7.8|8.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|26.6|33.4|8.8|14.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3|0.7|3.6|8.8|1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5|80.8|5.5|10.9|2.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|6.8|17|14.6|5.4|11.5|12.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6|8.6|13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1.4|6.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4.8|4.4|3.6|4.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5|10|6.6|8|10.1|5.4|4.5|16.7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9|8.3|15.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8|4.4|2.9|1.1|6.4|7.4|4.5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5|7.5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9|30.4|5.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6|36.3|9.7|3.7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1.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3|4.8|1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6|14.3|38.5|19.8|19.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3|2.6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7|0.9|10.9|9.1|26.7|6.8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1|6.7|15.7|1.6|19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6|23.4|12|7.5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|34.1|30.1|9.5|17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7|17.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6|13.8|1.2|20.8|29.4|2.2|45.1|5.6|1.5|57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7|20.3|6.8|10.3|33.1|10.1|26.6|24.6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4|7.9|29.5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3|26.4|12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5|4.1|3.4|2.8|11.2|1.5|23.6|2.7|7.8|8.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3|6.2|21.6|6.1|1.6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4|3.7|1.7|4.5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9|3.3|8|9.3|8.5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|14.9|8.9|4.2|6.9|8.2|16.3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|2.8|1.6|0.9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|8.6|6.8|16.9|11.6|13.3|9.7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5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3|13.2|1.7|12.5|13.7|6.6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|7.4|19.8|10.6|18.3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.5|16.8|2.4|2.7|11.4|15.1|6|13.6|13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7|9.9|28.5|1.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2|7.8|25.4|12.2|13.3|21.5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6|6.1|16.6|5.8|5.8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6|8.4|13.5|6.7|1|4.6|3.7|6.9|1|17.9|6.7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|20.9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6|19.5|4.2|11.1|9.1|6.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1|10|8.7|4.2|8.5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3|9.6|30.4|22.1|16.4|48.7|161.1|1.6|22.3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3|14.8|10.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6|27.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9.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4|43.6|9.5|10.7|1.2|3|16.9|1.8|17.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5.5"/>
</p:tagLst>
</file>

<file path=ppt/theme/theme1.xml><?xml version="1.0" encoding="utf-8"?>
<a:theme xmlns:a="http://schemas.openxmlformats.org/drawingml/2006/main" name="模板5">
  <a:themeElements>
    <a:clrScheme name="131TGp_report_diagram_v2 3">
      <a:dk1>
        <a:srgbClr val="2A4F86"/>
      </a:dk1>
      <a:lt1>
        <a:srgbClr val="FFFFFF"/>
      </a:lt1>
      <a:dk2>
        <a:srgbClr val="3E68D0"/>
      </a:dk2>
      <a:lt2>
        <a:srgbClr val="D3D9DD"/>
      </a:lt2>
      <a:accent1>
        <a:srgbClr val="6C89DA"/>
      </a:accent1>
      <a:accent2>
        <a:srgbClr val="8FAFE9"/>
      </a:accent2>
      <a:accent3>
        <a:srgbClr val="FFFFFF"/>
      </a:accent3>
      <a:accent4>
        <a:srgbClr val="224272"/>
      </a:accent4>
      <a:accent5>
        <a:srgbClr val="BAC4EA"/>
      </a:accent5>
      <a:accent6>
        <a:srgbClr val="819ED3"/>
      </a:accent6>
      <a:hlink>
        <a:srgbClr val="57ABA3"/>
      </a:hlink>
      <a:folHlink>
        <a:srgbClr val="85819D"/>
      </a:folHlink>
    </a:clrScheme>
    <a:fontScheme name="131TGp_report_diagram_v2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31TGp_report_diagram_v2 1">
        <a:dk1>
          <a:srgbClr val="384D68"/>
        </a:dk1>
        <a:lt1>
          <a:srgbClr val="FFFFFF"/>
        </a:lt1>
        <a:dk2>
          <a:srgbClr val="2B6185"/>
        </a:dk2>
        <a:lt2>
          <a:srgbClr val="D3D9DD"/>
        </a:lt2>
        <a:accent1>
          <a:srgbClr val="638AA1"/>
        </a:accent1>
        <a:accent2>
          <a:srgbClr val="8CA8B5"/>
        </a:accent2>
        <a:accent3>
          <a:srgbClr val="FFFFFF"/>
        </a:accent3>
        <a:accent4>
          <a:srgbClr val="2E4058"/>
        </a:accent4>
        <a:accent5>
          <a:srgbClr val="B7C4CD"/>
        </a:accent5>
        <a:accent6>
          <a:srgbClr val="7E98A4"/>
        </a:accent6>
        <a:hlink>
          <a:srgbClr val="6FA2E7"/>
        </a:hlink>
        <a:folHlink>
          <a:srgbClr val="B2A66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31TGp_report_diagram_v2 2">
        <a:dk1>
          <a:srgbClr val="1D4940"/>
        </a:dk1>
        <a:lt1>
          <a:srgbClr val="FFFFFF"/>
        </a:lt1>
        <a:dk2>
          <a:srgbClr val="3F716F"/>
        </a:dk2>
        <a:lt2>
          <a:srgbClr val="DDDDDD"/>
        </a:lt2>
        <a:accent1>
          <a:srgbClr val="669E86"/>
        </a:accent1>
        <a:accent2>
          <a:srgbClr val="A2CAB4"/>
        </a:accent2>
        <a:accent3>
          <a:srgbClr val="FFFFFF"/>
        </a:accent3>
        <a:accent4>
          <a:srgbClr val="173D35"/>
        </a:accent4>
        <a:accent5>
          <a:srgbClr val="B8CCC3"/>
        </a:accent5>
        <a:accent6>
          <a:srgbClr val="92B7A3"/>
        </a:accent6>
        <a:hlink>
          <a:srgbClr val="8CA35F"/>
        </a:hlink>
        <a:folHlink>
          <a:srgbClr val="BC936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31TGp_report_diagram_v2 3">
        <a:dk1>
          <a:srgbClr val="2A4F86"/>
        </a:dk1>
        <a:lt1>
          <a:srgbClr val="FFFFFF"/>
        </a:lt1>
        <a:dk2>
          <a:srgbClr val="3E68D0"/>
        </a:dk2>
        <a:lt2>
          <a:srgbClr val="D3D9DD"/>
        </a:lt2>
        <a:accent1>
          <a:srgbClr val="6C89DA"/>
        </a:accent1>
        <a:accent2>
          <a:srgbClr val="8FAFE9"/>
        </a:accent2>
        <a:accent3>
          <a:srgbClr val="FFFFFF"/>
        </a:accent3>
        <a:accent4>
          <a:srgbClr val="224272"/>
        </a:accent4>
        <a:accent5>
          <a:srgbClr val="BAC4EA"/>
        </a:accent5>
        <a:accent6>
          <a:srgbClr val="819ED3"/>
        </a:accent6>
        <a:hlink>
          <a:srgbClr val="57ABA3"/>
        </a:hlink>
        <a:folHlink>
          <a:srgbClr val="85819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11697</Words>
  <Application>Microsoft Office PowerPoint</Application>
  <PresentationFormat>全屏显示(4:3)</PresentationFormat>
  <Paragraphs>1102</Paragraphs>
  <Slides>78</Slides>
  <Notes>77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78</vt:i4>
      </vt:variant>
    </vt:vector>
  </HeadingPairs>
  <TitlesOfParts>
    <vt:vector size="91" baseType="lpstr">
      <vt:lpstr>΢</vt:lpstr>
      <vt:lpstr>Arial Unicode MS</vt:lpstr>
      <vt:lpstr>Huawei Sans</vt:lpstr>
      <vt:lpstr>方正兰亭黑简体</vt:lpstr>
      <vt:lpstr>微软雅黑</vt:lpstr>
      <vt:lpstr>字魂59号-创粗黑</vt:lpstr>
      <vt:lpstr>Arial</vt:lpstr>
      <vt:lpstr>Calibri</vt:lpstr>
      <vt:lpstr>Cambria Math</vt:lpstr>
      <vt:lpstr>Times New Roman</vt:lpstr>
      <vt:lpstr>Verdana</vt:lpstr>
      <vt:lpstr>Wingdings</vt:lpstr>
      <vt:lpstr>模板5</vt:lpstr>
      <vt:lpstr>Python函数及组合数据类型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梁爱华</dc:creator>
  <cp:lastModifiedBy>huyg hu</cp:lastModifiedBy>
  <cp:revision>325</cp:revision>
  <dcterms:created xsi:type="dcterms:W3CDTF">2021-12-06T07:02:07Z</dcterms:created>
  <dcterms:modified xsi:type="dcterms:W3CDTF">2022-05-16T13:23:55Z</dcterms:modified>
</cp:coreProperties>
</file>